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gs/tag3.xml" ContentType="application/vnd.openxmlformats-officedocument.presentationml.tags+xml"/>
  <Override PartName="/ppt/tags/tag8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5.xml" ContentType="application/vnd.openxmlformats-officedocument.presentationml.tags+xml"/>
  <Override PartName="/ppt/tags/tag2.xml" ContentType="application/vnd.openxmlformats-officedocument.presentationml.tags+xml"/>
  <Override PartName="/ppt/tags/tag1.xml" ContentType="application/vnd.openxmlformats-officedocument.presentationml.tag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ags/tag4.xml" ContentType="application/vnd.openxmlformats-officedocument.presentationml.tag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notesMasterIdLst>
    <p:notesMasterId r:id="rId9"/>
  </p:notesMasterIdLst>
  <p:sldIdLst>
    <p:sldId id="293" r:id="rId2"/>
    <p:sldId id="296" r:id="rId3"/>
    <p:sldId id="410" r:id="rId4"/>
    <p:sldId id="411" r:id="rId5"/>
    <p:sldId id="412" r:id="rId6"/>
    <p:sldId id="414" r:id="rId7"/>
    <p:sldId id="413" r:id="rId8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an Agbiriogu" initials="BA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12" autoAdjust="0"/>
    <p:restoredTop sz="94660"/>
  </p:normalViewPr>
  <p:slideViewPr>
    <p:cSldViewPr snapToGrid="0">
      <p:cViewPr>
        <p:scale>
          <a:sx n="100" d="100"/>
          <a:sy n="100" d="100"/>
        </p:scale>
        <p:origin x="-660" y="-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tags" Target="tags/tag1.xml"/><Relationship Id="rId19" Type="http://schemas.openxmlformats.org/officeDocument/2006/relationships/customXml" Target="../customXml/item4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xmlns="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xmlns="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xmlns="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72BA43-7AC7-4C85-A475-09DD78EA8C9A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414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fr-FR" b="0" i="0" u="none" baseline="0"/>
              <a:t>Cette section aborde les différents types de modèles générés par la NSCA. 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3A3E85-43D4-CA4F-87E4-4813A8F8E626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9493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fr-FR" b="0" i="0" u="none" baseline="0" dirty="0"/>
              <a:t>Nous nous concentrerons </a:t>
            </a:r>
            <a:r>
              <a:rPr lang="fr-FR" b="0" i="0" u="none" baseline="0" dirty="0" smtClean="0"/>
              <a:t>aujourd’hui </a:t>
            </a:r>
            <a:r>
              <a:rPr lang="fr-FR" b="0" i="0" u="none" baseline="0" dirty="0"/>
              <a:t>sur les modèles écrits (hors PPT).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3A3E85-43D4-CA4F-87E4-4813A8F8E626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1674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fr-FR" b="0" i="0" u="none" baseline="0" dirty="0"/>
              <a:t>Comment passer des résultats à </a:t>
            </a:r>
            <a:r>
              <a:rPr lang="fr-FR" b="0" i="0" u="none" baseline="0" dirty="0" smtClean="0"/>
              <a:t>l’utilisation </a:t>
            </a:r>
            <a:r>
              <a:rPr lang="fr-FR" b="0" i="0" u="none" baseline="0" dirty="0"/>
              <a:t>réelle de ces derniers ? 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3A3E85-43D4-CA4F-87E4-4813A8F8E626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12874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fr-FR" b="0" i="0" u="none" baseline="0"/>
              <a:t>Les contributions des participants à la collecte des données peuvent être regroupées lors des pointages quotidiens du processus de collecte de données ou lors du compte rendu post-collecte en présence des collecteurs de données. 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3A3E85-43D4-CA4F-87E4-4813A8F8E626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46621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Toutes les parties prenantes de la chaîne </a:t>
            </a:r>
            <a:r>
              <a:rPr lang="fr-FR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d’approvisionnement </a:t>
            </a:r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concernées doivent assister à la réunion </a:t>
            </a:r>
            <a:r>
              <a:rPr lang="fr-FR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d’interprétation </a:t>
            </a:r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 données.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 appartient au chef de projet de déterminer quelles données doivent être partagées avec les autres parties prenantes tout au long du processus. Par exemple, selon la structure de </a:t>
            </a:r>
            <a:r>
              <a:rPr lang="fr-FR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l’évaluation</a:t>
            </a:r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il peut être utile de partager avec les parties prenantes les analyses terminées avant de leur transmettre le rapport complet.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3A3E85-43D4-CA4F-87E4-4813A8F8E626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1008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612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082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700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">
  <p:cSld name="3_Red/Gray 1 Content"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14905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">
  <p:cSld name="2_Red/Gray 1 Content">
    <p:bg>
      <p:bgPr>
        <a:solidFill>
          <a:srgbClr val="E7E7E5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9144000" y="6406192"/>
            <a:ext cx="2844800" cy="246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42326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2 Content">
  <p:cSld name="3_Red/Gray 2 Content">
    <p:bg>
      <p:bgPr>
        <a:solidFill>
          <a:schemeClr val="lt1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914805" y="1715549"/>
            <a:ext cx="507959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body" idx="2"/>
          </p:nvPr>
        </p:nvSpPr>
        <p:spPr>
          <a:xfrm>
            <a:off x="6197600" y="1715549"/>
            <a:ext cx="508040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914805" y="898413"/>
            <a:ext cx="10363200" cy="615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8979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511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288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397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887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08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322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80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702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43D48-BA6D-044B-863E-6AA2EE913DA4}" type="datetimeFigureOut">
              <a:rPr lang="en-US" smtClean="0"/>
              <a:t>4/12/2019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528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1" r:id="rId12"/>
    <p:sldLayoutId id="2147483792" r:id="rId13"/>
    <p:sldLayoutId id="214748379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AE1A8982-A8FE-434C-841B-957CA43B7779}"/>
              </a:ext>
            </a:extLst>
          </p:cNvPr>
          <p:cNvSpPr/>
          <p:nvPr/>
        </p:nvSpPr>
        <p:spPr>
          <a:xfrm>
            <a:off x="-3625" y="0"/>
            <a:ext cx="12192000" cy="6932815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361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6A2C2400-55C3-4622-BE03-9CA2A2E9F769}"/>
              </a:ext>
            </a:extLst>
          </p:cNvPr>
          <p:cNvCxnSpPr/>
          <p:nvPr/>
        </p:nvCxnSpPr>
        <p:spPr>
          <a:xfrm>
            <a:off x="6143625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xmlns="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409826" y="1479551"/>
            <a:ext cx="9186332" cy="2462213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FORMATION DES PARTIES PRENANTES À </a:t>
            </a:r>
            <a:r>
              <a:rPr kumimoji="0" lang="fr-FR" sz="3200" b="0" i="0" u="none" strike="noStrike" kern="120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L’ÉVALUATION </a:t>
            </a: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NATIONALE DE LA CHAÎNE </a:t>
            </a:r>
            <a:r>
              <a:rPr kumimoji="0" lang="fr-FR" sz="3200" b="0" i="0" u="none" strike="noStrike" kern="120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D’APPROVISIONNEMENT </a:t>
            </a: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(NSCA 2.0)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3</a:t>
            </a:r>
            <a:r>
              <a:rPr kumimoji="0" lang="fr-FR" sz="3200" b="0" i="0" u="none" strike="noStrike" kern="1200" cap="none" spc="0" normalizeH="0" baseline="3000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e</a:t>
            </a: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 jour :  Rapportage et diffusion des résultats - Détails du rapportage</a:t>
            </a:r>
          </a:p>
          <a:p>
            <a:pPr algn="l" rtl="0">
              <a:lnSpc>
                <a:spcPct val="80000"/>
              </a:lnSpc>
            </a:pPr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-- h -- /-- h --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0" name="Subtitle 12">
            <a:extLst>
              <a:ext uri="{FF2B5EF4-FFF2-40B4-BE49-F238E27FC236}">
                <a16:creationId xmlns:a16="http://schemas.microsoft.com/office/drawing/2014/main" xmlns="" id="{A5DA08E8-AE8A-4B9E-A800-6267744BB982}"/>
              </a:ext>
            </a:extLst>
          </p:cNvPr>
          <p:cNvSpPr>
            <a:spLocks noGrp="1"/>
          </p:cNvSpPr>
          <p:nvPr/>
        </p:nvSpPr>
        <p:spPr>
          <a:xfrm>
            <a:off x="2409825" y="5340352"/>
            <a:ext cx="4191001" cy="67627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bg1"/>
                </a:solidFill>
                <a:latin typeface="Gill Sans MT"/>
                <a:ea typeface="+mn-ea"/>
                <a:cs typeface="Gill Sans MT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0" i="0" u="none" strike="noStrike" kern="120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</a:rPr>
              <a:t>--/--/----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0AB3C290-D446-4057-B83C-6A2ED36A336D}"/>
              </a:ext>
            </a:extLst>
          </p:cNvPr>
          <p:cNvCxnSpPr/>
          <p:nvPr/>
        </p:nvCxnSpPr>
        <p:spPr>
          <a:xfrm>
            <a:off x="2486025" y="5184774"/>
            <a:ext cx="5492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xmlns="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425500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18F998B-3CDE-42DF-AF26-6A2CE33904E3}"/>
              </a:ext>
            </a:extLst>
          </p:cNvPr>
          <p:cNvSpPr txBox="1"/>
          <p:nvPr/>
        </p:nvSpPr>
        <p:spPr>
          <a:xfrm>
            <a:off x="6194877" y="6100390"/>
            <a:ext cx="49684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USAID Programme de la chaîne </a:t>
            </a:r>
            <a:r>
              <a:rPr kumimoji="0" lang="fr-FR" sz="1200" b="1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d’approvisionnement </a:t>
            </a:r>
            <a:r>
              <a:rPr kumimoji="0" lang="fr-FR" sz="12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de la santé mondiale - Ordre </a:t>
            </a:r>
            <a:r>
              <a:rPr kumimoji="0" lang="fr-FR" sz="1200" b="1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d’exécution </a:t>
            </a:r>
            <a:r>
              <a:rPr kumimoji="0" lang="fr-FR" sz="12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de </a:t>
            </a:r>
            <a:r>
              <a:rPr kumimoji="0" lang="fr-FR" sz="1200" b="1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l’assistance </a:t>
            </a:r>
            <a:r>
              <a:rPr kumimoji="0" lang="fr-FR" sz="12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technique, évaluation nationale de la chaîne </a:t>
            </a:r>
            <a:r>
              <a:rPr kumimoji="0" lang="fr-FR" sz="1200" b="1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d’approvisionnement </a:t>
            </a:r>
            <a:endParaRPr kumimoji="0" lang="fr-FR" sz="1200" b="1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38610666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xmlns="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892"/>
            <a:ext cx="10363200" cy="580800"/>
          </a:xfrm>
        </p:spPr>
        <p:txBody>
          <a:bodyPr>
            <a:normAutofit fontScale="90000"/>
          </a:bodyPr>
          <a:lstStyle/>
          <a:p>
            <a:pPr algn="l" rtl="0"/>
            <a: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100" b="1" i="0" u="none" baseline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Détails du rapportage</a:t>
            </a:r>
            <a: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2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2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sz="3200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62CB67A-423F-4F0A-BA8E-1E5623F3C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645" y="946977"/>
            <a:ext cx="10809961" cy="5774498"/>
          </a:xfrm>
        </p:spPr>
        <p:txBody>
          <a:bodyPr>
            <a:normAutofit fontScale="62500" lnSpcReduction="20000"/>
          </a:bodyPr>
          <a:lstStyle/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fr-FR" sz="4600" b="1" i="0" u="none" baseline="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Objectif </a:t>
            </a:r>
            <a:r>
              <a:rPr lang="fr-FR" sz="4600" b="1" i="0" u="none" baseline="0" dirty="0" smtClean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d’apprentissage</a:t>
            </a:r>
            <a:endParaRPr lang="fr-FR" sz="4600" dirty="0">
              <a:solidFill>
                <a:srgbClr val="C00000"/>
              </a:solidFill>
              <a:latin typeface="Gill Sans MT" panose="020B0502020104020203" pitchFamily="34" charset="0"/>
            </a:endParaRPr>
          </a:p>
          <a:p>
            <a:pPr marL="914382" lvl="1" indent="-4572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4600" b="0" i="0" u="none" baseline="0" dirty="0">
                <a:latin typeface="Gill Sans MT" panose="020B0502020104020203" pitchFamily="34" charset="0"/>
              </a:rPr>
              <a:t>Comprendre quelles fonctionnalités centrales </a:t>
            </a:r>
            <a:r>
              <a:rPr lang="fr-FR" sz="4600" b="0" i="0" u="none" baseline="0" dirty="0" smtClean="0">
                <a:latin typeface="Gill Sans MT" panose="020B0502020104020203" pitchFamily="34" charset="0"/>
              </a:rPr>
              <a:t>d’analyse </a:t>
            </a:r>
            <a:r>
              <a:rPr lang="fr-FR" sz="4600" b="0" i="0" u="none" baseline="0" dirty="0">
                <a:latin typeface="Gill Sans MT" panose="020B0502020104020203" pitchFamily="34" charset="0"/>
              </a:rPr>
              <a:t>et de rapportage sont intégrées à </a:t>
            </a:r>
            <a:r>
              <a:rPr lang="fr-FR" sz="4600" b="0" i="0" u="none" baseline="0" dirty="0" smtClean="0">
                <a:latin typeface="Gill Sans MT" panose="020B0502020104020203" pitchFamily="34" charset="0"/>
              </a:rPr>
              <a:t>l’outil</a:t>
            </a:r>
            <a:r>
              <a:rPr lang="fr-FR" sz="4600" b="0" i="0" u="none" baseline="0" dirty="0">
                <a:latin typeface="Gill Sans MT" panose="020B0502020104020203" pitchFamily="34" charset="0"/>
              </a:rPr>
              <a:t>, comment établir le rapport final et où obtenir des données supplémentaires.</a:t>
            </a:r>
          </a:p>
          <a:p>
            <a:pPr marL="914382" lvl="1" indent="-4572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lang="fr-FR" altLang="en-US" sz="4600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fr-FR" sz="4600" b="1" i="0" u="none" baseline="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Description</a:t>
            </a:r>
          </a:p>
          <a:p>
            <a:pPr marL="800082" lvl="1" indent="-3429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4600" b="0" i="0" u="none" baseline="0" dirty="0">
                <a:latin typeface="Gill Sans MT" panose="020B0502020104020203" pitchFamily="34" charset="0"/>
              </a:rPr>
              <a:t>Étude de chaque modèle (Rapport, Exposé des mesures, Tableau de bord)</a:t>
            </a:r>
          </a:p>
          <a:p>
            <a:pPr marL="800082" lvl="1" indent="-3429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4600" b="0" i="0" u="none" baseline="0" dirty="0">
                <a:latin typeface="Gill Sans MT" panose="020B0502020104020203" pitchFamily="34" charset="0"/>
              </a:rPr>
              <a:t>Conversion des données Excel en rapports </a:t>
            </a:r>
          </a:p>
          <a:p>
            <a:pPr marL="800082" lvl="1" indent="-3429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4600" b="0" i="0" u="none" baseline="0" dirty="0">
                <a:latin typeface="Gill Sans MT" panose="020B0502020104020203" pitchFamily="34" charset="0"/>
              </a:rPr>
              <a:t>Conversion des analyses en résultats/recommandations</a:t>
            </a:r>
          </a:p>
          <a:p>
            <a:pPr marL="800082" lvl="1" indent="-3429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4600" b="0" i="0" u="none" baseline="0" dirty="0">
                <a:latin typeface="Gill Sans MT" panose="020B0502020104020203" pitchFamily="34" charset="0"/>
              </a:rPr>
              <a:t>Contexte</a:t>
            </a:r>
          </a:p>
          <a:p>
            <a:pPr marL="800082" lvl="1" indent="-3429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4600" b="0" i="0" u="none" baseline="0" dirty="0">
                <a:latin typeface="Gill Sans MT" panose="020B0502020104020203" pitchFamily="34" charset="0"/>
              </a:rPr>
              <a:t>Présentations (si nécessaire)</a:t>
            </a:r>
            <a:endParaRPr lang="fr-FR" altLang="en-US" sz="46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fr-FR" altLang="en-US" sz="2399" dirty="0">
              <a:solidFill>
                <a:srgbClr val="0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:a16="http://schemas.microsoft.com/office/drawing/2014/main" xmlns="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en-US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4/12/2019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xmlns="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46527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xmlns="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1425149"/>
            <a:ext cx="10363200" cy="580800"/>
          </a:xfrm>
        </p:spPr>
        <p:txBody>
          <a:bodyPr>
            <a:normAutofit fontScale="90000"/>
          </a:bodyPr>
          <a:lstStyle/>
          <a:p>
            <a:pPr algn="l" rtl="0"/>
            <a: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2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2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sz="3200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:a16="http://schemas.microsoft.com/office/drawing/2014/main" xmlns="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en-US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4/12/2019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xmlns="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xmlns="" id="{D747A500-FD4D-42E0-B304-85E26050E46A}"/>
              </a:ext>
            </a:extLst>
          </p:cNvPr>
          <p:cNvSpPr txBox="1">
            <a:spLocks/>
          </p:cNvSpPr>
          <p:nvPr/>
        </p:nvSpPr>
        <p:spPr>
          <a:xfrm>
            <a:off x="478473" y="1560212"/>
            <a:ext cx="4827055" cy="68201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indent="-304470" algn="l" defTabSz="604738" rtl="0" eaLnBrk="1" latinLnBrk="0" hangingPunct="1">
              <a:spcBef>
                <a:spcPts val="0"/>
              </a:spcBef>
              <a:spcAft>
                <a:spcPts val="1058"/>
              </a:spcAft>
              <a:buFont typeface="Arial"/>
              <a:buChar char="•"/>
              <a:defRPr sz="2116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1pPr>
            <a:lvl2pPr marL="905009" indent="-304470" algn="l" defTabSz="604738" rtl="0" eaLnBrk="1" latinLnBrk="0" hangingPunct="1">
              <a:spcBef>
                <a:spcPts val="0"/>
              </a:spcBef>
              <a:spcAft>
                <a:spcPts val="1058"/>
              </a:spcAft>
              <a:buFont typeface="Arial"/>
              <a:buChar char="–"/>
              <a:defRPr sz="2116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2pPr>
            <a:lvl3pPr marL="1209477" indent="-304470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381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3pPr>
            <a:lvl4pPr marL="1516046" indent="-306569" algn="l" defTabSz="604738" rtl="0" eaLnBrk="1" latinLnBrk="0" hangingPunct="1">
              <a:spcBef>
                <a:spcPct val="20000"/>
              </a:spcBef>
              <a:buFont typeface="Arial"/>
              <a:buChar char="–"/>
              <a:defRPr sz="2116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4pPr>
            <a:lvl5pPr marL="1660932" indent="-304470" algn="l" defTabSz="604738" rtl="0" eaLnBrk="1" latinLnBrk="0" hangingPunct="1">
              <a:spcBef>
                <a:spcPct val="20000"/>
              </a:spcBef>
              <a:buFont typeface="Arial"/>
              <a:buChar char="»"/>
              <a:defRPr sz="1852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5pPr>
            <a:lvl6pPr marL="3326061" indent="-302369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6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30800" indent="-302369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6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35538" indent="-302369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6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40277" indent="-302369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6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1334" marR="0" lvl="1" indent="-284152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fr-FR" sz="3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Six principaux modèles de rapportage</a:t>
            </a:r>
          </a:p>
          <a:p>
            <a:pPr marL="741334" marR="0" lvl="1" indent="-284152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fr-FR" sz="4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</a:endParaRPr>
          </a:p>
          <a:p>
            <a:pPr marL="741334" marR="0" lvl="1" indent="-284152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fr-FR" sz="3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Généralement adaptés à un public spécifique.</a:t>
            </a:r>
          </a:p>
          <a:p>
            <a:pPr marL="741334" marR="0" lvl="1" indent="-284152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fr-FR" altLang="en-US" sz="2399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Gill Sans MT" panose="020B05020201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E7D733D-A07D-4539-BA22-8D7888120FA7}"/>
              </a:ext>
            </a:extLst>
          </p:cNvPr>
          <p:cNvSpPr/>
          <p:nvPr/>
        </p:nvSpPr>
        <p:spPr>
          <a:xfrm>
            <a:off x="914805" y="480886"/>
            <a:ext cx="33764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Détails du rapportage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close up of text on a black background&#10;&#10;Description generated with high confidence">
            <a:extLst>
              <a:ext uri="{FF2B5EF4-FFF2-40B4-BE49-F238E27FC236}">
                <a16:creationId xmlns:a16="http://schemas.microsoft.com/office/drawing/2014/main" xmlns="" id="{65154BFD-1819-4353-96D8-3A6490F8E7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0910" y="-43090"/>
            <a:ext cx="6901090" cy="690109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03021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xmlns="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E7D733D-A07D-4539-BA22-8D7888120FA7}"/>
              </a:ext>
            </a:extLst>
          </p:cNvPr>
          <p:cNvSpPr/>
          <p:nvPr/>
        </p:nvSpPr>
        <p:spPr>
          <a:xfrm>
            <a:off x="4503106" y="119682"/>
            <a:ext cx="82291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Détails du rapport final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443C5A3-DB66-47D2-8F9B-A4D6C6A1499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13142" r="914" b="2134"/>
          <a:stretch/>
        </p:blipFill>
        <p:spPr>
          <a:xfrm>
            <a:off x="203201" y="502418"/>
            <a:ext cx="11785600" cy="632145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92520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Date Placeholder 3">
            <a:extLst>
              <a:ext uri="{FF2B5EF4-FFF2-40B4-BE49-F238E27FC236}">
                <a16:creationId xmlns:a16="http://schemas.microsoft.com/office/drawing/2014/main" xmlns="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en-US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4/12/2019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xmlns="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xmlns="" id="{D747A500-FD4D-42E0-B304-85E26050E46A}"/>
              </a:ext>
            </a:extLst>
          </p:cNvPr>
          <p:cNvSpPr txBox="1">
            <a:spLocks/>
          </p:cNvSpPr>
          <p:nvPr/>
        </p:nvSpPr>
        <p:spPr>
          <a:xfrm>
            <a:off x="482071" y="972083"/>
            <a:ext cx="11227857" cy="68201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indent="-304470" algn="l" defTabSz="604738" rtl="0" eaLnBrk="1" latinLnBrk="0" hangingPunct="1">
              <a:spcBef>
                <a:spcPts val="0"/>
              </a:spcBef>
              <a:spcAft>
                <a:spcPts val="1058"/>
              </a:spcAft>
              <a:buFont typeface="Arial"/>
              <a:buChar char="•"/>
              <a:defRPr sz="2116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1pPr>
            <a:lvl2pPr marL="905009" indent="-304470" algn="l" defTabSz="604738" rtl="0" eaLnBrk="1" latinLnBrk="0" hangingPunct="1">
              <a:spcBef>
                <a:spcPts val="0"/>
              </a:spcBef>
              <a:spcAft>
                <a:spcPts val="1058"/>
              </a:spcAft>
              <a:buFont typeface="Arial"/>
              <a:buChar char="–"/>
              <a:defRPr sz="2116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2pPr>
            <a:lvl3pPr marL="1209477" indent="-304470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381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3pPr>
            <a:lvl4pPr marL="1516046" indent="-306569" algn="l" defTabSz="604738" rtl="0" eaLnBrk="1" latinLnBrk="0" hangingPunct="1">
              <a:spcBef>
                <a:spcPct val="20000"/>
              </a:spcBef>
              <a:buFont typeface="Arial"/>
              <a:buChar char="–"/>
              <a:defRPr sz="2116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4pPr>
            <a:lvl5pPr marL="1660932" indent="-304470" algn="l" defTabSz="604738" rtl="0" eaLnBrk="1" latinLnBrk="0" hangingPunct="1">
              <a:spcBef>
                <a:spcPct val="20000"/>
              </a:spcBef>
              <a:buFont typeface="Arial"/>
              <a:buChar char="»"/>
              <a:defRPr sz="1852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5pPr>
            <a:lvl6pPr marL="3326061" indent="-302369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6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30800" indent="-302369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6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35538" indent="-302369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6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40277" indent="-302369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6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2" marR="0" lvl="1" indent="0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Les données brutes du classeur </a:t>
            </a: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d’analyse 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sont « traduites » en informations utiles </a:t>
            </a: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/>
            </a:r>
            <a:b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</a:b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au 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moment de </a:t>
            </a: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l’interprétation 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des résultats de </a:t>
            </a: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l’analyse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.  De même, les résultats </a:t>
            </a: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d’analyse 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issus des classeurs </a:t>
            </a: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d’analyse 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ci-dessous peuvent être directement inclus dans le rapport.</a:t>
            </a:r>
          </a:p>
          <a:p>
            <a:pPr marL="457182" marR="0" lvl="1" indent="0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Gill Sans MT" panose="020B0502020104020203" pitchFamily="34" charset="0"/>
            </a:endParaRPr>
          </a:p>
          <a:p>
            <a:pPr marL="914382" marR="0" lvl="1" indent="-457200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Le classeur de maturité CMM contient des onglets, un résumé, des graphiques </a:t>
            </a: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/>
            </a:r>
            <a:b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</a:b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de 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synthèse, les taux de réponse ainsi que les fiches récapitulatives sur les établissements.</a:t>
            </a:r>
          </a:p>
          <a:p>
            <a:pPr marL="914382" marR="0" lvl="1" indent="-457200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</a:endParaRPr>
          </a:p>
          <a:p>
            <a:pPr marL="914382" marR="0" lvl="1" indent="-457200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Divisé en plusieurs feuilles de calcul correspondant à chaque niveau de la chaîne </a:t>
            </a: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d’approvisionnement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, le classeur </a:t>
            </a: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d’analyse 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des KPI inclut également une feuille </a:t>
            </a: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/>
            </a:r>
            <a:b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</a:b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de 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calcul qui permet de visualiser les données, et un onglet récapitulatif.</a:t>
            </a:r>
          </a:p>
          <a:p>
            <a:pPr marL="914382" marR="0" lvl="1" indent="-457200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</a:endParaRPr>
          </a:p>
          <a:p>
            <a:pPr marL="914382" marR="0" lvl="1" indent="-457200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Analytique avancée - CMM - Lien KPI (largement personnalisé en fonction </a:t>
            </a: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/>
            </a:r>
            <a:b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</a:b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de l’expertise 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disponible pour </a:t>
            </a: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l’évaluation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).</a:t>
            </a:r>
          </a:p>
          <a:p>
            <a:pPr marL="914382" marR="0" lvl="1" indent="-457200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</a:endParaRPr>
          </a:p>
          <a:p>
            <a:pPr marL="457182" marR="0" lvl="1" indent="0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</a:endParaRPr>
          </a:p>
          <a:p>
            <a:pPr marL="741334" marR="0" lvl="1" indent="-284152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fr-F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Gill Sans MT" panose="020B05020201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E7D733D-A07D-4539-BA22-8D7888120FA7}"/>
              </a:ext>
            </a:extLst>
          </p:cNvPr>
          <p:cNvSpPr/>
          <p:nvPr/>
        </p:nvSpPr>
        <p:spPr>
          <a:xfrm>
            <a:off x="914805" y="202251"/>
            <a:ext cx="48944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Conversion des données Excel en rapports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0209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Date Placeholder 3">
            <a:extLst>
              <a:ext uri="{FF2B5EF4-FFF2-40B4-BE49-F238E27FC236}">
                <a16:creationId xmlns:a16="http://schemas.microsoft.com/office/drawing/2014/main" xmlns="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en-US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4/12/2019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xmlns="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xmlns="" id="{D747A500-FD4D-42E0-B304-85E26050E46A}"/>
              </a:ext>
            </a:extLst>
          </p:cNvPr>
          <p:cNvSpPr txBox="1">
            <a:spLocks/>
          </p:cNvSpPr>
          <p:nvPr/>
        </p:nvSpPr>
        <p:spPr>
          <a:xfrm>
            <a:off x="484414" y="1621973"/>
            <a:ext cx="11223171" cy="7041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indent="-304470" algn="l" defTabSz="604738" rtl="0" eaLnBrk="1" latinLnBrk="0" hangingPunct="1">
              <a:spcBef>
                <a:spcPts val="0"/>
              </a:spcBef>
              <a:spcAft>
                <a:spcPts val="1058"/>
              </a:spcAft>
              <a:buFont typeface="Arial"/>
              <a:buChar char="•"/>
              <a:defRPr sz="2116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1pPr>
            <a:lvl2pPr marL="905009" indent="-304470" algn="l" defTabSz="604738" rtl="0" eaLnBrk="1" latinLnBrk="0" hangingPunct="1">
              <a:spcBef>
                <a:spcPts val="0"/>
              </a:spcBef>
              <a:spcAft>
                <a:spcPts val="1058"/>
              </a:spcAft>
              <a:buFont typeface="Arial"/>
              <a:buChar char="–"/>
              <a:defRPr sz="2116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2pPr>
            <a:lvl3pPr marL="1209477" indent="-304470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381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3pPr>
            <a:lvl4pPr marL="1516046" indent="-306569" algn="l" defTabSz="604738" rtl="0" eaLnBrk="1" latinLnBrk="0" hangingPunct="1">
              <a:spcBef>
                <a:spcPct val="20000"/>
              </a:spcBef>
              <a:buFont typeface="Arial"/>
              <a:buChar char="–"/>
              <a:defRPr sz="2116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4pPr>
            <a:lvl5pPr marL="1660932" indent="-304470" algn="l" defTabSz="604738" rtl="0" eaLnBrk="1" latinLnBrk="0" hangingPunct="1">
              <a:spcBef>
                <a:spcPct val="20000"/>
              </a:spcBef>
              <a:buFont typeface="Arial"/>
              <a:buChar char="»"/>
              <a:defRPr sz="1852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5pPr>
            <a:lvl6pPr marL="3326061" indent="-302369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6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30800" indent="-302369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6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35538" indent="-302369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6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40277" indent="-302369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6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382" marR="0" lvl="1" indent="-457200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L’interprétation 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des données est indispensable !</a:t>
            </a:r>
          </a:p>
          <a:p>
            <a:pPr marL="914382" marR="0" lvl="1" indent="-457200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</a:endParaRPr>
          </a:p>
          <a:p>
            <a:pPr marL="914382" marR="0" lvl="1" indent="-457200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Travail </a:t>
            </a: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d’équipe 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- Contributions des participants à la collecte des données (pour le contexte). </a:t>
            </a: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L’agent 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de coordination technique de la chaîne </a:t>
            </a: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d’approvisionnement 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doit guider le processus </a:t>
            </a: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d’interprétation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. Un statisticien doit être disponible pour apporter son aide en matière </a:t>
            </a: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d’analytique 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avancée, le cas échéant.</a:t>
            </a:r>
          </a:p>
          <a:p>
            <a:pPr marL="914382" marR="0" lvl="1" indent="-457200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2 étapes</a:t>
            </a:r>
          </a:p>
          <a:p>
            <a:pPr marL="914382" marR="0" lvl="1" indent="-457200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</a:endParaRPr>
          </a:p>
          <a:p>
            <a:pPr marL="914382" marR="0" lvl="1" indent="-457200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Le responsable de la chaîne </a:t>
            </a: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d’approvisionnement 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ébauche les premières constatations, conclusions et recommandations et les membres de </a:t>
            </a: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l’équipe 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les passent en revue.</a:t>
            </a:r>
          </a:p>
          <a:p>
            <a:pPr marL="914382" marR="0" lvl="1" indent="-457200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</a:endParaRPr>
          </a:p>
          <a:p>
            <a:pPr marL="914382" marR="0" lvl="1" indent="-457200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L’équipe 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discute des constatations (en gardant à </a:t>
            </a: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l’esprit 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t>le contexte, les limitations relatives aux données, etc.).</a:t>
            </a:r>
            <a:endParaRPr kumimoji="0" lang="fr-FR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Gill Sans MT" panose="020B05020201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E7D733D-A07D-4539-BA22-8D7888120FA7}"/>
              </a:ext>
            </a:extLst>
          </p:cNvPr>
          <p:cNvSpPr/>
          <p:nvPr/>
        </p:nvSpPr>
        <p:spPr>
          <a:xfrm>
            <a:off x="914805" y="480886"/>
            <a:ext cx="87278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Conversion des analyses en résultats/recommandations 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29423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Date Placeholder 3">
            <a:extLst>
              <a:ext uri="{FF2B5EF4-FFF2-40B4-BE49-F238E27FC236}">
                <a16:creationId xmlns:a16="http://schemas.microsoft.com/office/drawing/2014/main" xmlns="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en-US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4/12/2019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xmlns="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xmlns="" id="{D747A500-FD4D-42E0-B304-85E26050E46A}"/>
              </a:ext>
            </a:extLst>
          </p:cNvPr>
          <p:cNvSpPr txBox="1">
            <a:spLocks/>
          </p:cNvSpPr>
          <p:nvPr/>
        </p:nvSpPr>
        <p:spPr>
          <a:xfrm>
            <a:off x="0" y="1038500"/>
            <a:ext cx="11830050" cy="68201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indent="-304470" algn="l" defTabSz="604738" rtl="0" eaLnBrk="1" latinLnBrk="0" hangingPunct="1">
              <a:spcBef>
                <a:spcPts val="0"/>
              </a:spcBef>
              <a:spcAft>
                <a:spcPts val="1058"/>
              </a:spcAft>
              <a:buFont typeface="Arial"/>
              <a:buChar char="•"/>
              <a:defRPr sz="2116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1pPr>
            <a:lvl2pPr marL="905009" indent="-304470" algn="l" defTabSz="604738" rtl="0" eaLnBrk="1" latinLnBrk="0" hangingPunct="1">
              <a:spcBef>
                <a:spcPts val="0"/>
              </a:spcBef>
              <a:spcAft>
                <a:spcPts val="1058"/>
              </a:spcAft>
              <a:buFont typeface="Arial"/>
              <a:buChar char="–"/>
              <a:defRPr sz="2116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2pPr>
            <a:lvl3pPr marL="1209477" indent="-304470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381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3pPr>
            <a:lvl4pPr marL="1516046" indent="-306569" algn="l" defTabSz="604738" rtl="0" eaLnBrk="1" latinLnBrk="0" hangingPunct="1">
              <a:spcBef>
                <a:spcPct val="20000"/>
              </a:spcBef>
              <a:buFont typeface="Arial"/>
              <a:buChar char="–"/>
              <a:defRPr sz="2116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4pPr>
            <a:lvl5pPr marL="1660932" indent="-304470" algn="l" defTabSz="604738" rtl="0" eaLnBrk="1" latinLnBrk="0" hangingPunct="1">
              <a:spcBef>
                <a:spcPct val="20000"/>
              </a:spcBef>
              <a:buFont typeface="Arial"/>
              <a:buChar char="»"/>
              <a:defRPr sz="1852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5pPr>
            <a:lvl6pPr marL="3326061" indent="-302369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6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30800" indent="-302369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6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35538" indent="-302369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6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40277" indent="-302369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6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382" marR="0" lvl="1" indent="-457200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fr-FR" sz="28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Les principaux points à aborder dans la section Discussion (module et niveau).</a:t>
            </a:r>
          </a:p>
          <a:p>
            <a:pPr marL="914382" marR="0" lvl="1" indent="-457200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fr-FR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Gill Sans MT" panose="020B0502020104020203" pitchFamily="34" charset="0"/>
            </a:endParaRPr>
          </a:p>
          <a:p>
            <a:pPr marL="914382" marR="0" lvl="1" indent="-457200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fr-FR" sz="28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Les principaux points à aborder dans la section Recommandations (module et niveau).</a:t>
            </a:r>
          </a:p>
          <a:p>
            <a:pPr marL="914382" marR="0" lvl="1" indent="-457200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fr-FR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Gill Sans MT" panose="020B0502020104020203" pitchFamily="34" charset="0"/>
            </a:endParaRPr>
          </a:p>
          <a:p>
            <a:pPr marL="914382" marR="0" lvl="1" indent="-457200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fr-FR" sz="28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Les priorités du rapport final.</a:t>
            </a:r>
          </a:p>
          <a:p>
            <a:pPr marL="914382" marR="0" lvl="1" indent="-457200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fr-FR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Gill Sans MT" panose="020B0502020104020203" pitchFamily="34" charset="0"/>
            </a:endParaRPr>
          </a:p>
          <a:p>
            <a:pPr marL="914382" marR="0" lvl="1" indent="-457200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fr-FR" sz="28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Déterminer </a:t>
            </a:r>
            <a:r>
              <a:rPr kumimoji="0" lang="fr-FR" sz="28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s’il </a:t>
            </a:r>
            <a:r>
              <a:rPr kumimoji="0" lang="fr-FR" sz="28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est nécessaire </a:t>
            </a:r>
            <a:r>
              <a:rPr kumimoji="0" lang="fr-FR" sz="28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d’éclaircir </a:t>
            </a:r>
            <a:r>
              <a:rPr kumimoji="0" lang="fr-FR" sz="28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les questions ouvertes à des fins </a:t>
            </a:r>
            <a:r>
              <a:rPr kumimoji="0" lang="fr-FR" sz="28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d’analyse </a:t>
            </a:r>
            <a:r>
              <a:rPr kumimoji="0" lang="fr-FR" sz="28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plus approfondie.   </a:t>
            </a:r>
          </a:p>
          <a:p>
            <a:pPr marL="914382" marR="0" lvl="1" indent="-457200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fr-FR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Gill Sans MT" panose="020B0502020104020203" pitchFamily="34" charset="0"/>
            </a:endParaRPr>
          </a:p>
          <a:p>
            <a:pPr marL="914382" marR="0" lvl="1" indent="-457200" algn="l" defTabSz="91277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fr-FR" sz="28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La réunion </a:t>
            </a:r>
            <a:r>
              <a:rPr kumimoji="0" lang="fr-FR" sz="28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d’interprétation </a:t>
            </a:r>
            <a:r>
              <a:rPr kumimoji="0" lang="fr-FR" sz="28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des données constitue un point de transition entre la phase </a:t>
            </a:r>
            <a:r>
              <a:rPr kumimoji="0" lang="fr-FR" sz="28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d’analyse </a:t>
            </a:r>
            <a:r>
              <a:rPr kumimoji="0" lang="fr-FR" sz="28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et la rédaction du rapport.</a:t>
            </a:r>
            <a:endParaRPr kumimoji="0" lang="fr-FR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Gill Sans MT" panose="020B05020201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E7D733D-A07D-4539-BA22-8D7888120FA7}"/>
              </a:ext>
            </a:extLst>
          </p:cNvPr>
          <p:cNvSpPr/>
          <p:nvPr/>
        </p:nvSpPr>
        <p:spPr>
          <a:xfrm>
            <a:off x="478473" y="113252"/>
            <a:ext cx="101922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Résultats de la réunion </a:t>
            </a:r>
            <a:r>
              <a:rPr kumimoji="0" lang="fr-FR" sz="3200" b="1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d’interprétation </a:t>
            </a:r>
            <a:r>
              <a:rPr kumimoji="0" lang="fr-FR" sz="3200" b="1" i="0" u="none" strike="noStrike" kern="120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des données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3593172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2B5EA324-1739-48C2-9B44-CB8AC3625672}"/>
</file>

<file path=customXml/itemProps2.xml><?xml version="1.0" encoding="utf-8"?>
<ds:datastoreItem xmlns:ds="http://schemas.openxmlformats.org/officeDocument/2006/customXml" ds:itemID="{BE8CB3F5-5041-4634-A690-EB8C7C59D271}"/>
</file>

<file path=customXml/itemProps3.xml><?xml version="1.0" encoding="utf-8"?>
<ds:datastoreItem xmlns:ds="http://schemas.openxmlformats.org/officeDocument/2006/customXml" ds:itemID="{C94B47E2-AEB5-4FAF-9604-9CA477DE9925}"/>
</file>

<file path=customXml/itemProps4.xml><?xml version="1.0" encoding="utf-8"?>
<ds:datastoreItem xmlns:ds="http://schemas.openxmlformats.org/officeDocument/2006/customXml" ds:itemID="{D6B7E2CE-9F56-4FCD-9A2B-A4B28AA7CB56}"/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375</Words>
  <Application>Microsoft Office PowerPoint</Application>
  <PresentationFormat>Custom</PresentationFormat>
  <Paragraphs>73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    Détails du rapportage   </vt:lpstr>
      <vt:lpstr>      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uattachotsakda</cp:lastModifiedBy>
  <cp:revision>39</cp:revision>
  <dcterms:created xsi:type="dcterms:W3CDTF">2018-05-01T03:53:35Z</dcterms:created>
  <dcterms:modified xsi:type="dcterms:W3CDTF">2019-04-12T11:22:05Z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65AE8B6F-79D7-44E8-8505-9F6EA07CF2B6</vt:lpwstr>
  </property>
  <property fmtid="{D5CDD505-2E9C-101B-9397-08002B2CF9AE}" pid="3" name="ArticulatePath">
    <vt:lpwstr>DA6E1C~1</vt:lpwstr>
  </property>
  <property fmtid="{D5CDD505-2E9C-101B-9397-08002B2CF9AE}" pid="4" name="ContentTypeId">
    <vt:lpwstr>0x0101008DA58B5CA681664FAB24816C56F41085020073CD9A2FDE83D74A8AE87C5E6F6E6916</vt:lpwstr>
  </property>
  <property fmtid="{D5CDD505-2E9C-101B-9397-08002B2CF9AE}" pid="5" name="Project Document Type">
    <vt:lpwstr/>
  </property>
  <property fmtid="{D5CDD505-2E9C-101B-9397-08002B2CF9AE}" pid="6" name="MediaServiceImageTags">
    <vt:lpwstr/>
  </property>
  <property fmtid="{D5CDD505-2E9C-101B-9397-08002B2CF9AE}" pid="7" name="lcf76f155ced4ddcb4097134ff3c332f">
    <vt:lpwstr/>
  </property>
</Properties>
</file>