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notesSlides/notesSlide9.xml" ContentType="application/vnd.openxmlformats-officedocument.presentationml.notesSlide+xml"/>
  <Override PartName="/ppt/slideMasters/slideMaster1.xml" ContentType="application/vnd.openxmlformats-officedocument.presentationml.slideMaster+xml"/>
  <Override PartName="/ppt/notesSlides/notesSlide8.xml" ContentType="application/vnd.openxmlformats-officedocument.presentationml.notesSlide+xml"/>
  <Override PartName="/ppt/notesSlides/notesSlide10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Layouts/slideLayout18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7.xml" ContentType="application/vnd.openxmlformats-officedocument.presentationml.slideLayout+xml"/>
  <Override PartName="/ppt/notesSlides/notesSlide2.xml" ContentType="application/vnd.openxmlformats-officedocument.presentationml.notesSlide+xml"/>
  <Override PartName="/ppt/slideLayouts/slideLayout1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Slides/notesSlide7.xml" ContentType="application/vnd.openxmlformats-officedocument.presentationml.notesSlide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6.xml" ContentType="application/vnd.openxmlformats-officedocument.presentationml.notesSlide+xml"/>
  <Override PartName="/ppt/slideLayouts/slideLayout6.xml" ContentType="application/vnd.openxmlformats-officedocument.presentationml.slideLayout+xml"/>
  <Override PartName="/ppt/notesSlides/notesSlide3.xml" ContentType="application/vnd.openxmlformats-officedocument.presentationml.notesSlide+xml"/>
  <Override PartName="/ppt/slideLayouts/slideLayout5.xml" ContentType="application/vnd.openxmlformats-officedocument.presentationml.slideLayout+xml"/>
  <Override PartName="/ppt/notesSlides/notesSlide4.xml" ContentType="application/vnd.openxmlformats-officedocument.presentationml.notesSlide+xml"/>
  <Override PartName="/ppt/slideLayouts/slideLayout4.xml" ContentType="application/vnd.openxmlformats-officedocument.presentationml.slideLayout+xml"/>
  <Override PartName="/ppt/notesSlides/notesSlide5.xml" ContentType="application/vnd.openxmlformats-officedocument.presentationml.notesSlide+xml"/>
  <Override PartName="/ppt/slideLayouts/slideLayout3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gs/tag10.xml" ContentType="application/vnd.openxmlformats-officedocument.presentationml.tags+xml"/>
  <Override PartName="/ppt/tags/tag9.xml" ContentType="application/vnd.openxmlformats-officedocument.presentationml.tags+xml"/>
  <Override PartName="/ppt/tags/tag3.xml" ContentType="application/vnd.openxmlformats-officedocument.presentationml.tags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ags/tag8.xml" ContentType="application/vnd.openxmlformats-officedocument.presentationml.tags+xml"/>
  <Override PartName="/ppt/tags/tag11.xml" ContentType="application/vnd.openxmlformats-officedocument.presentationml.tags+xml"/>
  <Override PartName="/docProps/custom.xml" ContentType="application/vnd.openxmlformats-officedocument.custom-properties+xml"/>
  <Override PartName="/ppt/tags/tag1.xml" ContentType="application/vnd.openxmlformats-officedocument.presentationml.tags+xml"/>
  <Override PartName="/ppt/tags/tag7.xml" ContentType="application/vnd.openxmlformats-officedocument.presentationml.tags+xml"/>
  <Override PartName="/ppt/tags/tag6.xml" ContentType="application/vnd.openxmlformats-officedocument.presentationml.tags+xml"/>
  <Override PartName="/ppt/tags/tag5.xml" ContentType="application/vnd.openxmlformats-officedocument.presentationml.tags+xml"/>
  <Override PartName="/ppt/tags/tag4.xml" ContentType="application/vnd.openxmlformats-officedocument.presentationml.tags+xml"/>
  <Override PartName="/ppt/tags/tag2.xml" ContentType="application/vnd.openxmlformats-officedocument.presentationml.tag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notesMasterIdLst>
    <p:notesMasterId r:id="rId12"/>
  </p:notesMasterIdLst>
  <p:sldIdLst>
    <p:sldId id="496" r:id="rId2"/>
    <p:sldId id="497" r:id="rId3"/>
    <p:sldId id="498" r:id="rId4"/>
    <p:sldId id="499" r:id="rId5"/>
    <p:sldId id="500" r:id="rId6"/>
    <p:sldId id="501" r:id="rId7"/>
    <p:sldId id="503" r:id="rId8"/>
    <p:sldId id="504" r:id="rId9"/>
    <p:sldId id="505" r:id="rId10"/>
    <p:sldId id="506" r:id="rId11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852" y="-3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gs" Target="tags/tag1.xml"/><Relationship Id="rId18" Type="http://schemas.openxmlformats.org/officeDocument/2006/relationships/customXml" Target="../customXml/item1.xml"/><Relationship Id="rId3" Type="http://schemas.openxmlformats.org/officeDocument/2006/relationships/slide" Target="slides/slide2.xml"/><Relationship Id="rId21" Type="http://schemas.openxmlformats.org/officeDocument/2006/relationships/customXml" Target="../customXml/item4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20" Type="http://schemas.openxmlformats.org/officeDocument/2006/relationships/customXml" Target="../customXml/item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6828C1-E30A-469A-A890-7E417A89C98D}" type="datetimeFigureOut">
              <a:rPr lang="en-US" smtClean="0"/>
              <a:t>4/19/2019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5D8AE4-A521-4C93-931F-3604DC39118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8200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Slide Image Placeholder 1">
            <a:extLst>
              <a:ext uri="{FF2B5EF4-FFF2-40B4-BE49-F238E27FC236}">
                <a16:creationId xmlns:a16="http://schemas.microsoft.com/office/drawing/2014/main" xmlns="" id="{4BB9B046-81B3-4714-9922-1DEA7E83B881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1011" name="Notes Placeholder 2">
            <a:extLst>
              <a:ext uri="{FF2B5EF4-FFF2-40B4-BE49-F238E27FC236}">
                <a16:creationId xmlns:a16="http://schemas.microsoft.com/office/drawing/2014/main" xmlns="" id="{91BD1C62-83FD-408B-AA10-DF72B964C67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altLang="en-US" dirty="0"/>
          </a:p>
        </p:txBody>
      </p:sp>
      <p:sp>
        <p:nvSpPr>
          <p:cNvPr id="171012" name="Slide Number Placeholder 3">
            <a:extLst>
              <a:ext uri="{FF2B5EF4-FFF2-40B4-BE49-F238E27FC236}">
                <a16:creationId xmlns:a16="http://schemas.microsoft.com/office/drawing/2014/main" xmlns="" id="{CCF05D3C-DB65-401A-9AF2-4C75E511BB2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884B49-9A6D-4E27-BA02-B6B63BE49594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699816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Slide Image Placeholder 1">
            <a:extLst>
              <a:ext uri="{FF2B5EF4-FFF2-40B4-BE49-F238E27FC236}">
                <a16:creationId xmlns:a16="http://schemas.microsoft.com/office/drawing/2014/main" xmlns="" id="{077ECC10-8CDF-47D1-B14C-044A40267DA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Notes Placeholder 2">
            <a:extLst>
              <a:ext uri="{FF2B5EF4-FFF2-40B4-BE49-F238E27FC236}">
                <a16:creationId xmlns:a16="http://schemas.microsoft.com/office/drawing/2014/main" xmlns="" id="{4F4EDDBC-3EB7-4FA9-951C-70739D17C03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fr-FR" b="0" i="0" u="none" baseline="0" dirty="0"/>
              <a:t>Prévoir des établissements de « remplacement » en cas de changement de dernière minute ou </a:t>
            </a:r>
            <a:r>
              <a:rPr lang="fr-FR" b="0" i="0" u="none" baseline="0" dirty="0" smtClean="0"/>
              <a:t>d’imprévu </a:t>
            </a:r>
            <a:endParaRPr lang="fr-FR" altLang="en-US" dirty="0"/>
          </a:p>
        </p:txBody>
      </p:sp>
      <p:sp>
        <p:nvSpPr>
          <p:cNvPr id="191492" name="Slide Number Placeholder 3">
            <a:extLst>
              <a:ext uri="{FF2B5EF4-FFF2-40B4-BE49-F238E27FC236}">
                <a16:creationId xmlns:a16="http://schemas.microsoft.com/office/drawing/2014/main" xmlns="" id="{FECD9260-F435-4BC3-849D-132F2609C1C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EF5B23DB-6194-43CF-A8C3-152D97196DC0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01443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058" name="Slide Image Placeholder 1">
            <a:extLst>
              <a:ext uri="{FF2B5EF4-FFF2-40B4-BE49-F238E27FC236}">
                <a16:creationId xmlns:a16="http://schemas.microsoft.com/office/drawing/2014/main" xmlns="" id="{8F3D24DB-785D-435F-A963-737C66EA5295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3059" name="Notes Placeholder 2">
            <a:extLst>
              <a:ext uri="{FF2B5EF4-FFF2-40B4-BE49-F238E27FC236}">
                <a16:creationId xmlns:a16="http://schemas.microsoft.com/office/drawing/2014/main" xmlns="" id="{E697B6DA-E53F-4996-A112-271E2FD7CDDD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altLang="en-US" dirty="0"/>
          </a:p>
        </p:txBody>
      </p:sp>
      <p:sp>
        <p:nvSpPr>
          <p:cNvPr id="173060" name="Slide Number Placeholder 3">
            <a:extLst>
              <a:ext uri="{FF2B5EF4-FFF2-40B4-BE49-F238E27FC236}">
                <a16:creationId xmlns:a16="http://schemas.microsoft.com/office/drawing/2014/main" xmlns="" id="{8052CCD2-D230-4311-A1E3-0B6B2C8654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B923297-7A79-4254-9401-94FE81EFD16C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3873188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Slide Image Placeholder 1">
            <a:extLst>
              <a:ext uri="{FF2B5EF4-FFF2-40B4-BE49-F238E27FC236}">
                <a16:creationId xmlns:a16="http://schemas.microsoft.com/office/drawing/2014/main" xmlns="" id="{B1BD7049-804F-48C9-8603-F39DBE46A19E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Notes Placeholder 2">
            <a:extLst>
              <a:ext uri="{FF2B5EF4-FFF2-40B4-BE49-F238E27FC236}">
                <a16:creationId xmlns:a16="http://schemas.microsoft.com/office/drawing/2014/main" xmlns="" id="{CD30506E-67D5-40D1-90E2-5D989C593105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fr-FR" b="0" i="0" u="none" baseline="0" dirty="0"/>
              <a:t>Ces étapes sont essentielles lors de </a:t>
            </a:r>
            <a:r>
              <a:rPr lang="fr-FR" b="0" i="0" u="none" baseline="0" dirty="0" smtClean="0"/>
              <a:t>l’échantillonnage</a:t>
            </a:r>
            <a:r>
              <a:rPr lang="fr-FR" b="0" i="0" u="none" baseline="0" dirty="0"/>
              <a:t>. Ce processus doit être répété autant de fois que nécessaire afin de satisfaire les contraintes budgétaires et les besoins des parties prenantes.</a:t>
            </a:r>
            <a:endParaRPr lang="fr-FR" altLang="en-US" dirty="0"/>
          </a:p>
        </p:txBody>
      </p:sp>
      <p:sp>
        <p:nvSpPr>
          <p:cNvPr id="175108" name="Slide Number Placeholder 3">
            <a:extLst>
              <a:ext uri="{FF2B5EF4-FFF2-40B4-BE49-F238E27FC236}">
                <a16:creationId xmlns:a16="http://schemas.microsoft.com/office/drawing/2014/main" xmlns="" id="{6E6F145D-9F83-44FC-BD26-46AB297A43F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C3B8379A-5262-4751-868B-85DC7A21A75C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6984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Slide Image Placeholder 1">
            <a:extLst>
              <a:ext uri="{FF2B5EF4-FFF2-40B4-BE49-F238E27FC236}">
                <a16:creationId xmlns:a16="http://schemas.microsoft.com/office/drawing/2014/main" xmlns="" id="{4E64E38C-A3D5-4569-AC15-6E80958D6552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7155" name="Notes Placeholder 2">
            <a:extLst>
              <a:ext uri="{FF2B5EF4-FFF2-40B4-BE49-F238E27FC236}">
                <a16:creationId xmlns:a16="http://schemas.microsoft.com/office/drawing/2014/main" xmlns="" id="{37AE3A52-3BF5-4280-9A7A-CD8DE77CF984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fr-FR" b="0" i="0" u="none" baseline="0" dirty="0"/>
              <a:t>Combien </a:t>
            </a:r>
            <a:r>
              <a:rPr lang="fr-FR" b="0" i="0" u="none" baseline="0" dirty="0" smtClean="0"/>
              <a:t>d’échantillons </a:t>
            </a:r>
            <a:r>
              <a:rPr lang="fr-FR" b="0" i="0" u="none" baseline="0" dirty="0"/>
              <a:t>sont nécessaires et quels établissements sont éligibles pour faire partie de </a:t>
            </a:r>
            <a:r>
              <a:rPr lang="fr-FR" b="0" i="0" u="none" baseline="0" dirty="0" smtClean="0"/>
              <a:t>l’échantillon</a:t>
            </a:r>
            <a:r>
              <a:rPr lang="fr-FR" b="0" i="0" u="none" baseline="0" dirty="0"/>
              <a:t> ?</a:t>
            </a:r>
            <a:endParaRPr lang="fr-FR" altLang="en-US" dirty="0"/>
          </a:p>
        </p:txBody>
      </p:sp>
      <p:sp>
        <p:nvSpPr>
          <p:cNvPr id="177156" name="Slide Number Placeholder 3">
            <a:extLst>
              <a:ext uri="{FF2B5EF4-FFF2-40B4-BE49-F238E27FC236}">
                <a16:creationId xmlns:a16="http://schemas.microsoft.com/office/drawing/2014/main" xmlns="" id="{75A7AD50-A432-4CF3-9AC4-09684B50923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759834E-C7F3-4192-9D0E-AF93781FB1E4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96567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Slide Image Placeholder 1">
            <a:extLst>
              <a:ext uri="{FF2B5EF4-FFF2-40B4-BE49-F238E27FC236}">
                <a16:creationId xmlns:a16="http://schemas.microsoft.com/office/drawing/2014/main" xmlns="" id="{06DBD8E5-30FF-4F7E-877B-722F97F1730A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9203" name="Notes Placeholder 2">
            <a:extLst>
              <a:ext uri="{FF2B5EF4-FFF2-40B4-BE49-F238E27FC236}">
                <a16:creationId xmlns:a16="http://schemas.microsoft.com/office/drawing/2014/main" xmlns="" id="{09EDE6D3-C349-4AC0-BD23-B4BCEF9C138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altLang="en-US" dirty="0"/>
          </a:p>
        </p:txBody>
      </p:sp>
      <p:sp>
        <p:nvSpPr>
          <p:cNvPr id="179204" name="Slide Number Placeholder 3">
            <a:extLst>
              <a:ext uri="{FF2B5EF4-FFF2-40B4-BE49-F238E27FC236}">
                <a16:creationId xmlns:a16="http://schemas.microsoft.com/office/drawing/2014/main" xmlns="" id="{0C27E050-6757-4189-B4EB-5A7C4AF1C17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18F4BD06-CFBD-41DB-9DA4-870893E858CD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5519586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Slide Image Placeholder 1">
            <a:extLst>
              <a:ext uri="{FF2B5EF4-FFF2-40B4-BE49-F238E27FC236}">
                <a16:creationId xmlns:a16="http://schemas.microsoft.com/office/drawing/2014/main" xmlns="" id="{C7C99B92-E5E4-4B39-AB55-1C47607CBD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1251" name="Notes Placeholder 2">
            <a:extLst>
              <a:ext uri="{FF2B5EF4-FFF2-40B4-BE49-F238E27FC236}">
                <a16:creationId xmlns:a16="http://schemas.microsoft.com/office/drawing/2014/main" xmlns="" id="{CFEB45C2-6BD4-4572-A17D-768C8B7FB822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fr-FR" b="0" i="0" u="none" baseline="0" dirty="0"/>
              <a:t>La base </a:t>
            </a:r>
            <a:r>
              <a:rPr lang="fr-FR" b="0" i="0" u="none" baseline="0" dirty="0" smtClean="0"/>
              <a:t>d’échantillonnage </a:t>
            </a:r>
            <a:r>
              <a:rPr lang="fr-FR" b="0" i="0" u="none" baseline="0" dirty="0"/>
              <a:t>correspond à la liste de tous les établissements susceptibles </a:t>
            </a:r>
            <a:r>
              <a:rPr lang="fr-FR" b="0" i="0" u="none" baseline="0" dirty="0" smtClean="0"/>
              <a:t>d’être </a:t>
            </a:r>
            <a:r>
              <a:rPr lang="fr-FR" b="0" i="0" u="none" baseline="0" dirty="0"/>
              <a:t>concernés par </a:t>
            </a:r>
            <a:r>
              <a:rPr lang="fr-FR" b="0" i="0" u="none" baseline="0" dirty="0" smtClean="0"/>
              <a:t>l’évaluation</a:t>
            </a:r>
            <a:r>
              <a:rPr lang="fr-FR" b="0" i="0" u="none" baseline="0" dirty="0"/>
              <a:t>. Vous aurez besoin des coordonnées de ces établissements.</a:t>
            </a:r>
          </a:p>
          <a:p>
            <a:endParaRPr lang="fr-FR" altLang="en-US" baseline="0" dirty="0"/>
          </a:p>
        </p:txBody>
      </p:sp>
      <p:sp>
        <p:nvSpPr>
          <p:cNvPr id="181252" name="Slide Number Placeholder 3">
            <a:extLst>
              <a:ext uri="{FF2B5EF4-FFF2-40B4-BE49-F238E27FC236}">
                <a16:creationId xmlns:a16="http://schemas.microsoft.com/office/drawing/2014/main" xmlns="" id="{3124AE78-700F-46B7-8A70-2EC543C1A02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E5DA07-0114-45D5-A418-4375F8FC54BD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6321582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Slide Image Placeholder 1">
            <a:extLst>
              <a:ext uri="{FF2B5EF4-FFF2-40B4-BE49-F238E27FC236}">
                <a16:creationId xmlns:a16="http://schemas.microsoft.com/office/drawing/2014/main" xmlns="" id="{A1783E6F-A13A-48A2-805A-C3A36D99D9D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5347" name="Notes Placeholder 2">
            <a:extLst>
              <a:ext uri="{FF2B5EF4-FFF2-40B4-BE49-F238E27FC236}">
                <a16:creationId xmlns:a16="http://schemas.microsoft.com/office/drawing/2014/main" xmlns="" id="{AD852613-DD9F-4632-8610-FA166810EF7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fr-FR" b="0" i="0" u="none" baseline="0" dirty="0"/>
              <a:t>Par défaut, la marge </a:t>
            </a:r>
            <a:r>
              <a:rPr lang="fr-FR" b="0" i="0" u="none" baseline="0" dirty="0" smtClean="0"/>
              <a:t>d’erreur </a:t>
            </a:r>
            <a:r>
              <a:rPr lang="fr-FR" b="0" i="0" u="none" baseline="0" dirty="0"/>
              <a:t>est de +/- 10 % pour chaque niveau de questions. Au niveau de </a:t>
            </a:r>
            <a:r>
              <a:rPr lang="fr-FR" b="0" i="0" u="none" baseline="0" dirty="0" smtClean="0"/>
              <a:t>l’attribution </a:t>
            </a:r>
            <a:r>
              <a:rPr lang="fr-FR" b="0" i="0" u="none" baseline="0" dirty="0"/>
              <a:t>des scores, la marge </a:t>
            </a:r>
            <a:r>
              <a:rPr lang="fr-FR" b="0" i="0" u="none" baseline="0" dirty="0" smtClean="0"/>
              <a:t>d’erreur </a:t>
            </a:r>
            <a:r>
              <a:rPr lang="fr-FR" b="0" i="0" u="none" baseline="0" dirty="0"/>
              <a:t>est inférieure à 10 % puisque la moyenne des résultats des questions est calculée. La méthodologie </a:t>
            </a:r>
            <a:r>
              <a:rPr lang="fr-FR" b="0" i="0" u="none" baseline="0" dirty="0" smtClean="0"/>
              <a:t>d’échantillonnage </a:t>
            </a:r>
            <a:r>
              <a:rPr lang="fr-FR" b="0" i="0" u="none" baseline="0" dirty="0"/>
              <a:t>est calquée sur celle utilisée pour </a:t>
            </a:r>
            <a:r>
              <a:rPr lang="fr-FR" b="0" i="0" u="none" baseline="0" dirty="0" smtClean="0"/>
              <a:t>l’évaluation </a:t>
            </a:r>
            <a:r>
              <a:rPr lang="fr-FR" b="0" i="0" u="none" baseline="0" dirty="0"/>
              <a:t>de </a:t>
            </a:r>
            <a:r>
              <a:rPr lang="fr-FR" b="0" i="0" u="none" baseline="0" dirty="0" smtClean="0"/>
              <a:t>l’efficacité </a:t>
            </a:r>
            <a:r>
              <a:rPr lang="fr-FR" b="0" i="0" u="none" baseline="0" dirty="0"/>
              <a:t>des vaccins. </a:t>
            </a:r>
            <a:endParaRPr lang="fr-FR" altLang="en-US" dirty="0"/>
          </a:p>
        </p:txBody>
      </p:sp>
      <p:sp>
        <p:nvSpPr>
          <p:cNvPr id="185348" name="Slide Number Placeholder 3">
            <a:extLst>
              <a:ext uri="{FF2B5EF4-FFF2-40B4-BE49-F238E27FC236}">
                <a16:creationId xmlns:a16="http://schemas.microsoft.com/office/drawing/2014/main" xmlns="" id="{19C8CDBD-C120-4600-8717-AC3BBDF0A3E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DC449FA7-566F-4E4E-AD15-DC6308926ECD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9950236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Slide Image Placeholder 1">
            <a:extLst>
              <a:ext uri="{FF2B5EF4-FFF2-40B4-BE49-F238E27FC236}">
                <a16:creationId xmlns:a16="http://schemas.microsoft.com/office/drawing/2014/main" xmlns="" id="{1F470AE0-E235-416A-A389-F833A7578B4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7395" name="Notes Placeholder 2">
            <a:extLst>
              <a:ext uri="{FF2B5EF4-FFF2-40B4-BE49-F238E27FC236}">
                <a16:creationId xmlns:a16="http://schemas.microsoft.com/office/drawing/2014/main" xmlns="" id="{BAD598F4-9941-4CC2-9977-1814050A6AD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fr-FR" b="0" i="0" u="none" baseline="0" dirty="0" smtClean="0"/>
              <a:t>L’échantillon </a:t>
            </a:r>
            <a:r>
              <a:rPr lang="fr-FR" b="0" i="0" u="none" baseline="0" dirty="0"/>
              <a:t>est représentatif à </a:t>
            </a:r>
            <a:r>
              <a:rPr lang="fr-FR" b="0" i="0" u="none" baseline="0" dirty="0" smtClean="0"/>
              <a:t>l’échelle </a:t>
            </a:r>
            <a:r>
              <a:rPr lang="fr-FR" b="0" i="0" u="none" baseline="0" dirty="0"/>
              <a:t>nationale et non à celle de chaque district. </a:t>
            </a:r>
            <a:endParaRPr lang="fr-FR" altLang="en-US" dirty="0"/>
          </a:p>
        </p:txBody>
      </p:sp>
      <p:sp>
        <p:nvSpPr>
          <p:cNvPr id="187396" name="Slide Number Placeholder 3">
            <a:extLst>
              <a:ext uri="{FF2B5EF4-FFF2-40B4-BE49-F238E27FC236}">
                <a16:creationId xmlns:a16="http://schemas.microsoft.com/office/drawing/2014/main" xmlns="" id="{2BA2CD80-6E26-4655-A647-B6C74F10B60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A2B1CB8-4784-4966-9189-D97948DB51E8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785040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442" name="Slide Image Placeholder 1">
            <a:extLst>
              <a:ext uri="{FF2B5EF4-FFF2-40B4-BE49-F238E27FC236}">
                <a16:creationId xmlns:a16="http://schemas.microsoft.com/office/drawing/2014/main" xmlns="" id="{5826F6A4-9682-47FE-B063-1FA399CB1B79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9443" name="Notes Placeholder 2">
            <a:extLst>
              <a:ext uri="{FF2B5EF4-FFF2-40B4-BE49-F238E27FC236}">
                <a16:creationId xmlns:a16="http://schemas.microsoft.com/office/drawing/2014/main" xmlns="" id="{254020BA-18A2-4434-9253-6456106371A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pPr algn="l" rtl="0"/>
            <a:r>
              <a:rPr lang="fr-FR" b="0" i="0" u="none" baseline="0" dirty="0"/>
              <a:t>La stratification peut prendre en compte des zones </a:t>
            </a:r>
            <a:r>
              <a:rPr lang="fr-FR" b="0" i="0" u="none" baseline="0" dirty="0" smtClean="0"/>
              <a:t>d’intérêt </a:t>
            </a:r>
            <a:r>
              <a:rPr lang="fr-FR" b="0" i="0" u="none" baseline="0" dirty="0"/>
              <a:t>comme les établissements ruraux. </a:t>
            </a:r>
            <a:endParaRPr lang="fr-FR" altLang="en-US" dirty="0"/>
          </a:p>
        </p:txBody>
      </p:sp>
      <p:sp>
        <p:nvSpPr>
          <p:cNvPr id="189444" name="Slide Number Placeholder 3">
            <a:extLst>
              <a:ext uri="{FF2B5EF4-FFF2-40B4-BE49-F238E27FC236}">
                <a16:creationId xmlns:a16="http://schemas.microsoft.com/office/drawing/2014/main" xmlns="" id="{F5329532-CEBF-4042-B035-41D2E9069B6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A4C72617-6A89-4A07-96FE-06CC84DD70B5}" type="slidenum">
              <a:rPr kumimoji="0" sz="1200" b="0" i="0" u="none" strike="noStrike" kern="1200" cap="none" spc="0" normalizeH="0" baseline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" charset="0"/>
                <a:ea typeface="+mn-ea"/>
                <a:cs typeface="+mn-cs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fr-F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" charset="0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127248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Phot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3"/>
            <a:ext cx="11785599" cy="6450636"/>
          </a:xfrm>
          <a:prstGeom prst="rect">
            <a:avLst/>
          </a:prstGeom>
        </p:spPr>
      </p:pic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0C00456-721A-A94C-800A-D5E7EE91C160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chemeClr val="bg1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pic>
        <p:nvPicPr>
          <p:cNvPr id="16" name="Picture 1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335047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2393410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3463500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259586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1671083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714208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656017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013279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 Inf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3201" y="203681"/>
            <a:ext cx="11785601" cy="6450636"/>
          </a:xfrm>
          <a:prstGeom prst="rect">
            <a:avLst/>
          </a:prstGeom>
        </p:spPr>
      </p:pic>
      <p:sp>
        <p:nvSpPr>
          <p:cNvPr id="5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3F4168E2-91C5-9646-9F53-5B4E70AF759D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sp>
        <p:nvSpPr>
          <p:cNvPr id="15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>
            <a:outerShdw blurRad="254000" dir="5400000" algn="tl" rotWithShape="0">
              <a:srgbClr val="000000">
                <a:alpha val="40000"/>
              </a:srgbClr>
            </a:outerShdw>
          </a:effectLst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8" name="Straight Connector 17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4308447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v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4553928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vider - Full Red">
    <p:bg>
      <p:bgPr>
        <a:solidFill>
          <a:srgbClr val="002F6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28178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EB2C8F94-9D67-854F-8417-3B884156945E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1"/>
          <p:cNvSpPr>
            <a:spLocks noGrp="1"/>
          </p:cNvSpPr>
          <p:nvPr>
            <p:ph type="ctrTitle" hasCustomPrompt="1"/>
          </p:nvPr>
        </p:nvSpPr>
        <p:spPr>
          <a:xfrm>
            <a:off x="914400" y="2118715"/>
            <a:ext cx="5181600" cy="1600200"/>
          </a:xfrm>
          <a:effectLst/>
        </p:spPr>
        <p:txBody>
          <a:bodyPr anchor="b" anchorCtr="0">
            <a:normAutofit/>
          </a:bodyPr>
          <a:lstStyle>
            <a:lvl1pPr>
              <a:defRPr sz="3174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914400" y="4146997"/>
            <a:ext cx="4572000" cy="1600200"/>
          </a:xfrm>
          <a:effectLst/>
        </p:spPr>
        <p:txBody>
          <a:bodyPr>
            <a:normAutofit/>
          </a:bodyPr>
          <a:lstStyle>
            <a:lvl1pPr marL="0" indent="0" algn="l">
              <a:buNone/>
              <a:defRPr sz="2116">
                <a:solidFill>
                  <a:schemeClr val="bg1"/>
                </a:solidFill>
              </a:defRPr>
            </a:lvl1pPr>
            <a:lvl2pPr marL="6047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094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42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189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2369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284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331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379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cxnSp>
        <p:nvCxnSpPr>
          <p:cNvPr id="17" name="Straight Connector 16"/>
          <p:cNvCxnSpPr/>
          <p:nvPr userDrawn="1"/>
        </p:nvCxnSpPr>
        <p:spPr>
          <a:xfrm>
            <a:off x="995680" y="3932955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4" name="Picture 1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753866"/>
            <a:ext cx="1826231" cy="543508"/>
          </a:xfrm>
          <a:prstGeom prst="rect">
            <a:avLst/>
          </a:prstGeom>
          <a:effectLst>
            <a:outerShdw blurRad="254000" dir="2700000" algn="tl" rotWithShape="0">
              <a:srgbClr val="000000">
                <a:alpha val="2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59123110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6395772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65113389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6317315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01365810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94413093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Red/Gray Title Only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051105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idx="1" hasCustomPrompt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04470" marR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lvl1pPr>
          </a:lstStyle>
          <a:p>
            <a:pPr marL="304470" marR="0" lvl="0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Click to edit Master text styles</a:t>
            </a:r>
          </a:p>
          <a:p>
            <a:pPr marL="905009" marR="0" lvl="1" indent="-304470" algn="l" defTabSz="60473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58"/>
              </a:spcAft>
              <a:buClrTx/>
              <a:buSzTx/>
              <a:buFont typeface="Arial"/>
              <a:buChar char="–"/>
              <a:tabLst/>
              <a:defRPr/>
            </a:pPr>
            <a:r>
              <a:rPr kumimoji="0" lang="en-US" sz="2116" b="0" i="0" u="none" strike="noStrike" kern="1200" cap="none" spc="0" normalizeH="0" baseline="0" noProof="0" dirty="0">
                <a:ln>
                  <a:noFill/>
                </a:ln>
                <a:solidFill>
                  <a:srgbClr val="6C6463"/>
                </a:solidFill>
                <a:effectLst/>
                <a:uLnTx/>
                <a:uFillTx/>
                <a:latin typeface="Gill Sans MT"/>
                <a:ea typeface="+mn-ea"/>
                <a:cs typeface="Gill Sans MT"/>
              </a:rPr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346192100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2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594805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3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53056354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Bottom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5408631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 - Full Red">
    <p:bg>
      <p:bgPr>
        <a:solidFill>
          <a:srgbClr val="BA0C2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524000" y="707638"/>
            <a:ext cx="7315200" cy="580800"/>
          </a:xfrm>
        </p:spPr>
        <p:txBody>
          <a:bodyPr wrap="square" anchor="t" anchorCtr="0">
            <a:spAutoFit/>
          </a:bodyPr>
          <a:lstStyle>
            <a:lvl1pPr>
              <a:defRPr sz="3174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C3349C05-927F-3348-96DF-9086CF2761D6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25" y="5747196"/>
            <a:ext cx="1826231" cy="543508"/>
          </a:xfrm>
          <a:prstGeom prst="rect">
            <a:avLst/>
          </a:prstGeom>
          <a:effectLst/>
        </p:spPr>
      </p:pic>
      <p:cxnSp>
        <p:nvCxnSpPr>
          <p:cNvPr id="13" name="Straight Connector 12"/>
          <p:cNvCxnSpPr/>
          <p:nvPr userDrawn="1"/>
        </p:nvCxnSpPr>
        <p:spPr>
          <a:xfrm>
            <a:off x="995680" y="909220"/>
            <a:ext cx="426720" cy="0"/>
          </a:xfrm>
          <a:prstGeom prst="line">
            <a:avLst/>
          </a:prstGeom>
          <a:ln w="19050">
            <a:solidFill>
              <a:srgbClr val="FFFFFF"/>
            </a:solidFill>
          </a:ln>
          <a:effectLst>
            <a:outerShdw blurRad="254000" dir="27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2179971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1 Content + Right Phot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86246650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Red/Gray Title Only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203682"/>
            <a:ext cx="5892800" cy="6450634"/>
          </a:xfrm>
          <a:solidFill>
            <a:srgbClr val="E7E7E5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chemeClr val="bg1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4601291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 hasCustomPrompt="1"/>
          </p:nvPr>
        </p:nvSpPr>
        <p:spPr>
          <a:xfrm>
            <a:off x="6502805" y="2894860"/>
            <a:ext cx="5181195" cy="1107995"/>
          </a:xfrm>
        </p:spPr>
        <p:txBody>
          <a:bodyPr wrap="square" anchor="ctr" anchorCtr="0">
            <a:spAutoFit/>
          </a:bodyPr>
          <a:lstStyle>
            <a:lvl1pPr>
              <a:defRPr>
                <a:solidFill>
                  <a:srgbClr val="0067B9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92683285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464559"/>
            <a:ext cx="10363200" cy="1045404"/>
          </a:xfrm>
        </p:spPr>
        <p:txBody>
          <a:bodyPr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399"/>
            </a:lvl1pPr>
            <a:lvl2pPr marL="457171" indent="0" algn="ctr">
              <a:buNone/>
              <a:defRPr sz="2000"/>
            </a:lvl2pPr>
            <a:lvl3pPr marL="914342" indent="0" algn="ctr">
              <a:buNone/>
              <a:defRPr sz="1800"/>
            </a:lvl3pPr>
            <a:lvl4pPr marL="1371513" indent="0" algn="ctr">
              <a:buNone/>
              <a:defRPr sz="1600"/>
            </a:lvl4pPr>
            <a:lvl5pPr marL="1828683" indent="0" algn="ctr">
              <a:buNone/>
              <a:defRPr sz="1600"/>
            </a:lvl5pPr>
            <a:lvl6pPr marL="2285854" indent="0" algn="ctr">
              <a:buNone/>
              <a:defRPr sz="1600"/>
            </a:lvl6pPr>
            <a:lvl7pPr marL="2743025" indent="0" algn="ctr">
              <a:buNone/>
              <a:defRPr sz="1600"/>
            </a:lvl7pPr>
            <a:lvl8pPr marL="3200196" indent="0" algn="ctr">
              <a:buNone/>
              <a:defRPr sz="1600"/>
            </a:lvl8pPr>
            <a:lvl9pPr marL="3657367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xmlns="" id="{8075974A-5553-4B27-B825-3E7107E8D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0A3DA55-F83E-44C7-A024-E0525CCB30FC}" type="datetime1">
              <a:rPr lang="en-US" altLang="en-US"/>
              <a:pPr/>
              <a:t>4/19/2019</a:t>
            </a:fld>
            <a:endParaRPr lang="en-US" alt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xmlns="" id="{FB6D9E31-C202-4436-9954-09E04E6427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mtClean="0"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defRPr>
            </a:lvl1pPr>
          </a:lstStyle>
          <a:p>
            <a:endParaRPr lang="en-US" alt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xmlns="" id="{753162C9-00B8-472F-A8D1-4C2E213DBB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CF92F8-9A91-49EE-9F13-AD02B8C2C9D2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687348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14FB1AD-D69E-B741-965A-0BAE826C2FA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3" name="Tex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</p:spTree>
    <p:extLst>
      <p:ext uri="{BB962C8B-B14F-4D97-AF65-F5344CB8AC3E}">
        <p14:creationId xmlns:p14="http://schemas.microsoft.com/office/powerpoint/2010/main" val="22715428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10363200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9012608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Red/Gray 2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50795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715549"/>
            <a:ext cx="50804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6C6463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AB18E012-EC0C-1649-A039-CB178266D114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349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3 Content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805" y="1715549"/>
            <a:ext cx="335239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924800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032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39C62A9A-2216-F44B-AFF9-136AA601C377}" type="datetime1">
              <a:rPr lang="en-US" smtClean="0"/>
              <a:t>4/19/2019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165600" y="6423933"/>
            <a:ext cx="3860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144000" y="6423933"/>
            <a:ext cx="2844800" cy="214546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4419398" y="1715549"/>
            <a:ext cx="3353205" cy="4233230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 sz="2116">
                <a:solidFill>
                  <a:srgbClr val="FFFFFF"/>
                </a:solidFill>
              </a:defRPr>
            </a:lvl5pPr>
            <a:lvl6pPr>
              <a:defRPr sz="2381"/>
            </a:lvl6pPr>
            <a:lvl7pPr>
              <a:defRPr sz="2381"/>
            </a:lvl7pPr>
            <a:lvl8pPr>
              <a:defRPr sz="2381"/>
            </a:lvl8pPr>
            <a:lvl9pPr>
              <a:defRPr sz="2381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0041511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Bottom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203200" y="3428999"/>
            <a:ext cx="11785600" cy="3228220"/>
          </a:xfrm>
          <a:solidFill>
            <a:schemeClr val="bg1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14400" y="1715549"/>
            <a:ext cx="10363200" cy="1511868"/>
          </a:xfrm>
        </p:spPr>
        <p:txBody>
          <a:bodyPr/>
          <a:lstStyle>
            <a:lvl1pPr>
              <a:defRPr>
                <a:solidFill>
                  <a:srgbClr val="6C6463"/>
                </a:solidFill>
              </a:defRPr>
            </a:lvl1pPr>
            <a:lvl2pPr>
              <a:defRPr>
                <a:solidFill>
                  <a:srgbClr val="6C6463"/>
                </a:solidFill>
              </a:defRPr>
            </a:lvl2pPr>
            <a:lvl3pPr>
              <a:defRPr>
                <a:solidFill>
                  <a:srgbClr val="6C6463"/>
                </a:solidFill>
              </a:defRPr>
            </a:lvl3pPr>
            <a:lvl4pPr>
              <a:defRPr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193355D5-F1DA-0F48-9E7E-0A3FEBF9FF84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23933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91" y="4693325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17" name="Title 1"/>
          <p:cNvSpPr>
            <a:spLocks noGrp="1"/>
          </p:cNvSpPr>
          <p:nvPr>
            <p:ph type="title" hasCustomPrompt="1"/>
          </p:nvPr>
        </p:nvSpPr>
        <p:spPr>
          <a:xfrm>
            <a:off x="914805" y="933167"/>
            <a:ext cx="10363200" cy="580800"/>
          </a:xfrm>
        </p:spPr>
        <p:txBody>
          <a:bodyPr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592323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d/Gray 1 Content + Right Photo"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6096000" y="203683"/>
            <a:ext cx="5892800" cy="6450636"/>
          </a:xfrm>
          <a:solidFill>
            <a:srgbClr val="FFFFFF"/>
          </a:solidFill>
        </p:spPr>
        <p:txBody>
          <a:bodyPr>
            <a:normAutofit/>
          </a:bodyPr>
          <a:lstStyle>
            <a:lvl1pPr marL="0" marR="0" indent="0" algn="l" defTabSz="604738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sz="1587">
                <a:solidFill>
                  <a:srgbClr val="6C6463"/>
                </a:solidFill>
              </a:defRPr>
            </a:lvl1pPr>
          </a:lstStyle>
          <a:p>
            <a:r>
              <a:rPr lang="en-US" dirty="0"/>
              <a:t>ADD PHOTO HERE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60FEB5C5-97E6-6B45-BBE4-F2449473BB96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23933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FFFFFF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914400" y="2219505"/>
            <a:ext cx="4876800" cy="3729274"/>
          </a:xfrm>
        </p:spPr>
        <p:txBody>
          <a:bodyPr>
            <a:normAutofit/>
          </a:bodyPr>
          <a:lstStyle>
            <a:lvl1pPr>
              <a:defRPr sz="2116">
                <a:solidFill>
                  <a:srgbClr val="6C6463"/>
                </a:solidFill>
              </a:defRPr>
            </a:lvl1pPr>
            <a:lvl2pPr>
              <a:defRPr sz="2116">
                <a:solidFill>
                  <a:srgbClr val="6C6463"/>
                </a:solidFill>
              </a:defRPr>
            </a:lvl2pPr>
            <a:lvl3pPr>
              <a:defRPr sz="2116">
                <a:solidFill>
                  <a:srgbClr val="6C6463"/>
                </a:solidFill>
              </a:defRPr>
            </a:lvl3pPr>
            <a:lvl4pPr>
              <a:defRPr sz="1852">
                <a:solidFill>
                  <a:srgbClr val="6C6463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3" name="Text Placeholder 4"/>
          <p:cNvSpPr>
            <a:spLocks noGrp="1"/>
          </p:cNvSpPr>
          <p:nvPr>
            <p:ph type="body" sz="quarter" idx="12" hasCustomPrompt="1"/>
          </p:nvPr>
        </p:nvSpPr>
        <p:spPr>
          <a:xfrm rot="16200000">
            <a:off x="10494089" y="1468008"/>
            <a:ext cx="2743200" cy="214546"/>
          </a:xfrm>
        </p:spPr>
        <p:txBody>
          <a:bodyPr>
            <a:spAutoFit/>
          </a:bodyPr>
          <a:lstStyle>
            <a:lvl1pPr marL="0" indent="0" algn="r">
              <a:buNone/>
              <a:defRPr sz="794" baseline="0">
                <a:solidFill>
                  <a:srgbClr val="FFFFFF"/>
                </a:solidFill>
              </a:defRPr>
            </a:lvl1pPr>
            <a:lvl2pPr marL="304468" indent="0">
              <a:buNone/>
              <a:defRPr sz="2381">
                <a:solidFill>
                  <a:schemeClr val="bg1"/>
                </a:solidFill>
              </a:defRPr>
            </a:lvl2pPr>
            <a:lvl3pPr marL="608938" indent="0">
              <a:buNone/>
              <a:defRPr sz="2116">
                <a:solidFill>
                  <a:schemeClr val="bg1"/>
                </a:solidFill>
              </a:defRPr>
            </a:lvl3pPr>
            <a:lvl4pPr marL="905007" indent="0">
              <a:buNone/>
              <a:defRPr sz="1852">
                <a:solidFill>
                  <a:schemeClr val="bg1"/>
                </a:solidFill>
              </a:defRPr>
            </a:lvl4pPr>
            <a:lvl5pPr marL="1356462" indent="0">
              <a:buNone/>
              <a:defRPr sz="1587"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ADD PHOTO CREDIT HERE</a:t>
            </a:r>
          </a:p>
        </p:txBody>
      </p:sp>
      <p:sp>
        <p:nvSpPr>
          <p:cNvPr id="21" name="Title 1"/>
          <p:cNvSpPr>
            <a:spLocks noGrp="1"/>
          </p:cNvSpPr>
          <p:nvPr>
            <p:ph type="title" hasCustomPrompt="1"/>
          </p:nvPr>
        </p:nvSpPr>
        <p:spPr>
          <a:xfrm>
            <a:off x="914400" y="897750"/>
            <a:ext cx="4876800" cy="1099175"/>
          </a:xfrm>
        </p:spPr>
        <p:txBody>
          <a:bodyPr wrap="square" anchor="b" anchorCtr="0">
            <a:spAutoFit/>
          </a:bodyPr>
          <a:lstStyle>
            <a:lvl1pPr>
              <a:defRPr>
                <a:solidFill>
                  <a:srgbClr val="BA0C2F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430697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7E7E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805" y="933168"/>
            <a:ext cx="10363200" cy="580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sp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715549"/>
            <a:ext cx="10363200" cy="42332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32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l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7C017F59-29DA-6F48-B92A-5AD511CC2D63}" type="datetime1">
              <a:rPr lang="en-US" smtClean="0"/>
              <a:pPr/>
              <a:t>4/19/2019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449816"/>
            <a:ext cx="3860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ct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r>
              <a:rPr lang="en-US" dirty="0"/>
              <a:t>FOOTER GOES HERE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44000" y="6449816"/>
            <a:ext cx="2844800" cy="214546"/>
          </a:xfrm>
          <a:prstGeom prst="rect">
            <a:avLst/>
          </a:prstGeom>
        </p:spPr>
        <p:txBody>
          <a:bodyPr vert="horz" lIns="91440" tIns="45720" rIns="91440" bIns="45720" rtlCol="0" anchor="ctr">
            <a:spAutoFit/>
          </a:bodyPr>
          <a:lstStyle>
            <a:lvl1pPr algn="r">
              <a:defRPr sz="794" b="0" i="0">
                <a:solidFill>
                  <a:srgbClr val="6C6463"/>
                </a:solidFill>
                <a:latin typeface="Gill Sans MT"/>
                <a:cs typeface="Gill Sans MT"/>
              </a:defRPr>
            </a:lvl1pPr>
          </a:lstStyle>
          <a:p>
            <a:fld id="{42782948-4DBE-204D-AB9E-B65E06705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Frame 13"/>
          <p:cNvSpPr/>
          <p:nvPr/>
        </p:nvSpPr>
        <p:spPr>
          <a:xfrm>
            <a:off x="0" y="0"/>
            <a:ext cx="12192000" cy="6864096"/>
          </a:xfrm>
          <a:prstGeom prst="frame">
            <a:avLst>
              <a:gd name="adj1" fmla="val 2963"/>
            </a:avLst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381" b="0" i="0" dirty="0">
              <a:solidFill>
                <a:srgbClr val="FFFFFF"/>
              </a:solidFill>
              <a:latin typeface="Gill Sans MT"/>
              <a:cs typeface="Gill Sans MT"/>
            </a:endParaRPr>
          </a:p>
        </p:txBody>
      </p:sp>
    </p:spTree>
    <p:extLst>
      <p:ext uri="{BB962C8B-B14F-4D97-AF65-F5344CB8AC3E}">
        <p14:creationId xmlns:p14="http://schemas.microsoft.com/office/powerpoint/2010/main" val="12809823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  <p:sldLayoutId id="2147483706" r:id="rId14"/>
    <p:sldLayoutId id="2147483707" r:id="rId15"/>
    <p:sldLayoutId id="2147483708" r:id="rId16"/>
    <p:sldLayoutId id="2147483709" r:id="rId17"/>
    <p:sldLayoutId id="2147483710" r:id="rId18"/>
    <p:sldLayoutId id="2147483711" r:id="rId19"/>
    <p:sldLayoutId id="2147483712" r:id="rId20"/>
    <p:sldLayoutId id="2147483713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  <p:sldLayoutId id="2147483723" r:id="rId31"/>
    <p:sldLayoutId id="2147483724" r:id="rId32"/>
  </p:sldLayoutIdLst>
  <p:hf hdr="0"/>
  <p:txStyles>
    <p:titleStyle>
      <a:lvl1pPr algn="l" defTabSz="604738" rtl="0" eaLnBrk="1" latinLnBrk="0" hangingPunct="1">
        <a:spcBef>
          <a:spcPct val="0"/>
        </a:spcBef>
        <a:buNone/>
        <a:defRPr sz="3174" b="0" i="0" kern="1200">
          <a:solidFill>
            <a:srgbClr val="BA0C2F"/>
          </a:solidFill>
          <a:latin typeface="Gill Sans MT"/>
          <a:ea typeface="+mj-ea"/>
          <a:cs typeface="Gill Sans MT"/>
        </a:defRPr>
      </a:lvl1pPr>
    </p:titleStyle>
    <p:bodyStyle>
      <a:lvl1pPr marL="304470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•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1pPr>
      <a:lvl2pPr marL="905009" indent="-304470" algn="l" defTabSz="604738" rtl="0" eaLnBrk="1" latinLnBrk="0" hangingPunct="1">
        <a:spcBef>
          <a:spcPts val="0"/>
        </a:spcBef>
        <a:spcAft>
          <a:spcPts val="1058"/>
        </a:spcAft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2pPr>
      <a:lvl3pPr marL="1209477" indent="-304470" algn="l" defTabSz="604738" rtl="0" eaLnBrk="1" latinLnBrk="0" hangingPunct="1">
        <a:spcBef>
          <a:spcPct val="20000"/>
        </a:spcBef>
        <a:buFont typeface="Arial"/>
        <a:buChar char="•"/>
        <a:defRPr sz="2381" b="0" i="0" kern="1200">
          <a:solidFill>
            <a:srgbClr val="6C6463"/>
          </a:solidFill>
          <a:latin typeface="Gill Sans MT"/>
          <a:ea typeface="+mn-ea"/>
          <a:cs typeface="Gill Sans MT"/>
        </a:defRPr>
      </a:lvl3pPr>
      <a:lvl4pPr marL="1516046" indent="-306569" algn="l" defTabSz="604738" rtl="0" eaLnBrk="1" latinLnBrk="0" hangingPunct="1">
        <a:spcBef>
          <a:spcPct val="20000"/>
        </a:spcBef>
        <a:buFont typeface="Arial"/>
        <a:buChar char="–"/>
        <a:defRPr sz="2116" b="0" i="0" kern="1200">
          <a:solidFill>
            <a:srgbClr val="6C6463"/>
          </a:solidFill>
          <a:latin typeface="Gill Sans MT"/>
          <a:ea typeface="+mn-ea"/>
          <a:cs typeface="Gill Sans MT"/>
        </a:defRPr>
      </a:lvl4pPr>
      <a:lvl5pPr marL="1660932" indent="-304470" algn="l" defTabSz="604738" rtl="0" eaLnBrk="1" latinLnBrk="0" hangingPunct="1">
        <a:spcBef>
          <a:spcPct val="20000"/>
        </a:spcBef>
        <a:buFont typeface="Arial"/>
        <a:buChar char="»"/>
        <a:defRPr sz="1852" b="0" i="0" kern="1200">
          <a:solidFill>
            <a:srgbClr val="6C6463"/>
          </a:solidFill>
          <a:latin typeface="Gill Sans MT"/>
          <a:ea typeface="+mn-ea"/>
          <a:cs typeface="Gill Sans MT"/>
        </a:defRPr>
      </a:lvl5pPr>
      <a:lvl6pPr marL="3326061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6pPr>
      <a:lvl7pPr marL="3930800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7pPr>
      <a:lvl8pPr marL="4535538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8pPr>
      <a:lvl9pPr marL="5140277" indent="-302369" algn="l" defTabSz="604738" rtl="0" eaLnBrk="1" latinLnBrk="0" hangingPunct="1">
        <a:spcBef>
          <a:spcPct val="20000"/>
        </a:spcBef>
        <a:buFont typeface="Arial"/>
        <a:buChar char="•"/>
        <a:defRPr sz="264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60473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2pPr>
      <a:lvl3pPr marL="1209477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3pPr>
      <a:lvl4pPr marL="1814215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4pPr>
      <a:lvl5pPr marL="2418954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5pPr>
      <a:lvl6pPr marL="3023692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6pPr>
      <a:lvl7pPr marL="3628431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7pPr>
      <a:lvl8pPr marL="4233169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8pPr>
      <a:lvl9pPr marL="4837908" algn="l" defTabSz="604738" rtl="0" eaLnBrk="1" latinLnBrk="0" hangingPunct="1">
        <a:defRPr sz="238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2.xml"/><Relationship Id="rId1" Type="http://schemas.openxmlformats.org/officeDocument/2006/relationships/tags" Target="../tags/tag2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4.xml"/><Relationship Id="rId1" Type="http://schemas.openxmlformats.org/officeDocument/2006/relationships/tags" Target="../tags/tag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7BB08D06-20F3-46EA-94FE-CE0B561E90EB}"/>
              </a:ext>
            </a:extLst>
          </p:cNvPr>
          <p:cNvSpPr/>
          <p:nvPr/>
        </p:nvSpPr>
        <p:spPr>
          <a:xfrm>
            <a:off x="253711" y="197110"/>
            <a:ext cx="11695376" cy="6463782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604738" rtl="0">
              <a:defRPr/>
            </a:pPr>
            <a:endParaRPr lang="fr-FR" kern="0" dirty="0">
              <a:solidFill>
                <a:sysClr val="windowText" lastClr="000000"/>
              </a:solidFill>
              <a:latin typeface="Gill Sans MT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xmlns="" id="{6B276B8B-FDEF-4486-8681-C99D9EFB8DF5}"/>
              </a:ext>
            </a:extLst>
          </p:cNvPr>
          <p:cNvCxnSpPr/>
          <p:nvPr/>
        </p:nvCxnSpPr>
        <p:spPr>
          <a:xfrm>
            <a:off x="6210194" y="5979791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:a16="http://schemas.microsoft.com/office/drawing/2014/main" xmlns="" id="{E48A6F61-9A2C-42A0-86F2-3E9C192DCE16}"/>
              </a:ext>
            </a:extLst>
          </p:cNvPr>
          <p:cNvSpPr>
            <a:spLocks noGrp="1"/>
          </p:cNvSpPr>
          <p:nvPr/>
        </p:nvSpPr>
        <p:spPr>
          <a:xfrm>
            <a:off x="2057399" y="1479549"/>
            <a:ext cx="8372475" cy="2435226"/>
          </a:xfrm>
          <a:prstGeom prst="rect">
            <a:avLst/>
          </a:prstGeom>
          <a:effectLst/>
        </p:spPr>
        <p:txBody>
          <a:bodyPr anchor="b">
            <a:normAutofit fontScale="925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r>
              <a:rPr lang="fr-FR" sz="3200" b="0" i="0" u="none" baseline="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FORMATION DES PARTIES PRENANTES </a:t>
            </a:r>
            <a:r>
              <a:rPr lang="fr-FR" sz="3200" b="0" i="0" u="none" baseline="0" dirty="0" smtClean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200" b="0" i="0" u="none" baseline="0" dirty="0" smtClean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200" b="0" i="0" u="none" baseline="0" dirty="0" smtClean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À L’ÉVALUATION </a:t>
            </a:r>
            <a:r>
              <a:rPr lang="fr-FR" sz="3200" b="0" i="0" u="none" baseline="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NATIONALE DE LA CHAÎNE </a:t>
            </a:r>
            <a:r>
              <a:rPr lang="fr-FR" sz="3200" b="0" i="0" u="none" baseline="0" dirty="0" smtClean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D’APPROVISIONNEMENT </a:t>
            </a:r>
            <a:r>
              <a:rPr lang="fr-FR" sz="3200" b="0" i="0" u="none" baseline="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(NSCA2.0)</a:t>
            </a:r>
          </a:p>
          <a:p>
            <a:pPr algn="l" defTabSz="604738" rtl="0"/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2</a:t>
            </a:r>
            <a:r>
              <a:rPr lang="fr-FR" sz="3200" b="0" i="0" u="none" baseline="300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e </a:t>
            </a:r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jour :  Échantillonnage des sites et communication</a:t>
            </a:r>
          </a:p>
          <a:p>
            <a:pPr algn="l" rtl="0"/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 h -- /-- h --</a:t>
            </a:r>
          </a:p>
          <a:p>
            <a:pPr algn="l" defTabSz="604738" rtl="0"/>
            <a:endParaRPr lang="fr-FR" altLang="en-US" sz="800" dirty="0">
              <a:solidFill>
                <a:srgbClr val="0000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:a16="http://schemas.microsoft.com/office/drawing/2014/main" xmlns="" id="{AFBDE3B0-872A-4157-9650-9B028C4A114C}"/>
              </a:ext>
            </a:extLst>
          </p:cNvPr>
          <p:cNvSpPr>
            <a:spLocks noGrp="1"/>
          </p:cNvSpPr>
          <p:nvPr/>
        </p:nvSpPr>
        <p:spPr>
          <a:xfrm>
            <a:off x="1981200" y="5340352"/>
            <a:ext cx="4191001" cy="676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defTabSz="604738" rtl="0">
              <a:spcAft>
                <a:spcPts val="1058"/>
              </a:spcAft>
              <a:defRPr/>
            </a:pPr>
            <a:r>
              <a:rPr lang="fr-FR" sz="1800" b="0" i="0" u="none" baseline="0">
                <a:solidFill>
                  <a:srgbClr val="FFFFFF"/>
                </a:solidFill>
              </a:rPr>
              <a:t>--/--/----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xmlns="" id="{0A737C09-3271-4966-A268-6BC6FBCDF22F}"/>
              </a:ext>
            </a:extLst>
          </p:cNvPr>
          <p:cNvCxnSpPr/>
          <p:nvPr/>
        </p:nvCxnSpPr>
        <p:spPr>
          <a:xfrm>
            <a:off x="2057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9991" name="Picture 3" descr="C:\Users\Mariana Rodrigues\AppData\Local\Microsoft\Windows\INetCacheContent.Word\Horizontal_RGB_294_White.png">
            <a:extLst>
              <a:ext uri="{FF2B5EF4-FFF2-40B4-BE49-F238E27FC236}">
                <a16:creationId xmlns:a16="http://schemas.microsoft.com/office/drawing/2014/main" xmlns="" id="{7E7D8E20-17CC-477F-BAFF-6C2A94ED244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496572" y="6029112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7D668B81-8552-4486-8120-77A64584E068}"/>
              </a:ext>
            </a:extLst>
          </p:cNvPr>
          <p:cNvSpPr txBox="1"/>
          <p:nvPr/>
        </p:nvSpPr>
        <p:spPr>
          <a:xfrm>
            <a:off x="6210195" y="5992025"/>
            <a:ext cx="5457930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defTabSz="604738" rtl="0"/>
            <a:r>
              <a:rPr lang="fr-FR" sz="1100" b="1" i="0" u="none" baseline="0" dirty="0">
                <a:solidFill>
                  <a:srgbClr val="FFFFFF"/>
                </a:solidFill>
                <a:latin typeface="Gill Sans MT"/>
              </a:rPr>
              <a:t>USAID Programme de la chaîne </a:t>
            </a:r>
            <a:r>
              <a:rPr lang="fr-FR" sz="1100" b="1" i="0" u="none" baseline="0" dirty="0" smtClean="0">
                <a:solidFill>
                  <a:srgbClr val="FFFFFF"/>
                </a:solidFill>
                <a:latin typeface="Gill Sans MT"/>
              </a:rPr>
              <a:t>d’approvisionnement </a:t>
            </a:r>
            <a:r>
              <a:rPr lang="fr-FR" sz="1100" b="1" i="0" u="none" baseline="0" dirty="0">
                <a:solidFill>
                  <a:srgbClr val="FFFFFF"/>
                </a:solidFill>
                <a:latin typeface="Gill Sans MT"/>
              </a:rPr>
              <a:t>de la santé mondiale - Ordre </a:t>
            </a:r>
            <a:r>
              <a:rPr lang="fr-FR" sz="1100" b="1" i="0" u="none" baseline="0" dirty="0" smtClean="0">
                <a:solidFill>
                  <a:srgbClr val="FFFFFF"/>
                </a:solidFill>
                <a:latin typeface="Gill Sans MT"/>
              </a:rPr>
              <a:t>d’exécution </a:t>
            </a:r>
            <a:r>
              <a:rPr lang="fr-FR" sz="1100" b="1" i="0" u="none" baseline="0" dirty="0">
                <a:solidFill>
                  <a:srgbClr val="FFFFFF"/>
                </a:solidFill>
                <a:latin typeface="Gill Sans MT"/>
              </a:rPr>
              <a:t>de </a:t>
            </a:r>
            <a:r>
              <a:rPr lang="fr-FR" sz="1100" b="1" i="0" u="none" baseline="0" dirty="0" smtClean="0">
                <a:solidFill>
                  <a:srgbClr val="FFFFFF"/>
                </a:solidFill>
                <a:latin typeface="Gill Sans MT"/>
              </a:rPr>
              <a:t>l’assistance </a:t>
            </a:r>
            <a:r>
              <a:rPr lang="fr-FR" sz="1100" b="1" i="0" u="none" baseline="0" dirty="0">
                <a:solidFill>
                  <a:srgbClr val="FFFFFF"/>
                </a:solidFill>
                <a:latin typeface="Gill Sans MT"/>
              </a:rPr>
              <a:t>technique, évaluation nationale de la chaîne </a:t>
            </a:r>
            <a:r>
              <a:rPr lang="fr-FR" sz="1100" b="1" i="0" u="none" baseline="0" dirty="0" smtClean="0">
                <a:solidFill>
                  <a:srgbClr val="FFFFFF"/>
                </a:solidFill>
                <a:latin typeface="Gill Sans MT"/>
              </a:rPr>
              <a:t>d’approvisionnement </a:t>
            </a:r>
            <a:endParaRPr lang="fr-FR" sz="1100" b="1" i="0" u="none" baseline="0" dirty="0">
              <a:solidFill>
                <a:srgbClr val="FFFFFF"/>
              </a:solidFill>
              <a:latin typeface="Gill Sans M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50977855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5" name="Content Placeholder 1">
            <a:extLst>
              <a:ext uri="{FF2B5EF4-FFF2-40B4-BE49-F238E27FC236}">
                <a16:creationId xmlns:a16="http://schemas.microsoft.com/office/drawing/2014/main" xmlns="" id="{DA30189B-17B4-4C76-97C9-1B0C82AFBD9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511" y="1533524"/>
            <a:ext cx="11716974" cy="5510433"/>
          </a:xfrm>
        </p:spPr>
        <p:txBody>
          <a:bodyPr/>
          <a:lstStyle/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Diffuser pour recueillir des avis</a:t>
            </a:r>
          </a:p>
          <a:p>
            <a:endParaRPr lang="fr-FR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Prévoir des établissements de « remplacement »</a:t>
            </a:r>
          </a:p>
          <a:p>
            <a:pPr algn="l" rtl="0" eaLnBrk="1" hangingPunct="1"/>
            <a:endParaRPr lang="fr-FR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90466" name="Date Placeholder 2">
            <a:extLst>
              <a:ext uri="{FF2B5EF4-FFF2-40B4-BE49-F238E27FC236}">
                <a16:creationId xmlns:a16="http://schemas.microsoft.com/office/drawing/2014/main" xmlns="" id="{0BE21488-90CF-4697-A851-6C61D0B2ED0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fld id="{C5A46702-920B-4170-82BD-EBC5240A95ED}" type="datetime1">
              <a:rPr 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algn="l" defTabSz="604738" rtl="0"/>
              <a:t>4/19/2019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90467" name="Footer Placeholder 3">
            <a:extLst>
              <a:ext uri="{FF2B5EF4-FFF2-40B4-BE49-F238E27FC236}">
                <a16:creationId xmlns:a16="http://schemas.microsoft.com/office/drawing/2014/main" xmlns="" id="{59BF479B-DCE3-47D0-8F92-9833508963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 rtl="0"/>
            <a:r>
              <a:rPr lang="fr-FR" sz="601" b="0" i="0" u="none" baseline="0" dirty="0" smtClean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	INSÉRER </a:t>
            </a:r>
            <a:r>
              <a:rPr lang="fr-FR" sz="601" b="0" i="0" u="none" baseline="0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LE PIED DE PAGE ICI</a:t>
            </a:r>
          </a:p>
        </p:txBody>
      </p:sp>
      <p:sp>
        <p:nvSpPr>
          <p:cNvPr id="190468" name="Slide Number Placeholder 4">
            <a:extLst>
              <a:ext uri="{FF2B5EF4-FFF2-40B4-BE49-F238E27FC236}">
                <a16:creationId xmlns:a16="http://schemas.microsoft.com/office/drawing/2014/main" xmlns="" id="{4CFDC03C-DA2E-42C6-A42B-25EB1DF31B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BB8CE094-D79E-4DD7-B2D9-55EB2CF1FE9E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10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90469" name="Title 5">
            <a:extLst>
              <a:ext uri="{FF2B5EF4-FFF2-40B4-BE49-F238E27FC236}">
                <a16:creationId xmlns:a16="http://schemas.microsoft.com/office/drawing/2014/main" xmlns="" id="{9872D9CF-3002-42B0-9533-D16022AD35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6229" y="98460"/>
            <a:ext cx="10158911" cy="1557734"/>
          </a:xfrm>
        </p:spPr>
        <p:txBody>
          <a:bodyPr/>
          <a:lstStyle/>
          <a:p>
            <a:pPr algn="ctr" rtl="0" eaLnBrk="1" hangingPunct="1"/>
            <a:r>
              <a:rPr lang="fr-FR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Conclusion : Générer une liste </a:t>
            </a:r>
            <a: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d’établissements </a:t>
            </a:r>
            <a:r>
              <a:rPr lang="fr-FR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: </a:t>
            </a:r>
            <a: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l’échantillon</a:t>
            </a:r>
            <a: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680427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033" name="Content Placeholder 1">
            <a:extLst>
              <a:ext uri="{FF2B5EF4-FFF2-40B4-BE49-F238E27FC236}">
                <a16:creationId xmlns:a16="http://schemas.microsoft.com/office/drawing/2014/main" xmlns="" id="{77C5FB59-5010-427A-8E9C-CBC219FA7E7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8271" y="1025911"/>
            <a:ext cx="11932955" cy="5832089"/>
          </a:xfrm>
        </p:spPr>
        <p:txBody>
          <a:bodyPr/>
          <a:lstStyle/>
          <a:p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Le plus tôt possible, mais pas avant que </a:t>
            </a:r>
            <a:r>
              <a:rPr lang="fr-FR" sz="3174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l’étendue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l’évaluation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n’ait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été définie.</a:t>
            </a:r>
          </a:p>
          <a:p>
            <a:endParaRPr lang="fr-FR" altLang="en-US" sz="2000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Nécessité de connaître à des fins de planification le nombre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et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l’emplacement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des établissements qui seront interrogés</a:t>
            </a:r>
          </a:p>
          <a:p>
            <a:pPr lvl="1"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Budget</a:t>
            </a:r>
          </a:p>
          <a:p>
            <a:pPr lvl="1"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Logistique</a:t>
            </a:r>
          </a:p>
          <a:p>
            <a:pPr lvl="1"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Nombre de collecteurs de données</a:t>
            </a:r>
          </a:p>
          <a:p>
            <a:pPr lvl="1"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Etc.</a:t>
            </a:r>
          </a:p>
          <a:p>
            <a:pPr algn="l" rtl="0" eaLnBrk="1" hangingPunct="1"/>
            <a:endParaRPr lang="fr-FR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72034" name="Date Placeholder 2">
            <a:extLst>
              <a:ext uri="{FF2B5EF4-FFF2-40B4-BE49-F238E27FC236}">
                <a16:creationId xmlns:a16="http://schemas.microsoft.com/office/drawing/2014/main" xmlns="" id="{90179A72-877A-4712-A944-5CA19059D7E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fld id="{330489CE-FC44-4FB9-8A45-C09A682C61A6}" type="datetime1">
              <a:rPr 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algn="l" defTabSz="604738" rtl="0"/>
              <a:t>4/19/2019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72035" name="Footer Placeholder 3">
            <a:extLst>
              <a:ext uri="{FF2B5EF4-FFF2-40B4-BE49-F238E27FC236}">
                <a16:creationId xmlns:a16="http://schemas.microsoft.com/office/drawing/2014/main" xmlns="" id="{7B33C8F8-3DFE-408A-9638-C43F146AF6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 rtl="0"/>
            <a:r>
              <a:rPr lang="fr-FR" sz="601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	</a:t>
            </a:r>
            <a:r>
              <a:rPr lang="fr-FR" sz="601" b="0" i="0" u="none" dirty="0" smtClean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INSÉRER </a:t>
            </a:r>
            <a:r>
              <a:rPr lang="fr-FR" sz="601" b="0" i="0" u="none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LE PIED DE PAGE ICI</a:t>
            </a:r>
          </a:p>
        </p:txBody>
      </p:sp>
      <p:sp>
        <p:nvSpPr>
          <p:cNvPr id="172036" name="Slide Number Placeholder 4">
            <a:extLst>
              <a:ext uri="{FF2B5EF4-FFF2-40B4-BE49-F238E27FC236}">
                <a16:creationId xmlns:a16="http://schemas.microsoft.com/office/drawing/2014/main" xmlns="" id="{79A7D466-81DC-4A55-97EC-FB140A552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5A06BE70-7866-46EA-A955-336FAD08554F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2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72037" name="Title 5">
            <a:extLst>
              <a:ext uri="{FF2B5EF4-FFF2-40B4-BE49-F238E27FC236}">
                <a16:creationId xmlns:a16="http://schemas.microsoft.com/office/drawing/2014/main" xmlns="" id="{A30C2749-8B59-43C7-8CEF-AFCE723ADE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66801" y="-312880"/>
            <a:ext cx="10058400" cy="1557734"/>
          </a:xfrm>
        </p:spPr>
        <p:txBody>
          <a:bodyPr/>
          <a:lstStyle/>
          <a:p>
            <a:pPr algn="ctr" rtl="0" eaLnBrk="1" hangingPunct="1"/>
            <a:r>
              <a:rPr lang="fr-FR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À quel moment définir et sélectionner </a:t>
            </a:r>
            <a: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l’échantillon</a:t>
            </a:r>
            <a: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535285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Content Placeholder 1">
            <a:extLst>
              <a:ext uri="{FF2B5EF4-FFF2-40B4-BE49-F238E27FC236}">
                <a16:creationId xmlns:a16="http://schemas.microsoft.com/office/drawing/2014/main" xmlns="" id="{79EB489D-AB92-41F4-B061-312AD1C39F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9717" y="1079908"/>
            <a:ext cx="11749371" cy="5561513"/>
          </a:xfrm>
        </p:spPr>
        <p:txBody>
          <a:bodyPr/>
          <a:lstStyle/>
          <a:p>
            <a:pPr marL="558779" indent="-457182" algn="l" rtl="0">
              <a:buFont typeface="Gill Sans MT" panose="020B0502020104020203" pitchFamily="34" charset="0"/>
              <a:buAutoNum type="arabicPeriod"/>
            </a:pP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Définir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l’étendue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l’évaluation</a:t>
            </a:r>
            <a:endParaRPr lang="fr-FR" sz="3174" b="0" i="0" u="none" baseline="0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558779" indent="-457182" algn="l" rtl="0">
              <a:buFont typeface="Gill Sans MT" panose="020B0502020104020203" pitchFamily="34" charset="0"/>
              <a:buAutoNum type="arabicPeriod"/>
            </a:pP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Définir la base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d’échantillonnage</a:t>
            </a:r>
            <a:endParaRPr lang="fr-FR" sz="3174" b="0" i="0" u="none" baseline="0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558779" indent="-457182" algn="l" rtl="0">
              <a:buFont typeface="Gill Sans MT" panose="020B0502020104020203" pitchFamily="34" charset="0"/>
              <a:buAutoNum type="arabicPeriod"/>
            </a:pP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Déterminer la taille de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l’échantillon</a:t>
            </a:r>
            <a:endParaRPr lang="fr-FR" sz="3174" b="0" i="0" u="none" baseline="0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558779" indent="-457182" algn="l" rtl="0">
              <a:buFont typeface="Gill Sans MT" panose="020B0502020104020203" pitchFamily="34" charset="0"/>
              <a:buAutoNum type="arabicPeriod"/>
            </a:pP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Sélectionner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l’échantillon</a:t>
            </a:r>
            <a:endParaRPr lang="fr-FR" sz="3174" b="0" i="0" u="none" baseline="0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558779" indent="-457182" algn="l" rtl="0">
              <a:buFont typeface="Gill Sans MT" panose="020B0502020104020203" pitchFamily="34" charset="0"/>
              <a:buAutoNum type="arabicPeriod"/>
            </a:pP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[À répéter autant de fois que nécessaire]</a:t>
            </a:r>
          </a:p>
          <a:p>
            <a:pPr marL="558779" indent="-457182" algn="l" rtl="0"/>
            <a:endParaRPr lang="fr-FR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74082" name="Date Placeholder 2">
            <a:extLst>
              <a:ext uri="{FF2B5EF4-FFF2-40B4-BE49-F238E27FC236}">
                <a16:creationId xmlns:a16="http://schemas.microsoft.com/office/drawing/2014/main" xmlns="" id="{2F63A7B6-7980-4BD6-8F30-A10C008F4B66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fld id="{BADA6671-6F48-4986-8EF8-812095ACDBD7}" type="datetime1">
              <a:rPr 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algn="l" defTabSz="604738" rtl="0"/>
              <a:t>4/19/2019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74083" name="Footer Placeholder 3">
            <a:extLst>
              <a:ext uri="{FF2B5EF4-FFF2-40B4-BE49-F238E27FC236}">
                <a16:creationId xmlns:a16="http://schemas.microsoft.com/office/drawing/2014/main" xmlns="" id="{5C71335B-6D78-4343-BE73-EE175DADA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 rtl="0"/>
            <a:r>
              <a:rPr lang="fr-FR" sz="601" b="0" i="0" u="none" baseline="0" dirty="0" smtClean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	INSÉRER </a:t>
            </a:r>
            <a:r>
              <a:rPr lang="fr-FR" sz="601" b="0" i="0" u="none" baseline="0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LE PIED DE PAGE ICI</a:t>
            </a:r>
          </a:p>
        </p:txBody>
      </p:sp>
      <p:sp>
        <p:nvSpPr>
          <p:cNvPr id="174084" name="Slide Number Placeholder 4">
            <a:extLst>
              <a:ext uri="{FF2B5EF4-FFF2-40B4-BE49-F238E27FC236}">
                <a16:creationId xmlns:a16="http://schemas.microsoft.com/office/drawing/2014/main" xmlns="" id="{76669182-FA30-4DA4-8202-656B9B326D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BC2CAFB4-0AC3-4669-84E0-671FDDD967CD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3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74085" name="Title 5">
            <a:extLst>
              <a:ext uri="{FF2B5EF4-FFF2-40B4-BE49-F238E27FC236}">
                <a16:creationId xmlns:a16="http://schemas.microsoft.com/office/drawing/2014/main" xmlns="" id="{4C997923-BD8B-4A27-9B25-0F5001CC8C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1850" y="124079"/>
            <a:ext cx="8305801" cy="1099175"/>
          </a:xfrm>
        </p:spPr>
        <p:txBody>
          <a:bodyPr/>
          <a:lstStyle/>
          <a:p>
            <a:pPr algn="ctr" rtl="0" eaLnBrk="1" hangingPunct="1"/>
            <a:r>
              <a:rPr lang="fr-FR" b="1" i="0" u="none" baseline="0">
                <a:latin typeface="Gill Sans MT" panose="020B0502020104020203" pitchFamily="34" charset="0"/>
                <a:cs typeface="Gill Sans MT" panose="020B0502020104020203" pitchFamily="34" charset="0"/>
              </a:rPr>
              <a:t>Contenu</a:t>
            </a:r>
            <a:r>
              <a:rPr lang="fr-FR" b="1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b="1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796720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29" name="Content Placeholder 1">
            <a:extLst>
              <a:ext uri="{FF2B5EF4-FFF2-40B4-BE49-F238E27FC236}">
                <a16:creationId xmlns:a16="http://schemas.microsoft.com/office/drawing/2014/main" xmlns="" id="{1D4423A9-F3A1-40A0-B977-DF903BC1E7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315" y="1893906"/>
            <a:ext cx="11749371" cy="5386412"/>
          </a:xfrm>
        </p:spPr>
        <p:txBody>
          <a:bodyPr>
            <a:normAutofit/>
          </a:bodyPr>
          <a:lstStyle/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Quelle est la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finalité/l’objectif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l’évaluation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 ?</a:t>
            </a:r>
          </a:p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Quels programmes et systèmes seront évalués ?</a:t>
            </a:r>
          </a:p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Certains programmes [du secteur/de santé] présentent-ils un intérêt particulier ?</a:t>
            </a:r>
          </a:p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Le système est-il décentralisé ?</a:t>
            </a:r>
          </a:p>
          <a:p>
            <a:endParaRPr lang="fr-FR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 eaLnBrk="1" hangingPunct="1"/>
            <a:endParaRPr lang="fr-FR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76130" name="Date Placeholder 2">
            <a:extLst>
              <a:ext uri="{FF2B5EF4-FFF2-40B4-BE49-F238E27FC236}">
                <a16:creationId xmlns:a16="http://schemas.microsoft.com/office/drawing/2014/main" xmlns="" id="{1E4EE738-BBA8-4F32-AA88-B6ED90375AE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fld id="{01E34222-D384-4678-882E-B65E13864F5F}" type="datetime1">
              <a:rPr 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algn="l" defTabSz="604738" rtl="0"/>
              <a:t>4/19/2019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76131" name="Footer Placeholder 3">
            <a:extLst>
              <a:ext uri="{FF2B5EF4-FFF2-40B4-BE49-F238E27FC236}">
                <a16:creationId xmlns:a16="http://schemas.microsoft.com/office/drawing/2014/main" xmlns="" id="{42D33B26-B18C-4378-87E1-1D3E7CE70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 rtl="0"/>
            <a:r>
              <a:rPr lang="fr-FR" sz="601" b="0" i="0" u="none" baseline="0" dirty="0" smtClean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	INSÉRER </a:t>
            </a:r>
            <a:r>
              <a:rPr lang="fr-FR" sz="601" b="0" i="0" u="none" baseline="0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LE PIED DE PAGE ICI</a:t>
            </a:r>
          </a:p>
        </p:txBody>
      </p:sp>
      <p:sp>
        <p:nvSpPr>
          <p:cNvPr id="176132" name="Slide Number Placeholder 4">
            <a:extLst>
              <a:ext uri="{FF2B5EF4-FFF2-40B4-BE49-F238E27FC236}">
                <a16:creationId xmlns:a16="http://schemas.microsoft.com/office/drawing/2014/main" xmlns="" id="{E72D7A34-1144-4D69-AB98-71AAD44D50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471834AE-41D0-421D-82CB-E852AD523FEC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4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76133" name="Title 5">
            <a:extLst>
              <a:ext uri="{FF2B5EF4-FFF2-40B4-BE49-F238E27FC236}">
                <a16:creationId xmlns:a16="http://schemas.microsoft.com/office/drawing/2014/main" xmlns="" id="{10115771-0DB9-4317-BF91-ADD902A03B3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15" y="401543"/>
            <a:ext cx="11818214" cy="1587698"/>
          </a:xfrm>
        </p:spPr>
        <p:txBody>
          <a:bodyPr/>
          <a:lstStyle/>
          <a:p>
            <a:pPr algn="ctr" rtl="0" eaLnBrk="1" hangingPunct="1"/>
            <a:r>
              <a:rPr lang="fr-FR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1a. Questions essentielles à la détermination </a:t>
            </a:r>
            <a: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de </a:t>
            </a:r>
            <a: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l’échantillon </a:t>
            </a:r>
            <a:r>
              <a:rPr lang="fr-FR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approprié </a:t>
            </a:r>
            <a: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d’établissements </a:t>
            </a:r>
            <a:r>
              <a:rPr lang="fr-FR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à évaluer</a:t>
            </a:r>
            <a: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46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7" name="Content Placeholder 1">
            <a:extLst>
              <a:ext uri="{FF2B5EF4-FFF2-40B4-BE49-F238E27FC236}">
                <a16:creationId xmlns:a16="http://schemas.microsoft.com/office/drawing/2014/main" xmlns="" id="{4D09C620-C18B-4362-AFB4-C6FEF209B91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1313" y="1445665"/>
            <a:ext cx="11792567" cy="5993474"/>
          </a:xfrm>
        </p:spPr>
        <p:txBody>
          <a:bodyPr/>
          <a:lstStyle/>
          <a:p>
            <a:pPr algn="l" rtl="0"/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L’étendue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l’évaluation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doit couvrir tous les niveaux de la chaîne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d’approvisionnement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(mais, bien sûr, ...).</a:t>
            </a:r>
          </a:p>
          <a:p>
            <a:endParaRPr lang="fr-FR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Les objectifs de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l’évaluation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doivent déterminer si les systèmes non gouvernementaux doivent être inclus ou non.</a:t>
            </a:r>
          </a:p>
          <a:p>
            <a:pPr algn="l" rtl="0" eaLnBrk="1" hangingPunct="1"/>
            <a:endParaRPr lang="fr-FR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78178" name="Date Placeholder 2">
            <a:extLst>
              <a:ext uri="{FF2B5EF4-FFF2-40B4-BE49-F238E27FC236}">
                <a16:creationId xmlns:a16="http://schemas.microsoft.com/office/drawing/2014/main" xmlns="" id="{BABBB194-21A9-4010-88EF-F6ECB53591AB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fld id="{9DAFC6BD-F10F-4D87-90EC-9A90B6636844}" type="datetime1">
              <a:rPr 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algn="l" defTabSz="604738" rtl="0"/>
              <a:t>4/19/2019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78179" name="Footer Placeholder 3">
            <a:extLst>
              <a:ext uri="{FF2B5EF4-FFF2-40B4-BE49-F238E27FC236}">
                <a16:creationId xmlns:a16="http://schemas.microsoft.com/office/drawing/2014/main" xmlns="" id="{2B8F60CD-5512-4C06-93FF-6CAC4DD184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 rtl="0"/>
            <a:r>
              <a:rPr lang="fr-FR" sz="601" b="0" i="0" u="none" baseline="0" dirty="0" smtClean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	INSÉRER </a:t>
            </a:r>
            <a:r>
              <a:rPr lang="fr-FR" sz="601" b="0" i="0" u="none" baseline="0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LE PIED DE PAGE ICI</a:t>
            </a:r>
          </a:p>
        </p:txBody>
      </p:sp>
      <p:sp>
        <p:nvSpPr>
          <p:cNvPr id="178180" name="Slide Number Placeholder 4">
            <a:extLst>
              <a:ext uri="{FF2B5EF4-FFF2-40B4-BE49-F238E27FC236}">
                <a16:creationId xmlns:a16="http://schemas.microsoft.com/office/drawing/2014/main" xmlns="" id="{60BB7330-2F3C-4815-858E-1F74AE8B4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E2DEFFD9-6E8A-46DD-95F6-8E2D431631AC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5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78181" name="Title 5">
            <a:extLst>
              <a:ext uri="{FF2B5EF4-FFF2-40B4-BE49-F238E27FC236}">
                <a16:creationId xmlns:a16="http://schemas.microsoft.com/office/drawing/2014/main" xmlns="" id="{F1A5B473-AF41-492B-9942-0ED91DDD8D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1312" y="91231"/>
            <a:ext cx="11770971" cy="1099175"/>
          </a:xfrm>
        </p:spPr>
        <p:txBody>
          <a:bodyPr/>
          <a:lstStyle/>
          <a:p>
            <a:pPr algn="ctr" rtl="0" eaLnBrk="1" hangingPunct="1"/>
            <a:r>
              <a:rPr lang="fr-FR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1b. Conseils pour </a:t>
            </a:r>
            <a: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l’utilisation </a:t>
            </a:r>
            <a:r>
              <a:rPr lang="fr-FR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de la NSCA 2.0</a:t>
            </a:r>
            <a: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86915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5" name="Content Placeholder 1">
            <a:extLst>
              <a:ext uri="{FF2B5EF4-FFF2-40B4-BE49-F238E27FC236}">
                <a16:creationId xmlns:a16="http://schemas.microsoft.com/office/drawing/2014/main" xmlns="" id="{97BB213F-B207-4135-B5A7-2866B049BA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6110" y="1154133"/>
            <a:ext cx="11760170" cy="5799691"/>
          </a:xfrm>
        </p:spPr>
        <p:txBody>
          <a:bodyPr>
            <a:normAutofit fontScale="77500" lnSpcReduction="20000"/>
          </a:bodyPr>
          <a:lstStyle/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La </a:t>
            </a:r>
            <a:r>
              <a:rPr lang="fr-FR" sz="3174" b="0" i="1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base </a:t>
            </a:r>
            <a:r>
              <a:rPr lang="fr-FR" sz="3174" b="0" i="1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d’échantillonnage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correspond à la liste de toutes les unités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(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p. ex.,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des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établissements) susceptibles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d’être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concernées par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l’évaluation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.</a:t>
            </a:r>
          </a:p>
          <a:p>
            <a:pPr lvl="1"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Une liste</a:t>
            </a:r>
          </a:p>
          <a:p>
            <a:pPr lvl="1"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Peut nécessiter des données supplémentaires (district, province, population desservie, etc.)</a:t>
            </a:r>
          </a:p>
          <a:p>
            <a:pPr lvl="1" algn="l" rtl="0"/>
            <a:endParaRPr lang="fr-FR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lvl="1" algn="l" rtl="0"/>
            <a:endParaRPr lang="fr-FR" altLang="en-US" sz="1300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Tous les niveaux de la chaîne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d’approvisionnement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concernés par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l’objectif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l’évaluation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doivent être inclus.</a:t>
            </a:r>
          </a:p>
          <a:p>
            <a:pPr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La liste des entités incluses dans la base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d’échantillonnage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doit être vérifiée :</a:t>
            </a:r>
          </a:p>
          <a:p>
            <a:pPr lvl="1"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Complète</a:t>
            </a:r>
          </a:p>
          <a:p>
            <a:pPr lvl="1"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À jour</a:t>
            </a:r>
          </a:p>
          <a:p>
            <a:pPr lvl="1" algn="l" rtl="0"/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Les entités figurant dans la liste de la base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d’échantillonnage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peuvent être visitées aux fins de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l’évaluation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(sécurité, temps, etc.)</a:t>
            </a:r>
          </a:p>
          <a:p>
            <a:pPr lvl="1" algn="l" rtl="0"/>
            <a:endParaRPr lang="fr-FR" altLang="en-US" sz="3174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 eaLnBrk="1" hangingPunct="1"/>
            <a:endParaRPr lang="fr-FR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80226" name="Date Placeholder 2">
            <a:extLst>
              <a:ext uri="{FF2B5EF4-FFF2-40B4-BE49-F238E27FC236}">
                <a16:creationId xmlns:a16="http://schemas.microsoft.com/office/drawing/2014/main" xmlns="" id="{63BCF215-B6F6-4414-B1BF-3C78314AEE35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fld id="{341DC2B9-2988-4C3A-82F6-092E42FD6574}" type="datetime1">
              <a:rPr 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algn="l" defTabSz="604738" rtl="0"/>
              <a:t>4/19/2019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80227" name="Footer Placeholder 3">
            <a:extLst>
              <a:ext uri="{FF2B5EF4-FFF2-40B4-BE49-F238E27FC236}">
                <a16:creationId xmlns:a16="http://schemas.microsoft.com/office/drawing/2014/main" xmlns="" id="{C5B45A86-E129-48DA-A7F9-4F54C7F1D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 rtl="0"/>
            <a:r>
              <a:rPr lang="fr-FR" sz="601" b="0" i="0" u="none" baseline="0" dirty="0" smtClean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	INSÉRER </a:t>
            </a:r>
            <a:r>
              <a:rPr lang="fr-FR" sz="601" b="0" i="0" u="none" baseline="0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LE PIED DE PAGE ICI</a:t>
            </a:r>
          </a:p>
        </p:txBody>
      </p:sp>
      <p:sp>
        <p:nvSpPr>
          <p:cNvPr id="180228" name="Slide Number Placeholder 4">
            <a:extLst>
              <a:ext uri="{FF2B5EF4-FFF2-40B4-BE49-F238E27FC236}">
                <a16:creationId xmlns:a16="http://schemas.microsoft.com/office/drawing/2014/main" xmlns="" id="{8039E478-D33F-4B71-A572-915A583D0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C2C88323-36BB-43BE-BE6F-E4D2D87714AA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6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80229" name="Title 5">
            <a:extLst>
              <a:ext uri="{FF2B5EF4-FFF2-40B4-BE49-F238E27FC236}">
                <a16:creationId xmlns:a16="http://schemas.microsoft.com/office/drawing/2014/main" xmlns="" id="{699A7FD2-F698-42DF-BF47-110AF8C2CA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6109" y="87200"/>
            <a:ext cx="11619783" cy="1587698"/>
          </a:xfrm>
        </p:spPr>
        <p:txBody>
          <a:bodyPr/>
          <a:lstStyle/>
          <a:p>
            <a:pPr algn="ctr" rtl="0" eaLnBrk="1" hangingPunct="1"/>
            <a:r>
              <a:rPr lang="fr-FR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2. Définir la base </a:t>
            </a:r>
            <a: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d’échantillonnage </a:t>
            </a:r>
            <a: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en </a:t>
            </a:r>
            <a:r>
              <a:rPr lang="fr-FR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fonction de </a:t>
            </a:r>
            <a: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l’étendue </a:t>
            </a:r>
            <a:r>
              <a:rPr lang="fr-FR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de </a:t>
            </a:r>
            <a: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l’évaluation</a:t>
            </a:r>
            <a: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7" name="Title 5">
            <a:extLst>
              <a:ext uri="{FF2B5EF4-FFF2-40B4-BE49-F238E27FC236}">
                <a16:creationId xmlns:a16="http://schemas.microsoft.com/office/drawing/2014/main" xmlns="" id="{5D5DEEBA-9F85-4082-B701-AF32DD8A785A}"/>
              </a:ext>
            </a:extLst>
          </p:cNvPr>
          <p:cNvSpPr txBox="1">
            <a:spLocks/>
          </p:cNvSpPr>
          <p:nvPr/>
        </p:nvSpPr>
        <p:spPr>
          <a:xfrm>
            <a:off x="145720" y="3023356"/>
            <a:ext cx="11997750" cy="610598"/>
          </a:xfrm>
          <a:prstGeom prst="rect">
            <a:avLst/>
          </a:prstGeom>
        </p:spPr>
        <p:txBody>
          <a:bodyPr vert="horz" wrap="square" lIns="120949" tIns="60475" rIns="120949" bIns="60475" rtlCol="0" anchor="b" anchorCtr="0">
            <a:sp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400" b="0" i="0" kern="1200">
                <a:solidFill>
                  <a:srgbClr val="BA0C2F"/>
                </a:solidFill>
                <a:latin typeface="Gill Sans MT"/>
                <a:ea typeface="+mj-ea"/>
                <a:cs typeface="Gill Sans MT"/>
              </a:defRPr>
            </a:lvl1pPr>
          </a:lstStyle>
          <a:p>
            <a:pPr algn="ctr" defTabSz="604738" rtl="0"/>
            <a:r>
              <a:rPr lang="fr-FR" sz="3174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Recommandations NSCA 2.0 pour la base </a:t>
            </a:r>
            <a:r>
              <a:rPr lang="fr-FR" sz="3174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d’échantillonnage</a:t>
            </a:r>
            <a:endParaRPr lang="fr-FR" sz="3174" b="1" i="0" u="none" baseline="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37667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1" name="Content Placeholder 1">
            <a:extLst>
              <a:ext uri="{FF2B5EF4-FFF2-40B4-BE49-F238E27FC236}">
                <a16:creationId xmlns:a16="http://schemas.microsoft.com/office/drawing/2014/main" xmlns="" id="{9AF7ADA4-F509-4C8E-B356-26D6574C9C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2912" y="1274289"/>
            <a:ext cx="11738574" cy="5250084"/>
          </a:xfrm>
        </p:spPr>
        <p:txBody>
          <a:bodyPr>
            <a:normAutofit fontScale="85000" lnSpcReduction="20000"/>
          </a:bodyPr>
          <a:lstStyle/>
          <a:p>
            <a:pPr algn="l" rtl="0">
              <a:lnSpc>
                <a:spcPct val="110000"/>
              </a:lnSpc>
            </a:pP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Dans la plupart des systèmes, les unités de niveau central (ministère de la Santé, magasins centraux de fournitures médicales)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n’auront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pas besoin de faire partie de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l’échantillon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mais seront intentionnellement sélectionnées.</a:t>
            </a:r>
          </a:p>
          <a:p>
            <a:pPr algn="l" rtl="0">
              <a:lnSpc>
                <a:spcPct val="110000"/>
              </a:lnSpc>
            </a:pP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Principes directeurs :</a:t>
            </a:r>
          </a:p>
          <a:p>
            <a:pPr marL="911190" lvl="1" indent="-457182" algn="l" rtl="0">
              <a:lnSpc>
                <a:spcPct val="110000"/>
              </a:lnSpc>
              <a:buFont typeface="Gill Sans MT" panose="020B0502020104020203" pitchFamily="34" charset="0"/>
              <a:buAutoNum type="arabicPeriod"/>
            </a:pP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Définir le </a:t>
            </a:r>
            <a:r>
              <a:rPr lang="fr-FR" sz="3174" b="1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degré de confiance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 et la </a:t>
            </a:r>
            <a:r>
              <a:rPr lang="fr-FR" sz="3174" b="1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marge </a:t>
            </a:r>
            <a:r>
              <a:rPr lang="fr-FR" sz="3174" b="1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d’erreur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acceptables.</a:t>
            </a:r>
          </a:p>
          <a:p>
            <a:pPr marL="1368372" lvl="2" indent="-457182" algn="l" rtl="0">
              <a:lnSpc>
                <a:spcPct val="110000"/>
              </a:lnSpc>
            </a:pP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Par défaut, la marge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d’erreur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est de ± 10 % et le degré de confiance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85 %. </a:t>
            </a:r>
          </a:p>
          <a:p>
            <a:pPr marL="911190" lvl="1" indent="-457182" algn="l" rtl="0">
              <a:lnSpc>
                <a:spcPct val="110000"/>
              </a:lnSpc>
              <a:buFont typeface="Gill Sans MT" panose="020B0502020104020203" pitchFamily="34" charset="0"/>
              <a:buAutoNum type="arabicPeriod"/>
            </a:pP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Utiliser une formule hypergéométrique.</a:t>
            </a:r>
          </a:p>
          <a:p>
            <a:pPr marL="911190" lvl="1" indent="-457182" algn="l" rtl="0">
              <a:lnSpc>
                <a:spcPct val="110000"/>
              </a:lnSpc>
              <a:buFont typeface="Gill Sans MT" panose="020B0502020104020203" pitchFamily="34" charset="0"/>
              <a:buAutoNum type="arabicPeriod"/>
            </a:pP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Utiliser le « point de distribution le plus bas »/« niveau géopolitique le plus bas » comme unité </a:t>
            </a:r>
            <a:r>
              <a:rPr lang="fr-FR" sz="3174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d’échantillonnage </a:t>
            </a: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principale.</a:t>
            </a:r>
          </a:p>
          <a:p>
            <a:pPr algn="l" rtl="0">
              <a:lnSpc>
                <a:spcPct val="110000"/>
              </a:lnSpc>
            </a:pPr>
            <a:r>
              <a:rPr lang="fr-FR" sz="3174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Un modèle est disponible.</a:t>
            </a:r>
          </a:p>
          <a:p>
            <a:pPr algn="l" rtl="0" eaLnBrk="1" hangingPunct="1">
              <a:lnSpc>
                <a:spcPct val="110000"/>
              </a:lnSpc>
            </a:pPr>
            <a:endParaRPr lang="fr-FR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84322" name="Date Placeholder 2">
            <a:extLst>
              <a:ext uri="{FF2B5EF4-FFF2-40B4-BE49-F238E27FC236}">
                <a16:creationId xmlns:a16="http://schemas.microsoft.com/office/drawing/2014/main" xmlns="" id="{E2EC3370-C173-410B-84A1-367FF5B5B29A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fld id="{EB544765-9773-402C-B32B-41BD39A29666}" type="datetime1">
              <a:rPr 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algn="l" defTabSz="604738" rtl="0"/>
              <a:t>4/19/2019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84323" name="Footer Placeholder 3">
            <a:extLst>
              <a:ext uri="{FF2B5EF4-FFF2-40B4-BE49-F238E27FC236}">
                <a16:creationId xmlns:a16="http://schemas.microsoft.com/office/drawing/2014/main" xmlns="" id="{9FD289EE-B288-4694-ADAA-1F942A0BA0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 rtl="0"/>
            <a:r>
              <a:rPr lang="fr-FR" sz="601" b="0" i="0" u="none" baseline="0" dirty="0" smtClean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	INSÉRER </a:t>
            </a:r>
            <a:r>
              <a:rPr lang="fr-FR" sz="601" b="0" i="0" u="none" baseline="0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LE PIED DE PAGE ICI</a:t>
            </a:r>
          </a:p>
        </p:txBody>
      </p:sp>
      <p:sp>
        <p:nvSpPr>
          <p:cNvPr id="184324" name="Slide Number Placeholder 4">
            <a:extLst>
              <a:ext uri="{FF2B5EF4-FFF2-40B4-BE49-F238E27FC236}">
                <a16:creationId xmlns:a16="http://schemas.microsoft.com/office/drawing/2014/main" xmlns="" id="{84C0BE71-35E6-495B-8E07-7195B2E4E9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3205CEB2-1970-49C8-B185-17068033800F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7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84325" name="Title 5">
            <a:extLst>
              <a:ext uri="{FF2B5EF4-FFF2-40B4-BE49-F238E27FC236}">
                <a16:creationId xmlns:a16="http://schemas.microsoft.com/office/drawing/2014/main" xmlns="" id="{273DCB0C-1737-44B0-B936-F05EB2CF6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25496" y="143350"/>
            <a:ext cx="12368967" cy="1587698"/>
          </a:xfrm>
        </p:spPr>
        <p:txBody>
          <a:bodyPr/>
          <a:lstStyle/>
          <a:p>
            <a:pPr algn="ctr" rtl="0" eaLnBrk="1" hangingPunct="1"/>
            <a:r>
              <a:rPr lang="fr-FR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3. Définir la taille de </a:t>
            </a:r>
            <a: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l’échantillon </a:t>
            </a:r>
            <a: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en </a:t>
            </a:r>
            <a:r>
              <a:rPr lang="fr-FR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fonction de la base </a:t>
            </a:r>
            <a: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d’échantillonnage</a:t>
            </a:r>
            <a: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907622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69" name="Content Placeholder 1">
            <a:extLst>
              <a:ext uri="{FF2B5EF4-FFF2-40B4-BE49-F238E27FC236}">
                <a16:creationId xmlns:a16="http://schemas.microsoft.com/office/drawing/2014/main" xmlns="" id="{AFFA0121-C094-418D-ADEF-58DBDC1A7D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707" y="615853"/>
            <a:ext cx="11731894" cy="3835329"/>
          </a:xfrm>
        </p:spPr>
        <p:txBody>
          <a:bodyPr>
            <a:noAutofit/>
          </a:bodyPr>
          <a:lstStyle/>
          <a:p>
            <a:pPr algn="l" rtl="0">
              <a:lnSpc>
                <a:spcPct val="90000"/>
              </a:lnSpc>
            </a:pPr>
            <a:r>
              <a:rPr lang="fr-FR" sz="2800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Le point de livraison le plus </a:t>
            </a:r>
            <a:r>
              <a:rPr lang="fr-FR" sz="2800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bas/l’unité </a:t>
            </a:r>
            <a:r>
              <a:rPr lang="fr-FR" sz="2800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géographique la plus petite est la principale unité </a:t>
            </a:r>
            <a:r>
              <a:rPr lang="fr-FR" sz="2800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d’échantillonnage</a:t>
            </a:r>
            <a:r>
              <a:rPr lang="fr-FR" sz="2800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.</a:t>
            </a:r>
          </a:p>
          <a:p>
            <a:pPr lvl="1" algn="l" rtl="0">
              <a:lnSpc>
                <a:spcPct val="90000"/>
              </a:lnSpc>
            </a:pPr>
            <a:r>
              <a:rPr lang="fr-FR" sz="2800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Souvent des « districts » (p. ex., entrepôts de district).</a:t>
            </a:r>
          </a:p>
          <a:p>
            <a:pPr lvl="1" algn="l" rtl="0">
              <a:lnSpc>
                <a:spcPct val="90000"/>
              </a:lnSpc>
            </a:pPr>
            <a:r>
              <a:rPr lang="fr-FR" sz="2800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Travailler </a:t>
            </a:r>
            <a:r>
              <a:rPr lang="fr-FR" sz="2800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ensuite</a:t>
            </a:r>
          </a:p>
          <a:p>
            <a:pPr lvl="2" algn="l" rtl="0">
              <a:lnSpc>
                <a:spcPct val="90000"/>
              </a:lnSpc>
            </a:pPr>
            <a:r>
              <a:rPr lang="fr-FR" sz="2800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« En amont » pour inclure tous les points qui alimentent la chaîne </a:t>
            </a:r>
            <a:r>
              <a:rPr lang="fr-FR" sz="2800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d’approvisionnement </a:t>
            </a:r>
            <a:r>
              <a:rPr lang="fr-FR" sz="2800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dans </a:t>
            </a:r>
            <a:r>
              <a:rPr lang="fr-FR" sz="2800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l’échantillon </a:t>
            </a:r>
            <a:r>
              <a:rPr lang="fr-FR" sz="2800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de départ.</a:t>
            </a:r>
          </a:p>
          <a:p>
            <a:pPr lvl="2" algn="l" rtl="0">
              <a:lnSpc>
                <a:spcPct val="90000"/>
              </a:lnSpc>
            </a:pPr>
            <a:r>
              <a:rPr lang="fr-FR" sz="2800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« En aval » pour inclure les établissements de santé/les agents communautaires mis à disposition par le « plus bas niveau de distribution ».</a:t>
            </a:r>
          </a:p>
          <a:p>
            <a:pPr lvl="2" algn="l" rtl="0">
              <a:lnSpc>
                <a:spcPct val="90000"/>
              </a:lnSpc>
            </a:pPr>
            <a:r>
              <a:rPr lang="fr-FR" sz="2800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Pour le travail « en aval », le nombre </a:t>
            </a:r>
            <a:r>
              <a:rPr lang="fr-FR" sz="2800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d’éléments </a:t>
            </a:r>
            <a:r>
              <a:rPr lang="fr-FR" sz="2800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échantillonnés pour chaque « niveau de distribution le plus bas » doit garantir le maintien du degré de confiance et de la marge </a:t>
            </a:r>
            <a:r>
              <a:rPr lang="fr-FR" sz="2800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d’erreur </a:t>
            </a:r>
            <a:r>
              <a:rPr lang="fr-FR" sz="2800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établis.</a:t>
            </a:r>
          </a:p>
          <a:p>
            <a:pPr algn="l" rtl="0">
              <a:lnSpc>
                <a:spcPct val="90000"/>
              </a:lnSpc>
            </a:pPr>
            <a:r>
              <a:rPr lang="fr-FR" sz="2800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Un modèle est également disponible.</a:t>
            </a:r>
          </a:p>
        </p:txBody>
      </p:sp>
      <p:sp>
        <p:nvSpPr>
          <p:cNvPr id="186370" name="Date Placeholder 2">
            <a:extLst>
              <a:ext uri="{FF2B5EF4-FFF2-40B4-BE49-F238E27FC236}">
                <a16:creationId xmlns:a16="http://schemas.microsoft.com/office/drawing/2014/main" xmlns="" id="{636E6BF5-E486-4261-ABA6-D54625151E44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fld id="{1A45712F-DF5A-493F-B351-DD40BBD2AE63}" type="datetime1">
              <a:rPr 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algn="l" defTabSz="604738" rtl="0"/>
              <a:t>4/19/2019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86371" name="Footer Placeholder 3">
            <a:extLst>
              <a:ext uri="{FF2B5EF4-FFF2-40B4-BE49-F238E27FC236}">
                <a16:creationId xmlns:a16="http://schemas.microsoft.com/office/drawing/2014/main" xmlns="" id="{89B9B551-C8DE-41AA-9D8B-631B49DFF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 rtl="0"/>
            <a:r>
              <a:rPr lang="fr-FR" sz="601" b="0" i="0" u="none" baseline="0" dirty="0" smtClean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	INSÉRER </a:t>
            </a:r>
            <a:r>
              <a:rPr lang="fr-FR" sz="601" b="0" i="0" u="none" baseline="0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LE PIED DE PAGE ICI</a:t>
            </a:r>
          </a:p>
        </p:txBody>
      </p:sp>
      <p:sp>
        <p:nvSpPr>
          <p:cNvPr id="186372" name="Slide Number Placeholder 4">
            <a:extLst>
              <a:ext uri="{FF2B5EF4-FFF2-40B4-BE49-F238E27FC236}">
                <a16:creationId xmlns:a16="http://schemas.microsoft.com/office/drawing/2014/main" xmlns="" id="{735AF378-E3E0-4C70-A07F-7CD7DF17BD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9791164C-A061-49DA-9187-D6F5D30A3C19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8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86373" name="Title 5">
            <a:extLst>
              <a:ext uri="{FF2B5EF4-FFF2-40B4-BE49-F238E27FC236}">
                <a16:creationId xmlns:a16="http://schemas.microsoft.com/office/drawing/2014/main" xmlns="" id="{2DB46CD6-BCF4-4795-AD41-633F1E513E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01850" y="43819"/>
            <a:ext cx="8305801" cy="1069267"/>
          </a:xfrm>
        </p:spPr>
        <p:txBody>
          <a:bodyPr/>
          <a:lstStyle/>
          <a:p>
            <a:pPr algn="ctr" rtl="0" eaLnBrk="1" hangingPunct="1"/>
            <a:r>
              <a:rPr lang="fr-FR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4a. Sélectionner </a:t>
            </a:r>
            <a: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l’échantillon</a:t>
            </a:r>
            <a: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3349194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17" name="Content Placeholder 1">
            <a:extLst>
              <a:ext uri="{FF2B5EF4-FFF2-40B4-BE49-F238E27FC236}">
                <a16:creationId xmlns:a16="http://schemas.microsoft.com/office/drawing/2014/main" xmlns="" id="{F91B83A4-F283-41AC-B43E-495415828BE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4511" y="853127"/>
            <a:ext cx="11652179" cy="5863887"/>
          </a:xfrm>
        </p:spPr>
        <p:txBody>
          <a:bodyPr/>
          <a:lstStyle/>
          <a:p>
            <a:pPr algn="l" rtl="0"/>
            <a:r>
              <a:rPr lang="fr-FR" sz="2645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Sélection aléatoire = représentatif</a:t>
            </a:r>
          </a:p>
          <a:p>
            <a:endParaRPr lang="fr-FR" altLang="en-US" sz="2645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/>
            <a:r>
              <a:rPr lang="fr-FR" sz="2645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La sélection aléatoire peut se faire selon le principe que la </a:t>
            </a:r>
            <a:r>
              <a:rPr lang="fr-FR" sz="2645" b="0" i="1" u="sng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probabilité </a:t>
            </a:r>
            <a:r>
              <a:rPr lang="fr-FR" sz="2645" b="0" i="1" u="sng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d’être </a:t>
            </a:r>
            <a:r>
              <a:rPr lang="fr-FR" sz="2645" b="0" i="1" u="sng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sélectionné est proportionnelle à la taille de la population</a:t>
            </a:r>
            <a:r>
              <a:rPr lang="fr-FR" sz="2645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.</a:t>
            </a:r>
          </a:p>
          <a:p>
            <a:pPr lvl="1" algn="l" rtl="0"/>
            <a:r>
              <a:rPr lang="fr-FR" sz="2645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Où la population correspond au nombre </a:t>
            </a:r>
            <a:r>
              <a:rPr lang="fr-FR" sz="2645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d’établissements</a:t>
            </a:r>
            <a:r>
              <a:rPr lang="fr-FR" sz="2645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.</a:t>
            </a:r>
          </a:p>
          <a:p>
            <a:endParaRPr lang="fr-FR" altLang="en-US" sz="2645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algn="l" rtl="0"/>
            <a:r>
              <a:rPr lang="fr-FR" sz="2645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Envisager </a:t>
            </a:r>
            <a:r>
              <a:rPr lang="fr-FR" sz="2645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éventuellement une </a:t>
            </a:r>
            <a:r>
              <a:rPr lang="fr-FR" sz="2645" b="0" i="1" u="sng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stratification</a:t>
            </a:r>
            <a:r>
              <a:rPr lang="fr-FR" sz="2645" b="0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 </a:t>
            </a:r>
            <a:r>
              <a:rPr lang="fr-FR" sz="2645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afin que toutes les zones </a:t>
            </a:r>
            <a:r>
              <a:rPr lang="fr-FR" sz="2645" b="0" i="0" u="none" baseline="0" dirty="0" smtClean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d’intérêt </a:t>
            </a:r>
            <a:r>
              <a:rPr lang="fr-FR" sz="2645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soient représentées.</a:t>
            </a:r>
          </a:p>
          <a:p>
            <a:pPr lvl="1" algn="l" rtl="0"/>
            <a:r>
              <a:rPr lang="fr-FR" sz="2645" b="0" i="0" u="none" baseline="0" dirty="0">
                <a:solidFill>
                  <a:schemeClr val="tx1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Par ex : milieu urbain/milieu rural, volume élevé/faible</a:t>
            </a:r>
          </a:p>
          <a:p>
            <a:pPr algn="l" rtl="0" eaLnBrk="1" hangingPunct="1"/>
            <a:endParaRPr lang="fr-FR" altLang="en-US" sz="2399" dirty="0">
              <a:solidFill>
                <a:schemeClr val="tx1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88418" name="Date Placeholder 2">
            <a:extLst>
              <a:ext uri="{FF2B5EF4-FFF2-40B4-BE49-F238E27FC236}">
                <a16:creationId xmlns:a16="http://schemas.microsoft.com/office/drawing/2014/main" xmlns="" id="{4A9F7E92-D9CB-411B-8CAC-929C844E2EE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defTabSz="604738" rtl="0"/>
            <a:fld id="{6378A170-FB57-4E37-9C6B-AFC105EB2E48}" type="datetime1">
              <a:rPr lang="en-US" sz="601">
                <a:solidFill>
                  <a:srgbClr val="6C6463"/>
                </a:solidFill>
                <a:latin typeface="Gill Sans MT" panose="020B0502020104020203" pitchFamily="34" charset="0"/>
              </a:rPr>
              <a:pPr algn="l" defTabSz="604738" rtl="0"/>
              <a:t>4/19/2019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88419" name="Footer Placeholder 3">
            <a:extLst>
              <a:ext uri="{FF2B5EF4-FFF2-40B4-BE49-F238E27FC236}">
                <a16:creationId xmlns:a16="http://schemas.microsoft.com/office/drawing/2014/main" xmlns="" id="{13962531-D3A0-41CB-BC3D-30D9506B8D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defTabSz="604738" rtl="0"/>
            <a:r>
              <a:rPr lang="fr-FR" sz="601" b="0" i="0" u="none" baseline="0" dirty="0" smtClean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	INSÉRER </a:t>
            </a:r>
            <a:r>
              <a:rPr lang="fr-FR" sz="601" b="0" i="0" u="none" baseline="0" dirty="0">
                <a:solidFill>
                  <a:srgbClr val="6C6463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LE PIED DE PAGE ICI</a:t>
            </a:r>
          </a:p>
        </p:txBody>
      </p:sp>
      <p:sp>
        <p:nvSpPr>
          <p:cNvPr id="188420" name="Slide Number Placeholder 4">
            <a:extLst>
              <a:ext uri="{FF2B5EF4-FFF2-40B4-BE49-F238E27FC236}">
                <a16:creationId xmlns:a16="http://schemas.microsoft.com/office/drawing/2014/main" xmlns="" id="{5214488F-29A0-4E11-9E03-B239907179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defTabSz="604738" rtl="0"/>
            <a:fld id="{F56E4FFB-7150-4F2F-989D-537347D1E9EF}" type="slidenum">
              <a:rPr sz="601">
                <a:solidFill>
                  <a:srgbClr val="6C6463"/>
                </a:solidFill>
                <a:latin typeface="Gill Sans MT" panose="020B0502020104020203" pitchFamily="34" charset="0"/>
              </a:rPr>
              <a:pPr defTabSz="604738"/>
              <a:t>9</a:t>
            </a:fld>
            <a:endParaRPr lang="fr-FR" altLang="en-US" sz="601" dirty="0">
              <a:solidFill>
                <a:srgbClr val="6C6463"/>
              </a:solidFill>
              <a:latin typeface="Gill Sans MT" panose="020B0502020104020203" pitchFamily="34" charset="0"/>
            </a:endParaRPr>
          </a:p>
        </p:txBody>
      </p:sp>
      <p:sp>
        <p:nvSpPr>
          <p:cNvPr id="188421" name="Title 5">
            <a:extLst>
              <a:ext uri="{FF2B5EF4-FFF2-40B4-BE49-F238E27FC236}">
                <a16:creationId xmlns:a16="http://schemas.microsoft.com/office/drawing/2014/main" xmlns="" id="{999CEB9B-4AB1-44CD-AD2C-338A892E8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26256" y="157077"/>
            <a:ext cx="8305801" cy="1099175"/>
          </a:xfrm>
        </p:spPr>
        <p:txBody>
          <a:bodyPr/>
          <a:lstStyle/>
          <a:p>
            <a:pPr algn="ctr" rtl="0" eaLnBrk="1" hangingPunct="1"/>
            <a:r>
              <a:rPr lang="fr-FR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4b. Comment constituer </a:t>
            </a:r>
            <a:r>
              <a:rPr lang="fr-FR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l’échantillon</a:t>
            </a:r>
            <a: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/>
            </a:r>
            <a:br>
              <a:rPr lang="fr-FR" b="1" dirty="0">
                <a:solidFill>
                  <a:srgbClr val="0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</a:br>
            <a:endParaRPr lang="fr-FR" altLang="en-US" b="1" dirty="0"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50066783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10"/>
  <p:tag name="ARTICULATE_PROJECT_OPEN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1_16.9-Template_12.7.2016">
  <a:themeElements>
    <a:clrScheme name="Custom 2">
      <a:dk1>
        <a:sysClr val="windowText" lastClr="000000"/>
      </a:dk1>
      <a:lt1>
        <a:srgbClr val="FFFFFF"/>
      </a:lt1>
      <a:dk2>
        <a:srgbClr val="002F6C"/>
      </a:dk2>
      <a:lt2>
        <a:srgbClr val="BA0C2F"/>
      </a:lt2>
      <a:accent1>
        <a:srgbClr val="002F6C"/>
      </a:accent1>
      <a:accent2>
        <a:srgbClr val="BA0C2F"/>
      </a:accent2>
      <a:accent3>
        <a:srgbClr val="6C6463"/>
      </a:accent3>
      <a:accent4>
        <a:srgbClr val="000000"/>
      </a:accent4>
      <a:accent5>
        <a:srgbClr val="CFCDC9"/>
      </a:accent5>
      <a:accent6>
        <a:srgbClr val="0067B9"/>
      </a:accent6>
      <a:hlink>
        <a:srgbClr val="6C6463"/>
      </a:hlink>
      <a:folHlink>
        <a:srgbClr val="CFCDC9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ＭＳ ゴシック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0E36BF87-882F-4E35-BB86-02279E0A2E61}"/>
</file>

<file path=customXml/itemProps2.xml><?xml version="1.0" encoding="utf-8"?>
<ds:datastoreItem xmlns:ds="http://schemas.openxmlformats.org/officeDocument/2006/customXml" ds:itemID="{7F49434C-E892-4A14-892C-2D82DCBC081B}"/>
</file>

<file path=customXml/itemProps3.xml><?xml version="1.0" encoding="utf-8"?>
<ds:datastoreItem xmlns:ds="http://schemas.openxmlformats.org/officeDocument/2006/customXml" ds:itemID="{D27635E9-7C3C-47C5-A53F-DBE7C66F6435}"/>
</file>

<file path=customXml/itemProps4.xml><?xml version="1.0" encoding="utf-8"?>
<ds:datastoreItem xmlns:ds="http://schemas.openxmlformats.org/officeDocument/2006/customXml" ds:itemID="{C94D3424-D0CA-4603-8A43-B6F612D1ABF2}"/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376</Words>
  <Application>Microsoft Office PowerPoint</Application>
  <PresentationFormat>Custom</PresentationFormat>
  <Paragraphs>112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1_16.9-Template_12.7.2016</vt:lpstr>
      <vt:lpstr>PowerPoint Presentation</vt:lpstr>
      <vt:lpstr>À quel moment définir et sélectionner l’échantillon </vt:lpstr>
      <vt:lpstr>Contenu </vt:lpstr>
      <vt:lpstr>1a. Questions essentielles à la détermination  de l’échantillon approprié d’établissements à évaluer </vt:lpstr>
      <vt:lpstr>1b. Conseils pour l’utilisation de la NSCA 2.0 </vt:lpstr>
      <vt:lpstr>2. Définir la base d’échantillonnage  en fonction de l’étendue de l’évaluation </vt:lpstr>
      <vt:lpstr>3. Définir la taille de l’échantillon  en fonction de la base d’échantillonnage </vt:lpstr>
      <vt:lpstr>4a. Sélectionner l’échantillon </vt:lpstr>
      <vt:lpstr>4b. Comment constituer l’échantillon </vt:lpstr>
      <vt:lpstr>Conclusion : Générer une liste d’établissements : l’échantillon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pchia</cp:lastModifiedBy>
  <cp:revision>20</cp:revision>
  <dcterms:created xsi:type="dcterms:W3CDTF">2018-05-01T03:53:35Z</dcterms:created>
  <dcterms:modified xsi:type="dcterms:W3CDTF">2019-04-19T08:52:17Z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678C1B17-58D0-464E-9464-E4E0F5141AF5</vt:lpwstr>
  </property>
  <property fmtid="{D5CDD505-2E9C-101B-9397-08002B2CF9AE}" pid="3" name="ArticulatePath">
    <vt:lpwstr>Day 2-Session 6-Site Selection Sampling and Communication-2018</vt:lpwstr>
  </property>
  <property fmtid="{D5CDD505-2E9C-101B-9397-08002B2CF9AE}" pid="4" name="ContentTypeId">
    <vt:lpwstr>0x0101008DA58B5CA681664FAB24816C56F41085020073CD9A2FDE83D74A8AE87C5E6F6E6916</vt:lpwstr>
  </property>
  <property fmtid="{D5CDD505-2E9C-101B-9397-08002B2CF9AE}" pid="5" name="Project Document Type">
    <vt:lpwstr/>
  </property>
  <property fmtid="{D5CDD505-2E9C-101B-9397-08002B2CF9AE}" pid="6" name="MediaServiceImageTags">
    <vt:lpwstr/>
  </property>
  <property fmtid="{D5CDD505-2E9C-101B-9397-08002B2CF9AE}" pid="7" name="lcf76f155ced4ddcb4097134ff3c332f">
    <vt:lpwstr/>
  </property>
</Properties>
</file>