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notesSlides/notesSlide10.xml" ContentType="application/vnd.openxmlformats-officedocument.presentationml.notesSlide+xml"/>
  <Override PartName="/ppt/slideMasters/slideMaster2.xml" ContentType="application/vnd.openxmlformats-officedocument.presentationml.slideMaster+xml"/>
  <Override PartName="/ppt/notesSlides/notesSlide9.xml" ContentType="application/vnd.openxmlformats-officedocument.presentationml.notesSlide+xml"/>
  <Override PartName="/ppt/notesSlides/notesSlide11.xml" ContentType="application/vnd.openxmlformats-officedocument.presentationml.notesSlide+xml"/>
  <Override PartName="/ppt/slideLayouts/slideLayout9.xml" ContentType="application/vnd.openxmlformats-officedocument.presentationml.slideLayout+xml"/>
  <Override PartName="/ppt/slideLayouts/slideLayout32.xml" ContentType="application/vnd.openxmlformats-officedocument.presentationml.slideLayout+xml"/>
  <Override PartName="/ppt/slideLayouts/slideLayout31.xml" ContentType="application/vnd.openxmlformats-officedocument.presentationml.slideLayout+xml"/>
  <Override PartName="/ppt/slideLayouts/slideLayout30.xml" ContentType="application/vnd.openxmlformats-officedocument.presentationml.slideLayout+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41.xml" ContentType="application/vnd.openxmlformats-officedocument.presentationml.slideLayout+xml"/>
  <Override PartName="/ppt/slideLayouts/slideLayout40.xml" ContentType="application/vnd.openxmlformats-officedocument.presentationml.slideLayout+xml"/>
  <Override PartName="/ppt/slideLayouts/slideLayout39.xml" ContentType="application/vnd.openxmlformats-officedocument.presentationml.slideLayout+xml"/>
  <Override PartName="/ppt/slideLayouts/slideLayout38.xml" ContentType="application/vnd.openxmlformats-officedocument.presentationml.slideLayout+xml"/>
  <Override PartName="/ppt/slideLayouts/slideLayout37.xml" ContentType="application/vnd.openxmlformats-officedocument.presentationml.slideLayout+xml"/>
  <Override PartName="/ppt/slideLayouts/slideLayout36.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notesSlides/notesSlide4.xml" ContentType="application/vnd.openxmlformats-officedocument.presentationml.notesSlide+xml"/>
  <Override PartName="/ppt/slideLayouts/slideLayout8.xml" ContentType="application/vnd.openxmlformats-officedocument.presentationml.slideLayout+xml"/>
  <Override PartName="/ppt/notesSlides/notesSlide3.xml" ContentType="application/vnd.openxmlformats-officedocument.presentationml.notesSlide+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8.xml" ContentType="application/vnd.openxmlformats-officedocument.presentationml.notesSlide+xml"/>
  <Override PartName="/ppt/notesSlides/notesSlide7.xml" ContentType="application/vnd.openxmlformats-officedocument.presentationml.notesSlide+xml"/>
  <Override PartName="/ppt/slideLayouts/slideLayout1.xml" ContentType="application/vnd.openxmlformats-officedocument.presentationml.slideLayout+xml"/>
  <Override PartName="/ppt/notesSlides/notesSlide6.xml" ContentType="application/vnd.openxmlformats-officedocument.presentationml.notesSlide+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45.xml" ContentType="application/vnd.openxmlformats-officedocument.presentationml.slideLayout+xml"/>
  <Override PartName="/ppt/slideLayouts/slideLayout6.xml" ContentType="application/vnd.openxmlformats-officedocument.presentationml.slideLayout+xml"/>
  <Override PartName="/ppt/slideLayouts/slideLayout47.xml" ContentType="application/vnd.openxmlformats-officedocument.presentationml.slideLayout+xml"/>
  <Override PartName="/ppt/slideLayouts/slideLayout46.xml" ContentType="application/vnd.openxmlformats-officedocument.presentationml.slideLayout+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theme/theme3.xml" ContentType="application/vnd.openxmlformats-officedocument.them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ppt/tags/tag11.xml" ContentType="application/vnd.openxmlformats-officedocument.presentationml.tags+xml"/>
  <Override PartName="/ppt/tags/tag1.xml" ContentType="application/vnd.openxmlformats-officedocument.presentationml.tags+xml"/>
  <Override PartName="/ppt/tags/tag10.xml" ContentType="application/vnd.openxmlformats-officedocument.presentationml.tags+xml"/>
  <Override PartName="/ppt/tags/tag3.xml" ContentType="application/vnd.openxmlformats-officedocument.presentationml.tags+xml"/>
  <Override PartName="/docProps/app.xml" ContentType="application/vnd.openxmlformats-officedocument.extended-properties+xml"/>
  <Override PartName="/docProps/core.xml" ContentType="application/vnd.openxmlformats-package.core-properties+xml"/>
  <Override PartName="/ppt/tags/tag9.xml" ContentType="application/vnd.openxmlformats-officedocument.presentationml.tags+xml"/>
  <Override PartName="/ppt/tags/tag12.xml" ContentType="application/vnd.openxmlformats-officedocument.presentationml.tags+xml"/>
  <Override PartName="/docProps/custom.xml" ContentType="application/vnd.openxmlformats-officedocument.custom-properties+xml"/>
  <Override PartName="/ppt/tags/tag8.xml" ContentType="application/vnd.openxmlformats-officedocument.presentationml.tags+xml"/>
  <Override PartName="/ppt/tags/tag7.xml" ContentType="application/vnd.openxmlformats-officedocument.presentationml.tags+xml"/>
  <Override PartName="/ppt/tags/tag6.xml" ContentType="application/vnd.openxmlformats-officedocument.presentationml.tags+xml"/>
  <Override PartName="/ppt/tags/tag5.xml" ContentType="application/vnd.openxmlformats-officedocument.presentationml.tags+xml"/>
  <Override PartName="/ppt/tags/tag4.xml" ContentType="application/vnd.openxmlformats-officedocument.presentationml.tags+xml"/>
  <Override PartName="/ppt/tags/tag2.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 id="2147483742" r:id="rId2"/>
  </p:sldMasterIdLst>
  <p:notesMasterIdLst>
    <p:notesMasterId r:id="rId14"/>
  </p:notesMasterIdLst>
  <p:sldIdLst>
    <p:sldId id="274" r:id="rId3"/>
    <p:sldId id="426" r:id="rId4"/>
    <p:sldId id="427" r:id="rId5"/>
    <p:sldId id="428" r:id="rId6"/>
    <p:sldId id="429" r:id="rId7"/>
    <p:sldId id="430" r:id="rId8"/>
    <p:sldId id="431" r:id="rId9"/>
    <p:sldId id="432" r:id="rId10"/>
    <p:sldId id="433" r:id="rId11"/>
    <p:sldId id="434" r:id="rId12"/>
    <p:sldId id="435" r:id="rId13"/>
  </p:sldIdLst>
  <p:sldSz cx="12192000" cy="6858000"/>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512" autoAdjust="0"/>
    <p:restoredTop sz="74799" autoAdjust="0"/>
  </p:normalViewPr>
  <p:slideViewPr>
    <p:cSldViewPr snapToGrid="0">
      <p:cViewPr>
        <p:scale>
          <a:sx n="100" d="100"/>
          <a:sy n="100" d="100"/>
        </p:scale>
        <p:origin x="-660" y="-3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customXml" Target="../customXml/item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ags" Target="tags/tag1.xml"/><Relationship Id="rId23" Type="http://schemas.openxmlformats.org/officeDocument/2006/relationships/customXml" Target="../customXml/item4.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4/19/2019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711526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baseline="0" dirty="0"/>
              <a:t>Comme on </a:t>
            </a:r>
            <a:r>
              <a:rPr lang="fr-FR" b="0" i="0" u="none" baseline="0" dirty="0" smtClean="0"/>
              <a:t>l’a </a:t>
            </a:r>
            <a:r>
              <a:rPr lang="fr-FR" b="0" i="0" u="none" baseline="0" dirty="0"/>
              <a:t>vu dans la diapositive précédente, voici les types de données qui doivent être collectés pour chaque outil. Les équipes de la collecte de données doivent informer chaque personne/site de leur visite ainsi que du type de données et du niveau de détail qui les intéressent, de sorte que les personnes interrogées puissent préparer les données. Ainsi, les équipes de la collecte de données doivent bien connaître les données nécessaires (p. ex., le nombre de commandes à échantillonner, etc.) afin de pouvoir échanger avec les personnes interrogées et leur expliquer clairement leurs besoins.</a:t>
            </a:r>
            <a:endParaRPr lang="fr-FR" dirty="0" smtClean="0"/>
          </a:p>
        </p:txBody>
      </p:sp>
      <p:sp>
        <p:nvSpPr>
          <p:cNvPr id="4" name="Slide Number Placeholder 3"/>
          <p:cNvSpPr>
            <a:spLocks noGrp="1"/>
          </p:cNvSpPr>
          <p:nvPr>
            <p:ph type="sldNum" sz="quarter" idx="10"/>
          </p:nvPr>
        </p:nvSpPr>
        <p:spPr/>
        <p:txBody>
          <a:bodyPr/>
          <a:lstStyle/>
          <a:p>
            <a:pPr algn="l" rtl="0"/>
            <a:fld id="{CD5D8AE4-A521-4C93-931F-3604DC391183}" type="slidenum">
              <a:rPr/>
              <a:t>10</a:t>
            </a:fld>
            <a:endParaRPr lang="fr-FR"/>
          </a:p>
        </p:txBody>
      </p:sp>
    </p:spTree>
    <p:extLst>
      <p:ext uri="{BB962C8B-B14F-4D97-AF65-F5344CB8AC3E}">
        <p14:creationId xmlns:p14="http://schemas.microsoft.com/office/powerpoint/2010/main" val="7660821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a:t>Suite de la diapositive précédente</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11</a:t>
            </a:fld>
            <a:endParaRPr lang="fr-FR"/>
          </a:p>
        </p:txBody>
      </p:sp>
    </p:spTree>
    <p:extLst>
      <p:ext uri="{BB962C8B-B14F-4D97-AF65-F5344CB8AC3E}">
        <p14:creationId xmlns:p14="http://schemas.microsoft.com/office/powerpoint/2010/main" val="1453265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2</a:t>
            </a:fld>
            <a:endParaRPr lang="fr-FR"/>
          </a:p>
        </p:txBody>
      </p:sp>
    </p:spTree>
    <p:extLst>
      <p:ext uri="{BB962C8B-B14F-4D97-AF65-F5344CB8AC3E}">
        <p14:creationId xmlns:p14="http://schemas.microsoft.com/office/powerpoint/2010/main" val="209716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smtClean="0"/>
              <a:t>L’équipe </a:t>
            </a:r>
            <a:r>
              <a:rPr lang="fr-FR" b="0" i="0" u="none" baseline="0" dirty="0"/>
              <a:t>centrale de collecte des données doit très bien connaître </a:t>
            </a:r>
            <a:r>
              <a:rPr lang="fr-FR" b="0" i="0" u="none" baseline="0" dirty="0" smtClean="0"/>
              <a:t>l’outil </a:t>
            </a:r>
            <a:r>
              <a:rPr lang="fr-FR" b="0" i="0" u="none" baseline="0" dirty="0"/>
              <a:t>et les questions, car ces données émanent </a:t>
            </a:r>
            <a:r>
              <a:rPr lang="fr-FR" b="0" i="0" u="none" baseline="0" dirty="0" smtClean="0"/>
              <a:t>d’une </a:t>
            </a:r>
            <a:r>
              <a:rPr lang="fr-FR" b="0" i="0" u="none" baseline="0" dirty="0"/>
              <a:t>seule source (toutefois, si </a:t>
            </a:r>
            <a:r>
              <a:rPr lang="fr-FR" b="0" i="0" u="none" baseline="0" dirty="0" smtClean="0"/>
              <a:t>l’évaluation </a:t>
            </a:r>
            <a:r>
              <a:rPr lang="fr-FR" b="0" i="0" u="none" baseline="0" dirty="0"/>
              <a:t>porte sur plusieurs chaînes </a:t>
            </a:r>
            <a:r>
              <a:rPr lang="fr-FR" b="0" i="0" u="none" baseline="0" dirty="0" smtClean="0"/>
              <a:t>d’approvisionnement</a:t>
            </a:r>
            <a:r>
              <a:rPr lang="fr-FR" b="0" i="0" u="none" baseline="0" dirty="0"/>
              <a:t>, les mêmes données seront alors recueillies auprès de plusieurs sources, mais il </a:t>
            </a:r>
            <a:r>
              <a:rPr lang="fr-FR" b="0" i="0" u="none" baseline="0" dirty="0" smtClean="0"/>
              <a:t>n’y </a:t>
            </a:r>
            <a:r>
              <a:rPr lang="fr-FR" b="0" i="0" u="none" baseline="0" dirty="0"/>
              <a:t>a en règle générale </a:t>
            </a:r>
            <a:r>
              <a:rPr lang="fr-FR" b="0" i="0" u="none" baseline="0" dirty="0" smtClean="0"/>
              <a:t>qu’une </a:t>
            </a:r>
            <a:r>
              <a:rPr lang="fr-FR" b="0" i="0" u="none" baseline="0" dirty="0"/>
              <a:t>seule source par chaîne </a:t>
            </a:r>
            <a:r>
              <a:rPr lang="fr-FR" b="0" i="0" u="none" baseline="0" dirty="0" smtClean="0"/>
              <a:t>d’approvisionnement</a:t>
            </a:r>
            <a:r>
              <a:rPr lang="fr-FR" b="0" i="0" u="none" baseline="0" dirty="0"/>
              <a:t>).</a:t>
            </a:r>
          </a:p>
          <a:p>
            <a:endParaRPr lang="fr-FR" baseline="0" dirty="0" smtClean="0"/>
          </a:p>
          <a:p>
            <a:pPr algn="l" rtl="0"/>
            <a:r>
              <a:rPr lang="fr-FR" b="0" i="0" u="none" baseline="0" dirty="0"/>
              <a:t>Les données non centralisées sont des données non uniques collectées auprès de sources diverses au sein </a:t>
            </a:r>
            <a:r>
              <a:rPr lang="fr-FR" b="0" i="0" u="none" baseline="0" dirty="0" smtClean="0"/>
              <a:t>d’une </a:t>
            </a:r>
            <a:r>
              <a:rPr lang="fr-FR" b="0" i="0" u="none" baseline="0" dirty="0"/>
              <a:t>chaîne </a:t>
            </a:r>
            <a:r>
              <a:rPr lang="fr-FR" b="0" i="0" u="none" baseline="0" dirty="0" smtClean="0"/>
              <a:t>d’approvisionnement</a:t>
            </a:r>
            <a:r>
              <a:rPr lang="fr-FR" b="0" i="0" u="none" baseline="0" dirty="0"/>
              <a:t>. Elles peuvent toutefois concerner des entités « centrales » ou « nationales » comme des magasins centraux de fournitures médicales. Simplement, les données recueillies auprès </a:t>
            </a:r>
            <a:r>
              <a:rPr lang="fr-FR" b="0" i="0" u="none" baseline="0" dirty="0" smtClean="0"/>
              <a:t>d’une </a:t>
            </a:r>
            <a:r>
              <a:rPr lang="fr-FR" b="0" i="0" u="none" baseline="0" dirty="0"/>
              <a:t>entité « centrale » ou « nationale » seront également recueillies sur </a:t>
            </a:r>
            <a:r>
              <a:rPr lang="fr-FR" b="0" i="0" u="none" baseline="0" dirty="0" smtClean="0"/>
              <a:t>d’autres </a:t>
            </a:r>
            <a:r>
              <a:rPr lang="fr-FR" b="0" i="0" u="none" baseline="0" dirty="0"/>
              <a:t>sites (p. ex., des entrepôts intermédiaires et des points de prestation de services. Par exemple, les données relatives aux ruptures de stock pourraient être recueillies dans de nombreux endroits, y compris les magasins centraux de fournitures médicales.</a:t>
            </a:r>
          </a:p>
          <a:p>
            <a:endParaRPr lang="fr-FR" baseline="0" dirty="0" smtClean="0"/>
          </a:p>
          <a:p>
            <a:pPr algn="l" rtl="0"/>
            <a:r>
              <a:rPr lang="fr-FR" b="0" i="0" u="none" baseline="0" dirty="0" smtClean="0"/>
              <a:t>L’outil </a:t>
            </a:r>
            <a:r>
              <a:rPr lang="fr-FR" b="0" i="0" u="none" baseline="0" dirty="0"/>
              <a:t>de collecte de données est organisé en « tableaux » : chaque tableau collecte les données issues de la même source (p. ex., registres de stocks, historiques de commandes, etc.). Les tableaux peuvent être ou non utilisés pour calculer plusieurs KPI (bien que chaque tableau soit utilisé pour au moins un KPI).</a:t>
            </a:r>
          </a:p>
          <a:p>
            <a:endParaRPr lang="fr-FR" baseline="0" dirty="0" smtClean="0"/>
          </a:p>
          <a:p>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2684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Les entrepôts comprennent les entrepôts centraux et, le cas échéant, les entrepôts intermédiaires. Néanmoins, </a:t>
            </a:r>
            <a:r>
              <a:rPr lang="fr-FR" b="0" i="0" u="none" baseline="0" dirty="0" smtClean="0"/>
              <a:t>lorsqu’ils </a:t>
            </a:r>
            <a:r>
              <a:rPr lang="fr-FR" b="0" i="0" u="none" baseline="0" dirty="0"/>
              <a:t>se rendent dans un entrepôt central, les collecteurs de données doivent savoir que </a:t>
            </a:r>
            <a:r>
              <a:rPr lang="fr-FR" b="0" i="0" u="none" baseline="0" dirty="0" smtClean="0"/>
              <a:t>l’outil </a:t>
            </a:r>
            <a:r>
              <a:rPr lang="fr-FR" b="0" i="0" u="none" baseline="0" dirty="0"/>
              <a:t>non centralisé </a:t>
            </a:r>
            <a:r>
              <a:rPr lang="fr-FR" b="0" i="0" u="none" baseline="0" dirty="0" smtClean="0"/>
              <a:t>n’est </a:t>
            </a:r>
            <a:r>
              <a:rPr lang="fr-FR" b="0" i="0" u="none" baseline="0" dirty="0"/>
              <a:t>pas le seul outil </a:t>
            </a:r>
            <a:r>
              <a:rPr lang="fr-FR" b="0" i="0" u="none" baseline="0" dirty="0" smtClean="0"/>
              <a:t>qu’ils </a:t>
            </a:r>
            <a:r>
              <a:rPr lang="fr-FR" b="0" i="0" u="none" baseline="0" dirty="0"/>
              <a:t>utiliseront pour y recueillir les données ; ils doivent également déterminer quelles données sont nécessaires pour </a:t>
            </a:r>
            <a:r>
              <a:rPr lang="fr-FR" b="0" i="0" u="none" baseline="0" dirty="0" smtClean="0"/>
              <a:t>l’outil </a:t>
            </a:r>
            <a:r>
              <a:rPr lang="fr-FR" b="0" i="0" u="none" baseline="0" dirty="0"/>
              <a:t>centralisé de </a:t>
            </a:r>
            <a:r>
              <a:rPr lang="fr-FR" b="0" i="0" u="none" baseline="0" dirty="0" smtClean="0"/>
              <a:t>l’entrepôt </a:t>
            </a:r>
            <a:r>
              <a:rPr lang="fr-FR" b="0" i="0" u="none" baseline="0" dirty="0"/>
              <a:t>central et recueillir aussi ces données.</a:t>
            </a:r>
          </a:p>
          <a:p>
            <a:endParaRPr lang="fr-FR" baseline="0" dirty="0" smtClean="0"/>
          </a:p>
          <a:p>
            <a:pPr algn="l" rtl="0"/>
            <a:r>
              <a:rPr lang="fr-FR" b="0" i="0" u="none" baseline="0" dirty="0" smtClean="0"/>
              <a:t>L’outil </a:t>
            </a:r>
            <a:r>
              <a:rPr lang="fr-FR" b="0" i="0" u="none" baseline="0" dirty="0"/>
              <a:t>sur support papier et </a:t>
            </a:r>
            <a:r>
              <a:rPr lang="fr-FR" b="0" i="0" u="none" baseline="0" dirty="0" smtClean="0"/>
              <a:t>l’outil </a:t>
            </a:r>
            <a:r>
              <a:rPr lang="fr-FR" b="0" i="0" u="none" baseline="0" dirty="0" err="1"/>
              <a:t>SurveyCTO</a:t>
            </a:r>
            <a:r>
              <a:rPr lang="fr-FR" b="0" i="0" u="none" baseline="0" dirty="0"/>
              <a:t> présentent tous deux des instructions et des définitions détaillées, soit au début </a:t>
            </a:r>
            <a:r>
              <a:rPr lang="fr-FR" b="0" i="0" u="none" baseline="0" dirty="0" smtClean="0"/>
              <a:t>d’un </a:t>
            </a:r>
            <a:r>
              <a:rPr lang="fr-FR" b="0" i="0" u="none" baseline="0" dirty="0"/>
              <a:t>tableau (rubrique) soit en lien avec des questions spécifiques. Les collecteurs de données doivent connaître ces définitions et ces conseils avant de commencer la collecte de données.</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4</a:t>
            </a:fld>
            <a:endParaRPr lang="fr-FR"/>
          </a:p>
        </p:txBody>
      </p:sp>
    </p:spTree>
    <p:extLst>
      <p:ext uri="{BB962C8B-B14F-4D97-AF65-F5344CB8AC3E}">
        <p14:creationId xmlns:p14="http://schemas.microsoft.com/office/powerpoint/2010/main" val="984821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La collecte des données sur les stocks est basée sur les produits traceurs sélectionnés. Elles peuvent être mises à jour avant le début des collectes de données (et avant le début de la formation des collecteurs de données).</a:t>
            </a:r>
          </a:p>
          <a:p>
            <a:endParaRPr lang="fr-FR" baseline="0" dirty="0" smtClean="0"/>
          </a:p>
          <a:p>
            <a:pPr algn="l" rtl="0"/>
            <a:r>
              <a:rPr lang="fr-FR" b="0" i="0" u="none" baseline="0" dirty="0"/>
              <a:t>Les données de commande en amont sont collectées auprès des sites qui reçoivent les produits </a:t>
            </a:r>
            <a:r>
              <a:rPr lang="fr-FR" b="0" i="0" u="none" baseline="0" dirty="0" smtClean="0"/>
              <a:t>d’autres </a:t>
            </a:r>
            <a:r>
              <a:rPr lang="fr-FR" b="0" i="0" u="none" baseline="0" dirty="0"/>
              <a:t>entités de la chaîne </a:t>
            </a:r>
            <a:r>
              <a:rPr lang="fr-FR" b="0" i="0" u="none" baseline="0" dirty="0" smtClean="0"/>
              <a:t>d’approvisionnement </a:t>
            </a:r>
            <a:r>
              <a:rPr lang="fr-FR" b="0" i="0" u="none" baseline="0" dirty="0"/>
              <a:t>(à </a:t>
            </a:r>
            <a:r>
              <a:rPr lang="fr-FR" b="0" i="0" u="none" baseline="0" dirty="0" smtClean="0"/>
              <a:t>l’exclusion </a:t>
            </a:r>
            <a:r>
              <a:rPr lang="fr-FR" b="0" i="0" u="none" baseline="0" dirty="0"/>
              <a:t>des fournisseurs, pour lesquels la collecte </a:t>
            </a:r>
            <a:r>
              <a:rPr lang="fr-FR" b="0" i="0" u="none" baseline="0" dirty="0" smtClean="0"/>
              <a:t>s’effectue </a:t>
            </a:r>
            <a:r>
              <a:rPr lang="fr-FR" b="0" i="0" u="none" baseline="0" dirty="0"/>
              <a:t>dans </a:t>
            </a:r>
            <a:r>
              <a:rPr lang="fr-FR" b="0" i="0" u="none" baseline="0" dirty="0" smtClean="0"/>
              <a:t>l’outil </a:t>
            </a:r>
            <a:r>
              <a:rPr lang="fr-FR" b="0" i="0" u="none" baseline="0" dirty="0"/>
              <a:t>centralisé). La collecte se faisant sur de nombreux sites, on obtient moins de détails </a:t>
            </a:r>
            <a:r>
              <a:rPr lang="fr-FR" b="0" i="0" u="none" baseline="0" dirty="0" smtClean="0"/>
              <a:t>qu’avec </a:t>
            </a:r>
            <a:r>
              <a:rPr lang="fr-FR" b="0" i="0" u="none" baseline="0" dirty="0"/>
              <a:t>les données des commandes en amont/données de commandes, lesquelles sont uniquement recueillies sur des sites livrant des produits à </a:t>
            </a:r>
            <a:r>
              <a:rPr lang="fr-FR" b="0" i="0" u="none" baseline="0" dirty="0" smtClean="0"/>
              <a:t>d’autres </a:t>
            </a:r>
            <a:r>
              <a:rPr lang="fr-FR" b="0" i="0" u="none" baseline="0" dirty="0"/>
              <a:t>sites (au sein de la chaîne </a:t>
            </a:r>
            <a:r>
              <a:rPr lang="fr-FR" b="0" i="0" u="none" baseline="0" dirty="0" smtClean="0"/>
              <a:t>d’approvisionnement</a:t>
            </a:r>
            <a:r>
              <a:rPr lang="fr-FR" b="0" i="0" u="none" baseline="0" dirty="0"/>
              <a:t>).</a:t>
            </a:r>
          </a:p>
          <a:p>
            <a:endParaRPr lang="fr-FR" baseline="0" dirty="0" smtClean="0"/>
          </a:p>
          <a:p>
            <a:pPr algn="l" rtl="0"/>
            <a:r>
              <a:rPr lang="fr-FR" b="0" i="0" u="none" baseline="0" dirty="0"/>
              <a:t>Le coût </a:t>
            </a:r>
            <a:r>
              <a:rPr lang="fr-FR" b="0" i="0" u="none" baseline="0" dirty="0" smtClean="0"/>
              <a:t>d’entreposage </a:t>
            </a:r>
            <a:r>
              <a:rPr lang="fr-FR" b="0" i="0" u="none" baseline="0" dirty="0"/>
              <a:t>et des opérations de distribution est facultatif ; il est possible que </a:t>
            </a:r>
            <a:r>
              <a:rPr lang="fr-FR" b="0" i="0" u="none" baseline="0" dirty="0" smtClean="0"/>
              <a:t>l’intégralité </a:t>
            </a:r>
            <a:r>
              <a:rPr lang="fr-FR" b="0" i="0" u="none" baseline="0" dirty="0"/>
              <a:t>du tableau ne soit pas pertinente pour une évaluation donnée. Il en va de même pour les écarts de température. Pour les ressources humaines, les données concernant le pourcentage de postes vacants de la chaîne </a:t>
            </a:r>
            <a:r>
              <a:rPr lang="fr-FR" b="0" i="0" u="none" baseline="0" dirty="0" smtClean="0"/>
              <a:t>d’approvisionnement </a:t>
            </a:r>
            <a:r>
              <a:rPr lang="fr-FR" b="0" i="0" u="none" baseline="0" dirty="0"/>
              <a:t>et le taux de rotation du personnel sont incluses par défaut. Le taux de rotation du personnel est un KPI facultatif ; ces données pourraient également être exclues </a:t>
            </a:r>
            <a:r>
              <a:rPr lang="fr-FR" b="0" i="0" u="none" baseline="0" dirty="0" smtClean="0"/>
              <a:t>d’une </a:t>
            </a:r>
            <a:r>
              <a:rPr lang="fr-FR" b="0" i="0" u="none" baseline="0" dirty="0"/>
              <a:t>évaluation spécifique. Pour effectuer cela, des instructions sont disponibles dans le code de </a:t>
            </a:r>
            <a:r>
              <a:rPr lang="fr-FR" b="0" i="0" u="none" baseline="0" dirty="0" err="1"/>
              <a:t>SurveyCTO</a:t>
            </a:r>
            <a:r>
              <a:rPr lang="fr-FR" b="0" i="0" u="none" baseline="0" dirty="0"/>
              <a:t>.</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76420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sz="1200" b="0" i="0" u="none" kern="1200" baseline="0" dirty="0">
                <a:solidFill>
                  <a:schemeClr val="tx1"/>
                </a:solidFill>
                <a:effectLst/>
                <a:latin typeface="+mn-lt"/>
                <a:ea typeface="+mn-ea"/>
                <a:cs typeface="+mn-cs"/>
              </a:rPr>
              <a:t>Une série de tableaux concernant la collecte des données des KPI, dans </a:t>
            </a:r>
            <a:r>
              <a:rPr lang="fr-FR" sz="1200" b="0" i="0" u="none" kern="1200" baseline="0" dirty="0" err="1">
                <a:solidFill>
                  <a:schemeClr val="tx1"/>
                </a:solidFill>
                <a:effectLst/>
                <a:latin typeface="+mn-lt"/>
                <a:ea typeface="+mn-ea"/>
                <a:cs typeface="+mn-cs"/>
              </a:rPr>
              <a:t>SurveyCTO</a:t>
            </a:r>
            <a:r>
              <a:rPr lang="fr-FR" sz="1200" b="0" i="0" u="none" kern="1200" baseline="0" dirty="0">
                <a:solidFill>
                  <a:schemeClr val="tx1"/>
                </a:solidFill>
                <a:effectLst/>
                <a:latin typeface="+mn-lt"/>
                <a:ea typeface="+mn-ea"/>
                <a:cs typeface="+mn-cs"/>
              </a:rPr>
              <a:t> et au format papier, est utilisée pour recueillir </a:t>
            </a:r>
            <a:r>
              <a:rPr lang="fr-FR" sz="1200" b="0" i="0" u="none" kern="1200" baseline="0" dirty="0" smtClean="0">
                <a:solidFill>
                  <a:schemeClr val="tx1"/>
                </a:solidFill>
                <a:effectLst/>
                <a:latin typeface="+mn-lt"/>
                <a:ea typeface="+mn-ea"/>
                <a:cs typeface="+mn-cs"/>
              </a:rPr>
              <a:t>l’ensemble </a:t>
            </a:r>
            <a:r>
              <a:rPr lang="fr-FR" sz="1200" b="0" i="0" u="none" kern="1200" baseline="0" dirty="0">
                <a:solidFill>
                  <a:schemeClr val="tx1"/>
                </a:solidFill>
                <a:effectLst/>
                <a:latin typeface="+mn-lt"/>
                <a:ea typeface="+mn-ea"/>
                <a:cs typeface="+mn-cs"/>
              </a:rPr>
              <a:t>des données nécessaires au calcul des KPI. Il </a:t>
            </a:r>
            <a:r>
              <a:rPr lang="fr-FR" sz="1200" b="0" i="0" u="none" kern="1200" baseline="0" dirty="0" smtClean="0">
                <a:solidFill>
                  <a:schemeClr val="tx1"/>
                </a:solidFill>
                <a:effectLst/>
                <a:latin typeface="+mn-lt"/>
                <a:ea typeface="+mn-ea"/>
                <a:cs typeface="+mn-cs"/>
              </a:rPr>
              <a:t>n’y </a:t>
            </a:r>
            <a:r>
              <a:rPr lang="fr-FR" sz="1200" b="0" i="0" u="none" kern="1200" baseline="0" dirty="0">
                <a:solidFill>
                  <a:schemeClr val="tx1"/>
                </a:solidFill>
                <a:effectLst/>
                <a:latin typeface="+mn-lt"/>
                <a:ea typeface="+mn-ea"/>
                <a:cs typeface="+mn-cs"/>
              </a:rPr>
              <a:t>a pas </a:t>
            </a:r>
            <a:r>
              <a:rPr lang="fr-FR" sz="1200" b="0" i="0" u="none" kern="1200" baseline="0" dirty="0" smtClean="0">
                <a:solidFill>
                  <a:schemeClr val="tx1"/>
                </a:solidFill>
                <a:effectLst/>
                <a:latin typeface="+mn-lt"/>
                <a:ea typeface="+mn-ea"/>
                <a:cs typeface="+mn-cs"/>
              </a:rPr>
              <a:t>d’association </a:t>
            </a:r>
            <a:r>
              <a:rPr lang="fr-FR" sz="1200" b="0" i="0" u="none" kern="1200" baseline="0" dirty="0">
                <a:solidFill>
                  <a:schemeClr val="tx1"/>
                </a:solidFill>
                <a:effectLst/>
                <a:latin typeface="+mn-lt"/>
                <a:ea typeface="+mn-ea"/>
                <a:cs typeface="+mn-cs"/>
              </a:rPr>
              <a:t>de un-à-un (1 tableau pour 1 KPI), les tableaux couvrent souvent plusieurs KPI. </a:t>
            </a:r>
            <a:endParaRPr lang="fr-FR" sz="1200" kern="1200" dirty="0" smtClean="0">
              <a:solidFill>
                <a:schemeClr val="tx1"/>
              </a:solidFill>
              <a:effectLst/>
              <a:latin typeface="+mn-lt"/>
              <a:ea typeface="+mn-ea"/>
              <a:cs typeface="+mn-cs"/>
            </a:endParaRPr>
          </a:p>
          <a:p>
            <a:endParaRPr lang="fr-FR" sz="1200" kern="1200" dirty="0" smtClean="0">
              <a:solidFill>
                <a:schemeClr val="tx1"/>
              </a:solidFill>
              <a:effectLst/>
              <a:latin typeface="+mn-lt"/>
              <a:ea typeface="+mn-ea"/>
              <a:cs typeface="+mn-cs"/>
            </a:endParaRPr>
          </a:p>
          <a:p>
            <a:pPr algn="l" rtl="0"/>
            <a:r>
              <a:rPr lang="fr-FR" sz="1200" b="0" i="0" u="none" kern="1200" baseline="0" dirty="0">
                <a:solidFill>
                  <a:schemeClr val="tx1"/>
                </a:solidFill>
                <a:effectLst/>
                <a:latin typeface="+mn-lt"/>
                <a:ea typeface="+mn-ea"/>
                <a:cs typeface="+mn-cs"/>
              </a:rPr>
              <a:t>Ce tableau fournit davantage </a:t>
            </a:r>
            <a:r>
              <a:rPr lang="fr-FR" sz="1200" b="0" i="0" u="none" kern="1200" baseline="0" dirty="0" smtClean="0">
                <a:solidFill>
                  <a:schemeClr val="tx1"/>
                </a:solidFill>
                <a:effectLst/>
                <a:latin typeface="+mn-lt"/>
                <a:ea typeface="+mn-ea"/>
                <a:cs typeface="+mn-cs"/>
              </a:rPr>
              <a:t>d’informations </a:t>
            </a:r>
            <a:r>
              <a:rPr lang="fr-FR" sz="1200" b="0" i="0" u="none" kern="1200" baseline="0" dirty="0">
                <a:solidFill>
                  <a:schemeClr val="tx1"/>
                </a:solidFill>
                <a:effectLst/>
                <a:latin typeface="+mn-lt"/>
                <a:ea typeface="+mn-ea"/>
                <a:cs typeface="+mn-cs"/>
              </a:rPr>
              <a:t>sur le type de données recueillies dans chaque tableau de collecte des données (suite de la dernière diapositive).</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4571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a:t>Ce tableau indique quels KPI sont calculés en fonction des données collectées dans chaque tableau.</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7</a:t>
            </a:fld>
            <a:endParaRPr lang="fr-FR"/>
          </a:p>
        </p:txBody>
      </p:sp>
    </p:spTree>
    <p:extLst>
      <p:ext uri="{BB962C8B-B14F-4D97-AF65-F5344CB8AC3E}">
        <p14:creationId xmlns:p14="http://schemas.microsoft.com/office/powerpoint/2010/main" val="1294372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smtClean="0"/>
              <a:t>L’outil </a:t>
            </a:r>
            <a:r>
              <a:rPr lang="fr-FR" b="0" i="0" u="none" baseline="0" dirty="0"/>
              <a:t>centralisé est structuré de la même façon que </a:t>
            </a:r>
            <a:r>
              <a:rPr lang="fr-FR" b="0" i="0" u="none" baseline="0" dirty="0" smtClean="0"/>
              <a:t>l’outil </a:t>
            </a:r>
            <a:r>
              <a:rPr lang="fr-FR" b="0" i="0" u="none" baseline="0" dirty="0"/>
              <a:t>non centralisé, avec des tableaux de collecte de données organisés par sources de données probables. Cependant, dans </a:t>
            </a:r>
            <a:r>
              <a:rPr lang="fr-FR" b="0" i="0" u="none" baseline="0" dirty="0" smtClean="0"/>
              <a:t>l’outil </a:t>
            </a:r>
            <a:r>
              <a:rPr lang="fr-FR" b="0" i="0" u="none" baseline="0" dirty="0" err="1"/>
              <a:t>SurveyCTO</a:t>
            </a:r>
            <a:r>
              <a:rPr lang="fr-FR" b="0" i="0" u="none" baseline="0" dirty="0"/>
              <a:t>, une option permet </a:t>
            </a:r>
            <a:r>
              <a:rPr lang="fr-FR" b="0" i="0" u="none" baseline="0" dirty="0" smtClean="0"/>
              <a:t>d’ignorer </a:t>
            </a:r>
            <a:r>
              <a:rPr lang="fr-FR" b="0" i="0" u="none" baseline="0" dirty="0"/>
              <a:t>des tableaux entiers. Cette option évite ainsi aux collecteurs de données de devoir « enregistrer » et « rouvrir » un outil de collecte de données </a:t>
            </a:r>
            <a:r>
              <a:rPr lang="fr-FR" b="0" i="0" u="none" baseline="0" dirty="0" smtClean="0"/>
              <a:t>s’ils </a:t>
            </a:r>
            <a:r>
              <a:rPr lang="fr-FR" b="0" i="0" u="none" baseline="0" dirty="0"/>
              <a:t>doivent se rendre dans plusieurs sites pour recueillir les données et leur permet de remplir les tableaux pertinents pour le site/le jour, </a:t>
            </a:r>
            <a:r>
              <a:rPr lang="fr-FR" b="0" i="0" u="none" baseline="0" dirty="0" smtClean="0"/>
              <a:t>d’ignorer </a:t>
            </a:r>
            <a:r>
              <a:rPr lang="fr-FR" b="0" i="0" u="none" baseline="0" dirty="0"/>
              <a:t>les autres tableaux, puis </a:t>
            </a:r>
            <a:r>
              <a:rPr lang="fr-FR" b="0" i="0" u="none" baseline="0" dirty="0" smtClean="0"/>
              <a:t>d’envoyer </a:t>
            </a:r>
            <a:r>
              <a:rPr lang="fr-FR" b="0" i="0" u="none" baseline="0" dirty="0"/>
              <a:t>le formulaire.</a:t>
            </a:r>
          </a:p>
          <a:p>
            <a:endParaRPr lang="fr-FR" baseline="0" dirty="0" smtClean="0"/>
          </a:p>
          <a:p>
            <a:pPr algn="l" rtl="0"/>
            <a:r>
              <a:rPr lang="fr-FR" b="0" i="0" u="none" baseline="0" dirty="0"/>
              <a:t>Si des livres de code/outils </a:t>
            </a:r>
            <a:r>
              <a:rPr lang="fr-FR" b="0" i="0" u="none" baseline="0" dirty="0" err="1"/>
              <a:t>SurveyCTO</a:t>
            </a:r>
            <a:r>
              <a:rPr lang="fr-FR" b="0" i="0" u="none" baseline="0" dirty="0"/>
              <a:t> sont disponibles pour </a:t>
            </a:r>
            <a:r>
              <a:rPr lang="fr-FR" b="0" i="0" u="none" baseline="0" dirty="0" smtClean="0"/>
              <a:t>l’outil </a:t>
            </a:r>
            <a:r>
              <a:rPr lang="fr-FR" b="0" i="0" u="none" baseline="0" dirty="0"/>
              <a:t>centralisé, les équipes de collecte de données peuvent choisir de recueillir les données en utilisant Microsoft Excel et/ou un outil sur support papier. Ces derniers sont souvent plus simples à comprendre pour les personnes interrogées et généralement plus faciles à utiliser que </a:t>
            </a:r>
            <a:r>
              <a:rPr lang="fr-FR" b="0" i="0" u="none" baseline="0" dirty="0" smtClean="0"/>
              <a:t>l’outil </a:t>
            </a:r>
            <a:r>
              <a:rPr lang="fr-FR" b="0" i="0" u="none" baseline="0" dirty="0" err="1"/>
              <a:t>SurveyCTO</a:t>
            </a:r>
            <a:r>
              <a:rPr lang="fr-FR" b="0" i="0" u="none" baseline="0" dirty="0"/>
              <a:t> pour les collecteurs de données car ils permettent de saisir les données à mesure </a:t>
            </a:r>
            <a:r>
              <a:rPr lang="fr-FR" b="0" i="0" u="none" baseline="0" dirty="0" smtClean="0"/>
              <a:t>qu’elles </a:t>
            </a:r>
            <a:r>
              <a:rPr lang="fr-FR" b="0" i="0" u="none" baseline="0" dirty="0"/>
              <a:t>deviennent disponibles.</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8</a:t>
            </a:fld>
            <a:endParaRPr lang="fr-FR"/>
          </a:p>
        </p:txBody>
      </p:sp>
    </p:spTree>
    <p:extLst>
      <p:ext uri="{BB962C8B-B14F-4D97-AF65-F5344CB8AC3E}">
        <p14:creationId xmlns:p14="http://schemas.microsoft.com/office/powerpoint/2010/main" val="7093208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Un certain nombre </a:t>
            </a:r>
            <a:r>
              <a:rPr lang="fr-FR" b="0" i="0" u="none" baseline="0" dirty="0" smtClean="0"/>
              <a:t>d’unités </a:t>
            </a:r>
            <a:r>
              <a:rPr lang="fr-FR" b="0" i="0" u="none" baseline="0" dirty="0"/>
              <a:t>ou sites différents devront potentiellement être visités pour recueillir les données. Certains </a:t>
            </a:r>
            <a:r>
              <a:rPr lang="fr-FR" b="0" i="0" u="none" baseline="0" dirty="0" smtClean="0"/>
              <a:t>d’entre </a:t>
            </a:r>
            <a:r>
              <a:rPr lang="fr-FR" b="0" i="0" u="none" baseline="0" dirty="0"/>
              <a:t>eux pourront se trouver au même endroit (p. ex., le </a:t>
            </a:r>
            <a:r>
              <a:rPr lang="fr-FR" b="0" i="0" u="none" baseline="0" dirty="0" err="1"/>
              <a:t>MdS</a:t>
            </a:r>
            <a:r>
              <a:rPr lang="fr-FR" b="0" i="0" u="none" baseline="0" dirty="0"/>
              <a:t>), mais beaucoup </a:t>
            </a:r>
            <a:r>
              <a:rPr lang="fr-FR" b="0" i="0" u="none" baseline="0" dirty="0" smtClean="0"/>
              <a:t>d’autres </a:t>
            </a:r>
            <a:r>
              <a:rPr lang="fr-FR" b="0" i="0" u="none" baseline="0" dirty="0"/>
              <a:t>seront basés dans des lieux distincts. Même </a:t>
            </a:r>
            <a:r>
              <a:rPr lang="fr-FR" b="0" i="0" u="none" baseline="0" dirty="0" smtClean="0"/>
              <a:t>s’ils </a:t>
            </a:r>
            <a:r>
              <a:rPr lang="fr-FR" b="0" i="0" u="none" baseline="0" dirty="0"/>
              <a:t>se trouvent aux mêmes endroits, il est possible que les personnes soient différentes et que la collecte des données </a:t>
            </a:r>
            <a:r>
              <a:rPr lang="fr-FR" b="0" i="0" u="none" baseline="0" dirty="0" smtClean="0"/>
              <a:t>n’intervienne </a:t>
            </a:r>
            <a:r>
              <a:rPr lang="fr-FR" b="0" i="0" u="none" baseline="0" dirty="0"/>
              <a:t>pas au même moment. En réalisant la collecte de données pour </a:t>
            </a:r>
            <a:r>
              <a:rPr lang="fr-FR" b="0" i="0" u="none" baseline="0" dirty="0" smtClean="0"/>
              <a:t>l’évaluation</a:t>
            </a:r>
            <a:r>
              <a:rPr lang="fr-FR" b="0" i="0" u="none" baseline="0" dirty="0"/>
              <a:t>, les équipes de collecte de données devront procéder à un suivi minutieux des données qui ont été collectées et de celles qui restent à recueillir. </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9</a:t>
            </a:fld>
            <a:endParaRPr lang="fr-FR"/>
          </a:p>
        </p:txBody>
      </p:sp>
    </p:spTree>
    <p:extLst>
      <p:ext uri="{BB962C8B-B14F-4D97-AF65-F5344CB8AC3E}">
        <p14:creationId xmlns:p14="http://schemas.microsoft.com/office/powerpoint/2010/main" val="3317178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025302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679211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513706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0277383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875093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957564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4/19/2019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9563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8140412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9994465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1950123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848003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325188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0151549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2285039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4/19/2019</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8930037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13378594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6166158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6041089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8060627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5265390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4/19/2019</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696799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4/19/2019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5770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7676771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2783288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4/19/2019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36673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19822136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4255072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3767216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0058535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0264233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4/19/2019</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85397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360374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06600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356947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0817725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0920313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7248264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4/19/2019</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22933483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4/19/2019</a:t>
            </a:fld>
            <a:endParaRPr lang="en-US" altLang="en-US" dirty="0"/>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109401364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AD5F0EBC-92C8-4174-9B47-7B5E190ECB45}"/>
              </a:ext>
            </a:extLst>
          </p:cNvPr>
          <p:cNvSpPr>
            <a:spLocks noGrp="1"/>
          </p:cNvSpPr>
          <p:nvPr>
            <p:ph type="dt" sz="half" idx="10"/>
          </p:nvPr>
        </p:nvSpPr>
        <p:spPr/>
        <p:txBody>
          <a:bodyPr/>
          <a:lstStyle>
            <a:lvl1pPr>
              <a:defRPr/>
            </a:lvl1pPr>
          </a:lstStyle>
          <a:p>
            <a:fld id="{BD85ABCD-CA88-4EB0-AC8C-4E27DE4E54EB}" type="datetime1">
              <a:rPr lang="en-US" altLang="en-US"/>
              <a:pPr/>
              <a:t>4/19/2019</a:t>
            </a:fld>
            <a:endParaRPr lang="en-US" altLang="en-US" dirty="0"/>
          </a:p>
        </p:txBody>
      </p:sp>
      <p:sp>
        <p:nvSpPr>
          <p:cNvPr id="5" name="Footer Placeholder 4">
            <a:extLst>
              <a:ext uri="{FF2B5EF4-FFF2-40B4-BE49-F238E27FC236}">
                <a16:creationId xmlns:a16="http://schemas.microsoft.com/office/drawing/2014/main" xmlns="" id="{793BA238-5BB9-4F1F-BDD2-35416B0E56FB}"/>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20C0BEF9-AAC9-43CC-904E-E90DB5CA2DD1}"/>
              </a:ext>
            </a:extLst>
          </p:cNvPr>
          <p:cNvSpPr>
            <a:spLocks noGrp="1"/>
          </p:cNvSpPr>
          <p:nvPr>
            <p:ph type="sldNum" sz="quarter" idx="12"/>
          </p:nvPr>
        </p:nvSpPr>
        <p:spPr/>
        <p:txBody>
          <a:bodyPr/>
          <a:lstStyle>
            <a:lvl1pPr>
              <a:defRPr/>
            </a:lvl1pPr>
          </a:lstStyle>
          <a:p>
            <a:fld id="{26786EFC-A179-4CA6-8D4B-567A0ECBA9D6}" type="slidenum">
              <a:rPr lang="en-US" altLang="en-US"/>
              <a:pPr/>
              <a:t>‹#›</a:t>
            </a:fld>
            <a:endParaRPr lang="en-US" altLang="en-US" dirty="0"/>
          </a:p>
        </p:txBody>
      </p:sp>
    </p:spTree>
    <p:extLst>
      <p:ext uri="{BB962C8B-B14F-4D97-AF65-F5344CB8AC3E}">
        <p14:creationId xmlns:p14="http://schemas.microsoft.com/office/powerpoint/2010/main" val="41482264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Red/Gray Title Only">
  <p:cSld name="4_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581844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2_Red/Gray 1 Content">
  <p:cSld name="4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579968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576417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291608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249245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340963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395071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34" Type="http://schemas.openxmlformats.org/officeDocument/2006/relationships/slideLayout" Target="../slideLayouts/slideLayout46.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slideLayout" Target="../slideLayouts/slideLayout45.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29" Type="http://schemas.openxmlformats.org/officeDocument/2006/relationships/slideLayout" Target="../slideLayouts/slideLayout41.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36" Type="http://schemas.openxmlformats.org/officeDocument/2006/relationships/theme" Target="../theme/theme2.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31" Type="http://schemas.openxmlformats.org/officeDocument/2006/relationships/slideLayout" Target="../slideLayouts/slideLayout43.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 Id="rId35"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4/19/2019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dirty="0"/>
          </a:p>
        </p:txBody>
      </p:sp>
    </p:spTree>
    <p:extLst>
      <p:ext uri="{BB962C8B-B14F-4D97-AF65-F5344CB8AC3E}">
        <p14:creationId xmlns:p14="http://schemas.microsoft.com/office/powerpoint/2010/main" val="3291741107"/>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4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pPr defTabSz="604738"/>
            <a:fld id="{7C017F59-29DA-6F48-B92A-5AD511CC2D63}" type="datetime1">
              <a:rPr lang="en-US" smtClean="0"/>
              <a:pPr defTabSz="604738"/>
              <a:t>4/19/2019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pPr defTabSz="604738"/>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pPr defTabSz="604738"/>
            <a:fld id="{42782948-4DBE-204D-AB9E-B65E067054AE}" type="slidenum">
              <a:rPr lang="en-US" smtClean="0"/>
              <a:pPr defTabSz="604738"/>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4738"/>
            <a:endParaRPr lang="en-US" sz="2381" dirty="0">
              <a:solidFill>
                <a:srgbClr val="FFFFFF"/>
              </a:solidFill>
              <a:cs typeface="Gill Sans MT"/>
            </a:endParaRPr>
          </a:p>
        </p:txBody>
      </p:sp>
    </p:spTree>
    <p:extLst>
      <p:ext uri="{BB962C8B-B14F-4D97-AF65-F5344CB8AC3E}">
        <p14:creationId xmlns:p14="http://schemas.microsoft.com/office/powerpoint/2010/main" val="55168021"/>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 id="2147483761" r:id="rId19"/>
    <p:sldLayoutId id="2147483762" r:id="rId20"/>
    <p:sldLayoutId id="2147483763" r:id="rId21"/>
    <p:sldLayoutId id="2147483764" r:id="rId22"/>
    <p:sldLayoutId id="2147483765" r:id="rId23"/>
    <p:sldLayoutId id="2147483766" r:id="rId24"/>
    <p:sldLayoutId id="2147483767" r:id="rId25"/>
    <p:sldLayoutId id="2147483768" r:id="rId26"/>
    <p:sldLayoutId id="2147483769" r:id="rId27"/>
    <p:sldLayoutId id="2147483770" r:id="rId28"/>
    <p:sldLayoutId id="2147483771" r:id="rId29"/>
    <p:sldLayoutId id="2147483772" r:id="rId30"/>
    <p:sldLayoutId id="2147483773" r:id="rId31"/>
    <p:sldLayoutId id="2147483774" r:id="rId32"/>
    <p:sldLayoutId id="2147483775" r:id="rId33"/>
    <p:sldLayoutId id="2147483776" r:id="rId34"/>
    <p:sldLayoutId id="2147483777" r:id="rId35"/>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5.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5.xml"/><Relationship Id="rId1" Type="http://schemas.openxmlformats.org/officeDocument/2006/relationships/tags" Target="../tags/tag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5.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6.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5.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5.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5.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5.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5.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5.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61"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8317522" cy="2462213"/>
          </a:xfrm>
          <a:prstGeom prst="rect">
            <a:avLst/>
          </a:prstGeom>
          <a:effectLst/>
        </p:spPr>
        <p:txBody>
          <a:bodyPr anchor="b">
            <a:normAutofit lnSpcReduction="1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spcBef>
                <a:spcPts val="0"/>
              </a:spcBef>
              <a:spcAft>
                <a:spcPts val="0"/>
              </a:spcAft>
              <a:buClrTx/>
              <a:buSzTx/>
              <a:buFontTx/>
              <a:buNone/>
              <a:tabLst/>
              <a:defRPr/>
            </a:pPr>
            <a:r>
              <a:rPr kumimoji="0" lang="fr-FR" sz="3200" b="0" i="0" u="none" strike="noStrike" kern="1200" cap="none" spc="0" normalizeH="0" baseline="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kumimoji="0" lang="fr-FR" sz="3200" b="0" i="0" u="none" strike="noStrike" kern="1200" cap="none" spc="0" normalizeH="0" baseline="0" dirty="0" smtClean="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L’ÉVALUATION </a:t>
            </a:r>
            <a:r>
              <a:rPr kumimoji="0" lang="fr-FR" sz="3200" b="0" i="0" u="none" strike="noStrike" kern="1200" cap="none" spc="0" normalizeH="0" baseline="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NATIONALE DE LA CHAÎNE </a:t>
            </a:r>
            <a:r>
              <a:rPr kumimoji="0" lang="fr-FR" sz="3200" b="0" i="0" u="none" strike="noStrike" kern="1200" cap="none" spc="0" normalizeH="0" baseline="0" dirty="0" smtClean="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D’APPROVISIONNEMENT </a:t>
            </a:r>
            <a:r>
              <a:rPr kumimoji="0" lang="fr-FR" sz="3200" b="0" i="0" u="none" strike="noStrike" kern="1200" cap="none" spc="0" normalizeH="0" baseline="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(NSCA 2.0)</a:t>
            </a:r>
          </a:p>
          <a:p>
            <a:pPr marL="0" marR="0" lvl="0" indent="0" algn="l" defTabSz="457200" rtl="0" eaLnBrk="1" fontAlgn="auto" latinLnBrk="0" hangingPunct="1">
              <a:spcBef>
                <a:spcPts val="0"/>
              </a:spcBef>
              <a:spcAft>
                <a:spcPts val="0"/>
              </a:spcAft>
              <a:buClrTx/>
              <a:buSzTx/>
              <a:buFontTx/>
              <a:buNone/>
              <a:tabLst/>
              <a:defRPr/>
            </a:pPr>
            <a:r>
              <a:rPr kumimoji="0" lang="fr-FR" sz="3200" b="0" i="0" u="none" strike="noStrike" kern="1200" cap="none" spc="0" normalizeH="0" baseline="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3</a:t>
            </a:r>
            <a:r>
              <a:rPr kumimoji="0" lang="fr-FR" sz="3200" b="0" i="0" u="none" strike="noStrike" kern="1200" cap="none" spc="0" normalizeH="0" baseline="3000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e</a:t>
            </a:r>
            <a:r>
              <a:rPr kumimoji="0" lang="fr-FR" sz="3200" b="0" i="0" u="none" strike="noStrike" kern="1200" cap="none" spc="0" normalizeH="0" baseline="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 jour :  Calcul des KPI</a:t>
            </a:r>
          </a:p>
          <a:p>
            <a:pPr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marL="0" marR="0" lvl="0" indent="0" algn="l" defTabSz="457200" rtl="0" eaLnBrk="1" fontAlgn="auto" latinLnBrk="0" hangingPunct="1">
              <a:spcBef>
                <a:spcPts val="0"/>
              </a:spcBef>
              <a:spcAft>
                <a:spcPts val="0"/>
              </a:spcAft>
              <a:buClrTx/>
              <a:buSzTx/>
              <a:buFontTx/>
              <a:buNone/>
              <a:tabLst/>
              <a:defRPr/>
            </a:pPr>
            <a:endParaRPr kumimoji="0" lang="fr-FR" altLang="en-US" sz="800" b="0" i="0" u="none" strike="noStrike" kern="1200" cap="none" spc="0" normalizeH="0" baseline="0" noProof="0" dirty="0">
              <a:ln>
                <a:noFill/>
              </a:ln>
              <a:solidFill>
                <a:srgbClr val="0000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800"/>
              </a:spcAft>
              <a:buClrTx/>
              <a:buSzTx/>
              <a:buFont typeface="Arial"/>
              <a:buNone/>
              <a:tabLst/>
              <a:defRPr/>
            </a:pPr>
            <a:r>
              <a:rPr kumimoji="0" lang="fr-FR" sz="1800" b="0" i="0" u="none" strike="noStrike" kern="1200" cap="none" spc="0" normalizeH="0" baseline="0">
                <a:ln>
                  <a:noFill/>
                </a:ln>
                <a:solidFill>
                  <a:srgbClr val="FFFFFF"/>
                </a:solidFill>
                <a:effectLst/>
                <a:uLnTx/>
                <a:uFillTx/>
                <a:latin typeface="Gill Sans MT"/>
                <a:ea typeface="+mn-ea"/>
              </a:rPr>
              <a:t>--/--/----</a:t>
            </a:r>
          </a:p>
        </p:txBody>
      </p:sp>
      <p:cxnSp>
        <p:nvCxnSpPr>
          <p:cNvPr id="12" name="Straight Connector 11">
            <a:extLst>
              <a:ext uri="{FF2B5EF4-FFF2-40B4-BE49-F238E27FC236}">
                <a16:creationId xmlns:a16="http://schemas.microsoft.com/office/drawing/2014/main" xmlns=""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100390"/>
            <a:ext cx="498747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dirty="0">
                <a:ln>
                  <a:noFill/>
                </a:ln>
                <a:solidFill>
                  <a:prstClr val="white"/>
                </a:solidFill>
                <a:effectLst/>
                <a:uLnTx/>
                <a:uFillTx/>
                <a:latin typeface="Calibri Light" panose="020F0302020204030204"/>
                <a:ea typeface="+mn-ea"/>
                <a:cs typeface="+mn-cs"/>
              </a:rPr>
              <a:t>USAID Programme de la chaîne </a:t>
            </a:r>
            <a:r>
              <a:rPr kumimoji="0" lang="fr-FR" sz="1200" b="1" i="0" u="none" strike="noStrike" kern="1200" cap="none" spc="0" normalizeH="0" baseline="0" dirty="0" smtClean="0">
                <a:ln>
                  <a:noFill/>
                </a:ln>
                <a:solidFill>
                  <a:prstClr val="white"/>
                </a:solidFill>
                <a:effectLst/>
                <a:uLnTx/>
                <a:uFillTx/>
                <a:latin typeface="Calibri Light" panose="020F0302020204030204"/>
                <a:ea typeface="+mn-ea"/>
                <a:cs typeface="+mn-cs"/>
              </a:rPr>
              <a:t>d’approvisionnement </a:t>
            </a:r>
            <a:r>
              <a:rPr kumimoji="0" lang="fr-FR" sz="1200" b="1" i="0" u="none" strike="noStrike" kern="1200" cap="none" spc="0" normalizeH="0" baseline="0" dirty="0">
                <a:ln>
                  <a:noFill/>
                </a:ln>
                <a:solidFill>
                  <a:prstClr val="white"/>
                </a:solidFill>
                <a:effectLst/>
                <a:uLnTx/>
                <a:uFillTx/>
                <a:latin typeface="Calibri Light" panose="020F0302020204030204"/>
                <a:ea typeface="+mn-ea"/>
                <a:cs typeface="+mn-cs"/>
              </a:rPr>
              <a:t>de la santé mondiale -  Ordre </a:t>
            </a:r>
            <a:r>
              <a:rPr kumimoji="0" lang="fr-FR" sz="1200" b="1" i="0" u="none" strike="noStrike" kern="1200" cap="none" spc="0" normalizeH="0" baseline="0" dirty="0" smtClean="0">
                <a:ln>
                  <a:noFill/>
                </a:ln>
                <a:solidFill>
                  <a:prstClr val="white"/>
                </a:solidFill>
                <a:effectLst/>
                <a:uLnTx/>
                <a:uFillTx/>
                <a:latin typeface="Calibri Light" panose="020F0302020204030204"/>
                <a:ea typeface="+mn-ea"/>
                <a:cs typeface="+mn-cs"/>
              </a:rPr>
              <a:t>d’exécution </a:t>
            </a:r>
            <a:r>
              <a:rPr kumimoji="0" lang="fr-FR" sz="1200" b="1" i="0" u="none" strike="noStrike" kern="1200" cap="none" spc="0" normalizeH="0" baseline="0" dirty="0">
                <a:ln>
                  <a:noFill/>
                </a:ln>
                <a:solidFill>
                  <a:prstClr val="white"/>
                </a:solidFill>
                <a:effectLst/>
                <a:uLnTx/>
                <a:uFillTx/>
                <a:latin typeface="Calibri Light" panose="020F0302020204030204"/>
                <a:ea typeface="+mn-ea"/>
                <a:cs typeface="+mn-cs"/>
              </a:rPr>
              <a:t>de </a:t>
            </a:r>
            <a:r>
              <a:rPr kumimoji="0" lang="fr-FR" sz="1200" b="1" i="0" u="none" strike="noStrike" kern="1200" cap="none" spc="0" normalizeH="0" baseline="0" dirty="0" smtClean="0">
                <a:ln>
                  <a:noFill/>
                </a:ln>
                <a:solidFill>
                  <a:prstClr val="white"/>
                </a:solidFill>
                <a:effectLst/>
                <a:uLnTx/>
                <a:uFillTx/>
                <a:latin typeface="Calibri Light" panose="020F0302020204030204"/>
                <a:ea typeface="+mn-ea"/>
                <a:cs typeface="+mn-cs"/>
              </a:rPr>
              <a:t>l’assistance </a:t>
            </a:r>
            <a:r>
              <a:rPr kumimoji="0" lang="fr-FR" sz="1200" b="1" i="0" u="none" strike="noStrike" kern="1200" cap="none" spc="0" normalizeH="0" baseline="0" dirty="0">
                <a:ln>
                  <a:noFill/>
                </a:ln>
                <a:solidFill>
                  <a:prstClr val="white"/>
                </a:solidFill>
                <a:effectLst/>
                <a:uLnTx/>
                <a:uFillTx/>
                <a:latin typeface="Calibri Light" panose="020F0302020204030204"/>
                <a:ea typeface="+mn-ea"/>
                <a:cs typeface="+mn-cs"/>
              </a:rPr>
              <a:t>technique, évaluation nationale de la chaîne </a:t>
            </a:r>
            <a:r>
              <a:rPr kumimoji="0" lang="fr-FR" sz="1200" b="1" i="0" u="none" strike="noStrike" kern="1200" cap="none" spc="0" normalizeH="0" baseline="0" dirty="0" smtClean="0">
                <a:ln>
                  <a:noFill/>
                </a:ln>
                <a:solidFill>
                  <a:prstClr val="white"/>
                </a:solidFill>
                <a:effectLst/>
                <a:uLnTx/>
                <a:uFillTx/>
                <a:latin typeface="Calibri Light" panose="020F0302020204030204"/>
                <a:ea typeface="+mn-ea"/>
                <a:cs typeface="+mn-cs"/>
              </a:rPr>
              <a:t>d’approvisionnement </a:t>
            </a:r>
            <a:endParaRPr kumimoji="0" lang="fr-FR" sz="1200" b="1" i="0" u="none" strike="noStrike" kern="1200" cap="none" spc="0" normalizeH="0" baseline="0" dirty="0">
              <a:ln>
                <a:noFill/>
              </a:ln>
              <a:solidFill>
                <a:prstClr val="white"/>
              </a:solidFill>
              <a:effectLst/>
              <a:uLnTx/>
              <a:uFillTx/>
              <a:latin typeface="Calibri Light" panose="020F0302020204030204"/>
              <a:ea typeface="+mn-ea"/>
              <a:cs typeface="+mn-cs"/>
            </a:endParaRPr>
          </a:p>
        </p:txBody>
      </p:sp>
    </p:spTree>
    <p:custDataLst>
      <p:tags r:id="rId1"/>
    </p:custDataLst>
    <p:extLst>
      <p:ext uri="{BB962C8B-B14F-4D97-AF65-F5344CB8AC3E}">
        <p14:creationId xmlns:p14="http://schemas.microsoft.com/office/powerpoint/2010/main" val="3056359173"/>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652165" y="92038"/>
            <a:ext cx="10363200" cy="580800"/>
          </a:xfrm>
        </p:spPr>
        <p:txBody>
          <a:bodyPr>
            <a:noAutofit/>
          </a:bodyPr>
          <a:lstStyle/>
          <a:p>
            <a:pPr algn="l" rtl="0"/>
            <a:r>
              <a:rPr lang="fr-FR" sz="3200" b="1" i="0" u="none" baseline="0">
                <a:solidFill>
                  <a:srgbClr val="C00000"/>
                </a:solidFill>
                <a:latin typeface="Gill Sans MT" panose="020B0502020104020203" pitchFamily="34" charset="0"/>
              </a:rPr>
              <a:t>KPI, par tableaux de collecte des données (a)</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6" name="Table 5"/>
          <p:cNvGraphicFramePr>
            <a:graphicFrameLocks noGrp="1"/>
          </p:cNvGraphicFramePr>
          <p:nvPr>
            <p:extLst>
              <p:ext uri="{D42A27DB-BD31-4B8C-83A1-F6EECF244321}">
                <p14:modId xmlns:p14="http://schemas.microsoft.com/office/powerpoint/2010/main" val="1965985666"/>
              </p:ext>
            </p:extLst>
          </p:nvPr>
        </p:nvGraphicFramePr>
        <p:xfrm>
          <a:off x="203200" y="774438"/>
          <a:ext cx="11785600" cy="5931637"/>
        </p:xfrm>
        <a:graphic>
          <a:graphicData uri="http://schemas.openxmlformats.org/drawingml/2006/table">
            <a:tbl>
              <a:tblPr firstRow="1" bandRow="1">
                <a:tableStyleId>{5C22544A-7EE6-4342-B048-85BDC9FD1C3A}</a:tableStyleId>
              </a:tblPr>
              <a:tblGrid>
                <a:gridCol w="6711996">
                  <a:extLst>
                    <a:ext uri="{9D8B030D-6E8A-4147-A177-3AD203B41FA5}">
                      <a16:colId xmlns:a16="http://schemas.microsoft.com/office/drawing/2014/main" xmlns="" val="20000"/>
                    </a:ext>
                  </a:extLst>
                </a:gridCol>
                <a:gridCol w="5073604">
                  <a:extLst>
                    <a:ext uri="{9D8B030D-6E8A-4147-A177-3AD203B41FA5}">
                      <a16:colId xmlns:a16="http://schemas.microsoft.com/office/drawing/2014/main" xmlns="" val="20001"/>
                    </a:ext>
                  </a:extLst>
                </a:gridCol>
              </a:tblGrid>
              <a:tr h="567177">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fr-FR" sz="2000" b="0" i="0" u="none" baseline="0" dirty="0">
                          <a:latin typeface="Gill Sans MT" panose="020B0502020104020203" pitchFamily="34" charset="0"/>
                        </a:rPr>
                        <a:t>Tableau de collecte des données</a:t>
                      </a:r>
                    </a:p>
                  </a:txBody>
                  <a:tcPr marL="120949" marR="120949" marT="60475" marB="60475"/>
                </a:tc>
                <a:tc>
                  <a:txBody>
                    <a:bodyPr/>
                    <a:lstStyle/>
                    <a:p>
                      <a:pPr algn="l" rtl="0"/>
                      <a:r>
                        <a:rPr lang="fr-FR" sz="2000" b="0" i="0" u="none" baseline="0">
                          <a:latin typeface="Gill Sans MT" panose="020B0502020104020203" pitchFamily="34" charset="0"/>
                        </a:rPr>
                        <a:t>Quoi</a:t>
                      </a:r>
                    </a:p>
                  </a:txBody>
                  <a:tcPr marL="120949" marR="120949" marT="60475" marB="60475"/>
                </a:tc>
                <a:extLst>
                  <a:ext uri="{0D108BD9-81ED-4DB2-BD59-A6C34878D82A}">
                    <a16:rowId xmlns:a16="http://schemas.microsoft.com/office/drawing/2014/main" xmlns="" val="10000"/>
                  </a:ext>
                </a:extLst>
              </a:tr>
              <a:tr h="828953">
                <a:tc>
                  <a:txBody>
                    <a:bodyPr/>
                    <a:lstStyle/>
                    <a:p>
                      <a:pPr marR="0" algn="l" rtl="0">
                        <a:lnSpc>
                          <a:spcPct val="100000"/>
                        </a:lnSpc>
                        <a:spcBef>
                          <a:spcPts val="0"/>
                        </a:spcBef>
                        <a:spcAft>
                          <a:spcPts val="0"/>
                        </a:spcAft>
                        <a:buClr>
                          <a:srgbClr val="000000"/>
                        </a:buClr>
                        <a:buFont typeface="Arial"/>
                      </a:pPr>
                      <a:r>
                        <a:rPr lang="fr-FR" sz="1800" b="0" i="0" u="none" strike="noStrike" cap="none" baseline="0">
                          <a:solidFill>
                            <a:schemeClr val="dk1"/>
                          </a:solidFill>
                          <a:effectLst/>
                          <a:latin typeface="Gill Sans MT" panose="020B0502020104020203" pitchFamily="34" charset="0"/>
                          <a:ea typeface="+mn-ea"/>
                          <a:cs typeface="+mn-cs"/>
                          <a:sym typeface="Arial"/>
                        </a:rPr>
                        <a:t>Précision des prévisions</a:t>
                      </a:r>
                    </a:p>
                  </a:txBody>
                  <a:tcPr marL="120949" marR="120949" marT="60475" marB="60475"/>
                </a:tc>
                <a:tc>
                  <a:txBody>
                    <a:bodyPr/>
                    <a:lstStyle/>
                    <a:p>
                      <a:pPr algn="l" rtl="0"/>
                      <a:r>
                        <a:rPr lang="fr-FR" sz="1800" b="0" i="0" u="none" strike="noStrike" cap="none" baseline="0" dirty="0">
                          <a:solidFill>
                            <a:schemeClr val="dk1"/>
                          </a:solidFill>
                          <a:effectLst/>
                          <a:latin typeface="Gill Sans MT" panose="020B0502020104020203" pitchFamily="34" charset="0"/>
                          <a:ea typeface="+mn-ea"/>
                          <a:cs typeface="+mn-cs"/>
                          <a:sym typeface="Arial"/>
                        </a:rPr>
                        <a:t>Quantité des prévisions/de la consommation (sorties) pour les produits traceurs (</a:t>
                      </a:r>
                      <a:r>
                        <a:rPr lang="fr-FR" sz="1800" b="0" i="0" u="none" strike="noStrike" cap="none" baseline="0" dirty="0" smtClean="0">
                          <a:solidFill>
                            <a:schemeClr val="dk1"/>
                          </a:solidFill>
                          <a:effectLst/>
                          <a:latin typeface="Gill Sans MT" panose="020B0502020104020203" pitchFamily="34" charset="0"/>
                          <a:ea typeface="+mn-ea"/>
                          <a:cs typeface="+mn-cs"/>
                          <a:sym typeface="Arial"/>
                        </a:rPr>
                        <a:t>l’an </a:t>
                      </a:r>
                      <a:r>
                        <a:rPr lang="fr-FR" sz="1800" b="0" i="0" u="none" strike="noStrike" cap="none" baseline="0" dirty="0">
                          <a:solidFill>
                            <a:schemeClr val="dk1"/>
                          </a:solidFill>
                          <a:effectLst/>
                          <a:latin typeface="Gill Sans MT" panose="020B0502020104020203" pitchFamily="34" charset="0"/>
                          <a:ea typeface="+mn-ea"/>
                          <a:cs typeface="+mn-cs"/>
                          <a:sym typeface="Arial"/>
                        </a:rPr>
                        <a:t>dernier)</a:t>
                      </a:r>
                      <a:endParaRPr lang="fr-FR" sz="18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1"/>
                  </a:ext>
                </a:extLst>
              </a:tr>
              <a:tr h="1001257">
                <a:tc>
                  <a:txBody>
                    <a:bodyPr/>
                    <a:lstStyle/>
                    <a:p>
                      <a:pPr algn="l" rtl="0"/>
                      <a:r>
                        <a:rPr lang="fr-FR" sz="1800" b="0" i="0" u="none" strike="noStrike" cap="none" baseline="0" dirty="0">
                          <a:solidFill>
                            <a:schemeClr val="dk1"/>
                          </a:solidFill>
                          <a:effectLst/>
                          <a:latin typeface="Gill Sans MT" panose="020B0502020104020203" pitchFamily="34" charset="0"/>
                          <a:ea typeface="+mn-ea"/>
                          <a:cs typeface="+mn-cs"/>
                          <a:sym typeface="Arial"/>
                        </a:rPr>
                        <a:t>Précision du plan </a:t>
                      </a:r>
                      <a:r>
                        <a:rPr lang="fr-FR" sz="1800" b="0" i="0" u="none" strike="noStrike" cap="none" baseline="0" dirty="0" smtClean="0">
                          <a:solidFill>
                            <a:schemeClr val="dk1"/>
                          </a:solidFill>
                          <a:effectLst/>
                          <a:latin typeface="Gill Sans MT" panose="020B0502020104020203" pitchFamily="34" charset="0"/>
                          <a:ea typeface="+mn-ea"/>
                          <a:cs typeface="+mn-cs"/>
                          <a:sym typeface="Arial"/>
                        </a:rPr>
                        <a:t>d’approvisionnement </a:t>
                      </a:r>
                      <a:r>
                        <a:rPr lang="fr-FR" sz="1800" b="0" i="0" u="none" strike="noStrike" cap="none" baseline="0" dirty="0">
                          <a:solidFill>
                            <a:schemeClr val="dk1"/>
                          </a:solidFill>
                          <a:effectLst/>
                          <a:latin typeface="Gill Sans MT" panose="020B0502020104020203" pitchFamily="34" charset="0"/>
                          <a:ea typeface="+mn-ea"/>
                          <a:cs typeface="+mn-cs"/>
                          <a:sym typeface="Arial"/>
                        </a:rPr>
                        <a:t>(facultatif)</a:t>
                      </a:r>
                    </a:p>
                  </a:txBody>
                  <a:tcPr marL="120949" marR="120949" marT="60475" marB="60475"/>
                </a:tc>
                <a:tc>
                  <a:txBody>
                    <a:bodyPr/>
                    <a:lstStyle/>
                    <a:p>
                      <a:pPr algn="l" rtl="0"/>
                      <a:r>
                        <a:rPr lang="fr-FR" sz="1800" b="0" i="0" u="none" strike="noStrike" cap="none" baseline="0" dirty="0">
                          <a:solidFill>
                            <a:schemeClr val="dk1"/>
                          </a:solidFill>
                          <a:effectLst/>
                          <a:latin typeface="Gill Sans MT" panose="020B0502020104020203" pitchFamily="34" charset="0"/>
                          <a:ea typeface="+mn-ea"/>
                          <a:cs typeface="+mn-cs"/>
                          <a:sym typeface="Arial"/>
                        </a:rPr>
                        <a:t>Quantité du plan </a:t>
                      </a:r>
                      <a:r>
                        <a:rPr lang="fr-FR" sz="1800" b="0" i="0" u="none" strike="noStrike" cap="none" baseline="0" dirty="0" smtClean="0">
                          <a:solidFill>
                            <a:schemeClr val="dk1"/>
                          </a:solidFill>
                          <a:effectLst/>
                          <a:latin typeface="Gill Sans MT" panose="020B0502020104020203" pitchFamily="34" charset="0"/>
                          <a:ea typeface="+mn-ea"/>
                          <a:cs typeface="+mn-cs"/>
                          <a:sym typeface="Arial"/>
                        </a:rPr>
                        <a:t>d’approvisionnement/des </a:t>
                      </a:r>
                      <a:r>
                        <a:rPr lang="fr-FR" sz="1800" b="0" i="0" u="none" strike="noStrike" cap="none" baseline="0" dirty="0">
                          <a:solidFill>
                            <a:schemeClr val="dk1"/>
                          </a:solidFill>
                          <a:effectLst/>
                          <a:latin typeface="Gill Sans MT" panose="020B0502020104020203" pitchFamily="34" charset="0"/>
                          <a:ea typeface="+mn-ea"/>
                          <a:cs typeface="+mn-cs"/>
                          <a:sym typeface="Arial"/>
                        </a:rPr>
                        <a:t>commandes pour les produits traceurs </a:t>
                      </a:r>
                      <a:r>
                        <a:rPr lang="fr-FR" sz="1800" b="0" i="0" u="none" strike="noStrike" cap="none" baseline="0" dirty="0" smtClean="0">
                          <a:solidFill>
                            <a:schemeClr val="dk1"/>
                          </a:solidFill>
                          <a:effectLst/>
                          <a:latin typeface="Gill Sans MT" panose="020B0502020104020203" pitchFamily="34" charset="0"/>
                          <a:ea typeface="+mn-ea"/>
                          <a:cs typeface="+mn-cs"/>
                          <a:sym typeface="Arial"/>
                        </a:rPr>
                        <a:t/>
                      </a:r>
                      <a:br>
                        <a:rPr lang="fr-FR" sz="1800" b="0" i="0" u="none" strike="noStrike" cap="none" baseline="0" dirty="0" smtClean="0">
                          <a:solidFill>
                            <a:schemeClr val="dk1"/>
                          </a:solidFill>
                          <a:effectLst/>
                          <a:latin typeface="Gill Sans MT" panose="020B0502020104020203" pitchFamily="34" charset="0"/>
                          <a:ea typeface="+mn-ea"/>
                          <a:cs typeface="+mn-cs"/>
                          <a:sym typeface="Arial"/>
                        </a:rPr>
                      </a:br>
                      <a:r>
                        <a:rPr lang="fr-FR" sz="1800" b="0" i="0" u="none" strike="noStrike" cap="none" baseline="0" dirty="0" smtClean="0">
                          <a:solidFill>
                            <a:schemeClr val="dk1"/>
                          </a:solidFill>
                          <a:effectLst/>
                          <a:latin typeface="Gill Sans MT" panose="020B0502020104020203" pitchFamily="34" charset="0"/>
                          <a:ea typeface="+mn-ea"/>
                          <a:cs typeface="+mn-cs"/>
                          <a:sym typeface="Arial"/>
                        </a:rPr>
                        <a:t>(l’an </a:t>
                      </a:r>
                      <a:r>
                        <a:rPr lang="fr-FR" sz="1800" b="0" i="0" u="none" strike="noStrike" cap="none" baseline="0" dirty="0">
                          <a:solidFill>
                            <a:schemeClr val="dk1"/>
                          </a:solidFill>
                          <a:effectLst/>
                          <a:latin typeface="Gill Sans MT" panose="020B0502020104020203" pitchFamily="34" charset="0"/>
                          <a:ea typeface="+mn-ea"/>
                          <a:cs typeface="+mn-cs"/>
                          <a:sym typeface="Arial"/>
                        </a:rPr>
                        <a:t>dernier/cycle)</a:t>
                      </a:r>
                      <a:endParaRPr lang="fr-FR" sz="18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2"/>
                  </a:ext>
                </a:extLst>
              </a:tr>
              <a:tr h="828953">
                <a:tc>
                  <a:txBody>
                    <a:bodyPr/>
                    <a:lstStyle/>
                    <a:p>
                      <a:pPr algn="l" rtl="0"/>
                      <a:r>
                        <a:rPr lang="fr-FR" sz="1800" b="0" i="0" u="none" strike="noStrike" cap="none" baseline="0">
                          <a:solidFill>
                            <a:schemeClr val="dk1"/>
                          </a:solidFill>
                          <a:effectLst/>
                          <a:latin typeface="Gill Sans MT" panose="020B0502020104020203" pitchFamily="34" charset="0"/>
                          <a:ea typeface="+mn-ea"/>
                          <a:cs typeface="+mn-cs"/>
                          <a:sym typeface="Arial"/>
                        </a:rPr>
                        <a:t>Source des financements </a:t>
                      </a:r>
                    </a:p>
                  </a:txBody>
                  <a:tcPr marL="120949" marR="120949" marT="60475" marB="60475"/>
                </a:tc>
                <a:tc>
                  <a:txBody>
                    <a:bodyPr/>
                    <a:lstStyle/>
                    <a:p>
                      <a:pPr algn="l" rtl="0"/>
                      <a:r>
                        <a:rPr lang="fr-FR" sz="1800" b="0" i="0" u="none" strike="noStrike" cap="none" baseline="0" dirty="0">
                          <a:solidFill>
                            <a:schemeClr val="dk1"/>
                          </a:solidFill>
                          <a:effectLst/>
                          <a:latin typeface="Gill Sans MT" panose="020B0502020104020203" pitchFamily="34" charset="0"/>
                          <a:ea typeface="+mn-ea"/>
                          <a:cs typeface="+mn-cs"/>
                          <a:sym typeface="Arial"/>
                        </a:rPr>
                        <a:t>Source/montant des fonds pour les produits </a:t>
                      </a:r>
                      <a:r>
                        <a:rPr lang="fr-FR" sz="1800" b="0" i="0" u="none" strike="noStrike" cap="none" baseline="0" dirty="0" smtClean="0">
                          <a:solidFill>
                            <a:schemeClr val="dk1"/>
                          </a:solidFill>
                          <a:effectLst/>
                          <a:latin typeface="Gill Sans MT" panose="020B0502020104020203" pitchFamily="34" charset="0"/>
                          <a:ea typeface="+mn-ea"/>
                          <a:cs typeface="+mn-cs"/>
                          <a:sym typeface="Arial"/>
                        </a:rPr>
                        <a:t/>
                      </a:r>
                      <a:br>
                        <a:rPr lang="fr-FR" sz="1800" b="0" i="0" u="none" strike="noStrike" cap="none" baseline="0" dirty="0" smtClean="0">
                          <a:solidFill>
                            <a:schemeClr val="dk1"/>
                          </a:solidFill>
                          <a:effectLst/>
                          <a:latin typeface="Gill Sans MT" panose="020B0502020104020203" pitchFamily="34" charset="0"/>
                          <a:ea typeface="+mn-ea"/>
                          <a:cs typeface="+mn-cs"/>
                          <a:sym typeface="Arial"/>
                        </a:rPr>
                      </a:br>
                      <a:r>
                        <a:rPr lang="fr-FR" sz="1800" b="0" i="0" u="none" strike="noStrike" cap="none" baseline="0" dirty="0" smtClean="0">
                          <a:solidFill>
                            <a:schemeClr val="dk1"/>
                          </a:solidFill>
                          <a:effectLst/>
                          <a:latin typeface="Gill Sans MT" panose="020B0502020104020203" pitchFamily="34" charset="0"/>
                          <a:ea typeface="+mn-ea"/>
                          <a:cs typeface="+mn-cs"/>
                          <a:sym typeface="Arial"/>
                        </a:rPr>
                        <a:t>(l’an </a:t>
                      </a:r>
                      <a:r>
                        <a:rPr lang="fr-FR" sz="1800" b="0" i="0" u="none" strike="noStrike" cap="none" baseline="0" dirty="0">
                          <a:solidFill>
                            <a:schemeClr val="dk1"/>
                          </a:solidFill>
                          <a:effectLst/>
                          <a:latin typeface="Gill Sans MT" panose="020B0502020104020203" pitchFamily="34" charset="0"/>
                          <a:ea typeface="+mn-ea"/>
                          <a:cs typeface="+mn-cs"/>
                          <a:sym typeface="Arial"/>
                        </a:rPr>
                        <a:t>dernier)</a:t>
                      </a:r>
                      <a:endParaRPr lang="fr-FR" sz="18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3"/>
                  </a:ext>
                </a:extLst>
              </a:tr>
              <a:tr h="828953">
                <a:tc>
                  <a:txBody>
                    <a:bodyPr/>
                    <a:lstStyle/>
                    <a:p>
                      <a:pPr algn="l" rtl="0"/>
                      <a:r>
                        <a:rPr lang="fr-FR" sz="1800" b="0" i="0" u="none" strike="noStrike" cap="none" baseline="0">
                          <a:solidFill>
                            <a:schemeClr val="dk1"/>
                          </a:solidFill>
                          <a:effectLst/>
                          <a:latin typeface="Gill Sans MT" panose="020B0502020104020203" pitchFamily="34" charset="0"/>
                          <a:ea typeface="+mn-ea"/>
                          <a:cs typeface="+mn-cs"/>
                          <a:sym typeface="Arial"/>
                        </a:rPr>
                        <a:t>Prix payés</a:t>
                      </a:r>
                    </a:p>
                  </a:txBody>
                  <a:tcPr marL="120949" marR="120949" marT="60475" marB="60475"/>
                </a:tc>
                <a:tc>
                  <a:txBody>
                    <a:bodyPr/>
                    <a:lstStyle/>
                    <a:p>
                      <a:pPr algn="l" rtl="0"/>
                      <a:r>
                        <a:rPr lang="fr-FR" sz="1800" b="0" i="0" u="none" strike="noStrike" cap="none" baseline="0" dirty="0">
                          <a:solidFill>
                            <a:schemeClr val="dk1"/>
                          </a:solidFill>
                          <a:effectLst/>
                          <a:latin typeface="Gill Sans MT" panose="020B0502020104020203" pitchFamily="34" charset="0"/>
                          <a:ea typeface="+mn-ea"/>
                          <a:cs typeface="+mn-cs"/>
                          <a:sym typeface="Arial"/>
                        </a:rPr>
                        <a:t>Prix moyen payé pour les produits traceurs et les autres produits (</a:t>
                      </a:r>
                      <a:r>
                        <a:rPr lang="fr-FR" sz="1800" b="0" i="0" u="none" strike="noStrike" cap="none" baseline="0" dirty="0" smtClean="0">
                          <a:solidFill>
                            <a:schemeClr val="dk1"/>
                          </a:solidFill>
                          <a:effectLst/>
                          <a:latin typeface="Gill Sans MT" panose="020B0502020104020203" pitchFamily="34" charset="0"/>
                          <a:ea typeface="+mn-ea"/>
                          <a:cs typeface="+mn-cs"/>
                          <a:sym typeface="Arial"/>
                        </a:rPr>
                        <a:t>l’an </a:t>
                      </a:r>
                      <a:r>
                        <a:rPr lang="fr-FR" sz="1800" b="0" i="0" u="none" strike="noStrike" cap="none" baseline="0" dirty="0">
                          <a:solidFill>
                            <a:schemeClr val="dk1"/>
                          </a:solidFill>
                          <a:effectLst/>
                          <a:latin typeface="Gill Sans MT" panose="020B0502020104020203" pitchFamily="34" charset="0"/>
                          <a:ea typeface="+mn-ea"/>
                          <a:cs typeface="+mn-cs"/>
                          <a:sym typeface="Arial"/>
                        </a:rPr>
                        <a:t>dernier)</a:t>
                      </a:r>
                    </a:p>
                  </a:txBody>
                  <a:tcPr marL="120949" marR="120949" marT="60475" marB="60475"/>
                </a:tc>
                <a:extLst>
                  <a:ext uri="{0D108BD9-81ED-4DB2-BD59-A6C34878D82A}">
                    <a16:rowId xmlns:a16="http://schemas.microsoft.com/office/drawing/2014/main" xmlns="" val="10004"/>
                  </a:ext>
                </a:extLst>
              </a:tr>
              <a:tr h="1047391">
                <a:tc>
                  <a:txBody>
                    <a:bodyPr/>
                    <a:lstStyle/>
                    <a:p>
                      <a:pPr algn="l" rtl="0"/>
                      <a:r>
                        <a:rPr lang="fr-FR" sz="1800" b="0" i="0" u="none" strike="noStrike" cap="none" baseline="0" dirty="0">
                          <a:solidFill>
                            <a:schemeClr val="dk1"/>
                          </a:solidFill>
                          <a:effectLst/>
                          <a:latin typeface="Gill Sans MT" panose="020B0502020104020203" pitchFamily="34" charset="0"/>
                          <a:ea typeface="+mn-ea"/>
                          <a:cs typeface="+mn-cs"/>
                          <a:sym typeface="Arial"/>
                        </a:rPr>
                        <a:t>Nombre de commandes en urgence passées auprès des fournisseurs (pourcentage du total des commandes passées) et méthodes </a:t>
                      </a:r>
                      <a:r>
                        <a:rPr lang="fr-FR" sz="1800" b="0" i="0" u="none" strike="noStrike" cap="none" baseline="0" dirty="0" smtClean="0">
                          <a:solidFill>
                            <a:schemeClr val="dk1"/>
                          </a:solidFill>
                          <a:effectLst/>
                          <a:latin typeface="Gill Sans MT" panose="020B0502020104020203" pitchFamily="34" charset="0"/>
                          <a:ea typeface="+mn-ea"/>
                          <a:cs typeface="+mn-cs"/>
                          <a:sym typeface="Arial"/>
                        </a:rPr>
                        <a:t>d’approvisionnement </a:t>
                      </a:r>
                      <a:r>
                        <a:rPr lang="fr-FR" sz="1800" b="0" i="0" u="none" strike="noStrike" cap="none" baseline="0" dirty="0">
                          <a:solidFill>
                            <a:schemeClr val="dk1"/>
                          </a:solidFill>
                          <a:effectLst/>
                          <a:latin typeface="Gill Sans MT" panose="020B0502020104020203" pitchFamily="34" charset="0"/>
                          <a:ea typeface="+mn-ea"/>
                          <a:cs typeface="+mn-cs"/>
                          <a:sym typeface="Arial"/>
                        </a:rPr>
                        <a:t>utilisées (facultatif)</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800" b="0" i="0" u="none" strike="noStrike" cap="none" baseline="0">
                          <a:solidFill>
                            <a:schemeClr val="dk1"/>
                          </a:solidFill>
                          <a:effectLst/>
                          <a:latin typeface="Gill Sans MT" panose="020B0502020104020203" pitchFamily="34" charset="0"/>
                          <a:ea typeface="+mn-ea"/>
                          <a:cs typeface="+mn-cs"/>
                          <a:sym typeface="Arial"/>
                        </a:rPr>
                        <a:t>Commandes par type</a:t>
                      </a:r>
                    </a:p>
                  </a:txBody>
                  <a:tcPr marL="120949" marR="120949" marT="60475" marB="60475"/>
                </a:tc>
                <a:extLst>
                  <a:ext uri="{0D108BD9-81ED-4DB2-BD59-A6C34878D82A}">
                    <a16:rowId xmlns:a16="http://schemas.microsoft.com/office/drawing/2014/main" xmlns="" val="10005"/>
                  </a:ext>
                </a:extLst>
              </a:tr>
              <a:tr h="828953">
                <a:tc>
                  <a:txBody>
                    <a:bodyPr/>
                    <a:lstStyle/>
                    <a:p>
                      <a:pPr algn="l" rtl="0"/>
                      <a:r>
                        <a:rPr lang="fr-FR" sz="1800" b="0" i="0" u="none" strike="noStrike" cap="none" baseline="0" dirty="0">
                          <a:solidFill>
                            <a:schemeClr val="dk1"/>
                          </a:solidFill>
                          <a:effectLst/>
                          <a:latin typeface="Gill Sans MT" panose="020B0502020104020203" pitchFamily="34" charset="0"/>
                          <a:ea typeface="+mn-ea"/>
                          <a:cs typeface="+mn-cs"/>
                          <a:sym typeface="Arial"/>
                        </a:rPr>
                        <a:t>Taux de ponctualité et taux </a:t>
                      </a:r>
                      <a:r>
                        <a:rPr lang="fr-FR" sz="1800" b="0" i="0" u="none" strike="noStrike" cap="none" baseline="0" dirty="0" smtClean="0">
                          <a:solidFill>
                            <a:schemeClr val="dk1"/>
                          </a:solidFill>
                          <a:effectLst/>
                          <a:latin typeface="Gill Sans MT" panose="020B0502020104020203" pitchFamily="34" charset="0"/>
                          <a:ea typeface="+mn-ea"/>
                          <a:cs typeface="+mn-cs"/>
                          <a:sym typeface="Arial"/>
                        </a:rPr>
                        <a:t>d’exécution </a:t>
                      </a:r>
                      <a:r>
                        <a:rPr lang="fr-FR" sz="1800" b="0" i="0" u="none" strike="noStrike" cap="none" baseline="0" dirty="0">
                          <a:solidFill>
                            <a:schemeClr val="dk1"/>
                          </a:solidFill>
                          <a:effectLst/>
                          <a:latin typeface="Gill Sans MT" panose="020B0502020104020203" pitchFamily="34" charset="0"/>
                          <a:ea typeface="+mn-ea"/>
                          <a:cs typeface="+mn-cs"/>
                          <a:sym typeface="Arial"/>
                        </a:rPr>
                        <a:t>des commandes complètes du fournisseur et taux </a:t>
                      </a:r>
                      <a:r>
                        <a:rPr lang="fr-FR" sz="1800" b="0" i="0" u="none" strike="noStrike" cap="none" baseline="0" dirty="0" smtClean="0">
                          <a:solidFill>
                            <a:schemeClr val="dk1"/>
                          </a:solidFill>
                          <a:effectLst/>
                          <a:latin typeface="Gill Sans MT" panose="020B0502020104020203" pitchFamily="34" charset="0"/>
                          <a:ea typeface="+mn-ea"/>
                          <a:cs typeface="+mn-cs"/>
                          <a:sym typeface="Arial"/>
                        </a:rPr>
                        <a:t>d’exécution </a:t>
                      </a:r>
                      <a:r>
                        <a:rPr lang="fr-FR" sz="1800" b="0" i="0" u="none" strike="noStrike" cap="none" baseline="0" dirty="0">
                          <a:solidFill>
                            <a:schemeClr val="dk1"/>
                          </a:solidFill>
                          <a:effectLst/>
                          <a:latin typeface="Gill Sans MT" panose="020B0502020104020203" pitchFamily="34" charset="0"/>
                          <a:ea typeface="+mn-ea"/>
                          <a:cs typeface="+mn-cs"/>
                          <a:sym typeface="Arial"/>
                        </a:rPr>
                        <a:t>des commandes du fournisseur</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800" b="0" i="0" u="none" strike="noStrike" cap="none" baseline="0" dirty="0">
                          <a:solidFill>
                            <a:schemeClr val="dk1"/>
                          </a:solidFill>
                          <a:effectLst/>
                          <a:latin typeface="Gill Sans MT" panose="020B0502020104020203" pitchFamily="34" charset="0"/>
                          <a:ea typeface="+mn-ea"/>
                          <a:cs typeface="+mn-cs"/>
                          <a:sym typeface="Arial"/>
                        </a:rPr>
                        <a:t>Quantités de commandes auprès des fournisseurs, </a:t>
                      </a:r>
                      <a:r>
                        <a:rPr lang="fr-FR" sz="1800" b="0" i="0" u="none" strike="noStrike" cap="none" baseline="0" dirty="0" smtClean="0">
                          <a:solidFill>
                            <a:schemeClr val="dk1"/>
                          </a:solidFill>
                          <a:effectLst/>
                          <a:latin typeface="Gill Sans MT" panose="020B0502020104020203" pitchFamily="34" charset="0"/>
                          <a:ea typeface="+mn-ea"/>
                          <a:cs typeface="+mn-cs"/>
                          <a:sym typeface="Arial"/>
                        </a:rPr>
                        <a:t>d’entrées </a:t>
                      </a:r>
                      <a:r>
                        <a:rPr lang="fr-FR" sz="1800" b="0" i="0" u="none" strike="noStrike" cap="none" baseline="0" dirty="0">
                          <a:solidFill>
                            <a:schemeClr val="dk1"/>
                          </a:solidFill>
                          <a:effectLst/>
                          <a:latin typeface="Gill Sans MT" panose="020B0502020104020203" pitchFamily="34" charset="0"/>
                          <a:ea typeface="+mn-ea"/>
                          <a:cs typeface="+mn-cs"/>
                          <a:sym typeface="Arial"/>
                        </a:rPr>
                        <a:t>et de données de commandes</a:t>
                      </a:r>
                    </a:p>
                  </a:txBody>
                  <a:tcPr marL="120949" marR="120949" marT="60475" marB="60475"/>
                </a:tc>
                <a:extLst>
                  <a:ext uri="{0D108BD9-81ED-4DB2-BD59-A6C34878D82A}">
                    <a16:rowId xmlns:a16="http://schemas.microsoft.com/office/drawing/2014/main" xmlns="" val="10006"/>
                  </a:ext>
                </a:extLst>
              </a:tr>
            </a:tbl>
          </a:graphicData>
        </a:graphic>
      </p:graphicFrame>
    </p:spTree>
    <p:custDataLst>
      <p:tags r:id="rId1"/>
    </p:custDataLst>
    <p:extLst>
      <p:ext uri="{BB962C8B-B14F-4D97-AF65-F5344CB8AC3E}">
        <p14:creationId xmlns:p14="http://schemas.microsoft.com/office/powerpoint/2010/main" val="2645668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296565" y="113396"/>
            <a:ext cx="10363200" cy="580800"/>
          </a:xfrm>
        </p:spPr>
        <p:txBody>
          <a:bodyPr>
            <a:noAutofit/>
          </a:bodyPr>
          <a:lstStyle/>
          <a:p>
            <a:pPr algn="l" rtl="0"/>
            <a:r>
              <a:rPr lang="fr-FR" sz="3200" b="1" i="0" u="none" baseline="0">
                <a:solidFill>
                  <a:srgbClr val="C00000"/>
                </a:solidFill>
                <a:latin typeface="Gill Sans MT" panose="020B0502020104020203" pitchFamily="34" charset="0"/>
              </a:rPr>
              <a:t>KPI, par tableaux de collecte des données (b)</a:t>
            </a:r>
          </a:p>
        </p:txBody>
      </p:sp>
      <p:sp>
        <p:nvSpPr>
          <p:cNvPr id="5" name="Content Placeholder 4">
            <a:extLst>
              <a:ext uri="{FF2B5EF4-FFF2-40B4-BE49-F238E27FC236}">
                <a16:creationId xmlns:a16="http://schemas.microsoft.com/office/drawing/2014/main" xmlns="" id="{C6A92CA3-2454-4694-BFE3-3D39C5E84DCE}"/>
              </a:ext>
            </a:extLst>
          </p:cNvPr>
          <p:cNvSpPr>
            <a:spLocks noGrp="1"/>
          </p:cNvSpPr>
          <p:nvPr>
            <p:ph idx="1"/>
          </p:nvPr>
        </p:nvSpPr>
        <p:spPr/>
        <p:txBody>
          <a:bodyPr/>
          <a:lstStyle/>
          <a:p>
            <a:endParaRPr lang="fr-FR"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6" name="Table 5"/>
          <p:cNvGraphicFramePr>
            <a:graphicFrameLocks noGrp="1"/>
          </p:cNvGraphicFramePr>
          <p:nvPr>
            <p:extLst>
              <p:ext uri="{D42A27DB-BD31-4B8C-83A1-F6EECF244321}">
                <p14:modId xmlns:p14="http://schemas.microsoft.com/office/powerpoint/2010/main" val="1638809710"/>
              </p:ext>
            </p:extLst>
          </p:nvPr>
        </p:nvGraphicFramePr>
        <p:xfrm>
          <a:off x="214866" y="1104082"/>
          <a:ext cx="11773934" cy="5544983"/>
        </p:xfrm>
        <a:graphic>
          <a:graphicData uri="http://schemas.openxmlformats.org/drawingml/2006/table">
            <a:tbl>
              <a:tblPr firstRow="1" bandRow="1">
                <a:tableStyleId>{5C22544A-7EE6-4342-B048-85BDC9FD1C3A}</a:tableStyleId>
              </a:tblPr>
              <a:tblGrid>
                <a:gridCol w="5813622">
                  <a:extLst>
                    <a:ext uri="{9D8B030D-6E8A-4147-A177-3AD203B41FA5}">
                      <a16:colId xmlns:a16="http://schemas.microsoft.com/office/drawing/2014/main" xmlns="" val="20000"/>
                    </a:ext>
                  </a:extLst>
                </a:gridCol>
                <a:gridCol w="5960312">
                  <a:extLst>
                    <a:ext uri="{9D8B030D-6E8A-4147-A177-3AD203B41FA5}">
                      <a16:colId xmlns:a16="http://schemas.microsoft.com/office/drawing/2014/main" xmlns="" val="20001"/>
                    </a:ext>
                  </a:extLst>
                </a:gridCol>
              </a:tblGrid>
              <a:tr h="599873">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fr-FR" sz="2400" b="0" i="0" u="none" baseline="0" dirty="0">
                          <a:latin typeface="Gill Sans MT" panose="020B0502020104020203" pitchFamily="34" charset="0"/>
                        </a:rPr>
                        <a:t>Tableau de collecte des données</a:t>
                      </a:r>
                    </a:p>
                  </a:txBody>
                  <a:tcPr marL="120949" marR="120949" marT="60475" marB="60475"/>
                </a:tc>
                <a:tc>
                  <a:txBody>
                    <a:bodyPr/>
                    <a:lstStyle/>
                    <a:p>
                      <a:pPr algn="l" rtl="0"/>
                      <a:r>
                        <a:rPr lang="fr-FR" sz="2400" b="0" i="0" u="none" baseline="0"/>
                        <a:t>Quoi</a:t>
                      </a:r>
                    </a:p>
                  </a:txBody>
                  <a:tcPr marL="120949" marR="120949" marT="60475" marB="60475"/>
                </a:tc>
                <a:extLst>
                  <a:ext uri="{0D108BD9-81ED-4DB2-BD59-A6C34878D82A}">
                    <a16:rowId xmlns:a16="http://schemas.microsoft.com/office/drawing/2014/main" xmlns="" val="10000"/>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baseline="0">
                          <a:solidFill>
                            <a:schemeClr val="dk1"/>
                          </a:solidFill>
                          <a:effectLst/>
                          <a:latin typeface="Gill Sans MT" panose="020B0502020104020203" pitchFamily="34" charset="0"/>
                          <a:ea typeface="+mn-ea"/>
                          <a:cs typeface="+mn-cs"/>
                          <a:sym typeface="Arial"/>
                        </a:rPr>
                        <a:t>Produits pharmaceutiques achetés figurant sur la liste nationale des médicaments essentiels (facultatif)</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baseline="0">
                          <a:solidFill>
                            <a:schemeClr val="dk1"/>
                          </a:solidFill>
                          <a:effectLst/>
                          <a:latin typeface="Gill Sans MT" panose="020B0502020104020203" pitchFamily="34" charset="0"/>
                          <a:ea typeface="+mn-ea"/>
                          <a:cs typeface="+mn-cs"/>
                          <a:sym typeface="Arial"/>
                        </a:rPr>
                        <a:t>Produits achetés, LNME</a:t>
                      </a:r>
                      <a:endParaRPr lang="fr-FR" sz="20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1"/>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baseline="0">
                          <a:solidFill>
                            <a:schemeClr val="dk1"/>
                          </a:solidFill>
                          <a:effectLst/>
                          <a:latin typeface="Gill Sans MT" panose="020B0502020104020203" pitchFamily="34" charset="0"/>
                          <a:ea typeface="+mn-ea"/>
                          <a:cs typeface="+mn-cs"/>
                          <a:sym typeface="Arial"/>
                        </a:rPr>
                        <a:t>Délai de dédouanement (facultatif)</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baseline="0" dirty="0">
                          <a:solidFill>
                            <a:schemeClr val="dk1"/>
                          </a:solidFill>
                          <a:effectLst/>
                          <a:latin typeface="Gill Sans MT" panose="020B0502020104020203" pitchFamily="34" charset="0"/>
                          <a:ea typeface="+mn-ea"/>
                          <a:cs typeface="+mn-cs"/>
                          <a:sym typeface="Arial"/>
                        </a:rPr>
                        <a:t>Dates (réception aux douanes, remise à </a:t>
                      </a:r>
                      <a:r>
                        <a:rPr lang="fr-FR" sz="2000" b="0" i="0" u="none" strike="noStrike" cap="none" baseline="0" dirty="0" smtClean="0">
                          <a:solidFill>
                            <a:schemeClr val="dk1"/>
                          </a:solidFill>
                          <a:effectLst/>
                          <a:latin typeface="Gill Sans MT" panose="020B0502020104020203" pitchFamily="34" charset="0"/>
                          <a:ea typeface="+mn-ea"/>
                          <a:cs typeface="+mn-cs"/>
                          <a:sym typeface="Arial"/>
                        </a:rPr>
                        <a:t>l’agent</a:t>
                      </a:r>
                      <a:r>
                        <a:rPr lang="fr-FR" sz="2000" b="0" i="0" u="none" strike="noStrike" cap="none" baseline="0" dirty="0">
                          <a:solidFill>
                            <a:schemeClr val="dk1"/>
                          </a:solidFill>
                          <a:effectLst/>
                          <a:latin typeface="Gill Sans MT" panose="020B0502020104020203" pitchFamily="34" charset="0"/>
                          <a:ea typeface="+mn-ea"/>
                          <a:cs typeface="+mn-cs"/>
                          <a:sym typeface="Arial"/>
                        </a:rPr>
                        <a:t>) pour les commandes internationales</a:t>
                      </a:r>
                      <a:endParaRPr lang="fr-FR" sz="20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2"/>
                  </a:ext>
                </a:extLst>
              </a:tr>
              <a:tr h="561420">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baseline="0">
                          <a:solidFill>
                            <a:schemeClr val="dk1"/>
                          </a:solidFill>
                          <a:effectLst/>
                          <a:latin typeface="Gill Sans MT" panose="020B0502020104020203" pitchFamily="34" charset="0"/>
                          <a:ea typeface="+mn-ea"/>
                          <a:cs typeface="+mn-cs"/>
                          <a:sym typeface="Arial"/>
                        </a:rPr>
                        <a:t>Rotation annuelle des stocks (facultatif)</a:t>
                      </a:r>
                    </a:p>
                  </a:txBody>
                  <a:tcPr marL="120949" marR="120949" marT="60475" marB="60475"/>
                </a:tc>
                <a:tc>
                  <a:txBody>
                    <a:bodyPr/>
                    <a:lstStyle/>
                    <a:p>
                      <a:pPr algn="l" rtl="0"/>
                      <a:r>
                        <a:rPr lang="fr-FR" sz="2000" b="0" i="0" u="none" strike="noStrike" cap="none" baseline="0" dirty="0">
                          <a:solidFill>
                            <a:schemeClr val="dk1"/>
                          </a:solidFill>
                          <a:effectLst/>
                          <a:latin typeface="Gill Sans MT" panose="020B0502020104020203" pitchFamily="34" charset="0"/>
                          <a:ea typeface="+mn-ea"/>
                          <a:cs typeface="+mn-cs"/>
                          <a:sym typeface="Arial"/>
                        </a:rPr>
                        <a:t>Valeur des produits délivrés, valeur de </a:t>
                      </a:r>
                      <a:r>
                        <a:rPr lang="fr-FR" sz="2000" b="0" i="0" u="none" strike="noStrike" cap="none" baseline="0" dirty="0" smtClean="0">
                          <a:solidFill>
                            <a:schemeClr val="dk1"/>
                          </a:solidFill>
                          <a:effectLst/>
                          <a:latin typeface="Gill Sans MT" panose="020B0502020104020203" pitchFamily="34" charset="0"/>
                          <a:ea typeface="+mn-ea"/>
                          <a:cs typeface="+mn-cs"/>
                          <a:sym typeface="Arial"/>
                        </a:rPr>
                        <a:t>l’inventaire</a:t>
                      </a:r>
                      <a:endParaRPr lang="fr-FR" sz="20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3"/>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baseline="0">
                          <a:solidFill>
                            <a:schemeClr val="dk1"/>
                          </a:solidFill>
                          <a:effectLst/>
                          <a:latin typeface="Gill Sans MT" panose="020B0502020104020203" pitchFamily="34" charset="0"/>
                          <a:ea typeface="+mn-ea"/>
                          <a:cs typeface="+mn-cs"/>
                          <a:sym typeface="Arial"/>
                        </a:rPr>
                        <a:t>Taux de rotation du personnel et pourcentage de postes clés vacants	</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baseline="0">
                          <a:latin typeface="Gill Sans MT" panose="020B0502020104020203" pitchFamily="34" charset="0"/>
                        </a:rPr>
                        <a:t>Nombre de postes, nombre de postes pourvus, rotation</a:t>
                      </a:r>
                      <a:endParaRPr lang="fr-FR" sz="20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4"/>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baseline="0">
                          <a:solidFill>
                            <a:schemeClr val="dk1"/>
                          </a:solidFill>
                          <a:effectLst/>
                          <a:latin typeface="Gill Sans MT" panose="020B0502020104020203" pitchFamily="34" charset="0"/>
                          <a:ea typeface="+mn-ea"/>
                          <a:cs typeface="+mn-cs"/>
                          <a:sym typeface="Arial"/>
                        </a:rPr>
                        <a:t>Taux de rapports complets et dans les temps des sites</a:t>
                      </a:r>
                    </a:p>
                  </a:txBody>
                  <a:tcPr marL="120949" marR="120949" marT="60475" marB="60475"/>
                </a:tc>
                <a:tc>
                  <a:txBody>
                    <a:bodyPr/>
                    <a:lstStyle/>
                    <a:p>
                      <a:pPr algn="l" rtl="0"/>
                      <a:r>
                        <a:rPr lang="fr-FR" sz="2000" b="0" i="0" u="none" strike="noStrike" cap="none" baseline="0" dirty="0">
                          <a:solidFill>
                            <a:schemeClr val="dk1"/>
                          </a:solidFill>
                          <a:effectLst/>
                          <a:latin typeface="Gill Sans MT" panose="020B0502020104020203" pitchFamily="34" charset="0"/>
                          <a:ea typeface="+mn-ea"/>
                          <a:cs typeface="+mn-cs"/>
                          <a:sym typeface="Arial"/>
                        </a:rPr>
                        <a:t>Nombre de rapports attendus, soumis et finalisés, par type </a:t>
                      </a:r>
                      <a:r>
                        <a:rPr lang="fr-FR" sz="2000" b="0" i="0" u="none" strike="noStrike" cap="none" baseline="0" dirty="0" smtClean="0">
                          <a:solidFill>
                            <a:schemeClr val="dk1"/>
                          </a:solidFill>
                          <a:effectLst/>
                          <a:latin typeface="Gill Sans MT" panose="020B0502020104020203" pitchFamily="34" charset="0"/>
                          <a:ea typeface="+mn-ea"/>
                          <a:cs typeface="+mn-cs"/>
                          <a:sym typeface="Arial"/>
                        </a:rPr>
                        <a:t>d’établissement</a:t>
                      </a:r>
                      <a:endParaRPr lang="fr-FR" sz="2000" b="0" i="0" u="none" strike="noStrike" cap="none" baseline="0"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5"/>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2000" b="0" i="0" u="none" strike="noStrike" cap="none" baseline="0">
                          <a:solidFill>
                            <a:schemeClr val="dk1"/>
                          </a:solidFill>
                          <a:effectLst/>
                          <a:latin typeface="Gill Sans MT" panose="020B0502020104020203" pitchFamily="34" charset="0"/>
                          <a:ea typeface="+mn-ea"/>
                          <a:cs typeface="+mn-cs"/>
                          <a:sym typeface="Arial"/>
                        </a:rPr>
                        <a:t>Pourcentage de lots de produits testés et répondant aux normes de qualité (facultatif)</a:t>
                      </a:r>
                      <a:endParaRPr lang="fr-FR" sz="2800" b="1" i="0" u="none" strike="noStrike" cap="none" dirty="0">
                        <a:solidFill>
                          <a:srgbClr val="000000"/>
                        </a:solidFill>
                        <a:effectLst/>
                        <a:latin typeface="Gill Sans MT" panose="020B0502020104020203" pitchFamily="34" charset="0"/>
                        <a:ea typeface="Calibri"/>
                        <a:cs typeface="Calibri"/>
                        <a:sym typeface="Arial"/>
                      </a:endParaRP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fr-FR" sz="2000" b="0" i="0" u="none" strike="noStrike" cap="none" baseline="0" dirty="0">
                          <a:solidFill>
                            <a:schemeClr val="dk1"/>
                          </a:solidFill>
                          <a:effectLst/>
                          <a:latin typeface="Gill Sans MT" panose="020B0502020104020203" pitchFamily="34" charset="0"/>
                          <a:ea typeface="+mn-ea"/>
                          <a:cs typeface="+mn-cs"/>
                          <a:sym typeface="Arial"/>
                        </a:rPr>
                        <a:t>Nombre de lots reçus, testés et ayant réussi les tests</a:t>
                      </a:r>
                      <a:endParaRPr lang="fr-FR" sz="20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6"/>
                  </a:ext>
                </a:extLst>
              </a:tr>
            </a:tbl>
          </a:graphicData>
        </a:graphic>
      </p:graphicFrame>
    </p:spTree>
    <p:custDataLst>
      <p:tags r:id="rId1"/>
    </p:custDataLst>
    <p:extLst>
      <p:ext uri="{BB962C8B-B14F-4D97-AF65-F5344CB8AC3E}">
        <p14:creationId xmlns:p14="http://schemas.microsoft.com/office/powerpoint/2010/main" val="2075345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xmlns="" id="{829BC086-28E7-4967-969E-060E47ABE646}"/>
              </a:ext>
            </a:extLst>
          </p:cNvPr>
          <p:cNvSpPr>
            <a:spLocks noGrp="1"/>
          </p:cNvSpPr>
          <p:nvPr>
            <p:ph type="title"/>
          </p:nvPr>
        </p:nvSpPr>
        <p:spPr>
          <a:xfrm>
            <a:off x="914805" y="193638"/>
            <a:ext cx="10363200" cy="580800"/>
          </a:xfrm>
        </p:spPr>
        <p:txBody>
          <a:bodyPr/>
          <a:lstStyle/>
          <a:p>
            <a:pPr algn="l" rtl="0" eaLnBrk="1" hangingPunct="1"/>
            <a:r>
              <a:rPr lang="fr-FR" sz="3100" b="1" i="0" u="none" baseline="0">
                <a:solidFill>
                  <a:srgbClr val="C00000"/>
                </a:solidFill>
                <a:latin typeface="Gill Sans MT" panose="020B0502020104020203" pitchFamily="34" charset="0"/>
                <a:cs typeface="Gill Sans MT" panose="020B0502020104020203" pitchFamily="34" charset="0"/>
              </a:rPr>
              <a:t>Module sur les KPI – Calcul des KPI</a:t>
            </a:r>
            <a:endParaRPr lang="fr-FR"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F62CB67A-423F-4F0A-BA8E-1E5623F3CB6F}"/>
              </a:ext>
            </a:extLst>
          </p:cNvPr>
          <p:cNvSpPr>
            <a:spLocks noGrp="1"/>
          </p:cNvSpPr>
          <p:nvPr>
            <p:ph idx="1"/>
          </p:nvPr>
        </p:nvSpPr>
        <p:spPr>
          <a:xfrm>
            <a:off x="914400" y="1437739"/>
            <a:ext cx="10363200" cy="5012077"/>
          </a:xfrm>
        </p:spPr>
        <p:txBody>
          <a:bodyPr>
            <a:normAutofit fontScale="55000" lnSpcReduction="20000"/>
          </a:bodyPr>
          <a:lstStyle/>
          <a:p>
            <a:pPr marL="741334" lvl="1" indent="-284152" algn="l" defTabSz="912778" rtl="0">
              <a:lnSpc>
                <a:spcPct val="80000"/>
              </a:lnSpc>
              <a:spcBef>
                <a:spcPct val="20000"/>
              </a:spcBef>
              <a:spcAft>
                <a:spcPct val="0"/>
              </a:spcAft>
              <a:buFontTx/>
              <a:buChar char="–"/>
            </a:pPr>
            <a:r>
              <a:rPr lang="fr-FR" sz="5100" b="1" i="0" u="none" baseline="0" dirty="0">
                <a:solidFill>
                  <a:srgbClr val="C00000"/>
                </a:solidFill>
                <a:latin typeface="Gill Sans MT" panose="020B0502020104020203" pitchFamily="34" charset="0"/>
                <a:cs typeface="Gill Sans MT" panose="020B0502020104020203" pitchFamily="34" charset="0"/>
              </a:rPr>
              <a:t>Objectif </a:t>
            </a:r>
            <a:r>
              <a:rPr lang="fr-FR" sz="5100" b="1" i="0" u="none" baseline="0" dirty="0" smtClean="0">
                <a:solidFill>
                  <a:srgbClr val="C00000"/>
                </a:solidFill>
                <a:latin typeface="Gill Sans MT" panose="020B0502020104020203" pitchFamily="34" charset="0"/>
                <a:cs typeface="Gill Sans MT" panose="020B0502020104020203" pitchFamily="34" charset="0"/>
              </a:rPr>
              <a:t>d’apprentissage</a:t>
            </a:r>
            <a:endParaRPr lang="fr-FR" sz="5100" b="1" i="0" u="none" baseline="0" dirty="0">
              <a:solidFill>
                <a:srgbClr val="C00000"/>
              </a:solidFill>
              <a:latin typeface="Gill Sans MT" panose="020B0502020104020203" pitchFamily="34" charset="0"/>
              <a:cs typeface="Gill Sans MT" panose="020B0502020104020203" pitchFamily="34" charset="0"/>
            </a:endParaRPr>
          </a:p>
          <a:p>
            <a:pPr marL="800082" lvl="1" indent="-342900" algn="l" defTabSz="912778" rtl="0">
              <a:lnSpc>
                <a:spcPct val="120000"/>
              </a:lnSpc>
              <a:spcBef>
                <a:spcPct val="20000"/>
              </a:spcBef>
              <a:spcAft>
                <a:spcPct val="0"/>
              </a:spcAft>
              <a:buFont typeface="Wingdings" panose="05000000000000000000" pitchFamily="2" charset="2"/>
              <a:buChar char="ü"/>
            </a:pPr>
            <a:r>
              <a:rPr lang="fr-FR" sz="5100" b="0" i="0" u="none" baseline="0" dirty="0">
                <a:latin typeface="Gill Sans MT" panose="020B0502020104020203" pitchFamily="34" charset="0"/>
              </a:rPr>
              <a:t>Pour comprendre quelles données sont collectées et leur utilisation dans le calcul et </a:t>
            </a:r>
            <a:r>
              <a:rPr lang="fr-FR" sz="5100" b="0" i="0" u="none" baseline="0" dirty="0" smtClean="0">
                <a:latin typeface="Gill Sans MT" panose="020B0502020104020203" pitchFamily="34" charset="0"/>
              </a:rPr>
              <a:t>l’analyse </a:t>
            </a:r>
            <a:r>
              <a:rPr lang="fr-FR" sz="5100" b="0" i="0" u="none" baseline="0" dirty="0">
                <a:latin typeface="Gill Sans MT" panose="020B0502020104020203" pitchFamily="34" charset="0"/>
              </a:rPr>
              <a:t>des KPI</a:t>
            </a:r>
          </a:p>
          <a:p>
            <a:pPr marL="800082" lvl="1" indent="-342900" algn="l" defTabSz="912778" rtl="0">
              <a:lnSpc>
                <a:spcPct val="120000"/>
              </a:lnSpc>
              <a:spcBef>
                <a:spcPct val="20000"/>
              </a:spcBef>
              <a:spcAft>
                <a:spcPct val="0"/>
              </a:spcAft>
              <a:buFont typeface="Wingdings" panose="05000000000000000000" pitchFamily="2" charset="2"/>
              <a:buChar char="ü"/>
            </a:pPr>
            <a:endParaRPr lang="fr-FR" sz="5100" dirty="0">
              <a:latin typeface="Gill Sans MT" panose="020B0502020104020203" pitchFamily="34" charset="0"/>
            </a:endParaRPr>
          </a:p>
          <a:p>
            <a:pPr marL="741334" lvl="1" indent="-284152" algn="l" defTabSz="912778" rtl="0">
              <a:lnSpc>
                <a:spcPct val="80000"/>
              </a:lnSpc>
              <a:spcBef>
                <a:spcPct val="20000"/>
              </a:spcBef>
              <a:spcAft>
                <a:spcPct val="0"/>
              </a:spcAft>
              <a:buFontTx/>
              <a:buChar char="–"/>
            </a:pPr>
            <a:r>
              <a:rPr lang="fr-FR" sz="5100" b="1" i="0" u="none" baseline="0" dirty="0">
                <a:solidFill>
                  <a:srgbClr val="C00000"/>
                </a:solidFill>
                <a:latin typeface="Gill Sans MT" panose="020B0502020104020203" pitchFamily="34" charset="0"/>
                <a:cs typeface="Gill Sans MT" panose="020B0502020104020203" pitchFamily="34" charset="0"/>
              </a:rPr>
              <a:t>Description</a:t>
            </a:r>
          </a:p>
          <a:p>
            <a:pPr marL="800082" lvl="1" indent="-342900" algn="l" defTabSz="912778" rtl="0">
              <a:lnSpc>
                <a:spcPct val="120000"/>
              </a:lnSpc>
              <a:spcBef>
                <a:spcPct val="20000"/>
              </a:spcBef>
              <a:spcAft>
                <a:spcPct val="0"/>
              </a:spcAft>
              <a:buFont typeface="Wingdings" panose="05000000000000000000" pitchFamily="2" charset="2"/>
              <a:buChar char="ü"/>
            </a:pPr>
            <a:r>
              <a:rPr lang="fr-FR" sz="5100" b="0" i="0" u="none" baseline="0" dirty="0">
                <a:latin typeface="Gill Sans MT" panose="020B0502020104020203" pitchFamily="34" charset="0"/>
              </a:rPr>
              <a:t>Collecte des données</a:t>
            </a:r>
          </a:p>
          <a:p>
            <a:pPr marL="1142982" lvl="1" indent="-685800" algn="l" defTabSz="912778" rtl="0">
              <a:lnSpc>
                <a:spcPct val="120000"/>
              </a:lnSpc>
              <a:spcBef>
                <a:spcPct val="20000"/>
              </a:spcBef>
              <a:spcAft>
                <a:spcPct val="0"/>
              </a:spcAft>
              <a:buFont typeface="Arial" panose="020B0604020202020204" pitchFamily="34" charset="0"/>
              <a:buChar char="•"/>
            </a:pPr>
            <a:r>
              <a:rPr lang="fr-FR" sz="5100" b="0" i="0" u="none" baseline="0" dirty="0">
                <a:latin typeface="Gill Sans MT" panose="020B0502020104020203" pitchFamily="34" charset="0"/>
              </a:rPr>
              <a:t>Non centralisées</a:t>
            </a:r>
          </a:p>
          <a:p>
            <a:pPr marL="1142982" lvl="1" indent="-685800" algn="l" defTabSz="912778" rtl="0">
              <a:lnSpc>
                <a:spcPct val="120000"/>
              </a:lnSpc>
              <a:spcBef>
                <a:spcPct val="20000"/>
              </a:spcBef>
              <a:spcAft>
                <a:spcPct val="0"/>
              </a:spcAft>
              <a:buFont typeface="Arial" panose="020B0604020202020204" pitchFamily="34" charset="0"/>
              <a:buChar char="•"/>
            </a:pPr>
            <a:r>
              <a:rPr lang="fr-FR" sz="5100" b="0" i="0" u="none" baseline="0" dirty="0">
                <a:latin typeface="Gill Sans MT" panose="020B0502020104020203" pitchFamily="34" charset="0"/>
              </a:rPr>
              <a:t>Centralisées</a:t>
            </a:r>
          </a:p>
          <a:p>
            <a:pPr marL="800082" lvl="1" indent="-342900" algn="l" defTabSz="912778" rtl="0">
              <a:lnSpc>
                <a:spcPct val="120000"/>
              </a:lnSpc>
              <a:spcBef>
                <a:spcPct val="20000"/>
              </a:spcBef>
              <a:spcAft>
                <a:spcPct val="0"/>
              </a:spcAft>
              <a:buFont typeface="Wingdings" panose="05000000000000000000" pitchFamily="2" charset="2"/>
              <a:buChar char="ü"/>
            </a:pPr>
            <a:r>
              <a:rPr lang="fr-FR" sz="5100" b="0" i="0" u="none" baseline="0" dirty="0">
                <a:latin typeface="Gill Sans MT" panose="020B0502020104020203" pitchFamily="34" charset="0"/>
              </a:rPr>
              <a:t>Analyse</a:t>
            </a:r>
          </a:p>
          <a:p>
            <a:pPr marL="800082" lvl="1" indent="-342900" algn="l" defTabSz="912778" rtl="0">
              <a:lnSpc>
                <a:spcPct val="120000"/>
              </a:lnSpc>
              <a:spcBef>
                <a:spcPct val="20000"/>
              </a:spcBef>
              <a:spcAft>
                <a:spcPct val="0"/>
              </a:spcAft>
              <a:buFont typeface="Wingdings" panose="05000000000000000000" pitchFamily="2" charset="2"/>
              <a:buChar char="ü"/>
            </a:pPr>
            <a:r>
              <a:rPr lang="fr-FR" sz="5100" b="0" i="0" u="none" baseline="0" dirty="0">
                <a:latin typeface="Gill Sans MT" panose="020B0502020104020203" pitchFamily="34" charset="0"/>
              </a:rPr>
              <a:t>Résultats</a:t>
            </a:r>
          </a:p>
          <a:p>
            <a:pPr marL="800082" lvl="1" indent="-342900" algn="l" defTabSz="912778" rtl="0">
              <a:lnSpc>
                <a:spcPct val="80000"/>
              </a:lnSpc>
              <a:spcBef>
                <a:spcPct val="20000"/>
              </a:spcBef>
              <a:spcAft>
                <a:spcPct val="0"/>
              </a:spcAft>
              <a:buFont typeface="Wingdings" panose="05000000000000000000" pitchFamily="2" charset="2"/>
              <a:buChar char="ü"/>
            </a:pPr>
            <a:endParaRPr lang="fr-FR" sz="3200" dirty="0">
              <a:latin typeface="Gill Sans MT" panose="020B0502020104020203" pitchFamily="34" charset="0"/>
            </a:endParaRPr>
          </a:p>
          <a:p>
            <a:pPr algn="l" defTabSz="912778" rtl="0">
              <a:lnSpc>
                <a:spcPct val="80000"/>
              </a:lnSpc>
            </a:pPr>
            <a:endParaRPr lang="fr-FR" altLang="en-US" sz="2000" dirty="0">
              <a:solidFill>
                <a:srgbClr val="FF0000"/>
              </a:solidFill>
              <a:latin typeface="Gill Sans MT" panose="020B0502020104020203" pitchFamily="34" charset="0"/>
              <a:cs typeface="Gill Sans MT" panose="020B0502020104020203" pitchFamily="34" charset="0"/>
            </a:endParaRPr>
          </a:p>
          <a:p>
            <a:pPr marL="741334" lvl="1" indent="-284152" algn="l" defTabSz="912778" rtl="0">
              <a:lnSpc>
                <a:spcPct val="80000"/>
              </a:lnSpc>
            </a:pPr>
            <a:endParaRPr lang="fr-FR" altLang="en-US" sz="1700" dirty="0">
              <a:latin typeface="Gill Sans MT" panose="020B0502020104020203" pitchFamily="34" charset="0"/>
              <a:cs typeface="Gill Sans MT" panose="020B0502020104020203" pitchFamily="34" charset="0"/>
            </a:endParaRPr>
          </a:p>
          <a:p>
            <a:pPr marL="741334" lvl="1" indent="-284152" algn="l" defTabSz="912778" rtl="0">
              <a:lnSpc>
                <a:spcPct val="80000"/>
              </a:lnSpc>
            </a:pPr>
            <a:endParaRPr lang="fr-FR" altLang="en-US" sz="1700" dirty="0">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a16="http://schemas.microsoft.com/office/drawing/2014/main" xmlns=""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sz="601" b="0" i="0" u="none" strike="noStrike" kern="1200" cap="none" spc="0" normalizeH="0" baseline="0">
                <a:ln>
                  <a:noFill/>
                </a:ln>
                <a:solidFill>
                  <a:srgbClr val="635C5B"/>
                </a:solidFill>
                <a:effectLst/>
                <a:uLnTx/>
                <a:uFillTx/>
                <a:latin typeface="Gill Sans MT" panose="020B0502020104020203" pitchFamily="34" charset="0"/>
                <a:ea typeface="+mn-ea"/>
              </a:rPr>
              <a:pPr marL="0" marR="0" lvl="0" indent="0" algn="l" defTabSz="914400" rtl="0" eaLnBrk="1" fontAlgn="auto" latinLnBrk="0" hangingPunct="1">
                <a:lnSpc>
                  <a:spcPct val="100000"/>
                </a:lnSpc>
                <a:spcBef>
                  <a:spcPts val="0"/>
                </a:spcBef>
                <a:spcAft>
                  <a:spcPts val="0"/>
                </a:spcAft>
                <a:buClrTx/>
                <a:buSzTx/>
                <a:buFontTx/>
                <a:buNone/>
                <a:tabLst/>
                <a:defRPr/>
              </a:pPr>
              <a:t>4/19/2019</a:t>
            </a:fld>
            <a:endParaRPr kumimoji="0" lang="fr-FR"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endParaRPr>
          </a:p>
        </p:txBody>
      </p:sp>
    </p:spTree>
    <p:custDataLst>
      <p:tags r:id="rId1"/>
    </p:custDataLst>
    <p:extLst>
      <p:ext uri="{BB962C8B-B14F-4D97-AF65-F5344CB8AC3E}">
        <p14:creationId xmlns:p14="http://schemas.microsoft.com/office/powerpoint/2010/main" val="1373102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4FB1AD-D69E-B741-965A-0BAE826C2FA6}" type="datetime1">
              <a:rPr kumimoji="0" lang="en-US" sz="794" b="0" i="0" u="none" strike="noStrike" kern="1200" cap="none" spc="0" normalizeH="0" baseline="0">
                <a:ln>
                  <a:noFill/>
                </a:ln>
                <a:solidFill>
                  <a:srgbClr val="6C6463"/>
                </a:solidFill>
                <a:effectLst/>
                <a:uLnTx/>
                <a:uFillTx/>
                <a:latin typeface="Gill Sans MT"/>
                <a:ea typeface="+mn-ea"/>
              </a:rPr>
              <a:pPr marL="0" marR="0" lvl="0" indent="0" algn="l" defTabSz="914400" rtl="0" eaLnBrk="1" fontAlgn="auto" latinLnBrk="0" hangingPunct="1">
                <a:lnSpc>
                  <a:spcPct val="100000"/>
                </a:lnSpc>
                <a:spcBef>
                  <a:spcPts val="0"/>
                </a:spcBef>
                <a:spcAft>
                  <a:spcPts val="0"/>
                </a:spcAft>
                <a:buClrTx/>
                <a:buSzTx/>
                <a:buFontTx/>
                <a:buNone/>
                <a:tabLst/>
                <a:defRPr/>
              </a:pPr>
              <a:t>4/19/2019</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sp>
        <p:nvSpPr>
          <p:cNvPr id="3" name="Footer Placeholder 2"/>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794" b="0" i="0" u="none" strike="noStrike" kern="1200" cap="none" spc="0" normalizeH="0" baseline="0">
                <a:ln>
                  <a:noFill/>
                </a:ln>
                <a:solidFill>
                  <a:srgbClr val="6C6463"/>
                </a:solidFill>
                <a:effectLst/>
                <a:uLnTx/>
                <a:uFillTx/>
                <a:latin typeface="Gill Sans MT"/>
                <a:ea typeface="+mn-ea"/>
              </a:rPr>
              <a:t>INSÉRER LE PIED DE PAGE ICI</a:t>
            </a: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782948-4DBE-204D-AB9E-B65E067054AE}"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sp>
        <p:nvSpPr>
          <p:cNvPr id="5" name="Title 4"/>
          <p:cNvSpPr>
            <a:spLocks noGrp="1"/>
          </p:cNvSpPr>
          <p:nvPr>
            <p:ph type="title"/>
          </p:nvPr>
        </p:nvSpPr>
        <p:spPr>
          <a:xfrm>
            <a:off x="914805" y="219521"/>
            <a:ext cx="10772370" cy="580800"/>
          </a:xfrm>
        </p:spPr>
        <p:txBody>
          <a:bodyPr/>
          <a:lstStyle/>
          <a:p>
            <a:pPr algn="l" rtl="0"/>
            <a:r>
              <a:rPr lang="fr-FR" b="1" i="0" u="none" baseline="0" dirty="0"/>
              <a:t>Deux formulaires pour la collecte des données des KPI</a:t>
            </a:r>
          </a:p>
        </p:txBody>
      </p:sp>
      <p:sp>
        <p:nvSpPr>
          <p:cNvPr id="6" name="Content Placeholder 5"/>
          <p:cNvSpPr>
            <a:spLocks noGrp="1"/>
          </p:cNvSpPr>
          <p:nvPr>
            <p:ph idx="1"/>
          </p:nvPr>
        </p:nvSpPr>
        <p:spPr>
          <a:xfrm>
            <a:off x="914805" y="1113383"/>
            <a:ext cx="10896196" cy="4233230"/>
          </a:xfrm>
        </p:spPr>
        <p:txBody>
          <a:bodyPr>
            <a:noAutofit/>
          </a:bodyPr>
          <a:lstStyle/>
          <a:p>
            <a:pPr algn="l" rtl="0">
              <a:buFont typeface="Wingdings" panose="05000000000000000000" pitchFamily="2" charset="2"/>
              <a:buChar char="ü"/>
            </a:pPr>
            <a:r>
              <a:rPr lang="fr-FR" sz="2400" b="0" i="0" u="none" baseline="0" dirty="0">
                <a:solidFill>
                  <a:schemeClr val="tx1"/>
                </a:solidFill>
              </a:rPr>
              <a:t>Centralisées et non centralisées</a:t>
            </a:r>
          </a:p>
          <a:p>
            <a:pPr lvl="1" algn="l" rtl="0"/>
            <a:r>
              <a:rPr lang="fr-FR" sz="2400" b="0" i="0" u="none" baseline="0" dirty="0">
                <a:solidFill>
                  <a:schemeClr val="tx1"/>
                </a:solidFill>
              </a:rPr>
              <a:t>Centralisées : KPI collectés au niveau national uniquement, généralement collectés auprès </a:t>
            </a:r>
            <a:r>
              <a:rPr lang="fr-FR" sz="2400" b="0" i="0" u="none" baseline="0" dirty="0" smtClean="0">
                <a:solidFill>
                  <a:schemeClr val="tx1"/>
                </a:solidFill>
              </a:rPr>
              <a:t>d’une </a:t>
            </a:r>
            <a:r>
              <a:rPr lang="fr-FR" sz="2400" b="0" i="0" u="none" baseline="0" dirty="0">
                <a:solidFill>
                  <a:schemeClr val="tx1"/>
                </a:solidFill>
              </a:rPr>
              <a:t>seule source</a:t>
            </a:r>
          </a:p>
          <a:p>
            <a:pPr lvl="1" algn="l" rtl="0"/>
            <a:r>
              <a:rPr lang="fr-FR" sz="2400" b="0" i="0" u="none" baseline="0" dirty="0">
                <a:solidFill>
                  <a:schemeClr val="tx1"/>
                </a:solidFill>
              </a:rPr>
              <a:t>Non centralisées : mêmes données collectées auprès de plusieurs sites (bien que certains de ces sites puissent être « centraux »)</a:t>
            </a:r>
          </a:p>
          <a:p>
            <a:pPr algn="l" rtl="0">
              <a:buFont typeface="Wingdings" panose="05000000000000000000" pitchFamily="2" charset="2"/>
              <a:buChar char="ü"/>
            </a:pPr>
            <a:r>
              <a:rPr lang="fr-FR" sz="2400" b="0" i="0" u="none" baseline="0" dirty="0">
                <a:solidFill>
                  <a:schemeClr val="tx1"/>
                </a:solidFill>
              </a:rPr>
              <a:t>Chaque formulaire présente une série de « tableaux » à remplir</a:t>
            </a:r>
          </a:p>
          <a:p>
            <a:pPr lvl="1" algn="l" rtl="0"/>
            <a:r>
              <a:rPr lang="fr-FR" sz="2400" b="0" i="0" u="none" baseline="0" dirty="0">
                <a:solidFill>
                  <a:schemeClr val="tx1"/>
                </a:solidFill>
              </a:rPr>
              <a:t>Les outils sur papier présentent les tableaux (moins évident dans </a:t>
            </a:r>
            <a:r>
              <a:rPr lang="fr-FR" sz="2400" b="0" i="0" u="none" baseline="0" dirty="0" err="1">
                <a:solidFill>
                  <a:schemeClr val="tx1"/>
                </a:solidFill>
              </a:rPr>
              <a:t>SurveyCTO</a:t>
            </a:r>
            <a:r>
              <a:rPr lang="fr-FR" sz="2400" b="0" i="0" u="none" baseline="0" dirty="0">
                <a:solidFill>
                  <a:schemeClr val="tx1"/>
                </a:solidFill>
              </a:rPr>
              <a:t>)</a:t>
            </a:r>
          </a:p>
          <a:p>
            <a:pPr lvl="1" algn="l" rtl="0"/>
            <a:r>
              <a:rPr lang="fr-FR" sz="2400" b="0" i="0" u="none" baseline="0" dirty="0">
                <a:solidFill>
                  <a:schemeClr val="tx1"/>
                </a:solidFill>
              </a:rPr>
              <a:t>Pas toujours </a:t>
            </a:r>
            <a:r>
              <a:rPr lang="fr-FR" sz="2400" b="0" i="0" u="none" baseline="0" dirty="0" smtClean="0">
                <a:solidFill>
                  <a:schemeClr val="tx1"/>
                </a:solidFill>
              </a:rPr>
              <a:t>d’association </a:t>
            </a:r>
            <a:r>
              <a:rPr lang="fr-FR" sz="2400" b="0" i="0" u="none" baseline="0" dirty="0">
                <a:solidFill>
                  <a:schemeClr val="tx1"/>
                </a:solidFill>
              </a:rPr>
              <a:t>de un-à-un entre les tableaux et les KPI</a:t>
            </a:r>
          </a:p>
          <a:p>
            <a:pPr lvl="2" algn="l" rtl="0"/>
            <a:r>
              <a:rPr lang="fr-FR" sz="2400" b="0" i="0" u="none" baseline="0" dirty="0">
                <a:solidFill>
                  <a:schemeClr val="tx1"/>
                </a:solidFill>
              </a:rPr>
              <a:t>Certains tableaux sont utilisés pour collecter les données de plusieurs KPI</a:t>
            </a:r>
          </a:p>
        </p:txBody>
      </p:sp>
    </p:spTree>
    <p:custDataLst>
      <p:tags r:id="rId1"/>
    </p:custDataLst>
    <p:extLst>
      <p:ext uri="{BB962C8B-B14F-4D97-AF65-F5344CB8AC3E}">
        <p14:creationId xmlns:p14="http://schemas.microsoft.com/office/powerpoint/2010/main" val="2662347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r>
              <a:rPr lang="fr-FR" sz="3200" b="1" i="0" u="none" baseline="0">
                <a:solidFill>
                  <a:srgbClr val="C00000"/>
                </a:solidFill>
                <a:latin typeface="Gill Sans MT" panose="020B0502020104020203" pitchFamily="34" charset="0"/>
              </a:rPr>
              <a:t>Outil non centralisé</a:t>
            </a:r>
          </a:p>
        </p:txBody>
      </p:sp>
      <p:sp>
        <p:nvSpPr>
          <p:cNvPr id="4" name="Text Placeholder 3"/>
          <p:cNvSpPr>
            <a:spLocks noGrp="1"/>
          </p:cNvSpPr>
          <p:nvPr>
            <p:ph idx="1"/>
          </p:nvPr>
        </p:nvSpPr>
        <p:spPr/>
        <p:txBody>
          <a:bodyPr>
            <a:noAutofit/>
          </a:bodyPr>
          <a:lstStyle/>
          <a:p>
            <a:pPr algn="l" rtl="0">
              <a:buFont typeface="Wingdings" panose="05000000000000000000" pitchFamily="2" charset="2"/>
              <a:buChar char="ü"/>
            </a:pPr>
            <a:r>
              <a:rPr lang="fr-FR" sz="3200" b="0" i="0" u="none" baseline="0" dirty="0">
                <a:solidFill>
                  <a:schemeClr val="tx1"/>
                </a:solidFill>
                <a:latin typeface="Gill Sans MT" panose="020B0502020104020203" pitchFamily="34" charset="0"/>
              </a:rPr>
              <a:t>Pour les entrepôts, les hôpitaux de référence et les </a:t>
            </a:r>
            <a:r>
              <a:rPr lang="fr-FR" sz="3200" b="0" i="0" u="none" baseline="0" dirty="0" smtClean="0">
                <a:solidFill>
                  <a:schemeClr val="tx1"/>
                </a:solidFill>
                <a:latin typeface="Gill Sans MT" panose="020B0502020104020203" pitchFamily="34" charset="0"/>
              </a:rPr>
              <a:t>PPS.</a:t>
            </a:r>
            <a:endParaRPr lang="fr-FR" sz="3200" b="0" i="0" u="none" baseline="0" dirty="0">
              <a:solidFill>
                <a:schemeClr val="tx1"/>
              </a:solidFill>
              <a:latin typeface="Gill Sans MT" panose="020B0502020104020203" pitchFamily="34" charset="0"/>
            </a:endParaRPr>
          </a:p>
          <a:p>
            <a:pPr algn="l" rtl="0">
              <a:buFont typeface="Wingdings" panose="05000000000000000000" pitchFamily="2" charset="2"/>
              <a:buChar char="ü"/>
            </a:pPr>
            <a:endParaRPr lang="fr-FR" sz="3200" dirty="0">
              <a:solidFill>
                <a:schemeClr val="tx1"/>
              </a:solidFill>
              <a:latin typeface="Gill Sans MT" panose="020B0502020104020203" pitchFamily="34" charset="0"/>
            </a:endParaRPr>
          </a:p>
          <a:p>
            <a:pPr algn="l" rtl="0">
              <a:buFont typeface="Wingdings" panose="05000000000000000000" pitchFamily="2" charset="2"/>
              <a:buChar char="ü"/>
            </a:pPr>
            <a:r>
              <a:rPr lang="fr-FR" sz="3200" b="0" i="0" u="none" baseline="0" dirty="0">
                <a:solidFill>
                  <a:schemeClr val="tx1"/>
                </a:solidFill>
                <a:latin typeface="Gill Sans MT" panose="020B0502020104020203" pitchFamily="34" charset="0"/>
              </a:rPr>
              <a:t>Une partie de </a:t>
            </a:r>
            <a:r>
              <a:rPr lang="fr-FR" sz="3200" b="0" i="0" u="none" baseline="0" dirty="0" smtClean="0">
                <a:solidFill>
                  <a:schemeClr val="tx1"/>
                </a:solidFill>
                <a:latin typeface="Gill Sans MT" panose="020B0502020104020203" pitchFamily="34" charset="0"/>
              </a:rPr>
              <a:t>l’outil </a:t>
            </a:r>
            <a:r>
              <a:rPr lang="fr-FR" sz="3200" b="0" i="0" u="none" baseline="0" dirty="0">
                <a:solidFill>
                  <a:schemeClr val="tx1"/>
                </a:solidFill>
                <a:latin typeface="Gill Sans MT" panose="020B0502020104020203" pitchFamily="34" charset="0"/>
              </a:rPr>
              <a:t>« centralisé » </a:t>
            </a:r>
            <a:r>
              <a:rPr lang="fr-FR" sz="3200" b="0" i="0" u="none" baseline="0" dirty="0" smtClean="0">
                <a:solidFill>
                  <a:schemeClr val="tx1"/>
                </a:solidFill>
                <a:latin typeface="Gill Sans MT" panose="020B0502020104020203" pitchFamily="34" charset="0"/>
              </a:rPr>
              <a:t>s’appliquera </a:t>
            </a:r>
            <a:r>
              <a:rPr lang="fr-FR" sz="3200" b="0" i="0" u="none" baseline="0" dirty="0">
                <a:solidFill>
                  <a:schemeClr val="tx1"/>
                </a:solidFill>
                <a:latin typeface="Gill Sans MT" panose="020B0502020104020203" pitchFamily="34" charset="0"/>
              </a:rPr>
              <a:t>potentiellement à </a:t>
            </a:r>
            <a:r>
              <a:rPr lang="fr-FR" sz="3200" b="0" i="0" u="none" baseline="0" dirty="0" smtClean="0">
                <a:solidFill>
                  <a:schemeClr val="tx1"/>
                </a:solidFill>
                <a:latin typeface="Gill Sans MT" panose="020B0502020104020203" pitchFamily="34" charset="0"/>
              </a:rPr>
              <a:t>l’entrepôt </a:t>
            </a:r>
            <a:r>
              <a:rPr lang="fr-FR" sz="3200" b="0" i="0" u="none" baseline="0" dirty="0">
                <a:solidFill>
                  <a:schemeClr val="tx1"/>
                </a:solidFill>
                <a:latin typeface="Gill Sans MT" panose="020B0502020104020203" pitchFamily="34" charset="0"/>
              </a:rPr>
              <a:t>central (mais pas aux autres entrepôts).</a:t>
            </a:r>
          </a:p>
          <a:p>
            <a:pPr algn="l" rtl="0">
              <a:buFont typeface="Wingdings" panose="05000000000000000000" pitchFamily="2" charset="2"/>
              <a:buChar char="ü"/>
            </a:pPr>
            <a:endParaRPr lang="fr-FR" sz="3200" dirty="0">
              <a:solidFill>
                <a:schemeClr val="tx1"/>
              </a:solidFill>
              <a:latin typeface="Gill Sans MT" panose="020B0502020104020203" pitchFamily="34" charset="0"/>
            </a:endParaRPr>
          </a:p>
          <a:p>
            <a:pPr algn="l" rtl="0">
              <a:buFont typeface="Wingdings" panose="05000000000000000000" pitchFamily="2" charset="2"/>
              <a:buChar char="ü"/>
            </a:pPr>
            <a:r>
              <a:rPr lang="fr-FR" sz="3200" b="0" i="0" u="none" baseline="0" dirty="0">
                <a:solidFill>
                  <a:schemeClr val="tx1"/>
                </a:solidFill>
                <a:latin typeface="Gill Sans MT" panose="020B0502020104020203" pitchFamily="34" charset="0"/>
              </a:rPr>
              <a:t>Définitions/instructions détaillées fournies dans </a:t>
            </a:r>
            <a:r>
              <a:rPr lang="fr-FR" sz="3200" b="0" i="0" u="none" baseline="0" dirty="0" smtClean="0">
                <a:solidFill>
                  <a:schemeClr val="tx1"/>
                </a:solidFill>
                <a:latin typeface="Gill Sans MT" panose="020B0502020104020203" pitchFamily="34" charset="0"/>
              </a:rPr>
              <a:t>l’outil</a:t>
            </a:r>
            <a:r>
              <a:rPr lang="fr-FR" sz="3200" b="0" i="0" u="none" baseline="0" dirty="0">
                <a:solidFill>
                  <a:schemeClr val="tx1"/>
                </a:solidFill>
                <a:latin typeface="Gill Sans MT" panose="020B0502020104020203" pitchFamily="34" charset="0"/>
              </a:rPr>
              <a:t>.</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spTree>
    <p:custDataLst>
      <p:tags r:id="rId1"/>
    </p:custDataLst>
    <p:extLst>
      <p:ext uri="{BB962C8B-B14F-4D97-AF65-F5344CB8AC3E}">
        <p14:creationId xmlns:p14="http://schemas.microsoft.com/office/powerpoint/2010/main" val="1456242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46840" y="328421"/>
            <a:ext cx="12718510" cy="580800"/>
          </a:xfrm>
        </p:spPr>
        <p:txBody>
          <a:bodyPr>
            <a:noAutofit/>
          </a:bodyPr>
          <a:lstStyle/>
          <a:p>
            <a:pPr algn="ctr" rtl="0"/>
            <a:r>
              <a:rPr lang="fr-FR" sz="2800" b="1" i="0" u="none" baseline="0" dirty="0">
                <a:solidFill>
                  <a:srgbClr val="C00000"/>
                </a:solidFill>
                <a:latin typeface="Gill Sans MT" panose="020B0502020104020203" pitchFamily="34" charset="0"/>
              </a:rPr>
              <a:t>Tableaux de collecte des données de </a:t>
            </a:r>
            <a:r>
              <a:rPr lang="fr-FR" sz="2800" b="1" i="0" u="none" baseline="0" dirty="0" smtClean="0">
                <a:solidFill>
                  <a:srgbClr val="C00000"/>
                </a:solidFill>
                <a:latin typeface="Gill Sans MT" panose="020B0502020104020203" pitchFamily="34" charset="0"/>
              </a:rPr>
              <a:t>l’outil </a:t>
            </a:r>
            <a:r>
              <a:rPr lang="fr-FR" sz="2800" b="1" dirty="0">
                <a:solidFill>
                  <a:srgbClr val="C00000"/>
                </a:solidFill>
                <a:latin typeface="Gill Sans MT" panose="020B0502020104020203" pitchFamily="34" charset="0"/>
              </a:rPr>
              <a:t/>
            </a:r>
            <a:br>
              <a:rPr lang="fr-FR" sz="2800" b="1" dirty="0">
                <a:solidFill>
                  <a:srgbClr val="C00000"/>
                </a:solidFill>
                <a:latin typeface="Gill Sans MT" panose="020B0502020104020203" pitchFamily="34" charset="0"/>
              </a:rPr>
            </a:br>
            <a:r>
              <a:rPr lang="fr-FR" sz="2800" b="1" i="0" u="none" baseline="0" dirty="0">
                <a:solidFill>
                  <a:srgbClr val="C00000"/>
                </a:solidFill>
                <a:latin typeface="Gill Sans MT" panose="020B0502020104020203" pitchFamily="34" charset="0"/>
              </a:rPr>
              <a:t>de collecte de données non centralisé</a:t>
            </a:r>
          </a:p>
        </p:txBody>
      </p:sp>
      <p:sp>
        <p:nvSpPr>
          <p:cNvPr id="8" name="Content Placeholder 7">
            <a:extLst>
              <a:ext uri="{FF2B5EF4-FFF2-40B4-BE49-F238E27FC236}">
                <a16:creationId xmlns:a16="http://schemas.microsoft.com/office/drawing/2014/main" xmlns="" id="{3A852595-BAD8-4C59-BE0B-DCD25756BC41}"/>
              </a:ext>
            </a:extLst>
          </p:cNvPr>
          <p:cNvSpPr>
            <a:spLocks noGrp="1"/>
          </p:cNvSpPr>
          <p:nvPr>
            <p:ph idx="1"/>
          </p:nvPr>
        </p:nvSpPr>
        <p:spPr/>
        <p:txBody>
          <a:bodyPr/>
          <a:lstStyle/>
          <a:p>
            <a:endParaRPr lang="fr-FR"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5" name="Table 4"/>
          <p:cNvGraphicFramePr>
            <a:graphicFrameLocks noGrp="1"/>
          </p:cNvGraphicFramePr>
          <p:nvPr>
            <p:extLst>
              <p:ext uri="{D42A27DB-BD31-4B8C-83A1-F6EECF244321}">
                <p14:modId xmlns:p14="http://schemas.microsoft.com/office/powerpoint/2010/main" val="1207637596"/>
              </p:ext>
            </p:extLst>
          </p:nvPr>
        </p:nvGraphicFramePr>
        <p:xfrm>
          <a:off x="107432" y="1166955"/>
          <a:ext cx="11977133" cy="5569497"/>
        </p:xfrm>
        <a:graphic>
          <a:graphicData uri="http://schemas.openxmlformats.org/drawingml/2006/table">
            <a:tbl>
              <a:tblPr firstRow="1" bandRow="1">
                <a:tableStyleId>{5C22544A-7EE6-4342-B048-85BDC9FD1C3A}</a:tableStyleId>
              </a:tblPr>
              <a:tblGrid>
                <a:gridCol w="7780018">
                  <a:extLst>
                    <a:ext uri="{9D8B030D-6E8A-4147-A177-3AD203B41FA5}">
                      <a16:colId xmlns:a16="http://schemas.microsoft.com/office/drawing/2014/main" xmlns="" val="20000"/>
                    </a:ext>
                  </a:extLst>
                </a:gridCol>
                <a:gridCol w="4197115">
                  <a:extLst>
                    <a:ext uri="{9D8B030D-6E8A-4147-A177-3AD203B41FA5}">
                      <a16:colId xmlns:a16="http://schemas.microsoft.com/office/drawing/2014/main" xmlns="" val="20001"/>
                    </a:ext>
                  </a:extLst>
                </a:gridCol>
              </a:tblGrid>
              <a:tr h="524114">
                <a:tc>
                  <a:txBody>
                    <a:bodyPr/>
                    <a:lstStyle/>
                    <a:p>
                      <a:pPr algn="l" rtl="0"/>
                      <a:r>
                        <a:rPr lang="fr-FR" sz="2400" b="0" i="0" u="none" baseline="0" dirty="0">
                          <a:latin typeface="Gill Sans MT" panose="020B0502020104020203" pitchFamily="34" charset="0"/>
                        </a:rPr>
                        <a:t>Tableau de collecte des données</a:t>
                      </a:r>
                    </a:p>
                  </a:txBody>
                  <a:tcPr marL="120949" marR="120949" marT="60475" marB="60475"/>
                </a:tc>
                <a:tc>
                  <a:txBody>
                    <a:bodyPr/>
                    <a:lstStyle/>
                    <a:p>
                      <a:pPr algn="l" rtl="0"/>
                      <a:r>
                        <a:rPr lang="fr-FR" sz="2400" b="0" i="0" u="none" baseline="0">
                          <a:latin typeface="Gill Sans MT" panose="020B0502020104020203" pitchFamily="34" charset="0"/>
                        </a:rPr>
                        <a:t>Lieu de mise en œuvre</a:t>
                      </a:r>
                    </a:p>
                  </a:txBody>
                  <a:tcPr marL="120949" marR="120949" marT="60475" marB="60475"/>
                </a:tc>
                <a:extLst>
                  <a:ext uri="{0D108BD9-81ED-4DB2-BD59-A6C34878D82A}">
                    <a16:rowId xmlns:a16="http://schemas.microsoft.com/office/drawing/2014/main" xmlns="" val="10000"/>
                  </a:ext>
                </a:extLst>
              </a:tr>
              <a:tr h="584589">
                <a:tc>
                  <a:txBody>
                    <a:bodyPr/>
                    <a:lstStyle/>
                    <a:p>
                      <a:pPr marL="139700" marR="0" algn="l" rtl="0">
                        <a:lnSpc>
                          <a:spcPct val="115000"/>
                        </a:lnSpc>
                        <a:spcBef>
                          <a:spcPts val="0"/>
                        </a:spcBef>
                        <a:spcAft>
                          <a:spcPts val="500"/>
                        </a:spcAft>
                        <a:tabLst>
                          <a:tab pos="8223250" algn="r"/>
                        </a:tabLst>
                      </a:pPr>
                      <a:r>
                        <a:rPr lang="fr-FR" sz="2400" b="1" i="0" u="none" baseline="0">
                          <a:solidFill>
                            <a:srgbClr val="000000"/>
                          </a:solidFill>
                          <a:effectLst/>
                          <a:latin typeface="Gill Sans MT" panose="020B0502020104020203" pitchFamily="34" charset="0"/>
                          <a:ea typeface="Calibri"/>
                          <a:cs typeface="Calibri"/>
                        </a:rPr>
                        <a:t>Données sur les stocks</a:t>
                      </a:r>
                    </a:p>
                  </a:txBody>
                  <a:tcPr marL="120949" marR="120949" marT="60475" marB="60475"/>
                </a:tc>
                <a:tc>
                  <a:txBody>
                    <a:bodyPr/>
                    <a:lstStyle/>
                    <a:p>
                      <a:pPr algn="l" rtl="0"/>
                      <a:r>
                        <a:rPr lang="fr-FR" sz="2400" b="0" i="0" u="none" baseline="0">
                          <a:latin typeface="Gill Sans MT" panose="020B0502020104020203" pitchFamily="34" charset="0"/>
                        </a:rPr>
                        <a:t>Tous</a:t>
                      </a:r>
                    </a:p>
                  </a:txBody>
                  <a:tcPr marL="120949" marR="120949" marT="60475" marB="60475"/>
                </a:tc>
                <a:extLst>
                  <a:ext uri="{0D108BD9-81ED-4DB2-BD59-A6C34878D82A}">
                    <a16:rowId xmlns:a16="http://schemas.microsoft.com/office/drawing/2014/main" xmlns="" val="10001"/>
                  </a:ext>
                </a:extLst>
              </a:tr>
              <a:tr h="927279">
                <a:tc>
                  <a:txBody>
                    <a:bodyPr/>
                    <a:lstStyle/>
                    <a:p>
                      <a:pPr marL="139700" marR="0" algn="l" rtl="0">
                        <a:lnSpc>
                          <a:spcPct val="115000"/>
                        </a:lnSpc>
                        <a:spcBef>
                          <a:spcPts val="0"/>
                        </a:spcBef>
                        <a:spcAft>
                          <a:spcPts val="500"/>
                        </a:spcAft>
                        <a:tabLst>
                          <a:tab pos="8223250" algn="r"/>
                        </a:tabLst>
                      </a:pPr>
                      <a:r>
                        <a:rPr lang="fr-FR" sz="2400" b="0" i="0" u="none" baseline="0">
                          <a:solidFill>
                            <a:srgbClr val="000000"/>
                          </a:solidFill>
                          <a:effectLst/>
                          <a:latin typeface="Gill Sans MT" panose="020B0502020104020203" pitchFamily="34" charset="0"/>
                          <a:ea typeface="Cambria"/>
                          <a:cs typeface="Cambria"/>
                        </a:rPr>
                        <a:t>Données de commande</a:t>
                      </a:r>
                      <a:r>
                        <a:rPr lang="fr-FR" sz="2400" b="1" i="0" u="none" baseline="0">
                          <a:solidFill>
                            <a:srgbClr val="000000"/>
                          </a:solidFill>
                          <a:effectLst/>
                          <a:latin typeface="Gill Sans MT" panose="020B0502020104020203" pitchFamily="34" charset="0"/>
                          <a:ea typeface="Cambria"/>
                          <a:cs typeface="Cambria"/>
                        </a:rPr>
                        <a:t> en amont</a:t>
                      </a:r>
                      <a:endParaRPr lang="fr-FR" sz="24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pPr algn="l" rtl="0"/>
                      <a:r>
                        <a:rPr lang="fr-FR" sz="2400" b="0" i="0" u="none" baseline="0">
                          <a:latin typeface="Gill Sans MT" panose="020B0502020104020203" pitchFamily="34" charset="0"/>
                        </a:rPr>
                        <a:t>Entrepôts intermédiaires, hôpitaux de réf., PPS</a:t>
                      </a:r>
                      <a:endParaRPr lang="fr-FR" sz="24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2"/>
                  </a:ext>
                </a:extLst>
              </a:tr>
              <a:tr h="584589">
                <a:tc>
                  <a:txBody>
                    <a:bodyPr/>
                    <a:lstStyle/>
                    <a:p>
                      <a:pPr marL="139700" marR="0" algn="l" rtl="0">
                        <a:lnSpc>
                          <a:spcPct val="115000"/>
                        </a:lnSpc>
                        <a:spcBef>
                          <a:spcPts val="0"/>
                        </a:spcBef>
                        <a:spcAft>
                          <a:spcPts val="500"/>
                        </a:spcAft>
                        <a:tabLst>
                          <a:tab pos="8223250" algn="r"/>
                        </a:tabLst>
                      </a:pPr>
                      <a:r>
                        <a:rPr lang="fr-FR" sz="2400" b="0" i="0" u="none" baseline="0">
                          <a:solidFill>
                            <a:srgbClr val="000000"/>
                          </a:solidFill>
                          <a:effectLst/>
                          <a:latin typeface="Gill Sans MT" panose="020B0502020104020203" pitchFamily="34" charset="0"/>
                          <a:ea typeface="Cambria"/>
                          <a:cs typeface="Cambria"/>
                        </a:rPr>
                        <a:t>Livraison </a:t>
                      </a:r>
                      <a:r>
                        <a:rPr lang="fr-FR" sz="2400" b="1" i="0" u="none" baseline="0">
                          <a:solidFill>
                            <a:srgbClr val="000000"/>
                          </a:solidFill>
                          <a:effectLst/>
                          <a:latin typeface="Gill Sans MT" panose="020B0502020104020203" pitchFamily="34" charset="0"/>
                          <a:ea typeface="Cambria"/>
                          <a:cs typeface="Cambria"/>
                        </a:rPr>
                        <a:t>en aval</a:t>
                      </a:r>
                      <a:endParaRPr lang="fr-FR" sz="24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pPr algn="l" rtl="0"/>
                      <a:r>
                        <a:rPr lang="fr-FR" sz="2400" b="0" i="0" u="none" baseline="0">
                          <a:latin typeface="Gill Sans MT" panose="020B0502020104020203" pitchFamily="34" charset="0"/>
                        </a:rPr>
                        <a:t>Entrepôts</a:t>
                      </a:r>
                    </a:p>
                  </a:txBody>
                  <a:tcPr marL="120949" marR="120949" marT="60475" marB="60475"/>
                </a:tc>
                <a:extLst>
                  <a:ext uri="{0D108BD9-81ED-4DB2-BD59-A6C34878D82A}">
                    <a16:rowId xmlns:a16="http://schemas.microsoft.com/office/drawing/2014/main" xmlns="" val="10003"/>
                  </a:ext>
                </a:extLst>
              </a:tr>
              <a:tr h="1048228">
                <a:tc>
                  <a:txBody>
                    <a:bodyPr/>
                    <a:lstStyle/>
                    <a:p>
                      <a:pPr marL="139700" marR="0" algn="l" rtl="0">
                        <a:lnSpc>
                          <a:spcPct val="115000"/>
                        </a:lnSpc>
                        <a:spcBef>
                          <a:spcPts val="0"/>
                        </a:spcBef>
                        <a:spcAft>
                          <a:spcPts val="500"/>
                        </a:spcAft>
                        <a:tabLst>
                          <a:tab pos="8223250" algn="r"/>
                        </a:tabLst>
                      </a:pPr>
                      <a:r>
                        <a:rPr lang="fr-FR" sz="2400" b="1" i="0" u="none" baseline="0" dirty="0">
                          <a:solidFill>
                            <a:srgbClr val="000000"/>
                          </a:solidFill>
                          <a:effectLst/>
                          <a:latin typeface="Gill Sans MT" panose="020B0502020104020203" pitchFamily="34" charset="0"/>
                          <a:ea typeface="Cambria"/>
                          <a:cs typeface="Cambria"/>
                        </a:rPr>
                        <a:t>Coût</a:t>
                      </a:r>
                      <a:r>
                        <a:rPr lang="fr-FR" sz="2400" b="0" i="0" u="none" baseline="0" dirty="0">
                          <a:solidFill>
                            <a:srgbClr val="000000"/>
                          </a:solidFill>
                          <a:effectLst/>
                          <a:latin typeface="Gill Sans MT" panose="020B0502020104020203" pitchFamily="34" charset="0"/>
                          <a:ea typeface="Cambria"/>
                          <a:cs typeface="Cambria"/>
                        </a:rPr>
                        <a:t> des opérations </a:t>
                      </a:r>
                      <a:r>
                        <a:rPr lang="fr-FR" sz="2400" b="0" i="0" u="none" baseline="0" dirty="0" smtClean="0">
                          <a:solidFill>
                            <a:srgbClr val="000000"/>
                          </a:solidFill>
                          <a:effectLst/>
                          <a:latin typeface="Gill Sans MT" panose="020B0502020104020203" pitchFamily="34" charset="0"/>
                          <a:ea typeface="Cambria"/>
                          <a:cs typeface="Cambria"/>
                        </a:rPr>
                        <a:t>d’entreposage </a:t>
                      </a:r>
                      <a:r>
                        <a:rPr lang="fr-FR" sz="2400" b="0" i="0" u="none" baseline="0" dirty="0">
                          <a:solidFill>
                            <a:srgbClr val="000000"/>
                          </a:solidFill>
                          <a:effectLst/>
                          <a:latin typeface="Gill Sans MT" panose="020B0502020104020203" pitchFamily="34" charset="0"/>
                          <a:ea typeface="Cambria"/>
                          <a:cs typeface="Cambria"/>
                        </a:rPr>
                        <a:t>et de distribution (facultatif)</a:t>
                      </a:r>
                      <a:endParaRPr lang="fr-FR" sz="24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pPr algn="l" rtl="0"/>
                      <a:r>
                        <a:rPr lang="fr-FR" sz="2400" b="0" i="0" u="none" baseline="0">
                          <a:latin typeface="Gill Sans MT" panose="020B0502020104020203" pitchFamily="34" charset="0"/>
                        </a:rPr>
                        <a:t>Entrepôts</a:t>
                      </a:r>
                    </a:p>
                  </a:txBody>
                  <a:tcPr marL="120949" marR="120949" marT="60475" marB="60475"/>
                </a:tc>
                <a:extLst>
                  <a:ext uri="{0D108BD9-81ED-4DB2-BD59-A6C34878D82A}">
                    <a16:rowId xmlns:a16="http://schemas.microsoft.com/office/drawing/2014/main" xmlns="" val="10004"/>
                  </a:ext>
                </a:extLst>
              </a:tr>
              <a:tr h="1048228">
                <a:tc>
                  <a:txBody>
                    <a:bodyPr/>
                    <a:lstStyle/>
                    <a:p>
                      <a:pPr marL="139700" marR="0" algn="l" rtl="0">
                        <a:lnSpc>
                          <a:spcPct val="115000"/>
                        </a:lnSpc>
                        <a:spcBef>
                          <a:spcPts val="0"/>
                        </a:spcBef>
                        <a:spcAft>
                          <a:spcPts val="500"/>
                        </a:spcAft>
                        <a:tabLst>
                          <a:tab pos="8223250" algn="r"/>
                        </a:tabLst>
                      </a:pPr>
                      <a:r>
                        <a:rPr lang="fr-FR" sz="2400" b="0" i="0" u="none" baseline="0" dirty="0">
                          <a:solidFill>
                            <a:srgbClr val="000000"/>
                          </a:solidFill>
                          <a:effectLst/>
                          <a:latin typeface="Gill Sans MT" panose="020B0502020104020203" pitchFamily="34" charset="0"/>
                          <a:ea typeface="Cambria"/>
                          <a:cs typeface="Cambria"/>
                        </a:rPr>
                        <a:t>Nombre et durée des écarts de </a:t>
                      </a:r>
                      <a:r>
                        <a:rPr lang="fr-FR" sz="2400" b="1" i="0" u="none" baseline="0" dirty="0">
                          <a:solidFill>
                            <a:srgbClr val="000000"/>
                          </a:solidFill>
                          <a:effectLst/>
                          <a:latin typeface="Gill Sans MT" panose="020B0502020104020203" pitchFamily="34" charset="0"/>
                          <a:ea typeface="Cambria"/>
                          <a:cs typeface="Cambria"/>
                        </a:rPr>
                        <a:t>température</a:t>
                      </a:r>
                      <a:r>
                        <a:rPr lang="fr-FR" sz="2400" b="0" i="0" u="none" baseline="0" dirty="0">
                          <a:solidFill>
                            <a:srgbClr val="000000"/>
                          </a:solidFill>
                          <a:effectLst/>
                          <a:latin typeface="Gill Sans MT" panose="020B0502020104020203" pitchFamily="34" charset="0"/>
                          <a:ea typeface="Cambria"/>
                          <a:cs typeface="Cambria"/>
                        </a:rPr>
                        <a:t> dans </a:t>
                      </a:r>
                      <a:r>
                        <a:rPr lang="fr-FR" sz="2400" b="0" i="0" u="none" baseline="0" dirty="0" smtClean="0">
                          <a:solidFill>
                            <a:srgbClr val="000000"/>
                          </a:solidFill>
                          <a:effectLst/>
                          <a:latin typeface="Gill Sans MT" panose="020B0502020104020203" pitchFamily="34" charset="0"/>
                          <a:ea typeface="Cambria"/>
                          <a:cs typeface="Cambria"/>
                        </a:rPr>
                        <a:t>l’entrepôt </a:t>
                      </a:r>
                      <a:r>
                        <a:rPr lang="fr-FR" sz="2400" b="0" i="0" u="none" baseline="0" dirty="0">
                          <a:solidFill>
                            <a:srgbClr val="000000"/>
                          </a:solidFill>
                          <a:effectLst/>
                          <a:latin typeface="Gill Sans MT" panose="020B0502020104020203" pitchFamily="34" charset="0"/>
                          <a:ea typeface="Cambria"/>
                          <a:cs typeface="Cambria"/>
                        </a:rPr>
                        <a:t>frigorifique </a:t>
                      </a:r>
                      <a:r>
                        <a:rPr lang="fr-FR" sz="2400" b="0" i="0" u="none" strike="noStrike" cap="none" baseline="0" dirty="0">
                          <a:solidFill>
                            <a:srgbClr val="000000"/>
                          </a:solidFill>
                          <a:effectLst/>
                          <a:latin typeface="Gill Sans MT" panose="020B0502020104020203" pitchFamily="34" charset="0"/>
                          <a:ea typeface="Cambria"/>
                          <a:cs typeface="Cambria"/>
                          <a:sym typeface="Arial"/>
                        </a:rPr>
                        <a:t>(facultatif)</a:t>
                      </a:r>
                      <a:endParaRPr lang="fr-FR" sz="24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pPr algn="l" rtl="0"/>
                      <a:r>
                        <a:rPr lang="fr-FR" sz="2400" b="0" i="0" u="none" baseline="0">
                          <a:latin typeface="Gill Sans MT" panose="020B0502020104020203" pitchFamily="34" charset="0"/>
                        </a:rPr>
                        <a:t>Tous</a:t>
                      </a:r>
                    </a:p>
                  </a:txBody>
                  <a:tcPr marL="120949" marR="120949" marT="60475" marB="60475"/>
                </a:tc>
                <a:extLst>
                  <a:ext uri="{0D108BD9-81ED-4DB2-BD59-A6C34878D82A}">
                    <a16:rowId xmlns:a16="http://schemas.microsoft.com/office/drawing/2014/main" xmlns="" val="10005"/>
                  </a:ext>
                </a:extLst>
              </a:tr>
              <a:tr h="524114">
                <a:tc>
                  <a:txBody>
                    <a:bodyPr/>
                    <a:lstStyle/>
                    <a:p>
                      <a:pPr algn="l" rtl="0"/>
                      <a:r>
                        <a:rPr lang="fr-FR" sz="2400" b="0" i="0" u="none" baseline="0" dirty="0" smtClean="0">
                          <a:solidFill>
                            <a:srgbClr val="000000"/>
                          </a:solidFill>
                          <a:effectLst/>
                          <a:latin typeface="Gill Sans MT" panose="020B0502020104020203" pitchFamily="34" charset="0"/>
                          <a:ea typeface="Cambria"/>
                          <a:cs typeface="Cambria"/>
                        </a:rPr>
                        <a:t>  Pourcentage </a:t>
                      </a:r>
                      <a:r>
                        <a:rPr lang="fr-FR" sz="2400" b="0" i="0" u="none" baseline="0" dirty="0">
                          <a:solidFill>
                            <a:srgbClr val="000000"/>
                          </a:solidFill>
                          <a:effectLst/>
                          <a:latin typeface="Gill Sans MT" panose="020B0502020104020203" pitchFamily="34" charset="0"/>
                          <a:ea typeface="Cambria"/>
                          <a:cs typeface="Cambria"/>
                        </a:rPr>
                        <a:t>de </a:t>
                      </a:r>
                      <a:r>
                        <a:rPr lang="fr-FR" sz="2400" b="1" i="0" u="none" baseline="0" dirty="0">
                          <a:solidFill>
                            <a:srgbClr val="000000"/>
                          </a:solidFill>
                          <a:effectLst/>
                          <a:latin typeface="Gill Sans MT" panose="020B0502020104020203" pitchFamily="34" charset="0"/>
                          <a:ea typeface="Cambria"/>
                          <a:cs typeface="Cambria"/>
                        </a:rPr>
                        <a:t>postes vacants dans la chaîne </a:t>
                      </a:r>
                      <a:r>
                        <a:rPr lang="fr-FR" sz="2400" b="1" i="0" u="none" baseline="0" dirty="0" smtClean="0">
                          <a:solidFill>
                            <a:srgbClr val="000000"/>
                          </a:solidFill>
                          <a:effectLst/>
                          <a:latin typeface="Gill Sans MT" panose="020B0502020104020203" pitchFamily="34" charset="0"/>
                          <a:ea typeface="Cambria"/>
                          <a:cs typeface="Cambria"/>
                        </a:rPr>
                        <a:t/>
                      </a:r>
                      <a:br>
                        <a:rPr lang="fr-FR" sz="2400" b="1" i="0" u="none" baseline="0" dirty="0" smtClean="0">
                          <a:solidFill>
                            <a:srgbClr val="000000"/>
                          </a:solidFill>
                          <a:effectLst/>
                          <a:latin typeface="Gill Sans MT" panose="020B0502020104020203" pitchFamily="34" charset="0"/>
                          <a:ea typeface="Cambria"/>
                          <a:cs typeface="Cambria"/>
                        </a:rPr>
                      </a:br>
                      <a:r>
                        <a:rPr lang="fr-FR" sz="2400" b="1" i="0" u="none" baseline="0" dirty="0" smtClean="0">
                          <a:solidFill>
                            <a:srgbClr val="000000"/>
                          </a:solidFill>
                          <a:effectLst/>
                          <a:latin typeface="Gill Sans MT" panose="020B0502020104020203" pitchFamily="34" charset="0"/>
                          <a:ea typeface="Cambria"/>
                          <a:cs typeface="Cambria"/>
                        </a:rPr>
                        <a:t> d’approvisionnement</a:t>
                      </a:r>
                      <a:endParaRPr lang="fr-FR" sz="2400" u="none" dirty="0">
                        <a:latin typeface="Gill Sans MT" panose="020B0502020104020203" pitchFamily="34" charset="0"/>
                      </a:endParaRPr>
                    </a:p>
                  </a:txBody>
                  <a:tcPr marL="120949" marR="120949" marT="60475" marB="60475"/>
                </a:tc>
                <a:tc>
                  <a:txBody>
                    <a:bodyPr/>
                    <a:lstStyle/>
                    <a:p>
                      <a:pPr algn="l" rtl="0"/>
                      <a:r>
                        <a:rPr lang="fr-FR" sz="2400" b="0" i="0" u="none" baseline="0" dirty="0">
                          <a:latin typeface="Gill Sans MT" panose="020B0502020104020203" pitchFamily="34" charset="0"/>
                        </a:rPr>
                        <a:t>Tous</a:t>
                      </a:r>
                    </a:p>
                  </a:txBody>
                  <a:tcPr marL="120949" marR="120949" marT="60475" marB="60475"/>
                </a:tc>
                <a:extLst>
                  <a:ext uri="{0D108BD9-81ED-4DB2-BD59-A6C34878D82A}">
                    <a16:rowId xmlns:a16="http://schemas.microsoft.com/office/drawing/2014/main" xmlns="" val="10006"/>
                  </a:ext>
                </a:extLst>
              </a:tr>
            </a:tbl>
          </a:graphicData>
        </a:graphic>
      </p:graphicFrame>
    </p:spTree>
    <p:custDataLst>
      <p:tags r:id="rId1"/>
    </p:custDataLst>
    <p:extLst>
      <p:ext uri="{BB962C8B-B14F-4D97-AF65-F5344CB8AC3E}">
        <p14:creationId xmlns:p14="http://schemas.microsoft.com/office/powerpoint/2010/main" val="2542243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14400" y="352368"/>
            <a:ext cx="10363200" cy="580800"/>
          </a:xfrm>
        </p:spPr>
        <p:txBody>
          <a:bodyPr>
            <a:noAutofit/>
          </a:bodyPr>
          <a:lstStyle/>
          <a:p>
            <a:pPr algn="l" rtl="0"/>
            <a:r>
              <a:rPr lang="fr-FR" sz="3200" b="1" i="0" u="none" baseline="0">
                <a:solidFill>
                  <a:srgbClr val="C00000"/>
                </a:solidFill>
                <a:latin typeface="Gill Sans MT" panose="020B0502020104020203" pitchFamily="34" charset="0"/>
              </a:rPr>
              <a:t>Données recueillies, par tableau</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5" name="Table 4"/>
          <p:cNvGraphicFramePr>
            <a:graphicFrameLocks noGrp="1"/>
          </p:cNvGraphicFramePr>
          <p:nvPr>
            <p:extLst>
              <p:ext uri="{D42A27DB-BD31-4B8C-83A1-F6EECF244321}">
                <p14:modId xmlns:p14="http://schemas.microsoft.com/office/powerpoint/2010/main" val="44067028"/>
              </p:ext>
            </p:extLst>
          </p:nvPr>
        </p:nvGraphicFramePr>
        <p:xfrm>
          <a:off x="340987" y="1186494"/>
          <a:ext cx="11422388" cy="5362518"/>
        </p:xfrm>
        <a:graphic>
          <a:graphicData uri="http://schemas.openxmlformats.org/drawingml/2006/table">
            <a:tbl>
              <a:tblPr firstRow="1" bandRow="1">
                <a:tableStyleId>{5C22544A-7EE6-4342-B048-85BDC9FD1C3A}</a:tableStyleId>
              </a:tblPr>
              <a:tblGrid>
                <a:gridCol w="2957582">
                  <a:extLst>
                    <a:ext uri="{9D8B030D-6E8A-4147-A177-3AD203B41FA5}">
                      <a16:colId xmlns:a16="http://schemas.microsoft.com/office/drawing/2014/main" xmlns="" val="20000"/>
                    </a:ext>
                  </a:extLst>
                </a:gridCol>
                <a:gridCol w="8464806">
                  <a:extLst>
                    <a:ext uri="{9D8B030D-6E8A-4147-A177-3AD203B41FA5}">
                      <a16:colId xmlns:a16="http://schemas.microsoft.com/office/drawing/2014/main" xmlns="" val="20001"/>
                    </a:ext>
                  </a:extLst>
                </a:gridCol>
              </a:tblGrid>
              <a:tr h="524114">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fr-FR" sz="2400" b="0" i="0" u="none" baseline="0" dirty="0">
                          <a:latin typeface="Gill Sans MT" panose="020B0502020104020203" pitchFamily="34" charset="0"/>
                        </a:rPr>
                        <a:t>Tableau de collecte des données</a:t>
                      </a:r>
                    </a:p>
                  </a:txBody>
                  <a:tcPr marL="120949" marR="120949" marT="60475" marB="60475"/>
                </a:tc>
                <a:tc>
                  <a:txBody>
                    <a:bodyPr/>
                    <a:lstStyle/>
                    <a:p>
                      <a:pPr algn="l" rtl="0"/>
                      <a:r>
                        <a:rPr lang="fr-FR" sz="2400" b="0" i="0" u="none" baseline="0">
                          <a:latin typeface="Gill Sans MT" panose="020B0502020104020203" pitchFamily="34" charset="0"/>
                        </a:rPr>
                        <a:t>Données recueillies</a:t>
                      </a:r>
                    </a:p>
                  </a:txBody>
                  <a:tcPr marL="120949" marR="120949" marT="60475" marB="60475"/>
                </a:tc>
                <a:extLst>
                  <a:ext uri="{0D108BD9-81ED-4DB2-BD59-A6C34878D82A}">
                    <a16:rowId xmlns:a16="http://schemas.microsoft.com/office/drawing/2014/main" xmlns="" val="10000"/>
                  </a:ext>
                </a:extLst>
              </a:tr>
              <a:tr h="927279">
                <a:tc>
                  <a:txBody>
                    <a:bodyPr/>
                    <a:lstStyle/>
                    <a:p>
                      <a:pPr marL="139700" marR="0" algn="l" rtl="0">
                        <a:lnSpc>
                          <a:spcPct val="115000"/>
                        </a:lnSpc>
                        <a:spcBef>
                          <a:spcPts val="0"/>
                        </a:spcBef>
                        <a:spcAft>
                          <a:spcPts val="500"/>
                        </a:spcAft>
                        <a:tabLst>
                          <a:tab pos="8223250" algn="r"/>
                        </a:tabLst>
                      </a:pPr>
                      <a:r>
                        <a:rPr lang="fr-FR" sz="2400" b="1" i="0" u="none" baseline="0">
                          <a:solidFill>
                            <a:srgbClr val="000000"/>
                          </a:solidFill>
                          <a:effectLst/>
                          <a:latin typeface="Gill Sans MT" panose="020B0502020104020203" pitchFamily="34" charset="0"/>
                          <a:ea typeface="Calibri"/>
                          <a:cs typeface="Calibri"/>
                        </a:rPr>
                        <a:t>Données sur les stocks</a:t>
                      </a:r>
                    </a:p>
                  </a:txBody>
                  <a:tcPr marL="120949" marR="120949" marT="60475" marB="60475"/>
                </a:tc>
                <a:tc>
                  <a:txBody>
                    <a:bodyPr/>
                    <a:lstStyle/>
                    <a:p>
                      <a:pPr algn="l" rtl="0"/>
                      <a:r>
                        <a:rPr lang="fr-FR" sz="2400" b="0" i="0" u="none" baseline="0">
                          <a:latin typeface="Gill Sans MT" panose="020B0502020104020203" pitchFamily="34" charset="0"/>
                        </a:rPr>
                        <a:t>Stocks actuels, fiches de bacs, informations électroniques du SIGL sur les produits traceurs (actuels et sur les 6 derniers mois)</a:t>
                      </a:r>
                      <a:endParaRPr lang="fr-FR" sz="24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1"/>
                  </a:ext>
                </a:extLst>
              </a:tr>
              <a:tr h="584589">
                <a:tc>
                  <a:txBody>
                    <a:bodyPr/>
                    <a:lstStyle/>
                    <a:p>
                      <a:pPr marL="139700" marR="0" algn="l" rtl="0">
                        <a:lnSpc>
                          <a:spcPct val="115000"/>
                        </a:lnSpc>
                        <a:spcBef>
                          <a:spcPts val="0"/>
                        </a:spcBef>
                        <a:spcAft>
                          <a:spcPts val="500"/>
                        </a:spcAft>
                        <a:tabLst>
                          <a:tab pos="8223250" algn="r"/>
                        </a:tabLst>
                      </a:pPr>
                      <a:r>
                        <a:rPr lang="fr-FR" sz="2400" b="1" i="0" u="none" baseline="0">
                          <a:solidFill>
                            <a:srgbClr val="000000"/>
                          </a:solidFill>
                          <a:effectLst/>
                          <a:latin typeface="Gill Sans MT" panose="020B0502020104020203" pitchFamily="34" charset="0"/>
                          <a:ea typeface="Cambria"/>
                          <a:cs typeface="Cambria"/>
                        </a:rPr>
                        <a:t>Amont</a:t>
                      </a:r>
                      <a:endParaRPr lang="fr-FR" sz="24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pPr algn="l" rtl="0"/>
                      <a:r>
                        <a:rPr lang="fr-FR" sz="2400" b="0" i="0" u="none" baseline="0" dirty="0">
                          <a:latin typeface="Gill Sans MT" panose="020B0502020104020203" pitchFamily="34" charset="0"/>
                        </a:rPr>
                        <a:t>Dates de livraison prévues/réelles pour </a:t>
                      </a:r>
                      <a:r>
                        <a:rPr lang="fr-FR" sz="2400" b="0" i="0" u="none" baseline="0" dirty="0" smtClean="0">
                          <a:latin typeface="Gill Sans MT" panose="020B0502020104020203" pitchFamily="34" charset="0"/>
                        </a:rPr>
                        <a:t>jusqu’à</a:t>
                      </a:r>
                      <a:r>
                        <a:rPr lang="fr-FR" sz="2400" b="0" i="0" u="none" baseline="0" dirty="0">
                          <a:latin typeface="Gill Sans MT" panose="020B0502020104020203" pitchFamily="34" charset="0"/>
                        </a:rPr>
                        <a:t> 20 commandes</a:t>
                      </a:r>
                    </a:p>
                  </a:txBody>
                  <a:tcPr marL="120949" marR="120949" marT="60475" marB="60475"/>
                </a:tc>
                <a:extLst>
                  <a:ext uri="{0D108BD9-81ED-4DB2-BD59-A6C34878D82A}">
                    <a16:rowId xmlns:a16="http://schemas.microsoft.com/office/drawing/2014/main" xmlns="" val="10002"/>
                  </a:ext>
                </a:extLst>
              </a:tr>
              <a:tr h="927279">
                <a:tc>
                  <a:txBody>
                    <a:bodyPr/>
                    <a:lstStyle/>
                    <a:p>
                      <a:pPr marL="139700" marR="0" algn="l" rtl="0">
                        <a:lnSpc>
                          <a:spcPct val="115000"/>
                        </a:lnSpc>
                        <a:spcBef>
                          <a:spcPts val="0"/>
                        </a:spcBef>
                        <a:spcAft>
                          <a:spcPts val="500"/>
                        </a:spcAft>
                        <a:tabLst>
                          <a:tab pos="8223250" algn="r"/>
                        </a:tabLst>
                      </a:pPr>
                      <a:r>
                        <a:rPr lang="fr-FR" sz="2400" b="1" i="0" u="none" baseline="0">
                          <a:solidFill>
                            <a:srgbClr val="000000"/>
                          </a:solidFill>
                          <a:effectLst/>
                          <a:latin typeface="Gill Sans MT" panose="020B0502020104020203" pitchFamily="34" charset="0"/>
                          <a:ea typeface="Cambria"/>
                          <a:cs typeface="Cambria"/>
                        </a:rPr>
                        <a:t>Aval</a:t>
                      </a:r>
                      <a:endParaRPr lang="fr-FR" sz="24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pPr algn="l" rtl="0"/>
                      <a:r>
                        <a:rPr lang="fr-FR" sz="2400" b="0" i="0" u="none" baseline="0">
                          <a:latin typeface="Gill Sans MT" panose="020B0502020104020203" pitchFamily="34" charset="0"/>
                        </a:rPr>
                        <a:t>Dates de livraison prévues/réelles ; nombres de produits commandés/livrés</a:t>
                      </a:r>
                      <a:endParaRPr lang="fr-FR" sz="24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3"/>
                  </a:ext>
                </a:extLst>
              </a:tr>
              <a:tr h="584589">
                <a:tc>
                  <a:txBody>
                    <a:bodyPr/>
                    <a:lstStyle/>
                    <a:p>
                      <a:pPr marL="139700" marR="0" algn="l" rtl="0">
                        <a:lnSpc>
                          <a:spcPct val="115000"/>
                        </a:lnSpc>
                        <a:spcBef>
                          <a:spcPts val="0"/>
                        </a:spcBef>
                        <a:spcAft>
                          <a:spcPts val="500"/>
                        </a:spcAft>
                        <a:tabLst>
                          <a:tab pos="8223250" algn="r"/>
                        </a:tabLst>
                      </a:pPr>
                      <a:r>
                        <a:rPr lang="fr-FR" sz="2400" b="1" i="0" u="none" baseline="0">
                          <a:solidFill>
                            <a:srgbClr val="000000"/>
                          </a:solidFill>
                          <a:effectLst/>
                          <a:latin typeface="Gill Sans MT" panose="020B0502020104020203" pitchFamily="34" charset="0"/>
                          <a:ea typeface="Cambria"/>
                          <a:cs typeface="Cambria"/>
                        </a:rPr>
                        <a:t>Coût</a:t>
                      </a:r>
                      <a:endParaRPr lang="fr-FR" sz="24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pPr algn="l" rtl="0"/>
                      <a:r>
                        <a:rPr lang="fr-FR" sz="2400" b="0" i="0" u="none" baseline="0" dirty="0">
                          <a:latin typeface="Gill Sans MT" panose="020B0502020104020203" pitchFamily="34" charset="0"/>
                        </a:rPr>
                        <a:t>Coût des opérations, valeur de </a:t>
                      </a:r>
                      <a:r>
                        <a:rPr lang="fr-FR" sz="2400" b="0" i="0" u="none" baseline="0" dirty="0" smtClean="0">
                          <a:latin typeface="Gill Sans MT" panose="020B0502020104020203" pitchFamily="34" charset="0"/>
                        </a:rPr>
                        <a:t>l’inventaire </a:t>
                      </a:r>
                      <a:r>
                        <a:rPr lang="fr-FR" sz="2400" b="0" i="0" u="none" baseline="0" dirty="0">
                          <a:latin typeface="Gill Sans MT" panose="020B0502020104020203" pitchFamily="34" charset="0"/>
                        </a:rPr>
                        <a:t>pour </a:t>
                      </a:r>
                      <a:r>
                        <a:rPr lang="fr-FR" sz="2400" b="0" i="0" u="none" baseline="0" dirty="0" smtClean="0">
                          <a:latin typeface="Gill Sans MT" panose="020B0502020104020203" pitchFamily="34" charset="0"/>
                        </a:rPr>
                        <a:t>l’an </a:t>
                      </a:r>
                      <a:r>
                        <a:rPr lang="fr-FR" sz="2400" b="0" i="0" u="none" baseline="0" dirty="0">
                          <a:latin typeface="Gill Sans MT" panose="020B0502020104020203" pitchFamily="34" charset="0"/>
                        </a:rPr>
                        <a:t>dernier</a:t>
                      </a:r>
                      <a:endParaRPr lang="fr-FR" sz="24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4"/>
                  </a:ext>
                </a:extLst>
              </a:tr>
              <a:tr h="927279">
                <a:tc>
                  <a:txBody>
                    <a:bodyPr/>
                    <a:lstStyle/>
                    <a:p>
                      <a:pPr marL="139700" marR="0" algn="l" rtl="0">
                        <a:lnSpc>
                          <a:spcPct val="115000"/>
                        </a:lnSpc>
                        <a:spcBef>
                          <a:spcPts val="0"/>
                        </a:spcBef>
                        <a:spcAft>
                          <a:spcPts val="500"/>
                        </a:spcAft>
                        <a:tabLst>
                          <a:tab pos="8223250" algn="r"/>
                        </a:tabLst>
                      </a:pPr>
                      <a:r>
                        <a:rPr lang="fr-FR" sz="2400" b="1" i="0" u="none" baseline="0">
                          <a:solidFill>
                            <a:srgbClr val="000000"/>
                          </a:solidFill>
                          <a:effectLst/>
                          <a:latin typeface="Gill Sans MT" panose="020B0502020104020203" pitchFamily="34" charset="0"/>
                          <a:ea typeface="Cambria"/>
                          <a:cs typeface="Cambria"/>
                        </a:rPr>
                        <a:t>Température</a:t>
                      </a:r>
                      <a:endParaRPr lang="fr-FR" sz="24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pPr algn="l" rtl="0"/>
                      <a:r>
                        <a:rPr lang="fr-FR" sz="2400" b="0" i="0" u="none" baseline="0" dirty="0">
                          <a:latin typeface="Gill Sans MT" panose="020B0502020104020203" pitchFamily="34" charset="0"/>
                        </a:rPr>
                        <a:t>Nombre et durée des écarts de température au cours des six derniers mois</a:t>
                      </a:r>
                      <a:endParaRPr lang="fr-FR" sz="24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5"/>
                  </a:ext>
                </a:extLst>
              </a:tr>
              <a:tr h="524114">
                <a:tc>
                  <a:txBody>
                    <a:bodyPr/>
                    <a:lstStyle/>
                    <a:p>
                      <a:pPr algn="l" rtl="0"/>
                      <a:r>
                        <a:rPr lang="fr-FR" sz="2400" b="1" i="0" u="none" baseline="0">
                          <a:solidFill>
                            <a:srgbClr val="000000"/>
                          </a:solidFill>
                          <a:effectLst/>
                          <a:latin typeface="Gill Sans MT" panose="020B0502020104020203" pitchFamily="34" charset="0"/>
                          <a:ea typeface="Cambria"/>
                          <a:cs typeface="Cambria"/>
                        </a:rPr>
                        <a:t>  Postes clés</a:t>
                      </a:r>
                      <a:endParaRPr lang="fr-FR" sz="2400" u="none" dirty="0">
                        <a:latin typeface="Gill Sans MT" panose="020B0502020104020203" pitchFamily="34" charset="0"/>
                      </a:endParaRPr>
                    </a:p>
                  </a:txBody>
                  <a:tcPr marL="120949" marR="120949" marT="60475" marB="60475"/>
                </a:tc>
                <a:tc>
                  <a:txBody>
                    <a:bodyPr/>
                    <a:lstStyle/>
                    <a:p>
                      <a:pPr algn="l" rtl="0"/>
                      <a:r>
                        <a:rPr lang="fr-FR" sz="2400" b="0" i="0" u="none" baseline="0" dirty="0">
                          <a:latin typeface="Gill Sans MT" panose="020B0502020104020203" pitchFamily="34" charset="0"/>
                        </a:rPr>
                        <a:t>Nombre de postes, nombre </a:t>
                      </a:r>
                      <a:r>
                        <a:rPr lang="fr-FR" sz="2400" b="0" i="0" u="none" baseline="0" dirty="0" smtClean="0">
                          <a:latin typeface="Gill Sans MT" panose="020B0502020104020203" pitchFamily="34" charset="0"/>
                        </a:rPr>
                        <a:t>de postes pourvus, </a:t>
                      </a:r>
                      <a:r>
                        <a:rPr lang="fr-FR" sz="2400" b="0" i="0" u="none" baseline="0" dirty="0">
                          <a:latin typeface="Gill Sans MT" panose="020B0502020104020203" pitchFamily="34" charset="0"/>
                        </a:rPr>
                        <a:t>rotation (facultatif)</a:t>
                      </a:r>
                      <a:endParaRPr lang="fr-FR" sz="24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6"/>
                  </a:ext>
                </a:extLst>
              </a:tr>
            </a:tbl>
          </a:graphicData>
        </a:graphic>
      </p:graphicFrame>
    </p:spTree>
    <p:custDataLst>
      <p:tags r:id="rId1"/>
    </p:custDataLst>
    <p:extLst>
      <p:ext uri="{BB962C8B-B14F-4D97-AF65-F5344CB8AC3E}">
        <p14:creationId xmlns:p14="http://schemas.microsoft.com/office/powerpoint/2010/main" val="1607515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1015013" y="193638"/>
            <a:ext cx="10363200" cy="580800"/>
          </a:xfrm>
        </p:spPr>
        <p:txBody>
          <a:bodyPr>
            <a:normAutofit fontScale="90000"/>
          </a:bodyPr>
          <a:lstStyle/>
          <a:p>
            <a:pPr algn="l" rtl="0"/>
            <a:r>
              <a:rPr lang="fr-FR" b="1" i="0" u="none" baseline="0">
                <a:solidFill>
                  <a:srgbClr val="C00000"/>
                </a:solidFill>
                <a:latin typeface="Gill Sans MT" panose="020B0502020104020203" pitchFamily="34" charset="0"/>
              </a:rPr>
              <a:t>KPI calculés à partir des données collectées, par tableau</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5" name="Table 4"/>
          <p:cNvGraphicFramePr>
            <a:graphicFrameLocks noGrp="1"/>
          </p:cNvGraphicFramePr>
          <p:nvPr>
            <p:extLst>
              <p:ext uri="{D42A27DB-BD31-4B8C-83A1-F6EECF244321}">
                <p14:modId xmlns:p14="http://schemas.microsoft.com/office/powerpoint/2010/main" val="1237544426"/>
              </p:ext>
            </p:extLst>
          </p:nvPr>
        </p:nvGraphicFramePr>
        <p:xfrm>
          <a:off x="465637" y="889033"/>
          <a:ext cx="11260725" cy="5813825"/>
        </p:xfrm>
        <a:graphic>
          <a:graphicData uri="http://schemas.openxmlformats.org/drawingml/2006/table">
            <a:tbl>
              <a:tblPr firstRow="1" bandRow="1">
                <a:tableStyleId>{5C22544A-7EE6-4342-B048-85BDC9FD1C3A}</a:tableStyleId>
              </a:tblPr>
              <a:tblGrid>
                <a:gridCol w="2915724">
                  <a:extLst>
                    <a:ext uri="{9D8B030D-6E8A-4147-A177-3AD203B41FA5}">
                      <a16:colId xmlns:a16="http://schemas.microsoft.com/office/drawing/2014/main" xmlns="" val="20000"/>
                    </a:ext>
                  </a:extLst>
                </a:gridCol>
                <a:gridCol w="8345001">
                  <a:extLst>
                    <a:ext uri="{9D8B030D-6E8A-4147-A177-3AD203B41FA5}">
                      <a16:colId xmlns:a16="http://schemas.microsoft.com/office/drawing/2014/main" xmlns="" val="20001"/>
                    </a:ext>
                  </a:extLst>
                </a:gridCol>
              </a:tblGrid>
              <a:tr h="549695">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fr-FR" sz="2000" b="1" i="0" u="none" baseline="0" dirty="0">
                          <a:latin typeface="Gill Sans MT" panose="020B0502020104020203" pitchFamily="34" charset="0"/>
                        </a:rPr>
                        <a:t>Tableau de collecte des données</a:t>
                      </a:r>
                    </a:p>
                  </a:txBody>
                  <a:tcPr marL="120949" marR="120949" marT="60475" marB="60475"/>
                </a:tc>
                <a:tc>
                  <a:txBody>
                    <a:bodyPr/>
                    <a:lstStyle/>
                    <a:p>
                      <a:pPr algn="l" rtl="0"/>
                      <a:r>
                        <a:rPr lang="fr-FR" sz="2000" b="1" i="0" u="none" baseline="0" dirty="0">
                          <a:latin typeface="Gill Sans MT" panose="020B0502020104020203" pitchFamily="34" charset="0"/>
                        </a:rPr>
                        <a:t>KPI</a:t>
                      </a:r>
                    </a:p>
                  </a:txBody>
                  <a:tcPr marL="120949" marR="120949" marT="60475" marB="60475"/>
                </a:tc>
                <a:extLst>
                  <a:ext uri="{0D108BD9-81ED-4DB2-BD59-A6C34878D82A}">
                    <a16:rowId xmlns:a16="http://schemas.microsoft.com/office/drawing/2014/main" xmlns="" val="10000"/>
                  </a:ext>
                </a:extLst>
              </a:tr>
              <a:tr h="1533192">
                <a:tc>
                  <a:txBody>
                    <a:bodyPr/>
                    <a:lstStyle/>
                    <a:p>
                      <a:pPr marL="139700" marR="0" algn="l" rtl="0">
                        <a:lnSpc>
                          <a:spcPct val="115000"/>
                        </a:lnSpc>
                        <a:spcBef>
                          <a:spcPts val="0"/>
                        </a:spcBef>
                        <a:spcAft>
                          <a:spcPts val="500"/>
                        </a:spcAft>
                        <a:tabLst>
                          <a:tab pos="8223250" algn="r"/>
                        </a:tabLst>
                      </a:pPr>
                      <a:r>
                        <a:rPr lang="fr-FR" sz="2000" b="1" i="0" u="none" baseline="0" dirty="0">
                          <a:solidFill>
                            <a:srgbClr val="000000"/>
                          </a:solidFill>
                          <a:effectLst/>
                          <a:latin typeface="Gill Sans MT" panose="020B0502020104020203" pitchFamily="34" charset="0"/>
                          <a:ea typeface="Calibri"/>
                          <a:cs typeface="Calibri"/>
                        </a:rPr>
                        <a:t>Données sur les stocks</a:t>
                      </a:r>
                    </a:p>
                  </a:txBody>
                  <a:tcPr marL="120949" marR="120949" marT="60475" marB="60475"/>
                </a:tc>
                <a:tc>
                  <a:txBody>
                    <a:bodyPr/>
                    <a:lstStyle/>
                    <a:p>
                      <a:pPr algn="l" rtl="0"/>
                      <a:r>
                        <a:rPr lang="fr-FR" sz="1600" b="0" i="0" u="none" strike="noStrike" cap="none" baseline="0" dirty="0">
                          <a:solidFill>
                            <a:schemeClr val="dk1"/>
                          </a:solidFill>
                          <a:effectLst/>
                          <a:latin typeface="Gill Sans MT" panose="020B0502020104020203" pitchFamily="34" charset="0"/>
                          <a:ea typeface="+mn-ea"/>
                          <a:cs typeface="+mn-cs"/>
                          <a:sym typeface="Arial"/>
                        </a:rPr>
                        <a:t>Stock conforme au plan</a:t>
                      </a:r>
                    </a:p>
                    <a:p>
                      <a:pPr algn="l" rtl="0"/>
                      <a:r>
                        <a:rPr lang="fr-FR" sz="1600" b="0" i="0" u="none" strike="noStrike" cap="none" baseline="0" dirty="0">
                          <a:solidFill>
                            <a:schemeClr val="dk1"/>
                          </a:solidFill>
                          <a:effectLst/>
                          <a:latin typeface="Gill Sans MT" panose="020B0502020104020203" pitchFamily="34" charset="0"/>
                          <a:ea typeface="+mn-ea"/>
                          <a:cs typeface="+mn-cs"/>
                          <a:sym typeface="Arial"/>
                        </a:rPr>
                        <a:t>Taux de rupture par produit traceur par niveau dans le système</a:t>
                      </a:r>
                    </a:p>
                    <a:p>
                      <a:pPr algn="l" rtl="0"/>
                      <a:r>
                        <a:rPr lang="fr-FR" sz="1600" b="0" i="0" u="none" strike="noStrike" cap="none" baseline="0" dirty="0">
                          <a:solidFill>
                            <a:schemeClr val="dk1"/>
                          </a:solidFill>
                          <a:effectLst/>
                          <a:latin typeface="Gill Sans MT" panose="020B0502020104020203" pitchFamily="34" charset="0"/>
                          <a:ea typeface="+mn-ea"/>
                          <a:cs typeface="+mn-cs"/>
                          <a:sym typeface="Arial"/>
                        </a:rPr>
                        <a:t>Taux de rupture de stock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d’un </a:t>
                      </a:r>
                      <a:r>
                        <a:rPr lang="fr-FR" sz="1600" b="0" i="0" u="none" strike="noStrike" cap="none" baseline="0" dirty="0">
                          <a:solidFill>
                            <a:schemeClr val="dk1"/>
                          </a:solidFill>
                          <a:effectLst/>
                          <a:latin typeface="Gill Sans MT" panose="020B0502020104020203" pitchFamily="34" charset="0"/>
                          <a:ea typeface="+mn-ea"/>
                          <a:cs typeface="+mn-cs"/>
                          <a:sym typeface="Arial"/>
                        </a:rPr>
                        <a:t>ou de plusieurs produits traceurs par établissement (facultatif)</a:t>
                      </a:r>
                    </a:p>
                    <a:p>
                      <a:pPr algn="l" rtl="0"/>
                      <a:r>
                        <a:rPr lang="fr-FR" sz="1600" b="0" i="0" u="none" strike="noStrike" cap="none" baseline="0" dirty="0">
                          <a:solidFill>
                            <a:schemeClr val="dk1"/>
                          </a:solidFill>
                          <a:effectLst/>
                          <a:latin typeface="Gill Sans MT" panose="020B0502020104020203" pitchFamily="34" charset="0"/>
                          <a:ea typeface="+mn-ea"/>
                          <a:cs typeface="+mn-cs"/>
                          <a:sym typeface="Arial"/>
                        </a:rPr>
                        <a:t>Exactitude des stocks</a:t>
                      </a:r>
                    </a:p>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b="0" i="0" u="none" strike="noStrike" cap="none" baseline="0" dirty="0">
                          <a:solidFill>
                            <a:schemeClr val="dk1"/>
                          </a:solidFill>
                          <a:effectLst/>
                          <a:latin typeface="Gill Sans MT" panose="020B0502020104020203" pitchFamily="34" charset="0"/>
                          <a:ea typeface="+mn-ea"/>
                          <a:cs typeface="+mn-cs"/>
                          <a:sym typeface="Arial"/>
                        </a:rPr>
                        <a:t>Gaspillage dû aux dommages, aux vols et à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l’expiration</a:t>
                      </a:r>
                      <a:endParaRPr lang="fr-FR" sz="1600" b="0" i="0" u="none" strike="noStrike" cap="none" baseline="0"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1"/>
                  </a:ext>
                </a:extLst>
              </a:tr>
              <a:tr h="734240">
                <a:tc>
                  <a:txBody>
                    <a:bodyPr/>
                    <a:lstStyle/>
                    <a:p>
                      <a:pPr marL="139700" marR="0" algn="l" rtl="0">
                        <a:lnSpc>
                          <a:spcPct val="115000"/>
                        </a:lnSpc>
                        <a:spcBef>
                          <a:spcPts val="0"/>
                        </a:spcBef>
                        <a:spcAft>
                          <a:spcPts val="500"/>
                        </a:spcAft>
                        <a:tabLst>
                          <a:tab pos="8223250" algn="r"/>
                        </a:tabLst>
                      </a:pPr>
                      <a:r>
                        <a:rPr lang="fr-FR" sz="2000" b="1" i="0" u="none" baseline="0">
                          <a:solidFill>
                            <a:srgbClr val="000000"/>
                          </a:solidFill>
                          <a:effectLst/>
                          <a:latin typeface="Gill Sans MT" panose="020B0502020104020203" pitchFamily="34" charset="0"/>
                          <a:ea typeface="Cambria"/>
                          <a:cs typeface="Cambria"/>
                        </a:rPr>
                        <a:t>Amont</a:t>
                      </a:r>
                      <a:endParaRPr lang="fr-FR" sz="20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pPr algn="l" rtl="0"/>
                      <a:r>
                        <a:rPr lang="fr-FR" sz="1600" b="0" i="0" u="none" strike="noStrike" cap="none" baseline="0" dirty="0">
                          <a:solidFill>
                            <a:schemeClr val="dk1"/>
                          </a:solidFill>
                          <a:effectLst/>
                          <a:latin typeface="Gill Sans MT" panose="020B0502020104020203" pitchFamily="34" charset="0"/>
                          <a:ea typeface="+mn-ea"/>
                          <a:cs typeface="+mn-cs"/>
                          <a:sym typeface="Arial"/>
                        </a:rPr>
                        <a:t>Livraison dans les délais à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l’établissement</a:t>
                      </a:r>
                      <a:endParaRPr lang="fr-FR" sz="1600" b="0" i="0" u="none" strike="noStrike" cap="none" baseline="0" dirty="0">
                        <a:solidFill>
                          <a:schemeClr val="dk1"/>
                        </a:solidFill>
                        <a:effectLst/>
                        <a:latin typeface="Gill Sans MT" panose="020B0502020104020203" pitchFamily="34" charset="0"/>
                        <a:ea typeface="+mn-ea"/>
                        <a:cs typeface="+mn-cs"/>
                        <a:sym typeface="Arial"/>
                      </a:endParaRPr>
                    </a:p>
                    <a:p>
                      <a:pPr algn="l" rtl="0"/>
                      <a:r>
                        <a:rPr lang="fr-FR" sz="1600" b="0" i="0" u="none" strike="noStrike" cap="none" baseline="0" dirty="0">
                          <a:solidFill>
                            <a:schemeClr val="dk1"/>
                          </a:solidFill>
                          <a:effectLst/>
                          <a:latin typeface="Gill Sans MT" panose="020B0502020104020203" pitchFamily="34" charset="0"/>
                          <a:ea typeface="+mn-ea"/>
                          <a:cs typeface="+mn-cs"/>
                          <a:sym typeface="Arial"/>
                        </a:rPr>
                        <a:t>Pourcentage de commandes passées en urgence par les établissements de santé</a:t>
                      </a:r>
                      <a:endParaRPr lang="fr-FR" sz="20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2"/>
                  </a:ext>
                </a:extLst>
              </a:tr>
              <a:tr h="734240">
                <a:tc>
                  <a:txBody>
                    <a:bodyPr/>
                    <a:lstStyle/>
                    <a:p>
                      <a:pPr marL="139700" marR="0" algn="l" rtl="0">
                        <a:lnSpc>
                          <a:spcPct val="115000"/>
                        </a:lnSpc>
                        <a:spcBef>
                          <a:spcPts val="0"/>
                        </a:spcBef>
                        <a:spcAft>
                          <a:spcPts val="500"/>
                        </a:spcAft>
                        <a:tabLst>
                          <a:tab pos="8223250" algn="r"/>
                        </a:tabLst>
                      </a:pPr>
                      <a:r>
                        <a:rPr lang="fr-FR" sz="2000" b="1" i="0" u="none" baseline="0">
                          <a:solidFill>
                            <a:srgbClr val="000000"/>
                          </a:solidFill>
                          <a:effectLst/>
                          <a:latin typeface="Gill Sans MT" panose="020B0502020104020203" pitchFamily="34" charset="0"/>
                          <a:ea typeface="Cambria"/>
                          <a:cs typeface="Cambria"/>
                        </a:rPr>
                        <a:t>Aval</a:t>
                      </a:r>
                      <a:endParaRPr lang="fr-FR" sz="20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pPr algn="l" rtl="0"/>
                      <a:r>
                        <a:rPr lang="fr-FR" sz="1600" b="0" i="0" u="none" strike="noStrike" cap="none" baseline="0" dirty="0">
                          <a:solidFill>
                            <a:schemeClr val="dk1"/>
                          </a:solidFill>
                          <a:effectLst/>
                          <a:latin typeface="Gill Sans MT" panose="020B0502020104020203" pitchFamily="34" charset="0"/>
                          <a:ea typeface="+mn-ea"/>
                          <a:cs typeface="+mn-cs"/>
                          <a:sym typeface="Arial"/>
                        </a:rPr>
                        <a:t>Taux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d’exécution </a:t>
                      </a:r>
                      <a:r>
                        <a:rPr lang="fr-FR" sz="1600" b="0" i="0" u="none" strike="noStrike" cap="none" baseline="0" dirty="0">
                          <a:solidFill>
                            <a:schemeClr val="dk1"/>
                          </a:solidFill>
                          <a:effectLst/>
                          <a:latin typeface="Gill Sans MT" panose="020B0502020104020203" pitchFamily="34" charset="0"/>
                          <a:ea typeface="+mn-ea"/>
                          <a:cs typeface="+mn-cs"/>
                          <a:sym typeface="Arial"/>
                        </a:rPr>
                        <a:t>des commandes</a:t>
                      </a:r>
                    </a:p>
                    <a:p>
                      <a:pPr algn="l" rtl="0"/>
                      <a:r>
                        <a:rPr lang="fr-FR" sz="1600" b="0" i="0" u="none" strike="noStrike" cap="none" baseline="0" dirty="0">
                          <a:solidFill>
                            <a:schemeClr val="dk1"/>
                          </a:solidFill>
                          <a:effectLst/>
                          <a:latin typeface="Gill Sans MT" panose="020B0502020104020203" pitchFamily="34" charset="0"/>
                          <a:ea typeface="+mn-ea"/>
                          <a:cs typeface="+mn-cs"/>
                          <a:sym typeface="Arial"/>
                        </a:rPr>
                        <a:t>Délai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d’exécution </a:t>
                      </a:r>
                      <a:r>
                        <a:rPr lang="fr-FR" sz="1600" b="0" i="0" u="none" strike="noStrike" cap="none" baseline="0" dirty="0">
                          <a:solidFill>
                            <a:schemeClr val="dk1"/>
                          </a:solidFill>
                          <a:effectLst/>
                          <a:latin typeface="Gill Sans MT" panose="020B0502020104020203" pitchFamily="34" charset="0"/>
                          <a:ea typeface="+mn-ea"/>
                          <a:cs typeface="+mn-cs"/>
                          <a:sym typeface="Arial"/>
                        </a:rPr>
                        <a:t>des commandes (facultatif)</a:t>
                      </a:r>
                      <a:endParaRPr lang="fr-FR" sz="20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3"/>
                  </a:ext>
                </a:extLst>
              </a:tr>
              <a:tr h="734240">
                <a:tc>
                  <a:txBody>
                    <a:bodyPr/>
                    <a:lstStyle/>
                    <a:p>
                      <a:pPr marL="139700" marR="0" algn="l" rtl="0">
                        <a:lnSpc>
                          <a:spcPct val="115000"/>
                        </a:lnSpc>
                        <a:spcBef>
                          <a:spcPts val="0"/>
                        </a:spcBef>
                        <a:spcAft>
                          <a:spcPts val="500"/>
                        </a:spcAft>
                        <a:tabLst>
                          <a:tab pos="8223250" algn="r"/>
                        </a:tabLst>
                      </a:pPr>
                      <a:r>
                        <a:rPr lang="fr-FR" sz="2000" b="1" i="0" u="none" baseline="0">
                          <a:solidFill>
                            <a:srgbClr val="000000"/>
                          </a:solidFill>
                          <a:effectLst/>
                          <a:latin typeface="Gill Sans MT" panose="020B0502020104020203" pitchFamily="34" charset="0"/>
                          <a:ea typeface="Cambria"/>
                          <a:cs typeface="Cambria"/>
                        </a:rPr>
                        <a:t>Coût</a:t>
                      </a:r>
                      <a:endParaRPr lang="fr-FR" sz="20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pPr algn="l" rtl="0"/>
                      <a:r>
                        <a:rPr lang="fr-FR" sz="1600" b="0" i="0" u="none" strike="noStrike" cap="none" baseline="0" dirty="0">
                          <a:solidFill>
                            <a:schemeClr val="dk1"/>
                          </a:solidFill>
                          <a:effectLst/>
                          <a:latin typeface="Gill Sans MT" panose="020B0502020104020203" pitchFamily="34" charset="0"/>
                          <a:ea typeface="+mn-ea"/>
                          <a:cs typeface="+mn-cs"/>
                          <a:sym typeface="Arial"/>
                        </a:rPr>
                        <a:t>Coût de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l’opération d’entreposage </a:t>
                      </a:r>
                      <a:r>
                        <a:rPr lang="fr-FR" sz="1600" b="0" i="0" u="none" strike="noStrike" cap="none" baseline="0" dirty="0">
                          <a:solidFill>
                            <a:schemeClr val="dk1"/>
                          </a:solidFill>
                          <a:effectLst/>
                          <a:latin typeface="Gill Sans MT" panose="020B0502020104020203" pitchFamily="34" charset="0"/>
                          <a:ea typeface="+mn-ea"/>
                          <a:cs typeface="+mn-cs"/>
                          <a:sym typeface="Arial"/>
                        </a:rPr>
                        <a:t>(facultatif)</a:t>
                      </a:r>
                    </a:p>
                    <a:p>
                      <a:pPr algn="l" rtl="0"/>
                      <a:r>
                        <a:rPr lang="fr-FR" sz="1600" b="0" i="0" u="none" strike="noStrike" cap="none" baseline="0" dirty="0">
                          <a:solidFill>
                            <a:schemeClr val="dk1"/>
                          </a:solidFill>
                          <a:effectLst/>
                          <a:latin typeface="Gill Sans MT" panose="020B0502020104020203" pitchFamily="34" charset="0"/>
                          <a:ea typeface="+mn-ea"/>
                          <a:cs typeface="+mn-cs"/>
                          <a:sym typeface="Arial"/>
                        </a:rPr>
                        <a:t>Coût de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l’opération </a:t>
                      </a:r>
                      <a:r>
                        <a:rPr lang="fr-FR" sz="1600" b="0" i="0" u="none" strike="noStrike" cap="none" baseline="0" dirty="0">
                          <a:solidFill>
                            <a:schemeClr val="dk1"/>
                          </a:solidFill>
                          <a:effectLst/>
                          <a:latin typeface="Gill Sans MT" panose="020B0502020104020203" pitchFamily="34" charset="0"/>
                          <a:ea typeface="+mn-ea"/>
                          <a:cs typeface="+mn-cs"/>
                          <a:sym typeface="Arial"/>
                        </a:rPr>
                        <a:t>de distribution (facultatif)</a:t>
                      </a:r>
                      <a:endParaRPr lang="fr-FR" sz="20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4"/>
                  </a:ext>
                </a:extLst>
              </a:tr>
              <a:tr h="613123">
                <a:tc>
                  <a:txBody>
                    <a:bodyPr/>
                    <a:lstStyle/>
                    <a:p>
                      <a:pPr marL="139700" marR="0" algn="l" rtl="0">
                        <a:lnSpc>
                          <a:spcPct val="115000"/>
                        </a:lnSpc>
                        <a:spcBef>
                          <a:spcPts val="0"/>
                        </a:spcBef>
                        <a:spcAft>
                          <a:spcPts val="500"/>
                        </a:spcAft>
                        <a:tabLst>
                          <a:tab pos="8223250" algn="r"/>
                        </a:tabLst>
                      </a:pPr>
                      <a:r>
                        <a:rPr lang="fr-FR" sz="2000" b="1" i="0" u="none" baseline="0">
                          <a:solidFill>
                            <a:srgbClr val="000000"/>
                          </a:solidFill>
                          <a:effectLst/>
                          <a:latin typeface="Gill Sans MT" panose="020B0502020104020203" pitchFamily="34" charset="0"/>
                          <a:ea typeface="Cambria"/>
                          <a:cs typeface="Cambria"/>
                        </a:rPr>
                        <a:t>Température</a:t>
                      </a:r>
                      <a:endParaRPr lang="fr-FR" sz="20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pPr algn="l" rtl="0"/>
                      <a:r>
                        <a:rPr lang="fr-FR" sz="1600" b="0" i="0" u="none" strike="noStrike" cap="none" baseline="0" dirty="0">
                          <a:solidFill>
                            <a:schemeClr val="dk1"/>
                          </a:solidFill>
                          <a:effectLst/>
                          <a:latin typeface="Gill Sans MT" panose="020B0502020104020203" pitchFamily="34" charset="0"/>
                          <a:ea typeface="+mn-ea"/>
                          <a:cs typeface="+mn-cs"/>
                          <a:sym typeface="Arial"/>
                        </a:rPr>
                        <a:t>Nombre et durée des écarts de température dans </a:t>
                      </a:r>
                      <a:r>
                        <a:rPr lang="fr-FR" sz="1600" b="0" i="0" u="none" strike="noStrike" cap="none" baseline="0" dirty="0" smtClean="0">
                          <a:solidFill>
                            <a:schemeClr val="dk1"/>
                          </a:solidFill>
                          <a:effectLst/>
                          <a:latin typeface="Gill Sans MT" panose="020B0502020104020203" pitchFamily="34" charset="0"/>
                          <a:ea typeface="+mn-ea"/>
                          <a:cs typeface="+mn-cs"/>
                          <a:sym typeface="Arial"/>
                        </a:rPr>
                        <a:t>l’entrepôt </a:t>
                      </a:r>
                      <a:r>
                        <a:rPr lang="fr-FR" sz="1600" b="0" i="0" u="none" strike="noStrike" cap="none" baseline="0" dirty="0">
                          <a:solidFill>
                            <a:schemeClr val="dk1"/>
                          </a:solidFill>
                          <a:effectLst/>
                          <a:latin typeface="Gill Sans MT" panose="020B0502020104020203" pitchFamily="34" charset="0"/>
                          <a:ea typeface="+mn-ea"/>
                          <a:cs typeface="+mn-cs"/>
                          <a:sym typeface="Arial"/>
                        </a:rPr>
                        <a:t>frigorifique (facultatif)</a:t>
                      </a:r>
                      <a:endParaRPr lang="fr-FR" sz="20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5"/>
                  </a:ext>
                </a:extLst>
              </a:tr>
              <a:tr h="734240">
                <a:tc>
                  <a:txBody>
                    <a:bodyPr/>
                    <a:lstStyle/>
                    <a:p>
                      <a:pPr algn="l" rtl="0"/>
                      <a:r>
                        <a:rPr lang="fr-FR" sz="2000" b="1" i="0" u="none" baseline="0">
                          <a:solidFill>
                            <a:srgbClr val="000000"/>
                          </a:solidFill>
                          <a:effectLst/>
                          <a:latin typeface="Gill Sans MT" panose="020B0502020104020203" pitchFamily="34" charset="0"/>
                          <a:ea typeface="Cambria"/>
                          <a:cs typeface="Cambria"/>
                        </a:rPr>
                        <a:t>  Postes clés</a:t>
                      </a:r>
                      <a:endParaRPr lang="fr-FR" sz="2000" u="none" dirty="0">
                        <a:latin typeface="Gill Sans MT" panose="020B0502020104020203" pitchFamily="34" charset="0"/>
                      </a:endParaRPr>
                    </a:p>
                  </a:txBody>
                  <a:tcPr marL="120949" marR="120949" marT="60475" marB="60475"/>
                </a:tc>
                <a:tc>
                  <a:txBody>
                    <a:bodyPr/>
                    <a:lstStyle/>
                    <a:p>
                      <a:pPr algn="l" rtl="0"/>
                      <a:r>
                        <a:rPr lang="fr-FR" sz="1600" b="0" i="0" u="none" strike="noStrike" cap="none" baseline="0" dirty="0">
                          <a:solidFill>
                            <a:schemeClr val="dk1"/>
                          </a:solidFill>
                          <a:effectLst/>
                          <a:latin typeface="Gill Sans MT" panose="020B0502020104020203" pitchFamily="34" charset="0"/>
                          <a:ea typeface="+mn-ea"/>
                          <a:cs typeface="+mn-cs"/>
                          <a:sym typeface="Arial"/>
                        </a:rPr>
                        <a:t>Taux de rotation du personnel</a:t>
                      </a:r>
                    </a:p>
                    <a:p>
                      <a:pPr algn="l" rtl="0"/>
                      <a:r>
                        <a:rPr lang="fr-FR" sz="1600" b="0" i="0" u="none" strike="noStrike" cap="none" baseline="0" dirty="0">
                          <a:solidFill>
                            <a:schemeClr val="dk1"/>
                          </a:solidFill>
                          <a:effectLst/>
                          <a:latin typeface="Gill Sans MT" panose="020B0502020104020203" pitchFamily="34" charset="0"/>
                          <a:ea typeface="+mn-ea"/>
                          <a:cs typeface="+mn-cs"/>
                          <a:sym typeface="Arial"/>
                        </a:rPr>
                        <a:t>Pourcentage de postes clés vacants (facultatif)</a:t>
                      </a:r>
                      <a:endParaRPr lang="fr-FR" sz="20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6"/>
                  </a:ext>
                </a:extLst>
              </a:tr>
            </a:tbl>
          </a:graphicData>
        </a:graphic>
      </p:graphicFrame>
    </p:spTree>
    <p:custDataLst>
      <p:tags r:id="rId1"/>
    </p:custDataLst>
    <p:extLst>
      <p:ext uri="{BB962C8B-B14F-4D97-AF65-F5344CB8AC3E}">
        <p14:creationId xmlns:p14="http://schemas.microsoft.com/office/powerpoint/2010/main" val="528643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rtl="0"/>
            <a:r>
              <a:rPr lang="fr-FR" b="1" i="0" u="none" baseline="0">
                <a:solidFill>
                  <a:srgbClr val="C00000"/>
                </a:solidFill>
                <a:latin typeface="Gill Sans MT" panose="020B0502020104020203" pitchFamily="34" charset="0"/>
              </a:rPr>
              <a:t>Outil centralisé</a:t>
            </a:r>
          </a:p>
        </p:txBody>
      </p:sp>
      <p:sp>
        <p:nvSpPr>
          <p:cNvPr id="4" name="Text Placeholder 3"/>
          <p:cNvSpPr>
            <a:spLocks noGrp="1"/>
          </p:cNvSpPr>
          <p:nvPr>
            <p:ph idx="1"/>
          </p:nvPr>
        </p:nvSpPr>
        <p:spPr/>
        <p:txBody>
          <a:bodyPr>
            <a:normAutofit/>
          </a:bodyPr>
          <a:lstStyle/>
          <a:p>
            <a:pPr algn="l" rtl="0">
              <a:buFont typeface="Wingdings" panose="05000000000000000000" pitchFamily="2" charset="2"/>
              <a:buChar char="ü"/>
            </a:pPr>
            <a:r>
              <a:rPr lang="fr-FR" sz="3200" b="0" i="0" u="none" baseline="0" dirty="0">
                <a:latin typeface="Gill Sans MT" panose="020B0502020104020203" pitchFamily="34" charset="0"/>
              </a:rPr>
              <a:t>Pour les </a:t>
            </a:r>
            <a:r>
              <a:rPr lang="fr-FR" sz="3200" b="0" i="1" u="none" baseline="0" dirty="0">
                <a:latin typeface="Gill Sans MT" panose="020B0502020104020203" pitchFamily="34" charset="0"/>
              </a:rPr>
              <a:t>magasins centraux de fournitures médicales, le </a:t>
            </a:r>
            <a:r>
              <a:rPr lang="fr-FR" sz="3200" b="0" i="1" u="none" baseline="0" dirty="0" err="1">
                <a:latin typeface="Gill Sans MT" panose="020B0502020104020203" pitchFamily="34" charset="0"/>
              </a:rPr>
              <a:t>MdS</a:t>
            </a:r>
            <a:r>
              <a:rPr lang="fr-FR" sz="3200" b="0" i="1" u="none" baseline="0" dirty="0">
                <a:latin typeface="Gill Sans MT" panose="020B0502020104020203" pitchFamily="34" charset="0"/>
              </a:rPr>
              <a:t> et les autres entités similaires : la collecte devrait </a:t>
            </a:r>
            <a:r>
              <a:rPr lang="fr-FR" sz="3200" b="0" i="1" u="none" baseline="0" dirty="0" smtClean="0">
                <a:latin typeface="Gill Sans MT" panose="020B0502020104020203" pitchFamily="34" charset="0"/>
              </a:rPr>
              <a:t>s’effectuer </a:t>
            </a:r>
            <a:r>
              <a:rPr lang="fr-FR" sz="3200" b="0" i="1" u="none" baseline="0" dirty="0">
                <a:latin typeface="Gill Sans MT" panose="020B0502020104020203" pitchFamily="34" charset="0"/>
              </a:rPr>
              <a:t>en une seule fois ou en nombre limité de fois.</a:t>
            </a:r>
          </a:p>
          <a:p>
            <a:endParaRPr lang="fr-FR" sz="3200" dirty="0">
              <a:latin typeface="Gill Sans MT" panose="020B0502020104020203" pitchFamily="34" charset="0"/>
            </a:endParaRPr>
          </a:p>
          <a:p>
            <a:endParaRPr lang="fr-FR" sz="3200" dirty="0">
              <a:latin typeface="Gill Sans MT" panose="020B0502020104020203" pitchFamily="34" charset="0"/>
            </a:endParaRPr>
          </a:p>
          <a:p>
            <a:pPr algn="l" rtl="0">
              <a:buFont typeface="Wingdings" panose="05000000000000000000" pitchFamily="2" charset="2"/>
              <a:buChar char="ü"/>
            </a:pPr>
            <a:r>
              <a:rPr lang="fr-FR" sz="3200" b="0" i="0" u="none" baseline="0" dirty="0">
                <a:latin typeface="Gill Sans MT" panose="020B0502020104020203" pitchFamily="34" charset="0"/>
              </a:rPr>
              <a:t>Définitions/instructions détaillées fournies dans </a:t>
            </a:r>
            <a:r>
              <a:rPr lang="fr-FR" sz="3200" b="0" i="0" u="none" baseline="0" dirty="0" smtClean="0">
                <a:latin typeface="Gill Sans MT" panose="020B0502020104020203" pitchFamily="34" charset="0"/>
              </a:rPr>
              <a:t>l’outil</a:t>
            </a:r>
            <a:r>
              <a:rPr lang="fr-FR" sz="3200" b="0" i="0" u="none" baseline="0" dirty="0">
                <a:latin typeface="Gill Sans MT" panose="020B0502020104020203" pitchFamily="34" charset="0"/>
              </a:rPr>
              <a:t>.</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spTree>
    <p:custDataLst>
      <p:tags r:id="rId1"/>
    </p:custDataLst>
    <p:extLst>
      <p:ext uri="{BB962C8B-B14F-4D97-AF65-F5344CB8AC3E}">
        <p14:creationId xmlns:p14="http://schemas.microsoft.com/office/powerpoint/2010/main" val="2403781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711200" y="-102084"/>
            <a:ext cx="13614400" cy="580800"/>
          </a:xfrm>
        </p:spPr>
        <p:txBody>
          <a:bodyPr>
            <a:normAutofit/>
          </a:bodyPr>
          <a:lstStyle/>
          <a:p>
            <a:pPr algn="ctr" rtl="0"/>
            <a:r>
              <a:rPr lang="fr-FR" sz="2800" b="1" i="0" u="none" baseline="0" dirty="0">
                <a:solidFill>
                  <a:srgbClr val="C00000"/>
                </a:solidFill>
                <a:latin typeface="Gill Sans MT" panose="020B0502020104020203" pitchFamily="34" charset="0"/>
              </a:rPr>
              <a:t>KPI dans </a:t>
            </a:r>
            <a:r>
              <a:rPr lang="fr-FR" sz="2800" b="1" i="0" u="none" baseline="0" dirty="0" smtClean="0">
                <a:solidFill>
                  <a:srgbClr val="C00000"/>
                </a:solidFill>
                <a:latin typeface="Gill Sans MT" panose="020B0502020104020203" pitchFamily="34" charset="0"/>
              </a:rPr>
              <a:t>l’outil </a:t>
            </a:r>
            <a:r>
              <a:rPr lang="fr-FR" sz="2800" b="1" i="0" u="none" baseline="0" dirty="0">
                <a:solidFill>
                  <a:srgbClr val="C00000"/>
                </a:solidFill>
                <a:latin typeface="Gill Sans MT" panose="020B0502020104020203" pitchFamily="34" charset="0"/>
              </a:rPr>
              <a:t>centralisé de collecte des données (extraction)</a:t>
            </a:r>
          </a:p>
        </p:txBody>
      </p:sp>
      <p:sp>
        <p:nvSpPr>
          <p:cNvPr id="6" name="Content Placeholder 5">
            <a:extLst>
              <a:ext uri="{FF2B5EF4-FFF2-40B4-BE49-F238E27FC236}">
                <a16:creationId xmlns:a16="http://schemas.microsoft.com/office/drawing/2014/main" xmlns="" id="{57FD964C-A9D3-4FCD-B874-2077630F3797}"/>
              </a:ext>
            </a:extLst>
          </p:cNvPr>
          <p:cNvSpPr>
            <a:spLocks noGrp="1"/>
          </p:cNvSpPr>
          <p:nvPr>
            <p:ph idx="1"/>
          </p:nvPr>
        </p:nvSpPr>
        <p:spPr/>
        <p:txBody>
          <a:bodyPr/>
          <a:lstStyle/>
          <a:p>
            <a:endParaRPr lang="fr-FR"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5" name="Table 4"/>
          <p:cNvGraphicFramePr>
            <a:graphicFrameLocks noGrp="1"/>
          </p:cNvGraphicFramePr>
          <p:nvPr>
            <p:extLst>
              <p:ext uri="{D42A27DB-BD31-4B8C-83A1-F6EECF244321}">
                <p14:modId xmlns:p14="http://schemas.microsoft.com/office/powerpoint/2010/main" val="154560513"/>
              </p:ext>
            </p:extLst>
          </p:nvPr>
        </p:nvGraphicFramePr>
        <p:xfrm>
          <a:off x="214866" y="509085"/>
          <a:ext cx="11824734" cy="6272715"/>
        </p:xfrm>
        <a:graphic>
          <a:graphicData uri="http://schemas.openxmlformats.org/drawingml/2006/table">
            <a:tbl>
              <a:tblPr firstRow="1" bandRow="1">
                <a:tableStyleId>{5C22544A-7EE6-4342-B048-85BDC9FD1C3A}</a:tableStyleId>
              </a:tblPr>
              <a:tblGrid>
                <a:gridCol w="9201880">
                  <a:extLst>
                    <a:ext uri="{9D8B030D-6E8A-4147-A177-3AD203B41FA5}">
                      <a16:colId xmlns:a16="http://schemas.microsoft.com/office/drawing/2014/main" xmlns="" val="20000"/>
                    </a:ext>
                  </a:extLst>
                </a:gridCol>
                <a:gridCol w="2622854">
                  <a:extLst>
                    <a:ext uri="{9D8B030D-6E8A-4147-A177-3AD203B41FA5}">
                      <a16:colId xmlns:a16="http://schemas.microsoft.com/office/drawing/2014/main" xmlns="" val="20001"/>
                    </a:ext>
                  </a:extLst>
                </a:gridCol>
              </a:tblGrid>
              <a:tr h="512489">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fr-FR" sz="1600" b="0" i="0" u="none" baseline="0" dirty="0">
                          <a:latin typeface="Gill Sans MT" panose="020B0502020104020203" pitchFamily="34" charset="0"/>
                        </a:rPr>
                        <a:t>Tableau de collecte des données</a:t>
                      </a:r>
                    </a:p>
                  </a:txBody>
                  <a:tcPr marL="120949" marR="120949" marT="60475" marB="60475"/>
                </a:tc>
                <a:tc>
                  <a:txBody>
                    <a:bodyPr/>
                    <a:lstStyle/>
                    <a:p>
                      <a:pPr algn="l" rtl="0"/>
                      <a:r>
                        <a:rPr lang="fr-FR" sz="1600" b="0" i="0" u="none" baseline="0">
                          <a:latin typeface="Gill Sans MT" panose="020B0502020104020203" pitchFamily="34" charset="0"/>
                        </a:rPr>
                        <a:t>Où</a:t>
                      </a:r>
                    </a:p>
                  </a:txBody>
                  <a:tcPr marL="120949" marR="120949" marT="60475" marB="60475"/>
                </a:tc>
                <a:extLst>
                  <a:ext uri="{0D108BD9-81ED-4DB2-BD59-A6C34878D82A}">
                    <a16:rowId xmlns:a16="http://schemas.microsoft.com/office/drawing/2014/main" xmlns="" val="10000"/>
                  </a:ext>
                </a:extLst>
              </a:tr>
              <a:tr h="479637">
                <a:tc>
                  <a:txBody>
                    <a:bodyPr/>
                    <a:lstStyle/>
                    <a:p>
                      <a:pPr marR="0" algn="l" rtl="0">
                        <a:lnSpc>
                          <a:spcPct val="100000"/>
                        </a:lnSpc>
                        <a:spcBef>
                          <a:spcPts val="0"/>
                        </a:spcBef>
                        <a:spcAft>
                          <a:spcPts val="0"/>
                        </a:spcAft>
                        <a:buClr>
                          <a:srgbClr val="000000"/>
                        </a:buClr>
                        <a:buFont typeface="Arial"/>
                      </a:pPr>
                      <a:r>
                        <a:rPr lang="fr-FR" sz="1400" b="0" i="0" u="none" strike="noStrike" cap="none" baseline="0">
                          <a:solidFill>
                            <a:schemeClr val="dk1"/>
                          </a:solidFill>
                          <a:effectLst/>
                          <a:latin typeface="Gill Sans MT" panose="020B0502020104020203" pitchFamily="34" charset="0"/>
                          <a:ea typeface="+mn-ea"/>
                          <a:cs typeface="+mn-cs"/>
                          <a:sym typeface="Arial"/>
                        </a:rPr>
                        <a:t>Précision des prévisions</a:t>
                      </a:r>
                    </a:p>
                  </a:txBody>
                  <a:tcPr marL="120949" marR="120949" marT="60475" marB="60475"/>
                </a:tc>
                <a:tc>
                  <a:txBody>
                    <a:bodyPr/>
                    <a:lstStyle/>
                    <a:p>
                      <a:pPr algn="l" rtl="0"/>
                      <a:r>
                        <a:rPr lang="fr-FR" sz="1400" b="0" i="0" u="none" strike="noStrike" cap="none" baseline="0">
                          <a:solidFill>
                            <a:schemeClr val="dk1"/>
                          </a:solidFill>
                          <a:effectLst/>
                          <a:latin typeface="Gill Sans MT" panose="020B0502020104020203" pitchFamily="34" charset="0"/>
                          <a:ea typeface="+mn-ea"/>
                          <a:cs typeface="+mn-cs"/>
                          <a:sym typeface="Arial"/>
                        </a:rPr>
                        <a:t>Unités de prévision</a:t>
                      </a:r>
                    </a:p>
                  </a:txBody>
                  <a:tcPr marL="120949" marR="120949" marT="60475" marB="60475"/>
                </a:tc>
                <a:extLst>
                  <a:ext uri="{0D108BD9-81ED-4DB2-BD59-A6C34878D82A}">
                    <a16:rowId xmlns:a16="http://schemas.microsoft.com/office/drawing/2014/main" xmlns="" val="10001"/>
                  </a:ext>
                </a:extLst>
              </a:tr>
              <a:tr h="479637">
                <a:tc>
                  <a:txBody>
                    <a:bodyPr/>
                    <a:lstStyle/>
                    <a:p>
                      <a:pPr algn="l" rtl="0"/>
                      <a:r>
                        <a:rPr lang="fr-FR" sz="1400" b="0" i="0" u="none" strike="noStrike" cap="none" baseline="0" dirty="0">
                          <a:solidFill>
                            <a:schemeClr val="dk1"/>
                          </a:solidFill>
                          <a:effectLst/>
                          <a:latin typeface="Gill Sans MT" panose="020B0502020104020203" pitchFamily="34" charset="0"/>
                          <a:ea typeface="+mn-ea"/>
                          <a:cs typeface="+mn-cs"/>
                          <a:sym typeface="Arial"/>
                        </a:rPr>
                        <a:t>Précision du plan </a:t>
                      </a:r>
                      <a:r>
                        <a:rPr lang="fr-FR" sz="1400" b="0" i="0" u="none" strike="noStrike" cap="none" baseline="0" dirty="0" smtClean="0">
                          <a:solidFill>
                            <a:schemeClr val="dk1"/>
                          </a:solidFill>
                          <a:effectLst/>
                          <a:latin typeface="Gill Sans MT" panose="020B0502020104020203" pitchFamily="34" charset="0"/>
                          <a:ea typeface="+mn-ea"/>
                          <a:cs typeface="+mn-cs"/>
                          <a:sym typeface="Arial"/>
                        </a:rPr>
                        <a:t>d’approvisionnement</a:t>
                      </a:r>
                      <a:endParaRPr lang="fr-FR" sz="1400" b="0" i="0" u="none" strike="noStrike" cap="none" baseline="0" dirty="0">
                        <a:solidFill>
                          <a:schemeClr val="dk1"/>
                        </a:solidFill>
                        <a:effectLst/>
                        <a:latin typeface="Gill Sans MT" panose="020B0502020104020203" pitchFamily="34" charset="0"/>
                        <a:ea typeface="+mn-ea"/>
                        <a:cs typeface="+mn-cs"/>
                        <a:sym typeface="Arial"/>
                      </a:endParaRP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400" b="0" i="0" u="none" strike="noStrike" cap="none" baseline="0">
                          <a:solidFill>
                            <a:schemeClr val="dk1"/>
                          </a:solidFill>
                          <a:effectLst/>
                          <a:latin typeface="Gill Sans MT" panose="020B0502020104020203" pitchFamily="34" charset="0"/>
                          <a:ea typeface="+mn-ea"/>
                          <a:cs typeface="+mn-cs"/>
                          <a:sym typeface="Arial"/>
                        </a:rPr>
                        <a:t>Unités de prévision</a:t>
                      </a:r>
                    </a:p>
                  </a:txBody>
                  <a:tcPr marL="120949" marR="120949" marT="60475" marB="60475"/>
                </a:tc>
                <a:extLst>
                  <a:ext uri="{0D108BD9-81ED-4DB2-BD59-A6C34878D82A}">
                    <a16:rowId xmlns:a16="http://schemas.microsoft.com/office/drawing/2014/main" xmlns="" val="10002"/>
                  </a:ext>
                </a:extLst>
              </a:tr>
              <a:tr h="479637">
                <a:tc>
                  <a:txBody>
                    <a:bodyPr/>
                    <a:lstStyle/>
                    <a:p>
                      <a:pPr algn="l" rtl="0"/>
                      <a:r>
                        <a:rPr lang="fr-FR" sz="1400" b="0" i="0" u="none" strike="noStrike" cap="none" baseline="0">
                          <a:solidFill>
                            <a:schemeClr val="dk1"/>
                          </a:solidFill>
                          <a:effectLst/>
                          <a:latin typeface="Gill Sans MT" panose="020B0502020104020203" pitchFamily="34" charset="0"/>
                          <a:ea typeface="+mn-ea"/>
                          <a:cs typeface="+mn-cs"/>
                          <a:sym typeface="Arial"/>
                        </a:rPr>
                        <a:t>Source des financements </a:t>
                      </a:r>
                    </a:p>
                  </a:txBody>
                  <a:tcPr marL="120949" marR="120949" marT="60475" marB="60475"/>
                </a:tc>
                <a:tc>
                  <a:txBody>
                    <a:bodyPr/>
                    <a:lstStyle/>
                    <a:p>
                      <a:pPr algn="l" rtl="0"/>
                      <a:r>
                        <a:rPr lang="fr-FR" sz="1400" b="0" i="0" u="none" strike="noStrike" cap="none" baseline="0">
                          <a:solidFill>
                            <a:schemeClr val="dk1"/>
                          </a:solidFill>
                          <a:effectLst/>
                          <a:latin typeface="Gill Sans MT" panose="020B0502020104020203" pitchFamily="34" charset="0"/>
                          <a:ea typeface="+mn-ea"/>
                          <a:cs typeface="+mn-cs"/>
                          <a:sym typeface="Arial"/>
                        </a:rPr>
                        <a:t>MdS/finances</a:t>
                      </a:r>
                    </a:p>
                  </a:txBody>
                  <a:tcPr marL="120949" marR="120949" marT="60475" marB="60475"/>
                </a:tc>
                <a:extLst>
                  <a:ext uri="{0D108BD9-81ED-4DB2-BD59-A6C34878D82A}">
                    <a16:rowId xmlns:a16="http://schemas.microsoft.com/office/drawing/2014/main" xmlns="" val="10003"/>
                  </a:ext>
                </a:extLst>
              </a:tr>
              <a:tr h="479637">
                <a:tc>
                  <a:txBody>
                    <a:bodyPr/>
                    <a:lstStyle/>
                    <a:p>
                      <a:pPr algn="l" rtl="0"/>
                      <a:r>
                        <a:rPr lang="fr-FR" sz="1400" b="0" i="0" u="none" strike="noStrike" cap="none" baseline="0">
                          <a:solidFill>
                            <a:schemeClr val="dk1"/>
                          </a:solidFill>
                          <a:effectLst/>
                          <a:latin typeface="Gill Sans MT" panose="020B0502020104020203" pitchFamily="34" charset="0"/>
                          <a:ea typeface="+mn-ea"/>
                          <a:cs typeface="+mn-cs"/>
                          <a:sym typeface="Arial"/>
                        </a:rPr>
                        <a:t>Prix payés</a:t>
                      </a:r>
                    </a:p>
                  </a:txBody>
                  <a:tcPr marL="120949" marR="120949" marT="60475" marB="60475"/>
                </a:tc>
                <a:tc>
                  <a:txBody>
                    <a:bodyPr/>
                    <a:lstStyle/>
                    <a:p>
                      <a:pPr algn="l" rtl="0"/>
                      <a:r>
                        <a:rPr lang="fr-FR" sz="1400" b="0" i="0" u="none" strike="noStrike" cap="none" baseline="0">
                          <a:solidFill>
                            <a:schemeClr val="dk1"/>
                          </a:solidFill>
                          <a:effectLst/>
                          <a:latin typeface="Gill Sans MT" panose="020B0502020104020203" pitchFamily="34" charset="0"/>
                          <a:ea typeface="+mn-ea"/>
                          <a:cs typeface="+mn-cs"/>
                          <a:sym typeface="Arial"/>
                        </a:rPr>
                        <a:t>MdS/approvisionnement</a:t>
                      </a:r>
                    </a:p>
                  </a:txBody>
                  <a:tcPr marL="120949" marR="120949" marT="60475" marB="60475"/>
                </a:tc>
                <a:extLst>
                  <a:ext uri="{0D108BD9-81ED-4DB2-BD59-A6C34878D82A}">
                    <a16:rowId xmlns:a16="http://schemas.microsoft.com/office/drawing/2014/main" xmlns="" val="10004"/>
                  </a:ext>
                </a:extLst>
              </a:tr>
              <a:tr h="749023">
                <a:tc>
                  <a:txBody>
                    <a:bodyPr/>
                    <a:lstStyle/>
                    <a:p>
                      <a:pPr algn="l" rtl="0"/>
                      <a:r>
                        <a:rPr lang="fr-FR" sz="1400" b="0" i="0" u="none" strike="noStrike" cap="none" baseline="0" dirty="0">
                          <a:solidFill>
                            <a:schemeClr val="dk1"/>
                          </a:solidFill>
                          <a:effectLst/>
                          <a:latin typeface="Gill Sans MT" panose="020B0502020104020203" pitchFamily="34" charset="0"/>
                          <a:ea typeface="+mn-ea"/>
                          <a:cs typeface="+mn-cs"/>
                          <a:sym typeface="Arial"/>
                        </a:rPr>
                        <a:t>Nombre de commandes en urgence passées auprès des fournisseurs (pourcentage du total des commandes passées) et méthodes </a:t>
                      </a:r>
                      <a:r>
                        <a:rPr lang="fr-FR" sz="1400" b="0" i="0" u="none" strike="noStrike" cap="none" baseline="0" dirty="0" smtClean="0">
                          <a:solidFill>
                            <a:schemeClr val="dk1"/>
                          </a:solidFill>
                          <a:effectLst/>
                          <a:latin typeface="Gill Sans MT" panose="020B0502020104020203" pitchFamily="34" charset="0"/>
                          <a:ea typeface="+mn-ea"/>
                          <a:cs typeface="+mn-cs"/>
                          <a:sym typeface="Arial"/>
                        </a:rPr>
                        <a:t>d’approvisionnement </a:t>
                      </a:r>
                      <a:r>
                        <a:rPr lang="fr-FR" sz="1400" b="0" i="0" u="none" strike="noStrike" cap="none" baseline="0" dirty="0">
                          <a:solidFill>
                            <a:schemeClr val="dk1"/>
                          </a:solidFill>
                          <a:effectLst/>
                          <a:latin typeface="Gill Sans MT" panose="020B0502020104020203" pitchFamily="34" charset="0"/>
                          <a:ea typeface="+mn-ea"/>
                          <a:cs typeface="+mn-cs"/>
                          <a:sym typeface="Arial"/>
                        </a:rPr>
                        <a:t>utilisées</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400" b="0" i="0" u="none" strike="noStrike" cap="none" baseline="0">
                          <a:solidFill>
                            <a:schemeClr val="dk1"/>
                          </a:solidFill>
                          <a:effectLst/>
                          <a:latin typeface="Gill Sans MT" panose="020B0502020104020203" pitchFamily="34" charset="0"/>
                          <a:ea typeface="+mn-ea"/>
                          <a:cs typeface="+mn-cs"/>
                          <a:sym typeface="Arial"/>
                        </a:rPr>
                        <a:t>MdS/approvisionnement</a:t>
                      </a:r>
                    </a:p>
                  </a:txBody>
                  <a:tcPr marL="120949" marR="120949" marT="60475" marB="60475"/>
                </a:tc>
                <a:extLst>
                  <a:ext uri="{0D108BD9-81ED-4DB2-BD59-A6C34878D82A}">
                    <a16:rowId xmlns:a16="http://schemas.microsoft.com/office/drawing/2014/main" xmlns="" val="10005"/>
                  </a:ext>
                </a:extLst>
              </a:tr>
              <a:tr h="479637">
                <a:tc>
                  <a:txBody>
                    <a:bodyPr/>
                    <a:lstStyle/>
                    <a:p>
                      <a:pPr algn="l" rtl="0"/>
                      <a:r>
                        <a:rPr lang="fr-FR" sz="1400" b="0" i="0" u="none" strike="noStrike" cap="none" baseline="0" dirty="0">
                          <a:solidFill>
                            <a:schemeClr val="dk1"/>
                          </a:solidFill>
                          <a:effectLst/>
                          <a:latin typeface="Gill Sans MT" panose="020B0502020104020203" pitchFamily="34" charset="0"/>
                          <a:ea typeface="+mn-ea"/>
                          <a:cs typeface="+mn-cs"/>
                          <a:sym typeface="Arial"/>
                        </a:rPr>
                        <a:t>Taux de ponctualité et taux </a:t>
                      </a:r>
                      <a:r>
                        <a:rPr lang="fr-FR" sz="1400" b="0" i="0" u="none" strike="noStrike" cap="none" baseline="0" dirty="0" smtClean="0">
                          <a:solidFill>
                            <a:schemeClr val="dk1"/>
                          </a:solidFill>
                          <a:effectLst/>
                          <a:latin typeface="Gill Sans MT" panose="020B0502020104020203" pitchFamily="34" charset="0"/>
                          <a:ea typeface="+mn-ea"/>
                          <a:cs typeface="+mn-cs"/>
                          <a:sym typeface="Arial"/>
                        </a:rPr>
                        <a:t>d’exécution </a:t>
                      </a:r>
                      <a:r>
                        <a:rPr lang="fr-FR" sz="1400" b="0" i="0" u="none" strike="noStrike" cap="none" baseline="0" dirty="0">
                          <a:solidFill>
                            <a:schemeClr val="dk1"/>
                          </a:solidFill>
                          <a:effectLst/>
                          <a:latin typeface="Gill Sans MT" panose="020B0502020104020203" pitchFamily="34" charset="0"/>
                          <a:ea typeface="+mn-ea"/>
                          <a:cs typeface="+mn-cs"/>
                          <a:sym typeface="Arial"/>
                        </a:rPr>
                        <a:t>des commandes complètes du fournisseur et taux </a:t>
                      </a:r>
                      <a:r>
                        <a:rPr lang="fr-FR" sz="1400" b="0" i="0" u="none" strike="noStrike" cap="none" baseline="0" dirty="0" smtClean="0">
                          <a:solidFill>
                            <a:schemeClr val="dk1"/>
                          </a:solidFill>
                          <a:effectLst/>
                          <a:latin typeface="Gill Sans MT" panose="020B0502020104020203" pitchFamily="34" charset="0"/>
                          <a:ea typeface="+mn-ea"/>
                          <a:cs typeface="+mn-cs"/>
                          <a:sym typeface="Arial"/>
                        </a:rPr>
                        <a:t>d’exécution </a:t>
                      </a:r>
                      <a:r>
                        <a:rPr lang="fr-FR" sz="1400" b="0" i="0" u="none" strike="noStrike" cap="none" baseline="0" dirty="0">
                          <a:solidFill>
                            <a:schemeClr val="dk1"/>
                          </a:solidFill>
                          <a:effectLst/>
                          <a:latin typeface="Gill Sans MT" panose="020B0502020104020203" pitchFamily="34" charset="0"/>
                          <a:ea typeface="+mn-ea"/>
                          <a:cs typeface="+mn-cs"/>
                          <a:sym typeface="Arial"/>
                        </a:rPr>
                        <a:t>des commandes du fournisseur</a:t>
                      </a:r>
                    </a:p>
                  </a:txBody>
                  <a:tcPr marL="120949" marR="120949" marT="60475" marB="60475"/>
                </a:tc>
                <a:tc>
                  <a:txBody>
                    <a:bodyPr/>
                    <a:lstStyle/>
                    <a:p>
                      <a:pPr algn="l" rtl="0"/>
                      <a:r>
                        <a:rPr lang="fr-FR" sz="1400" b="0" i="0" u="none" strike="noStrike" cap="none" baseline="0">
                          <a:solidFill>
                            <a:schemeClr val="dk1"/>
                          </a:solidFill>
                          <a:effectLst/>
                          <a:latin typeface="Gill Sans MT" panose="020B0502020104020203" pitchFamily="34" charset="0"/>
                          <a:ea typeface="+mn-ea"/>
                          <a:cs typeface="+mn-cs"/>
                          <a:sym typeface="Arial"/>
                        </a:rPr>
                        <a:t>Magasin central de fournitures médicales/approvisionnement</a:t>
                      </a:r>
                    </a:p>
                  </a:txBody>
                  <a:tcPr marL="120949" marR="120949" marT="60475" marB="60475"/>
                </a:tc>
                <a:extLst>
                  <a:ext uri="{0D108BD9-81ED-4DB2-BD59-A6C34878D82A}">
                    <a16:rowId xmlns:a16="http://schemas.microsoft.com/office/drawing/2014/main" xmlns="" val="10006"/>
                  </a:ext>
                </a:extLst>
              </a:tr>
              <a:tr h="479637">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400" b="0" i="0" u="none" strike="noStrike" cap="none" baseline="0">
                          <a:solidFill>
                            <a:schemeClr val="dk1"/>
                          </a:solidFill>
                          <a:effectLst/>
                          <a:latin typeface="Gill Sans MT" panose="020B0502020104020203" pitchFamily="34" charset="0"/>
                          <a:ea typeface="+mn-ea"/>
                          <a:cs typeface="+mn-cs"/>
                          <a:sym typeface="Arial"/>
                        </a:rPr>
                        <a:t>Délai de dédouanement</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400" b="0" i="0" u="none" strike="noStrike" cap="none" baseline="0">
                          <a:solidFill>
                            <a:schemeClr val="dk1"/>
                          </a:solidFill>
                          <a:effectLst/>
                          <a:latin typeface="Gill Sans MT" panose="020B0502020104020203" pitchFamily="34" charset="0"/>
                          <a:ea typeface="+mn-ea"/>
                          <a:cs typeface="+mn-cs"/>
                          <a:sym typeface="Arial"/>
                        </a:rPr>
                        <a:t>MdS/magasin central de fournitures médicales</a:t>
                      </a:r>
                    </a:p>
                  </a:txBody>
                  <a:tcPr marL="120949" marR="120949" marT="60475" marB="60475"/>
                </a:tc>
                <a:extLst>
                  <a:ext uri="{0D108BD9-81ED-4DB2-BD59-A6C34878D82A}">
                    <a16:rowId xmlns:a16="http://schemas.microsoft.com/office/drawing/2014/main" xmlns="" val="10007"/>
                  </a:ext>
                </a:extLst>
              </a:tr>
              <a:tr h="479637">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400" b="0" i="0" u="none" strike="noStrike" cap="none" baseline="0">
                          <a:solidFill>
                            <a:schemeClr val="dk1"/>
                          </a:solidFill>
                          <a:effectLst/>
                          <a:latin typeface="Gill Sans MT" panose="020B0502020104020203" pitchFamily="34" charset="0"/>
                          <a:ea typeface="+mn-ea"/>
                          <a:cs typeface="+mn-cs"/>
                          <a:sym typeface="Arial"/>
                        </a:rPr>
                        <a:t>Rotation annuelle des stocks</a:t>
                      </a:r>
                    </a:p>
                  </a:txBody>
                  <a:tcPr marL="120949" marR="120949" marT="60475" marB="60475"/>
                </a:tc>
                <a:tc>
                  <a:txBody>
                    <a:bodyPr/>
                    <a:lstStyle/>
                    <a:p>
                      <a:pPr algn="l" rtl="0"/>
                      <a:r>
                        <a:rPr lang="fr-FR" sz="1400" b="0" i="0" u="none" strike="noStrike" cap="none" baseline="0">
                          <a:solidFill>
                            <a:schemeClr val="dk1"/>
                          </a:solidFill>
                          <a:effectLst/>
                          <a:latin typeface="Gill Sans MT" panose="020B0502020104020203" pitchFamily="34" charset="0"/>
                          <a:ea typeface="+mn-ea"/>
                          <a:cs typeface="+mn-cs"/>
                          <a:sym typeface="Arial"/>
                        </a:rPr>
                        <a:t>Entrepôt central</a:t>
                      </a:r>
                    </a:p>
                  </a:txBody>
                  <a:tcPr marL="120949" marR="120949" marT="60475" marB="60475"/>
                </a:tc>
                <a:extLst>
                  <a:ext uri="{0D108BD9-81ED-4DB2-BD59-A6C34878D82A}">
                    <a16:rowId xmlns:a16="http://schemas.microsoft.com/office/drawing/2014/main" xmlns="" val="10008"/>
                  </a:ext>
                </a:extLst>
              </a:tr>
              <a:tr h="479637">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400" b="0" i="0" u="none" strike="noStrike" cap="none" baseline="0">
                          <a:solidFill>
                            <a:schemeClr val="dk1"/>
                          </a:solidFill>
                          <a:effectLst/>
                          <a:latin typeface="Gill Sans MT" panose="020B0502020104020203" pitchFamily="34" charset="0"/>
                          <a:ea typeface="+mn-ea"/>
                          <a:cs typeface="+mn-cs"/>
                          <a:sym typeface="Arial"/>
                        </a:rPr>
                        <a:t>Taux de rotation du personnel et pourcentage de postes clés vacants	</a:t>
                      </a:r>
                    </a:p>
                  </a:txBody>
                  <a:tcPr marL="120949" marR="120949" marT="60475" marB="60475"/>
                </a:tc>
                <a:tc>
                  <a:txBody>
                    <a:bodyPr/>
                    <a:lstStyle/>
                    <a:p>
                      <a:pPr algn="l" rtl="0"/>
                      <a:r>
                        <a:rPr lang="fr-FR" sz="1400" b="0" i="0" u="none" strike="noStrike" cap="none" baseline="0">
                          <a:solidFill>
                            <a:schemeClr val="dk1"/>
                          </a:solidFill>
                          <a:effectLst/>
                          <a:latin typeface="Gill Sans MT" panose="020B0502020104020203" pitchFamily="34" charset="0"/>
                          <a:ea typeface="+mn-ea"/>
                          <a:cs typeface="+mn-cs"/>
                          <a:sym typeface="Arial"/>
                        </a:rPr>
                        <a:t>MdS/RH</a:t>
                      </a:r>
                    </a:p>
                  </a:txBody>
                  <a:tcPr marL="120949" marR="120949" marT="60475" marB="60475"/>
                </a:tc>
                <a:extLst>
                  <a:ext uri="{0D108BD9-81ED-4DB2-BD59-A6C34878D82A}">
                    <a16:rowId xmlns:a16="http://schemas.microsoft.com/office/drawing/2014/main" xmlns="" val="10009"/>
                  </a:ext>
                </a:extLst>
              </a:tr>
              <a:tr h="479637">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400" b="0" i="0" u="none" strike="noStrike" cap="none" baseline="0">
                          <a:solidFill>
                            <a:schemeClr val="dk1"/>
                          </a:solidFill>
                          <a:effectLst/>
                          <a:latin typeface="Gill Sans MT" panose="020B0502020104020203" pitchFamily="34" charset="0"/>
                          <a:ea typeface="+mn-ea"/>
                          <a:cs typeface="+mn-cs"/>
                          <a:sym typeface="Arial"/>
                        </a:rPr>
                        <a:t>Taux de rapports complets et dans les temps des sites</a:t>
                      </a:r>
                    </a:p>
                  </a:txBody>
                  <a:tcPr marL="120949" marR="120949" marT="60475" marB="60475"/>
                </a:tc>
                <a:tc>
                  <a:txBody>
                    <a:bodyPr/>
                    <a:lstStyle/>
                    <a:p>
                      <a:pPr algn="l" rtl="0"/>
                      <a:r>
                        <a:rPr lang="fr-FR" sz="1400" b="0" i="0" u="none" strike="noStrike" cap="none" baseline="0">
                          <a:solidFill>
                            <a:schemeClr val="dk1"/>
                          </a:solidFill>
                          <a:effectLst/>
                          <a:latin typeface="Gill Sans MT" panose="020B0502020104020203" pitchFamily="34" charset="0"/>
                          <a:ea typeface="+mn-ea"/>
                          <a:cs typeface="+mn-cs"/>
                          <a:sym typeface="Arial"/>
                        </a:rPr>
                        <a:t>MdS/SIGL</a:t>
                      </a:r>
                    </a:p>
                  </a:txBody>
                  <a:tcPr marL="120949" marR="120949" marT="60475" marB="60475"/>
                </a:tc>
                <a:extLst>
                  <a:ext uri="{0D108BD9-81ED-4DB2-BD59-A6C34878D82A}">
                    <a16:rowId xmlns:a16="http://schemas.microsoft.com/office/drawing/2014/main" xmlns="" val="10010"/>
                  </a:ext>
                </a:extLst>
              </a:tr>
              <a:tr h="558404">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400" b="0" i="0" u="none" strike="noStrike" cap="none" baseline="0">
                          <a:solidFill>
                            <a:schemeClr val="dk1"/>
                          </a:solidFill>
                          <a:effectLst/>
                          <a:latin typeface="Gill Sans MT" panose="020B0502020104020203" pitchFamily="34" charset="0"/>
                          <a:ea typeface="+mn-ea"/>
                          <a:cs typeface="+mn-cs"/>
                          <a:sym typeface="Arial"/>
                        </a:rPr>
                        <a:t>Pourcentage de lots de produits testés et répondant aux normes de qualité</a:t>
                      </a:r>
                      <a:endParaRPr lang="fr-FR" sz="1800" b="1" i="0" u="none" strike="noStrike" cap="none" dirty="0">
                        <a:solidFill>
                          <a:srgbClr val="000000"/>
                        </a:solidFill>
                        <a:effectLst/>
                        <a:latin typeface="Gill Sans MT" panose="020B0502020104020203" pitchFamily="34" charset="0"/>
                        <a:ea typeface="Calibri"/>
                        <a:cs typeface="Calibri"/>
                        <a:sym typeface="Arial"/>
                      </a:endParaRP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fr-FR" sz="1400" b="0" i="0" u="none" strike="noStrike" cap="none" baseline="0" dirty="0">
                          <a:solidFill>
                            <a:schemeClr val="dk1"/>
                          </a:solidFill>
                          <a:effectLst/>
                          <a:latin typeface="Gill Sans MT" panose="020B0502020104020203" pitchFamily="34" charset="0"/>
                          <a:ea typeface="+mn-ea"/>
                          <a:cs typeface="+mn-cs"/>
                          <a:sym typeface="Arial"/>
                        </a:rPr>
                        <a:t>Unité du contrôle de la qualité</a:t>
                      </a:r>
                    </a:p>
                  </a:txBody>
                  <a:tcPr marL="120949" marR="120949" marT="60475" marB="60475"/>
                </a:tc>
                <a:extLst>
                  <a:ext uri="{0D108BD9-81ED-4DB2-BD59-A6C34878D82A}">
                    <a16:rowId xmlns:a16="http://schemas.microsoft.com/office/drawing/2014/main" xmlns="" val="10011"/>
                  </a:ext>
                </a:extLst>
              </a:tr>
            </a:tbl>
          </a:graphicData>
        </a:graphic>
      </p:graphicFrame>
    </p:spTree>
    <p:custDataLst>
      <p:tags r:id="rId1"/>
    </p:custDataLst>
    <p:extLst>
      <p:ext uri="{BB962C8B-B14F-4D97-AF65-F5344CB8AC3E}">
        <p14:creationId xmlns:p14="http://schemas.microsoft.com/office/powerpoint/2010/main" val="37920899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79A764C0-DD18-479A-A2F3-04FF6729F6D8}"/>
</file>

<file path=customXml/itemProps2.xml><?xml version="1.0" encoding="utf-8"?>
<ds:datastoreItem xmlns:ds="http://schemas.openxmlformats.org/officeDocument/2006/customXml" ds:itemID="{817E4B73-7710-487F-8C89-4D972BD84A95}"/>
</file>

<file path=customXml/itemProps3.xml><?xml version="1.0" encoding="utf-8"?>
<ds:datastoreItem xmlns:ds="http://schemas.openxmlformats.org/officeDocument/2006/customXml" ds:itemID="{3D42CEF3-38CB-4807-841E-1B3E152822AB}"/>
</file>

<file path=customXml/itemProps4.xml><?xml version="1.0" encoding="utf-8"?>
<ds:datastoreItem xmlns:ds="http://schemas.openxmlformats.org/officeDocument/2006/customXml" ds:itemID="{1F6AB7D2-42FB-49A9-9A1B-0DC18A04EAFB}"/>
</file>

<file path=docProps/app.xml><?xml version="1.0" encoding="utf-8"?>
<Properties xmlns="http://schemas.openxmlformats.org/officeDocument/2006/extended-properties" xmlns:vt="http://schemas.openxmlformats.org/officeDocument/2006/docPropsVTypes">
  <TotalTime>61</TotalTime>
  <Words>1446</Words>
  <Application>Microsoft Office PowerPoint</Application>
  <PresentationFormat>Custom</PresentationFormat>
  <Paragraphs>190</Paragraphs>
  <Slides>11</Slides>
  <Notes>11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Office Theme</vt:lpstr>
      <vt:lpstr>16.9-Template_12.7.2016</vt:lpstr>
      <vt:lpstr>PowerPoint Presentation</vt:lpstr>
      <vt:lpstr>Module sur les KPI – Calcul des KPI</vt:lpstr>
      <vt:lpstr>Deux formulaires pour la collecte des données des KPI</vt:lpstr>
      <vt:lpstr>Outil non centralisé</vt:lpstr>
      <vt:lpstr>Tableaux de collecte des données de l’outil  de collecte de données non centralisé</vt:lpstr>
      <vt:lpstr>Données recueillies, par tableau</vt:lpstr>
      <vt:lpstr>KPI calculés à partir des données collectées, par tableau</vt:lpstr>
      <vt:lpstr>Outil centralisé</vt:lpstr>
      <vt:lpstr>KPI dans l’outil centralisé de collecte des données (extraction)</vt:lpstr>
      <vt:lpstr>KPI, par tableaux de collecte des données (a)</vt:lpstr>
      <vt:lpstr>KPI, par tableaux de collecte des données (b)</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35</cp:revision>
  <dcterms:created xsi:type="dcterms:W3CDTF">2018-05-01T03:53:35Z</dcterms:created>
  <dcterms:modified xsi:type="dcterms:W3CDTF">2019-04-19T14:19:15Z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A916D88C-7014-4AB2-8E5A-A23E7818E7A9</vt:lpwstr>
  </property>
  <property fmtid="{D5CDD505-2E9C-101B-9397-08002B2CF9AE}" pid="3" name="ArticulatePath">
    <vt:lpwstr>Day 3-Session 6-KPI Calculations-2018</vt:lpwstr>
  </property>
  <property fmtid="{D5CDD505-2E9C-101B-9397-08002B2CF9AE}" pid="4" name="ContentTypeId">
    <vt:lpwstr>0x0101008DA58B5CA681664FAB24816C56F41085020073CD9A2FDE83D74A8AE87C5E6F6E6916</vt:lpwstr>
  </property>
  <property fmtid="{D5CDD505-2E9C-101B-9397-08002B2CF9AE}" pid="5" name="Project Document Type">
    <vt:lpwstr/>
  </property>
  <property fmtid="{D5CDD505-2E9C-101B-9397-08002B2CF9AE}" pid="6" name="MediaServiceImageTags">
    <vt:lpwstr/>
  </property>
  <property fmtid="{D5CDD505-2E9C-101B-9397-08002B2CF9AE}" pid="7" name="lcf76f155ced4ddcb4097134ff3c332f">
    <vt:lpwstr/>
  </property>
</Properties>
</file>