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Slides/notesSlide26.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9.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20.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5.xml" ContentType="application/vnd.openxmlformats-officedocument.presentationml.notesSlide+xml"/>
  <Override PartName="/ppt/notesSlides/notesSlide7.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0.xml" ContentType="application/vnd.openxmlformats-officedocument.presentationml.tags+xml"/>
  <Override PartName="/ppt/tags/tag8.xml" ContentType="application/vnd.openxmlformats-officedocument.presentationml.tags+xml"/>
  <Override PartName="/ppt/tags/tag17.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9.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28.xml" ContentType="application/vnd.openxmlformats-officedocument.presentationml.tags+xml"/>
  <Override PartName="/ppt/tags/tag27.xml" ContentType="application/vnd.openxmlformats-officedocument.presentationml.tags+xml"/>
  <Override PartName="/ppt/tags/tag26.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34"/>
  </p:notesMasterIdLst>
  <p:sldIdLst>
    <p:sldId id="266" r:id="rId2"/>
    <p:sldId id="267" r:id="rId3"/>
    <p:sldId id="311" r:id="rId4"/>
    <p:sldId id="312" r:id="rId5"/>
    <p:sldId id="313" r:id="rId6"/>
    <p:sldId id="419" r:id="rId7"/>
    <p:sldId id="420" r:id="rId8"/>
    <p:sldId id="421" r:id="rId9"/>
    <p:sldId id="422" r:id="rId10"/>
    <p:sldId id="423" r:id="rId11"/>
    <p:sldId id="424" r:id="rId12"/>
    <p:sldId id="319" r:id="rId13"/>
    <p:sldId id="320" r:id="rId14"/>
    <p:sldId id="321" r:id="rId15"/>
    <p:sldId id="322" r:id="rId16"/>
    <p:sldId id="425" r:id="rId17"/>
    <p:sldId id="324" r:id="rId18"/>
    <p:sldId id="325" r:id="rId19"/>
    <p:sldId id="326" r:id="rId20"/>
    <p:sldId id="327" r:id="rId21"/>
    <p:sldId id="328" r:id="rId22"/>
    <p:sldId id="329" r:id="rId23"/>
    <p:sldId id="330" r:id="rId24"/>
    <p:sldId id="331" r:id="rId25"/>
    <p:sldId id="426" r:id="rId26"/>
    <p:sldId id="427" r:id="rId27"/>
    <p:sldId id="333" r:id="rId28"/>
    <p:sldId id="334" r:id="rId29"/>
    <p:sldId id="335" r:id="rId30"/>
    <p:sldId id="336" r:id="rId31"/>
    <p:sldId id="337" r:id="rId32"/>
    <p:sldId id="338" r:id="rId33"/>
  </p:sldIdLst>
  <p:sldSz cx="12192000" cy="6858000"/>
  <p:notesSz cx="6858000" cy="91440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0626" autoAdjust="0"/>
  </p:normalViewPr>
  <p:slideViewPr>
    <p:cSldViewPr snapToGrid="0">
      <p:cViewPr varScale="1">
        <p:scale>
          <a:sx n="78" d="100"/>
          <a:sy n="78" d="100"/>
        </p:scale>
        <p:origin x="-1692"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43" Type="http://schemas.openxmlformats.org/officeDocument/2006/relationships/customXml" Target="../customXml/item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106795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questions descriptives fournissent des informations par le biais du taux de réponse, mais </a:t>
            </a:r>
            <a:r>
              <a:rPr lang="fr-FR" b="0" i="0" u="none" baseline="0" dirty="0" smtClean="0"/>
              <a:t>n’influent </a:t>
            </a:r>
            <a:r>
              <a:rPr lang="fr-FR" b="0" i="0" u="none" baseline="0" dirty="0"/>
              <a:t>pas sur </a:t>
            </a:r>
            <a:r>
              <a:rPr lang="fr-FR" b="0" i="0" u="none" baseline="0" dirty="0" smtClean="0"/>
              <a:t>l’attribution </a:t>
            </a:r>
            <a:r>
              <a:rPr lang="fr-FR" b="0" i="0" u="none" baseline="0" dirty="0"/>
              <a:t>du niveau de maturité. Si plusieurs réponses sont possibles, la somme des pourcentages de la colonne de droite peut être supérieure à 100 %.</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0605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fr-FR" sz="1200" b="0" i="0" u="sng" kern="1200" baseline="0" dirty="0">
                <a:solidFill>
                  <a:schemeClr val="tx1"/>
                </a:solidFill>
                <a:effectLst/>
                <a:latin typeface="+mn-lt"/>
                <a:ea typeface="+mn-ea"/>
                <a:cs typeface="+mn-cs"/>
              </a:rPr>
              <a:t>Réponses « Autre ; préciser la réponse : » :</a:t>
            </a:r>
            <a:r>
              <a:rPr lang="fr-FR" sz="1200" b="0" i="0" u="none" kern="1200" baseline="0" dirty="0">
                <a:solidFill>
                  <a:schemeClr val="tx1"/>
                </a:solidFill>
                <a:effectLst/>
                <a:latin typeface="+mn-lt"/>
                <a:ea typeface="+mn-ea"/>
                <a:cs typeface="+mn-cs"/>
              </a:rPr>
              <a:t> certaines questions à choix multiples proposent une catégorie « autre » qui permet à la personne interrogée de </a:t>
            </a:r>
            <a:r>
              <a:rPr lang="fr-FR" sz="1200" b="0" i="0" u="none" kern="1200" baseline="0" dirty="0" smtClean="0">
                <a:solidFill>
                  <a:schemeClr val="tx1"/>
                </a:solidFill>
                <a:effectLst/>
                <a:latin typeface="+mn-lt"/>
                <a:ea typeface="+mn-ea"/>
                <a:cs typeface="+mn-cs"/>
              </a:rPr>
              <a:t>s’expliquer</a:t>
            </a:r>
            <a:r>
              <a:rPr lang="fr-FR" sz="1200" b="0" i="0" u="none" kern="1200" baseline="0" dirty="0">
                <a:solidFill>
                  <a:schemeClr val="tx1"/>
                </a:solidFill>
                <a:effectLst/>
                <a:latin typeface="+mn-lt"/>
                <a:ea typeface="+mn-ea"/>
                <a:cs typeface="+mn-cs"/>
              </a:rPr>
              <a:t>. Les catégories des questions/réponses étant prédéfinies, la gestion de ces réponses </a:t>
            </a:r>
            <a:r>
              <a:rPr lang="fr-FR" sz="1200" b="0" i="0" u="none" kern="1200" baseline="0" dirty="0" smtClean="0">
                <a:solidFill>
                  <a:schemeClr val="tx1"/>
                </a:solidFill>
                <a:effectLst/>
                <a:latin typeface="+mn-lt"/>
                <a:ea typeface="+mn-ea"/>
                <a:cs typeface="+mn-cs"/>
              </a:rPr>
              <a:t>n’est </a:t>
            </a:r>
            <a:r>
              <a:rPr lang="fr-FR" sz="1200" b="0" i="0" u="none" kern="1200" baseline="0" dirty="0">
                <a:solidFill>
                  <a:schemeClr val="tx1"/>
                </a:solidFill>
                <a:effectLst/>
                <a:latin typeface="+mn-lt"/>
                <a:ea typeface="+mn-ea"/>
                <a:cs typeface="+mn-cs"/>
              </a:rPr>
              <a:t>pas toujours évidente. Plusieurs approches sont possibles.</a:t>
            </a:r>
          </a:p>
          <a:p>
            <a:pPr algn="l" rtl="0"/>
            <a:r>
              <a:rPr lang="fr-FR" sz="1200" b="0" i="0" u="none" strike="noStrike" kern="1200" baseline="0" dirty="0">
                <a:solidFill>
                  <a:schemeClr val="tx1"/>
                </a:solidFill>
                <a:effectLst/>
                <a:latin typeface="+mn-lt"/>
                <a:ea typeface="+mn-ea"/>
                <a:cs typeface="+mn-cs"/>
              </a:rPr>
              <a:t> </a:t>
            </a:r>
            <a:endParaRPr lang="fr-FR" sz="1200" kern="1200" dirty="0">
              <a:solidFill>
                <a:schemeClr val="tx1"/>
              </a:solidFill>
              <a:effectLst/>
              <a:latin typeface="+mn-lt"/>
              <a:ea typeface="+mn-ea"/>
              <a:cs typeface="+mn-cs"/>
            </a:endParaRPr>
          </a:p>
          <a:p>
            <a:pPr algn="l" rtl="0"/>
            <a:r>
              <a:rPr lang="fr-FR" sz="1200" b="0" i="0" u="none" kern="1200" baseline="0" dirty="0">
                <a:solidFill>
                  <a:schemeClr val="tx1"/>
                </a:solidFill>
                <a:effectLst/>
                <a:latin typeface="+mn-lt"/>
                <a:ea typeface="+mn-ea"/>
                <a:cs typeface="+mn-cs"/>
              </a:rPr>
              <a:t>Dans un premier temps, les réponses développées pour la catégorie « Autre » doivent être étudiées pour déterminer si elles correspondent raisonnablement à une autre catégorie de réponse (p. ex., la réponse donnée est « rayon » quand la réponse proposée est « étagère ».)  Cette vérification doit être effectuée régulièrement pendant la collecte afin de pouvoir demander aux collecteurs de données de clarifier si nécessaire. Dans de tels cas, il convient </a:t>
            </a:r>
            <a:r>
              <a:rPr lang="fr-FR" sz="1200" b="0" i="0" u="none" kern="1200" baseline="0" dirty="0" smtClean="0">
                <a:solidFill>
                  <a:schemeClr val="tx1"/>
                </a:solidFill>
                <a:effectLst/>
                <a:latin typeface="+mn-lt"/>
                <a:ea typeface="+mn-ea"/>
                <a:cs typeface="+mn-cs"/>
              </a:rPr>
              <a:t>d’indiquer </a:t>
            </a:r>
            <a:r>
              <a:rPr lang="fr-FR" sz="1200" b="0" i="0" u="none" kern="1200" baseline="0" dirty="0">
                <a:solidFill>
                  <a:schemeClr val="tx1"/>
                </a:solidFill>
                <a:effectLst/>
                <a:latin typeface="+mn-lt"/>
                <a:ea typeface="+mn-ea"/>
                <a:cs typeface="+mn-cs"/>
              </a:rPr>
              <a:t>que </a:t>
            </a:r>
            <a:r>
              <a:rPr lang="fr-FR" sz="1200" b="0" i="0" u="none" kern="1200" baseline="0" dirty="0" smtClean="0">
                <a:solidFill>
                  <a:schemeClr val="tx1"/>
                </a:solidFill>
                <a:effectLst/>
                <a:latin typeface="+mn-lt"/>
                <a:ea typeface="+mn-ea"/>
                <a:cs typeface="+mn-cs"/>
              </a:rPr>
              <a:t>l’élément </a:t>
            </a:r>
            <a:r>
              <a:rPr lang="fr-FR" sz="1200" b="0" i="0" u="none" kern="1200" baseline="0" dirty="0">
                <a:solidFill>
                  <a:schemeClr val="tx1"/>
                </a:solidFill>
                <a:effectLst/>
                <a:latin typeface="+mn-lt"/>
                <a:ea typeface="+mn-ea"/>
                <a:cs typeface="+mn-cs"/>
              </a:rPr>
              <a:t>correspondant à cette approximation est présent.</a:t>
            </a:r>
          </a:p>
          <a:p>
            <a:pPr algn="l" rtl="0"/>
            <a:r>
              <a:rPr lang="fr-FR" sz="1200" b="0" i="0" u="none" kern="1200" baseline="0" dirty="0">
                <a:solidFill>
                  <a:schemeClr val="tx1"/>
                </a:solidFill>
                <a:effectLst/>
                <a:latin typeface="+mn-lt"/>
                <a:ea typeface="+mn-ea"/>
                <a:cs typeface="+mn-cs"/>
              </a:rPr>
              <a:t> </a:t>
            </a:r>
          </a:p>
          <a:p>
            <a:pPr algn="l" rtl="0"/>
            <a:r>
              <a:rPr lang="fr-FR" sz="1200" b="0" i="0" u="none" kern="1200" baseline="0" dirty="0">
                <a:solidFill>
                  <a:schemeClr val="tx1"/>
                </a:solidFill>
                <a:effectLst/>
                <a:latin typeface="+mn-lt"/>
                <a:ea typeface="+mn-ea"/>
                <a:cs typeface="+mn-cs"/>
              </a:rPr>
              <a:t>Il est également possible que les réponses développées pour la catégorie « Autre » soient souvent identiques ou similaires, ne constituent pas une approximation raisonnable </a:t>
            </a:r>
            <a:r>
              <a:rPr lang="fr-FR" sz="1200" b="0" i="0" u="none" kern="1200" baseline="0" dirty="0" smtClean="0">
                <a:solidFill>
                  <a:schemeClr val="tx1"/>
                </a:solidFill>
                <a:effectLst/>
                <a:latin typeface="+mn-lt"/>
                <a:ea typeface="+mn-ea"/>
                <a:cs typeface="+mn-cs"/>
              </a:rPr>
              <a:t>d’une </a:t>
            </a:r>
            <a:r>
              <a:rPr lang="fr-FR" sz="1200" b="0" i="0" u="none" kern="1200" baseline="0" dirty="0">
                <a:solidFill>
                  <a:schemeClr val="tx1"/>
                </a:solidFill>
                <a:effectLst/>
                <a:latin typeface="+mn-lt"/>
                <a:ea typeface="+mn-ea"/>
                <a:cs typeface="+mn-cs"/>
              </a:rPr>
              <a:t>autre catégorie de réponse </a:t>
            </a:r>
            <a:r>
              <a:rPr lang="fr-FR" sz="1200" b="0" i="1" u="none" kern="1200" baseline="0" dirty="0">
                <a:solidFill>
                  <a:schemeClr val="tx1"/>
                </a:solidFill>
                <a:effectLst/>
                <a:latin typeface="+mn-lt"/>
                <a:ea typeface="+mn-ea"/>
                <a:cs typeface="+mn-cs"/>
              </a:rPr>
              <a:t>et</a:t>
            </a:r>
            <a:r>
              <a:rPr lang="fr-FR" sz="1200" b="0" i="0" u="none" kern="1200" baseline="0" dirty="0">
                <a:solidFill>
                  <a:schemeClr val="tx1"/>
                </a:solidFill>
                <a:effectLst/>
                <a:latin typeface="+mn-lt"/>
                <a:ea typeface="+mn-ea"/>
                <a:cs typeface="+mn-cs"/>
              </a:rPr>
              <a:t> soient jugées par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comme étant des éléments/processus/etc. importants, non consignés dans une autre section de </a:t>
            </a:r>
            <a:r>
              <a:rPr lang="fr-FR" sz="1200" b="0" i="0" u="none" kern="1200" baseline="0" dirty="0" smtClean="0">
                <a:solidFill>
                  <a:schemeClr val="tx1"/>
                </a:solidFill>
                <a:effectLst/>
                <a:latin typeface="+mn-lt"/>
                <a:ea typeface="+mn-ea"/>
                <a:cs typeface="+mn-cs"/>
              </a:rPr>
              <a:t>l’enquête</a:t>
            </a:r>
            <a:r>
              <a:rPr lang="fr-FR" sz="1200" b="0" i="0" u="none" kern="1200" baseline="0" dirty="0">
                <a:solidFill>
                  <a:schemeClr val="tx1"/>
                </a:solidFill>
                <a:effectLst/>
                <a:latin typeface="+mn-lt"/>
                <a:ea typeface="+mn-ea"/>
                <a:cs typeface="+mn-cs"/>
              </a:rPr>
              <a:t>. Dans de tels cas, il convient de créer une nouvelle option pour toutes les réponses identiques/similaires. Si nécessaire, cette nouvelle option peut être associée à une catégorie de maturité. Notez toutefois que les modèles de calcul automatique inclus dans la NSCA 2.0 ne tiendront pas compte de cette nouvelle option.</a:t>
            </a:r>
          </a:p>
          <a:p>
            <a:pPr algn="l" rtl="0"/>
            <a:r>
              <a:rPr lang="fr-FR" sz="1200" b="0" i="0" u="none" kern="1200" baseline="0" dirty="0">
                <a:solidFill>
                  <a:schemeClr val="tx1"/>
                </a:solidFill>
                <a:effectLst/>
                <a:latin typeface="+mn-lt"/>
                <a:ea typeface="+mn-ea"/>
                <a:cs typeface="+mn-cs"/>
              </a:rPr>
              <a:t> </a:t>
            </a:r>
          </a:p>
          <a:p>
            <a:pPr algn="l" rtl="0"/>
            <a:r>
              <a:rPr lang="fr-FR" sz="1200" b="0" i="0" u="none" kern="1200" baseline="0" dirty="0">
                <a:solidFill>
                  <a:schemeClr val="tx1"/>
                </a:solidFill>
                <a:effectLst/>
                <a:latin typeface="+mn-lt"/>
                <a:ea typeface="+mn-ea"/>
                <a:cs typeface="+mn-cs"/>
              </a:rPr>
              <a:t>Enfin, les réponses développées pour la catégorie « Autre » peuvent ne pas être une approximation raisonnable </a:t>
            </a:r>
            <a:r>
              <a:rPr lang="fr-FR" sz="1200" b="0" i="0" u="none" kern="1200" baseline="0" dirty="0" smtClean="0">
                <a:solidFill>
                  <a:schemeClr val="tx1"/>
                </a:solidFill>
                <a:effectLst/>
                <a:latin typeface="+mn-lt"/>
                <a:ea typeface="+mn-ea"/>
                <a:cs typeface="+mn-cs"/>
              </a:rPr>
              <a:t>d’une </a:t>
            </a:r>
            <a:r>
              <a:rPr lang="fr-FR" sz="1200" b="0" i="0" u="none" kern="1200" baseline="0" dirty="0">
                <a:solidFill>
                  <a:schemeClr val="tx1"/>
                </a:solidFill>
                <a:effectLst/>
                <a:latin typeface="+mn-lt"/>
                <a:ea typeface="+mn-ea"/>
                <a:cs typeface="+mn-cs"/>
              </a:rPr>
              <a:t>autre catégorie de réponse, êtres rares (citées par une ou deux personnes seulement) </a:t>
            </a:r>
            <a:r>
              <a:rPr lang="fr-FR" sz="1200" b="0" i="1" u="none" kern="1200" baseline="0" dirty="0">
                <a:solidFill>
                  <a:schemeClr val="tx1"/>
                </a:solidFill>
                <a:effectLst/>
                <a:latin typeface="+mn-lt"/>
                <a:ea typeface="+mn-ea"/>
                <a:cs typeface="+mn-cs"/>
              </a:rPr>
              <a:t>et/ou</a:t>
            </a:r>
            <a:r>
              <a:rPr lang="fr-FR" sz="1200" b="0" i="0" u="none" kern="1200" baseline="0" dirty="0">
                <a:solidFill>
                  <a:schemeClr val="tx1"/>
                </a:solidFill>
                <a:effectLst/>
                <a:latin typeface="+mn-lt"/>
                <a:ea typeface="+mn-ea"/>
                <a:cs typeface="+mn-cs"/>
              </a:rPr>
              <a:t> être jugées par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comme </a:t>
            </a:r>
            <a:r>
              <a:rPr lang="fr-FR" sz="1200" b="0" i="0" u="none" kern="1200" baseline="0" dirty="0" smtClean="0">
                <a:solidFill>
                  <a:schemeClr val="tx1"/>
                </a:solidFill>
                <a:effectLst/>
                <a:latin typeface="+mn-lt"/>
                <a:ea typeface="+mn-ea"/>
                <a:cs typeface="+mn-cs"/>
              </a:rPr>
              <a:t>n’étant </a:t>
            </a:r>
            <a:r>
              <a:rPr lang="fr-FR" sz="1200" b="0" i="0" u="none" kern="1200" baseline="0" dirty="0">
                <a:solidFill>
                  <a:schemeClr val="tx1"/>
                </a:solidFill>
                <a:effectLst/>
                <a:latin typeface="+mn-lt"/>
                <a:ea typeface="+mn-ea"/>
                <a:cs typeface="+mn-cs"/>
              </a:rPr>
              <a:t>pas des éléments/processus/etc. importants. Dans de tels cas, les réponses peuvent être ignorées ou considérées comme des questions descriptives.</a:t>
            </a:r>
          </a:p>
          <a:p>
            <a:endParaRPr lang="fr-F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sng" kern="1200" baseline="0" dirty="0">
                <a:solidFill>
                  <a:schemeClr val="tx1"/>
                </a:solidFill>
                <a:effectLst/>
                <a:latin typeface="+mn-lt"/>
                <a:ea typeface="+mn-ea"/>
                <a:cs typeface="+mn-cs"/>
              </a:rPr>
              <a:t>Questions portant sur les inspections physiques :</a:t>
            </a:r>
            <a:r>
              <a:rPr lang="fr-FR" sz="1200" b="0" i="0" u="none" kern="1200" baseline="0" dirty="0">
                <a:solidFill>
                  <a:schemeClr val="tx1"/>
                </a:solidFill>
                <a:effectLst/>
                <a:latin typeface="+mn-lt"/>
                <a:ea typeface="+mn-ea"/>
                <a:cs typeface="+mn-cs"/>
              </a:rPr>
              <a:t> Dans certains cas, les questions initiales sont confirmées par une inspection </a:t>
            </a:r>
            <a:r>
              <a:rPr lang="fr-FR" sz="1200" b="0" i="0" u="none" kern="1200" baseline="0" dirty="0" smtClean="0">
                <a:solidFill>
                  <a:schemeClr val="tx1"/>
                </a:solidFill>
                <a:effectLst/>
                <a:latin typeface="+mn-lt"/>
                <a:ea typeface="+mn-ea"/>
                <a:cs typeface="+mn-cs"/>
              </a:rPr>
              <a:t>d’un </a:t>
            </a:r>
            <a:r>
              <a:rPr lang="fr-FR" sz="1200" b="0" i="0" u="none" kern="1200" baseline="0" dirty="0">
                <a:solidFill>
                  <a:schemeClr val="tx1"/>
                </a:solidFill>
                <a:effectLst/>
                <a:latin typeface="+mn-lt"/>
                <a:ea typeface="+mn-ea"/>
                <a:cs typeface="+mn-cs"/>
              </a:rPr>
              <a:t>élément physique. Le cas échéant, cette inspection prime sur la question à proprement parler. Si un élément ne peut pas être vérifié physiquement, il </a:t>
            </a:r>
            <a:r>
              <a:rPr lang="fr-FR" sz="1200" b="0" i="0" u="none" kern="1200" baseline="0" dirty="0" smtClean="0">
                <a:solidFill>
                  <a:schemeClr val="tx1"/>
                </a:solidFill>
                <a:effectLst/>
                <a:latin typeface="+mn-lt"/>
                <a:ea typeface="+mn-ea"/>
                <a:cs typeface="+mn-cs"/>
              </a:rPr>
              <a:t>n’est </a:t>
            </a:r>
            <a:r>
              <a:rPr lang="fr-FR" sz="1200" b="0" i="0" u="none" kern="1200" baseline="0" dirty="0">
                <a:solidFill>
                  <a:schemeClr val="tx1"/>
                </a:solidFill>
                <a:effectLst/>
                <a:latin typeface="+mn-lt"/>
                <a:ea typeface="+mn-ea"/>
                <a:cs typeface="+mn-cs"/>
              </a:rPr>
              <a:t>pas considéré comme étant en place, même si la réponse à la question initiale était « oui ».</a:t>
            </a:r>
          </a:p>
        </p:txBody>
      </p:sp>
      <p:sp>
        <p:nvSpPr>
          <p:cNvPr id="4" name="Slide Number Placeholder 3"/>
          <p:cNvSpPr>
            <a:spLocks noGrp="1"/>
          </p:cNvSpPr>
          <p:nvPr>
            <p:ph type="sldNum" sz="quarter" idx="10"/>
          </p:nvPr>
        </p:nvSpPr>
        <p:spPr/>
        <p:txBody>
          <a:bodyPr/>
          <a:lstStyle/>
          <a:p>
            <a:pPr algn="l" rtl="0"/>
            <a:fld id="{CD5D8AE4-A521-4C93-931F-3604DC391183}" type="slidenum">
              <a:rPr/>
              <a:t>12</a:t>
            </a:fld>
            <a:endParaRPr lang="fr-FR"/>
          </a:p>
        </p:txBody>
      </p:sp>
    </p:spTree>
    <p:extLst>
      <p:ext uri="{BB962C8B-B14F-4D97-AF65-F5344CB8AC3E}">
        <p14:creationId xmlns:p14="http://schemas.microsoft.com/office/powerpoint/2010/main" val="1075063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diapositives précédentes ont expliqué comment les réponses sont « codées » afin de déterminer si elles contribuent ou non au score global. Cette section explique quant à elle comment calculer un score global pour chaque module de </a:t>
            </a:r>
            <a:r>
              <a:rPr lang="fr-FR" b="0" i="0" u="none" baseline="0" dirty="0" smtClean="0"/>
              <a:t>l’enquête </a:t>
            </a:r>
            <a:r>
              <a:rPr lang="fr-FR" b="0" i="0" u="none" baseline="0" dirty="0"/>
              <a:t>CMM à partir de ces réponses.</a:t>
            </a:r>
            <a:endParaRPr lang="fr-FR" dirty="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13</a:t>
            </a:fld>
            <a:endParaRPr lang="fr-FR"/>
          </a:p>
        </p:txBody>
      </p:sp>
    </p:spTree>
    <p:extLst>
      <p:ext uri="{BB962C8B-B14F-4D97-AF65-F5344CB8AC3E}">
        <p14:creationId xmlns:p14="http://schemas.microsoft.com/office/powerpoint/2010/main" val="24470657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Chaque module du CMM est évalué séparément. Il </a:t>
            </a:r>
            <a:r>
              <a:rPr lang="fr-FR" b="0" i="0" u="none" baseline="0" dirty="0" smtClean="0"/>
              <a:t>n’existe </a:t>
            </a:r>
            <a:r>
              <a:rPr lang="fr-FR" b="0" i="0" u="none" baseline="0" dirty="0"/>
              <a:t>pas de score global représentant plusieurs modules. Au sein de chaque module, il existe au moins une question appartenant à chacune des catégories de maturité évaluées (chaque module peut également compter une ou plusieurs questions descriptives, ou aucune). Lors du calcul du score </a:t>
            </a:r>
            <a:r>
              <a:rPr lang="fr-FR" b="0" i="0" u="none" baseline="0" dirty="0" smtClean="0"/>
              <a:t>d’un </a:t>
            </a:r>
            <a:r>
              <a:rPr lang="fr-FR" b="0" i="0" u="none" baseline="0" dirty="0"/>
              <a:t>module, tous les éléments/processus appartenant à la catégorie « De base » contribuent à hauteur de 50 % du score total, contre 30 % pour les éléments/processus de la catégorie « Intermédiaire », 15 % pour les éléments/processus de la catégorie « Avancé » et 5 % pour les éléments/processus de la catégorie « Summum ». Ainsi, si tous les éléments des catégories « De base » et « Intermédiaire » sont en place, il est possible </a:t>
            </a:r>
            <a:r>
              <a:rPr lang="fr-FR" b="0" i="0" u="none" baseline="0" dirty="0" smtClean="0"/>
              <a:t>d’atteindre </a:t>
            </a:r>
            <a:r>
              <a:rPr lang="fr-FR" b="0" i="0" u="none" baseline="0" dirty="0"/>
              <a:t>un score de maturité de 80 %. Il est également possible </a:t>
            </a:r>
            <a:r>
              <a:rPr lang="fr-FR" b="0" i="0" u="none" baseline="0" dirty="0" smtClean="0"/>
              <a:t>d’atteindre </a:t>
            </a:r>
            <a:r>
              <a:rPr lang="fr-FR" b="0" i="0" u="none" baseline="0" dirty="0"/>
              <a:t>ce même score en dépit de </a:t>
            </a:r>
            <a:r>
              <a:rPr lang="fr-FR" b="0" i="0" u="none" baseline="0" dirty="0" smtClean="0"/>
              <a:t>l’absence </a:t>
            </a:r>
            <a:r>
              <a:rPr lang="fr-FR" b="0" i="0" u="none" baseline="0" dirty="0"/>
              <a:t>de certains de ces éléments/processus si suffisamment </a:t>
            </a:r>
            <a:r>
              <a:rPr lang="fr-FR" b="0" i="0" u="none" baseline="0" dirty="0" smtClean="0"/>
              <a:t>d’éléments/processus </a:t>
            </a:r>
            <a:r>
              <a:rPr lang="fr-FR" b="0" i="0" u="none" baseline="0" dirty="0"/>
              <a:t>des catégories « Avancé » et « Summum » sont présents pour compenser.</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14</a:t>
            </a:fld>
            <a:endParaRPr lang="fr-FR"/>
          </a:p>
        </p:txBody>
      </p:sp>
    </p:spTree>
    <p:extLst>
      <p:ext uri="{BB962C8B-B14F-4D97-AF65-F5344CB8AC3E}">
        <p14:creationId xmlns:p14="http://schemas.microsoft.com/office/powerpoint/2010/main" val="2081173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tableau ci-dessus illustre le fonctionnement de la notation. Ce module compte 25 éléments/processus potentiels, dont 13 (52 %) étaient effectivement en place. Cependant, étant donné que les éléments de la catégorie « De base » étaient plus représentés que ceux des autres catégories, le score de maturité final est de 55,5 %.</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kern="1200" baseline="0" dirty="0">
                <a:solidFill>
                  <a:schemeClr val="tx1"/>
                </a:solidFill>
                <a:effectLst/>
                <a:latin typeface="+mn-lt"/>
                <a:ea typeface="+mn-ea"/>
                <a:cs typeface="+mn-cs"/>
              </a:rPr>
              <a:t>Dans cet exemple, si 10 questions du module appartenaient à la catégorie « De base », chacune contribuerait au score global du module à hauteur de 5 %. Ainsi, si 7 de ces éléments (sur 10) étaient en place, le score serait de 35 % (score max. possible de 50 %) pour la catégorie « De base ». Il en va de même pour les autres catégories. Les 4 scores obtenus sont ensuite additionnés pour obtenir le score total de </a:t>
            </a:r>
            <a:r>
              <a:rPr lang="fr-FR" sz="1200" b="0" i="0" u="none" kern="1200" baseline="0" dirty="0" smtClean="0">
                <a:solidFill>
                  <a:schemeClr val="tx1"/>
                </a:solidFill>
                <a:effectLst/>
                <a:latin typeface="+mn-lt"/>
                <a:ea typeface="+mn-ea"/>
                <a:cs typeface="+mn-cs"/>
              </a:rPr>
              <a:t>l’entité </a:t>
            </a:r>
            <a:r>
              <a:rPr lang="fr-FR" sz="1200" b="0" i="0" u="none" kern="1200" baseline="0" dirty="0">
                <a:solidFill>
                  <a:schemeClr val="tx1"/>
                </a:solidFill>
                <a:effectLst/>
                <a:latin typeface="+mn-lt"/>
                <a:ea typeface="+mn-ea"/>
                <a:cs typeface="+mn-cs"/>
              </a:rPr>
              <a:t>évaluée. Dans </a:t>
            </a:r>
            <a:r>
              <a:rPr lang="fr-FR" sz="1200" b="0" i="0" u="none" kern="1200" baseline="0" dirty="0" smtClean="0">
                <a:solidFill>
                  <a:schemeClr val="tx1"/>
                </a:solidFill>
                <a:effectLst/>
                <a:latin typeface="+mn-lt"/>
                <a:ea typeface="+mn-ea"/>
                <a:cs typeface="+mn-cs"/>
              </a:rPr>
              <a:t>l’exemple </a:t>
            </a:r>
            <a:r>
              <a:rPr lang="fr-FR" sz="1200" b="0" i="0" u="none" kern="1200" baseline="0" dirty="0">
                <a:solidFill>
                  <a:schemeClr val="tx1"/>
                </a:solidFill>
                <a:effectLst/>
                <a:latin typeface="+mn-lt"/>
                <a:ea typeface="+mn-ea"/>
                <a:cs typeface="+mn-cs"/>
              </a:rPr>
              <a:t>ci-dessus, 13 éléments sur 25 étaient « en place » ou « présents » (soit 52 %). Toutefois, le score obtenu par cette entité après application du modèle de maturité est de 55,5 %. Ce score est légèrement plus élevé que les pourcentages bruts en raison de la proportion plus importante </a:t>
            </a:r>
            <a:r>
              <a:rPr lang="fr-FR" sz="1200" b="0" i="0" u="none" kern="1200" baseline="0" dirty="0" smtClean="0">
                <a:solidFill>
                  <a:schemeClr val="tx1"/>
                </a:solidFill>
                <a:effectLst/>
                <a:latin typeface="+mn-lt"/>
                <a:ea typeface="+mn-ea"/>
                <a:cs typeface="+mn-cs"/>
              </a:rPr>
              <a:t>d’éléments </a:t>
            </a:r>
            <a:r>
              <a:rPr lang="fr-FR" sz="1200" b="0" i="0" u="none" kern="1200" baseline="0" dirty="0">
                <a:solidFill>
                  <a:schemeClr val="tx1"/>
                </a:solidFill>
                <a:effectLst/>
                <a:latin typeface="+mn-lt"/>
                <a:ea typeface="+mn-ea"/>
                <a:cs typeface="+mn-cs"/>
              </a:rPr>
              <a:t>« De base », qui pèsent davantage que ceux des trois autres catégories de maturité.</a:t>
            </a:r>
          </a:p>
          <a:p>
            <a:endParaRPr lang="fr-FR" baseline="0" dirty="0"/>
          </a:p>
          <a:p>
            <a:pPr algn="l" rtl="0"/>
            <a:r>
              <a:rPr lang="fr-FR" b="0" i="0" u="none" baseline="0" dirty="0"/>
              <a:t>Si les 10 éléments de la catégorie « De base » avaient été en place et accompagnés de 2 éléments de la catégorie « Intermédiaire » (soit 12 éléments et non plus 13), le score aurait été plus élevé (100 % * 50 % = 50 % pour la catégorie « De base » + 2/8 * 30 % = 7,5 % pour la catégorie « Intermédiaire », soit un score total de 50 % + 7,5 % = 57,5 %). De même, si tous les éléments des catégories « Summum » et « Avancé », ainsi que 7 éléments de la catégorie « Intermédiaire » sur 8 étaient en place (14 éléments), le score serait </a:t>
            </a:r>
            <a:r>
              <a:rPr lang="fr-FR" b="0" i="0" u="none" baseline="0" dirty="0" smtClean="0"/>
              <a:t>d’environ </a:t>
            </a:r>
            <a:r>
              <a:rPr lang="fr-FR" b="0" i="0" u="none" baseline="0" dirty="0"/>
              <a:t>46 % (5 % pour la catégorie « Summum », 15 % pour la catégorie « Avancé » et 26,5 % pour la catégorie « Intermédiaire »). Ce dernier exemple </a:t>
            </a:r>
            <a:r>
              <a:rPr lang="fr-FR" b="0" i="0" u="none" baseline="0" dirty="0" smtClean="0"/>
              <a:t>n’est </a:t>
            </a:r>
            <a:r>
              <a:rPr lang="fr-FR" b="0" i="0" u="none" baseline="0" dirty="0"/>
              <a:t>toutefois pas très réaliste par rapport à la structure de </a:t>
            </a:r>
            <a:r>
              <a:rPr lang="fr-FR" b="0" i="0" u="none" baseline="0" dirty="0" smtClean="0"/>
              <a:t>l’enquête </a:t>
            </a:r>
            <a:r>
              <a:rPr lang="fr-FR" b="0" i="0" u="none" baseline="0" dirty="0"/>
              <a:t>(généralement, pour que des éléments des catégories « Summum » ou « Avancé » soient en place, certains éléments de base doivent </a:t>
            </a:r>
            <a:r>
              <a:rPr lang="fr-FR" b="0" i="0" u="none" baseline="0" dirty="0" smtClean="0"/>
              <a:t>l’être </a:t>
            </a:r>
            <a:r>
              <a:rPr lang="fr-FR" b="0" i="0" u="none" baseline="0" dirty="0"/>
              <a:t>aussi, comme </a:t>
            </a:r>
            <a:r>
              <a:rPr lang="fr-FR" b="0" i="0" u="none" baseline="0" dirty="0" smtClean="0"/>
              <a:t>l’illustre </a:t>
            </a:r>
            <a:r>
              <a:rPr lang="fr-FR" b="0" i="0" u="none" baseline="0" dirty="0"/>
              <a:t>la diapositive précédente sur les questions imbriquées) et par rapport à la gestion et à </a:t>
            </a:r>
            <a:r>
              <a:rPr lang="fr-FR" b="0" i="0" u="none" baseline="0" dirty="0" smtClean="0"/>
              <a:t>l’équipement </a:t>
            </a:r>
            <a:r>
              <a:rPr lang="fr-FR" b="0" i="0" u="none" baseline="0" dirty="0"/>
              <a:t>habituels des sites.</a:t>
            </a:r>
            <a:endParaRPr lang="fr-FR" dirty="0"/>
          </a:p>
          <a:p>
            <a:endParaRPr lang="fr-FR" dirty="0"/>
          </a:p>
          <a:p>
            <a:pPr algn="l" rtl="0"/>
            <a:r>
              <a:rPr lang="fr-FR" b="0" i="0" u="none" baseline="0" dirty="0"/>
              <a:t>La catégorie « De base » représente 50 % du score total, la catégorie « Intermédiaire » 30 %, la catégorie « Avancé » 15 % et la catégorie « Summum » 5 %.  Cette pondération influe sur </a:t>
            </a:r>
            <a:r>
              <a:rPr lang="fr-FR" b="0" i="0" u="none" baseline="0" dirty="0" smtClean="0"/>
              <a:t>l’interprétation qu’il </a:t>
            </a:r>
            <a:r>
              <a:rPr lang="fr-FR" b="0" i="0" u="none" baseline="0" dirty="0"/>
              <a:t>convient de faire du score total. </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0337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Chaque question </a:t>
            </a:r>
            <a:r>
              <a:rPr lang="fr-FR" b="0" i="0" u="none" baseline="0" dirty="0" smtClean="0"/>
              <a:t>d’un </a:t>
            </a:r>
            <a:r>
              <a:rPr lang="fr-FR" b="0" i="0" u="none" baseline="0" dirty="0"/>
              <a:t>module dispose </a:t>
            </a:r>
            <a:r>
              <a:rPr lang="fr-FR" b="0" i="0" u="none" baseline="0" dirty="0" smtClean="0"/>
              <a:t>d’un </a:t>
            </a:r>
            <a:r>
              <a:rPr lang="fr-FR" b="0" i="0" u="none" baseline="0" dirty="0"/>
              <a:t>« poids » propre. Les questions ne contribuent pas toutes de la même façon au score de maturité global selon leur catégorie et le nombre de questions associées à cette catégorie. Dans </a:t>
            </a:r>
            <a:r>
              <a:rPr lang="fr-FR" b="0" i="0" u="none" baseline="0" dirty="0" smtClean="0"/>
              <a:t>l’exemple </a:t>
            </a:r>
            <a:r>
              <a:rPr lang="fr-FR" b="0" i="0" u="none" baseline="0" dirty="0"/>
              <a:t>ci-dessus (concernant les hôpitaux de référence), une question associée à la catégorie « De base » du module Viabilité financière contribue au score global à hauteur de 7,6 %, tandis </a:t>
            </a:r>
            <a:r>
              <a:rPr lang="fr-FR" b="0" i="0" u="none" baseline="0" dirty="0" smtClean="0"/>
              <a:t>qu’une </a:t>
            </a:r>
            <a:r>
              <a:rPr lang="fr-FR" b="0" i="0" u="none" baseline="0" dirty="0"/>
              <a:t>question associée à la même catégorie dans le module Politiques et gouvernance </a:t>
            </a:r>
            <a:r>
              <a:rPr lang="fr-FR" b="0" i="0" u="none" baseline="0" dirty="0" smtClean="0"/>
              <a:t>n’y </a:t>
            </a:r>
            <a:r>
              <a:rPr lang="fr-FR" b="0" i="0" u="none" baseline="0" dirty="0"/>
              <a:t>contribue </a:t>
            </a:r>
            <a:r>
              <a:rPr lang="fr-FR" b="0" i="0" u="none" baseline="0" dirty="0" smtClean="0"/>
              <a:t>qu’à </a:t>
            </a:r>
            <a:r>
              <a:rPr lang="fr-FR" b="0" i="0" u="none" baseline="0" dirty="0"/>
              <a:t>hauteur de 5,6 %. Vous remarquerez que la différence de pondération entre les questions des catégories « Intermédiaire » et « Avancé » est très marquée entre les deux modules. Par ailleurs, dans le module Politiques et gouvernance, </a:t>
            </a:r>
            <a:r>
              <a:rPr lang="fr-FR" b="0" i="0" u="none" baseline="0" dirty="0" smtClean="0"/>
              <a:t>l’unique </a:t>
            </a:r>
            <a:r>
              <a:rPr lang="fr-FR" b="0" i="0" u="none" baseline="0" dirty="0"/>
              <a:t>question de niveau « Intermédiaire » contribue au score global à hauteur de 30 %. </a:t>
            </a:r>
            <a:r>
              <a:rPr lang="fr-FR" b="0" i="0" u="none" baseline="0" dirty="0" smtClean="0"/>
              <a:t>L’interprétation </a:t>
            </a:r>
            <a:r>
              <a:rPr lang="fr-FR" b="0" i="0" u="none" baseline="0" dirty="0"/>
              <a:t>des résultats de ce module doit donc être réalisée avec soin et tenir compte du poids potentiel de chaque question. Cette problématique est détaillée de manière plus approfondie un peu plus loin dans la présentation.</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5845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scores sont utiles pour déterminer quels domaines sont plus ou moins matures, mais il ne faut pas les utiliser aveuglément. La section suivante présente quelques conseils pour </a:t>
            </a:r>
            <a:r>
              <a:rPr lang="fr-FR" b="0" i="0" u="none" baseline="0" dirty="0" smtClean="0"/>
              <a:t>l’interprétation </a:t>
            </a:r>
            <a:r>
              <a:rPr lang="fr-FR" b="0" i="0" u="none" baseline="0" dirty="0"/>
              <a:t>et </a:t>
            </a:r>
            <a:r>
              <a:rPr lang="fr-FR" b="0" i="0" u="none" baseline="0" dirty="0" smtClean="0"/>
              <a:t>l’utilisation </a:t>
            </a:r>
            <a:r>
              <a:rPr lang="fr-FR" b="0" i="0" u="none" baseline="0" dirty="0"/>
              <a:t>des scores calculés.</a:t>
            </a:r>
            <a:endParaRPr lang="fr-FR" dirty="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17</a:t>
            </a:fld>
            <a:endParaRPr lang="fr-FR"/>
          </a:p>
        </p:txBody>
      </p:sp>
    </p:spTree>
    <p:extLst>
      <p:ext uri="{BB962C8B-B14F-4D97-AF65-F5344CB8AC3E}">
        <p14:creationId xmlns:p14="http://schemas.microsoft.com/office/powerpoint/2010/main" val="540375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scores indiquent la maturité de différents aspects et maillons de la chaîne </a:t>
            </a:r>
            <a:r>
              <a:rPr lang="fr-FR" b="0" i="0" u="none" baseline="0" dirty="0" smtClean="0"/>
              <a:t>d’approvisionnement </a:t>
            </a:r>
            <a:r>
              <a:rPr lang="fr-FR" b="0" i="0" u="none" baseline="0" dirty="0"/>
              <a:t>par rapport à des « bonnes pratiques » ou au « summum », comme défini dans </a:t>
            </a:r>
            <a:r>
              <a:rPr lang="fr-FR" b="0" i="0" u="none" baseline="0" dirty="0" smtClean="0"/>
              <a:t>l’enquête </a:t>
            </a:r>
            <a:r>
              <a:rPr lang="fr-FR" b="0" i="0" u="none" baseline="0" dirty="0"/>
              <a:t>CMM. Les pays ne peuvent pas atteindre des scores parfaits et la perfection ne fait </a:t>
            </a:r>
            <a:r>
              <a:rPr lang="fr-FR" b="0" i="0" u="none" baseline="0" dirty="0" smtClean="0"/>
              <a:t>d’ailleurs </a:t>
            </a:r>
            <a:r>
              <a:rPr lang="fr-FR" b="0" i="0" u="none" baseline="0" dirty="0"/>
              <a:t>généralement pas partie des attentes. Les scores permettent </a:t>
            </a:r>
            <a:r>
              <a:rPr lang="fr-FR" b="0" i="0" u="none" baseline="0" dirty="0" smtClean="0"/>
              <a:t>d’identifier </a:t>
            </a:r>
            <a:r>
              <a:rPr lang="fr-FR" b="0" i="0" u="none" baseline="0" dirty="0"/>
              <a:t>les domaines présentant une maturité plus ou moins importante. En règle générale, </a:t>
            </a:r>
            <a:r>
              <a:rPr lang="fr-FR" b="0" i="0" u="none" baseline="0" dirty="0" smtClean="0"/>
              <a:t>l’objectif </a:t>
            </a:r>
            <a:r>
              <a:rPr lang="fr-FR" b="0" i="0" u="none" baseline="0" dirty="0"/>
              <a:t>est </a:t>
            </a:r>
            <a:r>
              <a:rPr lang="fr-FR" b="0" i="0" u="none" baseline="0" dirty="0" smtClean="0"/>
              <a:t>d’égaliser </a:t>
            </a:r>
            <a:r>
              <a:rPr lang="fr-FR" b="0" i="0" u="none" baseline="0" dirty="0"/>
              <a:t>le niveau de maturité entre les différents maillons de la chaîne </a:t>
            </a:r>
            <a:r>
              <a:rPr lang="fr-FR" b="0" i="0" u="none" baseline="0" dirty="0" smtClean="0"/>
              <a:t>d’approvisionnement </a:t>
            </a:r>
            <a:r>
              <a:rPr lang="fr-FR" b="0" i="0" u="none" baseline="0" dirty="0"/>
              <a:t>et/ou de faire parvenir chacun à un niveau minimal de maturité (et non de développer plus en avant les maillons dont la maturité est déjà supérieure aux autres).</a:t>
            </a:r>
          </a:p>
          <a:p>
            <a:endParaRPr lang="fr-FR" baseline="0" dirty="0"/>
          </a:p>
          <a:p>
            <a:pPr algn="l" rtl="0"/>
            <a:r>
              <a:rPr lang="fr-FR" b="0" i="0" u="none" baseline="0" dirty="0"/>
              <a:t>Au sein de la chaîne </a:t>
            </a:r>
            <a:r>
              <a:rPr lang="fr-FR" b="0" i="0" u="none" baseline="0" dirty="0" smtClean="0"/>
              <a:t>d’approvisionnement</a:t>
            </a:r>
            <a:r>
              <a:rPr lang="fr-FR" b="0" i="0" u="none" baseline="0" dirty="0"/>
              <a:t>, les différents niveaux sont associés à différentes normes. Les scores reflètent ces normes, ce qui signifie </a:t>
            </a:r>
            <a:r>
              <a:rPr lang="fr-FR" b="0" i="0" u="none" baseline="0" dirty="0" smtClean="0"/>
              <a:t>qu’ils </a:t>
            </a:r>
            <a:r>
              <a:rPr lang="fr-FR" b="0" i="0" u="none" baseline="0" dirty="0"/>
              <a:t>ne sont pas absolus. Ils sont relatifs aux bonnes pratiques ou au « summum » </a:t>
            </a:r>
            <a:r>
              <a:rPr lang="fr-FR" b="0" i="0" u="none" baseline="0" dirty="0" smtClean="0"/>
              <a:t>d’un </a:t>
            </a:r>
            <a:r>
              <a:rPr lang="fr-FR" b="0" i="0" u="none" baseline="0" dirty="0"/>
              <a:t>maillon spécifique de la chaîne </a:t>
            </a:r>
            <a:r>
              <a:rPr lang="fr-FR" b="0" i="0" u="none" baseline="0" dirty="0" smtClean="0"/>
              <a:t>d’approvisionnement</a:t>
            </a:r>
            <a:r>
              <a:rPr lang="fr-FR" b="0" i="0" u="none" baseline="0" dirty="0"/>
              <a:t>. Cette problématique sera de nouveau abordée dans les diapositives suivantes.</a:t>
            </a:r>
          </a:p>
          <a:p>
            <a:endParaRPr lang="fr-FR" baseline="0" dirty="0"/>
          </a:p>
          <a:p>
            <a:pPr algn="l" rtl="0"/>
            <a:r>
              <a:rPr lang="fr-FR" b="0" i="0" u="none" baseline="0" dirty="0" smtClean="0"/>
              <a:t>L’enquête </a:t>
            </a:r>
            <a:r>
              <a:rPr lang="fr-FR" b="0" i="0" u="none" baseline="0" dirty="0"/>
              <a:t>CMM fournit une évaluation approfondie de la maturité de la chaîne </a:t>
            </a:r>
            <a:r>
              <a:rPr lang="fr-FR" b="0" i="0" u="none" baseline="0" dirty="0" smtClean="0"/>
              <a:t>d’approvisionnement</a:t>
            </a:r>
            <a:r>
              <a:rPr lang="fr-FR" b="0" i="0" u="none" baseline="0" dirty="0"/>
              <a:t>, mais ne peut pas couvrir chaque élément ou processus qui pourrait lui être lié. Il </a:t>
            </a:r>
            <a:r>
              <a:rPr lang="fr-FR" b="0" i="0" u="none" baseline="0" dirty="0" smtClean="0"/>
              <a:t>s’agit d’une </a:t>
            </a:r>
            <a:r>
              <a:rPr lang="fr-FR" b="0" i="0" u="none" baseline="0" dirty="0"/>
              <a:t>estimation approximative de la maturité dont les résultats peuvent être faussés par une erreur </a:t>
            </a:r>
            <a:r>
              <a:rPr lang="fr-FR" b="0" i="0" u="none" baseline="0" dirty="0" smtClean="0"/>
              <a:t>d’échantillonnage</a:t>
            </a:r>
            <a:r>
              <a:rPr lang="fr-FR" b="0" i="0" u="none" baseline="0" dirty="0"/>
              <a:t>, en particulier au niveau des points de prestation de services, des hôpitaux de référence, des entrepôts intermédiaires, etc. Les scores permettent donc de fixer des objectifs et </a:t>
            </a:r>
            <a:r>
              <a:rPr lang="fr-FR" b="0" i="0" u="none" baseline="0" dirty="0" smtClean="0"/>
              <a:t>d’effectuer </a:t>
            </a:r>
            <a:r>
              <a:rPr lang="fr-FR" b="0" i="0" u="none" baseline="0" dirty="0"/>
              <a:t>des comparaisons approximatives, sans entraîner nécessairement des recommandations. Les équipes </a:t>
            </a:r>
            <a:r>
              <a:rPr lang="fr-FR" b="0" i="0" u="none" baseline="0" dirty="0" smtClean="0"/>
              <a:t>d’évaluation </a:t>
            </a:r>
            <a:r>
              <a:rPr lang="fr-FR" b="0" i="0" u="none" baseline="0" dirty="0"/>
              <a:t>devront donc analyser les données sous-jacentes pour mieux comprendre pourquoi certains scores sont plus élevés/bas dans certains domaines/pour certains aspects que pour </a:t>
            </a:r>
            <a:r>
              <a:rPr lang="fr-FR" b="0" i="0" u="none" baseline="0" dirty="0" smtClean="0"/>
              <a:t>d’autres</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18</a:t>
            </a:fld>
            <a:endParaRPr lang="fr-FR"/>
          </a:p>
        </p:txBody>
      </p:sp>
    </p:spTree>
    <p:extLst>
      <p:ext uri="{BB962C8B-B14F-4D97-AF65-F5344CB8AC3E}">
        <p14:creationId xmlns:p14="http://schemas.microsoft.com/office/powerpoint/2010/main" val="22578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différents niveaux de la chaîne </a:t>
            </a:r>
            <a:r>
              <a:rPr lang="fr-FR" b="0" i="0" u="none" baseline="0" dirty="0" smtClean="0"/>
              <a:t>d’approvisionnement </a:t>
            </a:r>
            <a:r>
              <a:rPr lang="fr-FR" b="0" i="0" u="none" baseline="0" dirty="0"/>
              <a:t>ne sont pas associés aux mêmes enquêtes CMM. Le nombre de questions varie et une même question peut ne pas être associée à la même catégorie de maturité. Par exemple, si des entrepôts ont un score de maturité inférieur à celui de points de prestation de services, il est possible que les normes applicables aux entrepôts soient plus strictes que celles applicables aux points de prestation de services ou bien </a:t>
            </a:r>
            <a:r>
              <a:rPr lang="fr-FR" b="0" i="0" u="none" baseline="0" dirty="0" smtClean="0"/>
              <a:t>qu’ils </a:t>
            </a:r>
            <a:r>
              <a:rPr lang="fr-FR" b="0" i="0" u="none" baseline="0" dirty="0"/>
              <a:t>aient moins </a:t>
            </a:r>
            <a:r>
              <a:rPr lang="fr-FR" b="0" i="0" u="none" baseline="0" dirty="0" smtClean="0"/>
              <a:t>d’éléments/processus </a:t>
            </a:r>
            <a:r>
              <a:rPr lang="fr-FR" b="0" i="0" u="none" baseline="0" dirty="0"/>
              <a:t>en place.</a:t>
            </a:r>
            <a:endParaRPr lang="fr-FR" dirty="0"/>
          </a:p>
          <a:p>
            <a:endParaRPr lang="fr-FR" dirty="0"/>
          </a:p>
          <a:p>
            <a:pPr algn="l" rtl="0"/>
            <a:r>
              <a:rPr lang="fr-FR" b="0" i="0" u="none" baseline="0" dirty="0"/>
              <a:t>Ainsi, pour les différents niveaux de la chaîne </a:t>
            </a:r>
            <a:r>
              <a:rPr lang="fr-FR" b="0" i="0" u="none" baseline="0" dirty="0" smtClean="0"/>
              <a:t>d’approvisionnement</a:t>
            </a:r>
            <a:r>
              <a:rPr lang="fr-FR" b="0" i="0" u="none" baseline="0" dirty="0"/>
              <a:t> :</a:t>
            </a:r>
          </a:p>
          <a:p>
            <a:pPr marL="228600" indent="-228600" algn="l" rtl="0">
              <a:buAutoNum type="arabicPeriod"/>
            </a:pPr>
            <a:r>
              <a:rPr lang="fr-FR" b="0" i="0" u="none" baseline="0" dirty="0"/>
              <a:t>Les questions sont différentes</a:t>
            </a:r>
          </a:p>
          <a:p>
            <a:pPr marL="228600" indent="-228600" algn="l" rtl="0">
              <a:buAutoNum type="arabicPeriod"/>
            </a:pPr>
            <a:r>
              <a:rPr lang="fr-FR" b="0" i="0" u="none" baseline="0" dirty="0"/>
              <a:t>Le nombre de questions est différent</a:t>
            </a:r>
          </a:p>
          <a:p>
            <a:pPr marL="228600" indent="-228600" algn="l" rtl="0">
              <a:buAutoNum type="arabicPeriod"/>
            </a:pPr>
            <a:r>
              <a:rPr lang="fr-FR" b="0" i="0" u="none" baseline="0" dirty="0"/>
              <a:t>Des questions identiques ou similaires </a:t>
            </a:r>
            <a:r>
              <a:rPr lang="fr-FR" b="0" i="0" u="none" baseline="0" dirty="0" smtClean="0"/>
              <a:t>n’ont </a:t>
            </a:r>
            <a:r>
              <a:rPr lang="fr-FR" b="0" i="0" u="none" baseline="0" dirty="0"/>
              <a:t>pas la même catégorie de maturité</a:t>
            </a:r>
          </a:p>
          <a:p>
            <a:pPr marL="0" indent="0" algn="l" rtl="0">
              <a:buNone/>
            </a:pPr>
            <a:endParaRPr lang="fr-FR" baseline="0" dirty="0"/>
          </a:p>
          <a:p>
            <a:pPr marL="0" indent="0" algn="l" rtl="0">
              <a:buNone/>
            </a:pPr>
            <a:r>
              <a:rPr lang="fr-FR" b="0" i="0" u="none" baseline="0" dirty="0"/>
              <a:t>Généralement, les niveaux les plus élevés du système de santé comptent plus </a:t>
            </a:r>
            <a:r>
              <a:rPr lang="fr-FR" b="0" i="0" u="none" baseline="0" dirty="0" smtClean="0"/>
              <a:t>d’éléments/de </a:t>
            </a:r>
            <a:r>
              <a:rPr lang="fr-FR" b="0" i="0" u="none" baseline="0" dirty="0"/>
              <a:t>processus que les niveaux inférieurs. Ainsi, ils peuvent avoir plus </a:t>
            </a:r>
            <a:r>
              <a:rPr lang="fr-FR" b="0" i="0" u="none" baseline="0" dirty="0" smtClean="0"/>
              <a:t>d’éléments/processus </a:t>
            </a:r>
            <a:r>
              <a:rPr lang="fr-FR" b="0" i="0" u="none" baseline="0" dirty="0"/>
              <a:t>en place que les niveaux inférieurs, mais obtenir un score de maturité plus faible (car il est relatif à la maturité attendue à ce niveau), comme le montre la diapositive suivante.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19</a:t>
            </a:fld>
            <a:endParaRPr lang="fr-FR"/>
          </a:p>
        </p:txBody>
      </p:sp>
    </p:spTree>
    <p:extLst>
      <p:ext uri="{BB962C8B-B14F-4D97-AF65-F5344CB8AC3E}">
        <p14:creationId xmlns:p14="http://schemas.microsoft.com/office/powerpoint/2010/main" val="39691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illustre la notion présentée dans la diapositive précédente.</a:t>
            </a:r>
          </a:p>
          <a:p>
            <a:endParaRPr lang="fr-FR" baseline="0" dirty="0"/>
          </a:p>
          <a:p>
            <a:pPr algn="l" rtl="0"/>
            <a:r>
              <a:rPr lang="fr-FR" b="0" i="0" u="none" baseline="0" dirty="0"/>
              <a:t>Supposons que 6 questions associées à la catégorie « De base » concernent un centre de santé, contre 12 pour </a:t>
            </a:r>
            <a:r>
              <a:rPr lang="fr-FR" b="0" i="0" u="none" baseline="0" dirty="0" smtClean="0"/>
              <a:t>l’entrepôt</a:t>
            </a:r>
            <a:r>
              <a:rPr lang="fr-FR" b="0" i="0" u="none" baseline="0" dirty="0"/>
              <a:t>. Cette illustration montre que le score du centre de santé est plus élevé, alors que </a:t>
            </a:r>
            <a:r>
              <a:rPr lang="fr-FR" b="0" i="0" u="none" baseline="0" dirty="0" smtClean="0"/>
              <a:t>l’entrepôt </a:t>
            </a:r>
            <a:r>
              <a:rPr lang="fr-FR" b="0" i="0" u="none" baseline="0" dirty="0"/>
              <a:t>a potentiellement mis en place tout ce dont dispose ce centre de santé. Les critères associés à la catégorie « De base » pour </a:t>
            </a:r>
            <a:r>
              <a:rPr lang="fr-FR" b="0" i="0" u="none" baseline="0" dirty="0" smtClean="0"/>
              <a:t>l’entrepôt </a:t>
            </a:r>
            <a:r>
              <a:rPr lang="fr-FR" b="0" i="0" u="none" baseline="0" dirty="0"/>
              <a:t>sont peut-être plus stricts que ceux applicables au centre de santé. </a:t>
            </a:r>
          </a:p>
          <a:p>
            <a:endParaRPr lang="fr-FR" baseline="0" dirty="0"/>
          </a:p>
          <a:p>
            <a:pPr algn="l" rtl="0"/>
            <a:r>
              <a:rPr lang="fr-FR" b="0" i="0" u="none" baseline="0" dirty="0"/>
              <a:t>Ainsi, si vous comparez les scores directement, vous pouvez conclure que les entrepôts sont moins équipés que les centres de santé, alors que ce </a:t>
            </a:r>
            <a:r>
              <a:rPr lang="fr-FR" b="0" i="0" u="none" baseline="0" dirty="0" smtClean="0"/>
              <a:t>n’est </a:t>
            </a:r>
            <a:r>
              <a:rPr lang="fr-FR" b="0" i="0" u="none" baseline="0" dirty="0"/>
              <a:t>pas nécessairement le cas. Les résultats doivent être interprétés par rapport à la norme globale et non de manière absolue.</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081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section est consacrée à </a:t>
            </a:r>
            <a:r>
              <a:rPr lang="fr-FR" b="0" i="0" u="none" baseline="0" dirty="0" smtClean="0"/>
              <a:t>l’analyse </a:t>
            </a:r>
            <a:r>
              <a:rPr lang="fr-FR" b="0" i="0" u="none" baseline="0" dirty="0"/>
              <a:t>et à </a:t>
            </a:r>
            <a:r>
              <a:rPr lang="fr-FR" b="0" i="0" u="none" baseline="0" dirty="0" smtClean="0"/>
              <a:t>l’interprétation </a:t>
            </a:r>
            <a:r>
              <a:rPr lang="fr-FR" b="0" i="0" u="none" baseline="0" dirty="0"/>
              <a:t>des résultats de </a:t>
            </a:r>
            <a:r>
              <a:rPr lang="fr-FR" b="0" i="0" u="none" baseline="0" dirty="0" smtClean="0"/>
              <a:t>l’enquête </a:t>
            </a:r>
            <a:r>
              <a:rPr lang="fr-FR" b="0" i="0" u="none" baseline="0" dirty="0"/>
              <a:t>CMM. Une autre session porte sur les KPI et </a:t>
            </a:r>
            <a:r>
              <a:rPr lang="fr-FR" b="0" i="0" u="none" baseline="0" dirty="0" smtClean="0"/>
              <a:t>l’analyse </a:t>
            </a:r>
            <a:r>
              <a:rPr lang="fr-FR" b="0" i="0" u="none" baseline="0" dirty="0"/>
              <a:t>conjointe des KPI et des résultats de </a:t>
            </a:r>
            <a:r>
              <a:rPr lang="fr-FR" b="0" i="0" u="none" baseline="0" dirty="0" smtClean="0"/>
              <a:t>l’enquête </a:t>
            </a:r>
            <a:r>
              <a:rPr lang="fr-FR" b="0" i="0" u="none" baseline="0" dirty="0"/>
              <a:t>CMM.</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smtClean="0"/>
              <a:t>L’objectif </a:t>
            </a:r>
            <a:r>
              <a:rPr lang="fr-FR" b="0" i="0" u="none" baseline="0" dirty="0"/>
              <a:t>de cette présentation est de permettre aux participants de comprendre de manière intuitive comment des scores sont déterminés à partir de </a:t>
            </a:r>
            <a:r>
              <a:rPr lang="fr-FR" b="0" i="0" u="none" baseline="0" dirty="0" smtClean="0"/>
              <a:t>l’enquête </a:t>
            </a:r>
            <a:r>
              <a:rPr lang="fr-FR" b="0" i="0" u="none" baseline="0" dirty="0"/>
              <a:t>CMM. Elle ne fournit pas </a:t>
            </a:r>
            <a:r>
              <a:rPr lang="fr-FR" b="0" i="0" u="none" baseline="0" dirty="0" smtClean="0"/>
              <a:t>d’instructions </a:t>
            </a:r>
            <a:r>
              <a:rPr lang="fr-FR" b="0" i="0" u="none" baseline="0" dirty="0"/>
              <a:t>détaillées pour calculer des scores à partir de formules. Elle cherche simplement à permettre aux participants de comprendre ce que signifient les scores et comment les interpréter et les utiliser pour formuler des recommandations. Elle présente également certains résultats/graphiques standard associés aux analyses CMM afin </a:t>
            </a:r>
            <a:r>
              <a:rPr lang="fr-FR" b="0" i="0" u="none" baseline="0" dirty="0" smtClean="0"/>
              <a:t>d’aider </a:t>
            </a:r>
            <a:r>
              <a:rPr lang="fr-FR" b="0" i="0" u="none" baseline="0" dirty="0"/>
              <a:t>les participants à comprendre pourquoi ces graphiques ont été sélectionnés et comment ils doivent être interprétés.</a:t>
            </a:r>
            <a:endParaRPr lang="fr-FR" dirty="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fr-FR"/>
          </a:p>
        </p:txBody>
      </p:sp>
    </p:spTree>
    <p:extLst>
      <p:ext uri="{BB962C8B-B14F-4D97-AF65-F5344CB8AC3E}">
        <p14:creationId xmlns:p14="http://schemas.microsoft.com/office/powerpoint/2010/main" val="4137132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Pour en revenir à la notion présentée sur la diapositive 16, les différences entre les scores </a:t>
            </a:r>
            <a:r>
              <a:rPr lang="fr-FR" b="0" i="0" u="none" baseline="0" dirty="0" smtClean="0"/>
              <a:t>d’un </a:t>
            </a:r>
            <a:r>
              <a:rPr lang="fr-FR" b="0" i="0" u="none" baseline="0" dirty="0"/>
              <a:t>module à </a:t>
            </a:r>
            <a:r>
              <a:rPr lang="fr-FR" b="0" i="0" u="none" baseline="0" dirty="0" smtClean="0"/>
              <a:t>l’autre </a:t>
            </a:r>
            <a:r>
              <a:rPr lang="fr-FR" b="0" i="0" u="none" baseline="0" dirty="0"/>
              <a:t>ne permettent pas nécessairement de comparer directement le nombre </a:t>
            </a:r>
            <a:r>
              <a:rPr lang="fr-FR" b="0" i="0" u="none" baseline="0" dirty="0" smtClean="0"/>
              <a:t>d’éléments/processus </a:t>
            </a:r>
            <a:r>
              <a:rPr lang="fr-FR" b="0" i="0" u="none" baseline="0" dirty="0"/>
              <a:t>manquants ou en place. Dit plus clairement, le fait </a:t>
            </a:r>
            <a:r>
              <a:rPr lang="fr-FR" b="0" i="0" u="none" baseline="0" dirty="0" smtClean="0"/>
              <a:t>qu’un </a:t>
            </a:r>
            <a:r>
              <a:rPr lang="fr-FR" b="0" i="0" u="none" baseline="0" dirty="0"/>
              <a:t>élément soit manquant peut influer davantage sur le score obtenu pour un module que pour un autre.</a:t>
            </a:r>
          </a:p>
          <a:p>
            <a:endParaRPr lang="fr-FR" baseline="0" dirty="0"/>
          </a:p>
          <a:p>
            <a:pPr algn="l" rtl="0"/>
            <a:r>
              <a:rPr lang="fr-FR" b="0" i="0" u="none" baseline="0" dirty="0"/>
              <a:t>Cette différence </a:t>
            </a:r>
            <a:r>
              <a:rPr lang="fr-FR" b="0" i="0" u="none" baseline="0" dirty="0" smtClean="0"/>
              <a:t>s’explique </a:t>
            </a:r>
            <a:r>
              <a:rPr lang="fr-FR" b="0" i="0" u="none" baseline="0" dirty="0"/>
              <a:t>par le fait que chaque catégorie de maturité comporte un nombre de questions différent </a:t>
            </a:r>
            <a:r>
              <a:rPr lang="fr-FR" b="0" i="0" u="none" baseline="0" dirty="0" smtClean="0"/>
              <a:t>d’un </a:t>
            </a:r>
            <a:r>
              <a:rPr lang="fr-FR" b="0" i="0" u="none" baseline="0" dirty="0"/>
              <a:t>module à un autre. Certains maillons de la chaîne </a:t>
            </a:r>
            <a:r>
              <a:rPr lang="fr-FR" b="0" i="0" u="none" baseline="0" dirty="0" smtClean="0"/>
              <a:t>d’approvisionnement </a:t>
            </a:r>
            <a:r>
              <a:rPr lang="fr-FR" b="0" i="0" u="none" baseline="0" dirty="0"/>
              <a:t>sont plus complexes ou nécessitent plus </a:t>
            </a:r>
            <a:r>
              <a:rPr lang="fr-FR" b="0" i="0" u="none" baseline="0" dirty="0" smtClean="0"/>
              <a:t>d’éléments/processus </a:t>
            </a:r>
            <a:r>
              <a:rPr lang="fr-FR" b="0" i="0" u="none" baseline="0" dirty="0"/>
              <a:t>que </a:t>
            </a:r>
            <a:r>
              <a:rPr lang="fr-FR" b="0" i="0" u="none" baseline="0" dirty="0" smtClean="0"/>
              <a:t>d’autres</a:t>
            </a:r>
            <a:r>
              <a:rPr lang="fr-FR" b="0" i="0" u="none" baseline="0" dirty="0"/>
              <a:t>, ce qui explique cette différence. Les modules comportant le plus grand nombre de questions tendront à avoir des scores similaires, car les différences entre quelques questions de plusieurs entités </a:t>
            </a:r>
            <a:r>
              <a:rPr lang="fr-FR" b="0" i="0" u="none" baseline="0" dirty="0" smtClean="0"/>
              <a:t>n’auront </a:t>
            </a:r>
            <a:r>
              <a:rPr lang="fr-FR" b="0" i="0" u="none" baseline="0" dirty="0"/>
              <a:t>pas une influence importante sur le score global. Inversement, les modules comportant moins de questions tendront à avoir des scores plus différents. Il en découle que ces derniers modules obtiendront probablement des scores plus extrêmes que les autres.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21</a:t>
            </a:fld>
            <a:endParaRPr lang="fr-FR"/>
          </a:p>
        </p:txBody>
      </p:sp>
    </p:spTree>
    <p:extLst>
      <p:ext uri="{BB962C8B-B14F-4D97-AF65-F5344CB8AC3E}">
        <p14:creationId xmlns:p14="http://schemas.microsoft.com/office/powerpoint/2010/main" val="2927437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illustre la notion présentée dans la diapositive précédente.</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La variabilité des scores des modules pour différents sites peut être liée au nombre de questions du module et non à la différence de performance de ces sites. Une différence </a:t>
            </a:r>
            <a:r>
              <a:rPr lang="fr-FR" b="0" i="0" u="none" baseline="0" dirty="0" smtClean="0"/>
              <a:t>d’une </a:t>
            </a:r>
            <a:r>
              <a:rPr lang="fr-FR" b="0" i="0" u="none" baseline="0" dirty="0"/>
              <a:t>question pour le module 1 présenté dans la diapositive ci-dessus entraîne une modification du score global de 17 %, contre 5 % pour le module 2. Or, nous avons naturellement tendance à penser que la différence entre 50 et 67 % est plus importante/significative que la différence entre 62,5 et 67 %.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algn="l" rtl="0"/>
            <a:r>
              <a:rPr lang="fr-FR" b="0" i="0" u="none" baseline="0" dirty="0"/>
              <a:t>Ainsi, bien que la différence absolue entre les deux modules soit identique (1 question), la différence entre les scores ne </a:t>
            </a:r>
            <a:r>
              <a:rPr lang="fr-FR" b="0" i="0" u="none" baseline="0" dirty="0" smtClean="0"/>
              <a:t>l’est </a:t>
            </a:r>
            <a:r>
              <a:rPr lang="fr-FR" b="0" i="0" u="none" baseline="0" dirty="0"/>
              <a:t>pas.</a:t>
            </a:r>
            <a:endParaRPr lang="fr-FR" dirty="0"/>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5062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résultats de </a:t>
            </a:r>
            <a:r>
              <a:rPr lang="fr-FR" b="0" i="0" u="none" baseline="0" dirty="0" smtClean="0"/>
              <a:t>l’enquête </a:t>
            </a:r>
            <a:r>
              <a:rPr lang="fr-FR" b="0" i="0" u="none" baseline="0" dirty="0"/>
              <a:t>CMM doivent donc être expliqués avec soin aux parties prenantes/au public pour être bien compris.</a:t>
            </a:r>
          </a:p>
          <a:p>
            <a:endParaRPr lang="fr-FR" baseline="0" dirty="0"/>
          </a:p>
          <a:p>
            <a:pPr algn="l" rtl="0"/>
            <a:r>
              <a:rPr lang="fr-FR" b="0" i="0" u="none" baseline="0" dirty="0"/>
              <a:t>Le concept de modèle de maturité insiste sur la mise en place des éléments/processus de la catégorie « De base » avant ceux des catégories « Intermédiaire »/« Avancé »/« Summum ». Dans certains contextes, il peut être utile </a:t>
            </a:r>
            <a:r>
              <a:rPr lang="fr-FR" b="0" i="0" u="none" baseline="0" dirty="0" smtClean="0"/>
              <a:t>d’évaluer </a:t>
            </a:r>
            <a:r>
              <a:rPr lang="fr-FR" b="0" i="0" u="none" baseline="0" dirty="0"/>
              <a:t>le pourcentage </a:t>
            </a:r>
            <a:r>
              <a:rPr lang="fr-FR" b="0" i="0" u="none" baseline="0" dirty="0" smtClean="0"/>
              <a:t>d’éléments </a:t>
            </a:r>
            <a:r>
              <a:rPr lang="fr-FR" b="0" i="0" u="none" baseline="0" dirty="0"/>
              <a:t>de la catégorie « De base » en place aux différents niveaux de la chaîne </a:t>
            </a:r>
            <a:r>
              <a:rPr lang="fr-FR" b="0" i="0" u="none" baseline="0" dirty="0" smtClean="0"/>
              <a:t>d’approvisionnement </a:t>
            </a:r>
            <a:r>
              <a:rPr lang="fr-FR" b="0" i="0" u="none" baseline="0" dirty="0"/>
              <a:t>plutôt que le seul score global. En effet, </a:t>
            </a:r>
            <a:r>
              <a:rPr lang="fr-FR" b="0" i="0" u="none" baseline="0" dirty="0" smtClean="0"/>
              <a:t>s’assurer </a:t>
            </a:r>
            <a:r>
              <a:rPr lang="fr-FR" b="0" i="0" u="none" baseline="0" dirty="0"/>
              <a:t>que ces éléments sont en place peut constituer la première étape vers une uniformisation ou une amélioration de la maturité de la chaîne </a:t>
            </a:r>
            <a:r>
              <a:rPr lang="fr-FR" b="0" i="0" u="none" baseline="0" dirty="0" smtClean="0"/>
              <a:t>d’approvisionnement</a:t>
            </a:r>
            <a:r>
              <a:rPr lang="fr-FR" b="0" i="0" u="none" baseline="0" dirty="0"/>
              <a:t>.</a:t>
            </a:r>
            <a:endParaRPr lang="fr-FR" dirty="0"/>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5703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section présente quelques-uns des résultats standard du modèle </a:t>
            </a:r>
            <a:r>
              <a:rPr lang="fr-FR" b="0" i="0" u="none" baseline="0" dirty="0" smtClean="0"/>
              <a:t>d’analyse </a:t>
            </a:r>
            <a:r>
              <a:rPr lang="fr-FR" b="0" i="0" u="none" baseline="0" dirty="0"/>
              <a:t>de </a:t>
            </a:r>
            <a:r>
              <a:rPr lang="fr-FR" b="0" i="0" u="none" baseline="0" dirty="0" smtClean="0"/>
              <a:t>l’enquête </a:t>
            </a:r>
            <a:r>
              <a:rPr lang="fr-FR" b="0" i="0" u="none" baseline="0" dirty="0"/>
              <a:t>CMM et explique comment les interpréter. Elle suggère également </a:t>
            </a:r>
            <a:r>
              <a:rPr lang="fr-FR" b="0" i="0" u="none" baseline="0" dirty="0" smtClean="0"/>
              <a:t>d’autres </a:t>
            </a:r>
            <a:r>
              <a:rPr lang="fr-FR" b="0" i="0" u="none" baseline="0" dirty="0"/>
              <a:t>analyses que les équipes </a:t>
            </a:r>
            <a:r>
              <a:rPr lang="fr-FR" b="0" i="0" u="none" baseline="0" dirty="0" smtClean="0"/>
              <a:t>d’évaluation </a:t>
            </a:r>
            <a:r>
              <a:rPr lang="fr-FR" b="0" i="0" u="none" baseline="0" dirty="0"/>
              <a:t>peuvent réaliser.</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24</a:t>
            </a:fld>
            <a:endParaRPr lang="fr-FR"/>
          </a:p>
        </p:txBody>
      </p:sp>
    </p:spTree>
    <p:extLst>
      <p:ext uri="{BB962C8B-B14F-4D97-AF65-F5344CB8AC3E}">
        <p14:creationId xmlns:p14="http://schemas.microsoft.com/office/powerpoint/2010/main" val="2862247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carte de chaleur va du rouge au vert, cette dernière couleur illustrant les niveaux de maturité visés. Le bleu indique une maturité associée aux catégories « Avancé » ou « Summum ». Le blanc indique que le module </a:t>
            </a:r>
            <a:r>
              <a:rPr lang="fr-FR" b="0" i="0" u="none" baseline="0" dirty="0" smtClean="0"/>
              <a:t>n’était </a:t>
            </a:r>
            <a:r>
              <a:rPr lang="fr-FR" b="0" i="0" u="none" baseline="0" dirty="0"/>
              <a:t>pas pertinent pour ce niveau du système de santé (ou </a:t>
            </a:r>
            <a:r>
              <a:rPr lang="fr-FR" b="0" i="0" u="none" baseline="0" dirty="0" smtClean="0"/>
              <a:t>qu’aucune </a:t>
            </a:r>
            <a:r>
              <a:rPr lang="fr-FR" b="0" i="0" u="none" baseline="0" dirty="0"/>
              <a:t>donnée </a:t>
            </a:r>
            <a:r>
              <a:rPr lang="fr-FR" b="0" i="0" u="none" baseline="0" dirty="0" smtClean="0"/>
              <a:t>n’est </a:t>
            </a:r>
            <a:r>
              <a:rPr lang="fr-FR" b="0" i="0" u="none" baseline="0" dirty="0"/>
              <a:t>disponible).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067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Ces mêmes informations peuvent être présentées sous forme </a:t>
            </a:r>
            <a:r>
              <a:rPr lang="fr-FR" b="0" i="0" u="none" baseline="0" dirty="0" smtClean="0"/>
              <a:t>d’un </a:t>
            </a:r>
            <a:r>
              <a:rPr lang="fr-FR" b="0" i="0" u="none" baseline="0" dirty="0"/>
              <a:t>graphique à bulles, avec encore une fois un code couleur, mais également des tailles de bulles différentes pour illustrer le score. Par ailleurs, cette présentation est adaptée aux personnes daltoniennes.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26</a:t>
            </a:fld>
            <a:endParaRPr lang="fr-FR"/>
          </a:p>
        </p:txBody>
      </p:sp>
    </p:spTree>
    <p:extLst>
      <p:ext uri="{BB962C8B-B14F-4D97-AF65-F5344CB8AC3E}">
        <p14:creationId xmlns:p14="http://schemas.microsoft.com/office/powerpoint/2010/main" val="2359236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cartes de chaleur mettent en valeur les différences les plus importantes entre les scores de maturité. Cette représentation peut donc être utile lors de </a:t>
            </a:r>
            <a:r>
              <a:rPr lang="fr-FR" b="0" i="0" u="none" baseline="0" dirty="0" smtClean="0"/>
              <a:t>l’interprétation </a:t>
            </a:r>
            <a:r>
              <a:rPr lang="fr-FR" b="0" i="0" u="none" baseline="0" dirty="0"/>
              <a:t>des résultats pour les raisons suivantes :</a:t>
            </a:r>
          </a:p>
          <a:p>
            <a:pPr algn="l" rtl="0"/>
            <a:r>
              <a:rPr lang="fr-FR" b="0" i="0" u="none" baseline="0" dirty="0"/>
              <a:t>-Les écarts importants doivent probablement être traités en premier.</a:t>
            </a:r>
          </a:p>
          <a:p>
            <a:pPr algn="l" rtl="0"/>
            <a:r>
              <a:rPr lang="fr-FR" b="0" i="0" u="none" baseline="0" dirty="0"/>
              <a:t>-Les données de nombreux niveaux de la chaîne </a:t>
            </a:r>
            <a:r>
              <a:rPr lang="fr-FR" b="0" i="0" u="none" baseline="0" dirty="0" smtClean="0"/>
              <a:t>d’approvisionnement </a:t>
            </a:r>
            <a:r>
              <a:rPr lang="fr-FR" b="0" i="0" u="none" baseline="0" dirty="0"/>
              <a:t>sont échantillonnées et les différences doivent être interprétées en gardant à </a:t>
            </a:r>
            <a:r>
              <a:rPr lang="fr-FR" b="0" i="0" u="none" baseline="0" dirty="0" smtClean="0"/>
              <a:t>l’esprit </a:t>
            </a:r>
            <a:r>
              <a:rPr lang="fr-FR" b="0" i="0" u="none" baseline="0" dirty="0"/>
              <a:t>la marge </a:t>
            </a:r>
            <a:r>
              <a:rPr lang="fr-FR" b="0" i="0" u="none" baseline="0" dirty="0" smtClean="0"/>
              <a:t>d’erreur </a:t>
            </a:r>
            <a:r>
              <a:rPr lang="fr-FR" b="0" i="0" u="none" baseline="0" dirty="0"/>
              <a:t>de cet échantillonnage. Nous ne pouvons pas déterminer si des différences limitées sont réelles ou le fruit de </a:t>
            </a:r>
            <a:r>
              <a:rPr lang="fr-FR" b="0" i="0" u="none" baseline="0" dirty="0" smtClean="0"/>
              <a:t>l’échantillonnage </a:t>
            </a:r>
            <a:r>
              <a:rPr lang="fr-FR" b="0" i="0" u="none" baseline="0" dirty="0"/>
              <a:t>aléatoire.</a:t>
            </a:r>
          </a:p>
          <a:p>
            <a:pPr algn="l" rtl="0"/>
            <a:r>
              <a:rPr lang="fr-FR" b="0" i="0" u="none" baseline="0" dirty="0"/>
              <a:t>-Les différences de tendances entre les lignes et les colonnes peuvent être mises en avant dans les cartes de chaleur.</a:t>
            </a:r>
          </a:p>
          <a:p>
            <a:endParaRPr lang="fr-FR" baseline="0" dirty="0"/>
          </a:p>
          <a:p>
            <a:pPr algn="l" rtl="0"/>
            <a:r>
              <a:rPr lang="fr-FR" b="0" i="0" u="none" baseline="0" dirty="0"/>
              <a:t>Les cartes de chaleur/graphiques à bulles sont utiles pour déterminer où se trouvent les points forts et les points faibles, mais les équipes </a:t>
            </a:r>
            <a:r>
              <a:rPr lang="fr-FR" b="0" i="0" u="none" baseline="0" dirty="0" smtClean="0"/>
              <a:t>d’évaluation </a:t>
            </a:r>
            <a:r>
              <a:rPr lang="fr-FR" b="0" i="0" u="none" baseline="0" dirty="0"/>
              <a:t>doivent néanmoins se pencher sur les chiffres sous-jacents.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25943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diagrammes en radar peuvent eux aussi être utilisés pour présenter les scores globaux (ou les éléments de base en place) des niveaux de la chaîne </a:t>
            </a:r>
            <a:r>
              <a:rPr lang="fr-FR" b="0" i="0" u="none" baseline="0" dirty="0" smtClean="0"/>
              <a:t>d’approvisionnement </a:t>
            </a:r>
            <a:r>
              <a:rPr lang="fr-FR" b="0" i="0" u="none" baseline="0" dirty="0"/>
              <a:t>et des modules CMM. Si un seul niveau est présenté, nous recommandons </a:t>
            </a:r>
            <a:r>
              <a:rPr lang="fr-FR" b="0" i="0" u="none" baseline="0" dirty="0" smtClean="0"/>
              <a:t>d’opter </a:t>
            </a:r>
            <a:r>
              <a:rPr lang="fr-FR" b="0" i="0" u="none" baseline="0" dirty="0"/>
              <a:t>pour une version circulaire. Dans les diagrammes en radar, chaque ligne peut représenter un module différent (comme illustré ci-dessus) ou bien un niveau différent du système de santé.</a:t>
            </a:r>
            <a:endParaRPr lang="fr-FR" dirty="0"/>
          </a:p>
          <a:p>
            <a:endParaRPr lang="fr-FR" sz="1200" kern="1200" dirty="0">
              <a:solidFill>
                <a:schemeClr val="tx1"/>
              </a:solidFill>
              <a:effectLst/>
              <a:latin typeface="+mn-lt"/>
              <a:ea typeface="+mn-ea"/>
              <a:cs typeface="+mn-cs"/>
            </a:endParaRPr>
          </a:p>
          <a:p>
            <a:pPr algn="l" rtl="0"/>
            <a:r>
              <a:rPr lang="fr-FR" sz="1200" b="0" i="0" u="none" kern="1200" baseline="0" dirty="0">
                <a:solidFill>
                  <a:schemeClr val="tx1"/>
                </a:solidFill>
                <a:effectLst/>
                <a:latin typeface="+mn-lt"/>
                <a:ea typeface="+mn-ea"/>
                <a:cs typeface="+mn-cs"/>
              </a:rPr>
              <a:t>Le diagramme en radar </a:t>
            </a:r>
            <a:r>
              <a:rPr lang="fr-FR" sz="1200" b="0" i="1" u="none" kern="1200" baseline="0" dirty="0">
                <a:solidFill>
                  <a:schemeClr val="tx1"/>
                </a:solidFill>
                <a:effectLst/>
                <a:latin typeface="+mn-lt"/>
                <a:ea typeface="+mn-ea"/>
                <a:cs typeface="+mn-cs"/>
              </a:rPr>
              <a:t>peut</a:t>
            </a:r>
            <a:r>
              <a:rPr lang="fr-FR" sz="1200" b="0" i="0" u="none" kern="1200" baseline="0" dirty="0">
                <a:solidFill>
                  <a:schemeClr val="tx1"/>
                </a:solidFill>
                <a:effectLst/>
                <a:latin typeface="+mn-lt"/>
                <a:ea typeface="+mn-ea"/>
                <a:cs typeface="+mn-cs"/>
              </a:rPr>
              <a:t> faire ressortir des différences entre des types de </a:t>
            </a:r>
            <a:r>
              <a:rPr lang="fr-FR" sz="1200" b="0" i="0" u="none" kern="1200" baseline="0" dirty="0" smtClean="0">
                <a:solidFill>
                  <a:schemeClr val="tx1"/>
                </a:solidFill>
                <a:effectLst/>
                <a:latin typeface="+mn-lt"/>
                <a:ea typeface="+mn-ea"/>
                <a:cs typeface="+mn-cs"/>
              </a:rPr>
              <a:t>sites/d’entités</a:t>
            </a:r>
            <a:r>
              <a:rPr lang="fr-FR" sz="1200" b="0" i="0" u="none" kern="1200" baseline="0" dirty="0">
                <a:solidFill>
                  <a:schemeClr val="tx1"/>
                </a:solidFill>
                <a:effectLst/>
                <a:latin typeface="+mn-lt"/>
                <a:ea typeface="+mn-ea"/>
                <a:cs typeface="+mn-cs"/>
              </a:rPr>
              <a:t>, mais selon les résultats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il peut ne fournir que peu </a:t>
            </a:r>
            <a:r>
              <a:rPr lang="fr-FR" sz="1200" b="0" i="0" u="none" kern="1200" baseline="0" dirty="0" smtClean="0">
                <a:solidFill>
                  <a:schemeClr val="tx1"/>
                </a:solidFill>
                <a:effectLst/>
                <a:latin typeface="+mn-lt"/>
                <a:ea typeface="+mn-ea"/>
                <a:cs typeface="+mn-cs"/>
              </a:rPr>
              <a:t>d’informations </a:t>
            </a:r>
            <a:r>
              <a:rPr lang="fr-FR" sz="1200" b="0" i="0" u="none" kern="1200" baseline="0" dirty="0">
                <a:solidFill>
                  <a:schemeClr val="tx1"/>
                </a:solidFill>
                <a:effectLst/>
                <a:latin typeface="+mn-lt"/>
                <a:ea typeface="+mn-ea"/>
                <a:cs typeface="+mn-cs"/>
              </a:rPr>
              <a:t>utiles. 5 modules sont évalués à tous les niveaux du système de santé. </a:t>
            </a:r>
            <a:r>
              <a:rPr lang="fr-FR" sz="1200" b="0" i="0" u="none" kern="1200" baseline="0" dirty="0" smtClean="0">
                <a:solidFill>
                  <a:schemeClr val="tx1"/>
                </a:solidFill>
                <a:effectLst/>
                <a:latin typeface="+mn-lt"/>
                <a:ea typeface="+mn-ea"/>
                <a:cs typeface="+mn-cs"/>
              </a:rPr>
              <a:t>L’interprétation </a:t>
            </a:r>
            <a:r>
              <a:rPr lang="fr-FR" sz="1200" b="0" i="0" u="none" kern="1200" baseline="0" dirty="0">
                <a:solidFill>
                  <a:schemeClr val="tx1"/>
                </a:solidFill>
                <a:effectLst/>
                <a:latin typeface="+mn-lt"/>
                <a:ea typeface="+mn-ea"/>
                <a:cs typeface="+mn-cs"/>
              </a:rPr>
              <a:t>des diagrammes en radar est soumise aux difficultés évoquées sur les diapositives 19 et 20, mais ils peuvent néanmoins montrer les domaines présentant une maturité élevée/faible.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28</a:t>
            </a:fld>
            <a:endParaRPr lang="fr-FR"/>
          </a:p>
        </p:txBody>
      </p:sp>
    </p:spTree>
    <p:extLst>
      <p:ext uri="{BB962C8B-B14F-4D97-AF65-F5344CB8AC3E}">
        <p14:creationId xmlns:p14="http://schemas.microsoft.com/office/powerpoint/2010/main" val="3850876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Encore une fois, ces diagrammes font ressortir les différences importantes (par exemple, les entrepôts centraux (privés à but non lucratif) de la diapositive précédente). Toutefois, les lignes reliant les entités sous-entendent visuellement </a:t>
            </a:r>
            <a:r>
              <a:rPr lang="fr-FR" b="0" i="0" u="none" baseline="0" dirty="0" smtClean="0"/>
              <a:t>l’existence d’un </a:t>
            </a:r>
            <a:r>
              <a:rPr lang="fr-FR" b="0" i="0" u="none" baseline="0" dirty="0"/>
              <a:t>lien entre les axes du diagramme alors que </a:t>
            </a:r>
            <a:r>
              <a:rPr lang="fr-FR" b="0" i="0" u="none" baseline="0" dirty="0" smtClean="0"/>
              <a:t>l’ordre </a:t>
            </a:r>
            <a:r>
              <a:rPr lang="fr-FR" b="0" i="0" u="none" baseline="0" dirty="0"/>
              <a:t>de ces axes peut être tout à fait arbitraire (et même </a:t>
            </a:r>
            <a:r>
              <a:rPr lang="fr-FR" b="0" i="0" u="none" baseline="0" dirty="0" smtClean="0"/>
              <a:t>s’il </a:t>
            </a:r>
            <a:r>
              <a:rPr lang="fr-FR" b="0" i="0" u="none" baseline="0" dirty="0"/>
              <a:t>ne </a:t>
            </a:r>
            <a:r>
              <a:rPr lang="fr-FR" b="0" i="0" u="none" baseline="0" dirty="0" smtClean="0"/>
              <a:t>l’est </a:t>
            </a:r>
            <a:r>
              <a:rPr lang="fr-FR" b="0" i="0" u="none" baseline="0" dirty="0"/>
              <a:t>pas, nous ne pouvons pas nous attendre à </a:t>
            </a:r>
            <a:r>
              <a:rPr lang="fr-FR" b="0" i="0" u="none" baseline="0" dirty="0" smtClean="0"/>
              <a:t>l’existence d’un </a:t>
            </a:r>
            <a:r>
              <a:rPr lang="fr-FR" b="0" i="0" u="none" baseline="0" dirty="0"/>
              <a:t>lien direct entre les modules/niveaux). Lors de la présentation de diagrammes en radar, </a:t>
            </a:r>
            <a:r>
              <a:rPr lang="fr-FR" b="0" i="0" u="none" baseline="0" dirty="0" smtClean="0"/>
              <a:t>n’incluez </a:t>
            </a:r>
            <a:r>
              <a:rPr lang="fr-FR" b="0" i="0" u="none" baseline="0" dirty="0"/>
              <a:t>que quelques modules/niveaux. La multiplication des lignes les rend en effet difficiles à dire.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29</a:t>
            </a:fld>
            <a:endParaRPr lang="fr-FR"/>
          </a:p>
        </p:txBody>
      </p:sp>
    </p:spTree>
    <p:extLst>
      <p:ext uri="{BB962C8B-B14F-4D97-AF65-F5344CB8AC3E}">
        <p14:creationId xmlns:p14="http://schemas.microsoft.com/office/powerpoint/2010/main" val="22796425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modèle </a:t>
            </a:r>
            <a:r>
              <a:rPr lang="fr-FR" b="0" i="0" u="none" baseline="0" dirty="0" smtClean="0"/>
              <a:t>d’analyse </a:t>
            </a:r>
            <a:r>
              <a:rPr lang="fr-FR" b="0" i="0" u="none" baseline="0" dirty="0"/>
              <a:t>CMM a généré les résultats pour chaque question : les équipes </a:t>
            </a:r>
            <a:r>
              <a:rPr lang="fr-FR" b="0" i="0" u="none" baseline="0" dirty="0" smtClean="0"/>
              <a:t>d’évaluation </a:t>
            </a:r>
            <a:r>
              <a:rPr lang="fr-FR" b="0" i="0" u="none" baseline="0" dirty="0"/>
              <a:t>doivent les passer en revue.</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106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À la différence de </a:t>
            </a:r>
            <a:r>
              <a:rPr lang="fr-FR" b="0" i="0" u="none" baseline="0" dirty="0" smtClean="0"/>
              <a:t>l’outil </a:t>
            </a:r>
            <a:r>
              <a:rPr lang="fr-FR" b="0" i="0" u="none" baseline="0" dirty="0"/>
              <a:t>NSCA 1.0, </a:t>
            </a:r>
            <a:r>
              <a:rPr lang="fr-FR" b="0" i="0" u="none" baseline="0" dirty="0" smtClean="0"/>
              <a:t>l’enquête </a:t>
            </a:r>
            <a:r>
              <a:rPr lang="fr-FR" b="0" i="0" u="none" baseline="0" dirty="0"/>
              <a:t>CMM de la version 2.0 a été développée à partir de questions binaires (dont les réponses ne peuvent être que « oui » ou « non »). De nombreuses questions de la version 2.0 existaient déjà dans la version 1, même si </a:t>
            </a:r>
            <a:r>
              <a:rPr lang="fr-FR" b="0" i="0" u="none" baseline="0" dirty="0" smtClean="0"/>
              <a:t>l’enquête </a:t>
            </a:r>
            <a:r>
              <a:rPr lang="fr-FR" b="0" i="0" u="none" baseline="0" dirty="0"/>
              <a:t>a été mise à jour. Dans la précédente version, les collecteurs de données affectaient un niveau de maturité aux entités pour un aspect donné de la chaîne </a:t>
            </a:r>
            <a:r>
              <a:rPr lang="fr-FR" b="0" i="0" u="none" baseline="0" dirty="0" smtClean="0"/>
              <a:t>d’approvisionnement</a:t>
            </a:r>
            <a:r>
              <a:rPr lang="fr-FR" b="0" i="0" u="none" baseline="0" dirty="0"/>
              <a:t>. Dans la mesure où les éléments présents ou manquants pour un niveau donné </a:t>
            </a:r>
            <a:r>
              <a:rPr lang="fr-FR" b="0" i="0" u="none" baseline="0" dirty="0" smtClean="0"/>
              <a:t>n’étaient </a:t>
            </a:r>
            <a:r>
              <a:rPr lang="fr-FR" b="0" i="0" u="none" baseline="0" dirty="0"/>
              <a:t>pas consignés, de nombreuses informations recueillies au moment de la collecte des données étaient alors perdues. Par conséquent, il était parfois difficile de formuler des recommandations précises. De plus, dans </a:t>
            </a:r>
            <a:r>
              <a:rPr lang="fr-FR" b="0" i="0" u="none" baseline="0" dirty="0" smtClean="0"/>
              <a:t>l’ancienne </a:t>
            </a:r>
            <a:r>
              <a:rPr lang="fr-FR" b="0" i="0" u="none" baseline="0" dirty="0"/>
              <a:t>version les  collecteurs de données pouvaient affecter les entités aux différents niveaux de manière non uniforme, ce qui pouvait biaiser les résultats. Dans la NSCA 2.0, la plupart des questions de </a:t>
            </a:r>
            <a:r>
              <a:rPr lang="fr-FR" b="0" i="0" u="none" baseline="0" dirty="0" smtClean="0"/>
              <a:t>l’enquête </a:t>
            </a:r>
            <a:r>
              <a:rPr lang="fr-FR" b="0" i="0" u="none" baseline="0" dirty="0"/>
              <a:t>CMM sont fermées et les collecteurs de données </a:t>
            </a:r>
            <a:r>
              <a:rPr lang="fr-FR" b="0" i="0" u="none" baseline="0" dirty="0" smtClean="0"/>
              <a:t>n’ont </a:t>
            </a:r>
            <a:r>
              <a:rPr lang="fr-FR" b="0" i="0" u="none" baseline="0" dirty="0"/>
              <a:t>donc pas à interpréter les résultats. </a:t>
            </a:r>
            <a:r>
              <a:rPr lang="fr-FR" b="0" i="0" u="none" baseline="0" dirty="0" smtClean="0"/>
              <a:t>L’idée </a:t>
            </a:r>
            <a:r>
              <a:rPr lang="fr-FR" b="0" i="0" u="none" baseline="0" dirty="0"/>
              <a:t>était de consigner les informations pertinentes, mais aussi de réduire les biais potentiels liés aux interprétations des collecteurs de données.</a:t>
            </a:r>
          </a:p>
          <a:p>
            <a:endParaRPr lang="fr-FR" dirty="0"/>
          </a:p>
          <a:p>
            <a:pPr algn="l" rtl="0"/>
            <a:r>
              <a:rPr lang="fr-FR" b="0" i="0" u="none" baseline="0" dirty="0" smtClean="0"/>
              <a:t>L’enquête </a:t>
            </a:r>
            <a:r>
              <a:rPr lang="fr-FR" b="0" i="0" u="none" baseline="0" dirty="0"/>
              <a:t>CMM de la NSCA 2.0 permet ainsi de consigner une relativement grande quantité </a:t>
            </a:r>
            <a:r>
              <a:rPr lang="fr-FR" b="0" i="0" u="none" baseline="0" dirty="0" smtClean="0"/>
              <a:t>d’informations </a:t>
            </a:r>
            <a:r>
              <a:rPr lang="fr-FR" b="0" i="0" u="none" baseline="0" dirty="0"/>
              <a:t>pour chaque entité visitée. </a:t>
            </a:r>
            <a:r>
              <a:rPr lang="fr-FR" b="0" i="0" u="none" baseline="0" dirty="0" smtClean="0"/>
              <a:t>L’enquête </a:t>
            </a:r>
            <a:r>
              <a:rPr lang="fr-FR" b="0" i="0" u="none" baseline="0" dirty="0"/>
              <a:t>CMM applicable aux points de prestation de services compte plus de 250 réponses possibles. Ce chiffre atteint 650 pour les entrepôts centraux et intermédiaires. Très peu de personnes prendront le temps de lire toutes les réponses, même si </a:t>
            </a:r>
            <a:r>
              <a:rPr lang="fr-FR" b="0" i="0" u="none" baseline="0" dirty="0" smtClean="0"/>
              <a:t>l’équipe d’analyse </a:t>
            </a:r>
            <a:r>
              <a:rPr lang="fr-FR" b="0" i="0" u="none" baseline="0" dirty="0"/>
              <a:t>ne peut y couper ! Les données doivent donc être synthétisées pour faciliter la compréhension des recommandations formulées à partir de </a:t>
            </a:r>
            <a:r>
              <a:rPr lang="fr-FR" b="0" i="0" u="none" baseline="0" dirty="0" smtClean="0"/>
              <a:t>l’évaluation</a:t>
            </a:r>
            <a:r>
              <a:rPr lang="fr-FR" b="0" i="0" u="none" baseline="0" dirty="0"/>
              <a:t>. </a:t>
            </a:r>
            <a:r>
              <a:rPr lang="fr-FR" b="0" i="0" u="none" baseline="0" dirty="0" smtClean="0"/>
              <a:t>C’est </a:t>
            </a:r>
            <a:r>
              <a:rPr lang="fr-FR" b="0" i="0" u="none" baseline="0" dirty="0"/>
              <a:t>dans cette optique </a:t>
            </a:r>
            <a:r>
              <a:rPr lang="fr-FR" b="0" i="0" u="none" baseline="0" dirty="0" smtClean="0"/>
              <a:t>qu’a </a:t>
            </a:r>
            <a:r>
              <a:rPr lang="fr-FR" b="0" i="0" u="none" baseline="0" dirty="0"/>
              <a:t>été mis au point un système de notation basé sur le modèle de maturité.</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4</a:t>
            </a:fld>
            <a:endParaRPr lang="fr-FR"/>
          </a:p>
        </p:txBody>
      </p:sp>
    </p:spTree>
    <p:extLst>
      <p:ext uri="{BB962C8B-B14F-4D97-AF65-F5344CB8AC3E}">
        <p14:creationId xmlns:p14="http://schemas.microsoft.com/office/powerpoint/2010/main" val="42721032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questions descriptives peuvent fournir des informations très intéressantes. Il ne faut pas les ignorer au prétexte </a:t>
            </a:r>
            <a:r>
              <a:rPr lang="fr-FR" b="0" i="0" u="none" baseline="0" dirty="0" smtClean="0"/>
              <a:t>qu’elles n’entrent </a:t>
            </a:r>
            <a:r>
              <a:rPr lang="fr-FR" b="0" i="0" u="none" baseline="0" dirty="0"/>
              <a:t>pas dans le calcul du score.</a:t>
            </a:r>
          </a:p>
          <a:p>
            <a:endParaRPr lang="fr-FR" baseline="0" dirty="0"/>
          </a:p>
          <a:p>
            <a:pPr algn="l" rtl="0"/>
            <a:r>
              <a:rPr lang="fr-FR" b="0" i="0" u="none" baseline="0" dirty="0"/>
              <a:t>Les équipes </a:t>
            </a:r>
            <a:r>
              <a:rPr lang="fr-FR" b="0" i="0" u="none" baseline="0" dirty="0" smtClean="0"/>
              <a:t>d’évaluation </a:t>
            </a:r>
            <a:r>
              <a:rPr lang="fr-FR" b="0" i="0" u="none" baseline="0" dirty="0"/>
              <a:t>doivent se pencher sur les scores de maturité des entités (p. ex., de chaque centre de santé, hôpital, etc.) plutôt que sur la moyenne de chaque niveau pour identifier les valeurs aberrantes, définir les groupes, etc. Ce processus permet à la fois de nettoyer/vérifier les données, mais également </a:t>
            </a:r>
            <a:r>
              <a:rPr lang="fr-FR" b="0" i="0" u="none" baseline="0" dirty="0" smtClean="0"/>
              <a:t>d’interpréter </a:t>
            </a:r>
            <a:r>
              <a:rPr lang="fr-FR" b="0" i="0" u="none" baseline="0" dirty="0"/>
              <a:t>les résultats.</a:t>
            </a:r>
            <a:endParaRPr lang="fr-FR" dirty="0"/>
          </a:p>
          <a:p>
            <a:endParaRPr lang="fr-FR" baseline="0" dirty="0"/>
          </a:p>
          <a:p>
            <a:pPr algn="l" rtl="0"/>
            <a:r>
              <a:rPr lang="fr-FR" b="0" i="0" u="none" baseline="0" dirty="0"/>
              <a:t>Plus </a:t>
            </a:r>
            <a:r>
              <a:rPr lang="fr-FR" b="0" i="0" u="none" baseline="0" dirty="0" smtClean="0"/>
              <a:t>d’informations </a:t>
            </a:r>
            <a:r>
              <a:rPr lang="fr-FR" b="0" i="0" u="none" baseline="0" dirty="0"/>
              <a:t>sur les recommandations de présentation et </a:t>
            </a:r>
            <a:r>
              <a:rPr lang="fr-FR" b="0" i="0" u="none" baseline="0" dirty="0" smtClean="0"/>
              <a:t>d’interprétation </a:t>
            </a:r>
            <a:r>
              <a:rPr lang="fr-FR" b="0" i="0" u="none" baseline="0" dirty="0"/>
              <a:t>des données issues de la NSCA 2.0 sont disponibles dans les documents </a:t>
            </a:r>
            <a:r>
              <a:rPr lang="fr-FR" b="0" i="0" u="none" baseline="0" dirty="0" smtClean="0"/>
              <a:t>d’assistance</a:t>
            </a:r>
            <a:r>
              <a:rPr lang="fr-FR" b="0" i="0" u="none" baseline="0" dirty="0"/>
              <a:t>, notamment le plan </a:t>
            </a:r>
            <a:r>
              <a:rPr lang="fr-FR" b="0" i="0" u="none" baseline="0" dirty="0" smtClean="0"/>
              <a:t>d’analyse </a:t>
            </a:r>
            <a:r>
              <a:rPr lang="fr-FR" b="0" i="0" u="none" baseline="0" dirty="0"/>
              <a:t>CMM et le modèle </a:t>
            </a:r>
            <a:r>
              <a:rPr lang="fr-FR" b="0" i="0" u="none" baseline="0" dirty="0" smtClean="0"/>
              <a:t>d’analyse </a:t>
            </a:r>
            <a:r>
              <a:rPr lang="fr-FR" b="0" i="0" u="none" baseline="0" dirty="0"/>
              <a:t>CMM (et les instructions liées).</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45713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smtClean="0"/>
              <a:t>L’analyse d’évaluation </a:t>
            </a:r>
            <a:r>
              <a:rPr lang="fr-FR" b="0" i="0" u="none" baseline="0" dirty="0"/>
              <a:t>doit aboutir à une explication convaincante et basée sur des données/preuves pour justifier ses recommandations.</a:t>
            </a:r>
            <a:endParaRPr lang="fr-FR" dirty="0"/>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773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smtClean="0"/>
              <a:t>L’enquête </a:t>
            </a:r>
            <a:r>
              <a:rPr lang="fr-FR" b="0" i="0" u="none" baseline="0" dirty="0"/>
              <a:t>CMM compte 12 types de questions différents. Tous ne sont pas abordés dans cette présentation. Pour en savoir plus, consultez le plan </a:t>
            </a:r>
            <a:r>
              <a:rPr lang="fr-FR" b="0" i="0" u="none" baseline="0" dirty="0" smtClean="0"/>
              <a:t>d’analyse </a:t>
            </a:r>
            <a:r>
              <a:rPr lang="fr-FR" b="0" i="0" u="none" baseline="0" dirty="0"/>
              <a:t>des données issues de </a:t>
            </a:r>
            <a:r>
              <a:rPr lang="fr-FR" b="0" i="0" u="none" baseline="0" dirty="0" smtClean="0"/>
              <a:t>l’enquête </a:t>
            </a:r>
            <a:r>
              <a:rPr lang="fr-FR" b="0" i="0" u="none" baseline="0" dirty="0"/>
              <a:t>sur les capacités dans la documentation de la NSCA 2.0. Cette présentation couvre les principaux types de questions pour faciliter la compréhension de la conversion des questions/réponses en scores, sans entrer dans le détail.</a:t>
            </a:r>
          </a:p>
          <a:p>
            <a:endParaRPr lang="fr-FR" baseline="0" dirty="0"/>
          </a:p>
          <a:p>
            <a:pPr algn="l" rtl="0"/>
            <a:r>
              <a:rPr lang="fr-FR" b="0" i="0" u="none" baseline="0" dirty="0"/>
              <a:t>Le premier type de question est la question binaire. Les réponses possibles sont « oui », « non » ou « je ne sais pas ». La réponse « oui » équivaut à « 1 », la réponse « non » à 0 et la réponse « Je ne sais pas » à « 98 ». Dans la plupart des cas, un « oui » (ou « 1 ») indique que </a:t>
            </a:r>
            <a:r>
              <a:rPr lang="fr-FR" b="0" i="0" u="none" baseline="0" dirty="0" smtClean="0"/>
              <a:t>l’élément/processus </a:t>
            </a:r>
            <a:r>
              <a:rPr lang="fr-FR" b="0" i="0" u="none" baseline="0" dirty="0"/>
              <a:t>est en place et </a:t>
            </a:r>
            <a:r>
              <a:rPr lang="fr-FR" b="0" i="0" u="none" baseline="0" dirty="0" smtClean="0"/>
              <a:t>qu’il </a:t>
            </a:r>
            <a:r>
              <a:rPr lang="fr-FR" b="0" i="0" u="none" baseline="0" dirty="0"/>
              <a:t>sera comptabilisé dans le score. Dans quelques questions, </a:t>
            </a:r>
            <a:r>
              <a:rPr lang="fr-FR" b="0" i="0" u="none" baseline="0" dirty="0" smtClean="0"/>
              <a:t>c’est </a:t>
            </a:r>
            <a:r>
              <a:rPr lang="fr-FR" b="0" i="0" u="none" baseline="0" dirty="0"/>
              <a:t>le « non » (ou « 0 ») qui indique que </a:t>
            </a:r>
            <a:r>
              <a:rPr lang="fr-FR" b="0" i="0" u="none" baseline="0" dirty="0" smtClean="0"/>
              <a:t>l’élément/le </a:t>
            </a:r>
            <a:r>
              <a:rPr lang="fr-FR" b="0" i="0" u="none" baseline="0" dirty="0"/>
              <a:t>processus est en place (p. ex., « Au cours de </a:t>
            </a:r>
            <a:r>
              <a:rPr lang="fr-FR" b="0" i="0" u="none" baseline="0" dirty="0" smtClean="0"/>
              <a:t>l’année </a:t>
            </a:r>
            <a:r>
              <a:rPr lang="fr-FR" b="0" i="0" u="none" baseline="0" dirty="0"/>
              <a:t>écoulée, avez-vous subi un déficit budgétaire pour les produits de santé ? »).</a:t>
            </a:r>
          </a:p>
          <a:p>
            <a:endParaRPr lang="fr-FR" baseline="0" dirty="0"/>
          </a:p>
          <a:p>
            <a:pPr algn="l" rtl="0"/>
            <a:r>
              <a:rPr lang="fr-FR" sz="1200" b="0" i="0" u="none" kern="1200" baseline="0" dirty="0">
                <a:solidFill>
                  <a:schemeClr val="tx1"/>
                </a:solidFill>
                <a:effectLst/>
                <a:latin typeface="+mn-lt"/>
                <a:ea typeface="+mn-ea"/>
                <a:cs typeface="+mn-cs"/>
              </a:rPr>
              <a:t>De manière générale, la réponse « Je ne sais pas » est considérée comme un « non » ou une « absence » : si la personne interrogée ne peut fournir de réponse, </a:t>
            </a:r>
            <a:r>
              <a:rPr lang="fr-FR" sz="1200" b="0" i="0" u="none" kern="1200" baseline="0" dirty="0" smtClean="0">
                <a:solidFill>
                  <a:schemeClr val="tx1"/>
                </a:solidFill>
                <a:effectLst/>
                <a:latin typeface="+mn-lt"/>
                <a:ea typeface="+mn-ea"/>
                <a:cs typeface="+mn-cs"/>
              </a:rPr>
              <a:t>c’est qu’elle n’utilise </a:t>
            </a:r>
            <a:r>
              <a:rPr lang="fr-FR" sz="1200" b="0" i="0" u="none" kern="1200" baseline="0" dirty="0">
                <a:solidFill>
                  <a:schemeClr val="tx1"/>
                </a:solidFill>
                <a:effectLst/>
                <a:latin typeface="+mn-lt"/>
                <a:ea typeface="+mn-ea"/>
                <a:cs typeface="+mn-cs"/>
              </a:rPr>
              <a:t>pas </a:t>
            </a:r>
            <a:r>
              <a:rPr lang="fr-FR" sz="1200" b="0" i="0" u="none" kern="1200" baseline="0" dirty="0" smtClean="0">
                <a:solidFill>
                  <a:schemeClr val="tx1"/>
                </a:solidFill>
                <a:effectLst/>
                <a:latin typeface="+mn-lt"/>
                <a:ea typeface="+mn-ea"/>
                <a:cs typeface="+mn-cs"/>
              </a:rPr>
              <a:t>l’élément/le </a:t>
            </a:r>
            <a:r>
              <a:rPr lang="fr-FR" sz="1200" b="0" i="0" u="none" kern="1200" baseline="0" dirty="0">
                <a:solidFill>
                  <a:schemeClr val="tx1"/>
                </a:solidFill>
                <a:effectLst/>
                <a:latin typeface="+mn-lt"/>
                <a:ea typeface="+mn-ea"/>
                <a:cs typeface="+mn-cs"/>
              </a:rPr>
              <a:t>processus, ce qui revient à dire que cet élément/processus </a:t>
            </a:r>
            <a:r>
              <a:rPr lang="fr-FR" sz="1200" b="0" i="0" u="none" kern="1200" baseline="0" dirty="0" smtClean="0">
                <a:solidFill>
                  <a:schemeClr val="tx1"/>
                </a:solidFill>
                <a:effectLst/>
                <a:latin typeface="+mn-lt"/>
                <a:ea typeface="+mn-ea"/>
                <a:cs typeface="+mn-cs"/>
              </a:rPr>
              <a:t>n’est </a:t>
            </a:r>
            <a:r>
              <a:rPr lang="fr-FR" sz="1200" b="0" i="0" u="none" kern="1200" baseline="0" dirty="0">
                <a:solidFill>
                  <a:schemeClr val="tx1"/>
                </a:solidFill>
                <a:effectLst/>
                <a:latin typeface="+mn-lt"/>
                <a:ea typeface="+mn-ea"/>
                <a:cs typeface="+mn-cs"/>
              </a:rPr>
              <a:t>pas disponible. Toutefois, cette réponse peut aussi être due à </a:t>
            </a:r>
            <a:r>
              <a:rPr lang="fr-FR" sz="1200" b="0" i="0" u="none" kern="1200" baseline="0" dirty="0" smtClean="0">
                <a:solidFill>
                  <a:schemeClr val="tx1"/>
                </a:solidFill>
                <a:effectLst/>
                <a:latin typeface="+mn-lt"/>
                <a:ea typeface="+mn-ea"/>
                <a:cs typeface="+mn-cs"/>
              </a:rPr>
              <a:t>d’autres </a:t>
            </a:r>
            <a:r>
              <a:rPr lang="fr-FR" sz="1200" b="0" i="0" u="none" kern="1200" baseline="0" dirty="0">
                <a:solidFill>
                  <a:schemeClr val="tx1"/>
                </a:solidFill>
                <a:effectLst/>
                <a:latin typeface="+mn-lt"/>
                <a:ea typeface="+mn-ea"/>
                <a:cs typeface="+mn-cs"/>
              </a:rPr>
              <a:t>raisons. Par exemple, la question porte peut-être sur un élément/processus auquel la personne interrogée </a:t>
            </a:r>
            <a:r>
              <a:rPr lang="fr-FR" sz="1200" b="0" i="0" u="none" kern="1200" baseline="0" dirty="0" smtClean="0">
                <a:solidFill>
                  <a:schemeClr val="tx1"/>
                </a:solidFill>
                <a:effectLst/>
                <a:latin typeface="+mn-lt"/>
                <a:ea typeface="+mn-ea"/>
                <a:cs typeface="+mn-cs"/>
              </a:rPr>
              <a:t>n’a </a:t>
            </a:r>
            <a:r>
              <a:rPr lang="fr-FR" sz="1200" b="0" i="0" u="none" kern="1200" baseline="0" dirty="0">
                <a:solidFill>
                  <a:schemeClr val="tx1"/>
                </a:solidFill>
                <a:effectLst/>
                <a:latin typeface="+mn-lt"/>
                <a:ea typeface="+mn-ea"/>
                <a:cs typeface="+mn-cs"/>
              </a:rPr>
              <a:t>pas affaire régulièrement, mais pour lequel un autre membre du personnel serait plus à même de répondre.</a:t>
            </a:r>
          </a:p>
          <a:p>
            <a:endParaRPr lang="fr-FR" sz="1200" kern="1200" dirty="0">
              <a:solidFill>
                <a:schemeClr val="tx1"/>
              </a:solidFill>
              <a:effectLst/>
              <a:latin typeface="+mn-lt"/>
              <a:ea typeface="+mn-ea"/>
              <a:cs typeface="+mn-cs"/>
            </a:endParaRPr>
          </a:p>
          <a:p>
            <a:pPr algn="l" rtl="0"/>
            <a:r>
              <a:rPr lang="fr-FR" sz="1200" b="0" i="0" u="none" kern="1200" baseline="0" dirty="0">
                <a:solidFill>
                  <a:schemeClr val="tx1"/>
                </a:solidFill>
                <a:effectLst/>
                <a:latin typeface="+mn-lt"/>
                <a:ea typeface="+mn-ea"/>
                <a:cs typeface="+mn-cs"/>
              </a:rPr>
              <a:t>Ainsi, même si la réponse « je ne sais pas » est considérée comme un « non » du point de vue du score, les équipes </a:t>
            </a:r>
            <a:r>
              <a:rPr lang="fr-FR" sz="1200" b="0" i="0" u="none" kern="1200" baseline="0" dirty="0" smtClean="0">
                <a:solidFill>
                  <a:schemeClr val="tx1"/>
                </a:solidFill>
                <a:effectLst/>
                <a:latin typeface="+mn-lt"/>
                <a:ea typeface="+mn-ea"/>
                <a:cs typeface="+mn-cs"/>
              </a:rPr>
              <a:t>d’évaluation </a:t>
            </a:r>
            <a:r>
              <a:rPr lang="fr-FR" sz="1200" b="0" i="0" u="none" kern="1200" baseline="0" dirty="0">
                <a:solidFill>
                  <a:schemeClr val="tx1"/>
                </a:solidFill>
                <a:effectLst/>
                <a:latin typeface="+mn-lt"/>
                <a:ea typeface="+mn-ea"/>
                <a:cs typeface="+mn-cs"/>
              </a:rPr>
              <a:t>peuvent remarquer lors de </a:t>
            </a:r>
            <a:r>
              <a:rPr lang="fr-FR" sz="1200" b="0" i="0" u="none" kern="1200" baseline="0" dirty="0" smtClean="0">
                <a:solidFill>
                  <a:schemeClr val="tx1"/>
                </a:solidFill>
                <a:effectLst/>
                <a:latin typeface="+mn-lt"/>
                <a:ea typeface="+mn-ea"/>
                <a:cs typeface="+mn-cs"/>
              </a:rPr>
              <a:t>l’analyse </a:t>
            </a:r>
            <a:r>
              <a:rPr lang="fr-FR" sz="1200" b="0" i="0" u="none" kern="1200" baseline="0" dirty="0">
                <a:solidFill>
                  <a:schemeClr val="tx1"/>
                </a:solidFill>
                <a:effectLst/>
                <a:latin typeface="+mn-lt"/>
                <a:ea typeface="+mn-ea"/>
                <a:cs typeface="+mn-cs"/>
              </a:rPr>
              <a:t>approfondie des données que certaines questions présentent un taux plus élevé que la moyenne de « je ne sais pas ». Il conviendra alors de déterminer si </a:t>
            </a:r>
            <a:r>
              <a:rPr lang="fr-FR" sz="1200" b="0" i="0" u="none" kern="1200" baseline="0" dirty="0" smtClean="0">
                <a:solidFill>
                  <a:schemeClr val="tx1"/>
                </a:solidFill>
                <a:effectLst/>
                <a:latin typeface="+mn-lt"/>
                <a:ea typeface="+mn-ea"/>
                <a:cs typeface="+mn-cs"/>
              </a:rPr>
              <a:t>l’action </a:t>
            </a:r>
            <a:r>
              <a:rPr lang="fr-FR" sz="1200" b="0" i="0" u="none" kern="1200" baseline="0" dirty="0">
                <a:solidFill>
                  <a:schemeClr val="tx1"/>
                </a:solidFill>
                <a:effectLst/>
                <a:latin typeface="+mn-lt"/>
                <a:ea typeface="+mn-ea"/>
                <a:cs typeface="+mn-cs"/>
              </a:rPr>
              <a:t>recommandée doit être identique à celle qui serait formulée si les réponses étaient « non ».</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5</a:t>
            </a:fld>
            <a:endParaRPr lang="fr-FR"/>
          </a:p>
        </p:txBody>
      </p:sp>
    </p:spTree>
    <p:extLst>
      <p:ext uri="{BB962C8B-B14F-4D97-AF65-F5344CB8AC3E}">
        <p14:creationId xmlns:p14="http://schemas.microsoft.com/office/powerpoint/2010/main" val="2475576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sz="1200" b="0" i="0" u="none" kern="1200" baseline="0" dirty="0">
                <a:solidFill>
                  <a:schemeClr val="tx1"/>
                </a:solidFill>
                <a:effectLst/>
                <a:latin typeface="+mn-lt"/>
                <a:ea typeface="+mn-ea"/>
                <a:cs typeface="+mn-cs"/>
              </a:rPr>
              <a:t>Pour tous ces types de questions, les réponses sont hiérarchisées. Une réponse de base correspond à une catégorie et les réponses plus avancées regroupent les catégories inférieures.</a:t>
            </a:r>
          </a:p>
          <a:p>
            <a:endParaRPr lang="fr-FR" sz="1200" kern="1200" dirty="0">
              <a:solidFill>
                <a:schemeClr val="tx1"/>
              </a:solidFill>
              <a:effectLst/>
              <a:latin typeface="+mn-lt"/>
              <a:ea typeface="+mn-ea"/>
              <a:cs typeface="+mn-cs"/>
            </a:endParaRPr>
          </a:p>
          <a:p>
            <a:pPr algn="l" rtl="0"/>
            <a:r>
              <a:rPr lang="fr-FR" b="0" i="0" u="none" baseline="0" dirty="0"/>
              <a:t>Par exemple, si la personne interrogée donne une réponse de catégorie « Intermédiaire » (« Une partie » dans </a:t>
            </a:r>
            <a:r>
              <a:rPr lang="fr-FR" b="0" i="0" u="none" baseline="0" dirty="0" smtClean="0"/>
              <a:t>l’exemple </a:t>
            </a:r>
            <a:r>
              <a:rPr lang="fr-FR" b="0" i="0" u="none" baseline="0" dirty="0"/>
              <a:t>ci-dessus), le score inclura alors les points correspondant aux niveaux « De base » et « Intermédiaire ». Si la personne interrogée répond « Totalité », les points sont alors accordés aux 4 catégories de maturité.</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684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Dans ce type de question, </a:t>
            </a:r>
            <a:r>
              <a:rPr lang="fr-FR" sz="1200" b="0" i="0" u="none" kern="1200" baseline="0" dirty="0">
                <a:solidFill>
                  <a:schemeClr val="tx1"/>
                </a:solidFill>
                <a:effectLst/>
                <a:latin typeface="+mn-lt"/>
                <a:ea typeface="+mn-ea"/>
                <a:cs typeface="+mn-cs"/>
              </a:rPr>
              <a:t>chaque </a:t>
            </a:r>
            <a:r>
              <a:rPr lang="fr-FR" sz="1200" b="0" i="0" u="sng" kern="1200" baseline="0" dirty="0">
                <a:solidFill>
                  <a:schemeClr val="tx1"/>
                </a:solidFill>
                <a:effectLst/>
                <a:latin typeface="+mn-lt"/>
                <a:ea typeface="+mn-ea"/>
                <a:cs typeface="+mn-cs"/>
              </a:rPr>
              <a:t>réponse</a:t>
            </a:r>
            <a:r>
              <a:rPr lang="fr-FR" sz="1200" b="0" i="0" u="none" kern="1200" baseline="0" dirty="0">
                <a:solidFill>
                  <a:schemeClr val="tx1"/>
                </a:solidFill>
                <a:effectLst/>
                <a:latin typeface="+mn-lt"/>
                <a:ea typeface="+mn-ea"/>
                <a:cs typeface="+mn-cs"/>
              </a:rPr>
              <a:t> est elle-même considérée comme une question distincte et se voit attribuer une catégorie propre. Dans </a:t>
            </a:r>
            <a:r>
              <a:rPr lang="fr-FR" sz="1200" b="0" i="0" u="none" kern="1200" baseline="0" dirty="0" err="1">
                <a:solidFill>
                  <a:schemeClr val="tx1"/>
                </a:solidFill>
                <a:effectLst/>
                <a:latin typeface="+mn-lt"/>
                <a:ea typeface="+mn-ea"/>
                <a:cs typeface="+mn-cs"/>
              </a:rPr>
              <a:t>SurveyCTO</a:t>
            </a:r>
            <a:r>
              <a:rPr lang="fr-FR" sz="1200" b="0" i="0" u="none" kern="1200" baseline="0" dirty="0">
                <a:solidFill>
                  <a:schemeClr val="tx1"/>
                </a:solidFill>
                <a:effectLst/>
                <a:latin typeface="+mn-lt"/>
                <a:ea typeface="+mn-ea"/>
                <a:cs typeface="+mn-cs"/>
              </a:rPr>
              <a:t>, chaque réponse des questions à choix multiples dispose </a:t>
            </a:r>
            <a:r>
              <a:rPr lang="fr-FR" sz="1200" b="0" i="0" u="none" kern="1200" baseline="0" dirty="0" smtClean="0">
                <a:solidFill>
                  <a:schemeClr val="tx1"/>
                </a:solidFill>
                <a:effectLst/>
                <a:latin typeface="+mn-lt"/>
                <a:ea typeface="+mn-ea"/>
                <a:cs typeface="+mn-cs"/>
              </a:rPr>
              <a:t>d’un </a:t>
            </a:r>
            <a:r>
              <a:rPr lang="fr-FR" sz="1200" b="0" i="0" u="none" kern="1200" baseline="0" dirty="0">
                <a:solidFill>
                  <a:schemeClr val="tx1"/>
                </a:solidFill>
                <a:effectLst/>
                <a:latin typeface="+mn-lt"/>
                <a:ea typeface="+mn-ea"/>
                <a:cs typeface="+mn-cs"/>
              </a:rPr>
              <a:t>champ et </a:t>
            </a:r>
            <a:r>
              <a:rPr lang="fr-FR" sz="1200" b="0" i="0" u="none" kern="1200" baseline="0" dirty="0" smtClean="0">
                <a:solidFill>
                  <a:schemeClr val="tx1"/>
                </a:solidFill>
                <a:effectLst/>
                <a:latin typeface="+mn-lt"/>
                <a:ea typeface="+mn-ea"/>
                <a:cs typeface="+mn-cs"/>
              </a:rPr>
              <a:t>d’un </a:t>
            </a:r>
            <a:r>
              <a:rPr lang="fr-FR" sz="1200" b="0" i="0" u="none" kern="1200" baseline="0" dirty="0">
                <a:solidFill>
                  <a:schemeClr val="tx1"/>
                </a:solidFill>
                <a:effectLst/>
                <a:latin typeface="+mn-lt"/>
                <a:ea typeface="+mn-ea"/>
                <a:cs typeface="+mn-cs"/>
              </a:rPr>
              <a:t>numéro distincts, comme illustré dans la colonne de gauche ci-dessus. Pour chaque champ, la base de données enregistre la valeur 1 (présent/sélectionné) ou 0 (absent/non sélectionné). Chaque réponse est comptée indépendamment et est considérée comme une question binaire.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7</a:t>
            </a:fld>
            <a:endParaRPr lang="fr-FR"/>
          </a:p>
        </p:txBody>
      </p:sp>
    </p:spTree>
    <p:extLst>
      <p:ext uri="{BB962C8B-B14F-4D97-AF65-F5344CB8AC3E}">
        <p14:creationId xmlns:p14="http://schemas.microsoft.com/office/powerpoint/2010/main" val="1459694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sz="1200" b="0" i="0" u="none" kern="1200" baseline="0" dirty="0">
                <a:solidFill>
                  <a:schemeClr val="tx1"/>
                </a:solidFill>
                <a:effectLst/>
                <a:latin typeface="+mn-lt"/>
                <a:ea typeface="+mn-ea"/>
                <a:cs typeface="+mn-cs"/>
              </a:rPr>
              <a:t>Dans ce type de question, chaque réponse est considérée comme une question distincte, comme dans la diapositive précédente, et se voit attribuer une catégorie propre. Toutefois, une partie ou la totalité des réponses sont considérées comme des réponses « partielles ». Dans </a:t>
            </a:r>
            <a:r>
              <a:rPr lang="fr-FR" sz="1200" b="0" i="0" u="none" kern="1200" baseline="0" dirty="0" smtClean="0">
                <a:solidFill>
                  <a:schemeClr val="tx1"/>
                </a:solidFill>
                <a:effectLst/>
                <a:latin typeface="+mn-lt"/>
                <a:ea typeface="+mn-ea"/>
                <a:cs typeface="+mn-cs"/>
              </a:rPr>
              <a:t>l’exemple </a:t>
            </a:r>
            <a:r>
              <a:rPr lang="fr-FR" sz="1200" b="0" i="0" u="none" kern="1200" baseline="0" dirty="0">
                <a:solidFill>
                  <a:schemeClr val="tx1"/>
                </a:solidFill>
                <a:effectLst/>
                <a:latin typeface="+mn-lt"/>
                <a:ea typeface="+mn-ea"/>
                <a:cs typeface="+mn-cs"/>
              </a:rPr>
              <a:t>ci-dessus, les 6 champs de réponse « \De base\ » représentent 1/3 du score de la catégorie « De base » (la valeur exacte de chaque champ de réponse dépend de la question). Cela signifie que cette question peut générer </a:t>
            </a:r>
            <a:r>
              <a:rPr lang="fr-FR" sz="1200" b="0" i="0" u="none" kern="1200" baseline="0" dirty="0" smtClean="0">
                <a:solidFill>
                  <a:schemeClr val="tx1"/>
                </a:solidFill>
                <a:effectLst/>
                <a:latin typeface="+mn-lt"/>
                <a:ea typeface="+mn-ea"/>
                <a:cs typeface="+mn-cs"/>
              </a:rPr>
              <a:t>jusqu’à </a:t>
            </a:r>
            <a:r>
              <a:rPr lang="fr-FR" sz="1200" b="0" i="0" u="none" kern="1200" baseline="0" dirty="0">
                <a:solidFill>
                  <a:schemeClr val="tx1"/>
                </a:solidFill>
                <a:effectLst/>
                <a:latin typeface="+mn-lt"/>
                <a:ea typeface="+mn-ea"/>
                <a:cs typeface="+mn-cs"/>
              </a:rPr>
              <a:t>deux points pour la catégorie « De base ».</a:t>
            </a:r>
            <a:endParaRPr lang="fr-FR"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19371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score maximal pouvant être obtenu pour cette question est de deux points pour la catégorie « De base » pour les points de prestation de services et de 3 pour les autres niveaux. </a:t>
            </a:r>
            <a:r>
              <a:rPr lang="fr-FR" sz="1200" b="0" i="0" u="none" kern="1200" baseline="0" dirty="0">
                <a:solidFill>
                  <a:schemeClr val="tx1"/>
                </a:solidFill>
                <a:effectLst/>
                <a:latin typeface="+mn-lt"/>
                <a:ea typeface="+mn-ea"/>
                <a:cs typeface="+mn-cs"/>
              </a:rPr>
              <a:t>Nous ne nous attendons pas à ce que chaque site propose à son personnel une formation dans les 7 domaines évoqués chaque année. Si nous comptabilisions chaque réponse séparément, tout site </a:t>
            </a:r>
            <a:r>
              <a:rPr lang="fr-FR" sz="1200" b="0" i="0" u="none" kern="1200" baseline="0" dirty="0" smtClean="0">
                <a:solidFill>
                  <a:schemeClr val="tx1"/>
                </a:solidFill>
                <a:effectLst/>
                <a:latin typeface="+mn-lt"/>
                <a:ea typeface="+mn-ea"/>
                <a:cs typeface="+mn-cs"/>
              </a:rPr>
              <a:t>n’ayant </a:t>
            </a:r>
            <a:r>
              <a:rPr lang="fr-FR" sz="1200" b="0" i="0" u="none" kern="1200" baseline="0" dirty="0">
                <a:solidFill>
                  <a:schemeClr val="tx1"/>
                </a:solidFill>
                <a:effectLst/>
                <a:latin typeface="+mn-lt"/>
                <a:ea typeface="+mn-ea"/>
                <a:cs typeface="+mn-cs"/>
              </a:rPr>
              <a:t>pas dispensé de formation dans certains domaines « perdrait des points ». </a:t>
            </a:r>
            <a:r>
              <a:rPr lang="fr-FR" sz="1200" b="0" i="0" u="none" kern="1200" baseline="0" dirty="0" smtClean="0">
                <a:solidFill>
                  <a:schemeClr val="tx1"/>
                </a:solidFill>
                <a:effectLst/>
                <a:latin typeface="+mn-lt"/>
                <a:ea typeface="+mn-ea"/>
                <a:cs typeface="+mn-cs"/>
              </a:rPr>
              <a:t>C’est </a:t>
            </a:r>
            <a:r>
              <a:rPr lang="fr-FR" sz="1200" b="0" i="0" u="none" kern="1200" baseline="0" dirty="0">
                <a:solidFill>
                  <a:schemeClr val="tx1"/>
                </a:solidFill>
                <a:effectLst/>
                <a:latin typeface="+mn-lt"/>
                <a:ea typeface="+mn-ea"/>
                <a:cs typeface="+mn-cs"/>
              </a:rPr>
              <a:t>pourquoi plusieurs réponses sont autorisées. Si une réponse est sélectionnée, cela signifie </a:t>
            </a:r>
            <a:r>
              <a:rPr lang="fr-FR" sz="1200" b="0" i="0" u="none" kern="1200" baseline="0" dirty="0" smtClean="0">
                <a:solidFill>
                  <a:schemeClr val="tx1"/>
                </a:solidFill>
                <a:effectLst/>
                <a:latin typeface="+mn-lt"/>
                <a:ea typeface="+mn-ea"/>
                <a:cs typeface="+mn-cs"/>
              </a:rPr>
              <a:t>qu’un </a:t>
            </a:r>
            <a:r>
              <a:rPr lang="fr-FR" sz="1200" b="0" i="0" u="none" kern="1200" baseline="0" dirty="0">
                <a:solidFill>
                  <a:schemeClr val="tx1"/>
                </a:solidFill>
                <a:effectLst/>
                <a:latin typeface="+mn-lt"/>
                <a:ea typeface="+mn-ea"/>
                <a:cs typeface="+mn-cs"/>
              </a:rPr>
              <a:t>élément de base sur deux est en place. Si deux réponses </a:t>
            </a:r>
            <a:r>
              <a:rPr lang="fr-FR" sz="1200" b="0" i="0" u="sng" kern="1200" baseline="0" dirty="0">
                <a:solidFill>
                  <a:schemeClr val="tx1"/>
                </a:solidFill>
                <a:effectLst/>
                <a:latin typeface="+mn-lt"/>
                <a:ea typeface="+mn-ea"/>
                <a:cs typeface="+mn-cs"/>
              </a:rPr>
              <a:t>ou plus</a:t>
            </a:r>
            <a:r>
              <a:rPr lang="fr-FR" sz="1200" b="0" i="0" u="none" kern="1200" baseline="0" dirty="0">
                <a:solidFill>
                  <a:schemeClr val="tx1"/>
                </a:solidFill>
                <a:effectLst/>
                <a:latin typeface="+mn-lt"/>
                <a:ea typeface="+mn-ea"/>
                <a:cs typeface="+mn-cs"/>
              </a:rPr>
              <a:t> sont sélectionnées, cela indique que deux éléments de base sur deux sont en place.</a:t>
            </a:r>
            <a:endParaRPr lang="fr-FR"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06663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sz="1200" b="0" i="0" u="sng" kern="1200" baseline="0" dirty="0" smtClean="0">
                <a:solidFill>
                  <a:schemeClr val="tx1"/>
                </a:solidFill>
                <a:effectLst/>
                <a:latin typeface="+mn-lt"/>
                <a:ea typeface="+mn-ea"/>
                <a:cs typeface="+mn-cs"/>
              </a:rPr>
              <a:t>N’importe </a:t>
            </a:r>
            <a:r>
              <a:rPr lang="fr-FR" sz="1200" b="0" i="0" u="sng" kern="1200" baseline="0" dirty="0">
                <a:solidFill>
                  <a:schemeClr val="tx1"/>
                </a:solidFill>
                <a:effectLst/>
                <a:latin typeface="+mn-lt"/>
                <a:ea typeface="+mn-ea"/>
                <a:cs typeface="+mn-cs"/>
              </a:rPr>
              <a:t>quelle réponse est valide :</a:t>
            </a:r>
            <a:r>
              <a:rPr lang="fr-FR" sz="1200" b="0" i="0" u="none" kern="1200" baseline="0" dirty="0">
                <a:solidFill>
                  <a:schemeClr val="tx1"/>
                </a:solidFill>
                <a:effectLst/>
                <a:latin typeface="+mn-lt"/>
                <a:ea typeface="+mn-ea"/>
                <a:cs typeface="+mn-cs"/>
              </a:rPr>
              <a:t> Dans ces questions proposant des choix multiples, la sélection </a:t>
            </a:r>
            <a:r>
              <a:rPr lang="fr-FR" sz="1200" b="0" i="0" u="none" kern="1200" baseline="0" dirty="0" smtClean="0">
                <a:solidFill>
                  <a:schemeClr val="tx1"/>
                </a:solidFill>
                <a:effectLst/>
                <a:latin typeface="+mn-lt"/>
                <a:ea typeface="+mn-ea"/>
                <a:cs typeface="+mn-cs"/>
              </a:rPr>
              <a:t>d’une </a:t>
            </a:r>
            <a:r>
              <a:rPr lang="fr-FR" sz="1200" b="0" i="0" u="none" kern="1200" baseline="0" dirty="0">
                <a:solidFill>
                  <a:schemeClr val="tx1"/>
                </a:solidFill>
                <a:effectLst/>
                <a:latin typeface="+mn-lt"/>
                <a:ea typeface="+mn-ea"/>
                <a:cs typeface="+mn-cs"/>
              </a:rPr>
              <a:t>réponse, de plusieurs réponses ou de toutes les réponses indique que cet élément/processus/etc. est présent. Plusieurs réponses sont autorisées, mais la sélection </a:t>
            </a:r>
            <a:r>
              <a:rPr lang="fr-FR" sz="1200" b="0" i="0" u="none" kern="1200" baseline="0" dirty="0" smtClean="0">
                <a:solidFill>
                  <a:schemeClr val="tx1"/>
                </a:solidFill>
                <a:effectLst/>
                <a:latin typeface="+mn-lt"/>
                <a:ea typeface="+mn-ea"/>
                <a:cs typeface="+mn-cs"/>
              </a:rPr>
              <a:t>d’une </a:t>
            </a:r>
            <a:r>
              <a:rPr lang="fr-FR" sz="1200" b="0" i="0" u="none" kern="1200" baseline="0" dirty="0">
                <a:solidFill>
                  <a:schemeClr val="tx1"/>
                </a:solidFill>
                <a:effectLst/>
                <a:latin typeface="+mn-lt"/>
                <a:ea typeface="+mn-ea"/>
                <a:cs typeface="+mn-cs"/>
              </a:rPr>
              <a:t>ou de plusieurs réponses associées à la même catégorie de réponse indique que la réponse comptera pour cette catégorie. Dans </a:t>
            </a:r>
            <a:r>
              <a:rPr lang="fr-FR" sz="1200" b="0" i="0" u="none" kern="1200" baseline="0" dirty="0" smtClean="0">
                <a:solidFill>
                  <a:schemeClr val="tx1"/>
                </a:solidFill>
                <a:effectLst/>
                <a:latin typeface="+mn-lt"/>
                <a:ea typeface="+mn-ea"/>
                <a:cs typeface="+mn-cs"/>
              </a:rPr>
              <a:t>l’exemple </a:t>
            </a:r>
            <a:r>
              <a:rPr lang="fr-FR" sz="1200" b="0" i="0" u="none" kern="1200" baseline="0" dirty="0">
                <a:solidFill>
                  <a:schemeClr val="tx1"/>
                </a:solidFill>
                <a:effectLst/>
                <a:latin typeface="+mn-lt"/>
                <a:ea typeface="+mn-ea"/>
                <a:cs typeface="+mn-cs"/>
              </a:rPr>
              <a:t>ci-dessus, la présence de </a:t>
            </a:r>
            <a:r>
              <a:rPr lang="fr-FR" sz="1200" b="0" i="0" u="none" kern="1200" baseline="0" dirty="0" smtClean="0">
                <a:solidFill>
                  <a:schemeClr val="tx1"/>
                </a:solidFill>
                <a:effectLst/>
                <a:latin typeface="+mn-lt"/>
                <a:ea typeface="+mn-ea"/>
                <a:cs typeface="+mn-cs"/>
              </a:rPr>
              <a:t>n’importe </a:t>
            </a:r>
            <a:r>
              <a:rPr lang="fr-FR" sz="1200" b="0" i="0" u="none" kern="1200" baseline="0" dirty="0">
                <a:solidFill>
                  <a:schemeClr val="tx1"/>
                </a:solidFill>
                <a:effectLst/>
                <a:latin typeface="+mn-lt"/>
                <a:ea typeface="+mn-ea"/>
                <a:cs typeface="+mn-cs"/>
              </a:rPr>
              <a:t>quel type </a:t>
            </a:r>
            <a:r>
              <a:rPr lang="fr-FR" sz="1200" b="0" i="0" u="none" kern="1200" baseline="0" dirty="0" smtClean="0">
                <a:solidFill>
                  <a:schemeClr val="tx1"/>
                </a:solidFill>
                <a:effectLst/>
                <a:latin typeface="+mn-lt"/>
                <a:ea typeface="+mn-ea"/>
                <a:cs typeface="+mn-cs"/>
              </a:rPr>
              <a:t>d’alimentation </a:t>
            </a:r>
            <a:r>
              <a:rPr lang="fr-FR" sz="1200" b="0" i="0" u="none" kern="1200" baseline="0" dirty="0">
                <a:solidFill>
                  <a:schemeClr val="tx1"/>
                </a:solidFill>
                <a:effectLst/>
                <a:latin typeface="+mn-lt"/>
                <a:ea typeface="+mn-ea"/>
                <a:cs typeface="+mn-cs"/>
              </a:rPr>
              <a:t>de secours « compte ». Son type </a:t>
            </a:r>
            <a:r>
              <a:rPr lang="fr-FR" sz="1200" b="0" i="0" u="none" kern="1200" baseline="0" dirty="0" smtClean="0">
                <a:solidFill>
                  <a:schemeClr val="tx1"/>
                </a:solidFill>
                <a:effectLst/>
                <a:latin typeface="+mn-lt"/>
                <a:ea typeface="+mn-ea"/>
                <a:cs typeface="+mn-cs"/>
              </a:rPr>
              <a:t>n’a </a:t>
            </a:r>
            <a:r>
              <a:rPr lang="fr-FR" sz="1200" b="0" i="0" u="none" kern="1200" baseline="0" dirty="0">
                <a:solidFill>
                  <a:schemeClr val="tx1"/>
                </a:solidFill>
                <a:effectLst/>
                <a:latin typeface="+mn-lt"/>
                <a:ea typeface="+mn-ea"/>
                <a:cs typeface="+mn-cs"/>
              </a:rPr>
              <a:t>pas </a:t>
            </a:r>
            <a:r>
              <a:rPr lang="fr-FR" sz="1200" b="0" i="0" u="none" kern="1200" baseline="0" dirty="0" smtClean="0">
                <a:solidFill>
                  <a:schemeClr val="tx1"/>
                </a:solidFill>
                <a:effectLst/>
                <a:latin typeface="+mn-lt"/>
                <a:ea typeface="+mn-ea"/>
                <a:cs typeface="+mn-cs"/>
              </a:rPr>
              <a:t>d’intérêt</a:t>
            </a:r>
            <a:r>
              <a:rPr lang="fr-FR" sz="1200" b="0" i="0" u="none" kern="1200" baseline="0" dirty="0">
                <a:solidFill>
                  <a:schemeClr val="tx1"/>
                </a:solidFill>
                <a:effectLst/>
                <a:latin typeface="+mn-lt"/>
                <a:ea typeface="+mn-ea"/>
                <a:cs typeface="+mn-cs"/>
              </a:rPr>
              <a:t>.</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fr-FR"/>
          </a:p>
        </p:txBody>
      </p:sp>
    </p:spTree>
    <p:extLst>
      <p:ext uri="{BB962C8B-B14F-4D97-AF65-F5344CB8AC3E}">
        <p14:creationId xmlns:p14="http://schemas.microsoft.com/office/powerpoint/2010/main" val="3655996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783905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19597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238489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4/19/2019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14.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18.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5.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317522" cy="2848609"/>
          </a:xfrm>
          <a:prstGeom prst="rect">
            <a:avLst/>
          </a:prstGeom>
          <a:effectLst/>
        </p:spPr>
        <p:txBody>
          <a:bodyPr anchor="b">
            <a:normAutofit fontScale="92500"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110000"/>
              </a:lnSpc>
              <a:spcBef>
                <a:spcPts val="0"/>
              </a:spcBef>
              <a:spcAft>
                <a:spcPts val="0"/>
              </a:spcAft>
              <a:buClrTx/>
              <a:buSzTx/>
              <a:buFontTx/>
              <a:buNone/>
              <a:tabLst/>
              <a:defRPr/>
            </a:pP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L’ÉVALUATION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NATIONALE DE LA CHAÎNE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D’APPROVISIONNEMENT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(NSCA 2.0)</a:t>
            </a:r>
          </a:p>
          <a:p>
            <a:pPr marL="0" marR="0" lvl="0" indent="0" algn="l" defTabSz="457200" rtl="0" eaLnBrk="1" fontAlgn="auto" latinLnBrk="0" hangingPunct="1">
              <a:lnSpc>
                <a:spcPct val="110000"/>
              </a:lnSpc>
              <a:spcBef>
                <a:spcPts val="0"/>
              </a:spcBef>
              <a:spcAft>
                <a:spcPts val="0"/>
              </a:spcAft>
              <a:buClrTx/>
              <a:buSzTx/>
              <a:buFontTx/>
              <a:buNone/>
              <a:tabLst/>
              <a:defRPr/>
            </a:pP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3</a:t>
            </a:r>
            <a:r>
              <a:rPr kumimoji="0" lang="fr-FR" sz="3200" b="0" i="0" u="none" strike="noStrike" kern="1200" cap="none" spc="0" normalizeH="0" baseline="3000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e</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 jour :  Module de </a:t>
            </a:r>
            <a:r>
              <a:rPr kumimoji="0" lang="fr-FR" sz="3200" b="0" i="0" u="none" strike="noStrike" kern="1200" cap="none" spc="0" normalizeH="0" baseline="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l’enquête </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CMM </a:t>
            </a:r>
            <a:r>
              <a:rPr kumimoji="0" lang="fr-FR" sz="3200" b="0" i="0" u="none" strike="noStrike" kern="1200" cap="none" spc="0" normalizeH="0" baseline="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 </a:t>
            </a:r>
            <a:br>
              <a:rPr kumimoji="0" lang="fr-FR" sz="3200" b="0" i="0" u="none" strike="noStrike" kern="1200" cap="none" spc="0" normalizeH="0" baseline="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br>
            <a:r>
              <a:rPr kumimoji="0" lang="fr-FR" sz="3200" b="0" i="0" u="none" strike="noStrike" kern="1200" cap="none" spc="0" normalizeH="0" baseline="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			Scores </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et analyse de </a:t>
            </a:r>
            <a:r>
              <a:rPr kumimoji="0" lang="fr-FR" sz="3200" b="0" i="0" u="none" strike="noStrike" kern="1200" cap="none" spc="0" normalizeH="0" baseline="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l’enquête </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CMM</a:t>
            </a:r>
          </a:p>
          <a:p>
            <a:pPr algn="l" rtl="0">
              <a:lnSpc>
                <a:spcPct val="11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marL="0" marR="0" lvl="0" indent="0" algn="l" defTabSz="457200" rtl="0" eaLnBrk="1" fontAlgn="auto" latinLnBrk="0" hangingPunct="1">
              <a:lnSpc>
                <a:spcPct val="110000"/>
              </a:lnSpc>
              <a:spcBef>
                <a:spcPts val="0"/>
              </a:spcBef>
              <a:spcAft>
                <a:spcPts val="0"/>
              </a:spcAft>
              <a:buClrTx/>
              <a:buSzTx/>
              <a:buFontTx/>
              <a:buNone/>
              <a:tabLst/>
              <a:defRPr/>
            </a:pPr>
            <a:endParaRPr kumimoji="0" lang="fr-FR"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fr-FR" sz="1800" b="0" i="0" u="none" strike="noStrike" kern="1200" cap="none" spc="0" normalizeH="0" baseline="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100390"/>
            <a:ext cx="591277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dirty="0">
                <a:ln>
                  <a:noFill/>
                </a:ln>
                <a:solidFill>
                  <a:prstClr val="white"/>
                </a:solidFill>
                <a:effectLst/>
                <a:uLnTx/>
                <a:uFillTx/>
                <a:latin typeface="Calibri Light" panose="020F0302020204030204"/>
                <a:ea typeface="+mn-ea"/>
                <a:cs typeface="+mn-cs"/>
              </a:rPr>
              <a:t>USAID Programme de la chaîne </a:t>
            </a:r>
            <a:r>
              <a:rPr kumimoji="0" lang="fr-FR" sz="16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r>
              <a:rPr kumimoji="0" lang="fr-FR" sz="1600" b="1" i="0" u="none" strike="noStrike" kern="1200" cap="none" spc="0" normalizeH="0" baseline="0" dirty="0">
                <a:ln>
                  <a:noFill/>
                </a:ln>
                <a:solidFill>
                  <a:prstClr val="white"/>
                </a:solidFill>
                <a:effectLst/>
                <a:uLnTx/>
                <a:uFillTx/>
                <a:latin typeface="Calibri Light" panose="020F0302020204030204"/>
                <a:ea typeface="+mn-ea"/>
                <a:cs typeface="+mn-cs"/>
              </a:rPr>
              <a:t>de la santé mondiale - Ordre </a:t>
            </a:r>
            <a:r>
              <a:rPr kumimoji="0" lang="fr-FR" sz="1600" b="1" i="0" u="none" strike="noStrike" kern="1200" cap="none" spc="0" normalizeH="0" baseline="0" dirty="0" smtClean="0">
                <a:ln>
                  <a:noFill/>
                </a:ln>
                <a:solidFill>
                  <a:prstClr val="white"/>
                </a:solidFill>
                <a:effectLst/>
                <a:uLnTx/>
                <a:uFillTx/>
                <a:latin typeface="Calibri Light" panose="020F0302020204030204"/>
                <a:ea typeface="+mn-ea"/>
                <a:cs typeface="+mn-cs"/>
              </a:rPr>
              <a:t>d’exécution </a:t>
            </a:r>
            <a:r>
              <a:rPr kumimoji="0" lang="fr-FR" sz="1600" b="1" i="0" u="none" strike="noStrike" kern="1200" cap="none" spc="0" normalizeH="0" baseline="0" dirty="0">
                <a:ln>
                  <a:noFill/>
                </a:ln>
                <a:solidFill>
                  <a:prstClr val="white"/>
                </a:solidFill>
                <a:effectLst/>
                <a:uLnTx/>
                <a:uFillTx/>
                <a:latin typeface="Calibri Light" panose="020F0302020204030204"/>
                <a:ea typeface="+mn-ea"/>
                <a:cs typeface="+mn-cs"/>
              </a:rPr>
              <a:t>de </a:t>
            </a:r>
            <a:r>
              <a:rPr kumimoji="0" lang="fr-FR" sz="1600" b="1" i="0" u="none" strike="noStrike" kern="1200" cap="none" spc="0" normalizeH="0" baseline="0" dirty="0" smtClean="0">
                <a:ln>
                  <a:noFill/>
                </a:ln>
                <a:solidFill>
                  <a:prstClr val="white"/>
                </a:solidFill>
                <a:effectLst/>
                <a:uLnTx/>
                <a:uFillTx/>
                <a:latin typeface="Calibri Light" panose="020F0302020204030204"/>
                <a:ea typeface="+mn-ea"/>
                <a:cs typeface="+mn-cs"/>
              </a:rPr>
              <a:t>l’assistance </a:t>
            </a:r>
            <a:r>
              <a:rPr kumimoji="0" lang="fr-FR" sz="1600" b="1" i="0" u="none" strike="noStrike" kern="1200" cap="none" spc="0" normalizeH="0" baseline="0" dirty="0">
                <a:ln>
                  <a:noFill/>
                </a:ln>
                <a:solidFill>
                  <a:prstClr val="white"/>
                </a:solidFill>
                <a:effectLst/>
                <a:uLnTx/>
                <a:uFillTx/>
                <a:latin typeface="Calibri Light" panose="020F0302020204030204"/>
                <a:ea typeface="+mn-ea"/>
                <a:cs typeface="+mn-cs"/>
              </a:rPr>
              <a:t>technique, évaluation nationale de la chaîne </a:t>
            </a:r>
            <a:r>
              <a:rPr kumimoji="0" lang="fr-FR" sz="16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endParaRPr kumimoji="0" lang="fr-FR" sz="1600" b="1" i="0" u="none" strike="noStrike" kern="1200" cap="none" spc="0" normalizeH="0" baseline="0" dirty="0">
              <a:ln>
                <a:noFill/>
              </a:ln>
              <a:solidFill>
                <a:prstClr val="white"/>
              </a:solidFill>
              <a:effectLst/>
              <a:uLnTx/>
              <a:uFillTx/>
              <a:latin typeface="Calibri Light" panose="020F0302020204030204"/>
              <a:ea typeface="+mn-ea"/>
              <a:cs typeface="+mn-cs"/>
            </a:endParaRPr>
          </a:p>
        </p:txBody>
      </p:sp>
    </p:spTree>
    <p:custDataLst>
      <p:tags r:id="rId1"/>
    </p:custDataLst>
    <p:extLst>
      <p:ext uri="{BB962C8B-B14F-4D97-AF65-F5344CB8AC3E}">
        <p14:creationId xmlns:p14="http://schemas.microsoft.com/office/powerpoint/2010/main" val="609765360"/>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3550" y="-5798"/>
            <a:ext cx="10363200" cy="580800"/>
          </a:xfrm>
        </p:spPr>
        <p:txBody>
          <a:bodyPr>
            <a:noAutofit/>
          </a:bodyPr>
          <a:lstStyle/>
          <a:p>
            <a:pPr algn="l" rtl="0"/>
            <a:r>
              <a:rPr lang="fr-FR" sz="3200" b="1" i="0" u="none" baseline="0">
                <a:solidFill>
                  <a:srgbClr val="C00000"/>
                </a:solidFill>
                <a:latin typeface="Gill Sans MT" panose="020B0502020104020203" pitchFamily="34" charset="0"/>
              </a:rPr>
              <a:t>Toutes les réponses « comptent »</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1129691656"/>
              </p:ext>
            </p:extLst>
          </p:nvPr>
        </p:nvGraphicFramePr>
        <p:xfrm>
          <a:off x="1" y="575002"/>
          <a:ext cx="12191999" cy="6491887"/>
        </p:xfrm>
        <a:graphic>
          <a:graphicData uri="http://schemas.openxmlformats.org/drawingml/2006/table">
            <a:tbl>
              <a:tblPr/>
              <a:tblGrid>
                <a:gridCol w="1342525">
                  <a:extLst>
                    <a:ext uri="{9D8B030D-6E8A-4147-A177-3AD203B41FA5}">
                      <a16:colId xmlns="" xmlns:a16="http://schemas.microsoft.com/office/drawing/2014/main" val="20000"/>
                    </a:ext>
                  </a:extLst>
                </a:gridCol>
                <a:gridCol w="5971114">
                  <a:extLst>
                    <a:ext uri="{9D8B030D-6E8A-4147-A177-3AD203B41FA5}">
                      <a16:colId xmlns="" xmlns:a16="http://schemas.microsoft.com/office/drawing/2014/main" val="20001"/>
                    </a:ext>
                  </a:extLst>
                </a:gridCol>
                <a:gridCol w="3122150">
                  <a:extLst>
                    <a:ext uri="{9D8B030D-6E8A-4147-A177-3AD203B41FA5}">
                      <a16:colId xmlns="" xmlns:a16="http://schemas.microsoft.com/office/drawing/2014/main" val="20002"/>
                    </a:ext>
                  </a:extLst>
                </a:gridCol>
                <a:gridCol w="1756210">
                  <a:extLst>
                    <a:ext uri="{9D8B030D-6E8A-4147-A177-3AD203B41FA5}">
                      <a16:colId xmlns="" xmlns:a16="http://schemas.microsoft.com/office/drawing/2014/main" val="20003"/>
                    </a:ext>
                  </a:extLst>
                </a:gridCol>
              </a:tblGrid>
              <a:tr h="82347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2400" b="0" i="0" u="none" strike="noStrike" baseline="0" dirty="0">
                          <a:solidFill>
                            <a:schemeClr val="bg1"/>
                          </a:solidFill>
                          <a:effectLst/>
                          <a:latin typeface="Gill Sans MT" panose="020B0502020104020203" pitchFamily="34" charset="0"/>
                        </a:rPr>
                        <a:t>WS-402</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400" b="1" i="0" u="none" strike="noStrike" baseline="0" dirty="0">
                          <a:solidFill>
                            <a:schemeClr val="bg1"/>
                          </a:solidFill>
                          <a:effectLst/>
                          <a:latin typeface="Gill Sans MT" panose="020B0502020104020203" pitchFamily="34" charset="0"/>
                        </a:rPr>
                        <a:t>Question</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400" b="1" i="0" u="none" strike="noStrike" baseline="0" dirty="0">
                          <a:solidFill>
                            <a:schemeClr val="bg1"/>
                          </a:solidFill>
                          <a:effectLst/>
                          <a:latin typeface="Gill Sans MT" panose="020B0502020104020203" pitchFamily="34" charset="0"/>
                        </a:rPr>
                        <a:t>Réponse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400" b="1" i="0" u="none" strike="noStrike" baseline="0" dirty="0">
                          <a:solidFill>
                            <a:schemeClr val="bg1"/>
                          </a:solidFill>
                          <a:effectLst/>
                          <a:latin typeface="Gill Sans MT" panose="020B0502020104020203" pitchFamily="34" charset="0"/>
                        </a:rPr>
                        <a:t>Catégorie de maturité</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 xmlns:a16="http://schemas.microsoft.com/office/drawing/2014/main" val="10006"/>
                  </a:ext>
                </a:extLst>
              </a:tr>
              <a:tr h="2043592">
                <a:tc>
                  <a:txBody>
                    <a:bodyPr/>
                    <a:lstStyle/>
                    <a:p>
                      <a:pPr algn="l" rtl="0" fontAlgn="ctr"/>
                      <a:r>
                        <a:rPr lang="fr-FR" sz="2000" b="0" i="0" u="none" strike="noStrike" baseline="0">
                          <a:solidFill>
                            <a:schemeClr val="bg1"/>
                          </a:solidFill>
                          <a:effectLst/>
                          <a:latin typeface="Gill Sans MT" panose="020B0502020104020203" pitchFamily="34" charset="0"/>
                        </a:rPr>
                        <a:t>WS-402_1</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300" b="1" i="0" u="none" strike="noStrike" baseline="0" dirty="0">
                          <a:solidFill>
                            <a:srgbClr val="000000"/>
                          </a:solidFill>
                          <a:effectLst/>
                          <a:latin typeface="Gill Sans MT" panose="020B0502020104020203" pitchFamily="34" charset="0"/>
                        </a:rPr>
                        <a:t>Comment assurez-vous </a:t>
                      </a:r>
                      <a:r>
                        <a:rPr lang="fr-FR" sz="2300" b="1" i="0" u="none" strike="noStrike" baseline="0" dirty="0" smtClean="0">
                          <a:solidFill>
                            <a:srgbClr val="000000"/>
                          </a:solidFill>
                          <a:effectLst/>
                          <a:latin typeface="Gill Sans MT" panose="020B0502020104020203" pitchFamily="34" charset="0"/>
                        </a:rPr>
                        <a:t>l’alimentation </a:t>
                      </a:r>
                      <a:r>
                        <a:rPr lang="fr-FR" sz="2300" b="1" i="0" u="none" strike="noStrike" baseline="0" dirty="0">
                          <a:solidFill>
                            <a:srgbClr val="000000"/>
                          </a:solidFill>
                          <a:effectLst/>
                          <a:latin typeface="Gill Sans MT" panose="020B0502020104020203" pitchFamily="34" charset="0"/>
                        </a:rPr>
                        <a:t>électrique continue de cet établissement ?</a:t>
                      </a:r>
                      <a:r>
                        <a:rPr lang="fr-FR" sz="2400" b="1" i="0" u="none" strike="noStrike" dirty="0">
                          <a:solidFill>
                            <a:srgbClr val="000000"/>
                          </a:solidFill>
                          <a:effectLst/>
                          <a:latin typeface="Gill Sans MT" panose="020B0502020104020203" pitchFamily="34" charset="0"/>
                        </a:rPr>
                        <a:t/>
                      </a:r>
                      <a:br>
                        <a:rPr lang="fr-FR" sz="2400" b="1" i="0" u="none" strike="noStrike" dirty="0">
                          <a:solidFill>
                            <a:srgbClr val="000000"/>
                          </a:solidFill>
                          <a:effectLst/>
                          <a:latin typeface="Gill Sans MT" panose="020B0502020104020203" pitchFamily="34" charset="0"/>
                        </a:rPr>
                      </a:br>
                      <a:r>
                        <a:rPr lang="fr-FR" sz="2400" b="1" i="0" u="none" strike="noStrike" dirty="0">
                          <a:solidFill>
                            <a:srgbClr val="000000"/>
                          </a:solidFill>
                          <a:effectLst/>
                          <a:latin typeface="Gill Sans MT" panose="020B0502020104020203" pitchFamily="34" charset="0"/>
                        </a:rPr>
                        <a:t/>
                      </a:r>
                      <a:br>
                        <a:rPr lang="fr-FR" sz="2400" b="1" i="0" u="none" strike="noStrike" dirty="0">
                          <a:solidFill>
                            <a:srgbClr val="000000"/>
                          </a:solidFill>
                          <a:effectLst/>
                          <a:latin typeface="Gill Sans MT" panose="020B0502020104020203" pitchFamily="34" charset="0"/>
                        </a:rPr>
                      </a:br>
                      <a:r>
                        <a:rPr lang="fr-FR" sz="2400" b="1" i="0" u="none" strike="noStrike" baseline="0" dirty="0">
                          <a:solidFill>
                            <a:srgbClr val="000000"/>
                          </a:solidFill>
                          <a:effectLst/>
                          <a:latin typeface="Gill Sans MT" panose="020B0502020104020203" pitchFamily="34" charset="0"/>
                        </a:rPr>
                        <a:t>[PLUSIEURS RÉPONSES POSSIBLES]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Générateur</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1" i="0" u="none" strike="noStrike" baseline="0" dirty="0">
                          <a:solidFill>
                            <a:schemeClr val="tx1"/>
                          </a:solidFill>
                          <a:effectLst/>
                          <a:latin typeface="Gill Sans MT" panose="020B0502020104020203" pitchFamily="34" charset="0"/>
                        </a:rPr>
                        <a:t>(De base)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595228">
                <a:tc>
                  <a:txBody>
                    <a:bodyPr/>
                    <a:lstStyle/>
                    <a:p>
                      <a:pPr algn="l" rtl="0" fontAlgn="t"/>
                      <a:r>
                        <a:rPr lang="fr-FR" sz="2000" b="0" i="0" u="none" strike="noStrike" baseline="0">
                          <a:solidFill>
                            <a:schemeClr val="bg1"/>
                          </a:solidFill>
                          <a:effectLst/>
                          <a:latin typeface="Gill Sans MT" panose="020B0502020104020203" pitchFamily="34" charset="0"/>
                        </a:rPr>
                        <a:t>WS-402_2</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Onduleurs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1" i="0" u="none" strike="noStrike" baseline="0">
                          <a:solidFill>
                            <a:schemeClr val="tx1"/>
                          </a:solidFill>
                          <a:effectLst/>
                          <a:latin typeface="Gill Sans MT" panose="020B0502020104020203" pitchFamily="34" charset="0"/>
                        </a:rPr>
                        <a:t>(De base)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595228">
                <a:tc>
                  <a:txBody>
                    <a:bodyPr/>
                    <a:lstStyle/>
                    <a:p>
                      <a:pPr algn="l" rtl="0" fontAlgn="t"/>
                      <a:r>
                        <a:rPr lang="fr-FR" sz="2000" b="0" i="0" u="none" strike="noStrike" baseline="0">
                          <a:solidFill>
                            <a:schemeClr val="bg1"/>
                          </a:solidFill>
                          <a:effectLst/>
                          <a:latin typeface="Gill Sans MT" panose="020B0502020104020203" pitchFamily="34" charset="0"/>
                        </a:rPr>
                        <a:t>WS-402_3</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600" b="0" i="0" u="none" strike="noStrike" baseline="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Systèmes à énergie solaire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1" i="0" u="none" strike="noStrike" baseline="0">
                          <a:solidFill>
                            <a:schemeClr val="tx1"/>
                          </a:solidFill>
                          <a:effectLst/>
                          <a:latin typeface="Gill Sans MT" panose="020B0502020104020203" pitchFamily="34" charset="0"/>
                        </a:rPr>
                        <a:t>(De base)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595228">
                <a:tc>
                  <a:txBody>
                    <a:bodyPr/>
                    <a:lstStyle/>
                    <a:p>
                      <a:pPr algn="l" rtl="0" fontAlgn="t"/>
                      <a:r>
                        <a:rPr lang="fr-FR" sz="2000" b="0" i="0" u="none" strike="noStrike" baseline="0">
                          <a:solidFill>
                            <a:schemeClr val="bg1"/>
                          </a:solidFill>
                          <a:effectLst/>
                          <a:latin typeface="Gill Sans MT" panose="020B0502020104020203" pitchFamily="34" charset="0"/>
                        </a:rPr>
                        <a:t>WS-402_4</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600" b="0" i="0" u="none" strike="noStrike" baseline="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Autres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1012576">
                <a:tc>
                  <a:txBody>
                    <a:bodyPr/>
                    <a:lstStyle/>
                    <a:p>
                      <a:pPr algn="l" rtl="0" fontAlgn="t"/>
                      <a:r>
                        <a:rPr lang="fr-FR" sz="2000" b="0" i="0" u="none" strike="noStrike" baseline="0">
                          <a:solidFill>
                            <a:schemeClr val="bg1"/>
                          </a:solidFill>
                          <a:effectLst/>
                          <a:latin typeface="Gill Sans MT" panose="020B0502020104020203" pitchFamily="34" charset="0"/>
                        </a:rPr>
                        <a:t>WS-402_5</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600" b="0" i="0" u="none" strike="noStrike" baseline="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Aucun système de secours disponible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619496">
                <a:tc>
                  <a:txBody>
                    <a:bodyPr/>
                    <a:lstStyle/>
                    <a:p>
                      <a:pPr algn="l" rtl="0" fontAlgn="t"/>
                      <a:r>
                        <a:rPr lang="fr-FR" sz="2000" b="0" i="0" u="none" strike="noStrike" baseline="0">
                          <a:solidFill>
                            <a:schemeClr val="bg1"/>
                          </a:solidFill>
                          <a:effectLst/>
                          <a:latin typeface="Gill Sans MT" panose="020B0502020104020203" pitchFamily="34" charset="0"/>
                        </a:rPr>
                        <a:t>WS-402_6</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fr-FR" sz="2600" b="0" i="0" u="none" strike="noStrike" baseline="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600" b="0" i="0" u="none" strike="noStrike" baseline="0">
                          <a:solidFill>
                            <a:srgbClr val="000000"/>
                          </a:solidFill>
                          <a:effectLst/>
                          <a:latin typeface="Gill Sans MT" panose="020B0502020104020203" pitchFamily="34" charset="0"/>
                        </a:rPr>
                        <a:t>Je ne sais pas</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fr-FR" sz="2600" b="0" i="0" u="none" strike="noStrike" baseline="0"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642814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10086"/>
            <a:ext cx="10363200" cy="580800"/>
          </a:xfrm>
        </p:spPr>
        <p:txBody>
          <a:bodyPr>
            <a:normAutofit/>
          </a:bodyPr>
          <a:lstStyle/>
          <a:p>
            <a:pPr algn="l" rtl="0"/>
            <a:r>
              <a:rPr lang="fr-FR" sz="3200" b="1" i="0" u="none" baseline="0">
                <a:solidFill>
                  <a:srgbClr val="C00000"/>
                </a:solidFill>
                <a:latin typeface="Gill Sans MT" panose="020B0502020104020203" pitchFamily="34" charset="0"/>
              </a:rPr>
              <a:t>Questions descriptives non « notées »</a:t>
            </a:r>
          </a:p>
        </p:txBody>
      </p:sp>
      <p:sp>
        <p:nvSpPr>
          <p:cNvPr id="4" name="Text Placeholder 3"/>
          <p:cNvSpPr>
            <a:spLocks noGrp="1"/>
          </p:cNvSpPr>
          <p:nvPr>
            <p:ph idx="1"/>
          </p:nvPr>
        </p:nvSpPr>
        <p:spPr>
          <a:xfrm>
            <a:off x="448236" y="699943"/>
            <a:ext cx="10985905" cy="922762"/>
          </a:xfrm>
        </p:spPr>
        <p:txBody>
          <a:bodyPr>
            <a:normAutofit fontScale="85000" lnSpcReduction="10000"/>
          </a:bodyPr>
          <a:lstStyle/>
          <a:p>
            <a:pPr algn="l" rtl="0"/>
            <a:r>
              <a:rPr lang="fr-FR" sz="3200" b="0" i="0" u="none" baseline="0" dirty="0">
                <a:latin typeface="Gill Sans MT" panose="020B0502020104020203" pitchFamily="34" charset="0"/>
              </a:rPr>
              <a:t>Quels sont les principaux obstacles aux programmes de renforcement des compétences de gestion de la chaîne </a:t>
            </a:r>
            <a:r>
              <a:rPr lang="fr-FR" sz="3200" b="0" i="0" u="none" baseline="0" dirty="0" smtClean="0">
                <a:latin typeface="Gill Sans MT" panose="020B0502020104020203" pitchFamily="34" charset="0"/>
              </a:rPr>
              <a:t>d’approvisionnement</a:t>
            </a:r>
            <a:r>
              <a:rPr lang="fr-FR" sz="3200" b="0" i="0" u="none" baseline="0" dirty="0">
                <a:latin typeface="Gill Sans MT" panose="020B0502020104020203" pitchFamily="34" charset="0"/>
              </a:rPr>
              <a:t> ?</a:t>
            </a:r>
            <a:endParaRPr lang="fr-FR"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1798057935"/>
              </p:ext>
            </p:extLst>
          </p:nvPr>
        </p:nvGraphicFramePr>
        <p:xfrm>
          <a:off x="448236" y="1536007"/>
          <a:ext cx="11537576" cy="5278899"/>
        </p:xfrm>
        <a:graphic>
          <a:graphicData uri="http://schemas.openxmlformats.org/drawingml/2006/table">
            <a:tbl>
              <a:tblPr/>
              <a:tblGrid>
                <a:gridCol w="6441295">
                  <a:extLst>
                    <a:ext uri="{9D8B030D-6E8A-4147-A177-3AD203B41FA5}">
                      <a16:colId xmlns="" xmlns:a16="http://schemas.microsoft.com/office/drawing/2014/main" val="20000"/>
                    </a:ext>
                  </a:extLst>
                </a:gridCol>
                <a:gridCol w="5096281">
                  <a:extLst>
                    <a:ext uri="{9D8B030D-6E8A-4147-A177-3AD203B41FA5}">
                      <a16:colId xmlns="" xmlns:a16="http://schemas.microsoft.com/office/drawing/2014/main" val="20001"/>
                    </a:ext>
                  </a:extLst>
                </a:gridCol>
              </a:tblGrid>
              <a:tr h="592338">
                <a:tc>
                  <a:txBody>
                    <a:bodyPr/>
                    <a:lstStyle/>
                    <a:p>
                      <a:pPr algn="l" rtl="0" fontAlgn="b"/>
                      <a:r>
                        <a:rPr lang="fr-FR" sz="2400" b="0" i="0" u="none" strike="noStrike" baseline="0" dirty="0">
                          <a:solidFill>
                            <a:schemeClr val="bg1"/>
                          </a:solidFill>
                          <a:effectLst/>
                          <a:latin typeface="Gill Sans MT" panose="020B0502020104020203" pitchFamily="34" charset="0"/>
                        </a:rPr>
                        <a:t>Réponse</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tc>
                  <a:txBody>
                    <a:bodyPr/>
                    <a:lstStyle/>
                    <a:p>
                      <a:pPr algn="l" rtl="0" fontAlgn="b"/>
                      <a:r>
                        <a:rPr lang="fr-FR" sz="2400" b="0" i="0" u="none" strike="noStrike" baseline="0" dirty="0">
                          <a:solidFill>
                            <a:schemeClr val="bg1"/>
                          </a:solidFill>
                          <a:effectLst/>
                          <a:latin typeface="Gill Sans MT" panose="020B0502020104020203" pitchFamily="34" charset="0"/>
                        </a:rPr>
                        <a:t>Pourcentage des personnes interrogées</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extLst>
                  <a:ext uri="{0D108BD9-81ED-4DB2-BD59-A6C34878D82A}">
                    <a16:rowId xmlns="" xmlns:a16="http://schemas.microsoft.com/office/drawing/2014/main" val="10008"/>
                  </a:ext>
                </a:extLst>
              </a:tr>
              <a:tr h="426051">
                <a:tc>
                  <a:txBody>
                    <a:bodyPr/>
                    <a:lstStyle/>
                    <a:p>
                      <a:pPr marL="0" marR="0" algn="l" rtl="0">
                        <a:lnSpc>
                          <a:spcPct val="115000"/>
                        </a:lnSpc>
                        <a:spcBef>
                          <a:spcPts val="0"/>
                        </a:spcBef>
                        <a:spcAft>
                          <a:spcPts val="0"/>
                        </a:spcAft>
                      </a:pPr>
                      <a:r>
                        <a:rPr lang="fr-FR" sz="2400" b="0" i="0" u="none" strike="noStrike" kern="1200" baseline="0">
                          <a:solidFill>
                            <a:srgbClr val="000000"/>
                          </a:solidFill>
                          <a:effectLst/>
                          <a:latin typeface="Gill Sans MT" panose="020B0502020104020203" pitchFamily="34" charset="0"/>
                          <a:ea typeface="+mn-ea"/>
                          <a:cs typeface="+mn-cs"/>
                        </a:rPr>
                        <a:t>Finances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29 %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426051">
                <a:tc>
                  <a:txBody>
                    <a:bodyPr/>
                    <a:lstStyle/>
                    <a:p>
                      <a:pPr marL="0" marR="0" algn="l" rtl="0">
                        <a:lnSpc>
                          <a:spcPct val="115000"/>
                        </a:lnSpc>
                        <a:spcBef>
                          <a:spcPts val="0"/>
                        </a:spcBef>
                        <a:spcAft>
                          <a:spcPts val="0"/>
                        </a:spcAft>
                      </a:pPr>
                      <a:r>
                        <a:rPr lang="fr-FR" sz="2400" b="0" i="0" u="none" strike="noStrike" kern="1200" baseline="0" dirty="0">
                          <a:solidFill>
                            <a:srgbClr val="000000"/>
                          </a:solidFill>
                          <a:effectLst/>
                          <a:latin typeface="Gill Sans MT" panose="020B0502020104020203" pitchFamily="34" charset="0"/>
                          <a:ea typeface="+mn-ea"/>
                          <a:cs typeface="+mn-cs"/>
                        </a:rPr>
                        <a:t>Charge de travail</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426051">
                <a:tc>
                  <a:txBody>
                    <a:bodyPr/>
                    <a:lstStyle/>
                    <a:p>
                      <a:pPr marL="0" marR="0" algn="l" rtl="0">
                        <a:lnSpc>
                          <a:spcPct val="115000"/>
                        </a:lnSpc>
                        <a:spcBef>
                          <a:spcPts val="0"/>
                        </a:spcBef>
                        <a:spcAft>
                          <a:spcPts val="0"/>
                        </a:spcAft>
                      </a:pPr>
                      <a:r>
                        <a:rPr lang="fr-FR" sz="2400" b="0" i="0" u="none" strike="noStrike" kern="1200" baseline="0" dirty="0">
                          <a:solidFill>
                            <a:srgbClr val="000000"/>
                          </a:solidFill>
                          <a:effectLst/>
                          <a:latin typeface="Gill Sans MT" panose="020B0502020104020203" pitchFamily="34" charset="0"/>
                          <a:ea typeface="+mn-ea"/>
                          <a:cs typeface="+mn-cs"/>
                        </a:rPr>
                        <a:t>Travailleurs expérimentés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426051">
                <a:tc>
                  <a:txBody>
                    <a:bodyPr/>
                    <a:lstStyle/>
                    <a:p>
                      <a:pPr marL="0" marR="0" algn="l" rtl="0">
                        <a:lnSpc>
                          <a:spcPct val="115000"/>
                        </a:lnSpc>
                        <a:spcBef>
                          <a:spcPts val="0"/>
                        </a:spcBef>
                        <a:spcAft>
                          <a:spcPts val="0"/>
                        </a:spcAft>
                      </a:pPr>
                      <a:r>
                        <a:rPr lang="fr-FR" sz="2400" b="0" i="0" u="none" strike="noStrike" kern="1200" baseline="0" dirty="0">
                          <a:solidFill>
                            <a:srgbClr val="000000"/>
                          </a:solidFill>
                          <a:effectLst/>
                          <a:latin typeface="Gill Sans MT" panose="020B0502020104020203" pitchFamily="34" charset="0"/>
                          <a:ea typeface="+mn-ea"/>
                          <a:cs typeface="+mn-cs"/>
                        </a:rPr>
                        <a:t>Documents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10 %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426051">
                <a:tc>
                  <a:txBody>
                    <a:bodyPr/>
                    <a:lstStyle/>
                    <a:p>
                      <a:pPr marL="0" marR="0" algn="l" rtl="0">
                        <a:lnSpc>
                          <a:spcPct val="115000"/>
                        </a:lnSpc>
                        <a:spcBef>
                          <a:spcPts val="0"/>
                        </a:spcBef>
                        <a:spcAft>
                          <a:spcPts val="0"/>
                        </a:spcAft>
                      </a:pPr>
                      <a:r>
                        <a:rPr lang="fr-FR" sz="2400" b="0" i="0" u="none" strike="noStrike" kern="1200" baseline="0">
                          <a:solidFill>
                            <a:srgbClr val="000000"/>
                          </a:solidFill>
                          <a:effectLst/>
                          <a:latin typeface="Gill Sans MT" panose="020B0502020104020203" pitchFamily="34" charset="0"/>
                          <a:ea typeface="+mn-ea"/>
                          <a:cs typeface="+mn-cs"/>
                        </a:rPr>
                        <a:t>Langue</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35 %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26051">
                <a:tc>
                  <a:txBody>
                    <a:bodyPr/>
                    <a:lstStyle/>
                    <a:p>
                      <a:pPr marL="0" marR="0" algn="l" rtl="0">
                        <a:lnSpc>
                          <a:spcPct val="115000"/>
                        </a:lnSpc>
                        <a:spcBef>
                          <a:spcPts val="0"/>
                        </a:spcBef>
                        <a:spcAft>
                          <a:spcPts val="0"/>
                        </a:spcAft>
                      </a:pPr>
                      <a:r>
                        <a:rPr lang="fr-FR" sz="2400" b="0" i="0" u="none" strike="noStrike" kern="1200" baseline="0">
                          <a:solidFill>
                            <a:srgbClr val="000000"/>
                          </a:solidFill>
                          <a:effectLst/>
                          <a:latin typeface="Gill Sans MT" panose="020B0502020104020203" pitchFamily="34" charset="0"/>
                          <a:ea typeface="+mn-ea"/>
                          <a:cs typeface="+mn-cs"/>
                        </a:rPr>
                        <a:t>Impressions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2 %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426051">
                <a:tc>
                  <a:txBody>
                    <a:bodyPr/>
                    <a:lstStyle/>
                    <a:p>
                      <a:pPr marL="0" marR="0" algn="l" rtl="0">
                        <a:lnSpc>
                          <a:spcPct val="115000"/>
                        </a:lnSpc>
                        <a:spcBef>
                          <a:spcPts val="0"/>
                        </a:spcBef>
                        <a:spcAft>
                          <a:spcPts val="0"/>
                        </a:spcAft>
                      </a:pPr>
                      <a:r>
                        <a:rPr lang="fr-FR" sz="2400" b="0" i="0" u="none" strike="noStrike" kern="1200" baseline="0" dirty="0">
                          <a:solidFill>
                            <a:srgbClr val="000000"/>
                          </a:solidFill>
                          <a:effectLst/>
                          <a:latin typeface="Gill Sans MT" panose="020B0502020104020203" pitchFamily="34" charset="0"/>
                          <a:ea typeface="+mn-ea"/>
                          <a:cs typeface="+mn-cs"/>
                        </a:rPr>
                        <a:t>Absence </a:t>
                      </a:r>
                      <a:r>
                        <a:rPr lang="fr-FR" sz="2400" b="0" i="0" u="none" strike="noStrike" kern="1200" baseline="0" dirty="0" smtClean="0">
                          <a:solidFill>
                            <a:srgbClr val="000000"/>
                          </a:solidFill>
                          <a:effectLst/>
                          <a:latin typeface="Gill Sans MT" panose="020B0502020104020203" pitchFamily="34" charset="0"/>
                          <a:ea typeface="+mn-ea"/>
                          <a:cs typeface="+mn-cs"/>
                        </a:rPr>
                        <a:t>d’intérêt</a:t>
                      </a:r>
                      <a:endParaRPr lang="fr-FR" sz="2400" b="0" i="0" u="none" strike="noStrike" kern="1200" baseline="0" dirty="0">
                        <a:solidFill>
                          <a:srgbClr val="000000"/>
                        </a:solidFill>
                        <a:effectLst/>
                        <a:latin typeface="Gill Sans MT" panose="020B0502020104020203" pitchFamily="34" charset="0"/>
                        <a:ea typeface="+mn-ea"/>
                        <a:cs typeface="+mn-cs"/>
                      </a:endParaRP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15 %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r h="426051">
                <a:tc>
                  <a:txBody>
                    <a:bodyPr/>
                    <a:lstStyle/>
                    <a:p>
                      <a:pPr marL="0" marR="0" algn="l" rtl="0">
                        <a:lnSpc>
                          <a:spcPct val="115000"/>
                        </a:lnSpc>
                        <a:spcBef>
                          <a:spcPts val="0"/>
                        </a:spcBef>
                        <a:spcAft>
                          <a:spcPts val="0"/>
                        </a:spcAft>
                      </a:pPr>
                      <a:r>
                        <a:rPr lang="fr-FR" sz="2400" b="0" i="0" u="none" strike="noStrike" kern="1200" baseline="0">
                          <a:solidFill>
                            <a:srgbClr val="000000"/>
                          </a:solidFill>
                          <a:effectLst/>
                          <a:latin typeface="Gill Sans MT" panose="020B0502020104020203" pitchFamily="34" charset="0"/>
                          <a:ea typeface="+mn-ea"/>
                          <a:cs typeface="+mn-cs"/>
                        </a:rPr>
                        <a:t>Durée</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 1 %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426051">
                <a:tc>
                  <a:txBody>
                    <a:bodyPr/>
                    <a:lstStyle/>
                    <a:p>
                      <a:pPr marL="0" marR="0" algn="l" rtl="0">
                        <a:lnSpc>
                          <a:spcPct val="115000"/>
                        </a:lnSpc>
                        <a:spcBef>
                          <a:spcPts val="0"/>
                        </a:spcBef>
                        <a:spcAft>
                          <a:spcPts val="0"/>
                        </a:spcAft>
                      </a:pPr>
                      <a:r>
                        <a:rPr lang="fr-FR" sz="2400" b="0" i="0" u="none" strike="noStrike" kern="1200" baseline="0">
                          <a:solidFill>
                            <a:srgbClr val="000000"/>
                          </a:solidFill>
                          <a:effectLst/>
                          <a:latin typeface="Gill Sans MT" panose="020B0502020104020203" pitchFamily="34" charset="0"/>
                          <a:ea typeface="+mn-ea"/>
                          <a:cs typeface="+mn-cs"/>
                        </a:rPr>
                        <a:t>Autres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0 %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426051">
                <a:tc>
                  <a:txBody>
                    <a:bodyPr/>
                    <a:lstStyle/>
                    <a:p>
                      <a:pPr marL="0" marR="0" algn="l" rtl="0">
                        <a:lnSpc>
                          <a:spcPct val="115000"/>
                        </a:lnSpc>
                        <a:spcBef>
                          <a:spcPts val="0"/>
                        </a:spcBef>
                        <a:spcAft>
                          <a:spcPts val="0"/>
                        </a:spcAft>
                      </a:pPr>
                      <a:r>
                        <a:rPr lang="fr-FR" sz="2400" b="0" i="0" u="none" strike="noStrike" kern="1200" baseline="0">
                          <a:solidFill>
                            <a:srgbClr val="000000"/>
                          </a:solidFill>
                          <a:effectLst/>
                          <a:latin typeface="Gill Sans MT" panose="020B0502020104020203" pitchFamily="34" charset="0"/>
                          <a:ea typeface="+mn-ea"/>
                          <a:cs typeface="+mn-cs"/>
                        </a:rPr>
                        <a:t>Aucun obstacle à signaler</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fr-FR" sz="2400" b="0" i="0" u="none" strike="noStrike" baseline="0">
                          <a:solidFill>
                            <a:srgbClr val="000000"/>
                          </a:solidFill>
                          <a:effectLst/>
                          <a:latin typeface="Gill Sans MT" panose="020B0502020104020203" pitchFamily="34" charset="0"/>
                        </a:rPr>
                        <a:t>2 %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 xmlns:a16="http://schemas.microsoft.com/office/drawing/2014/main" val="10010"/>
                  </a:ext>
                </a:extLst>
              </a:tr>
              <a:tr h="426051">
                <a:tc>
                  <a:txBody>
                    <a:bodyPr/>
                    <a:lstStyle/>
                    <a:p>
                      <a:pPr marL="0" marR="0" algn="l" rtl="0">
                        <a:lnSpc>
                          <a:spcPct val="115000"/>
                        </a:lnSpc>
                        <a:spcBef>
                          <a:spcPts val="0"/>
                        </a:spcBef>
                        <a:spcAft>
                          <a:spcPts val="0"/>
                        </a:spcAft>
                      </a:pPr>
                      <a:r>
                        <a:rPr lang="fr-FR" sz="2400" b="0" i="0" u="none" strike="noStrike" kern="1200" baseline="0" dirty="0">
                          <a:solidFill>
                            <a:srgbClr val="000000"/>
                          </a:solidFill>
                          <a:effectLst/>
                          <a:latin typeface="Gill Sans MT" panose="020B0502020104020203" pitchFamily="34" charset="0"/>
                          <a:ea typeface="+mn-ea"/>
                          <a:cs typeface="+mn-cs"/>
                        </a:rPr>
                        <a:t>Je ne sais pas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
                      <a:r>
                        <a:rPr lang="fr-FR" sz="2400" b="0" i="0" u="none" strike="noStrike" baseline="0" dirty="0">
                          <a:solidFill>
                            <a:srgbClr val="000000"/>
                          </a:solidFill>
                          <a:effectLst/>
                          <a:latin typeface="Gill Sans MT" panose="020B0502020104020203" pitchFamily="34" charset="0"/>
                        </a:rPr>
                        <a:t>3 %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11"/>
                  </a:ext>
                </a:extLst>
              </a:tr>
            </a:tbl>
          </a:graphicData>
        </a:graphic>
      </p:graphicFrame>
    </p:spTree>
    <p:custDataLst>
      <p:tags r:id="rId1"/>
    </p:custDataLst>
    <p:extLst>
      <p:ext uri="{BB962C8B-B14F-4D97-AF65-F5344CB8AC3E}">
        <p14:creationId xmlns:p14="http://schemas.microsoft.com/office/powerpoint/2010/main" val="3747689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Remarques</a:t>
            </a:r>
          </a:p>
        </p:txBody>
      </p:sp>
      <p:sp>
        <p:nvSpPr>
          <p:cNvPr id="4" name="Text Placeholder 3"/>
          <p:cNvSpPr>
            <a:spLocks noGrp="1"/>
          </p:cNvSpPr>
          <p:nvPr>
            <p:ph idx="1"/>
          </p:nvPr>
        </p:nvSpPr>
        <p:spPr/>
        <p:txBody>
          <a:bodyPr>
            <a:normAutofit/>
          </a:bodyPr>
          <a:lstStyle/>
          <a:p>
            <a:pPr algn="l" rtl="0"/>
            <a:r>
              <a:rPr lang="fr-FR" sz="3200" b="0" i="0" u="none" baseline="0" dirty="0">
                <a:latin typeface="Gill Sans MT" panose="020B0502020104020203" pitchFamily="34" charset="0"/>
              </a:rPr>
              <a:t>« Autre ; préciser la réponse : » - Les réponses textuelles devront être codées</a:t>
            </a:r>
          </a:p>
          <a:p>
            <a:endParaRPr lang="fr-FR" sz="3200" dirty="0">
              <a:latin typeface="Gill Sans MT" panose="020B0502020104020203" pitchFamily="34" charset="0"/>
            </a:endParaRPr>
          </a:p>
          <a:p>
            <a:pPr algn="l" rtl="0"/>
            <a:r>
              <a:rPr lang="fr-FR" sz="3200" b="0" i="0" u="none" baseline="0" dirty="0">
                <a:latin typeface="Gill Sans MT" panose="020B0502020104020203" pitchFamily="34" charset="0"/>
              </a:rPr>
              <a:t>Inspection physique :</a:t>
            </a:r>
          </a:p>
          <a:p>
            <a:pPr lvl="1" algn="l" rtl="0">
              <a:buFont typeface="Wingdings" panose="05000000000000000000" pitchFamily="2" charset="2"/>
              <a:buChar char="ü"/>
            </a:pPr>
            <a:r>
              <a:rPr lang="fr-FR" sz="3200" b="0" i="0" u="none" baseline="0" dirty="0">
                <a:latin typeface="Gill Sans MT" panose="020B0502020104020203" pitchFamily="34" charset="0"/>
              </a:rPr>
              <a:t>Les résultats de </a:t>
            </a:r>
            <a:r>
              <a:rPr lang="fr-FR" sz="3200" b="0" i="0" u="none" baseline="0" dirty="0" smtClean="0">
                <a:latin typeface="Gill Sans MT" panose="020B0502020104020203" pitchFamily="34" charset="0"/>
              </a:rPr>
              <a:t>l’inspection </a:t>
            </a:r>
            <a:r>
              <a:rPr lang="fr-FR" sz="3200" b="0" i="0" u="none" baseline="0" dirty="0">
                <a:latin typeface="Gill Sans MT" panose="020B0502020104020203" pitchFamily="34" charset="0"/>
              </a:rPr>
              <a:t>physique priment sur la réponse donnée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812527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 xmlns:a16="http://schemas.microsoft.com/office/drawing/2014/main" id="{F1894269-9A6A-4856-A940-47CB03ED0291}"/>
              </a:ext>
            </a:extLst>
          </p:cNvPr>
          <p:cNvPicPr>
            <a:picLocks noGrp="1" noChangeAspect="1"/>
          </p:cNvPicPr>
          <p:nvPr>
            <p:ph type="pic" idx="2"/>
          </p:nvPr>
        </p:nvPicPr>
        <p:blipFill>
          <a:blip r:embed="rId4"/>
          <a:srcRect l="19554" r="19554"/>
          <a:stretch>
            <a:fillRect/>
          </a:stretch>
        </p:blipFill>
        <p:spPr>
          <a:xfrm>
            <a:off x="5383579" y="961812"/>
            <a:ext cx="4498240"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640080" y="2074363"/>
            <a:ext cx="2752354" cy="270927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rtl="0">
              <a:spcBef>
                <a:spcPct val="0"/>
              </a:spcBef>
            </a:pPr>
            <a:r>
              <a:rPr lang="fr-FR" sz="2600" b="1" i="0" u="none" kern="1200" baseline="0">
                <a:solidFill>
                  <a:schemeClr val="bg1"/>
                </a:solidFill>
                <a:latin typeface="Gill Sans MT" panose="020B0502020104020203" pitchFamily="34" charset="0"/>
              </a:rPr>
              <a:t>Calcul des scores</a:t>
            </a:r>
          </a:p>
        </p:txBody>
      </p:sp>
    </p:spTree>
    <p:custDataLst>
      <p:tags r:id="rId1"/>
    </p:custDataLst>
    <p:extLst>
      <p:ext uri="{BB962C8B-B14F-4D97-AF65-F5344CB8AC3E}">
        <p14:creationId xmlns:p14="http://schemas.microsoft.com/office/powerpoint/2010/main" val="3041623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Pondérations des catégories</a:t>
            </a:r>
          </a:p>
        </p:txBody>
      </p:sp>
      <p:sp>
        <p:nvSpPr>
          <p:cNvPr id="6" name="Content Placeholder 5">
            <a:extLst>
              <a:ext uri="{FF2B5EF4-FFF2-40B4-BE49-F238E27FC236}">
                <a16:creationId xmlns="" xmlns:a16="http://schemas.microsoft.com/office/drawing/2014/main" id="{9730232C-7AD8-40F6-9E82-37C916D8EE50}"/>
              </a:ext>
            </a:extLst>
          </p:cNvPr>
          <p:cNvSpPr>
            <a:spLocks noGrp="1"/>
          </p:cNvSpPr>
          <p:nvPr>
            <p:ph idx="1"/>
          </p:nvPr>
        </p:nvSpPr>
        <p:spPr/>
        <p:txBody>
          <a:bodyPr/>
          <a:lstStyle/>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955650" y="1715553"/>
          <a:ext cx="10381492" cy="4233225"/>
        </p:xfrm>
        <a:graphic>
          <a:graphicData uri="http://schemas.openxmlformats.org/drawingml/2006/table">
            <a:tbl>
              <a:tblPr firstRow="1" firstCol="1" bandRow="1">
                <a:tableStyleId>{5C22544A-7EE6-4342-B048-85BDC9FD1C3A}</a:tableStyleId>
              </a:tblPr>
              <a:tblGrid>
                <a:gridCol w="5190746">
                  <a:extLst>
                    <a:ext uri="{9D8B030D-6E8A-4147-A177-3AD203B41FA5}">
                      <a16:colId xmlns="" xmlns:a16="http://schemas.microsoft.com/office/drawing/2014/main" val="20000"/>
                    </a:ext>
                  </a:extLst>
                </a:gridCol>
                <a:gridCol w="5190746">
                  <a:extLst>
                    <a:ext uri="{9D8B030D-6E8A-4147-A177-3AD203B41FA5}">
                      <a16:colId xmlns="" xmlns:a16="http://schemas.microsoft.com/office/drawing/2014/main" val="20001"/>
                    </a:ext>
                  </a:extLst>
                </a:gridCol>
              </a:tblGrid>
              <a:tr h="1238855">
                <a:tc>
                  <a:txBody>
                    <a:bodyPr/>
                    <a:lstStyle/>
                    <a:p>
                      <a:pPr marL="0" marR="0" algn="l" rtl="0">
                        <a:lnSpc>
                          <a:spcPct val="115000"/>
                        </a:lnSpc>
                        <a:spcBef>
                          <a:spcPts val="0"/>
                        </a:spcBef>
                        <a:spcAft>
                          <a:spcPts val="0"/>
                        </a:spcAft>
                      </a:pPr>
                      <a:r>
                        <a:rPr lang="fr-FR" sz="2600" b="0" i="0" u="none" baseline="0" dirty="0">
                          <a:effectLst/>
                          <a:latin typeface="Gill Sans MT" panose="020B0502020104020203" pitchFamily="34" charset="0"/>
                        </a:rPr>
                        <a:t>Nom de la catégorie</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l" rtl="0">
                        <a:lnSpc>
                          <a:spcPct val="115000"/>
                        </a:lnSpc>
                        <a:spcBef>
                          <a:spcPts val="0"/>
                        </a:spcBef>
                        <a:spcAft>
                          <a:spcPts val="0"/>
                        </a:spcAft>
                      </a:pPr>
                      <a:r>
                        <a:rPr lang="fr-FR" sz="2600" b="0" i="0" u="none" baseline="0" dirty="0">
                          <a:effectLst/>
                          <a:latin typeface="Gill Sans MT" panose="020B0502020104020203" pitchFamily="34" charset="0"/>
                        </a:rPr>
                        <a:t>Part dans le score total </a:t>
                      </a:r>
                      <a:r>
                        <a:rPr lang="fr-FR" sz="2600" b="0" i="0" u="none" baseline="0" dirty="0" smtClean="0">
                          <a:effectLst/>
                          <a:latin typeface="Gill Sans MT" panose="020B0502020104020203" pitchFamily="34" charset="0"/>
                        </a:rPr>
                        <a:t>d’un </a:t>
                      </a:r>
                      <a:r>
                        <a:rPr lang="fr-FR" sz="2600" b="0" i="0" u="none" baseline="0" dirty="0">
                          <a:effectLst/>
                          <a:latin typeface="Gill Sans MT" panose="020B0502020104020203" pitchFamily="34" charset="0"/>
                        </a:rPr>
                        <a:t>module</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extLst>
                  <a:ext uri="{0D108BD9-81ED-4DB2-BD59-A6C34878D82A}">
                    <a16:rowId xmlns="" xmlns:a16="http://schemas.microsoft.com/office/drawing/2014/main" val="10000"/>
                  </a:ext>
                </a:extLst>
              </a:tr>
              <a:tr h="598874">
                <a:tc>
                  <a:txBody>
                    <a:bodyPr/>
                    <a:lstStyle/>
                    <a:p>
                      <a:pPr marL="0" marR="0" algn="l" rtl="0">
                        <a:lnSpc>
                          <a:spcPct val="115000"/>
                        </a:lnSpc>
                        <a:spcBef>
                          <a:spcPts val="0"/>
                        </a:spcBef>
                        <a:spcAft>
                          <a:spcPts val="0"/>
                        </a:spcAft>
                      </a:pPr>
                      <a:r>
                        <a:rPr lang="fr-FR" sz="2600" b="0" i="0" u="none" baseline="0">
                          <a:effectLst/>
                          <a:latin typeface="Gill Sans MT" panose="020B0502020104020203" pitchFamily="34" charset="0"/>
                        </a:rPr>
                        <a:t>De base</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fr-FR" sz="2600" b="0" i="0" u="none" baseline="0">
                          <a:effectLst/>
                          <a:latin typeface="Gill Sans MT" panose="020B0502020104020203" pitchFamily="34" charset="0"/>
                        </a:rPr>
                        <a:t>50 %</a:t>
                      </a:r>
                      <a:endParaRPr lang="fr-FR"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1"/>
                  </a:ext>
                </a:extLst>
              </a:tr>
              <a:tr h="598874">
                <a:tc>
                  <a:txBody>
                    <a:bodyPr/>
                    <a:lstStyle/>
                    <a:p>
                      <a:pPr marL="0" marR="0" algn="l" rtl="0">
                        <a:lnSpc>
                          <a:spcPct val="115000"/>
                        </a:lnSpc>
                        <a:spcBef>
                          <a:spcPts val="0"/>
                        </a:spcBef>
                        <a:spcAft>
                          <a:spcPts val="0"/>
                        </a:spcAft>
                      </a:pPr>
                      <a:r>
                        <a:rPr lang="fr-FR" sz="2600" b="0" i="0" u="none" baseline="0">
                          <a:effectLst/>
                          <a:latin typeface="Gill Sans MT" panose="020B0502020104020203" pitchFamily="34" charset="0"/>
                        </a:rPr>
                        <a:t>Intermédiaire</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fr-FR" sz="2600" b="0" i="0" u="none" baseline="0">
                          <a:effectLst/>
                          <a:latin typeface="Gill Sans MT" panose="020B0502020104020203" pitchFamily="34" charset="0"/>
                        </a:rPr>
                        <a:t>30 %</a:t>
                      </a:r>
                      <a:endParaRPr lang="fr-FR"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2"/>
                  </a:ext>
                </a:extLst>
              </a:tr>
              <a:tr h="598874">
                <a:tc>
                  <a:txBody>
                    <a:bodyPr/>
                    <a:lstStyle/>
                    <a:p>
                      <a:pPr marL="0" marR="0" algn="l" rtl="0">
                        <a:lnSpc>
                          <a:spcPct val="115000"/>
                        </a:lnSpc>
                        <a:spcBef>
                          <a:spcPts val="0"/>
                        </a:spcBef>
                        <a:spcAft>
                          <a:spcPts val="0"/>
                        </a:spcAft>
                      </a:pPr>
                      <a:r>
                        <a:rPr lang="fr-FR" sz="2600" b="0" i="0" u="none" baseline="0">
                          <a:effectLst/>
                          <a:latin typeface="Gill Sans MT" panose="020B0502020104020203" pitchFamily="34" charset="0"/>
                        </a:rPr>
                        <a:t>Avancé</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fr-FR" sz="2600" b="0" i="0" u="none" baseline="0">
                          <a:effectLst/>
                          <a:latin typeface="Gill Sans MT" panose="020B0502020104020203" pitchFamily="34" charset="0"/>
                        </a:rPr>
                        <a:t>15 %</a:t>
                      </a:r>
                      <a:endParaRPr lang="fr-FR"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3"/>
                  </a:ext>
                </a:extLst>
              </a:tr>
              <a:tr h="598874">
                <a:tc>
                  <a:txBody>
                    <a:bodyPr/>
                    <a:lstStyle/>
                    <a:p>
                      <a:pPr marL="0" marR="0" algn="l" rtl="0">
                        <a:lnSpc>
                          <a:spcPct val="115000"/>
                        </a:lnSpc>
                        <a:spcBef>
                          <a:spcPts val="0"/>
                        </a:spcBef>
                        <a:spcAft>
                          <a:spcPts val="0"/>
                        </a:spcAft>
                      </a:pPr>
                      <a:r>
                        <a:rPr lang="fr-FR" sz="2600" b="0" i="0" u="none" baseline="0">
                          <a:effectLst/>
                          <a:latin typeface="Gill Sans MT" panose="020B0502020104020203" pitchFamily="34" charset="0"/>
                        </a:rPr>
                        <a:t>Summum</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fr-FR" sz="2600" b="0" i="0" u="none" baseline="0">
                          <a:effectLst/>
                          <a:latin typeface="Gill Sans MT" panose="020B0502020104020203" pitchFamily="34" charset="0"/>
                        </a:rPr>
                        <a:t>5 %</a:t>
                      </a:r>
                      <a:endParaRPr lang="fr-FR"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4"/>
                  </a:ext>
                </a:extLst>
              </a:tr>
              <a:tr h="598874">
                <a:tc>
                  <a:txBody>
                    <a:bodyPr/>
                    <a:lstStyle/>
                    <a:p>
                      <a:pPr marL="0" marR="0" algn="l" rtl="0">
                        <a:lnSpc>
                          <a:spcPct val="115000"/>
                        </a:lnSpc>
                        <a:spcBef>
                          <a:spcPts val="0"/>
                        </a:spcBef>
                        <a:spcAft>
                          <a:spcPts val="0"/>
                        </a:spcAft>
                      </a:pPr>
                      <a:r>
                        <a:rPr lang="fr-FR" sz="2600" b="0" i="0" u="none" baseline="0">
                          <a:effectLst/>
                          <a:latin typeface="Gill Sans MT" panose="020B0502020104020203" pitchFamily="34" charset="0"/>
                        </a:rPr>
                        <a:t>Descriptive</a:t>
                      </a:r>
                      <a:endParaRPr lang="fr-FR"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fr-FR" sz="2600" b="0" i="0" u="none" baseline="0">
                          <a:effectLst/>
                          <a:latin typeface="Gill Sans MT" panose="020B0502020104020203" pitchFamily="34" charset="0"/>
                        </a:rPr>
                        <a:t>0 %</a:t>
                      </a:r>
                      <a:endParaRPr lang="fr-FR"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112477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Somme</a:t>
            </a:r>
          </a:p>
        </p:txBody>
      </p:sp>
      <p:sp>
        <p:nvSpPr>
          <p:cNvPr id="4" name="Text Placeholder 3"/>
          <p:cNvSpPr>
            <a:spLocks noGrp="1"/>
          </p:cNvSpPr>
          <p:nvPr>
            <p:ph type="body" idx="1"/>
          </p:nvPr>
        </p:nvSpPr>
        <p:spPr>
          <a:xfrm>
            <a:off x="914400" y="1715548"/>
            <a:ext cx="10363200" cy="4433003"/>
          </a:xfrm>
        </p:spPr>
        <p:txBody>
          <a:bodyPr/>
          <a:lstStyle/>
          <a:p>
            <a:endParaRPr lang="fr-FR" dirty="0"/>
          </a:p>
        </p:txBody>
      </p:sp>
      <p:graphicFrame>
        <p:nvGraphicFramePr>
          <p:cNvPr id="5" name="Table 4"/>
          <p:cNvGraphicFramePr>
            <a:graphicFrameLocks noGrp="1"/>
          </p:cNvGraphicFramePr>
          <p:nvPr>
            <p:extLst>
              <p:ext uri="{D42A27DB-BD31-4B8C-83A1-F6EECF244321}">
                <p14:modId xmlns:p14="http://schemas.microsoft.com/office/powerpoint/2010/main" val="1839705276"/>
              </p:ext>
            </p:extLst>
          </p:nvPr>
        </p:nvGraphicFramePr>
        <p:xfrm>
          <a:off x="1056441" y="1715551"/>
          <a:ext cx="10179909" cy="4354276"/>
        </p:xfrm>
        <a:graphic>
          <a:graphicData uri="http://schemas.openxmlformats.org/drawingml/2006/table">
            <a:tbl>
              <a:tblPr firstRow="1" bandRow="1">
                <a:tableStyleId>{5C22544A-7EE6-4342-B048-85BDC9FD1C3A}</a:tableStyleId>
              </a:tblPr>
              <a:tblGrid>
                <a:gridCol w="2544977">
                  <a:extLst>
                    <a:ext uri="{9D8B030D-6E8A-4147-A177-3AD203B41FA5}">
                      <a16:colId xmlns="" xmlns:a16="http://schemas.microsoft.com/office/drawing/2014/main" val="20000"/>
                    </a:ext>
                  </a:extLst>
                </a:gridCol>
                <a:gridCol w="2121465">
                  <a:extLst>
                    <a:ext uri="{9D8B030D-6E8A-4147-A177-3AD203B41FA5}">
                      <a16:colId xmlns="" xmlns:a16="http://schemas.microsoft.com/office/drawing/2014/main" val="20001"/>
                    </a:ext>
                  </a:extLst>
                </a:gridCol>
                <a:gridCol w="2086567">
                  <a:extLst>
                    <a:ext uri="{9D8B030D-6E8A-4147-A177-3AD203B41FA5}">
                      <a16:colId xmlns="" xmlns:a16="http://schemas.microsoft.com/office/drawing/2014/main" val="20002"/>
                    </a:ext>
                  </a:extLst>
                </a:gridCol>
                <a:gridCol w="3426900">
                  <a:extLst>
                    <a:ext uri="{9D8B030D-6E8A-4147-A177-3AD203B41FA5}">
                      <a16:colId xmlns="" xmlns:a16="http://schemas.microsoft.com/office/drawing/2014/main" val="20003"/>
                    </a:ext>
                  </a:extLst>
                </a:gridCol>
              </a:tblGrid>
              <a:tr h="993513">
                <a:tc>
                  <a:txBody>
                    <a:bodyPr/>
                    <a:lstStyle/>
                    <a:p>
                      <a:pPr algn="l" rtl="0"/>
                      <a:r>
                        <a:rPr lang="fr-FR" sz="2400" b="1" i="0" u="none" baseline="0" dirty="0">
                          <a:latin typeface="Gill Sans MT" panose="020B0502020104020203" pitchFamily="34" charset="0"/>
                        </a:rPr>
                        <a:t>Niveau</a:t>
                      </a:r>
                      <a:endParaRPr lang="fr-FR" sz="2600" b="1" i="0" u="none" baseline="0" dirty="0">
                        <a:latin typeface="Gill Sans MT" panose="020B0502020104020203" pitchFamily="34" charset="0"/>
                      </a:endParaRPr>
                    </a:p>
                  </a:txBody>
                  <a:tcPr marL="120949" marR="120949" marT="60475" marB="60475"/>
                </a:tc>
                <a:tc>
                  <a:txBody>
                    <a:bodyPr/>
                    <a:lstStyle/>
                    <a:p>
                      <a:pPr algn="l" rtl="0"/>
                      <a:r>
                        <a:rPr lang="fr-FR" sz="2400" b="1" i="0" u="none" baseline="0" dirty="0" err="1">
                          <a:latin typeface="Gill Sans MT" panose="020B0502020104020203" pitchFamily="34" charset="0"/>
                        </a:rPr>
                        <a:t>Nbre</a:t>
                      </a:r>
                      <a:r>
                        <a:rPr lang="fr-FR" sz="2400" b="1" i="0" u="none" baseline="0" dirty="0">
                          <a:latin typeface="Gill Sans MT" panose="020B0502020104020203" pitchFamily="34" charset="0"/>
                        </a:rPr>
                        <a:t> de questions</a:t>
                      </a:r>
                    </a:p>
                  </a:txBody>
                  <a:tcPr marL="120949" marR="120949" marT="60475" marB="60475"/>
                </a:tc>
                <a:tc>
                  <a:txBody>
                    <a:bodyPr/>
                    <a:lstStyle/>
                    <a:p>
                      <a:pPr algn="l" rtl="0"/>
                      <a:r>
                        <a:rPr lang="fr-FR" sz="2400" b="1" i="0" u="none" baseline="0" dirty="0" err="1">
                          <a:latin typeface="Gill Sans MT" panose="020B0502020104020203" pitchFamily="34" charset="0"/>
                        </a:rPr>
                        <a:t>Nbre</a:t>
                      </a:r>
                      <a:r>
                        <a:rPr lang="fr-FR" sz="2400" b="1" i="0" u="none" baseline="0" dirty="0">
                          <a:latin typeface="Gill Sans MT" panose="020B0502020104020203" pitchFamily="34" charset="0"/>
                        </a:rPr>
                        <a:t> </a:t>
                      </a:r>
                      <a:r>
                        <a:rPr lang="fr-FR" sz="2400" b="1" i="0" u="none" baseline="0" dirty="0" smtClean="0">
                          <a:latin typeface="Gill Sans MT" panose="020B0502020104020203" pitchFamily="34" charset="0"/>
                        </a:rPr>
                        <a:t>d’éléments </a:t>
                      </a:r>
                      <a:r>
                        <a:rPr lang="fr-FR" sz="2400" b="1" i="0" u="none" baseline="0" dirty="0">
                          <a:latin typeface="Gill Sans MT" panose="020B0502020104020203" pitchFamily="34" charset="0"/>
                        </a:rPr>
                        <a:t>en place</a:t>
                      </a:r>
                    </a:p>
                  </a:txBody>
                  <a:tcPr marL="120949" marR="120949" marT="60475" marB="60475"/>
                </a:tc>
                <a:tc>
                  <a:txBody>
                    <a:bodyPr/>
                    <a:lstStyle/>
                    <a:p>
                      <a:pPr algn="l" rtl="0"/>
                      <a:r>
                        <a:rPr lang="fr-FR" sz="2400" b="1" i="0" u="none" baseline="0" dirty="0">
                          <a:latin typeface="Gill Sans MT" panose="020B0502020104020203" pitchFamily="34" charset="0"/>
                        </a:rPr>
                        <a:t>Score</a:t>
                      </a:r>
                    </a:p>
                  </a:txBody>
                  <a:tcPr marL="120949" marR="120949" marT="60475" marB="60475"/>
                </a:tc>
                <a:extLst>
                  <a:ext uri="{0D108BD9-81ED-4DB2-BD59-A6C34878D82A}">
                    <a16:rowId xmlns="" xmlns:a16="http://schemas.microsoft.com/office/drawing/2014/main" val="10000"/>
                  </a:ext>
                </a:extLst>
              </a:tr>
              <a:tr h="561551">
                <a:tc>
                  <a:txBody>
                    <a:bodyPr/>
                    <a:lstStyle/>
                    <a:p>
                      <a:pPr algn="l" rtl="0"/>
                      <a:r>
                        <a:rPr lang="fr-FR" sz="2600" b="0" i="0" u="none" baseline="0">
                          <a:latin typeface="Gill Sans MT" panose="020B0502020104020203" pitchFamily="34" charset="0"/>
                        </a:rPr>
                        <a:t>De base</a:t>
                      </a:r>
                    </a:p>
                  </a:txBody>
                  <a:tcPr marL="120949" marR="120949" marT="60475" marB="60475"/>
                </a:tc>
                <a:tc>
                  <a:txBody>
                    <a:bodyPr/>
                    <a:lstStyle/>
                    <a:p>
                      <a:pPr algn="l" rtl="0"/>
                      <a:r>
                        <a:rPr lang="fr-FR" sz="2600" b="0" i="0" u="none" baseline="0">
                          <a:latin typeface="Gill Sans MT" panose="020B0502020104020203" pitchFamily="34" charset="0"/>
                        </a:rPr>
                        <a:t>10</a:t>
                      </a:r>
                    </a:p>
                  </a:txBody>
                  <a:tcPr marL="120949" marR="120949" marT="60475" marB="60475"/>
                </a:tc>
                <a:tc>
                  <a:txBody>
                    <a:bodyPr/>
                    <a:lstStyle/>
                    <a:p>
                      <a:pPr algn="l" rtl="0"/>
                      <a:r>
                        <a:rPr lang="fr-FR" sz="2600" b="0" i="0" u="none" baseline="0">
                          <a:latin typeface="Gill Sans MT" panose="020B0502020104020203" pitchFamily="34" charset="0"/>
                        </a:rPr>
                        <a:t>7</a:t>
                      </a:r>
                    </a:p>
                  </a:txBody>
                  <a:tcPr marL="120949" marR="120949" marT="60475" marB="60475"/>
                </a:tc>
                <a:tc>
                  <a:txBody>
                    <a:bodyPr/>
                    <a:lstStyle/>
                    <a:p>
                      <a:pPr algn="l" rtl="0"/>
                      <a:r>
                        <a:rPr lang="fr-FR" sz="2600" b="0" i="0" u="none" baseline="0" dirty="0">
                          <a:latin typeface="Gill Sans MT" panose="020B0502020104020203" pitchFamily="34" charset="0"/>
                        </a:rPr>
                        <a:t>70 % * 50 % = 35 %</a:t>
                      </a:r>
                    </a:p>
                  </a:txBody>
                  <a:tcPr marL="120949" marR="120949" marT="60475" marB="60475"/>
                </a:tc>
                <a:extLst>
                  <a:ext uri="{0D108BD9-81ED-4DB2-BD59-A6C34878D82A}">
                    <a16:rowId xmlns="" xmlns:a16="http://schemas.microsoft.com/office/drawing/2014/main" val="10001"/>
                  </a:ext>
                </a:extLst>
              </a:tr>
              <a:tr h="524114">
                <a:tc>
                  <a:txBody>
                    <a:bodyPr/>
                    <a:lstStyle/>
                    <a:p>
                      <a:pPr algn="l" rtl="0"/>
                      <a:r>
                        <a:rPr lang="fr-FR" sz="2600" b="0" i="0" u="none" baseline="0" dirty="0">
                          <a:latin typeface="Gill Sans MT" panose="020B0502020104020203" pitchFamily="34" charset="0"/>
                        </a:rPr>
                        <a:t>Intermédiaire</a:t>
                      </a:r>
                    </a:p>
                  </a:txBody>
                  <a:tcPr marL="120949" marR="120949" marT="60475" marB="60475"/>
                </a:tc>
                <a:tc>
                  <a:txBody>
                    <a:bodyPr/>
                    <a:lstStyle/>
                    <a:p>
                      <a:pPr algn="l" rtl="0"/>
                      <a:r>
                        <a:rPr lang="fr-FR" sz="2600" b="0" i="0" u="none" baseline="0">
                          <a:latin typeface="Gill Sans MT" panose="020B0502020104020203" pitchFamily="34" charset="0"/>
                        </a:rPr>
                        <a:t>8</a:t>
                      </a:r>
                    </a:p>
                  </a:txBody>
                  <a:tcPr marL="120949" marR="120949" marT="60475" marB="60475"/>
                </a:tc>
                <a:tc>
                  <a:txBody>
                    <a:bodyPr/>
                    <a:lstStyle/>
                    <a:p>
                      <a:pPr algn="l" rtl="0"/>
                      <a:r>
                        <a:rPr lang="fr-FR" sz="2600" b="0" i="0" u="none" baseline="0">
                          <a:latin typeface="Gill Sans MT" panose="020B0502020104020203" pitchFamily="34" charset="0"/>
                        </a:rPr>
                        <a:t>4</a:t>
                      </a:r>
                    </a:p>
                  </a:txBody>
                  <a:tcPr marL="120949" marR="120949" marT="60475" marB="60475"/>
                </a:tc>
                <a:tc>
                  <a:txBody>
                    <a:bodyPr/>
                    <a:lstStyle/>
                    <a:p>
                      <a:pPr algn="l" rtl="0"/>
                      <a:r>
                        <a:rPr lang="fr-FR" sz="2600" b="0" i="0" u="none" baseline="0">
                          <a:latin typeface="Gill Sans MT" panose="020B0502020104020203" pitchFamily="34" charset="0"/>
                        </a:rPr>
                        <a:t>50 % * 30 % = 15 %</a:t>
                      </a:r>
                    </a:p>
                  </a:txBody>
                  <a:tcPr marL="120949" marR="120949" marT="60475" marB="60475"/>
                </a:tc>
                <a:extLst>
                  <a:ext uri="{0D108BD9-81ED-4DB2-BD59-A6C34878D82A}">
                    <a16:rowId xmlns="" xmlns:a16="http://schemas.microsoft.com/office/drawing/2014/main" val="10002"/>
                  </a:ext>
                </a:extLst>
              </a:tr>
              <a:tr h="561551">
                <a:tc>
                  <a:txBody>
                    <a:bodyPr/>
                    <a:lstStyle/>
                    <a:p>
                      <a:pPr algn="l" rtl="0"/>
                      <a:r>
                        <a:rPr lang="fr-FR" sz="2600" b="0" i="0" u="none" baseline="0">
                          <a:latin typeface="Gill Sans MT" panose="020B0502020104020203" pitchFamily="34" charset="0"/>
                        </a:rPr>
                        <a:t>Avancé</a:t>
                      </a:r>
                    </a:p>
                  </a:txBody>
                  <a:tcPr marL="120949" marR="120949" marT="60475" marB="60475"/>
                </a:tc>
                <a:tc>
                  <a:txBody>
                    <a:bodyPr/>
                    <a:lstStyle/>
                    <a:p>
                      <a:pPr algn="l" rtl="0"/>
                      <a:r>
                        <a:rPr lang="fr-FR" sz="2600" b="0" i="0" u="none" baseline="0">
                          <a:latin typeface="Gill Sans MT" panose="020B0502020104020203" pitchFamily="34" charset="0"/>
                        </a:rPr>
                        <a:t>4</a:t>
                      </a:r>
                    </a:p>
                  </a:txBody>
                  <a:tcPr marL="120949" marR="120949" marT="60475" marB="60475"/>
                </a:tc>
                <a:tc>
                  <a:txBody>
                    <a:bodyPr/>
                    <a:lstStyle/>
                    <a:p>
                      <a:pPr algn="l" rtl="0"/>
                      <a:r>
                        <a:rPr lang="fr-FR" sz="2600" b="0" i="0" u="none" baseline="0">
                          <a:latin typeface="Gill Sans MT" panose="020B0502020104020203" pitchFamily="34" charset="0"/>
                        </a:rPr>
                        <a:t>1</a:t>
                      </a:r>
                    </a:p>
                  </a:txBody>
                  <a:tcPr marL="120949" marR="120949" marT="60475" marB="60475"/>
                </a:tc>
                <a:tc>
                  <a:txBody>
                    <a:bodyPr/>
                    <a:lstStyle/>
                    <a:p>
                      <a:pPr algn="l" rtl="0"/>
                      <a:r>
                        <a:rPr lang="fr-FR" sz="2600" b="0" i="0" u="none" baseline="0">
                          <a:latin typeface="Gill Sans MT" panose="020B0502020104020203" pitchFamily="34" charset="0"/>
                        </a:rPr>
                        <a:t>25 % * 15 % = 3,75 %</a:t>
                      </a:r>
                    </a:p>
                  </a:txBody>
                  <a:tcPr marL="120949" marR="120949" marT="60475" marB="60475"/>
                </a:tc>
                <a:extLst>
                  <a:ext uri="{0D108BD9-81ED-4DB2-BD59-A6C34878D82A}">
                    <a16:rowId xmlns="" xmlns:a16="http://schemas.microsoft.com/office/drawing/2014/main" val="10003"/>
                  </a:ext>
                </a:extLst>
              </a:tr>
              <a:tr h="561551">
                <a:tc>
                  <a:txBody>
                    <a:bodyPr/>
                    <a:lstStyle/>
                    <a:p>
                      <a:pPr algn="l" rtl="0"/>
                      <a:r>
                        <a:rPr lang="fr-FR" sz="2600" b="0" i="0" u="none" baseline="0">
                          <a:latin typeface="Gill Sans MT" panose="020B0502020104020203" pitchFamily="34" charset="0"/>
                        </a:rPr>
                        <a:t>Summum</a:t>
                      </a:r>
                    </a:p>
                  </a:txBody>
                  <a:tcPr marL="120949" marR="120949" marT="60475" marB="60475"/>
                </a:tc>
                <a:tc>
                  <a:txBody>
                    <a:bodyPr/>
                    <a:lstStyle/>
                    <a:p>
                      <a:pPr algn="l" rtl="0"/>
                      <a:r>
                        <a:rPr lang="fr-FR" sz="2600" b="0" i="0" u="none" baseline="0">
                          <a:latin typeface="Gill Sans MT" panose="020B0502020104020203" pitchFamily="34" charset="0"/>
                        </a:rPr>
                        <a:t>3</a:t>
                      </a:r>
                    </a:p>
                  </a:txBody>
                  <a:tcPr marL="120949" marR="120949" marT="60475" marB="60475"/>
                </a:tc>
                <a:tc>
                  <a:txBody>
                    <a:bodyPr/>
                    <a:lstStyle/>
                    <a:p>
                      <a:pPr algn="l" rtl="0"/>
                      <a:r>
                        <a:rPr lang="fr-FR" sz="2600" b="0" i="0" u="none" baseline="0">
                          <a:latin typeface="Gill Sans MT" panose="020B0502020104020203" pitchFamily="34" charset="0"/>
                        </a:rPr>
                        <a:t>1</a:t>
                      </a:r>
                    </a:p>
                  </a:txBody>
                  <a:tcPr marL="120949" marR="120949" marT="60475" marB="60475"/>
                </a:tc>
                <a:tc>
                  <a:txBody>
                    <a:bodyPr/>
                    <a:lstStyle/>
                    <a:p>
                      <a:pPr algn="l" rtl="0"/>
                      <a:r>
                        <a:rPr lang="fr-FR" sz="2600" b="0" i="0" u="none" baseline="0">
                          <a:latin typeface="Gill Sans MT" panose="020B0502020104020203" pitchFamily="34" charset="0"/>
                        </a:rPr>
                        <a:t>33 % * 5 % = 1,7 %</a:t>
                      </a:r>
                    </a:p>
                  </a:txBody>
                  <a:tcPr marL="120949" marR="120949" marT="60475" marB="60475"/>
                </a:tc>
                <a:extLst>
                  <a:ext uri="{0D108BD9-81ED-4DB2-BD59-A6C34878D82A}">
                    <a16:rowId xmlns="" xmlns:a16="http://schemas.microsoft.com/office/drawing/2014/main" val="10004"/>
                  </a:ext>
                </a:extLst>
              </a:tr>
              <a:tr h="927279">
                <a:tc>
                  <a:txBody>
                    <a:bodyPr/>
                    <a:lstStyle/>
                    <a:p>
                      <a:pPr algn="l" rtl="0"/>
                      <a:r>
                        <a:rPr lang="fr-FR" sz="2600" b="0" i="0" u="none" baseline="0">
                          <a:latin typeface="Gill Sans MT" panose="020B0502020104020203" pitchFamily="34" charset="0"/>
                        </a:rPr>
                        <a:t>TOTAL</a:t>
                      </a:r>
                    </a:p>
                  </a:txBody>
                  <a:tcPr marL="120949" marR="120949" marT="60475" marB="60475"/>
                </a:tc>
                <a:tc>
                  <a:txBody>
                    <a:bodyPr/>
                    <a:lstStyle/>
                    <a:p>
                      <a:pPr algn="l" rtl="0"/>
                      <a:r>
                        <a:rPr lang="fr-FR" sz="2600" b="1" i="0" u="none" baseline="0">
                          <a:latin typeface="Gill Sans MT" panose="020B0502020104020203" pitchFamily="34" charset="0"/>
                        </a:rPr>
                        <a:t>25</a:t>
                      </a:r>
                    </a:p>
                  </a:txBody>
                  <a:tcPr marL="120949" marR="120949" marT="60475" marB="60475"/>
                </a:tc>
                <a:tc>
                  <a:txBody>
                    <a:bodyPr/>
                    <a:lstStyle/>
                    <a:p>
                      <a:pPr algn="l" rtl="0"/>
                      <a:r>
                        <a:rPr lang="fr-FR" sz="2600" b="0" i="0" u="none" baseline="0">
                          <a:latin typeface="Gill Sans MT" panose="020B0502020104020203" pitchFamily="34" charset="0"/>
                        </a:rPr>
                        <a:t>13 (52 %)</a:t>
                      </a:r>
                    </a:p>
                  </a:txBody>
                  <a:tcPr marL="120949" marR="120949" marT="60475" marB="60475"/>
                </a:tc>
                <a:tc>
                  <a:txBody>
                    <a:bodyPr/>
                    <a:lstStyle/>
                    <a:p>
                      <a:pPr algn="l" rtl="0"/>
                      <a:r>
                        <a:rPr lang="fr-FR" sz="2600" b="0" i="0" u="none" baseline="0" dirty="0">
                          <a:latin typeface="Gill Sans MT" panose="020B0502020104020203" pitchFamily="34" charset="0"/>
                        </a:rPr>
                        <a:t>35 % + 22,5 % + 7,5 % + 1,67 % = </a:t>
                      </a:r>
                      <a:r>
                        <a:rPr lang="fr-FR" sz="2600" b="1" i="0" u="none" baseline="0" dirty="0">
                          <a:latin typeface="Gill Sans MT" panose="020B0502020104020203" pitchFamily="34" charset="0"/>
                        </a:rPr>
                        <a:t>55,5 %</a:t>
                      </a:r>
                    </a:p>
                  </a:txBody>
                  <a:tcPr marL="120949" marR="120949" marT="60475" marB="60475"/>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622376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Pondération des questions</a:t>
            </a:r>
          </a:p>
        </p:txBody>
      </p:sp>
      <p:sp>
        <p:nvSpPr>
          <p:cNvPr id="4" name="Text Placeholder 3"/>
          <p:cNvSpPr>
            <a:spLocks noGrp="1"/>
          </p:cNvSpPr>
          <p:nvPr>
            <p:ph idx="1"/>
          </p:nvPr>
        </p:nvSpPr>
        <p:spPr>
          <a:xfrm>
            <a:off x="838200" y="1762561"/>
            <a:ext cx="10515600" cy="4351338"/>
          </a:xfrm>
        </p:spPr>
        <p:txBody>
          <a:bodyPr>
            <a:normAutofit/>
          </a:bodyPr>
          <a:lstStyle/>
          <a:p>
            <a:pPr algn="l" rtl="0"/>
            <a:r>
              <a:rPr lang="fr-FR" sz="3200" b="0" i="0" u="none" baseline="0" dirty="0">
                <a:latin typeface="Gill Sans MT" panose="020B0502020104020203" pitchFamily="34" charset="0"/>
              </a:rPr>
              <a:t>La pondération dépend fortement du module et du niveau</a:t>
            </a:r>
          </a:p>
          <a:p>
            <a:pPr lvl="1" algn="l" rtl="0">
              <a:buFont typeface="Wingdings" panose="05000000000000000000" pitchFamily="2" charset="2"/>
              <a:buChar char="ü"/>
            </a:pPr>
            <a:r>
              <a:rPr lang="fr-FR" sz="3200" b="0" i="0" u="none" baseline="0" dirty="0">
                <a:latin typeface="Gill Sans MT" panose="020B0502020104020203" pitchFamily="34" charset="0"/>
              </a:rPr>
              <a:t>Une question associée à la catégorie « De base » dans un module peut ne pas contribuer autant au score total dans un autre module</a:t>
            </a:r>
          </a:p>
          <a:p>
            <a:pPr marL="457200" lvl="1" indent="0" algn="l" rtl="0">
              <a:buNone/>
            </a:pPr>
            <a:endParaRPr lang="fr-FR"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4245346224"/>
              </p:ext>
            </p:extLst>
          </p:nvPr>
        </p:nvGraphicFramePr>
        <p:xfrm>
          <a:off x="202019" y="3836850"/>
          <a:ext cx="11727712" cy="1577340"/>
        </p:xfrm>
        <a:graphic>
          <a:graphicData uri="http://schemas.openxmlformats.org/drawingml/2006/table">
            <a:tbl>
              <a:tblPr firstRow="1" firstCol="1" bandRow="1">
                <a:tableStyleId>{5C22544A-7EE6-4342-B048-85BDC9FD1C3A}</a:tableStyleId>
              </a:tblPr>
              <a:tblGrid>
                <a:gridCol w="2635774">
                  <a:extLst>
                    <a:ext uri="{9D8B030D-6E8A-4147-A177-3AD203B41FA5}">
                      <a16:colId xmlns="" xmlns:a16="http://schemas.microsoft.com/office/drawing/2014/main" val="20000"/>
                    </a:ext>
                  </a:extLst>
                </a:gridCol>
                <a:gridCol w="1077762">
                  <a:extLst>
                    <a:ext uri="{9D8B030D-6E8A-4147-A177-3AD203B41FA5}">
                      <a16:colId xmlns="" xmlns:a16="http://schemas.microsoft.com/office/drawing/2014/main" val="20001"/>
                    </a:ext>
                  </a:extLst>
                </a:gridCol>
                <a:gridCol w="1144626">
                  <a:extLst>
                    <a:ext uri="{9D8B030D-6E8A-4147-A177-3AD203B41FA5}">
                      <a16:colId xmlns="" xmlns:a16="http://schemas.microsoft.com/office/drawing/2014/main" val="20002"/>
                    </a:ext>
                  </a:extLst>
                </a:gridCol>
                <a:gridCol w="1144626">
                  <a:extLst>
                    <a:ext uri="{9D8B030D-6E8A-4147-A177-3AD203B41FA5}">
                      <a16:colId xmlns="" xmlns:a16="http://schemas.microsoft.com/office/drawing/2014/main" val="20003"/>
                    </a:ext>
                  </a:extLst>
                </a:gridCol>
                <a:gridCol w="1144626">
                  <a:extLst>
                    <a:ext uri="{9D8B030D-6E8A-4147-A177-3AD203B41FA5}">
                      <a16:colId xmlns="" xmlns:a16="http://schemas.microsoft.com/office/drawing/2014/main" val="20004"/>
                    </a:ext>
                  </a:extLst>
                </a:gridCol>
                <a:gridCol w="1144626">
                  <a:extLst>
                    <a:ext uri="{9D8B030D-6E8A-4147-A177-3AD203B41FA5}">
                      <a16:colId xmlns="" xmlns:a16="http://schemas.microsoft.com/office/drawing/2014/main" val="20005"/>
                    </a:ext>
                  </a:extLst>
                </a:gridCol>
                <a:gridCol w="1144626">
                  <a:extLst>
                    <a:ext uri="{9D8B030D-6E8A-4147-A177-3AD203B41FA5}">
                      <a16:colId xmlns="" xmlns:a16="http://schemas.microsoft.com/office/drawing/2014/main" val="20006"/>
                    </a:ext>
                  </a:extLst>
                </a:gridCol>
                <a:gridCol w="1145523">
                  <a:extLst>
                    <a:ext uri="{9D8B030D-6E8A-4147-A177-3AD203B41FA5}">
                      <a16:colId xmlns="" xmlns:a16="http://schemas.microsoft.com/office/drawing/2014/main" val="20007"/>
                    </a:ext>
                  </a:extLst>
                </a:gridCol>
                <a:gridCol w="1145523">
                  <a:extLst>
                    <a:ext uri="{9D8B030D-6E8A-4147-A177-3AD203B41FA5}">
                      <a16:colId xmlns="" xmlns:a16="http://schemas.microsoft.com/office/drawing/2014/main" val="20008"/>
                    </a:ext>
                  </a:extLst>
                </a:gridCol>
              </a:tblGrid>
              <a:tr h="190500">
                <a:tc rowSpan="2">
                  <a:txBody>
                    <a:bodyPr/>
                    <a:lstStyle/>
                    <a:p>
                      <a:pPr marL="0" marR="0" algn="ctr" rtl="0">
                        <a:lnSpc>
                          <a:spcPct val="115000"/>
                        </a:lnSpc>
                        <a:spcBef>
                          <a:spcPts val="0"/>
                        </a:spcBef>
                        <a:spcAft>
                          <a:spcPts val="0"/>
                        </a:spcAft>
                      </a:pPr>
                      <a:r>
                        <a:rPr lang="fr-FR" sz="1800" b="1" i="0" u="none" baseline="0" dirty="0">
                          <a:effectLst/>
                        </a:rPr>
                        <a:t>Module</a:t>
                      </a:r>
                      <a:endParaRPr lang="fr-FR" sz="1800" b="1" dirty="0">
                        <a:effectLst/>
                        <a:latin typeface="Calibri"/>
                        <a:ea typeface="Calibri"/>
                        <a:cs typeface="Times New Roman"/>
                      </a:endParaRPr>
                    </a:p>
                  </a:txBody>
                  <a:tcPr marL="68580" marR="68580" marT="0" marB="0" anchor="b"/>
                </a:tc>
                <a:tc gridSpan="2">
                  <a:txBody>
                    <a:bodyPr/>
                    <a:lstStyle/>
                    <a:p>
                      <a:pPr marL="0" marR="0" algn="ctr" rtl="0">
                        <a:lnSpc>
                          <a:spcPct val="115000"/>
                        </a:lnSpc>
                        <a:spcBef>
                          <a:spcPts val="0"/>
                        </a:spcBef>
                        <a:spcAft>
                          <a:spcPts val="0"/>
                        </a:spcAft>
                      </a:pPr>
                      <a:r>
                        <a:rPr lang="fr-FR" sz="1800" b="1" i="0" u="none" baseline="0" dirty="0">
                          <a:effectLst/>
                        </a:rPr>
                        <a:t>De base (50 %)</a:t>
                      </a:r>
                      <a:endParaRPr lang="fr-FR" sz="1800" b="1" dirty="0">
                        <a:effectLst/>
                        <a:latin typeface="Calibri"/>
                        <a:ea typeface="Calibri"/>
                        <a:cs typeface="Times New Roman"/>
                      </a:endParaRPr>
                    </a:p>
                  </a:txBody>
                  <a:tcPr marL="68580" marR="68580" marT="0" marB="0" anchor="b"/>
                </a:tc>
                <a:tc hMerge="1">
                  <a:txBody>
                    <a:bodyPr/>
                    <a:lstStyle/>
                    <a:p>
                      <a:endParaRPr lang="fr-FR"/>
                    </a:p>
                  </a:txBody>
                  <a:tcPr/>
                </a:tc>
                <a:tc gridSpan="2">
                  <a:txBody>
                    <a:bodyPr/>
                    <a:lstStyle/>
                    <a:p>
                      <a:pPr marL="0" marR="0" algn="ctr" rtl="0">
                        <a:lnSpc>
                          <a:spcPct val="115000"/>
                        </a:lnSpc>
                        <a:spcBef>
                          <a:spcPts val="0"/>
                        </a:spcBef>
                        <a:spcAft>
                          <a:spcPts val="0"/>
                        </a:spcAft>
                      </a:pPr>
                      <a:r>
                        <a:rPr lang="fr-FR" sz="1800" b="1" i="0" u="none" baseline="0" dirty="0">
                          <a:effectLst/>
                        </a:rPr>
                        <a:t>Intermédiaire (30 %)</a:t>
                      </a:r>
                      <a:endParaRPr lang="fr-FR" sz="1800" b="1" dirty="0">
                        <a:effectLst/>
                        <a:latin typeface="Calibri"/>
                        <a:ea typeface="Calibri"/>
                        <a:cs typeface="Times New Roman"/>
                      </a:endParaRPr>
                    </a:p>
                  </a:txBody>
                  <a:tcPr marL="68580" marR="68580" marT="0" marB="0" anchor="b"/>
                </a:tc>
                <a:tc hMerge="1">
                  <a:txBody>
                    <a:bodyPr/>
                    <a:lstStyle/>
                    <a:p>
                      <a:endParaRPr lang="fr-FR"/>
                    </a:p>
                  </a:txBody>
                  <a:tcPr/>
                </a:tc>
                <a:tc gridSpan="2">
                  <a:txBody>
                    <a:bodyPr/>
                    <a:lstStyle/>
                    <a:p>
                      <a:pPr marL="0" marR="0" algn="ctr" rtl="0">
                        <a:lnSpc>
                          <a:spcPct val="115000"/>
                        </a:lnSpc>
                        <a:spcBef>
                          <a:spcPts val="0"/>
                        </a:spcBef>
                        <a:spcAft>
                          <a:spcPts val="0"/>
                        </a:spcAft>
                      </a:pPr>
                      <a:r>
                        <a:rPr lang="fr-FR" sz="1800" b="1" i="0" u="none" baseline="0" dirty="0">
                          <a:effectLst/>
                        </a:rPr>
                        <a:t>Avancé (15 %)</a:t>
                      </a:r>
                      <a:endParaRPr lang="fr-FR" sz="1800" b="1" dirty="0">
                        <a:effectLst/>
                        <a:latin typeface="Calibri"/>
                        <a:ea typeface="Calibri"/>
                        <a:cs typeface="Times New Roman"/>
                      </a:endParaRPr>
                    </a:p>
                  </a:txBody>
                  <a:tcPr marL="68580" marR="68580" marT="0" marB="0" anchor="b"/>
                </a:tc>
                <a:tc hMerge="1">
                  <a:txBody>
                    <a:bodyPr/>
                    <a:lstStyle/>
                    <a:p>
                      <a:endParaRPr lang="fr-FR"/>
                    </a:p>
                  </a:txBody>
                  <a:tcPr/>
                </a:tc>
                <a:tc gridSpan="2">
                  <a:txBody>
                    <a:bodyPr/>
                    <a:lstStyle/>
                    <a:p>
                      <a:pPr marL="0" marR="0" algn="ctr" rtl="0">
                        <a:lnSpc>
                          <a:spcPct val="115000"/>
                        </a:lnSpc>
                        <a:spcBef>
                          <a:spcPts val="0"/>
                        </a:spcBef>
                        <a:spcAft>
                          <a:spcPts val="0"/>
                        </a:spcAft>
                      </a:pPr>
                      <a:r>
                        <a:rPr lang="fr-FR" sz="1800" b="1" i="0" u="none" baseline="0" dirty="0">
                          <a:effectLst/>
                        </a:rPr>
                        <a:t>Summum (5 %)</a:t>
                      </a:r>
                      <a:endParaRPr lang="fr-FR" sz="1800" b="1" dirty="0">
                        <a:effectLst/>
                        <a:latin typeface="Calibri"/>
                        <a:ea typeface="Calibri"/>
                        <a:cs typeface="Times New Roman"/>
                      </a:endParaRPr>
                    </a:p>
                  </a:txBody>
                  <a:tcPr marL="68580" marR="68580" marT="0" marB="0" anchor="b"/>
                </a:tc>
                <a:tc hMerge="1">
                  <a:txBody>
                    <a:bodyPr/>
                    <a:lstStyle/>
                    <a:p>
                      <a:endParaRPr lang="fr-FR"/>
                    </a:p>
                  </a:txBody>
                  <a:tcPr/>
                </a:tc>
                <a:extLst>
                  <a:ext uri="{0D108BD9-81ED-4DB2-BD59-A6C34878D82A}">
                    <a16:rowId xmlns="" xmlns:a16="http://schemas.microsoft.com/office/drawing/2014/main" val="10000"/>
                  </a:ext>
                </a:extLst>
              </a:tr>
              <a:tr h="190500">
                <a:tc vMerge="1">
                  <a:txBody>
                    <a:bodyPr/>
                    <a:lstStyle/>
                    <a:p>
                      <a:endParaRPr lang="fr-FR"/>
                    </a:p>
                  </a:txBody>
                  <a:tcPr/>
                </a:tc>
                <a:tc>
                  <a:txBody>
                    <a:bodyPr/>
                    <a:lstStyle/>
                    <a:p>
                      <a:pPr marL="0" marR="0" algn="ctr" rtl="0">
                        <a:lnSpc>
                          <a:spcPct val="115000"/>
                        </a:lnSpc>
                        <a:spcBef>
                          <a:spcPts val="0"/>
                        </a:spcBef>
                        <a:spcAft>
                          <a:spcPts val="0"/>
                        </a:spcAft>
                      </a:pPr>
                      <a:r>
                        <a:rPr lang="fr-FR" sz="1800" b="0" i="0" u="none" baseline="0">
                          <a:effectLst/>
                        </a:rPr>
                        <a:t>Nbre de réponses</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Poids de la réponse</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Nbre de réponses</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Poids de la réponse</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Nbre de réponses</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Poids de la réponse</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Nbre de réponses</a:t>
                      </a:r>
                      <a:endParaRPr lang="fr-FR" sz="1800">
                        <a:effectLst/>
                        <a:latin typeface="Calibri"/>
                        <a:ea typeface="Calibri"/>
                        <a:cs typeface="Times New Roman"/>
                      </a:endParaRPr>
                    </a:p>
                  </a:txBody>
                  <a:tcPr marL="68580" marR="68580" marT="0" marB="0" anchor="b"/>
                </a:tc>
                <a:tc>
                  <a:txBody>
                    <a:bodyPr/>
                    <a:lstStyle/>
                    <a:p>
                      <a:pPr marL="0" marR="0" algn="ctr" rtl="0">
                        <a:lnSpc>
                          <a:spcPct val="115000"/>
                        </a:lnSpc>
                        <a:spcBef>
                          <a:spcPts val="0"/>
                        </a:spcBef>
                        <a:spcAft>
                          <a:spcPts val="0"/>
                        </a:spcAft>
                      </a:pPr>
                      <a:r>
                        <a:rPr lang="fr-FR" sz="1800" b="0" i="0" u="none" baseline="0">
                          <a:effectLst/>
                        </a:rPr>
                        <a:t>Poids de la réponse</a:t>
                      </a:r>
                      <a:endParaRPr lang="fr-FR" sz="1800">
                        <a:effectLst/>
                        <a:latin typeface="Calibri"/>
                        <a:ea typeface="Calibri"/>
                        <a:cs typeface="Times New Roman"/>
                      </a:endParaRPr>
                    </a:p>
                  </a:txBody>
                  <a:tcPr marL="68580" marR="68580" marT="0" marB="0" anchor="b"/>
                </a:tc>
                <a:extLst>
                  <a:ext uri="{0D108BD9-81ED-4DB2-BD59-A6C34878D82A}">
                    <a16:rowId xmlns="" xmlns:a16="http://schemas.microsoft.com/office/drawing/2014/main" val="10001"/>
                  </a:ext>
                </a:extLst>
              </a:tr>
              <a:tr h="190500">
                <a:tc>
                  <a:txBody>
                    <a:bodyPr/>
                    <a:lstStyle/>
                    <a:p>
                      <a:pPr marL="0" marR="0" algn="l" rtl="0">
                        <a:lnSpc>
                          <a:spcPct val="115000"/>
                        </a:lnSpc>
                        <a:spcBef>
                          <a:spcPts val="0"/>
                        </a:spcBef>
                        <a:spcAft>
                          <a:spcPts val="0"/>
                        </a:spcAft>
                      </a:pPr>
                      <a:r>
                        <a:rPr lang="fr-FR" sz="1800" b="1" i="0" u="none" baseline="0" dirty="0">
                          <a:effectLst/>
                        </a:rPr>
                        <a:t>Viabilité</a:t>
                      </a:r>
                      <a:r>
                        <a:rPr lang="fr-FR" sz="1800" b="0" i="0" u="none" baseline="0" dirty="0">
                          <a:effectLst/>
                        </a:rPr>
                        <a:t> </a:t>
                      </a:r>
                      <a:r>
                        <a:rPr lang="fr-FR" sz="1800" b="1" i="0" u="none" baseline="0" dirty="0">
                          <a:effectLst/>
                        </a:rPr>
                        <a:t>financière</a:t>
                      </a:r>
                      <a:endParaRPr lang="fr-FR" sz="1800" b="1" dirty="0">
                        <a:effectLst/>
                        <a:latin typeface="Calibri"/>
                        <a:ea typeface="Calibri"/>
                        <a:cs typeface="Times New Roman"/>
                      </a:endParaRPr>
                    </a:p>
                  </a:txBody>
                  <a:tcPr marL="68580" marR="68580" marT="0" marB="0"/>
                </a:tc>
                <a:tc>
                  <a:txBody>
                    <a:bodyPr/>
                    <a:lstStyle/>
                    <a:p>
                      <a:pPr marL="0" marR="0" algn="ctr" rtl="0">
                        <a:lnSpc>
                          <a:spcPct val="115000"/>
                        </a:lnSpc>
                        <a:spcBef>
                          <a:spcPts val="0"/>
                        </a:spcBef>
                        <a:spcAft>
                          <a:spcPts val="0"/>
                        </a:spcAft>
                      </a:pPr>
                      <a:r>
                        <a:rPr lang="fr-FR" sz="1800" b="0" i="0" u="none" baseline="0">
                          <a:effectLst/>
                        </a:rPr>
                        <a:t>7</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7,1 %</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11</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2,7 %</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7</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2,1 %</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4</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1,3 %</a:t>
                      </a:r>
                      <a:endParaRPr lang="fr-FR" sz="1800">
                        <a:effectLst/>
                        <a:latin typeface="Calibri"/>
                        <a:ea typeface="Calibri"/>
                        <a:cs typeface="Times New Roman"/>
                      </a:endParaRPr>
                    </a:p>
                  </a:txBody>
                  <a:tcPr marL="68580" marR="68580" marT="0" marB="0" anchor="ctr"/>
                </a:tc>
                <a:extLst>
                  <a:ext uri="{0D108BD9-81ED-4DB2-BD59-A6C34878D82A}">
                    <a16:rowId xmlns="" xmlns:a16="http://schemas.microsoft.com/office/drawing/2014/main" val="10002"/>
                  </a:ext>
                </a:extLst>
              </a:tr>
              <a:tr h="190500">
                <a:tc>
                  <a:txBody>
                    <a:bodyPr/>
                    <a:lstStyle/>
                    <a:p>
                      <a:pPr marL="0" marR="0" algn="l" rtl="0">
                        <a:lnSpc>
                          <a:spcPct val="115000"/>
                        </a:lnSpc>
                        <a:spcBef>
                          <a:spcPts val="0"/>
                        </a:spcBef>
                        <a:spcAft>
                          <a:spcPts val="0"/>
                        </a:spcAft>
                      </a:pPr>
                      <a:r>
                        <a:rPr lang="fr-FR" sz="1800" b="1" i="0" u="none" baseline="0" dirty="0">
                          <a:effectLst/>
                        </a:rPr>
                        <a:t>Politiques et gouvernance</a:t>
                      </a:r>
                      <a:endParaRPr lang="fr-FR" sz="1800" b="1" dirty="0">
                        <a:effectLst/>
                        <a:latin typeface="Calibri"/>
                        <a:ea typeface="Calibri"/>
                        <a:cs typeface="Times New Roman"/>
                      </a:endParaRPr>
                    </a:p>
                  </a:txBody>
                  <a:tcPr marL="68580" marR="68580" marT="0" marB="0"/>
                </a:tc>
                <a:tc>
                  <a:txBody>
                    <a:bodyPr/>
                    <a:lstStyle/>
                    <a:p>
                      <a:pPr marL="0" marR="0" algn="ctr" rtl="0">
                        <a:lnSpc>
                          <a:spcPct val="115000"/>
                        </a:lnSpc>
                        <a:spcBef>
                          <a:spcPts val="0"/>
                        </a:spcBef>
                        <a:spcAft>
                          <a:spcPts val="0"/>
                        </a:spcAft>
                      </a:pPr>
                      <a:r>
                        <a:rPr lang="fr-FR" sz="1800" b="0" i="0" u="none" baseline="0">
                          <a:effectLst/>
                        </a:rPr>
                        <a:t>9</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5,6 %</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1</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30 %</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1</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15 %</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a:effectLst/>
                        </a:rPr>
                        <a:t>1</a:t>
                      </a:r>
                      <a:endParaRPr lang="fr-FR" sz="1800">
                        <a:effectLst/>
                        <a:latin typeface="Calibri"/>
                        <a:ea typeface="Calibri"/>
                        <a:cs typeface="Times New Roman"/>
                      </a:endParaRPr>
                    </a:p>
                  </a:txBody>
                  <a:tcPr marL="68580" marR="68580" marT="0" marB="0" anchor="ctr"/>
                </a:tc>
                <a:tc>
                  <a:txBody>
                    <a:bodyPr/>
                    <a:lstStyle/>
                    <a:p>
                      <a:pPr marL="0" marR="0" algn="ctr" rtl="0">
                        <a:lnSpc>
                          <a:spcPct val="115000"/>
                        </a:lnSpc>
                        <a:spcBef>
                          <a:spcPts val="0"/>
                        </a:spcBef>
                        <a:spcAft>
                          <a:spcPts val="0"/>
                        </a:spcAft>
                      </a:pPr>
                      <a:r>
                        <a:rPr lang="fr-FR" sz="1800" b="0" i="0" u="none" baseline="0" dirty="0">
                          <a:effectLst/>
                        </a:rPr>
                        <a:t>5 %</a:t>
                      </a:r>
                      <a:endParaRPr lang="fr-FR" sz="1800" dirty="0">
                        <a:effectLst/>
                        <a:latin typeface="Calibri"/>
                        <a:ea typeface="Calibri"/>
                        <a:cs typeface="Times New Roman"/>
                      </a:endParaRPr>
                    </a:p>
                  </a:txBody>
                  <a:tcPr marL="68580" marR="68580" marT="0" marB="0" anchor="ctr"/>
                </a:tc>
                <a:extLst>
                  <a:ext uri="{0D108BD9-81ED-4DB2-BD59-A6C34878D82A}">
                    <a16:rowId xmlns=""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04258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 xmlns:a16="http://schemas.microsoft.com/office/drawing/2014/main" id="{A3390569-974F-48DD-BC7D-6CBFC2E9284F}"/>
              </a:ext>
            </a:extLst>
          </p:cNvPr>
          <p:cNvPicPr>
            <a:picLocks noGrp="1" noChangeAspect="1"/>
          </p:cNvPicPr>
          <p:nvPr>
            <p:ph type="pic" idx="2"/>
          </p:nvPr>
        </p:nvPicPr>
        <p:blipFill rotWithShape="1">
          <a:blip r:embed="rId4"/>
          <a:srcRect/>
          <a:stretch/>
        </p:blipFill>
        <p:spPr>
          <a:xfrm>
            <a:off x="5167206" y="961812"/>
            <a:ext cx="4930987"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17</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640080" y="1732986"/>
            <a:ext cx="3383280" cy="333032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rtl="0">
              <a:spcBef>
                <a:spcPct val="0"/>
              </a:spcBef>
            </a:pPr>
            <a:r>
              <a:rPr lang="fr-FR" sz="2400" b="1" i="0" u="none" kern="1200" baseline="0" dirty="0">
                <a:solidFill>
                  <a:schemeClr val="bg1"/>
                </a:solidFill>
                <a:latin typeface="Gill Sans MT" panose="020B0502020104020203" pitchFamily="34" charset="0"/>
              </a:rPr>
              <a:t>Remarques concernant </a:t>
            </a:r>
            <a:r>
              <a:rPr lang="fr-FR" sz="2400" b="1" i="0" u="none" kern="1200" baseline="0" dirty="0" smtClean="0">
                <a:solidFill>
                  <a:schemeClr val="bg1"/>
                </a:solidFill>
                <a:latin typeface="Gill Sans MT" panose="020B0502020104020203" pitchFamily="34" charset="0"/>
              </a:rPr>
              <a:t>l’interprétation </a:t>
            </a:r>
            <a:r>
              <a:rPr lang="fr-FR" sz="2400" b="1" i="0" u="none" kern="1200" baseline="0" dirty="0">
                <a:solidFill>
                  <a:schemeClr val="bg1"/>
                </a:solidFill>
                <a:latin typeface="Gill Sans MT" panose="020B0502020104020203" pitchFamily="34" charset="0"/>
              </a:rPr>
              <a:t>des scores</a:t>
            </a:r>
          </a:p>
        </p:txBody>
      </p:sp>
    </p:spTree>
    <p:custDataLst>
      <p:tags r:id="rId1"/>
    </p:custDataLst>
    <p:extLst>
      <p:ext uri="{BB962C8B-B14F-4D97-AF65-F5344CB8AC3E}">
        <p14:creationId xmlns:p14="http://schemas.microsoft.com/office/powerpoint/2010/main" val="2479528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24732"/>
            <a:ext cx="10515600" cy="1325563"/>
          </a:xfrm>
        </p:spPr>
        <p:txBody>
          <a:bodyPr>
            <a:normAutofit/>
          </a:bodyPr>
          <a:lstStyle/>
          <a:p>
            <a:pPr algn="l" rtl="0"/>
            <a:r>
              <a:rPr lang="fr-FR" sz="3200" b="1" i="0" u="none" baseline="0">
                <a:solidFill>
                  <a:srgbClr val="C00000"/>
                </a:solidFill>
                <a:latin typeface="Gill Sans MT" panose="020B0502020104020203" pitchFamily="34" charset="0"/>
              </a:rPr>
              <a:t>Ce que sont les scores</a:t>
            </a:r>
          </a:p>
        </p:txBody>
      </p:sp>
      <p:sp>
        <p:nvSpPr>
          <p:cNvPr id="4" name="Text Placeholder 3"/>
          <p:cNvSpPr>
            <a:spLocks noGrp="1"/>
          </p:cNvSpPr>
          <p:nvPr>
            <p:ph idx="1"/>
          </p:nvPr>
        </p:nvSpPr>
        <p:spPr>
          <a:xfrm>
            <a:off x="838200" y="925286"/>
            <a:ext cx="10678886" cy="5796189"/>
          </a:xfrm>
        </p:spPr>
        <p:txBody>
          <a:bodyPr>
            <a:normAutofit fontScale="85000" lnSpcReduction="10000"/>
          </a:bodyPr>
          <a:lstStyle/>
          <a:p>
            <a:pPr indent="-604738" algn="l" rtl="0">
              <a:buFont typeface="+mj-lt"/>
              <a:buAutoNum type="arabicPeriod"/>
            </a:pPr>
            <a:r>
              <a:rPr lang="fr-FR" sz="3200" b="0" i="0" u="none" baseline="0" dirty="0">
                <a:latin typeface="Gill Sans MT" panose="020B0502020104020203" pitchFamily="34" charset="0"/>
              </a:rPr>
              <a:t>Un récapitulatif quantitatif des éléments/processus par rapport aux normes/bonnes pratiques (ou à une évolution) : ils peuvent par exemple constituer une référence par rapport à un objectif visé</a:t>
            </a:r>
          </a:p>
          <a:p>
            <a:pPr marL="0" indent="0" algn="l" rtl="0">
              <a:buNone/>
            </a:pPr>
            <a:endParaRPr lang="fr-FR" sz="3200" dirty="0">
              <a:latin typeface="Gill Sans MT" panose="020B0502020104020203" pitchFamily="34" charset="0"/>
            </a:endParaRPr>
          </a:p>
          <a:p>
            <a:pPr lvl="1" algn="l" rtl="0">
              <a:buFont typeface="Wingdings" panose="05000000000000000000" pitchFamily="2" charset="2"/>
              <a:buChar char="ü"/>
            </a:pPr>
            <a:r>
              <a:rPr lang="fr-FR" sz="3200" b="0" i="0" u="none" baseline="0" dirty="0">
                <a:latin typeface="Gill Sans MT" panose="020B0502020104020203" pitchFamily="34" charset="0"/>
              </a:rPr>
              <a:t> Implications :</a:t>
            </a:r>
          </a:p>
          <a:p>
            <a:pPr marL="1362207" lvl="2" indent="-457200" algn="l" rtl="0">
              <a:buFont typeface="Arial" panose="020B0604020202020204" pitchFamily="34" charset="0"/>
              <a:buChar char="•"/>
            </a:pPr>
            <a:r>
              <a:rPr lang="fr-FR" sz="3200" b="0" i="0" u="none" baseline="0" dirty="0">
                <a:latin typeface="Gill Sans MT" panose="020B0502020104020203" pitchFamily="34" charset="0"/>
              </a:rPr>
              <a:t>Chaque score témoigne </a:t>
            </a:r>
            <a:r>
              <a:rPr lang="fr-FR" sz="3200" b="0" i="0" u="none" baseline="0" dirty="0" smtClean="0">
                <a:latin typeface="Gill Sans MT" panose="020B0502020104020203" pitchFamily="34" charset="0"/>
              </a:rPr>
              <a:t>d’un </a:t>
            </a:r>
            <a:r>
              <a:rPr lang="fr-FR" sz="3200" b="1" i="0" u="none" baseline="0" dirty="0">
                <a:latin typeface="Gill Sans MT" panose="020B0502020104020203" pitchFamily="34" charset="0"/>
              </a:rPr>
              <a:t>écart</a:t>
            </a:r>
            <a:r>
              <a:rPr lang="fr-FR" sz="3200" b="0" i="0" u="none" baseline="0" dirty="0">
                <a:latin typeface="Gill Sans MT" panose="020B0502020104020203" pitchFamily="34" charset="0"/>
              </a:rPr>
              <a:t> par rapport à un idéal, mais cet écart </a:t>
            </a:r>
            <a:r>
              <a:rPr lang="fr-FR" sz="3200" b="0" i="0" u="none" baseline="0" dirty="0" smtClean="0">
                <a:latin typeface="Gill Sans MT" panose="020B0502020104020203" pitchFamily="34" charset="0"/>
              </a:rPr>
              <a:t>n’est </a:t>
            </a:r>
            <a:r>
              <a:rPr lang="fr-FR" sz="3200" b="0" i="0" u="none" baseline="0" dirty="0">
                <a:latin typeface="Gill Sans MT" panose="020B0502020104020203" pitchFamily="34" charset="0"/>
              </a:rPr>
              <a:t>PAS identique dans tous les domaines</a:t>
            </a:r>
          </a:p>
          <a:p>
            <a:pPr marL="1362207" lvl="2" indent="-457200" algn="l" rtl="0">
              <a:buFont typeface="Arial" panose="020B0604020202020204" pitchFamily="34" charset="0"/>
              <a:buChar char="•"/>
            </a:pPr>
            <a:endParaRPr lang="fr-FR" sz="3200" dirty="0">
              <a:latin typeface="Gill Sans MT" panose="020B0502020104020203" pitchFamily="34" charset="0"/>
            </a:endParaRPr>
          </a:p>
          <a:p>
            <a:pPr indent="-604738" algn="l" rtl="0">
              <a:buFont typeface="+mj-lt"/>
              <a:buAutoNum type="arabicPeriod" startAt="2"/>
            </a:pPr>
            <a:r>
              <a:rPr lang="fr-FR" sz="3200" b="0" i="0" u="none" baseline="0" dirty="0">
                <a:latin typeface="Gill Sans MT" panose="020B0502020104020203" pitchFamily="34" charset="0"/>
              </a:rPr>
              <a:t>Le score offre une base de comparaison approximative et permet de déterminer quels domaines nécessitent une étude plus approfondie</a:t>
            </a:r>
          </a:p>
          <a:p>
            <a:pPr indent="-604738" algn="l" rtl="0">
              <a:buFont typeface="+mj-lt"/>
              <a:buAutoNum type="arabicPeriod" startAt="2"/>
            </a:pPr>
            <a:endParaRPr lang="fr-FR" sz="3200" dirty="0">
              <a:latin typeface="Gill Sans MT" panose="020B0502020104020203" pitchFamily="34" charset="0"/>
            </a:endParaRPr>
          </a:p>
          <a:p>
            <a:pPr lvl="1" algn="l" rtl="0">
              <a:buFont typeface="Wingdings" panose="05000000000000000000" pitchFamily="2" charset="2"/>
              <a:buChar char="ü"/>
            </a:pPr>
            <a:r>
              <a:rPr lang="fr-FR" sz="3200" b="0" i="0" u="none" baseline="0" dirty="0">
                <a:latin typeface="Gill Sans MT" panose="020B0502020104020203" pitchFamily="34" charset="0"/>
              </a:rPr>
              <a:t> Implications :</a:t>
            </a:r>
          </a:p>
          <a:p>
            <a:pPr marL="1362207" lvl="2" indent="-457200" algn="l" rtl="0">
              <a:buFont typeface="Arial" panose="020B0604020202020204" pitchFamily="34" charset="0"/>
              <a:buChar char="•"/>
            </a:pPr>
            <a:r>
              <a:rPr lang="fr-FR" sz="3200" b="0" i="0" u="none" baseline="0" dirty="0">
                <a:latin typeface="Gill Sans MT" panose="020B0502020104020203" pitchFamily="34" charset="0"/>
              </a:rPr>
              <a:t>Les scores ont moins </a:t>
            </a:r>
            <a:r>
              <a:rPr lang="fr-FR" sz="3200" b="0" i="0" u="none" baseline="0" dirty="0" smtClean="0">
                <a:latin typeface="Gill Sans MT" panose="020B0502020104020203" pitchFamily="34" charset="0"/>
              </a:rPr>
              <a:t>d’intérêt </a:t>
            </a:r>
            <a:r>
              <a:rPr lang="fr-FR" sz="3200" b="0" i="0" u="none" baseline="0" dirty="0">
                <a:latin typeface="Gill Sans MT" panose="020B0502020104020203" pitchFamily="34" charset="0"/>
              </a:rPr>
              <a:t>que les informations </a:t>
            </a:r>
            <a:r>
              <a:rPr lang="fr-FR" sz="3200" b="0" i="0" u="none" baseline="0" dirty="0" smtClean="0">
                <a:latin typeface="Gill Sans MT" panose="020B0502020104020203" pitchFamily="34" charset="0"/>
              </a:rPr>
              <a:t>qu’ils </a:t>
            </a:r>
            <a:r>
              <a:rPr lang="fr-FR" sz="3200" b="0" i="0" u="none" baseline="0" dirty="0">
                <a:latin typeface="Gill Sans MT" panose="020B0502020104020203" pitchFamily="34" charset="0"/>
              </a:rPr>
              <a:t>permettent </a:t>
            </a:r>
            <a:r>
              <a:rPr lang="fr-FR" sz="3200" b="0" i="0" u="none" baseline="0" dirty="0" smtClean="0">
                <a:latin typeface="Gill Sans MT" panose="020B0502020104020203" pitchFamily="34" charset="0"/>
              </a:rPr>
              <a:t>d’obtenir</a:t>
            </a:r>
            <a:endParaRPr lang="fr-FR" sz="3200" b="0" i="0" u="none" baseline="0" dirty="0">
              <a:latin typeface="Gill Sans MT" panose="020B0502020104020203" pitchFamily="34" charset="0"/>
            </a:endParaRPr>
          </a:p>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984299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56923"/>
            <a:ext cx="10515600" cy="1325563"/>
          </a:xfrm>
        </p:spPr>
        <p:txBody>
          <a:bodyPr>
            <a:noAutofit/>
          </a:bodyPr>
          <a:lstStyle/>
          <a:p>
            <a:pPr algn="l" rtl="0"/>
            <a:r>
              <a:rPr lang="fr-FR" sz="3200" b="1" i="0" u="none" baseline="0">
                <a:solidFill>
                  <a:srgbClr val="C00000"/>
                </a:solidFill>
                <a:latin typeface="Gill Sans MT" panose="020B0502020104020203" pitchFamily="34" charset="0"/>
              </a:rPr>
              <a:t>Ce que les scores ne sont pas</a:t>
            </a:r>
          </a:p>
        </p:txBody>
      </p:sp>
      <p:sp>
        <p:nvSpPr>
          <p:cNvPr id="4" name="Text Placeholder 3"/>
          <p:cNvSpPr>
            <a:spLocks noGrp="1"/>
          </p:cNvSpPr>
          <p:nvPr>
            <p:ph idx="1"/>
          </p:nvPr>
        </p:nvSpPr>
        <p:spPr>
          <a:xfrm>
            <a:off x="642257" y="1230086"/>
            <a:ext cx="11071522" cy="5366657"/>
          </a:xfrm>
        </p:spPr>
        <p:txBody>
          <a:bodyPr>
            <a:normAutofit lnSpcReduction="10000"/>
          </a:bodyPr>
          <a:lstStyle/>
          <a:p>
            <a:pPr algn="l" rtl="0"/>
            <a:r>
              <a:rPr lang="fr-FR" sz="3200" b="0" i="0" u="none" baseline="0" dirty="0">
                <a:latin typeface="Gill Sans MT" panose="020B0502020104020203" pitchFamily="34" charset="0"/>
              </a:rPr>
              <a:t>Identiques à tous les niveaux de la chaîne </a:t>
            </a:r>
            <a:r>
              <a:rPr lang="fr-FR" sz="3200" b="0" i="0" u="none" baseline="0" dirty="0" smtClean="0">
                <a:latin typeface="Gill Sans MT" panose="020B0502020104020203" pitchFamily="34" charset="0"/>
              </a:rPr>
              <a:t>d’approvisionnement</a:t>
            </a:r>
            <a:endParaRPr lang="fr-FR" sz="3200" b="0" i="0" u="none" baseline="0" dirty="0">
              <a:latin typeface="Gill Sans MT" panose="020B0502020104020203" pitchFamily="34" charset="0"/>
            </a:endParaRPr>
          </a:p>
          <a:p>
            <a:endParaRPr lang="fr-FR" sz="3200" dirty="0">
              <a:latin typeface="Gill Sans MT" panose="020B0502020104020203" pitchFamily="34" charset="0"/>
            </a:endParaRPr>
          </a:p>
          <a:p>
            <a:pPr lvl="1" algn="l" rtl="0">
              <a:buFont typeface="Wingdings" panose="05000000000000000000" pitchFamily="2" charset="2"/>
              <a:buChar char="ü"/>
            </a:pPr>
            <a:r>
              <a:rPr lang="fr-FR" sz="3200" b="0" i="0" u="none" baseline="0" dirty="0">
                <a:latin typeface="Gill Sans MT" panose="020B0502020104020203" pitchFamily="34" charset="0"/>
              </a:rPr>
              <a:t>Par ex., si le score </a:t>
            </a:r>
            <a:r>
              <a:rPr lang="fr-FR" sz="3200" b="0" i="0" u="none" baseline="0" dirty="0" smtClean="0">
                <a:latin typeface="Gill Sans MT" panose="020B0502020104020203" pitchFamily="34" charset="0"/>
              </a:rPr>
              <a:t>d’un </a:t>
            </a:r>
            <a:r>
              <a:rPr lang="fr-FR" sz="3200" b="0" i="0" u="none" baseline="0" dirty="0">
                <a:latin typeface="Gill Sans MT" panose="020B0502020104020203" pitchFamily="34" charset="0"/>
              </a:rPr>
              <a:t>entrepôt est inférieur à celui </a:t>
            </a:r>
            <a:r>
              <a:rPr lang="fr-FR" sz="3200" b="0" i="0" u="none" baseline="0" dirty="0" smtClean="0">
                <a:latin typeface="Gill Sans MT" panose="020B0502020104020203" pitchFamily="34" charset="0"/>
              </a:rPr>
              <a:t>d’un </a:t>
            </a:r>
            <a:r>
              <a:rPr lang="fr-FR" sz="3200" b="0" i="0" u="none" baseline="0" dirty="0">
                <a:latin typeface="Gill Sans MT" panose="020B0502020104020203" pitchFamily="34" charset="0"/>
              </a:rPr>
              <a:t>centre de santé, cela ne signifie pas nécessairement que </a:t>
            </a:r>
            <a:r>
              <a:rPr lang="fr-FR" sz="3200" b="0" i="0" u="none" baseline="0" dirty="0" smtClean="0">
                <a:latin typeface="Gill Sans MT" panose="020B0502020104020203" pitchFamily="34" charset="0"/>
              </a:rPr>
              <a:t>l’entrepôt </a:t>
            </a:r>
            <a:r>
              <a:rPr lang="fr-FR" sz="3200" b="0" i="0" u="none" baseline="0" dirty="0">
                <a:latin typeface="Gill Sans MT" panose="020B0502020104020203" pitchFamily="34" charset="0"/>
              </a:rPr>
              <a:t>est « pire » que le centre de santé</a:t>
            </a:r>
          </a:p>
          <a:p>
            <a:pPr lvl="1" algn="l" rtl="0">
              <a:buFont typeface="Wingdings" panose="05000000000000000000" pitchFamily="2" charset="2"/>
              <a:buChar char="ü"/>
            </a:pPr>
            <a:endParaRPr lang="fr-FR" sz="3200" dirty="0">
              <a:latin typeface="Gill Sans MT" panose="020B0502020104020203" pitchFamily="34" charset="0"/>
            </a:endParaRPr>
          </a:p>
          <a:p>
            <a:pPr lvl="1" algn="l" rtl="0">
              <a:buFont typeface="Wingdings" panose="05000000000000000000" pitchFamily="2" charset="2"/>
              <a:buChar char="ü"/>
            </a:pPr>
            <a:r>
              <a:rPr lang="fr-FR" sz="3200" b="0" i="0" u="none" baseline="0" dirty="0">
                <a:latin typeface="Gill Sans MT" panose="020B0502020104020203" pitchFamily="34" charset="0"/>
              </a:rPr>
              <a:t>Les normes applicables à </a:t>
            </a:r>
            <a:r>
              <a:rPr lang="fr-FR" sz="3200" b="0" i="0" u="none" baseline="0" dirty="0" smtClean="0">
                <a:latin typeface="Gill Sans MT" panose="020B0502020104020203" pitchFamily="34" charset="0"/>
              </a:rPr>
              <a:t>l’entrepôt </a:t>
            </a:r>
            <a:r>
              <a:rPr lang="fr-FR" sz="3200" b="0" i="0" u="none" baseline="0" dirty="0">
                <a:latin typeface="Gill Sans MT" panose="020B0502020104020203" pitchFamily="34" charset="0"/>
              </a:rPr>
              <a:t>sont peut-être plus strictes</a:t>
            </a:r>
          </a:p>
          <a:p>
            <a:pPr lvl="2" algn="l" rtl="0">
              <a:buFont typeface="Wingdings" panose="05000000000000000000" pitchFamily="2" charset="2"/>
              <a:buChar char="ü"/>
            </a:pPr>
            <a:r>
              <a:rPr lang="fr-FR" sz="3465" b="0" i="0" u="none" baseline="0" dirty="0">
                <a:latin typeface="Gill Sans MT" panose="020B0502020104020203" pitchFamily="34" charset="0"/>
              </a:rPr>
              <a:t>Raison implicite : plus de questions</a:t>
            </a:r>
          </a:p>
          <a:p>
            <a:pPr lvl="2" algn="l" rtl="0">
              <a:buFont typeface="Wingdings" panose="05000000000000000000" pitchFamily="2" charset="2"/>
              <a:buChar char="ü"/>
            </a:pPr>
            <a:r>
              <a:rPr lang="fr-FR" sz="3465" b="0" i="0" u="none" baseline="0" dirty="0">
                <a:latin typeface="Gill Sans MT" panose="020B0502020104020203" pitchFamily="34" charset="0"/>
              </a:rPr>
              <a:t>Raison explicite : catégorie de maturité différente pour une même question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010633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p:txBody>
          <a:bodyPr/>
          <a:lstStyle/>
          <a:p>
            <a:pPr algn="l" rtl="0" eaLnBrk="1" hangingPunct="1"/>
            <a:r>
              <a:rPr lang="fr-FR" sz="3100" b="1" i="0" u="none" baseline="0" dirty="0">
                <a:solidFill>
                  <a:srgbClr val="C00000"/>
                </a:solidFill>
                <a:latin typeface="Gill Sans MT" panose="020B0502020104020203" pitchFamily="34" charset="0"/>
                <a:cs typeface="Gill Sans MT" panose="020B0502020104020203" pitchFamily="34" charset="0"/>
              </a:rPr>
              <a:t>Module de </a:t>
            </a:r>
            <a:r>
              <a:rPr lang="fr-FR" sz="3100" b="1" i="0" u="none" baseline="0" dirty="0" smtClean="0">
                <a:solidFill>
                  <a:srgbClr val="C00000"/>
                </a:solidFill>
                <a:latin typeface="Gill Sans MT" panose="020B0502020104020203" pitchFamily="34" charset="0"/>
                <a:cs typeface="Gill Sans MT" panose="020B0502020104020203" pitchFamily="34" charset="0"/>
              </a:rPr>
              <a:t>l’enquête </a:t>
            </a:r>
            <a:r>
              <a:rPr lang="fr-FR" sz="3100" b="1" i="0" u="none" baseline="0" dirty="0">
                <a:solidFill>
                  <a:srgbClr val="C00000"/>
                </a:solidFill>
                <a:latin typeface="Gill Sans MT" panose="020B0502020104020203" pitchFamily="34" charset="0"/>
                <a:cs typeface="Gill Sans MT" panose="020B0502020104020203" pitchFamily="34" charset="0"/>
              </a:rPr>
              <a:t>CMM - Scores et analyse</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p:txBody>
          <a:bodyPr>
            <a:normAutofit fontScale="47500" lnSpcReduction="20000"/>
          </a:bodyPr>
          <a:lstStyle/>
          <a:p>
            <a:pPr marL="1028682" lvl="1" indent="-571500" algn="l" defTabSz="912778" rtl="0">
              <a:lnSpc>
                <a:spcPct val="80000"/>
              </a:lnSpc>
              <a:spcBef>
                <a:spcPct val="20000"/>
              </a:spcBef>
              <a:spcAft>
                <a:spcPct val="0"/>
              </a:spcAft>
              <a:buFont typeface="Arial" panose="020B0604020202020204" pitchFamily="34" charset="0"/>
              <a:buChar char="•"/>
            </a:pPr>
            <a:r>
              <a:rPr lang="fr-FR" sz="4000" b="1" i="0" u="none" baseline="0" dirty="0">
                <a:solidFill>
                  <a:srgbClr val="C00000"/>
                </a:solidFill>
                <a:latin typeface="Gill Sans MT" panose="020B0502020104020203" pitchFamily="34" charset="0"/>
                <a:cs typeface="Gill Sans MT" panose="020B0502020104020203" pitchFamily="34" charset="0"/>
              </a:rPr>
              <a:t>Objectif </a:t>
            </a:r>
            <a:r>
              <a:rPr lang="fr-FR" sz="4000" b="1" i="0" u="none" baseline="0" dirty="0" smtClean="0">
                <a:solidFill>
                  <a:srgbClr val="C00000"/>
                </a:solidFill>
                <a:latin typeface="Gill Sans MT" panose="020B0502020104020203" pitchFamily="34" charset="0"/>
                <a:cs typeface="Gill Sans MT" panose="020B0502020104020203" pitchFamily="34" charset="0"/>
              </a:rPr>
              <a:t>d’apprentissage</a:t>
            </a:r>
            <a:endParaRPr lang="fr-FR" sz="4000" b="1" i="0" u="none" baseline="0" dirty="0">
              <a:solidFill>
                <a:srgbClr val="C00000"/>
              </a:solidFill>
              <a:latin typeface="Gill Sans MT" panose="020B0502020104020203" pitchFamily="34" charset="0"/>
              <a:cs typeface="Gill Sans MT" panose="020B0502020104020203" pitchFamily="34" charset="0"/>
            </a:endParaRPr>
          </a:p>
          <a:p>
            <a:pPr marL="741334" lvl="1" indent="-284152" algn="l" defTabSz="912778" rtl="0">
              <a:lnSpc>
                <a:spcPct val="80000"/>
              </a:lnSpc>
              <a:spcBef>
                <a:spcPct val="20000"/>
              </a:spcBef>
              <a:spcAft>
                <a:spcPct val="0"/>
              </a:spcAft>
              <a:buFontTx/>
              <a:buChar char="–"/>
            </a:pPr>
            <a:endParaRPr lang="fr-FR" altLang="en-US" sz="3174" b="1" dirty="0">
              <a:solidFill>
                <a:srgbClr val="C00000"/>
              </a:solidFill>
              <a:latin typeface="Gill Sans MT" panose="020B0502020104020203" pitchFamily="34" charset="0"/>
              <a:cs typeface="Gill Sans MT" panose="020B0502020104020203" pitchFamily="34" charset="0"/>
            </a:endParaRPr>
          </a:p>
          <a:p>
            <a:pPr marL="800082" lvl="1" indent="-342900" algn="l" defTabSz="912778" rtl="0">
              <a:lnSpc>
                <a:spcPct val="120000"/>
              </a:lnSpc>
              <a:spcBef>
                <a:spcPct val="20000"/>
              </a:spcBef>
              <a:spcAft>
                <a:spcPct val="0"/>
              </a:spcAft>
              <a:buFont typeface="Wingdings" panose="05000000000000000000" pitchFamily="2" charset="2"/>
              <a:buChar char="ü"/>
            </a:pPr>
            <a:r>
              <a:rPr lang="fr-FR" sz="4500" b="0" i="0" u="none" baseline="0" dirty="0">
                <a:latin typeface="Gill Sans MT" panose="020B0502020104020203" pitchFamily="34" charset="0"/>
              </a:rPr>
              <a:t>Comprendre comment les scores de maturité sont calculés et où trouver des données ou informations plus précises</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4500" b="0" i="0" u="none" baseline="0" dirty="0">
                <a:latin typeface="Gill Sans MT" panose="020B0502020104020203" pitchFamily="34" charset="0"/>
              </a:rPr>
              <a:t>Comprendre les analyses de base disponibles dans le cadre de la NSCA</a:t>
            </a:r>
          </a:p>
          <a:p>
            <a:pPr marL="800082" lvl="1" indent="-342900" algn="l" defTabSz="912778" rtl="0">
              <a:lnSpc>
                <a:spcPct val="80000"/>
              </a:lnSpc>
              <a:spcBef>
                <a:spcPct val="20000"/>
              </a:spcBef>
              <a:spcAft>
                <a:spcPct val="0"/>
              </a:spcAft>
              <a:buFont typeface="Wingdings" panose="05000000000000000000" pitchFamily="2" charset="2"/>
              <a:buChar char="ü"/>
            </a:pPr>
            <a:endParaRPr lang="fr-FR" sz="4500" dirty="0">
              <a:latin typeface="Gill Sans MT" panose="020B0502020104020203" pitchFamily="34" charset="0"/>
            </a:endParaRPr>
          </a:p>
          <a:p>
            <a:pPr marL="1142982" lvl="1" indent="-685800" algn="l" defTabSz="912778" rtl="0">
              <a:lnSpc>
                <a:spcPct val="80000"/>
              </a:lnSpc>
              <a:spcBef>
                <a:spcPct val="20000"/>
              </a:spcBef>
              <a:spcAft>
                <a:spcPct val="0"/>
              </a:spcAft>
              <a:buFont typeface="Arial" panose="020B0604020202020204" pitchFamily="34" charset="0"/>
              <a:buChar char="•"/>
            </a:pPr>
            <a:r>
              <a:rPr lang="fr-FR" sz="4500" b="1" i="0" u="none" baseline="0" dirty="0">
                <a:solidFill>
                  <a:srgbClr val="C00000"/>
                </a:solidFill>
                <a:latin typeface="Gill Sans MT" panose="020B0502020104020203" pitchFamily="34" charset="0"/>
                <a:cs typeface="Gill Sans MT" panose="020B0502020104020203" pitchFamily="34" charset="0"/>
              </a:rPr>
              <a:t>Description</a:t>
            </a:r>
          </a:p>
          <a:p>
            <a:pPr marL="741334" lvl="1" indent="-284152" algn="l" defTabSz="912778" rtl="0">
              <a:lnSpc>
                <a:spcPct val="80000"/>
              </a:lnSpc>
              <a:spcBef>
                <a:spcPct val="20000"/>
              </a:spcBef>
              <a:spcAft>
                <a:spcPct val="0"/>
              </a:spcAft>
              <a:buFontTx/>
              <a:buChar char="–"/>
            </a:pPr>
            <a:endParaRPr lang="fr-FR" altLang="en-US" sz="4500" b="1" dirty="0">
              <a:solidFill>
                <a:srgbClr val="C00000"/>
              </a:solidFill>
              <a:latin typeface="Gill Sans MT" panose="020B0502020104020203" pitchFamily="34" charset="0"/>
              <a:cs typeface="Gill Sans MT" panose="020B0502020104020203" pitchFamily="34" charset="0"/>
            </a:endParaRPr>
          </a:p>
          <a:p>
            <a:pPr marL="800082" lvl="1" indent="-342900" algn="l" defTabSz="912778" rtl="0">
              <a:lnSpc>
                <a:spcPct val="120000"/>
              </a:lnSpc>
              <a:spcBef>
                <a:spcPct val="20000"/>
              </a:spcBef>
              <a:spcAft>
                <a:spcPct val="0"/>
              </a:spcAft>
              <a:buFont typeface="Wingdings" panose="05000000000000000000" pitchFamily="2" charset="2"/>
              <a:buChar char="ü"/>
            </a:pPr>
            <a:r>
              <a:rPr lang="fr-FR" sz="4600" b="0" i="0" u="none" baseline="0" dirty="0">
                <a:latin typeface="Gill Sans MT" panose="020B0502020104020203" pitchFamily="34" charset="0"/>
              </a:rPr>
              <a:t>Conversion des réponses en scores</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4600" b="0" i="0" u="none" baseline="0" dirty="0">
                <a:latin typeface="Gill Sans MT" panose="020B0502020104020203" pitchFamily="34" charset="0"/>
              </a:rPr>
              <a:t>Calcul des scores</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4600" b="0" i="0" u="none" baseline="0" dirty="0">
                <a:latin typeface="Gill Sans MT" panose="020B0502020104020203" pitchFamily="34" charset="0"/>
              </a:rPr>
              <a:t>Remarques concernant </a:t>
            </a:r>
            <a:r>
              <a:rPr lang="fr-FR" sz="4600" b="0" i="0" u="none" baseline="0" dirty="0" smtClean="0">
                <a:latin typeface="Gill Sans MT" panose="020B0502020104020203" pitchFamily="34" charset="0"/>
              </a:rPr>
              <a:t>l’interprétation </a:t>
            </a:r>
            <a:r>
              <a:rPr lang="fr-FR" sz="4600" b="0" i="0" u="none" baseline="0" dirty="0">
                <a:latin typeface="Gill Sans MT" panose="020B0502020104020203" pitchFamily="34" charset="0"/>
              </a:rPr>
              <a:t>des scores</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4600" b="0" i="0" u="none" baseline="0" dirty="0">
                <a:latin typeface="Gill Sans MT" panose="020B0502020104020203" pitchFamily="34" charset="0"/>
              </a:rPr>
              <a:t>Résultats générés par la NSCA 2.0</a:t>
            </a:r>
          </a:p>
          <a:p>
            <a:pPr marL="800082" lvl="1" indent="-342900" algn="l" defTabSz="912778" rtl="0">
              <a:lnSpc>
                <a:spcPct val="80000"/>
              </a:lnSpc>
              <a:spcBef>
                <a:spcPct val="20000"/>
              </a:spcBef>
              <a:spcAft>
                <a:spcPct val="0"/>
              </a:spcAft>
              <a:buFont typeface="Wingdings" panose="05000000000000000000" pitchFamily="2" charset="2"/>
              <a:buChar char="ü"/>
            </a:pPr>
            <a:endParaRPr lang="fr-FR" sz="3200" dirty="0">
              <a:latin typeface="Gill Sans MT" panose="020B0502020104020203" pitchFamily="34" charset="0"/>
            </a:endParaRPr>
          </a:p>
          <a:p>
            <a:pPr algn="l" defTabSz="912778" rtl="0">
              <a:lnSpc>
                <a:spcPct val="80000"/>
              </a:lnSpc>
            </a:pPr>
            <a:endParaRPr lang="fr-FR" altLang="en-US" sz="2000" dirty="0">
              <a:solidFill>
                <a:srgbClr val="FF0000"/>
              </a:solidFill>
              <a:latin typeface="Gill Sans MT" panose="020B0502020104020203" pitchFamily="34" charset="0"/>
              <a:cs typeface="Gill Sans MT" panose="020B0502020104020203" pitchFamily="34" charset="0"/>
            </a:endParaRPr>
          </a:p>
          <a:p>
            <a:pPr marL="741334" lvl="1" indent="-284152" algn="l"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algn="l"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algn="l" defTabSz="912778" rtl="0">
              <a:lnSpc>
                <a:spcPct val="80000"/>
              </a:lnSpc>
              <a:spcBef>
                <a:spcPct val="20000"/>
              </a:spcBef>
              <a:spcAft>
                <a:spcPct val="0"/>
              </a:spcAft>
            </a:pPr>
            <a:endParaRPr lang="fr-FR"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4/19/2019</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custDataLst>
      <p:tags r:id="rId1"/>
    </p:custDataLst>
    <p:extLst>
      <p:ext uri="{BB962C8B-B14F-4D97-AF65-F5344CB8AC3E}">
        <p14:creationId xmlns:p14="http://schemas.microsoft.com/office/powerpoint/2010/main" val="1395123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044511" y="-297891"/>
            <a:ext cx="10363200" cy="1045404"/>
          </a:xfrm>
        </p:spPr>
        <p:txBody>
          <a:bodyPr>
            <a:noAutofit/>
          </a:bodyPr>
          <a:lstStyle/>
          <a:p>
            <a:pPr rtl="0"/>
            <a:r>
              <a:rPr lang="fr-FR" sz="3200" b="1" i="0" u="none" baseline="0">
                <a:solidFill>
                  <a:srgbClr val="C00000"/>
                </a:solidFill>
                <a:latin typeface="Gill Sans MT" panose="020B0502020104020203" pitchFamily="34" charset="0"/>
              </a:rPr>
              <a:t>Illustration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2137089" y="633846"/>
          <a:ext cx="8063295" cy="6037448"/>
        </p:xfrm>
        <a:graphic>
          <a:graphicData uri="http://schemas.openxmlformats.org/drawingml/2006/table">
            <a:tbl>
              <a:tblPr firstRow="1" bandRow="1">
                <a:tableStyleId>{5C22544A-7EE6-4342-B048-85BDC9FD1C3A}</a:tableStyleId>
              </a:tblPr>
              <a:tblGrid>
                <a:gridCol w="1612659">
                  <a:extLst>
                    <a:ext uri="{9D8B030D-6E8A-4147-A177-3AD203B41FA5}">
                      <a16:colId xmlns="" xmlns:a16="http://schemas.microsoft.com/office/drawing/2014/main" val="20000"/>
                    </a:ext>
                  </a:extLst>
                </a:gridCol>
                <a:gridCol w="1612659">
                  <a:extLst>
                    <a:ext uri="{9D8B030D-6E8A-4147-A177-3AD203B41FA5}">
                      <a16:colId xmlns="" xmlns:a16="http://schemas.microsoft.com/office/drawing/2014/main" val="20001"/>
                    </a:ext>
                  </a:extLst>
                </a:gridCol>
                <a:gridCol w="1612659">
                  <a:extLst>
                    <a:ext uri="{9D8B030D-6E8A-4147-A177-3AD203B41FA5}">
                      <a16:colId xmlns="" xmlns:a16="http://schemas.microsoft.com/office/drawing/2014/main" val="20002"/>
                    </a:ext>
                  </a:extLst>
                </a:gridCol>
                <a:gridCol w="1612659">
                  <a:extLst>
                    <a:ext uri="{9D8B030D-6E8A-4147-A177-3AD203B41FA5}">
                      <a16:colId xmlns="" xmlns:a16="http://schemas.microsoft.com/office/drawing/2014/main" val="20003"/>
                    </a:ext>
                  </a:extLst>
                </a:gridCol>
                <a:gridCol w="1612659">
                  <a:extLst>
                    <a:ext uri="{9D8B030D-6E8A-4147-A177-3AD203B41FA5}">
                      <a16:colId xmlns="" xmlns:a16="http://schemas.microsoft.com/office/drawing/2014/main" val="20004"/>
                    </a:ext>
                  </a:extLst>
                </a:gridCol>
              </a:tblGrid>
              <a:tr h="527556">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rtl="0"/>
                      <a:r>
                        <a:rPr lang="fr-FR" sz="2400" b="0" i="0" u="none" baseline="0">
                          <a:solidFill>
                            <a:schemeClr val="tx1"/>
                          </a:solidFill>
                          <a:latin typeface="Gill Sans MT" panose="020B0502020104020203" pitchFamily="34" charset="0"/>
                        </a:rPr>
                        <a:t>Entrepôt</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490517">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490517">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490517">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490517">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algn="ctr" rtl="0"/>
                      <a:r>
                        <a:rPr lang="fr-FR" sz="2400" b="0" i="0" u="none" baseline="0">
                          <a:latin typeface="Gill Sans MT" panose="020B0502020104020203" pitchFamily="34" charset="0"/>
                        </a:rPr>
                        <a:t>7/12 = 58 %</a:t>
                      </a: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490517">
                <a:tc gridSpan="2">
                  <a:txBody>
                    <a:bodyPr/>
                    <a:lstStyle/>
                    <a:p>
                      <a:pPr algn="ctr" rtl="0"/>
                      <a:r>
                        <a:rPr lang="fr-FR" sz="2400" b="0" i="0" u="none" baseline="0">
                          <a:latin typeface="Gill Sans MT" panose="020B0502020104020203" pitchFamily="34" charset="0"/>
                        </a:rPr>
                        <a:t>Centre de santé</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5"/>
                  </a:ext>
                </a:extLst>
              </a:tr>
              <a:tr h="604722">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6"/>
                  </a:ext>
                </a:extLst>
              </a:tr>
              <a:tr h="490517">
                <a:tc gridSpan="2">
                  <a:txBody>
                    <a:bodyPr/>
                    <a:lstStyle/>
                    <a:p>
                      <a:pPr algn="ctr" rtl="0"/>
                      <a:r>
                        <a:rPr lang="fr-FR" sz="2400" b="0" i="0" u="none" baseline="0">
                          <a:latin typeface="Gill Sans MT" panose="020B0502020104020203" pitchFamily="34" charset="0"/>
                        </a:rPr>
                        <a:t>4/6 = 67 %</a:t>
                      </a:r>
                      <a:endParaRPr lang="fr-FR" sz="2400" dirty="0">
                        <a:latin typeface="Gill Sans MT" panose="020B0502020104020203" pitchFamily="34" charset="0"/>
                      </a:endParaRP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7"/>
                  </a:ext>
                </a:extLst>
              </a:tr>
              <a:tr h="490517">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8"/>
                  </a:ext>
                </a:extLst>
              </a:tr>
              <a:tr h="490517">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9"/>
                  </a:ext>
                </a:extLst>
              </a:tr>
              <a:tr h="490517">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10"/>
                  </a:ext>
                </a:extLst>
              </a:tr>
              <a:tr h="490517">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11"/>
                  </a:ext>
                </a:extLst>
              </a:tr>
            </a:tbl>
          </a:graphicData>
        </a:graphic>
      </p:graphicFrame>
    </p:spTree>
    <p:custDataLst>
      <p:tags r:id="rId1"/>
    </p:custDataLst>
    <p:extLst>
      <p:ext uri="{BB962C8B-B14F-4D97-AF65-F5344CB8AC3E}">
        <p14:creationId xmlns:p14="http://schemas.microsoft.com/office/powerpoint/2010/main" val="416294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36525"/>
            <a:ext cx="10363200" cy="580800"/>
          </a:xfrm>
        </p:spPr>
        <p:txBody>
          <a:bodyPr>
            <a:normAutofit/>
          </a:bodyPr>
          <a:lstStyle/>
          <a:p>
            <a:pPr algn="l" rtl="0"/>
            <a:r>
              <a:rPr lang="fr-FR" sz="3200" b="1" i="0" u="none" baseline="0">
                <a:solidFill>
                  <a:srgbClr val="C00000"/>
                </a:solidFill>
                <a:latin typeface="Gill Sans MT" panose="020B0502020104020203" pitchFamily="34" charset="0"/>
              </a:rPr>
              <a:t>Ce que les scores ne sont pas</a:t>
            </a:r>
          </a:p>
        </p:txBody>
      </p:sp>
      <p:sp>
        <p:nvSpPr>
          <p:cNvPr id="4" name="Text Placeholder 3"/>
          <p:cNvSpPr>
            <a:spLocks noGrp="1"/>
          </p:cNvSpPr>
          <p:nvPr>
            <p:ph idx="1"/>
          </p:nvPr>
        </p:nvSpPr>
        <p:spPr>
          <a:xfrm>
            <a:off x="674913" y="818118"/>
            <a:ext cx="10896601" cy="6039882"/>
          </a:xfrm>
        </p:spPr>
        <p:txBody>
          <a:bodyPr>
            <a:normAutofit fontScale="92500" lnSpcReduction="20000"/>
          </a:bodyPr>
          <a:lstStyle/>
          <a:p>
            <a:pPr algn="l" rtl="0"/>
            <a:r>
              <a:rPr lang="fr-FR" sz="3800" b="0" i="0" u="none" baseline="0" dirty="0">
                <a:latin typeface="Gill Sans MT" panose="020B0502020104020203" pitchFamily="34" charset="0"/>
              </a:rPr>
              <a:t>Les écarts ne sont pas équivalents (en termes de nombre </a:t>
            </a:r>
            <a:r>
              <a:rPr lang="fr-FR" sz="3800" b="0" i="0" u="none" baseline="0" dirty="0" smtClean="0">
                <a:latin typeface="Gill Sans MT" panose="020B0502020104020203" pitchFamily="34" charset="0"/>
              </a:rPr>
              <a:t>d’éléments </a:t>
            </a:r>
            <a:r>
              <a:rPr lang="fr-FR" sz="3800" b="0" i="0" u="none" baseline="0" dirty="0">
                <a:latin typeface="Gill Sans MT" panose="020B0502020104020203" pitchFamily="34" charset="0"/>
              </a:rPr>
              <a:t>en place et de questions)</a:t>
            </a:r>
          </a:p>
          <a:p>
            <a:endParaRPr lang="fr-FR" sz="3800" dirty="0">
              <a:latin typeface="Gill Sans MT" panose="020B0502020104020203" pitchFamily="34" charset="0"/>
            </a:endParaRPr>
          </a:p>
          <a:p>
            <a:pPr lvl="1" algn="l" rtl="0"/>
            <a:r>
              <a:rPr lang="fr-FR" sz="3800" b="0" i="0" u="none" baseline="0" dirty="0">
                <a:latin typeface="Gill Sans MT" panose="020B0502020104020203" pitchFamily="34" charset="0"/>
              </a:rPr>
              <a:t>Les évaluations ont besoin </a:t>
            </a:r>
            <a:r>
              <a:rPr lang="fr-FR" sz="3800" b="0" i="0" u="none" baseline="0" dirty="0" smtClean="0">
                <a:latin typeface="Gill Sans MT" panose="020B0502020104020203" pitchFamily="34" charset="0"/>
              </a:rPr>
              <a:t>d’informations </a:t>
            </a:r>
            <a:r>
              <a:rPr lang="fr-FR" sz="3800" b="0" i="0" u="none" baseline="0" dirty="0">
                <a:latin typeface="Gill Sans MT" panose="020B0502020104020203" pitchFamily="34" charset="0"/>
              </a:rPr>
              <a:t>plus détaillées sur des processus plus complexes pour pouvoir les décrire.</a:t>
            </a:r>
          </a:p>
          <a:p>
            <a:pPr lvl="1" algn="l" rtl="0"/>
            <a:endParaRPr lang="fr-FR" sz="3800" dirty="0">
              <a:latin typeface="Gill Sans MT" panose="020B0502020104020203" pitchFamily="34" charset="0"/>
            </a:endParaRPr>
          </a:p>
          <a:p>
            <a:pPr lvl="1" algn="l" rtl="0"/>
            <a:r>
              <a:rPr lang="fr-FR" sz="3800" b="0" i="0" u="none" baseline="0" dirty="0">
                <a:latin typeface="Gill Sans MT" panose="020B0502020104020203" pitchFamily="34" charset="0"/>
              </a:rPr>
              <a:t>Les processus simples ont plus de chance </a:t>
            </a:r>
            <a:r>
              <a:rPr lang="fr-FR" sz="3800" b="0" i="0" u="none" baseline="0" dirty="0" smtClean="0">
                <a:latin typeface="Gill Sans MT" panose="020B0502020104020203" pitchFamily="34" charset="0"/>
              </a:rPr>
              <a:t>d’obtenir </a:t>
            </a:r>
            <a:r>
              <a:rPr lang="fr-FR" sz="3800" b="0" i="0" u="none" baseline="0" dirty="0">
                <a:latin typeface="Gill Sans MT" panose="020B0502020104020203" pitchFamily="34" charset="0"/>
              </a:rPr>
              <a:t>un score extrême, quand les processus complexes obtiennent généralement des scores intermédiaires.</a:t>
            </a:r>
          </a:p>
          <a:p>
            <a:pPr lvl="1" algn="l" rtl="0"/>
            <a:endParaRPr lang="fr-FR" sz="3800" dirty="0">
              <a:latin typeface="Gill Sans MT" panose="020B0502020104020203" pitchFamily="34" charset="0"/>
            </a:endParaRPr>
          </a:p>
          <a:p>
            <a:pPr lvl="1" algn="l" rtl="0"/>
            <a:r>
              <a:rPr lang="fr-FR" sz="3800" b="0" i="0" u="none" baseline="0" dirty="0">
                <a:latin typeface="Gill Sans MT" panose="020B0502020104020203" pitchFamily="34" charset="0"/>
              </a:rPr>
              <a:t>Les différences entre les scores des processus complexes seront moins importantes que pour les processus simples.</a:t>
            </a:r>
          </a:p>
          <a:p>
            <a:pPr lvl="1" algn="l" rtl="0"/>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66181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40478"/>
            <a:ext cx="10363200" cy="580800"/>
          </a:xfrm>
        </p:spPr>
        <p:txBody>
          <a:bodyPr>
            <a:normAutofit/>
          </a:bodyPr>
          <a:lstStyle/>
          <a:p>
            <a:pPr algn="l" rtl="0"/>
            <a:r>
              <a:rPr lang="fr-FR" sz="3200" b="1" i="0" u="none" baseline="0">
                <a:solidFill>
                  <a:srgbClr val="C00000"/>
                </a:solidFill>
                <a:latin typeface="Gill Sans MT" panose="020B0502020104020203" pitchFamily="34" charset="0"/>
              </a:rPr>
              <a:t>Illustration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4224212330"/>
              </p:ext>
            </p:extLst>
          </p:nvPr>
        </p:nvGraphicFramePr>
        <p:xfrm>
          <a:off x="511727" y="720276"/>
          <a:ext cx="11148970" cy="5982918"/>
        </p:xfrm>
        <a:graphic>
          <a:graphicData uri="http://schemas.openxmlformats.org/drawingml/2006/table">
            <a:tbl>
              <a:tblPr firstRow="1" bandRow="1">
                <a:tableStyleId>{5C22544A-7EE6-4342-B048-85BDC9FD1C3A}</a:tableStyleId>
              </a:tblPr>
              <a:tblGrid>
                <a:gridCol w="2229794">
                  <a:extLst>
                    <a:ext uri="{9D8B030D-6E8A-4147-A177-3AD203B41FA5}">
                      <a16:colId xmlns="" xmlns:a16="http://schemas.microsoft.com/office/drawing/2014/main" val="20000"/>
                    </a:ext>
                  </a:extLst>
                </a:gridCol>
                <a:gridCol w="2229794">
                  <a:extLst>
                    <a:ext uri="{9D8B030D-6E8A-4147-A177-3AD203B41FA5}">
                      <a16:colId xmlns="" xmlns:a16="http://schemas.microsoft.com/office/drawing/2014/main" val="20001"/>
                    </a:ext>
                  </a:extLst>
                </a:gridCol>
                <a:gridCol w="2229794">
                  <a:extLst>
                    <a:ext uri="{9D8B030D-6E8A-4147-A177-3AD203B41FA5}">
                      <a16:colId xmlns="" xmlns:a16="http://schemas.microsoft.com/office/drawing/2014/main" val="20002"/>
                    </a:ext>
                  </a:extLst>
                </a:gridCol>
                <a:gridCol w="2229794">
                  <a:extLst>
                    <a:ext uri="{9D8B030D-6E8A-4147-A177-3AD203B41FA5}">
                      <a16:colId xmlns="" xmlns:a16="http://schemas.microsoft.com/office/drawing/2014/main" val="20003"/>
                    </a:ext>
                  </a:extLst>
                </a:gridCol>
                <a:gridCol w="2229794">
                  <a:extLst>
                    <a:ext uri="{9D8B030D-6E8A-4147-A177-3AD203B41FA5}">
                      <a16:colId xmlns="" xmlns:a16="http://schemas.microsoft.com/office/drawing/2014/main" val="20004"/>
                    </a:ext>
                  </a:extLst>
                </a:gridCol>
              </a:tblGrid>
              <a:tr h="490517">
                <a:tc>
                  <a:txBody>
                    <a:bodyPr/>
                    <a:lstStyle/>
                    <a:p>
                      <a:endParaRPr lang="fr-FR"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rtl="0"/>
                      <a:r>
                        <a:rPr lang="fr-FR" sz="2400" b="1" i="0" u="none" baseline="0">
                          <a:solidFill>
                            <a:schemeClr val="tx1"/>
                          </a:solidFill>
                        </a:rPr>
                        <a:t>Module 2</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490517">
                <a:tc>
                  <a:txBody>
                    <a:bodyPr/>
                    <a:lstStyle/>
                    <a:p>
                      <a:endParaRPr lang="fr-FR"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490517">
                <a:tc>
                  <a:txBody>
                    <a:bodyPr/>
                    <a:lstStyle/>
                    <a:p>
                      <a:endParaRPr lang="fr-FR" sz="2400" dirty="0"/>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r" rtl="0"/>
                      <a:endParaRPr lang="fr-FR" sz="2400" dirty="0"/>
                    </a:p>
                  </a:txBody>
                  <a:tcPr marL="120949" marR="120949" marT="60475" marB="60475">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indent="0" algn="r" defTabSz="604738" rtl="0" eaLnBrk="1" fontAlgn="auto" latinLnBrk="0" hangingPunct="1">
                        <a:lnSpc>
                          <a:spcPct val="100000"/>
                        </a:lnSpc>
                        <a:spcBef>
                          <a:spcPts val="0"/>
                        </a:spcBef>
                        <a:spcAft>
                          <a:spcPts val="0"/>
                        </a:spcAft>
                        <a:buClrTx/>
                        <a:buSzTx/>
                        <a:buFontTx/>
                        <a:buNone/>
                        <a:tabLst/>
                        <a:defRPr/>
                      </a:pPr>
                      <a:endParaRPr lang="fr-FR" sz="2400" dirty="0"/>
                    </a:p>
                  </a:txBody>
                  <a:tcPr marL="120949" marR="120949" marT="60475" marB="6047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515514">
                <a:tc>
                  <a:txBody>
                    <a:bodyPr/>
                    <a:lstStyle/>
                    <a:p>
                      <a:endParaRPr lang="fr-FR"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r>
                        <a:rPr lang="fr-FR" sz="2400" b="0" i="0" u="none" baseline="0"/>
                        <a:t>16 / 24 = </a:t>
                      </a:r>
                      <a:r>
                        <a:rPr lang="fr-FR" sz="2400" b="1" i="0" u="none" baseline="0"/>
                        <a:t>67 %</a:t>
                      </a:r>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endParaRPr lang="fr-FR" sz="2400" dirty="0"/>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490517">
                <a:tc>
                  <a:txBody>
                    <a:bodyPr/>
                    <a:lstStyle/>
                    <a:p>
                      <a:endParaRPr lang="fr-FR"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rtl="0"/>
                      <a:r>
                        <a:rPr lang="fr-FR" sz="2400" b="0" i="0" u="none" baseline="0"/>
                        <a:t>5 %</a:t>
                      </a: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endParaRPr lang="fr-FR" sz="2400" dirty="0"/>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rtl="0"/>
                      <a:r>
                        <a:rPr lang="fr-FR" sz="2300" b="0" i="0" u="none" baseline="0" dirty="0"/>
                        <a:t>15 / 24 = </a:t>
                      </a:r>
                      <a:r>
                        <a:rPr lang="fr-FR" sz="2300" b="1" i="0" u="none" baseline="0" dirty="0"/>
                        <a:t>62,5 %</a:t>
                      </a:r>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490517">
                <a:tc gridSpan="2">
                  <a:txBody>
                    <a:bodyPr/>
                    <a:lstStyle/>
                    <a:p>
                      <a:pPr algn="ctr" rtl="0"/>
                      <a:r>
                        <a:rPr lang="fr-FR" sz="2400" b="1" i="0" u="none" baseline="0"/>
                        <a:t>Module 1</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5"/>
                  </a:ext>
                </a:extLst>
              </a:tr>
              <a:tr h="490517">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6"/>
                  </a:ext>
                </a:extLst>
              </a:tr>
              <a:tr h="490517">
                <a:tc>
                  <a:txBody>
                    <a:bodyPr/>
                    <a:lstStyle/>
                    <a:p>
                      <a:pPr algn="ctr" rtl="0"/>
                      <a:r>
                        <a:rPr lang="fr-FR" sz="2400" b="0" i="0" u="none" baseline="0"/>
                        <a:t>4 / 6 = </a:t>
                      </a:r>
                      <a:r>
                        <a:rPr lang="fr-FR" sz="2400" b="1" i="0" u="none" baseline="0"/>
                        <a:t>67 %</a:t>
                      </a:r>
                      <a:endParaRPr lang="fr-FR" sz="2400" b="1" dirty="0"/>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endParaRPr lang="fr-FR" sz="2400" dirty="0"/>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7"/>
                  </a:ext>
                </a:extLst>
              </a:tr>
              <a:tr h="562234">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rtl="0"/>
                      <a:r>
                        <a:rPr lang="fr-FR" sz="2400" b="0" i="0" u="none" baseline="0"/>
                        <a:t>3 / 6 = </a:t>
                      </a:r>
                      <a:r>
                        <a:rPr lang="fr-FR" sz="2400" b="1" i="0" u="none" baseline="0"/>
                        <a:t>50 %</a:t>
                      </a:r>
                      <a:endParaRPr lang="fr-FR" sz="2400" b="1"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fr-FR" sz="2400" b="0" i="0" u="none" baseline="0"/>
                        <a:t>17 %</a:t>
                      </a: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8"/>
                  </a:ext>
                </a:extLst>
              </a:tr>
              <a:tr h="490517">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09"/>
                  </a:ext>
                </a:extLst>
              </a:tr>
              <a:tr h="490517">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10"/>
                  </a:ext>
                </a:extLst>
              </a:tr>
              <a:tr h="490517">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fr-FR"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 xmlns:a16="http://schemas.microsoft.com/office/drawing/2014/main" val="10011"/>
                  </a:ext>
                </a:extLst>
              </a:tr>
            </a:tbl>
          </a:graphicData>
        </a:graphic>
      </p:graphicFrame>
    </p:spTree>
    <p:custDataLst>
      <p:tags r:id="rId1"/>
    </p:custDataLst>
    <p:extLst>
      <p:ext uri="{BB962C8B-B14F-4D97-AF65-F5344CB8AC3E}">
        <p14:creationId xmlns:p14="http://schemas.microsoft.com/office/powerpoint/2010/main" val="1434969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8850"/>
            <a:ext cx="10363200" cy="580800"/>
          </a:xfrm>
        </p:spPr>
        <p:txBody>
          <a:bodyPr>
            <a:normAutofit/>
          </a:bodyPr>
          <a:lstStyle/>
          <a:p>
            <a:pPr algn="l" rtl="0"/>
            <a:r>
              <a:rPr lang="fr-FR" sz="3200" b="1" i="0" u="none" baseline="0">
                <a:solidFill>
                  <a:srgbClr val="C00000"/>
                </a:solidFill>
                <a:latin typeface="Gill Sans MT" panose="020B0502020104020203" pitchFamily="34" charset="0"/>
              </a:rPr>
              <a:t>À propos de la maturité</a:t>
            </a:r>
          </a:p>
        </p:txBody>
      </p:sp>
      <p:sp>
        <p:nvSpPr>
          <p:cNvPr id="4" name="Text Placeholder 3"/>
          <p:cNvSpPr>
            <a:spLocks noGrp="1"/>
          </p:cNvSpPr>
          <p:nvPr>
            <p:ph idx="1"/>
          </p:nvPr>
        </p:nvSpPr>
        <p:spPr>
          <a:xfrm>
            <a:off x="914400" y="915449"/>
            <a:ext cx="10363200" cy="4233230"/>
          </a:xfrm>
        </p:spPr>
        <p:txBody>
          <a:bodyPr>
            <a:noAutofit/>
          </a:bodyPr>
          <a:lstStyle/>
          <a:p>
            <a:pPr algn="l" rtl="0"/>
            <a:r>
              <a:rPr lang="fr-FR" sz="3200" b="0" i="0" u="none" baseline="0" dirty="0"/>
              <a:t>Les différents niveaux de maturité </a:t>
            </a:r>
            <a:r>
              <a:rPr lang="fr-FR" sz="3200" b="0" i="0" u="none" baseline="0" dirty="0" smtClean="0"/>
              <a:t>n’ont </a:t>
            </a:r>
            <a:r>
              <a:rPr lang="fr-FR" sz="3200" b="0" i="0" u="none" baseline="0" dirty="0"/>
              <a:t>pas tous les mêmes « besoins »</a:t>
            </a:r>
          </a:p>
          <a:p>
            <a:pPr algn="l" rtl="0"/>
            <a:r>
              <a:rPr lang="fr-FR" sz="3200" b="0" i="0" u="none" baseline="0" dirty="0"/>
              <a:t>Dans le contexte </a:t>
            </a:r>
            <a:r>
              <a:rPr lang="fr-FR" sz="3200" b="0" i="0" u="none" baseline="0" dirty="0" smtClean="0"/>
              <a:t>d’un </a:t>
            </a:r>
            <a:r>
              <a:rPr lang="fr-FR" sz="3200" b="0" i="0" u="none" baseline="0" dirty="0"/>
              <a:t>modèle de maturité :</a:t>
            </a:r>
          </a:p>
          <a:p>
            <a:pPr lvl="1" algn="l" rtl="0"/>
            <a:r>
              <a:rPr lang="fr-FR" sz="3200" b="0" i="0" u="none" baseline="0" dirty="0"/>
              <a:t>Tous les niveaux doivent </a:t>
            </a:r>
            <a:r>
              <a:rPr lang="fr-FR" sz="3200" b="0" i="0" u="none" baseline="0" dirty="0" smtClean="0"/>
              <a:t>d’abord </a:t>
            </a:r>
            <a:r>
              <a:rPr lang="fr-FR" sz="3200" b="0" i="0" u="none" baseline="0" dirty="0"/>
              <a:t>atteindre un niveau de capacité « de base »</a:t>
            </a:r>
          </a:p>
          <a:p>
            <a:pPr lvl="1" algn="l" rtl="0"/>
            <a:r>
              <a:rPr lang="fr-FR" sz="3200" b="0" i="0" u="none" baseline="0" dirty="0"/>
              <a:t>Cela ne signifie pas la même chose à tous les niveaux</a:t>
            </a:r>
          </a:p>
          <a:p>
            <a:pPr lvl="1" algn="l" rtl="0"/>
            <a:r>
              <a:rPr lang="fr-FR" sz="3200" b="0" i="0" u="none" baseline="0" dirty="0"/>
              <a:t>Ils doivent ensuite viser les éléments « intermédiaires »</a:t>
            </a:r>
          </a:p>
          <a:p>
            <a:endParaRPr lang="fr-FR" sz="3200" dirty="0"/>
          </a:p>
          <a:p>
            <a:pPr algn="l" rtl="0"/>
            <a:r>
              <a:rPr lang="fr-FR" sz="3200" b="0" i="0" u="none" baseline="0" dirty="0"/>
              <a:t>Il peut être nécessaire </a:t>
            </a:r>
            <a:r>
              <a:rPr lang="fr-FR" sz="3200" b="0" i="0" u="none" baseline="0" dirty="0" smtClean="0"/>
              <a:t>d’étudier </a:t>
            </a:r>
            <a:r>
              <a:rPr lang="fr-FR" sz="3200" b="0" i="0" u="none" baseline="0" dirty="0"/>
              <a:t>le pourcentage </a:t>
            </a:r>
            <a:r>
              <a:rPr lang="fr-FR" sz="3200" b="0" i="0" u="none" baseline="0" dirty="0" smtClean="0"/>
              <a:t>d’éléments </a:t>
            </a:r>
            <a:r>
              <a:rPr lang="fr-FR" sz="3200" b="0" i="0" u="none" baseline="0" dirty="0"/>
              <a:t>« de base » en place (et pas seulement le score total)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65321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fr-FR"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pPr algn="l" rtl="0"/>
            <a:r>
              <a:rPr lang="fr-FR" b="1" i="0" u="none" baseline="0">
                <a:solidFill>
                  <a:srgbClr val="C00000"/>
                </a:solidFill>
                <a:latin typeface="Gill Sans MT" panose="020B0502020104020203" pitchFamily="34" charset="0"/>
              </a:rPr>
              <a:t>Résultats de la NSCA 2.0</a:t>
            </a:r>
          </a:p>
        </p:txBody>
      </p:sp>
    </p:spTree>
    <p:custDataLst>
      <p:tags r:id="rId1"/>
    </p:custDataLst>
    <p:extLst>
      <p:ext uri="{BB962C8B-B14F-4D97-AF65-F5344CB8AC3E}">
        <p14:creationId xmlns:p14="http://schemas.microsoft.com/office/powerpoint/2010/main" val="4123672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222797"/>
            <a:ext cx="10363200" cy="580800"/>
          </a:xfrm>
        </p:spPr>
        <p:txBody>
          <a:bodyPr>
            <a:noAutofit/>
          </a:bodyPr>
          <a:lstStyle/>
          <a:p>
            <a:pPr algn="l" rtl="0"/>
            <a:r>
              <a:rPr lang="fr-FR" sz="3200" b="1" i="0" u="none" baseline="0">
                <a:solidFill>
                  <a:srgbClr val="C00000"/>
                </a:solidFill>
                <a:latin typeface="Gill Sans MT" panose="020B0502020104020203" pitchFamily="34" charset="0"/>
              </a:rPr>
              <a:t>Carte de chaleur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536" y="842446"/>
            <a:ext cx="11103380" cy="5353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203606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140" y="1"/>
            <a:ext cx="10515600" cy="723900"/>
          </a:xfrm>
        </p:spPr>
        <p:txBody>
          <a:bodyPr/>
          <a:lstStyle/>
          <a:p>
            <a:pPr algn="l" rtl="0"/>
            <a:r>
              <a:rPr lang="fr-FR" b="1" i="0" u="none" baseline="0">
                <a:solidFill>
                  <a:srgbClr val="C00000"/>
                </a:solidFill>
                <a:latin typeface="Gill Sans MT" panose="020B0502020104020203" pitchFamily="34" charset="0"/>
              </a:rPr>
              <a:t>Graphique à bulles</a:t>
            </a:r>
            <a:endParaRPr lang="fr-FR"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 y="723900"/>
            <a:ext cx="121539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302740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Pourquoi une carte de chaleur/un graphique à bulles ?</a:t>
            </a:r>
          </a:p>
        </p:txBody>
      </p:sp>
      <p:sp>
        <p:nvSpPr>
          <p:cNvPr id="4" name="Text Placeholder 3"/>
          <p:cNvSpPr>
            <a:spLocks noGrp="1"/>
          </p:cNvSpPr>
          <p:nvPr>
            <p:ph idx="1"/>
          </p:nvPr>
        </p:nvSpPr>
        <p:spPr/>
        <p:txBody>
          <a:bodyPr>
            <a:normAutofit lnSpcReduction="10000"/>
          </a:bodyPr>
          <a:lstStyle/>
          <a:p>
            <a:pPr algn="l" rtl="0"/>
            <a:r>
              <a:rPr lang="fr-FR" sz="3200" b="0" i="0" u="none" baseline="0" dirty="0">
                <a:latin typeface="Gill Sans MT" panose="020B0502020104020203" pitchFamily="34" charset="0"/>
              </a:rPr>
              <a:t>Rapproche visuellement les scores =&gt; rappel que les données sont échantillonnées, et non mesurées avec précision</a:t>
            </a:r>
          </a:p>
          <a:p>
            <a:pPr algn="l" rtl="0"/>
            <a:r>
              <a:rPr lang="fr-FR" sz="3200" b="0" i="0" u="none" baseline="0" dirty="0">
                <a:latin typeface="Gill Sans MT" panose="020B0502020104020203" pitchFamily="34" charset="0"/>
              </a:rPr>
              <a:t>Identifie les points forts/faibles de manière approximative</a:t>
            </a:r>
          </a:p>
          <a:p>
            <a:pPr lvl="1" algn="l" rtl="0"/>
            <a:r>
              <a:rPr lang="fr-FR" sz="3200" b="0" i="0" u="none" baseline="0" dirty="0">
                <a:latin typeface="Gill Sans MT" panose="020B0502020104020203" pitchFamily="34" charset="0"/>
              </a:rPr>
              <a:t>Oriente les analyses et activités </a:t>
            </a:r>
            <a:r>
              <a:rPr lang="fr-FR" sz="3200" b="0" i="0" u="none" baseline="0" dirty="0" smtClean="0">
                <a:latin typeface="Gill Sans MT" panose="020B0502020104020203" pitchFamily="34" charset="0"/>
              </a:rPr>
              <a:t>d’exploration </a:t>
            </a:r>
            <a:r>
              <a:rPr lang="fr-FR" sz="3200" b="0" i="0" u="none" baseline="0" dirty="0">
                <a:latin typeface="Gill Sans MT" panose="020B0502020104020203" pitchFamily="34" charset="0"/>
              </a:rPr>
              <a:t>des données plus approfondies</a:t>
            </a:r>
          </a:p>
          <a:p>
            <a:endParaRPr lang="fr-FR" sz="3200" dirty="0">
              <a:latin typeface="Gill Sans MT" panose="020B0502020104020203" pitchFamily="34" charset="0"/>
            </a:endParaRPr>
          </a:p>
          <a:p>
            <a:pPr algn="l" rtl="0"/>
            <a:r>
              <a:rPr lang="fr-FR" sz="3200" b="0" i="0" u="none" baseline="0" dirty="0">
                <a:latin typeface="Gill Sans MT" panose="020B0502020104020203" pitchFamily="34" charset="0"/>
              </a:rPr>
              <a:t>Une version numérique de la carte de chaleur est également générée (avec moyennes et intervalles)</a:t>
            </a:r>
          </a:p>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127580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fr-FR"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3" name="Title 2"/>
          <p:cNvSpPr>
            <a:spLocks noGrp="1"/>
          </p:cNvSpPr>
          <p:nvPr>
            <p:ph type="title"/>
          </p:nvPr>
        </p:nvSpPr>
        <p:spPr>
          <a:xfrm>
            <a:off x="972705" y="0"/>
            <a:ext cx="10363200" cy="610653"/>
          </a:xfrm>
        </p:spPr>
        <p:txBody>
          <a:bodyPr>
            <a:noAutofit/>
          </a:bodyPr>
          <a:lstStyle/>
          <a:p>
            <a:pPr algn="l" rtl="0"/>
            <a:r>
              <a:rPr lang="fr-FR" sz="3200" b="1" i="0" u="none" baseline="0">
                <a:solidFill>
                  <a:srgbClr val="C00000"/>
                </a:solidFill>
                <a:latin typeface="Gill Sans MT" panose="020B0502020104020203" pitchFamily="34" charset="0"/>
              </a:rPr>
              <a:t>Diagrammes en radar</a:t>
            </a: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2705" y="523568"/>
            <a:ext cx="9479918" cy="6233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5347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rtl="0"/>
            <a:r>
              <a:rPr lang="fr-FR" sz="3200" b="1" i="0" u="none" baseline="0">
                <a:solidFill>
                  <a:srgbClr val="C00000"/>
                </a:solidFill>
                <a:latin typeface="Gill Sans MT" panose="020B0502020104020203" pitchFamily="34" charset="0"/>
              </a:rPr>
              <a:t>Remarques sur les diagrammes en radar</a:t>
            </a:r>
          </a:p>
        </p:txBody>
      </p:sp>
      <p:sp>
        <p:nvSpPr>
          <p:cNvPr id="4" name="Text Placeholder 3"/>
          <p:cNvSpPr>
            <a:spLocks noGrp="1"/>
          </p:cNvSpPr>
          <p:nvPr>
            <p:ph idx="1"/>
          </p:nvPr>
        </p:nvSpPr>
        <p:spPr/>
        <p:txBody>
          <a:bodyPr>
            <a:normAutofit/>
          </a:bodyPr>
          <a:lstStyle/>
          <a:p>
            <a:r>
              <a:rPr lang="fr-FR" sz="3200" dirty="0">
                <a:latin typeface="Gill Sans MT" panose="020B0502020104020203" pitchFamily="34" charset="0"/>
              </a:rPr>
              <a:t>Nécessité </a:t>
            </a:r>
            <a:r>
              <a:rPr lang="fr-FR" sz="3200" dirty="0" smtClean="0">
                <a:latin typeface="Gill Sans MT" panose="020B0502020104020203" pitchFamily="34" charset="0"/>
              </a:rPr>
              <a:t>d’essayer </a:t>
            </a:r>
            <a:r>
              <a:rPr lang="fr-FR" sz="3200" b="0" i="0" u="none" baseline="0" dirty="0" smtClean="0">
                <a:latin typeface="Gill Sans MT" panose="020B0502020104020203" pitchFamily="34" charset="0"/>
              </a:rPr>
              <a:t>d’ignorer </a:t>
            </a:r>
            <a:r>
              <a:rPr lang="fr-FR" sz="3200" b="0" i="0" u="none" baseline="0" dirty="0">
                <a:latin typeface="Gill Sans MT" panose="020B0502020104020203" pitchFamily="34" charset="0"/>
              </a:rPr>
              <a:t>les lignes</a:t>
            </a:r>
          </a:p>
          <a:p>
            <a:pPr algn="l" rtl="0"/>
            <a:r>
              <a:rPr lang="fr-FR" sz="3200" b="0" i="0" u="none" baseline="0" dirty="0">
                <a:latin typeface="Gill Sans MT" panose="020B0502020104020203" pitchFamily="34" charset="0"/>
              </a:rPr>
              <a:t>Ils sont eux aussi utiles pour mettre en avant les différences importantes</a:t>
            </a:r>
          </a:p>
          <a:p>
            <a:pPr algn="l" rtl="0"/>
            <a:r>
              <a:rPr lang="fr-FR" sz="3200" b="0" i="0" u="none" baseline="0" dirty="0">
                <a:latin typeface="Gill Sans MT" panose="020B0502020104020203" pitchFamily="34" charset="0"/>
              </a:rPr>
              <a:t>Ils peuvent rapidement devenir brouillons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242802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 xmlns:a16="http://schemas.microsoft.com/office/drawing/2014/main" id="{B24E0EC2-DE0B-4093-A9C3-075A6AF82F46}"/>
              </a:ext>
            </a:extLst>
          </p:cNvPr>
          <p:cNvPicPr>
            <a:picLocks noGrp="1" noChangeAspect="1"/>
          </p:cNvPicPr>
          <p:nvPr>
            <p:ph type="pic" idx="2"/>
          </p:nvPr>
        </p:nvPicPr>
        <p:blipFill rotWithShape="1">
          <a:blip r:embed="rId3"/>
          <a:srcRect/>
          <a:stretch/>
        </p:blipFill>
        <p:spPr>
          <a:xfrm>
            <a:off x="4345375" y="961812"/>
            <a:ext cx="6574649"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640080" y="2001211"/>
            <a:ext cx="2710753" cy="266832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rtl="0">
              <a:spcBef>
                <a:spcPct val="0"/>
              </a:spcBef>
            </a:pPr>
            <a:r>
              <a:rPr lang="fr-FR" sz="2600" b="1" i="0" u="none" kern="1200" baseline="0" dirty="0">
                <a:solidFill>
                  <a:schemeClr val="bg1"/>
                </a:solidFill>
                <a:latin typeface="Gill Sans MT" panose="020B0502020104020203" pitchFamily="34" charset="0"/>
              </a:rPr>
              <a:t>Conversion des réponses en scores</a:t>
            </a:r>
          </a:p>
        </p:txBody>
      </p:sp>
    </p:spTree>
    <p:custDataLst>
      <p:tags r:id="rId1"/>
    </p:custDataLst>
    <p:extLst>
      <p:ext uri="{BB962C8B-B14F-4D97-AF65-F5344CB8AC3E}">
        <p14:creationId xmlns:p14="http://schemas.microsoft.com/office/powerpoint/2010/main" val="2037583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23364"/>
            <a:ext cx="12192000" cy="580800"/>
          </a:xfrm>
        </p:spPr>
        <p:txBody>
          <a:bodyPr>
            <a:noAutofit/>
          </a:bodyPr>
          <a:lstStyle/>
          <a:p>
            <a:pPr algn="l" rtl="0"/>
            <a:r>
              <a:rPr lang="fr-FR" sz="2800" b="1" i="0" u="none" baseline="0" dirty="0">
                <a:solidFill>
                  <a:srgbClr val="C00000"/>
                </a:solidFill>
                <a:latin typeface="Gill Sans MT" panose="020B0502020104020203" pitchFamily="34" charset="0"/>
              </a:rPr>
              <a:t>Pourcentage </a:t>
            </a:r>
            <a:r>
              <a:rPr lang="fr-FR" sz="2800" b="1" i="0" u="none" baseline="0" dirty="0" smtClean="0">
                <a:solidFill>
                  <a:srgbClr val="C00000"/>
                </a:solidFill>
                <a:latin typeface="Gill Sans MT" panose="020B0502020104020203" pitchFamily="34" charset="0"/>
              </a:rPr>
              <a:t>d’éléments </a:t>
            </a:r>
            <a:r>
              <a:rPr lang="fr-FR" sz="2800" b="1" i="0" u="none" baseline="0" dirty="0">
                <a:solidFill>
                  <a:srgbClr val="C00000"/>
                </a:solidFill>
                <a:latin typeface="Gill Sans MT" panose="020B0502020104020203" pitchFamily="34" charset="0"/>
              </a:rPr>
              <a:t>associés à la catégorie « De base » mis en place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8" name="Table 7">
            <a:extLst>
              <a:ext uri="{FF2B5EF4-FFF2-40B4-BE49-F238E27FC236}">
                <a16:creationId xmlns="" xmlns:a16="http://schemas.microsoft.com/office/drawing/2014/main" id="{5F3146BE-416F-4229-BD23-C2DF27DD8A46}"/>
              </a:ext>
            </a:extLst>
          </p:cNvPr>
          <p:cNvGraphicFramePr>
            <a:graphicFrameLocks noGrp="1"/>
          </p:cNvGraphicFramePr>
          <p:nvPr>
            <p:extLst>
              <p:ext uri="{D42A27DB-BD31-4B8C-83A1-F6EECF244321}">
                <p14:modId xmlns:p14="http://schemas.microsoft.com/office/powerpoint/2010/main" val="708616983"/>
              </p:ext>
            </p:extLst>
          </p:nvPr>
        </p:nvGraphicFramePr>
        <p:xfrm>
          <a:off x="526114" y="728557"/>
          <a:ext cx="11076709" cy="6087405"/>
        </p:xfrm>
        <a:graphic>
          <a:graphicData uri="http://schemas.openxmlformats.org/drawingml/2006/table">
            <a:tbl>
              <a:tblPr firstRow="1" firstCol="1" bandRow="1">
                <a:tableStyleId>{5C22544A-7EE6-4342-B048-85BDC9FD1C3A}</a:tableStyleId>
              </a:tblPr>
              <a:tblGrid>
                <a:gridCol w="8630971">
                  <a:extLst>
                    <a:ext uri="{9D8B030D-6E8A-4147-A177-3AD203B41FA5}">
                      <a16:colId xmlns="" xmlns:a16="http://schemas.microsoft.com/office/drawing/2014/main" val="3645446784"/>
                    </a:ext>
                  </a:extLst>
                </a:gridCol>
                <a:gridCol w="2445738">
                  <a:extLst>
                    <a:ext uri="{9D8B030D-6E8A-4147-A177-3AD203B41FA5}">
                      <a16:colId xmlns="" xmlns:a16="http://schemas.microsoft.com/office/drawing/2014/main" val="795874102"/>
                    </a:ext>
                  </a:extLst>
                </a:gridCol>
              </a:tblGrid>
              <a:tr h="584939">
                <a:tc>
                  <a:txBody>
                    <a:bodyPr/>
                    <a:lstStyle/>
                    <a:p>
                      <a:pPr marL="0" marR="0" algn="l" rtl="0">
                        <a:lnSpc>
                          <a:spcPts val="1400"/>
                        </a:lnSpc>
                        <a:spcBef>
                          <a:spcPts val="0"/>
                        </a:spcBef>
                        <a:spcAft>
                          <a:spcPts val="0"/>
                        </a:spcAft>
                      </a:pPr>
                      <a:r>
                        <a:rPr lang="fr-FR" sz="1600" b="1" i="0" u="none" baseline="0" dirty="0">
                          <a:effectLst/>
                          <a:latin typeface="Gill Sans MT" panose="020B0502020104020203" pitchFamily="34" charset="0"/>
                        </a:rPr>
                        <a:t>Tableau 35. Succès de la capacité clé Gestion des déchets</a:t>
                      </a:r>
                      <a:endParaRPr lang="fr-FR" sz="1600" b="1"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l" rtl="0">
                        <a:lnSpc>
                          <a:spcPts val="1400"/>
                        </a:lnSpc>
                        <a:spcBef>
                          <a:spcPts val="0"/>
                        </a:spcBef>
                        <a:spcAft>
                          <a:spcPts val="0"/>
                        </a:spcAft>
                      </a:pPr>
                      <a:r>
                        <a:rPr lang="fr-FR" sz="900" b="0" i="0" u="none" baseline="0" dirty="0">
                          <a:effectLst/>
                          <a:latin typeface="Gill Sans MT" panose="020B0502020104020203" pitchFamily="34" charset="0"/>
                        </a:rPr>
                        <a:t> </a:t>
                      </a:r>
                      <a:endParaRPr lang="fr-FR" sz="11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745888896"/>
                  </a:ext>
                </a:extLst>
              </a:tr>
              <a:tr h="487746">
                <a:tc>
                  <a:txBody>
                    <a:bodyPr/>
                    <a:lstStyle/>
                    <a:p>
                      <a:pPr marL="0" marR="0" algn="l" rtl="0">
                        <a:lnSpc>
                          <a:spcPct val="100000"/>
                        </a:lnSpc>
                        <a:spcBef>
                          <a:spcPts val="0"/>
                        </a:spcBef>
                        <a:spcAft>
                          <a:spcPts val="0"/>
                        </a:spcAft>
                      </a:pPr>
                      <a:r>
                        <a:rPr lang="fr-FR" sz="1600" b="1" i="0" u="none" baseline="0" dirty="0">
                          <a:effectLst/>
                          <a:latin typeface="Gill Sans MT" panose="020B0502020104020203" pitchFamily="34" charset="0"/>
                        </a:rPr>
                        <a:t>CAPACITÉS AU NIVEAU DES HÔPITAUX DE DISTRICT</a:t>
                      </a:r>
                      <a:endParaRPr lang="fr-FR" sz="1600" b="1"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 DE SITES ÉVALUÉS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327803682"/>
                  </a:ext>
                </a:extLst>
              </a:tr>
              <a:tr h="281827">
                <a:tc>
                  <a:txBody>
                    <a:bodyPr/>
                    <a:lstStyle/>
                    <a:p>
                      <a:pPr marL="0" marR="0" algn="l" rtl="0">
                        <a:lnSpc>
                          <a:spcPct val="100000"/>
                        </a:lnSpc>
                        <a:spcBef>
                          <a:spcPts val="0"/>
                        </a:spcBef>
                        <a:spcAft>
                          <a:spcPts val="0"/>
                        </a:spcAft>
                      </a:pPr>
                      <a:r>
                        <a:rPr lang="fr-FR" sz="1700" b="0" i="0" u="none" baseline="0" dirty="0">
                          <a:solidFill>
                            <a:schemeClr val="tx1"/>
                          </a:solidFill>
                          <a:effectLst/>
                          <a:latin typeface="Gill Sans MT" panose="020B0502020104020203" pitchFamily="34" charset="0"/>
                        </a:rPr>
                        <a:t>Des procédures opérationnelles standard approuvées de gestion des déchets sont en place et peuvent être consultées par le personnel. </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94 %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253187245"/>
                  </a:ext>
                </a:extLst>
              </a:tr>
              <a:tr h="301337">
                <a:tc>
                  <a:txBody>
                    <a:bodyPr/>
                    <a:lstStyle/>
                    <a:p>
                      <a:pPr marL="0" marR="0" algn="l" rtl="0">
                        <a:lnSpc>
                          <a:spcPct val="100000"/>
                        </a:lnSpc>
                        <a:spcBef>
                          <a:spcPts val="0"/>
                        </a:spcBef>
                        <a:spcAft>
                          <a:spcPts val="0"/>
                        </a:spcAft>
                      </a:pPr>
                      <a:r>
                        <a:rPr lang="fr-FR" sz="1700" b="0" i="0" u="none" baseline="0">
                          <a:solidFill>
                            <a:schemeClr val="tx1"/>
                          </a:solidFill>
                          <a:effectLst/>
                          <a:latin typeface="Gill Sans MT" panose="020B0502020104020203" pitchFamily="34" charset="0"/>
                        </a:rPr>
                        <a:t>Les procédures opérationnelles standard de gestion des déchets incluent des procédures de mise au rebut.</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83 %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786461534"/>
                  </a:ext>
                </a:extLst>
              </a:tr>
              <a:tr h="403986">
                <a:tc>
                  <a:txBody>
                    <a:bodyPr/>
                    <a:lstStyle/>
                    <a:p>
                      <a:pPr marL="0" marR="0" algn="l" rtl="0">
                        <a:lnSpc>
                          <a:spcPct val="100000"/>
                        </a:lnSpc>
                        <a:spcBef>
                          <a:spcPts val="0"/>
                        </a:spcBef>
                        <a:spcAft>
                          <a:spcPts val="0"/>
                        </a:spcAft>
                      </a:pPr>
                      <a:r>
                        <a:rPr lang="fr-FR" sz="1700" b="0" i="0" u="none" baseline="0" dirty="0">
                          <a:solidFill>
                            <a:schemeClr val="tx1"/>
                          </a:solidFill>
                          <a:effectLst/>
                          <a:latin typeface="Gill Sans MT" panose="020B0502020104020203" pitchFamily="34" charset="0"/>
                        </a:rPr>
                        <a:t>Les produits pharmaceutiques inutilisables sont entreposés séparément.</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89 %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4263039100"/>
                  </a:ext>
                </a:extLst>
              </a:tr>
              <a:tr h="807974">
                <a:tc>
                  <a:txBody>
                    <a:bodyPr/>
                    <a:lstStyle/>
                    <a:p>
                      <a:pPr marL="0" marR="0" algn="l" rtl="0">
                        <a:lnSpc>
                          <a:spcPct val="100000"/>
                        </a:lnSpc>
                        <a:spcBef>
                          <a:spcPts val="0"/>
                        </a:spcBef>
                        <a:spcAft>
                          <a:spcPts val="0"/>
                        </a:spcAft>
                      </a:pPr>
                      <a:r>
                        <a:rPr lang="fr-FR" sz="1600" b="1" i="0" u="none" baseline="0" dirty="0">
                          <a:effectLst/>
                          <a:latin typeface="Gill Sans MT" panose="020B0502020104020203" pitchFamily="34" charset="0"/>
                        </a:rPr>
                        <a:t>CAPACITÉS AU NIVEAU DES HÔPITAUX DE RÉFÉRENCE</a:t>
                      </a:r>
                      <a:endParaRPr lang="fr-FR" sz="1600" b="1"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 DE SITES ÉVALUÉS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445686868"/>
                  </a:ext>
                </a:extLst>
              </a:tr>
              <a:tr h="403986">
                <a:tc>
                  <a:txBody>
                    <a:bodyPr/>
                    <a:lstStyle/>
                    <a:p>
                      <a:pPr marL="0" marR="0" algn="l" rtl="0">
                        <a:lnSpc>
                          <a:spcPct val="100000"/>
                        </a:lnSpc>
                        <a:spcBef>
                          <a:spcPts val="0"/>
                        </a:spcBef>
                        <a:spcAft>
                          <a:spcPts val="0"/>
                        </a:spcAft>
                      </a:pPr>
                      <a:r>
                        <a:rPr lang="fr-FR" sz="1700" b="0" i="0" u="none" baseline="0" dirty="0">
                          <a:solidFill>
                            <a:schemeClr val="tx1"/>
                          </a:solidFill>
                          <a:effectLst/>
                          <a:latin typeface="Gill Sans MT" panose="020B0502020104020203" pitchFamily="34" charset="0"/>
                        </a:rPr>
                        <a:t>Des procédures opérationnelles standard approuvées de gestion des déchets sont en place et peuvent être consultées par le personnel. </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48830566"/>
                  </a:ext>
                </a:extLst>
              </a:tr>
              <a:tr h="807974">
                <a:tc>
                  <a:txBody>
                    <a:bodyPr/>
                    <a:lstStyle/>
                    <a:p>
                      <a:pPr marL="0" marR="0" algn="l" rtl="0">
                        <a:lnSpc>
                          <a:spcPct val="100000"/>
                        </a:lnSpc>
                        <a:spcBef>
                          <a:spcPts val="0"/>
                        </a:spcBef>
                        <a:spcAft>
                          <a:spcPts val="0"/>
                        </a:spcAft>
                      </a:pPr>
                      <a:r>
                        <a:rPr lang="fr-FR" sz="1600" b="1" i="0" u="none" baseline="0" dirty="0">
                          <a:effectLst/>
                          <a:latin typeface="Gill Sans MT" panose="020B0502020104020203" pitchFamily="34" charset="0"/>
                        </a:rPr>
                        <a:t>CAPACITÉS AU NIVEAU DES ENTREPÔTS CENTRAUX</a:t>
                      </a:r>
                      <a:endParaRPr lang="fr-FR" sz="1600" b="1"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 DE SITES ÉVALUÉS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262678567"/>
                  </a:ext>
                </a:extLst>
              </a:tr>
              <a:tr h="403986">
                <a:tc>
                  <a:txBody>
                    <a:bodyPr/>
                    <a:lstStyle/>
                    <a:p>
                      <a:pPr marL="0" marR="0" algn="l" rtl="0">
                        <a:lnSpc>
                          <a:spcPct val="100000"/>
                        </a:lnSpc>
                        <a:spcBef>
                          <a:spcPts val="0"/>
                        </a:spcBef>
                        <a:spcAft>
                          <a:spcPts val="0"/>
                        </a:spcAft>
                      </a:pPr>
                      <a:r>
                        <a:rPr lang="fr-FR" sz="1700" b="0" i="0" u="none" baseline="0" dirty="0">
                          <a:solidFill>
                            <a:schemeClr val="tx1"/>
                          </a:solidFill>
                          <a:effectLst/>
                          <a:latin typeface="Gill Sans MT" panose="020B0502020104020203" pitchFamily="34" charset="0"/>
                        </a:rPr>
                        <a:t>Des procédures opérationnelles standard approuvées de gestion des déchets sont en place et peuvent être consultées par le personnel. </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649057014"/>
                  </a:ext>
                </a:extLst>
              </a:tr>
              <a:tr h="403986">
                <a:tc>
                  <a:txBody>
                    <a:bodyPr/>
                    <a:lstStyle/>
                    <a:p>
                      <a:pPr marL="0" marR="0" algn="l" rtl="0">
                        <a:lnSpc>
                          <a:spcPct val="100000"/>
                        </a:lnSpc>
                        <a:spcBef>
                          <a:spcPts val="0"/>
                        </a:spcBef>
                        <a:spcAft>
                          <a:spcPts val="0"/>
                        </a:spcAft>
                      </a:pPr>
                      <a:r>
                        <a:rPr lang="fr-FR" sz="1700" b="0" i="0" u="none" baseline="0" dirty="0">
                          <a:solidFill>
                            <a:schemeClr val="tx1"/>
                          </a:solidFill>
                          <a:effectLst/>
                          <a:latin typeface="Gill Sans MT" panose="020B0502020104020203" pitchFamily="34" charset="0"/>
                        </a:rPr>
                        <a:t>Les procédures opérationnelles standard de gestion des déchets incluent des procédures de mise au rebut.</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a:effectLst/>
                          <a:latin typeface="Gill Sans MT" panose="020B0502020104020203" pitchFamily="34" charset="0"/>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614280940"/>
                  </a:ext>
                </a:extLst>
              </a:tr>
              <a:tr h="403986">
                <a:tc>
                  <a:txBody>
                    <a:bodyPr/>
                    <a:lstStyle/>
                    <a:p>
                      <a:pPr marL="0" marR="0" algn="l" rtl="0">
                        <a:lnSpc>
                          <a:spcPct val="100000"/>
                        </a:lnSpc>
                        <a:spcBef>
                          <a:spcPts val="0"/>
                        </a:spcBef>
                        <a:spcAft>
                          <a:spcPts val="0"/>
                        </a:spcAft>
                      </a:pPr>
                      <a:r>
                        <a:rPr lang="fr-FR" sz="1700" b="0" i="0" u="none" baseline="0" dirty="0">
                          <a:solidFill>
                            <a:schemeClr val="tx1"/>
                          </a:solidFill>
                          <a:effectLst/>
                          <a:latin typeface="Gill Sans MT" panose="020B0502020104020203" pitchFamily="34" charset="0"/>
                        </a:rPr>
                        <a:t>Les produits pharmaceutiques inutilisables sont entreposés séparément.</a:t>
                      </a:r>
                      <a:endParaRPr lang="fr-FR" sz="17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fr-FR" sz="1800" b="0" i="0" u="none" baseline="0" dirty="0">
                          <a:effectLst/>
                          <a:latin typeface="Gill Sans MT" panose="020B0502020104020203" pitchFamily="34" charset="0"/>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322296006"/>
                  </a:ext>
                </a:extLst>
              </a:tr>
            </a:tbl>
          </a:graphicData>
        </a:graphic>
      </p:graphicFrame>
    </p:spTree>
    <p:custDataLst>
      <p:tags r:id="rId1"/>
    </p:custDataLst>
    <p:extLst>
      <p:ext uri="{BB962C8B-B14F-4D97-AF65-F5344CB8AC3E}">
        <p14:creationId xmlns:p14="http://schemas.microsoft.com/office/powerpoint/2010/main" val="2737859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rtl="0"/>
            <a:r>
              <a:rPr lang="fr-FR" sz="3200" b="1" i="0" u="none" baseline="0">
                <a:solidFill>
                  <a:srgbClr val="C00000"/>
                </a:solidFill>
                <a:latin typeface="Gill Sans MT" panose="020B0502020104020203" pitchFamily="34" charset="0"/>
              </a:rPr>
              <a:t>Autres données</a:t>
            </a:r>
          </a:p>
        </p:txBody>
      </p:sp>
      <p:sp>
        <p:nvSpPr>
          <p:cNvPr id="4" name="Text Placeholder 3"/>
          <p:cNvSpPr>
            <a:spLocks noGrp="1"/>
          </p:cNvSpPr>
          <p:nvPr>
            <p:ph idx="1"/>
          </p:nvPr>
        </p:nvSpPr>
        <p:spPr/>
        <p:txBody>
          <a:bodyPr>
            <a:normAutofit/>
          </a:bodyPr>
          <a:lstStyle/>
          <a:p>
            <a:pPr algn="l" rtl="0"/>
            <a:r>
              <a:rPr lang="fr-FR" sz="3200" b="0" i="0" u="none" baseline="0" dirty="0">
                <a:latin typeface="Gill Sans MT" panose="020B0502020104020203" pitchFamily="34" charset="0"/>
              </a:rPr>
              <a:t>Questions descriptives :</a:t>
            </a:r>
          </a:p>
          <a:p>
            <a:pPr lvl="1" algn="l" rtl="0"/>
            <a:r>
              <a:rPr lang="fr-FR" sz="2800" b="0" i="0" u="none" baseline="0" dirty="0">
                <a:latin typeface="Gill Sans MT" panose="020B0502020104020203" pitchFamily="34" charset="0"/>
              </a:rPr>
              <a:t>Facilitent </a:t>
            </a:r>
            <a:r>
              <a:rPr lang="fr-FR" sz="2800" b="0" i="0" u="none" baseline="0" dirty="0" smtClean="0">
                <a:latin typeface="Gill Sans MT" panose="020B0502020104020203" pitchFamily="34" charset="0"/>
              </a:rPr>
              <a:t>l’interprétation </a:t>
            </a:r>
            <a:r>
              <a:rPr lang="fr-FR" sz="2800" b="0" i="0" u="none" baseline="0" dirty="0">
                <a:latin typeface="Gill Sans MT" panose="020B0502020104020203" pitchFamily="34" charset="0"/>
              </a:rPr>
              <a:t>des scores de maturité</a:t>
            </a:r>
            <a:endParaRPr lang="fr-FR" sz="3200" dirty="0">
              <a:latin typeface="Gill Sans MT" panose="020B0502020104020203" pitchFamily="34" charset="0"/>
            </a:endParaRPr>
          </a:p>
          <a:p>
            <a:endParaRPr lang="fr-FR" sz="3200" dirty="0">
              <a:latin typeface="Gill Sans MT" panose="020B0502020104020203" pitchFamily="34" charset="0"/>
            </a:endParaRPr>
          </a:p>
          <a:p>
            <a:pPr algn="l" rtl="0"/>
            <a:r>
              <a:rPr lang="fr-FR" sz="3200" b="0" i="0" u="none" baseline="0" dirty="0">
                <a:latin typeface="Gill Sans MT" panose="020B0502020104020203" pitchFamily="34" charset="0"/>
              </a:rPr>
              <a:t>Scores globaux par entité évaluée/module</a:t>
            </a:r>
          </a:p>
          <a:p>
            <a:endParaRPr lang="fr-FR" sz="3200" dirty="0">
              <a:latin typeface="Gill Sans MT" panose="020B0502020104020203" pitchFamily="34" charset="0"/>
            </a:endParaRPr>
          </a:p>
          <a:p>
            <a:pPr algn="l" rtl="0"/>
            <a:r>
              <a:rPr lang="fr-FR" sz="3200" b="0" i="0" u="none" baseline="0" dirty="0">
                <a:latin typeface="Gill Sans MT" panose="020B0502020104020203" pitchFamily="34" charset="0"/>
              </a:rPr>
              <a:t>Scores moyens par question/niveau</a:t>
            </a:r>
          </a:p>
          <a:p>
            <a:pPr lvl="1" algn="l" rtl="0"/>
            <a:r>
              <a:rPr lang="fr-FR" sz="3200" b="0" i="0" u="none" baseline="0" dirty="0">
                <a:latin typeface="Gill Sans MT" panose="020B0502020104020203" pitchFamily="34" charset="0"/>
              </a:rPr>
              <a:t>Par ex., score des centres de santé pour HR-101 = XX %</a:t>
            </a:r>
          </a:p>
          <a:p>
            <a:pPr algn="l" rtl="0"/>
            <a:r>
              <a:rPr lang="fr-FR" sz="3200" b="1" i="0" u="none" baseline="0" dirty="0">
                <a:latin typeface="Gill Sans MT" panose="020B0502020104020203" pitchFamily="34" charset="0"/>
              </a:rPr>
              <a:t>Scores</a:t>
            </a:r>
            <a:r>
              <a:rPr lang="fr-FR" sz="3200" b="0" i="0" u="none" baseline="0" dirty="0">
                <a:latin typeface="Gill Sans MT" panose="020B0502020104020203" pitchFamily="34" charset="0"/>
              </a:rPr>
              <a:t> par niveau (avec intervalles)</a:t>
            </a:r>
          </a:p>
          <a:p>
            <a:endParaRPr lang="fr-FR" dirty="0"/>
          </a:p>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8335692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1353800" cy="1325563"/>
          </a:xfrm>
        </p:spPr>
        <p:txBody>
          <a:bodyPr>
            <a:normAutofit/>
          </a:bodyPr>
          <a:lstStyle/>
          <a:p>
            <a:pPr algn="l" rtl="0"/>
            <a:r>
              <a:rPr lang="fr-FR" sz="3200" b="1" i="0" u="none" baseline="0">
                <a:solidFill>
                  <a:srgbClr val="C00000"/>
                </a:solidFill>
                <a:latin typeface="Gill Sans MT" panose="020B0502020104020203" pitchFamily="34" charset="0"/>
              </a:rPr>
              <a:t>Une bonne évaluation tient compte de toutes les données</a:t>
            </a:r>
          </a:p>
        </p:txBody>
      </p:sp>
      <p:sp>
        <p:nvSpPr>
          <p:cNvPr id="4" name="Text Placeholder 3"/>
          <p:cNvSpPr>
            <a:spLocks noGrp="1"/>
          </p:cNvSpPr>
          <p:nvPr>
            <p:ph idx="1"/>
          </p:nvPr>
        </p:nvSpPr>
        <p:spPr/>
        <p:txBody>
          <a:bodyPr>
            <a:normAutofit/>
          </a:bodyPr>
          <a:lstStyle/>
          <a:p>
            <a:pPr algn="l" rtl="0"/>
            <a:r>
              <a:rPr lang="fr-FR" sz="3200" b="0" i="0" u="none" baseline="0">
                <a:latin typeface="Gill Sans MT" panose="020B0502020104020203" pitchFamily="34" charset="0"/>
              </a:rPr>
              <a:t>Identifier les points forts/points faibles communs</a:t>
            </a:r>
          </a:p>
          <a:p>
            <a:endParaRPr lang="fr-FR" sz="3200" dirty="0">
              <a:latin typeface="Gill Sans MT" panose="020B0502020104020203" pitchFamily="34" charset="0"/>
            </a:endParaRPr>
          </a:p>
          <a:p>
            <a:pPr algn="l" rtl="0"/>
            <a:r>
              <a:rPr lang="fr-FR" sz="3200" b="0" i="0" u="none" baseline="0">
                <a:latin typeface="Gill Sans MT" panose="020B0502020104020203" pitchFamily="34" charset="0"/>
              </a:rPr>
              <a:t>Bâtir une explication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995363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rtl="0"/>
            <a:r>
              <a:rPr lang="fr-FR" sz="3200" b="1" i="0" u="none" baseline="0">
                <a:solidFill>
                  <a:srgbClr val="C00000"/>
                </a:solidFill>
                <a:latin typeface="Gill Sans MT" panose="020B0502020104020203" pitchFamily="34" charset="0"/>
              </a:rPr>
              <a:t>Toutes les réponses sont converties en réponses binaires oui/non</a:t>
            </a:r>
          </a:p>
        </p:txBody>
      </p:sp>
      <p:sp>
        <p:nvSpPr>
          <p:cNvPr id="4" name="Text Placeholder 3"/>
          <p:cNvSpPr>
            <a:spLocks noGrp="1"/>
          </p:cNvSpPr>
          <p:nvPr>
            <p:ph idx="1"/>
          </p:nvPr>
        </p:nvSpPr>
        <p:spPr>
          <a:prstGeom prst="rect">
            <a:avLst/>
          </a:prstGeom>
        </p:spPr>
        <p:txBody>
          <a:bodyPr>
            <a:normAutofit/>
          </a:bodyPr>
          <a:lstStyle/>
          <a:p>
            <a:pPr algn="l" rtl="0">
              <a:buFont typeface="Arial" panose="020B0604020202020204" pitchFamily="34" charset="0"/>
              <a:buChar char="•"/>
            </a:pPr>
            <a:r>
              <a:rPr lang="fr-FR" sz="3200" b="0" i="0" u="none" baseline="0" dirty="0"/>
              <a:t>Notation simplifiée</a:t>
            </a:r>
          </a:p>
          <a:p>
            <a:pPr lvl="1" algn="l" rtl="0">
              <a:buFont typeface="Wingdings" panose="05000000000000000000" pitchFamily="2" charset="2"/>
              <a:buChar char="ü"/>
            </a:pPr>
            <a:r>
              <a:rPr lang="fr-FR" sz="3200" b="0" i="0" u="none" baseline="0" dirty="0"/>
              <a:t>Présent/absent</a:t>
            </a:r>
          </a:p>
          <a:p>
            <a:pPr algn="l" rtl="0">
              <a:buFont typeface="Arial" panose="020B0604020202020204" pitchFamily="34" charset="0"/>
              <a:buChar char="•"/>
            </a:pPr>
            <a:r>
              <a:rPr lang="fr-FR" sz="3200" b="0" i="0" u="none" baseline="0" dirty="0"/>
              <a:t>Simplification/standardisation de la collecte de données</a:t>
            </a:r>
          </a:p>
          <a:p>
            <a:pPr lvl="1" algn="l" rtl="0">
              <a:buFont typeface="Wingdings" panose="05000000000000000000" pitchFamily="2" charset="2"/>
              <a:buChar char="ü"/>
            </a:pPr>
            <a:r>
              <a:rPr lang="fr-FR" sz="3200" b="0" i="0" u="none" baseline="0" dirty="0"/>
              <a:t>Pas de questions ouvertes</a:t>
            </a:r>
          </a:p>
          <a:p>
            <a:pPr lvl="1" algn="l" rtl="0">
              <a:buFont typeface="Wingdings" panose="05000000000000000000" pitchFamily="2" charset="2"/>
              <a:buChar char="ü"/>
            </a:pPr>
            <a:r>
              <a:rPr lang="fr-FR" sz="3200" b="0" i="0" u="none" baseline="0" dirty="0"/>
              <a:t>Peu </a:t>
            </a:r>
            <a:r>
              <a:rPr lang="fr-FR" sz="3200" b="0" i="0" u="none" baseline="0" dirty="0" smtClean="0"/>
              <a:t>d’interprétation </a:t>
            </a:r>
            <a:r>
              <a:rPr lang="fr-FR" sz="3200" b="0" i="0" u="none" baseline="0" dirty="0"/>
              <a:t>possible par les </a:t>
            </a:r>
            <a:r>
              <a:rPr lang="fr-FR" sz="3200" b="0" i="0" u="none" baseline="0"/>
              <a:t>collecteurs </a:t>
            </a:r>
            <a:r>
              <a:rPr lang="fr-FR" sz="3200" b="0" i="0" u="none" baseline="0" smtClean="0"/>
              <a:t/>
            </a:r>
            <a:br>
              <a:rPr lang="fr-FR" sz="3200" b="0" i="0" u="none" baseline="0" smtClean="0"/>
            </a:br>
            <a:r>
              <a:rPr lang="fr-FR" sz="3200" b="0" i="0" u="none" baseline="0" smtClean="0"/>
              <a:t> de </a:t>
            </a:r>
            <a:r>
              <a:rPr lang="fr-FR" sz="3200" b="0" i="0" u="none" baseline="0" dirty="0"/>
              <a:t>données</a:t>
            </a:r>
          </a:p>
          <a:p>
            <a:pPr algn="l" rtl="0">
              <a:buFont typeface="Wingdings" panose="05000000000000000000" pitchFamily="2" charset="2"/>
              <a:buChar char="ü"/>
            </a:pPr>
            <a:endParaRPr lang="fr-FR" sz="3200" dirty="0"/>
          </a:p>
          <a:p>
            <a:pPr marL="0" indent="0" algn="l" rtl="0">
              <a:buNone/>
            </a:pPr>
            <a:r>
              <a:rPr lang="fr-FR" sz="3200" b="0" i="0" u="none" baseline="0" dirty="0">
                <a:solidFill>
                  <a:srgbClr val="C00000"/>
                </a:solidFill>
              </a:rPr>
              <a:t>-Difficile à présenter, nombreuses données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06877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Certaines questions sont déjà binaires</a:t>
            </a:r>
          </a:p>
        </p:txBody>
      </p:sp>
      <p:sp>
        <p:nvSpPr>
          <p:cNvPr id="4" name="Text Placeholder 3"/>
          <p:cNvSpPr>
            <a:spLocks noGrp="1"/>
          </p:cNvSpPr>
          <p:nvPr>
            <p:ph idx="1"/>
          </p:nvPr>
        </p:nvSpPr>
        <p:spPr/>
        <p:txBody>
          <a:bodyPr>
            <a:normAutofit lnSpcReduction="10000"/>
          </a:bodyPr>
          <a:lstStyle/>
          <a:p>
            <a:endParaRPr lang="fr-FR" dirty="0"/>
          </a:p>
          <a:p>
            <a:endParaRPr lang="fr-FR" dirty="0"/>
          </a:p>
          <a:p>
            <a:endParaRPr lang="fr-FR" dirty="0"/>
          </a:p>
          <a:p>
            <a:endParaRPr lang="fr-FR" dirty="0"/>
          </a:p>
          <a:p>
            <a:endParaRPr lang="fr-FR" dirty="0"/>
          </a:p>
          <a:p>
            <a:endParaRPr lang="fr-FR" dirty="0"/>
          </a:p>
          <a:p>
            <a:endParaRPr lang="fr-FR" dirty="0"/>
          </a:p>
          <a:p>
            <a:endParaRPr lang="fr-FR" dirty="0"/>
          </a:p>
          <a:p>
            <a:pPr algn="l" rtl="0"/>
            <a:r>
              <a:rPr lang="fr-FR" b="0" i="0" u="none" baseline="0"/>
              <a:t>Par exemple, « Je ne sais pas » = « Non ».</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908119004"/>
              </p:ext>
            </p:extLst>
          </p:nvPr>
        </p:nvGraphicFramePr>
        <p:xfrm>
          <a:off x="508000" y="1715549"/>
          <a:ext cx="11315701" cy="3276092"/>
        </p:xfrm>
        <a:graphic>
          <a:graphicData uri="http://schemas.openxmlformats.org/drawingml/2006/table">
            <a:tbl>
              <a:tblPr firstRow="1" firstCol="1" bandRow="1"/>
              <a:tblGrid>
                <a:gridCol w="1869271">
                  <a:extLst>
                    <a:ext uri="{9D8B030D-6E8A-4147-A177-3AD203B41FA5}">
                      <a16:colId xmlns="" xmlns:a16="http://schemas.microsoft.com/office/drawing/2014/main" val="20000"/>
                    </a:ext>
                  </a:extLst>
                </a:gridCol>
                <a:gridCol w="2626878">
                  <a:extLst>
                    <a:ext uri="{9D8B030D-6E8A-4147-A177-3AD203B41FA5}">
                      <a16:colId xmlns="" xmlns:a16="http://schemas.microsoft.com/office/drawing/2014/main" val="20001"/>
                    </a:ext>
                  </a:extLst>
                </a:gridCol>
                <a:gridCol w="2198572">
                  <a:extLst>
                    <a:ext uri="{9D8B030D-6E8A-4147-A177-3AD203B41FA5}">
                      <a16:colId xmlns="" xmlns:a16="http://schemas.microsoft.com/office/drawing/2014/main" val="20002"/>
                    </a:ext>
                  </a:extLst>
                </a:gridCol>
                <a:gridCol w="2310490">
                  <a:extLst>
                    <a:ext uri="{9D8B030D-6E8A-4147-A177-3AD203B41FA5}">
                      <a16:colId xmlns="" xmlns:a16="http://schemas.microsoft.com/office/drawing/2014/main" val="20003"/>
                    </a:ext>
                  </a:extLst>
                </a:gridCol>
                <a:gridCol w="2310490">
                  <a:extLst>
                    <a:ext uri="{9D8B030D-6E8A-4147-A177-3AD203B41FA5}">
                      <a16:colId xmlns="" xmlns:a16="http://schemas.microsoft.com/office/drawing/2014/main" val="20004"/>
                    </a:ext>
                  </a:extLst>
                </a:gridCol>
              </a:tblGrid>
              <a:tr h="1092030">
                <a:tc>
                  <a:txBody>
                    <a:bodyPr/>
                    <a:lstStyle/>
                    <a:p>
                      <a:pPr marL="0" marR="0" algn="ctr" rtl="0">
                        <a:lnSpc>
                          <a:spcPct val="115000"/>
                        </a:lnSpc>
                        <a:spcBef>
                          <a:spcPts val="0"/>
                        </a:spcBef>
                        <a:spcAft>
                          <a:spcPts val="0"/>
                        </a:spcAft>
                      </a:pPr>
                      <a:r>
                        <a:rPr lang="fr-FR" sz="2600" b="1" i="0" u="none" baseline="0" dirty="0">
                          <a:solidFill>
                            <a:schemeClr val="bg1"/>
                          </a:solidFill>
                          <a:effectLst/>
                          <a:latin typeface="Gill Sans MT" panose="020B0502020104020203" pitchFamily="34" charset="0"/>
                          <a:ea typeface="Times New Roman"/>
                          <a:cs typeface="Times New Roman"/>
                        </a:rPr>
                        <a:t>N° de question</a:t>
                      </a:r>
                      <a:endParaRPr lang="fr-FR"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l" rtl="0">
                        <a:lnSpc>
                          <a:spcPct val="115000"/>
                        </a:lnSpc>
                        <a:spcBef>
                          <a:spcPts val="0"/>
                        </a:spcBef>
                        <a:spcAft>
                          <a:spcPts val="0"/>
                        </a:spcAft>
                      </a:pPr>
                      <a:r>
                        <a:rPr lang="fr-FR" sz="2600" b="1" i="0" u="none" baseline="0">
                          <a:solidFill>
                            <a:schemeClr val="bg1"/>
                          </a:solidFill>
                          <a:effectLst/>
                          <a:latin typeface="Gill Sans MT" panose="020B0502020104020203" pitchFamily="34" charset="0"/>
                          <a:ea typeface="Times New Roman"/>
                          <a:cs typeface="Times New Roman"/>
                        </a:rPr>
                        <a:t>Question</a:t>
                      </a:r>
                      <a:endParaRPr lang="fr-FR"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rtl="0">
                        <a:lnSpc>
                          <a:spcPct val="115000"/>
                        </a:lnSpc>
                        <a:spcBef>
                          <a:spcPts val="0"/>
                        </a:spcBef>
                        <a:spcAft>
                          <a:spcPts val="0"/>
                        </a:spcAft>
                      </a:pPr>
                      <a:r>
                        <a:rPr lang="fr-FR" sz="2600" b="1" i="0" u="none" baseline="0">
                          <a:solidFill>
                            <a:schemeClr val="bg1"/>
                          </a:solidFill>
                          <a:effectLst/>
                          <a:latin typeface="Gill Sans MT" panose="020B0502020104020203" pitchFamily="34" charset="0"/>
                          <a:ea typeface="Times New Roman"/>
                          <a:cs typeface="Times New Roman"/>
                        </a:rPr>
                        <a:t>Réponse (numérique)</a:t>
                      </a:r>
                      <a:endParaRPr lang="fr-FR" sz="2600" dirty="0">
                        <a:solidFill>
                          <a:schemeClr val="bg1"/>
                        </a:solidFill>
                        <a:effectLst/>
                        <a:latin typeface="Gill Sans MT" panose="020B0502020104020203" pitchFamily="34" charset="0"/>
                        <a:ea typeface="Calibri"/>
                        <a:cs typeface="Times New Roman"/>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rtl="0">
                        <a:lnSpc>
                          <a:spcPct val="115000"/>
                        </a:lnSpc>
                        <a:spcBef>
                          <a:spcPts val="0"/>
                        </a:spcBef>
                        <a:spcAft>
                          <a:spcPts val="0"/>
                        </a:spcAft>
                      </a:pPr>
                      <a:r>
                        <a:rPr lang="fr-FR" sz="2600" b="1" i="0" u="none" baseline="0">
                          <a:solidFill>
                            <a:schemeClr val="bg1"/>
                          </a:solidFill>
                          <a:effectLst/>
                          <a:latin typeface="Gill Sans MT" panose="020B0502020104020203" pitchFamily="34" charset="0"/>
                          <a:ea typeface="Times New Roman"/>
                          <a:cs typeface="Times New Roman"/>
                        </a:rPr>
                        <a:t>Réponse (texte)</a:t>
                      </a:r>
                      <a:endParaRPr lang="fr-FR" sz="2600" dirty="0">
                        <a:solidFill>
                          <a:schemeClr val="bg1"/>
                        </a:solidFill>
                        <a:effectLst/>
                        <a:latin typeface="Gill Sans MT" panose="020B0502020104020203" pitchFamily="34" charset="0"/>
                        <a:ea typeface="Calibri"/>
                        <a:cs typeface="Times New Roman"/>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rtl="0">
                        <a:lnSpc>
                          <a:spcPct val="115000"/>
                        </a:lnSpc>
                        <a:spcBef>
                          <a:spcPts val="0"/>
                        </a:spcBef>
                        <a:spcAft>
                          <a:spcPts val="0"/>
                        </a:spcAft>
                      </a:pPr>
                      <a:r>
                        <a:rPr lang="fr-FR" sz="2600" b="1" i="0" u="none" baseline="0">
                          <a:solidFill>
                            <a:schemeClr val="bg1"/>
                          </a:solidFill>
                          <a:effectLst/>
                          <a:latin typeface="Gill Sans MT" panose="020B0502020104020203" pitchFamily="34" charset="0"/>
                          <a:ea typeface="Times New Roman"/>
                          <a:cs typeface="Times New Roman"/>
                        </a:rPr>
                        <a:t>Catégorie de réponse</a:t>
                      </a:r>
                      <a:endParaRPr lang="fr-FR"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 xmlns:a16="http://schemas.microsoft.com/office/drawing/2014/main" val="10000"/>
                  </a:ext>
                </a:extLst>
              </a:tr>
              <a:tr h="571734">
                <a:tc rowSpan="3">
                  <a:txBody>
                    <a:bodyPr/>
                    <a:lstStyle/>
                    <a:p>
                      <a:pPr marL="0" marR="0" algn="ctr" rtl="0">
                        <a:lnSpc>
                          <a:spcPct val="115000"/>
                        </a:lnSpc>
                        <a:spcBef>
                          <a:spcPts val="0"/>
                        </a:spcBef>
                        <a:spcAft>
                          <a:spcPts val="0"/>
                        </a:spcAft>
                      </a:pPr>
                      <a:r>
                        <a:rPr lang="fr-FR" sz="2600" b="0" i="0" u="none" baseline="0">
                          <a:solidFill>
                            <a:schemeClr val="bg1"/>
                          </a:solidFill>
                          <a:effectLst/>
                          <a:latin typeface="Gill Sans MT" panose="020B0502020104020203" pitchFamily="34" charset="0"/>
                          <a:ea typeface="Times New Roman"/>
                          <a:cs typeface="Times New Roman"/>
                        </a:rPr>
                        <a:t>SC-101</a:t>
                      </a:r>
                      <a:endParaRPr lang="fr-FR"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rowSpan="3">
                  <a:txBody>
                    <a:bodyPr/>
                    <a:lstStyle/>
                    <a:p>
                      <a:pPr marL="0" marR="0" algn="l" rtl="0">
                        <a:lnSpc>
                          <a:spcPct val="115000"/>
                        </a:lnSpc>
                        <a:spcBef>
                          <a:spcPts val="0"/>
                        </a:spcBef>
                        <a:spcAft>
                          <a:spcPts val="0"/>
                        </a:spcAft>
                      </a:pPr>
                      <a:r>
                        <a:rPr lang="fr-FR" sz="2400" b="0" i="0" u="none" baseline="0" dirty="0">
                          <a:solidFill>
                            <a:srgbClr val="000000"/>
                          </a:solidFill>
                          <a:effectLst/>
                          <a:latin typeface="Gill Sans MT" panose="020B0502020104020203" pitchFamily="34" charset="0"/>
                          <a:ea typeface="Times New Roman"/>
                          <a:cs typeface="Times New Roman"/>
                        </a:rPr>
                        <a:t>Disposez-vous </a:t>
                      </a:r>
                      <a:r>
                        <a:rPr lang="fr-FR" sz="2400" b="0" i="0" u="none" baseline="0" dirty="0" smtClean="0">
                          <a:solidFill>
                            <a:srgbClr val="000000"/>
                          </a:solidFill>
                          <a:effectLst/>
                          <a:latin typeface="Gill Sans MT" panose="020B0502020104020203" pitchFamily="34" charset="0"/>
                          <a:ea typeface="Times New Roman"/>
                          <a:cs typeface="Times New Roman"/>
                        </a:rPr>
                        <a:t>d’un </a:t>
                      </a:r>
                      <a:r>
                        <a:rPr lang="fr-FR" sz="2400" b="0" i="0" u="none" baseline="0" dirty="0">
                          <a:solidFill>
                            <a:srgbClr val="000000"/>
                          </a:solidFill>
                          <a:effectLst/>
                          <a:latin typeface="Gill Sans MT" panose="020B0502020104020203" pitchFamily="34" charset="0"/>
                          <a:ea typeface="Times New Roman"/>
                          <a:cs typeface="Times New Roman"/>
                        </a:rPr>
                        <a:t>plan stratégique de chaîne </a:t>
                      </a:r>
                      <a:r>
                        <a:rPr lang="fr-FR" sz="2400" b="0" i="0" u="none" baseline="0" dirty="0" smtClean="0">
                          <a:solidFill>
                            <a:srgbClr val="000000"/>
                          </a:solidFill>
                          <a:effectLst/>
                          <a:latin typeface="Gill Sans MT" panose="020B0502020104020203" pitchFamily="34" charset="0"/>
                          <a:ea typeface="Times New Roman"/>
                          <a:cs typeface="Times New Roman"/>
                        </a:rPr>
                        <a:t>d’approvisionnement </a:t>
                      </a:r>
                      <a:r>
                        <a:rPr lang="fr-FR" sz="2400" b="0" i="0" u="none" baseline="0" dirty="0">
                          <a:solidFill>
                            <a:srgbClr val="000000"/>
                          </a:solidFill>
                          <a:effectLst/>
                          <a:latin typeface="Gill Sans MT" panose="020B0502020104020203" pitchFamily="34" charset="0"/>
                          <a:ea typeface="Times New Roman"/>
                          <a:cs typeface="Times New Roman"/>
                        </a:rPr>
                        <a:t>approuvé ?</a:t>
                      </a:r>
                      <a:endParaRPr lang="fr-FR" sz="24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1</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Oui</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De base</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1"/>
                  </a:ext>
                </a:extLst>
              </a:tr>
              <a:tr h="571734">
                <a:tc vMerge="1">
                  <a:txBody>
                    <a:bodyPr/>
                    <a:lstStyle/>
                    <a:p>
                      <a:endParaRPr lang="fr-FR"/>
                    </a:p>
                  </a:txBody>
                  <a:tcPr/>
                </a:tc>
                <a:tc vMerge="1">
                  <a:txBody>
                    <a:bodyPr/>
                    <a:lstStyle/>
                    <a:p>
                      <a:endParaRPr lang="fr-FR"/>
                    </a:p>
                  </a:txBody>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0</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Non</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Aucune</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r h="1040594">
                <a:tc vMerge="1">
                  <a:txBody>
                    <a:bodyPr/>
                    <a:lstStyle/>
                    <a:p>
                      <a:endParaRPr lang="fr-FR"/>
                    </a:p>
                  </a:txBody>
                  <a:tcPr/>
                </a:tc>
                <a:tc vMerge="1">
                  <a:txBody>
                    <a:bodyPr/>
                    <a:lstStyle/>
                    <a:p>
                      <a:endParaRPr lang="fr-FR"/>
                    </a:p>
                  </a:txBody>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98</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a:solidFill>
                            <a:srgbClr val="000000"/>
                          </a:solidFill>
                          <a:effectLst/>
                          <a:latin typeface="Gill Sans MT" panose="020B0502020104020203" pitchFamily="34" charset="0"/>
                          <a:ea typeface="Times New Roman"/>
                          <a:cs typeface="Times New Roman"/>
                        </a:rPr>
                        <a:t>Je ne sais pas</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0"/>
                        </a:spcAft>
                      </a:pPr>
                      <a:r>
                        <a:rPr lang="fr-FR" sz="2600" b="0" i="0" u="none" baseline="0" dirty="0">
                          <a:solidFill>
                            <a:srgbClr val="000000"/>
                          </a:solidFill>
                          <a:effectLst/>
                          <a:latin typeface="Gill Sans MT" panose="020B0502020104020203" pitchFamily="34" charset="0"/>
                          <a:ea typeface="Times New Roman"/>
                          <a:cs typeface="Times New Roman"/>
                        </a:rPr>
                        <a:t>Aucune</a:t>
                      </a:r>
                      <a:endParaRPr lang="fr-FR"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84337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2"/>
            <a:ext cx="10363200" cy="580800"/>
          </a:xfrm>
        </p:spPr>
        <p:txBody>
          <a:bodyPr>
            <a:noAutofit/>
          </a:bodyPr>
          <a:lstStyle/>
          <a:p>
            <a:pPr algn="l" rtl="0"/>
            <a:r>
              <a:rPr lang="fr-FR" sz="3200" b="1" i="0" u="none" baseline="0">
                <a:solidFill>
                  <a:srgbClr val="C00000"/>
                </a:solidFill>
                <a:latin typeface="Gill Sans MT" panose="020B0502020104020203" pitchFamily="34" charset="0"/>
              </a:rPr>
              <a:t>Questions imbriquées - Scores cumulés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1810384038"/>
              </p:ext>
            </p:extLst>
          </p:nvPr>
        </p:nvGraphicFramePr>
        <p:xfrm>
          <a:off x="183776" y="894416"/>
          <a:ext cx="11824448" cy="5261919"/>
        </p:xfrm>
        <a:graphic>
          <a:graphicData uri="http://schemas.openxmlformats.org/drawingml/2006/table">
            <a:tbl>
              <a:tblPr/>
              <a:tblGrid>
                <a:gridCol w="1319798">
                  <a:extLst>
                    <a:ext uri="{9D8B030D-6E8A-4147-A177-3AD203B41FA5}">
                      <a16:colId xmlns="" xmlns:a16="http://schemas.microsoft.com/office/drawing/2014/main" val="20000"/>
                    </a:ext>
                  </a:extLst>
                </a:gridCol>
                <a:gridCol w="4622953">
                  <a:extLst>
                    <a:ext uri="{9D8B030D-6E8A-4147-A177-3AD203B41FA5}">
                      <a16:colId xmlns="" xmlns:a16="http://schemas.microsoft.com/office/drawing/2014/main" val="20001"/>
                    </a:ext>
                  </a:extLst>
                </a:gridCol>
                <a:gridCol w="3604662">
                  <a:extLst>
                    <a:ext uri="{9D8B030D-6E8A-4147-A177-3AD203B41FA5}">
                      <a16:colId xmlns="" xmlns:a16="http://schemas.microsoft.com/office/drawing/2014/main" val="20002"/>
                    </a:ext>
                  </a:extLst>
                </a:gridCol>
                <a:gridCol w="2277035">
                  <a:extLst>
                    <a:ext uri="{9D8B030D-6E8A-4147-A177-3AD203B41FA5}">
                      <a16:colId xmlns="" xmlns:a16="http://schemas.microsoft.com/office/drawing/2014/main" val="20003"/>
                    </a:ext>
                  </a:extLst>
                </a:gridCol>
              </a:tblGrid>
              <a:tr h="822648">
                <a:tc>
                  <a:txBody>
                    <a:bodyPr/>
                    <a:lstStyle/>
                    <a:p>
                      <a:pPr algn="l" rtl="0" fontAlgn="t"/>
                      <a:endParaRPr lang="fr-FR"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600" b="1" i="0" u="none" strike="noStrike" baseline="0">
                          <a:solidFill>
                            <a:schemeClr val="bg1"/>
                          </a:solidFill>
                          <a:effectLst/>
                          <a:latin typeface="Gill Sans MT" panose="020B0502020104020203" pitchFamily="34" charset="0"/>
                        </a:rPr>
                        <a:t>Question</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600" b="1" i="0" u="none" strike="noStrike" baseline="0">
                          <a:solidFill>
                            <a:schemeClr val="bg1"/>
                          </a:solidFill>
                          <a:effectLst/>
                          <a:latin typeface="Gill Sans MT" panose="020B0502020104020203" pitchFamily="34" charset="0"/>
                        </a:rPr>
                        <a:t>Réponse</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600" b="1" i="0" u="none" strike="noStrike" baseline="0">
                          <a:solidFill>
                            <a:schemeClr val="bg1"/>
                          </a:solidFill>
                          <a:effectLst/>
                          <a:latin typeface="Gill Sans MT" panose="020B0502020104020203" pitchFamily="34" charset="0"/>
                        </a:rPr>
                        <a:t>Catégorie de maturité</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 xmlns:a16="http://schemas.microsoft.com/office/drawing/2014/main" val="10007"/>
                  </a:ext>
                </a:extLst>
              </a:tr>
              <a:tr h="1674661">
                <a:tc rowSpan="5">
                  <a:txBody>
                    <a:bodyPr/>
                    <a:lstStyle/>
                    <a:p>
                      <a:pPr algn="ctr" rtl="0" fontAlgn="t"/>
                      <a:r>
                        <a:rPr lang="fr-FR" sz="2600" b="0" i="0" u="none" strike="noStrike" baseline="0">
                          <a:solidFill>
                            <a:schemeClr val="bg1"/>
                          </a:solidFill>
                          <a:effectLst/>
                          <a:latin typeface="Gill Sans MT" panose="020B0502020104020203" pitchFamily="34" charset="0"/>
                        </a:rPr>
                        <a:t>HR-309</a:t>
                      </a:r>
                    </a:p>
                  </a:txBody>
                  <a:tcPr marL="7702" marR="7702" marT="77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500" b="1" i="0" u="none" strike="noStrike" baseline="0" dirty="0">
                          <a:solidFill>
                            <a:srgbClr val="000000"/>
                          </a:solidFill>
                          <a:effectLst/>
                          <a:latin typeface="Gill Sans MT" panose="020B0502020104020203" pitchFamily="34" charset="0"/>
                        </a:rPr>
                        <a:t>Au cours des deux dernières années, quel pourcentage du personnel a participé à des séances de renforcement des compétences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500" b="1" i="0" u="none" strike="noStrike" kern="1200" baseline="0" dirty="0">
                          <a:solidFill>
                            <a:srgbClr val="000000"/>
                          </a:solidFill>
                          <a:effectLst/>
                          <a:latin typeface="Gill Sans MT" panose="020B0502020104020203" pitchFamily="34" charset="0"/>
                          <a:ea typeface="+mn-ea"/>
                          <a:cs typeface="+mn-cs"/>
                        </a:rPr>
                        <a:t>Personne</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500" b="1" i="0" u="none" strike="noStrike" kern="1200" baseline="0">
                          <a:solidFill>
                            <a:srgbClr val="000000"/>
                          </a:solidFill>
                          <a:effectLst/>
                          <a:latin typeface="Gill Sans MT" panose="020B0502020104020203" pitchFamily="34" charset="0"/>
                          <a:ea typeface="+mn-ea"/>
                          <a:cs typeface="+mn-cs"/>
                        </a:rPr>
                        <a:t>Personne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415283">
                <a:tc vMerge="1">
                  <a:txBody>
                    <a:bodyPr/>
                    <a:lstStyle/>
                    <a:p>
                      <a:pPr algn="l" rtl="0" fontAlgn="t"/>
                      <a:endParaRPr lang="fr-FR"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500" b="0" i="0" u="none" strike="noStrike" baseline="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500" b="1" i="0" u="none" strike="noStrike" kern="1200" baseline="0" dirty="0">
                          <a:solidFill>
                            <a:srgbClr val="000000"/>
                          </a:solidFill>
                          <a:effectLst/>
                          <a:latin typeface="Gill Sans MT" panose="020B0502020104020203" pitchFamily="34" charset="0"/>
                          <a:ea typeface="+mn-ea"/>
                          <a:cs typeface="+mn-cs"/>
                        </a:rPr>
                        <a:t>Très peu (1 à 25 %)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500" b="1" i="0" u="none" strike="noStrike" kern="1200" baseline="0">
                          <a:solidFill>
                            <a:srgbClr val="000000"/>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822648">
                <a:tc vMerge="1">
                  <a:txBody>
                    <a:bodyPr/>
                    <a:lstStyle/>
                    <a:p>
                      <a:pPr algn="l" rtl="0" fontAlgn="t"/>
                      <a:endParaRPr lang="fr-FR"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500" b="0" i="0" u="none" strike="noStrike" baseline="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500" b="1" i="0" u="none" strike="noStrike" kern="1200" baseline="0">
                          <a:solidFill>
                            <a:srgbClr val="000000"/>
                          </a:solidFill>
                          <a:effectLst/>
                          <a:latin typeface="Gill Sans MT" panose="020B0502020104020203" pitchFamily="34" charset="0"/>
                          <a:ea typeface="+mn-ea"/>
                          <a:cs typeface="+mn-cs"/>
                        </a:rPr>
                        <a:t>Une partie (26 à 50 %)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500" b="1" i="0" u="none" strike="noStrike" kern="1200" baseline="0" dirty="0">
                          <a:solidFill>
                            <a:srgbClr val="000000"/>
                          </a:solidFill>
                          <a:effectLst/>
                          <a:latin typeface="Gill Sans MT" panose="020B0502020104020203" pitchFamily="34" charset="0"/>
                          <a:ea typeface="+mn-ea"/>
                          <a:cs typeface="+mn-cs"/>
                        </a:rPr>
                        <a:t>Intermédiaire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417726">
                <a:tc vMerge="1">
                  <a:txBody>
                    <a:bodyPr/>
                    <a:lstStyle/>
                    <a:p>
                      <a:pPr algn="l" rtl="0" fontAlgn="t"/>
                      <a:endParaRPr lang="fr-FR"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500" b="0" i="0" u="none" strike="noStrike" baseline="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500" b="1" i="0" u="none" strike="noStrike" kern="1200" baseline="0">
                          <a:solidFill>
                            <a:srgbClr val="000000"/>
                          </a:solidFill>
                          <a:effectLst/>
                          <a:latin typeface="Gill Sans MT" panose="020B0502020104020203" pitchFamily="34" charset="0"/>
                          <a:ea typeface="+mn-ea"/>
                          <a:cs typeface="+mn-cs"/>
                        </a:rPr>
                        <a:t>La majorité (51 à 99 %)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500" b="1" i="0" u="none" strike="noStrike" kern="1200" baseline="0" dirty="0">
                          <a:solidFill>
                            <a:srgbClr val="000000"/>
                          </a:solidFill>
                          <a:effectLst/>
                          <a:latin typeface="Gill Sans MT" panose="020B0502020104020203" pitchFamily="34" charset="0"/>
                          <a:ea typeface="+mn-ea"/>
                          <a:cs typeface="+mn-cs"/>
                        </a:rPr>
                        <a:t>Avancé</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827621">
                <a:tc vMerge="1">
                  <a:txBody>
                    <a:bodyPr/>
                    <a:lstStyle/>
                    <a:p>
                      <a:pPr algn="l" rtl="0" fontAlgn="t"/>
                      <a:endParaRPr lang="fr-FR"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500" b="0" i="0" u="none" strike="noStrike" baseline="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500" b="1" i="0" u="none" strike="noStrike" kern="1200" baseline="0">
                          <a:solidFill>
                            <a:srgbClr val="000000"/>
                          </a:solidFill>
                          <a:effectLst/>
                          <a:latin typeface="Gill Sans MT" panose="020B0502020104020203" pitchFamily="34" charset="0"/>
                          <a:ea typeface="+mn-ea"/>
                          <a:cs typeface="+mn-cs"/>
                        </a:rPr>
                        <a:t>Totalité (100 %)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500" b="1" i="0" u="none" strike="noStrike" kern="1200" baseline="0" dirty="0">
                          <a:solidFill>
                            <a:srgbClr val="000000"/>
                          </a:solidFill>
                          <a:effectLst/>
                          <a:latin typeface="Gill Sans MT" panose="020B0502020104020203" pitchFamily="34" charset="0"/>
                          <a:ea typeface="+mn-ea"/>
                          <a:cs typeface="+mn-cs"/>
                        </a:rPr>
                        <a:t>Summum</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389106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 xmlns:a16="http://schemas.microsoft.com/office/drawing/2014/main" id="{041D7B3B-6B22-4A9D-92A9-AD9397892437}"/>
              </a:ext>
            </a:extLst>
          </p:cNvPr>
          <p:cNvSpPr>
            <a:spLocks noGrp="1"/>
          </p:cNvSpPr>
          <p:nvPr>
            <p:ph idx="1"/>
          </p:nvPr>
        </p:nvSpPr>
        <p:spPr/>
        <p:txBody>
          <a:bodyPr/>
          <a:lstStyle/>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1694700889"/>
              </p:ext>
            </p:extLst>
          </p:nvPr>
        </p:nvGraphicFramePr>
        <p:xfrm>
          <a:off x="250110" y="566800"/>
          <a:ext cx="11665183" cy="6205766"/>
        </p:xfrm>
        <a:graphic>
          <a:graphicData uri="http://schemas.openxmlformats.org/drawingml/2006/table">
            <a:tbl>
              <a:tblPr/>
              <a:tblGrid>
                <a:gridCol w="1278391">
                  <a:extLst>
                    <a:ext uri="{9D8B030D-6E8A-4147-A177-3AD203B41FA5}">
                      <a16:colId xmlns="" xmlns:a16="http://schemas.microsoft.com/office/drawing/2014/main" val="20000"/>
                    </a:ext>
                  </a:extLst>
                </a:gridCol>
                <a:gridCol w="4540058">
                  <a:extLst>
                    <a:ext uri="{9D8B030D-6E8A-4147-A177-3AD203B41FA5}">
                      <a16:colId xmlns="" xmlns:a16="http://schemas.microsoft.com/office/drawing/2014/main" val="20001"/>
                    </a:ext>
                  </a:extLst>
                </a:gridCol>
                <a:gridCol w="4334865">
                  <a:extLst>
                    <a:ext uri="{9D8B030D-6E8A-4147-A177-3AD203B41FA5}">
                      <a16:colId xmlns="" xmlns:a16="http://schemas.microsoft.com/office/drawing/2014/main" val="20002"/>
                    </a:ext>
                  </a:extLst>
                </a:gridCol>
                <a:gridCol w="1511869">
                  <a:extLst>
                    <a:ext uri="{9D8B030D-6E8A-4147-A177-3AD203B41FA5}">
                      <a16:colId xmlns="" xmlns:a16="http://schemas.microsoft.com/office/drawing/2014/main" val="20003"/>
                    </a:ext>
                  </a:extLst>
                </a:gridCol>
              </a:tblGrid>
              <a:tr h="70553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2600" b="0" i="0" u="none" strike="noStrike" baseline="0" dirty="0">
                          <a:solidFill>
                            <a:schemeClr val="bg1"/>
                          </a:solidFill>
                          <a:effectLst/>
                          <a:latin typeface="Gill Sans MT" panose="020B0502020104020203" pitchFamily="34" charset="0"/>
                        </a:rPr>
                        <a:t>HR-301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100" b="1" i="0" u="none" strike="noStrike" baseline="0">
                          <a:solidFill>
                            <a:schemeClr val="bg1"/>
                          </a:solidFill>
                          <a:effectLst/>
                          <a:latin typeface="Gill Sans MT" panose="020B0502020104020203" pitchFamily="34" charset="0"/>
                        </a:rPr>
                        <a:t>Question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100" b="1" i="0" u="none" strike="noStrike" baseline="0">
                          <a:solidFill>
                            <a:schemeClr val="bg1"/>
                          </a:solidFill>
                          <a:effectLst/>
                          <a:latin typeface="Gill Sans MT" panose="020B0502020104020203" pitchFamily="34" charset="0"/>
                        </a:rPr>
                        <a:t>Réponse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100" b="1" i="0" u="none" strike="noStrike" baseline="0">
                          <a:solidFill>
                            <a:schemeClr val="bg1"/>
                          </a:solidFill>
                          <a:effectLst/>
                          <a:latin typeface="Gill Sans MT" panose="020B0502020104020203" pitchFamily="34" charset="0"/>
                        </a:rPr>
                        <a:t>Catégorie de maturité</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 xmlns:a16="http://schemas.microsoft.com/office/drawing/2014/main" val="10011"/>
                  </a:ext>
                </a:extLst>
              </a:tr>
              <a:tr h="705538">
                <a:tc>
                  <a:txBody>
                    <a:bodyPr/>
                    <a:lstStyle/>
                    <a:p>
                      <a:pPr algn="l" rtl="0" fontAlgn="t"/>
                      <a:r>
                        <a:rPr lang="fr-FR" sz="1800" b="0" i="0" u="none" strike="noStrike" baseline="0" dirty="0">
                          <a:solidFill>
                            <a:schemeClr val="bg1"/>
                          </a:solidFill>
                          <a:effectLst/>
                          <a:latin typeface="Gill Sans MT" panose="020B0502020104020203" pitchFamily="34" charset="0"/>
                        </a:rPr>
                        <a:t>HR-301_1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1" i="0" u="none" strike="noStrike" baseline="0" dirty="0">
                          <a:solidFill>
                            <a:schemeClr val="tx1"/>
                          </a:solidFill>
                          <a:effectLst/>
                          <a:latin typeface="Gill Sans MT" panose="020B0502020104020203" pitchFamily="34" charset="0"/>
                        </a:rPr>
                        <a:t>À quels programmes de renforcement des compétences le personnel </a:t>
                      </a:r>
                      <a:r>
                        <a:rPr lang="fr-FR" sz="1800" b="1" i="0" u="none" strike="noStrike" baseline="0" dirty="0" err="1">
                          <a:solidFill>
                            <a:schemeClr val="tx1"/>
                          </a:solidFill>
                          <a:effectLst/>
                          <a:latin typeface="Gill Sans MT" panose="020B0502020104020203" pitchFamily="34" charset="0"/>
                        </a:rPr>
                        <a:t>a-t-il</a:t>
                      </a:r>
                      <a:r>
                        <a:rPr lang="fr-FR" sz="1800" b="1" i="0" u="none" strike="noStrike" baseline="0" dirty="0">
                          <a:solidFill>
                            <a:schemeClr val="tx1"/>
                          </a:solidFill>
                          <a:effectLst/>
                          <a:latin typeface="Gill Sans MT" panose="020B0502020104020203" pitchFamily="34" charset="0"/>
                        </a:rPr>
                        <a:t> accès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chemeClr val="tx1"/>
                          </a:solidFill>
                          <a:effectLst/>
                          <a:latin typeface="Gill Sans MT" panose="020B0502020104020203" pitchFamily="34" charset="0"/>
                        </a:rPr>
                        <a:t>Formation « en salle de classe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chemeClr val="tx1"/>
                          </a:solidFill>
                          <a:effectLst/>
                          <a:latin typeface="Gill Sans MT" panose="020B0502020104020203" pitchFamily="34" charset="0"/>
                        </a:rPr>
                        <a:t>De base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408948">
                <a:tc>
                  <a:txBody>
                    <a:bodyPr/>
                    <a:lstStyle/>
                    <a:p>
                      <a:pPr algn="l" rtl="0" fontAlgn="t"/>
                      <a:r>
                        <a:rPr lang="fr-FR" sz="1800" b="0" i="0" u="none" strike="noStrike" baseline="0">
                          <a:solidFill>
                            <a:schemeClr val="bg1"/>
                          </a:solidFill>
                          <a:effectLst/>
                          <a:latin typeface="Gill Sans MT" panose="020B0502020104020203" pitchFamily="34" charset="0"/>
                        </a:rPr>
                        <a:t>HR-301_2</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endParaRPr lang="fr-FR" sz="1800" b="1" i="0" u="none" strike="noStrike"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Mentorat</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Intermédiaire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408948">
                <a:tc>
                  <a:txBody>
                    <a:bodyPr/>
                    <a:lstStyle/>
                    <a:p>
                      <a:pPr algn="l" rtl="0" fontAlgn="t"/>
                      <a:r>
                        <a:rPr lang="fr-FR" sz="1800" b="0" i="0" u="none" strike="noStrike" baseline="0">
                          <a:solidFill>
                            <a:schemeClr val="bg1"/>
                          </a:solidFill>
                          <a:effectLst/>
                          <a:latin typeface="Gill Sans MT" panose="020B0502020104020203" pitchFamily="34" charset="0"/>
                        </a:rPr>
                        <a:t>HR-301_3</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Accompagnement</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Intermédiaire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0">
                <a:tc>
                  <a:txBody>
                    <a:bodyPr/>
                    <a:lstStyle/>
                    <a:p>
                      <a:pPr algn="l" rtl="0" fontAlgn="t"/>
                      <a:r>
                        <a:rPr lang="fr-FR" sz="1800" b="0" i="0" u="none" strike="noStrike" baseline="0">
                          <a:solidFill>
                            <a:schemeClr val="bg1"/>
                          </a:solidFill>
                          <a:effectLst/>
                          <a:latin typeface="Gill Sans MT" panose="020B0502020104020203" pitchFamily="34" charset="0"/>
                        </a:rPr>
                        <a:t>HR-301_4</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1" i="0" u="none" strike="noStrike" baseline="0">
                          <a:solidFill>
                            <a:srgbClr val="000000"/>
                          </a:solidFill>
                          <a:effectLst/>
                          <a:latin typeface="Gill Sans MT" panose="020B0502020104020203" pitchFamily="34" charset="0"/>
                        </a:rPr>
                        <a:t> [PLUSIEURS RÉPONSES POSSIBLES]</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Formation structurée sur le terrain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Intermédiaire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408948">
                <a:tc>
                  <a:txBody>
                    <a:bodyPr/>
                    <a:lstStyle/>
                    <a:p>
                      <a:pPr algn="l" rtl="0" fontAlgn="t"/>
                      <a:r>
                        <a:rPr lang="fr-FR" sz="1800" b="0" i="0" u="none" strike="noStrike" baseline="0">
                          <a:solidFill>
                            <a:schemeClr val="bg1"/>
                          </a:solidFill>
                          <a:effectLst/>
                          <a:latin typeface="Gill Sans MT" panose="020B0502020104020203" pitchFamily="34" charset="0"/>
                        </a:rPr>
                        <a:t>HR-301_5</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Programmes </a:t>
                      </a:r>
                      <a:r>
                        <a:rPr lang="fr-FR" sz="1700" b="0" i="0" u="none" strike="noStrike" baseline="0" dirty="0" smtClean="0">
                          <a:solidFill>
                            <a:srgbClr val="000000"/>
                          </a:solidFill>
                          <a:effectLst/>
                          <a:latin typeface="Gill Sans MT" panose="020B0502020104020203" pitchFamily="34" charset="0"/>
                        </a:rPr>
                        <a:t>d’e-learning </a:t>
                      </a:r>
                      <a:r>
                        <a:rPr lang="fr-FR" sz="1700" b="0" i="0" u="none" strike="noStrike" baseline="0" dirty="0">
                          <a:solidFill>
                            <a:srgbClr val="000000"/>
                          </a:solidFill>
                          <a:effectLst/>
                          <a:latin typeface="Gill Sans MT" panose="020B0502020104020203" pitchFamily="34" charset="0"/>
                        </a:rPr>
                        <a:t>sur la chaîne </a:t>
                      </a:r>
                      <a:r>
                        <a:rPr lang="fr-FR" sz="1700" b="0" i="0" u="none" strike="noStrike" baseline="0" dirty="0" smtClean="0">
                          <a:solidFill>
                            <a:srgbClr val="000000"/>
                          </a:solidFill>
                          <a:effectLst/>
                          <a:latin typeface="Gill Sans MT" panose="020B0502020104020203" pitchFamily="34" charset="0"/>
                        </a:rPr>
                        <a:t>d’approvisionnement</a:t>
                      </a:r>
                      <a:endParaRPr lang="fr-FR" sz="1700" b="0" i="0" u="none" strike="noStrike" baseline="0"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Avancé</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08948">
                <a:tc>
                  <a:txBody>
                    <a:bodyPr/>
                    <a:lstStyle/>
                    <a:p>
                      <a:pPr algn="l" rtl="0" fontAlgn="t"/>
                      <a:r>
                        <a:rPr lang="fr-FR" sz="1800" b="0" i="0" u="none" strike="noStrike" baseline="0">
                          <a:solidFill>
                            <a:schemeClr val="bg1"/>
                          </a:solidFill>
                          <a:effectLst/>
                          <a:latin typeface="Gill Sans MT" panose="020B0502020104020203" pitchFamily="34" charset="0"/>
                        </a:rPr>
                        <a:t>HR-301_6</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Programmes de certification propres à la chaîne </a:t>
                      </a:r>
                      <a:r>
                        <a:rPr lang="fr-FR" sz="1700" b="0" i="0" u="none" strike="noStrike" baseline="0" dirty="0" smtClean="0">
                          <a:solidFill>
                            <a:srgbClr val="000000"/>
                          </a:solidFill>
                          <a:effectLst/>
                          <a:latin typeface="Gill Sans MT" panose="020B0502020104020203" pitchFamily="34" charset="0"/>
                        </a:rPr>
                        <a:t>d’approvisionnement</a:t>
                      </a:r>
                      <a:endParaRPr lang="fr-FR" sz="1700" b="0" i="0" u="none" strike="noStrike" baseline="0"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Avancé</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1800" b="0" i="0" u="none" strike="noStrike" baseline="0">
                          <a:solidFill>
                            <a:schemeClr val="bg1"/>
                          </a:solidFill>
                          <a:effectLst/>
                          <a:latin typeface="Gill Sans MT" panose="020B0502020104020203" pitchFamily="34" charset="0"/>
                        </a:rPr>
                        <a:t>HR-301_7</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Programmes menant à </a:t>
                      </a:r>
                      <a:r>
                        <a:rPr lang="fr-FR" sz="1700" b="0" i="0" u="none" strike="noStrike" baseline="0" dirty="0" smtClean="0">
                          <a:solidFill>
                            <a:srgbClr val="000000"/>
                          </a:solidFill>
                          <a:effectLst/>
                          <a:latin typeface="Gill Sans MT" panose="020B0502020104020203" pitchFamily="34" charset="0"/>
                        </a:rPr>
                        <a:t>l’obtention </a:t>
                      </a:r>
                      <a:r>
                        <a:rPr lang="fr-FR" sz="1700" b="0" i="0" u="none" strike="noStrike" baseline="0" dirty="0">
                          <a:solidFill>
                            <a:srgbClr val="000000"/>
                          </a:solidFill>
                          <a:effectLst/>
                          <a:latin typeface="Gill Sans MT" panose="020B0502020104020203" pitchFamily="34" charset="0"/>
                        </a:rPr>
                        <a:t>de diplômes propres à la chaîne </a:t>
                      </a:r>
                      <a:r>
                        <a:rPr lang="fr-FR" sz="1700" b="0" i="0" u="none" strike="noStrike" baseline="0" dirty="0" smtClean="0">
                          <a:solidFill>
                            <a:srgbClr val="000000"/>
                          </a:solidFill>
                          <a:effectLst/>
                          <a:latin typeface="Gill Sans MT" panose="020B0502020104020203" pitchFamily="34" charset="0"/>
                        </a:rPr>
                        <a:t>d’approvisionnement</a:t>
                      </a:r>
                      <a:endParaRPr lang="fr-FR" sz="1700" b="0" i="0" u="none" strike="noStrike" baseline="0"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Avancé</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r h="650846">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1800" b="0" i="0" u="none" strike="noStrike" baseline="0">
                          <a:solidFill>
                            <a:schemeClr val="bg1"/>
                          </a:solidFill>
                          <a:effectLst/>
                          <a:latin typeface="Gill Sans MT" panose="020B0502020104020203" pitchFamily="34" charset="0"/>
                        </a:rPr>
                        <a:t>HR-301_8</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Programme menant à </a:t>
                      </a:r>
                      <a:r>
                        <a:rPr lang="fr-FR" sz="1700" b="0" i="0" u="none" strike="noStrike" baseline="0" dirty="0" smtClean="0">
                          <a:solidFill>
                            <a:srgbClr val="000000"/>
                          </a:solidFill>
                          <a:effectLst/>
                          <a:latin typeface="Gill Sans MT" panose="020B0502020104020203" pitchFamily="34" charset="0"/>
                        </a:rPr>
                        <a:t>l’obtention </a:t>
                      </a:r>
                      <a:r>
                        <a:rPr lang="fr-FR" sz="1700" b="0" i="0" u="none" strike="noStrike" baseline="0" dirty="0">
                          <a:solidFill>
                            <a:srgbClr val="000000"/>
                          </a:solidFill>
                          <a:effectLst/>
                          <a:latin typeface="Gill Sans MT" panose="020B0502020104020203" pitchFamily="34" charset="0"/>
                        </a:rPr>
                        <a:t>de diplômes (premier cycle universitaire) propres à la chaîne </a:t>
                      </a:r>
                      <a:r>
                        <a:rPr lang="fr-FR" sz="1700" b="0" i="0" u="none" strike="noStrike" baseline="0" dirty="0" smtClean="0">
                          <a:solidFill>
                            <a:srgbClr val="000000"/>
                          </a:solidFill>
                          <a:effectLst/>
                          <a:latin typeface="Gill Sans MT" panose="020B0502020104020203" pitchFamily="34" charset="0"/>
                        </a:rPr>
                        <a:t>d’approvisionnement</a:t>
                      </a:r>
                      <a:endParaRPr lang="fr-FR" sz="1700" b="0" i="0" u="none" strike="noStrike" baseline="0"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Summum</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1800" b="0" i="0" u="none" strike="noStrike" baseline="0">
                          <a:solidFill>
                            <a:schemeClr val="bg1"/>
                          </a:solidFill>
                          <a:effectLst/>
                          <a:latin typeface="Gill Sans MT" panose="020B0502020104020203" pitchFamily="34" charset="0"/>
                        </a:rPr>
                        <a:t>HR-301_9</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Programme de master sur la chaîne </a:t>
                      </a:r>
                      <a:r>
                        <a:rPr lang="fr-FR" sz="1700" b="0" i="0" u="none" strike="noStrike" baseline="0" dirty="0" smtClean="0">
                          <a:solidFill>
                            <a:srgbClr val="000000"/>
                          </a:solidFill>
                          <a:effectLst/>
                          <a:latin typeface="Gill Sans MT" panose="020B0502020104020203" pitchFamily="34" charset="0"/>
                        </a:rPr>
                        <a:t>d’approvisionnement</a:t>
                      </a:r>
                      <a:endParaRPr lang="fr-FR" sz="1700" b="0" i="0" u="none" strike="noStrike" baseline="0"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Summum</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8"/>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1800" b="0" i="0" u="none" strike="noStrike" baseline="0" dirty="0">
                          <a:solidFill>
                            <a:schemeClr val="bg1"/>
                          </a:solidFill>
                          <a:effectLst/>
                          <a:latin typeface="Gill Sans MT" panose="020B0502020104020203" pitchFamily="34" charset="0"/>
                        </a:rPr>
                        <a:t>HR-301_10</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Aucune des options ci-dessus</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1800" b="0" i="0" u="none" strike="noStrike" baseline="0" dirty="0">
                          <a:solidFill>
                            <a:schemeClr val="bg1"/>
                          </a:solidFill>
                          <a:effectLst/>
                          <a:latin typeface="Gill Sans MT" panose="020B0502020104020203" pitchFamily="34" charset="0"/>
                        </a:rPr>
                        <a:t>HR-301_11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1800" b="0" i="0" u="none" strike="noStrike" baseline="0"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Je ne sais pas</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1700" b="0" i="0" u="none" strike="noStrike" baseline="0"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10"/>
                  </a:ext>
                </a:extLst>
              </a:tr>
            </a:tbl>
          </a:graphicData>
        </a:graphic>
      </p:graphicFrame>
      <p:sp>
        <p:nvSpPr>
          <p:cNvPr id="11" name="Rectangle 10">
            <a:extLst>
              <a:ext uri="{FF2B5EF4-FFF2-40B4-BE49-F238E27FC236}">
                <a16:creationId xmlns="" xmlns:a16="http://schemas.microsoft.com/office/drawing/2014/main" id="{C5BEF7DA-E782-436B-94C5-111DC66A5026}"/>
              </a:ext>
            </a:extLst>
          </p:cNvPr>
          <p:cNvSpPr/>
          <p:nvPr/>
        </p:nvSpPr>
        <p:spPr>
          <a:xfrm>
            <a:off x="0" y="0"/>
            <a:ext cx="1219200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dirty="0">
                <a:ln>
                  <a:noFill/>
                </a:ln>
                <a:solidFill>
                  <a:srgbClr val="C00000"/>
                </a:solidFill>
                <a:effectLst/>
                <a:uLnTx/>
                <a:uFillTx/>
                <a:latin typeface="Gill Sans MT" panose="020B0502020104020203" pitchFamily="34" charset="0"/>
                <a:ea typeface="+mn-ea"/>
                <a:cs typeface="+mn-cs"/>
              </a:rPr>
              <a:t>Chaque réponse est considérée comme un élément binaire distinct</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168877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4048"/>
            <a:ext cx="12192000" cy="580800"/>
          </a:xfrm>
        </p:spPr>
        <p:txBody>
          <a:bodyPr>
            <a:noAutofit/>
          </a:bodyPr>
          <a:lstStyle/>
          <a:p>
            <a:pPr algn="l" rtl="0"/>
            <a:r>
              <a:rPr lang="fr-FR" sz="2800" b="1" i="0" u="none" baseline="0" dirty="0">
                <a:solidFill>
                  <a:srgbClr val="C00000"/>
                </a:solidFill>
                <a:latin typeface="Gill Sans MT" panose="020B0502020104020203" pitchFamily="34" charset="0"/>
              </a:rPr>
              <a:t>Chaque réponse est considérée comme un élément binaire distinct, mais partiel</a:t>
            </a:r>
            <a:endParaRPr lang="fr-FR" sz="2800"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1114624828"/>
              </p:ext>
            </p:extLst>
          </p:nvPr>
        </p:nvGraphicFramePr>
        <p:xfrm>
          <a:off x="98090" y="872144"/>
          <a:ext cx="11932024" cy="5655576"/>
        </p:xfrm>
        <a:graphic>
          <a:graphicData uri="http://schemas.openxmlformats.org/drawingml/2006/table">
            <a:tbl>
              <a:tblPr/>
              <a:tblGrid>
                <a:gridCol w="1331803">
                  <a:extLst>
                    <a:ext uri="{9D8B030D-6E8A-4147-A177-3AD203B41FA5}">
                      <a16:colId xmlns="" xmlns:a16="http://schemas.microsoft.com/office/drawing/2014/main" val="20000"/>
                    </a:ext>
                  </a:extLst>
                </a:gridCol>
                <a:gridCol w="4918910">
                  <a:extLst>
                    <a:ext uri="{9D8B030D-6E8A-4147-A177-3AD203B41FA5}">
                      <a16:colId xmlns="" xmlns:a16="http://schemas.microsoft.com/office/drawing/2014/main" val="20001"/>
                    </a:ext>
                  </a:extLst>
                </a:gridCol>
                <a:gridCol w="4101732">
                  <a:extLst>
                    <a:ext uri="{9D8B030D-6E8A-4147-A177-3AD203B41FA5}">
                      <a16:colId xmlns="" xmlns:a16="http://schemas.microsoft.com/office/drawing/2014/main" val="20002"/>
                    </a:ext>
                  </a:extLst>
                </a:gridCol>
                <a:gridCol w="1579579">
                  <a:extLst>
                    <a:ext uri="{9D8B030D-6E8A-4147-A177-3AD203B41FA5}">
                      <a16:colId xmlns="" xmlns:a16="http://schemas.microsoft.com/office/drawing/2014/main" val="20003"/>
                    </a:ext>
                  </a:extLst>
                </a:gridCol>
              </a:tblGrid>
              <a:tr h="58858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2300" b="0" i="0" u="none" strike="noStrike" baseline="0" dirty="0">
                          <a:solidFill>
                            <a:schemeClr val="bg1"/>
                          </a:solidFill>
                          <a:effectLst/>
                          <a:latin typeface="Gill Sans MT" panose="020B0502020104020203" pitchFamily="34" charset="0"/>
                        </a:rPr>
                        <a:t>WS-501</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200" b="1" i="0" u="none" strike="noStrike" baseline="0" dirty="0">
                          <a:solidFill>
                            <a:schemeClr val="bg1"/>
                          </a:solidFill>
                          <a:effectLst/>
                          <a:latin typeface="Gill Sans MT" panose="020B0502020104020203" pitchFamily="34" charset="0"/>
                        </a:rPr>
                        <a:t>Question</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200" b="1" i="0" u="none" strike="noStrike" baseline="0" dirty="0">
                          <a:solidFill>
                            <a:schemeClr val="bg1"/>
                          </a:solidFill>
                          <a:effectLst/>
                          <a:latin typeface="Gill Sans MT" panose="020B0502020104020203" pitchFamily="34" charset="0"/>
                        </a:rPr>
                        <a:t>Réponse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a:r>
                        <a:rPr lang="fr-FR" sz="2200" b="1" i="0" u="none" baseline="0" dirty="0">
                          <a:solidFill>
                            <a:schemeClr val="bg1"/>
                          </a:solidFill>
                          <a:latin typeface="Gill Sans MT" panose="020B0502020104020203" pitchFamily="34" charset="0"/>
                        </a:rPr>
                        <a:t>Catégorie de maturité</a:t>
                      </a:r>
                      <a:endParaRPr lang="fr-FR" sz="2200" b="1" dirty="0">
                        <a:solidFill>
                          <a:schemeClr val="bg1"/>
                        </a:solidFill>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 xmlns:a16="http://schemas.microsoft.com/office/drawing/2014/main" val="10007"/>
                  </a:ext>
                </a:extLst>
              </a:tr>
              <a:tr h="671458">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WS-501_1</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000" b="1" i="0" u="none" strike="noStrike" baseline="0" dirty="0" smtClean="0">
                          <a:solidFill>
                            <a:srgbClr val="000000"/>
                          </a:solidFill>
                          <a:effectLst/>
                          <a:latin typeface="Gill Sans MT" panose="020B0502020104020203" pitchFamily="34" charset="0"/>
                        </a:rPr>
                        <a:t>L’équipement </a:t>
                      </a:r>
                      <a:r>
                        <a:rPr lang="fr-FR" sz="2000" b="1" i="0" u="none" strike="noStrike" baseline="0" dirty="0">
                          <a:solidFill>
                            <a:srgbClr val="000000"/>
                          </a:solidFill>
                          <a:effectLst/>
                          <a:latin typeface="Gill Sans MT" panose="020B0502020104020203" pitchFamily="34" charset="0"/>
                        </a:rPr>
                        <a:t>de manutention suivant est-il disponible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Étagères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427974">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WS-501_2</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0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Armoires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447310">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WS-501_3</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0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Palettes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368725">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WS-501_4</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sz="2000" b="1" i="0" u="none" strike="noStrike" baseline="0">
                          <a:solidFill>
                            <a:srgbClr val="000000"/>
                          </a:solidFill>
                          <a:effectLst/>
                          <a:latin typeface="Gill Sans MT" panose="020B0502020104020203" pitchFamily="34" charset="0"/>
                        </a:rPr>
                        <a:t>[PLUSIEURS RÉPONSES POSSIBLES]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Chariot manuel</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470272">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WS-501_5</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000" b="0" i="0" u="none" strike="noStrike" baseline="0"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Diables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653847">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WS-501_6</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0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Transpalette (manuel ou non)</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\De base\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653847">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WS-501_7</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0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Rayonnages à palettes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Intermédiaire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r h="427633">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WS-501_8</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endParaRPr lang="fr-FR"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Chariots élévateurs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Intermédiaire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8"/>
                  </a:ext>
                </a:extLst>
              </a:tr>
              <a:tr h="427633">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WS-501_9</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endParaRPr lang="fr-FR"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Systèmes automatiques (robots)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Summum</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427633">
                <a:tc>
                  <a:txBody>
                    <a:bodyPr/>
                    <a:lstStyle/>
                    <a:p>
                      <a:pPr marL="0" marR="0" algn="l" rtl="0">
                        <a:lnSpc>
                          <a:spcPct val="115000"/>
                        </a:lnSpc>
                        <a:spcBef>
                          <a:spcPts val="0"/>
                        </a:spcBef>
                        <a:spcAft>
                          <a:spcPts val="0"/>
                        </a:spcAft>
                      </a:pPr>
                      <a:r>
                        <a:rPr lang="fr-FR" sz="1800" b="0" i="0" u="none" strike="noStrike" kern="1200" baseline="0">
                          <a:solidFill>
                            <a:schemeClr val="bg1"/>
                          </a:solidFill>
                          <a:effectLst/>
                          <a:latin typeface="Gill Sans MT" panose="020B0502020104020203" pitchFamily="34" charset="0"/>
                          <a:ea typeface="+mn-ea"/>
                          <a:cs typeface="+mn-cs"/>
                        </a:rPr>
                        <a:t>WS-501_10</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endParaRPr lang="fr-FR"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fr-FR" sz="2000" b="0" i="0" u="none" strike="noStrike" kern="1200" baseline="0">
                          <a:solidFill>
                            <a:schemeClr val="tx1"/>
                          </a:solidFill>
                          <a:effectLst/>
                          <a:latin typeface="Gill Sans MT" panose="020B0502020104020203" pitchFamily="34" charset="0"/>
                          <a:ea typeface="+mn-ea"/>
                          <a:cs typeface="+mn-cs"/>
                        </a:rPr>
                        <a:t>Aucune des options ci-dessus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0" i="0" u="none" strike="noStrike" kern="1200" baseline="0" dirty="0">
                          <a:solidFill>
                            <a:schemeClr val="tx1"/>
                          </a:solidFill>
                          <a:effectLst/>
                          <a:latin typeface="Gill Sans MT" panose="020B0502020104020203" pitchFamily="34" charset="0"/>
                          <a:ea typeface="+mn-ea"/>
                          <a:cs typeface="+mn-cs"/>
                        </a:rPr>
                        <a:t>Aucune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10"/>
                  </a:ext>
                </a:extLst>
              </a:tr>
            </a:tbl>
          </a:graphicData>
        </a:graphic>
      </p:graphicFrame>
    </p:spTree>
    <p:custDataLst>
      <p:tags r:id="rId1"/>
    </p:custDataLst>
    <p:extLst>
      <p:ext uri="{BB962C8B-B14F-4D97-AF65-F5344CB8AC3E}">
        <p14:creationId xmlns:p14="http://schemas.microsoft.com/office/powerpoint/2010/main" val="3338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6125" y="-6176"/>
            <a:ext cx="11106604" cy="580800"/>
          </a:xfrm>
        </p:spPr>
        <p:txBody>
          <a:bodyPr>
            <a:normAutofit fontScale="90000"/>
          </a:bodyPr>
          <a:lstStyle/>
          <a:p>
            <a:pPr algn="l" rtl="0"/>
            <a:r>
              <a:rPr lang="fr-FR" sz="3200" b="1" i="0" u="none" baseline="0" dirty="0">
                <a:solidFill>
                  <a:srgbClr val="C00000"/>
                </a:solidFill>
                <a:latin typeface="Gill Sans MT" panose="020B0502020104020203" pitchFamily="34" charset="0"/>
              </a:rPr>
              <a:t>Un nombre minimal de réponses doivent être sélectionnées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43740263"/>
              </p:ext>
            </p:extLst>
          </p:nvPr>
        </p:nvGraphicFramePr>
        <p:xfrm>
          <a:off x="197224" y="587331"/>
          <a:ext cx="11784570" cy="5853160"/>
        </p:xfrm>
        <a:graphic>
          <a:graphicData uri="http://schemas.openxmlformats.org/drawingml/2006/table">
            <a:tbl>
              <a:tblPr/>
              <a:tblGrid>
                <a:gridCol w="1315346">
                  <a:extLst>
                    <a:ext uri="{9D8B030D-6E8A-4147-A177-3AD203B41FA5}">
                      <a16:colId xmlns="" xmlns:a16="http://schemas.microsoft.com/office/drawing/2014/main" val="20000"/>
                    </a:ext>
                  </a:extLst>
                </a:gridCol>
                <a:gridCol w="4858122">
                  <a:extLst>
                    <a:ext uri="{9D8B030D-6E8A-4147-A177-3AD203B41FA5}">
                      <a16:colId xmlns="" xmlns:a16="http://schemas.microsoft.com/office/drawing/2014/main" val="20001"/>
                    </a:ext>
                  </a:extLst>
                </a:gridCol>
                <a:gridCol w="3782301">
                  <a:extLst>
                    <a:ext uri="{9D8B030D-6E8A-4147-A177-3AD203B41FA5}">
                      <a16:colId xmlns="" xmlns:a16="http://schemas.microsoft.com/office/drawing/2014/main" val="20002"/>
                    </a:ext>
                  </a:extLst>
                </a:gridCol>
                <a:gridCol w="1828801">
                  <a:extLst>
                    <a:ext uri="{9D8B030D-6E8A-4147-A177-3AD203B41FA5}">
                      <a16:colId xmlns="" xmlns:a16="http://schemas.microsoft.com/office/drawing/2014/main" val="20003"/>
                    </a:ext>
                  </a:extLst>
                </a:gridCol>
              </a:tblGrid>
              <a:tr h="749404">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2400" b="0" i="0" u="none" strike="noStrike" baseline="0" dirty="0">
                          <a:solidFill>
                            <a:schemeClr val="bg1"/>
                          </a:solidFill>
                          <a:effectLst/>
                          <a:latin typeface="Gill Sans MT" panose="020B0502020104020203" pitchFamily="34" charset="0"/>
                        </a:rPr>
                        <a:t>HR-305</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300" b="1" i="0" u="none" strike="noStrike" baseline="0" dirty="0">
                          <a:solidFill>
                            <a:schemeClr val="bg1"/>
                          </a:solidFill>
                          <a:effectLst/>
                          <a:latin typeface="Gill Sans MT" panose="020B0502020104020203" pitchFamily="34" charset="0"/>
                        </a:rPr>
                        <a:t>Question</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300" b="1" i="0" u="none" strike="noStrike" baseline="0" dirty="0">
                          <a:solidFill>
                            <a:schemeClr val="bg1"/>
                          </a:solidFill>
                          <a:effectLst/>
                          <a:latin typeface="Gill Sans MT" panose="020B0502020104020203" pitchFamily="34" charset="0"/>
                        </a:rPr>
                        <a:t>Réponse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a:r>
                        <a:rPr lang="fr-FR" sz="2300" b="1" i="0" u="none" baseline="0" dirty="0" smtClean="0">
                          <a:solidFill>
                            <a:schemeClr val="bg1"/>
                          </a:solidFill>
                          <a:latin typeface="Gill Sans MT" panose="020B0502020104020203" pitchFamily="34" charset="0"/>
                        </a:rPr>
                        <a:t>Catégorie de maturité</a:t>
                      </a:r>
                      <a:endParaRPr lang="fr-FR" sz="2300" b="1" dirty="0">
                        <a:solidFill>
                          <a:schemeClr val="bg1"/>
                        </a:solidFill>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 xmlns:a16="http://schemas.microsoft.com/office/drawing/2014/main" val="10007"/>
                  </a:ext>
                </a:extLst>
              </a:tr>
              <a:tr h="1613452">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HR-305_1</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200" b="1" i="0" u="none" strike="noStrike" baseline="0" dirty="0">
                          <a:solidFill>
                            <a:srgbClr val="000000"/>
                          </a:solidFill>
                          <a:effectLst/>
                          <a:latin typeface="Gill Sans MT" panose="020B0502020104020203" pitchFamily="34" charset="0"/>
                        </a:rPr>
                        <a:t>Parmi les domaines suivants, lesquels ont été couverts par les séances de renforcement des compétences organisées au cours de </a:t>
                      </a:r>
                      <a:r>
                        <a:rPr lang="fr-FR" sz="2200" b="1" i="0" u="none" strike="noStrike" baseline="0" dirty="0" smtClean="0">
                          <a:solidFill>
                            <a:srgbClr val="000000"/>
                          </a:solidFill>
                          <a:effectLst/>
                          <a:latin typeface="Gill Sans MT" panose="020B0502020104020203" pitchFamily="34" charset="0"/>
                        </a:rPr>
                        <a:t>l’année </a:t>
                      </a:r>
                      <a:r>
                        <a:rPr lang="fr-FR" sz="2200" b="1" i="0" u="none" strike="noStrike" baseline="0" dirty="0">
                          <a:solidFill>
                            <a:srgbClr val="000000"/>
                          </a:solidFill>
                          <a:effectLst/>
                          <a:latin typeface="Gill Sans MT" panose="020B0502020104020203" pitchFamily="34" charset="0"/>
                        </a:rPr>
                        <a:t>écoulée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rgbClr val="000000"/>
                          </a:solidFill>
                          <a:effectLst/>
                          <a:latin typeface="Gill Sans MT" panose="020B0502020104020203" pitchFamily="34" charset="0"/>
                        </a:rPr>
                        <a:t>Magasins et gestion des stocks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410284">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HR-305_2</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4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a:solidFill>
                            <a:srgbClr val="000000"/>
                          </a:solidFill>
                          <a:effectLst/>
                          <a:latin typeface="Gill Sans MT" panose="020B0502020104020203" pitchFamily="34" charset="0"/>
                        </a:rPr>
                        <a:t>SIGL</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428821">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HR-305_3</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4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rgbClr val="000000"/>
                          </a:solidFill>
                          <a:effectLst/>
                          <a:latin typeface="Gill Sans MT" panose="020B0502020104020203" pitchFamily="34" charset="0"/>
                        </a:rPr>
                        <a:t>Commande et rapportage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811122">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HR-305_4</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sz="2200" b="1" i="0" u="none" strike="noStrike" baseline="0" dirty="0">
                          <a:solidFill>
                            <a:srgbClr val="000000"/>
                          </a:solidFill>
                          <a:effectLst/>
                          <a:latin typeface="Gill Sans MT" panose="020B0502020104020203" pitchFamily="34" charset="0"/>
                        </a:rPr>
                        <a:t>[PLUSIEURS RÉPONSES POSSIBLES]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a:solidFill>
                            <a:srgbClr val="000000"/>
                          </a:solidFill>
                          <a:effectLst/>
                          <a:latin typeface="Gill Sans MT" panose="020B0502020104020203" pitchFamily="34" charset="0"/>
                        </a:rPr>
                        <a:t>Gestion des déchets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450833">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HR-305_5</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4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a:solidFill>
                            <a:srgbClr val="000000"/>
                          </a:solidFill>
                          <a:effectLst/>
                          <a:latin typeface="Gill Sans MT" panose="020B0502020104020203" pitchFamily="34" charset="0"/>
                        </a:rPr>
                        <a:t>Contrôle de la qualité des médicaments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09957">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HR-305_6</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4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a:solidFill>
                            <a:srgbClr val="000000"/>
                          </a:solidFill>
                          <a:effectLst/>
                          <a:latin typeface="Gill Sans MT" panose="020B0502020104020203" pitchFamily="34" charset="0"/>
                        </a:rPr>
                        <a:t>Directives thérapeutiques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409957">
                <a:tc>
                  <a:txBody>
                    <a:bodyPr/>
                    <a:lstStyle/>
                    <a:p>
                      <a:pPr marL="0" marR="0" algn="l" rtl="0">
                        <a:lnSpc>
                          <a:spcPct val="115000"/>
                        </a:lnSpc>
                        <a:spcBef>
                          <a:spcPts val="0"/>
                        </a:spcBef>
                        <a:spcAft>
                          <a:spcPts val="0"/>
                        </a:spcAft>
                      </a:pPr>
                      <a:r>
                        <a:rPr lang="fr-FR" sz="2000" b="0" i="0" u="none" strike="noStrike" kern="1200" baseline="0">
                          <a:solidFill>
                            <a:schemeClr val="bg1"/>
                          </a:solidFill>
                          <a:effectLst/>
                          <a:latin typeface="Gill Sans MT" panose="020B0502020104020203" pitchFamily="34" charset="0"/>
                          <a:ea typeface="+mn-ea"/>
                          <a:cs typeface="+mn-cs"/>
                        </a:rPr>
                        <a:t>HR-305_7</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r>
                        <a:rPr lang="fr-FR" sz="2400" b="0" i="0" u="none" strike="noStrike" baseline="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a:solidFill>
                            <a:srgbClr val="000000"/>
                          </a:solidFill>
                          <a:effectLst/>
                          <a:latin typeface="Gill Sans MT" panose="020B0502020104020203" pitchFamily="34" charset="0"/>
                        </a:rPr>
                        <a:t>Modifications de la politique nationale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fr-FR" sz="2200" b="0" i="0" u="none" strike="noStrike" baseline="0" dirty="0">
                          <a:solidFill>
                            <a:schemeClr val="tx1"/>
                          </a:solidFill>
                          <a:effectLst/>
                          <a:latin typeface="Gill Sans MT" panose="020B0502020104020203" pitchFamily="34" charset="0"/>
                        </a:rPr>
                        <a:t>&lt;De base&gt;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42543259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73FBAFAC-5341-4225-BB47-6C881AE95B33}"/>
</file>

<file path=customXml/itemProps2.xml><?xml version="1.0" encoding="utf-8"?>
<ds:datastoreItem xmlns:ds="http://schemas.openxmlformats.org/officeDocument/2006/customXml" ds:itemID="{5FAD0500-3725-4D6C-9304-3A04CC0C6DF8}"/>
</file>

<file path=customXml/itemProps3.xml><?xml version="1.0" encoding="utf-8"?>
<ds:datastoreItem xmlns:ds="http://schemas.openxmlformats.org/officeDocument/2006/customXml" ds:itemID="{87D9EE66-FA67-4004-870C-8962D6722B8D}"/>
</file>

<file path=customXml/itemProps4.xml><?xml version="1.0" encoding="utf-8"?>
<ds:datastoreItem xmlns:ds="http://schemas.openxmlformats.org/officeDocument/2006/customXml" ds:itemID="{66E80C68-5F15-4F43-94C2-7B4BB4125C9A}"/>
</file>

<file path=docProps/app.xml><?xml version="1.0" encoding="utf-8"?>
<Properties xmlns="http://schemas.openxmlformats.org/officeDocument/2006/extended-properties" xmlns:vt="http://schemas.openxmlformats.org/officeDocument/2006/docPropsVTypes">
  <TotalTime>140</TotalTime>
  <Words>2557</Words>
  <Application>Microsoft Office PowerPoint</Application>
  <PresentationFormat>Custom</PresentationFormat>
  <Paragraphs>581</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Module de l’enquête CMM - Scores et analyse</vt:lpstr>
      <vt:lpstr>Conversion des réponses en scores</vt:lpstr>
      <vt:lpstr>Toutes les réponses sont converties en réponses binaires oui/non</vt:lpstr>
      <vt:lpstr>Certaines questions sont déjà binaires</vt:lpstr>
      <vt:lpstr>Questions imbriquées - Scores cumulés</vt:lpstr>
      <vt:lpstr>PowerPoint Presentation</vt:lpstr>
      <vt:lpstr>Chaque réponse est considérée comme un élément binaire distinct, mais partiel</vt:lpstr>
      <vt:lpstr>Un nombre minimal de réponses doivent être sélectionnées</vt:lpstr>
      <vt:lpstr>Toutes les réponses « comptent »</vt:lpstr>
      <vt:lpstr>Questions descriptives non « notées »</vt:lpstr>
      <vt:lpstr>Remarques</vt:lpstr>
      <vt:lpstr>Calcul des scores</vt:lpstr>
      <vt:lpstr>Pondérations des catégories</vt:lpstr>
      <vt:lpstr>Somme</vt:lpstr>
      <vt:lpstr>Pondération des questions</vt:lpstr>
      <vt:lpstr>Remarques concernant l’interprétation des scores</vt:lpstr>
      <vt:lpstr>Ce que sont les scores</vt:lpstr>
      <vt:lpstr>Ce que les scores ne sont pas</vt:lpstr>
      <vt:lpstr>Illustration</vt:lpstr>
      <vt:lpstr>Ce que les scores ne sont pas</vt:lpstr>
      <vt:lpstr>Illustration</vt:lpstr>
      <vt:lpstr>À propos de la maturité</vt:lpstr>
      <vt:lpstr>Résultats de la NSCA 2.0</vt:lpstr>
      <vt:lpstr>Carte de chaleur</vt:lpstr>
      <vt:lpstr>Graphique à bulles</vt:lpstr>
      <vt:lpstr>Pourquoi une carte de chaleur/un graphique à bulles ?</vt:lpstr>
      <vt:lpstr>Diagrammes en radar</vt:lpstr>
      <vt:lpstr>Remarques sur les diagrammes en radar</vt:lpstr>
      <vt:lpstr>Pourcentage d’éléments associés à la catégorie « De base » mis en place</vt:lpstr>
      <vt:lpstr>Autres données</vt:lpstr>
      <vt:lpstr>Une bonne évaluation tient compte de toutes les données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46</cp:revision>
  <dcterms:created xsi:type="dcterms:W3CDTF">2018-05-01T03:53:35Z</dcterms:created>
  <dcterms:modified xsi:type="dcterms:W3CDTF">2019-04-19T14:40:36Z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73DDF485-DC7F-455E-8AB8-3CDB41E73AEE</vt:lpwstr>
  </property>
  <property fmtid="{D5CDD505-2E9C-101B-9397-08002B2CF9AE}" pid="3" name="ArticulatePath">
    <vt:lpwstr>Day 3-Session 3-CMM Scoring and Analysis-2018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