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9"/>
  </p:notesMasterIdLst>
  <p:sldIdLst>
    <p:sldId id="258" r:id="rId6"/>
    <p:sldId id="259" r:id="rId7"/>
    <p:sldId id="260" r:id="rId8"/>
  </p:sldIdLst>
  <p:sldSz cx="12192000" cy="6858000"/>
  <p:notesSz cx="6858000" cy="9144000"/>
  <p:custDataLst>
    <p:tags r:id="rId1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1.xml"/><Relationship Id="rId10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fr-FR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39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9/24/2021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fr-FR" sz="136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0"/>
            <a:ext cx="8317522" cy="2743200"/>
          </a:xfrm>
          <a:prstGeom prst="rect">
            <a:avLst/>
          </a:prstGeom>
          <a:effectLst/>
        </p:spPr>
        <p:txBody>
          <a:bodyPr anchor="b">
            <a:normAutofit fontScale="92500"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L’ÉVALUATION NATIONALE DE LA CHAÎNE D’APPROVISIONNEMENT (NSCA 2.0)</a:t>
            </a:r>
          </a:p>
          <a:p>
            <a:pPr marL="1211263" indent="-1211263"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1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er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 jour :  Présentation de la journée, objectifs</a:t>
            </a:r>
            <a:b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  d’apprentissage et programme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rtl="0"/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Date : 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5998786"/>
            <a:ext cx="591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FR" sz="1600" b="1" i="0" u="none" baseline="0" dirty="0">
                <a:solidFill>
                  <a:prstClr val="white"/>
                </a:solidFill>
                <a:latin typeface="Calibri Light" panose="020F0302020204030204"/>
              </a:rPr>
              <a:t>USAID Programme de la chaîne d’approvisionnement de la santé mondiale - Ordre d’exécution de l’assistance technique, évaluation nationale de la chaîne d’approvisionnement </a:t>
            </a:r>
          </a:p>
        </p:txBody>
      </p:sp>
    </p:spTree>
    <p:extLst>
      <p:ext uri="{BB962C8B-B14F-4D97-AF65-F5344CB8AC3E}">
        <p14:creationId xmlns:p14="http://schemas.microsoft.com/office/powerpoint/2010/main" val="148965807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/>
          <a:lstStyle/>
          <a:p>
            <a:pPr rtl="0" eaLnBrk="1" hangingPunct="1"/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</a:t>
            </a:r>
            <a:r>
              <a:rPr lang="fr-FR" sz="3200" b="1" i="1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nouvel </a:t>
            </a:r>
            <a:r>
              <a:rPr lang="fr-FR" sz="3200" b="1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outil </a:t>
            </a:r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 2.0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6" y="1147997"/>
            <a:ext cx="11752293" cy="5499224"/>
          </a:xfrm>
        </p:spPr>
        <p:txBody>
          <a:bodyPr>
            <a:normAutofit/>
          </a:bodyPr>
          <a:lstStyle/>
          <a:p>
            <a:pPr marL="457182" lvl="1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3200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Objectifs d’apprentissage</a:t>
            </a:r>
          </a:p>
          <a:p>
            <a:pPr marL="457182" lvl="1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Donner une vision globale de l’utilisation, de l’historique et </a:t>
            </a:r>
            <a:br>
              <a:rPr lang="fr-FR" sz="3200" b="0" i="0" u="none" baseline="0" dirty="0">
                <a:latin typeface="Gill Sans MT" panose="020B0502020104020203" pitchFamily="34" charset="0"/>
              </a:rPr>
            </a:br>
            <a:r>
              <a:rPr lang="fr-FR" sz="3200" b="0" i="0" u="none" baseline="0" dirty="0">
                <a:latin typeface="Gill Sans MT" panose="020B0502020104020203" pitchFamily="34" charset="0"/>
              </a:rPr>
              <a:t>de l’application du </a:t>
            </a:r>
            <a:r>
              <a:rPr lang="fr-FR" sz="3200" b="0" i="1" u="none" baseline="0" dirty="0">
                <a:latin typeface="Gill Sans MT" panose="020B0502020104020203" pitchFamily="34" charset="0"/>
              </a:rPr>
              <a:t>nouvel </a:t>
            </a:r>
            <a:r>
              <a:rPr lang="fr-FR" sz="3200" b="0" u="none" baseline="0" dirty="0">
                <a:latin typeface="Gill Sans MT" panose="020B0502020104020203" pitchFamily="34" charset="0"/>
              </a:rPr>
              <a:t>outil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NSCA 2.0, couvrant les points suivants</a:t>
            </a:r>
            <a:r>
              <a:rPr lang="fr-FR" sz="3200" b="0" i="0" u="none" baseline="0" dirty="0">
                <a:solidFill>
                  <a:srgbClr val="C00000"/>
                </a:solidFill>
                <a:latin typeface="Gill Sans MT" panose="020B0502020104020203" pitchFamily="34" charset="0"/>
              </a:rPr>
              <a:t> :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>
                <a:latin typeface="Gill Sans MT" panose="020B0502020104020203" pitchFamily="34" charset="0"/>
              </a:rPr>
              <a:t>Historique </a:t>
            </a:r>
            <a:r>
              <a:rPr lang="fr-FR" sz="3200">
                <a:latin typeface="Gill Sans MT" panose="020B0502020104020203" pitchFamily="34" charset="0"/>
              </a:rPr>
              <a:t>l’évaluation </a:t>
            </a:r>
            <a:r>
              <a:rPr lang="fr-FR" sz="3200" dirty="0">
                <a:latin typeface="Gill Sans MT" panose="020B0502020104020203" pitchFamily="34" charset="0"/>
              </a:rPr>
              <a:t>NSCA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Contenu de l’outil</a:t>
            </a:r>
          </a:p>
          <a:p>
            <a:pPr marL="1606550" lvl="1" indent="-454025" algn="l" defTabSz="912778" rtl="0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Calendrier de mise en œuvre et besoins en ressources</a:t>
            </a:r>
          </a:p>
          <a:p>
            <a:pPr marL="1606550" lvl="1" indent="-454025" algn="l" defTabSz="912778" rtl="0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Prévisions, analyses et rapports</a:t>
            </a:r>
          </a:p>
          <a:p>
            <a:pPr marL="1606550" lvl="1" indent="-454025" algn="l" defTabSz="912778" rtl="0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Méthode d’application des résultats</a:t>
            </a:r>
            <a:endParaRPr lang="fr-FR" sz="3200" dirty="0">
              <a:latin typeface="Gill Sans MT" panose="020B0502020104020203" pitchFamily="34" charset="0"/>
            </a:endParaRPr>
          </a:p>
          <a:p>
            <a:pPr defTabSz="912778" rtl="0">
              <a:lnSpc>
                <a:spcPct val="80000"/>
              </a:lnSpc>
            </a:pPr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7770DE6A-AFAE-4BA9-AAB3-9755F28EB553}" type="datetime1">
              <a:rPr 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 algn="l" rtl="0"/>
              <a:t>9/24/2021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E139EB3F-7CF1-4F22-A49A-8E1E0EE6AB37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326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370" y="422031"/>
            <a:ext cx="9372600" cy="679073"/>
          </a:xfrm>
        </p:spPr>
        <p:txBody>
          <a:bodyPr/>
          <a:lstStyle/>
          <a:p>
            <a:pPr rtl="0" eaLnBrk="1" hangingPunct="1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Programme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477107"/>
            <a:ext cx="11668186" cy="5170113"/>
          </a:xfrm>
        </p:spPr>
        <p:txBody>
          <a:bodyPr>
            <a:normAutofit lnSpcReduction="10000"/>
          </a:bodyPr>
          <a:lstStyle/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Présentation (dont un historique)</a:t>
            </a:r>
            <a:endParaRPr lang="fr-FR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Fonctions et structure</a:t>
            </a: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Engagement des parties prenantes</a:t>
            </a: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Composants principaux :</a:t>
            </a:r>
          </a:p>
          <a:p>
            <a:pPr marL="1371582" lvl="2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Cartographie de la chaîne d’approvisionnement</a:t>
            </a:r>
          </a:p>
          <a:p>
            <a:pPr marL="1371582" lvl="2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i="0" u="none" baseline="0" dirty="0" err="1">
                <a:latin typeface="Gill Sans MT" panose="020B0502020104020203" pitchFamily="34" charset="0"/>
              </a:rPr>
              <a:t>Capability</a:t>
            </a:r>
            <a:r>
              <a:rPr lang="fr-FR" sz="3200" i="0" u="none" baseline="0" dirty="0">
                <a:latin typeface="Gill Sans MT" panose="020B0502020104020203" pitchFamily="34" charset="0"/>
              </a:rPr>
              <a:t> </a:t>
            </a:r>
            <a:r>
              <a:rPr lang="fr-FR" sz="3200" i="0" u="none" baseline="0" dirty="0" err="1">
                <a:latin typeface="Gill Sans MT" panose="020B0502020104020203" pitchFamily="34" charset="0"/>
              </a:rPr>
              <a:t>Maturity</a:t>
            </a:r>
            <a:r>
              <a:rPr lang="fr-FR" sz="3200" i="0" u="none" baseline="0" dirty="0">
                <a:latin typeface="Gill Sans MT" panose="020B0502020104020203" pitchFamily="34" charset="0"/>
              </a:rPr>
              <a:t> Model (CMM)</a:t>
            </a:r>
          </a:p>
          <a:p>
            <a:pPr marL="1371582" lvl="2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Indicateurs clés de performance (KPI)</a:t>
            </a: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Agrégation, analyse et rapportage des données</a:t>
            </a: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700" b="0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2</a:t>
            </a: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7770DE6A-AFAE-4BA9-AAB3-9755F28EB553}" type="datetime1">
              <a:rPr 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 algn="l" rtl="0"/>
              <a:t>9/24/2021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E139EB3F-7CF1-4F22-A49A-8E1E0EE6AB37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3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30897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  <p:tag name="ARTICULATE_DESIGN_ID_OFFICE THEME" val="O2w7YLvi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Props1.xml><?xml version="1.0" encoding="utf-8"?>
<ds:datastoreItem xmlns:ds="http://schemas.openxmlformats.org/officeDocument/2006/customXml" ds:itemID="{7443B314-E745-4F70-AB38-F9E774B084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d7096d6-fc66-4344-9e3f-2445529a09f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8ED190-56A4-48F9-966F-2E6AD1177905}">
  <ds:schemaRefs>
    <ds:schemaRef ds:uri="http://schemas.microsoft.com/office/2006/metadata/properties"/>
    <ds:schemaRef ds:uri="http://schemas.microsoft.com/office/infopath/2007/PartnerControls"/>
    <ds:schemaRef ds:uri="8d7096d6-fc66-4344-9e3f-2445529a09f6"/>
  </ds:schemaRefs>
</ds:datastoreItem>
</file>

<file path=customXml/itemProps3.xml><?xml version="1.0" encoding="utf-8"?>
<ds:datastoreItem xmlns:ds="http://schemas.openxmlformats.org/officeDocument/2006/customXml" ds:itemID="{38C98E3F-19F2-440E-8E4F-96ECBF46617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85A02532-0081-4308-AEEB-E56CCFE92BA8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166</Words>
  <Application>Microsoft Office PowerPoint</Application>
  <PresentationFormat>Widescreen</PresentationFormat>
  <Paragraphs>36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Présentation du nouvel outil NSCA 2.0 </vt:lpstr>
      <vt:lpstr>Programme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Philip Kwao</cp:lastModifiedBy>
  <cp:revision>19</cp:revision>
  <dcterms:created xsi:type="dcterms:W3CDTF">2018-05-01T03:36:14Z</dcterms:created>
  <dcterms:modified xsi:type="dcterms:W3CDTF">2021-09-24T09:59:53Z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174C0C1E-026A-4D27-BB10-1FF6234266EE</vt:lpwstr>
  </property>
  <property fmtid="{D5CDD505-2E9C-101B-9397-08002B2CF9AE}" pid="3" name="ArticulatePath">
    <vt:lpwstr>Day 1-Session 1-Overview of Day, Learning Objectives _ Agenda-2018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