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3.xml" ContentType="application/vnd.openxmlformats-officedocument.presentationml.slide+xml"/>
  <Override PartName="/ppt/slides/slide12.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4.xml" ContentType="application/vnd.openxmlformats-officedocument.presentationml.slide+xml"/>
  <Override PartName="/ppt/slides/slide2.xml" ContentType="application/vnd.openxmlformats-officedocument.presentationml.slide+xml"/>
  <Override PartName="/ppt/slides/slide13.xml" ContentType="application/vnd.openxmlformats-officedocument.presentationml.slide+xml"/>
  <Override PartName="/ppt/slides/slide15.xml" ContentType="application/vnd.openxmlformats-officedocument.presentationml.slide+xml"/>
  <Override PartName="/ppt/slides/slide14.xml" ContentType="application/vnd.openxmlformats-officedocument.presentationml.slide+xml"/>
  <Override PartName="/ppt/slides/slide19.xml" ContentType="application/vnd.openxmlformats-officedocument.presentationml.slide+xml"/>
  <Override PartName="/ppt/slides/slide1.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6.xml" ContentType="application/vnd.openxmlformats-officedocument.presentationml.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slideMasters/slideMaster1.xml" ContentType="application/vnd.openxmlformats-officedocument.presentationml.slideMaster+xml"/>
  <Override PartName="/ppt/notesSlides/notesSlide16.xml" ContentType="application/vnd.openxmlformats-officedocument.presentationml.notesSlide+xml"/>
  <Override PartName="/ppt/notesSlides/notesSlide19.xml" ContentType="application/vnd.openxmlformats-officedocument.presentationml.notesSlide+xml"/>
  <Override PartName="/ppt/slideLayouts/slideLayout19.xml" ContentType="application/vnd.openxmlformats-officedocument.presentationml.slideLayout+xml"/>
  <Override PartName="/ppt/slideLayouts/slideLayout12.xml" ContentType="application/vnd.openxmlformats-officedocument.presentationml.slideLayout+xml"/>
  <Override PartName="/ppt/slideLayouts/slideLayout18.xml" ContentType="application/vnd.openxmlformats-officedocument.presentationml.slideLayout+xml"/>
  <Override PartName="/ppt/notesSlides/notesSlide5.xml" ContentType="application/vnd.openxmlformats-officedocument.presentationml.notesSlide+xml"/>
  <Override PartName="/ppt/slideLayouts/slideLayout29.xml" ContentType="application/vnd.openxmlformats-officedocument.presentationml.slideLayout+xml"/>
  <Override PartName="/ppt/notesSlides/notesSlide6.xml" ContentType="application/vnd.openxmlformats-officedocument.presentationml.notesSlide+xml"/>
  <Override PartName="/ppt/slideLayouts/slideLayout11.xml" ContentType="application/vnd.openxmlformats-officedocument.presentationml.slideLayout+xml"/>
  <Override PartName="/ppt/notesSlides/notesSlide7.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slideLayouts/slideLayout9.xml" ContentType="application/vnd.openxmlformats-officedocument.presentationml.slideLayout+xml"/>
  <Override PartName="/ppt/slideLayouts/slideLayout13.xml" ContentType="application/vnd.openxmlformats-officedocument.presentationml.slideLayout+xml"/>
  <Override PartName="/ppt/notesSlides/notesSlide4.xml" ContentType="application/vnd.openxmlformats-officedocument.presentationml.notesSlide+xml"/>
  <Override PartName="/ppt/slideLayouts/slideLayout14.xml" ContentType="application/vnd.openxmlformats-officedocument.presentationml.slideLayout+xml"/>
  <Override PartName="/ppt/slideLayouts/slideLayout32.xml" ContentType="application/vnd.openxmlformats-officedocument.presentationml.slideLayout+xml"/>
  <Override PartName="/ppt/slideLayouts/slideLayout17.xml" ContentType="application/vnd.openxmlformats-officedocument.presentationml.slideLayout+xml"/>
  <Override PartName="/ppt/notesSlides/notesSlide1.xml" ContentType="application/vnd.openxmlformats-officedocument.presentationml.notesSlide+xml"/>
  <Override PartName="/ppt/slideLayouts/slideLayout31.xml" ContentType="application/vnd.openxmlformats-officedocument.presentationml.slideLayout+xml"/>
  <Override PartName="/ppt/slideLayouts/slideLayout16.xml" ContentType="application/vnd.openxmlformats-officedocument.presentationml.slideLayout+xml"/>
  <Override PartName="/ppt/notesSlides/notesSlide2.xml" ContentType="application/vnd.openxmlformats-officedocument.presentationml.notesSlide+xml"/>
  <Override PartName="/ppt/slideLayouts/slideLayout15.xml" ContentType="application/vnd.openxmlformats-officedocument.presentationml.slideLayout+xml"/>
  <Override PartName="/ppt/notesSlides/notesSlide3.xml" ContentType="application/vnd.openxmlformats-officedocument.presentationml.notesSlide+xml"/>
  <Override PartName="/ppt/slideLayouts/slideLayout30.xml" ContentType="application/vnd.openxmlformats-officedocument.presentationml.slideLayout+xml"/>
  <Override PartName="/ppt/notesSlides/notesSlide9.xml" ContentType="application/vnd.openxmlformats-officedocument.presentationml.notesSlide+xml"/>
  <Override PartName="/ppt/slideLayouts/slideLayout8.xml" ContentType="application/vnd.openxmlformats-officedocument.presentationml.slideLayout+xml"/>
  <Override PartName="/ppt/notesSlides/notesSlide10.xml" ContentType="application/vnd.openxmlformats-officedocument.presentationml.notesSlide+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notesSlides/notesSlide14.xml" ContentType="application/vnd.openxmlformats-officedocument.presentationml.notesSlide+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notesSlides/notesSlide15.xml" ContentType="application/vnd.openxmlformats-officedocument.presentationml.notes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7.xml" ContentType="application/vnd.openxmlformats-officedocument.presentationml.slideLayout+xml"/>
  <Override PartName="/ppt/notesSlides/notesSlide11.xml" ContentType="application/vnd.openxmlformats-officedocument.presentationml.notesSlide+xml"/>
  <Override PartName="/ppt/slideLayouts/slideLayout28.xml" ContentType="application/vnd.openxmlformats-officedocument.presentationml.slideLayout+xml"/>
  <Override PartName="/ppt/slideLayouts/slideLayout6.xml" ContentType="application/vnd.openxmlformats-officedocument.presentationml.slideLayout+xml"/>
  <Override PartName="/ppt/notesSlides/notesSlide12.xml" ContentType="application/vnd.openxmlformats-officedocument.presentationml.notesSlide+xml"/>
  <Override PartName="/ppt/slideLayouts/slideLayout5.xml" ContentType="application/vnd.openxmlformats-officedocument.presentationml.slideLayout+xml"/>
  <Override PartName="/ppt/notesSlides/notesSlide13.xml" ContentType="application/vnd.openxmlformats-officedocument.presentationml.notesSlide+xml"/>
  <Override PartName="/ppt/slideLayouts/slideLayout4.xml" ContentType="application/vnd.openxmlformats-officedocument.presentationml.slideLayout+xml"/>
  <Override PartName="/ppt/slideLayouts/slideLayout27.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ppt/tags/tag18.xml" ContentType="application/vnd.openxmlformats-officedocument.presentationml.tags+xml"/>
  <Override PartName="/ppt/tags/tag17.xml" ContentType="application/vnd.openxmlformats-officedocument.presentationml.tags+xml"/>
  <Override PartName="/ppt/tags/tag3.xml" ContentType="application/vnd.openxmlformats-officedocument.presentationml.tags+xml"/>
  <Override PartName="/ppt/tags/tag15.xml" ContentType="application/vnd.openxmlformats-officedocument.presentationml.tags+xml"/>
  <Override PartName="/ppt/tags/tag1.xml" ContentType="application/vnd.openxmlformats-officedocument.presentationml.tag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ppt/tags/tag20.xml" ContentType="application/vnd.openxmlformats-officedocument.presentationml.tags+xml"/>
  <Override PartName="/ppt/tags/tag16.xml" ContentType="application/vnd.openxmlformats-officedocument.presentationml.tags+xml"/>
  <Override PartName="/ppt/tags/tag19.xml" ContentType="application/vnd.openxmlformats-officedocument.presentationml.tags+xml"/>
  <Override PartName="/ppt/tags/tag14.xml" ContentType="application/vnd.openxmlformats-officedocument.presentationml.tags+xml"/>
  <Override PartName="/ppt/tags/tag13.xml" ContentType="application/vnd.openxmlformats-officedocument.presentationml.tags+xml"/>
  <Override PartName="/ppt/tags/tag12.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2.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21"/>
  </p:notesMasterIdLst>
  <p:sldIdLst>
    <p:sldId id="348" r:id="rId2"/>
    <p:sldId id="349" r:id="rId3"/>
    <p:sldId id="350" r:id="rId4"/>
    <p:sldId id="352" r:id="rId5"/>
    <p:sldId id="353" r:id="rId6"/>
    <p:sldId id="354" r:id="rId7"/>
    <p:sldId id="488" r:id="rId8"/>
    <p:sldId id="355" r:id="rId9"/>
    <p:sldId id="489" r:id="rId10"/>
    <p:sldId id="356" r:id="rId11"/>
    <p:sldId id="357" r:id="rId12"/>
    <p:sldId id="360" r:id="rId13"/>
    <p:sldId id="361" r:id="rId14"/>
    <p:sldId id="358" r:id="rId15"/>
    <p:sldId id="359" r:id="rId16"/>
    <p:sldId id="362" r:id="rId17"/>
    <p:sldId id="364" r:id="rId18"/>
    <p:sldId id="365" r:id="rId19"/>
    <p:sldId id="366" r:id="rId20"/>
  </p:sldIdLst>
  <p:sldSz cx="12192000" cy="6858000"/>
  <p:notesSz cx="6858000" cy="9144000"/>
  <p:custDataLst>
    <p:tags r:id="rId22"/>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83657" autoAdjust="0"/>
  </p:normalViewPr>
  <p:slideViewPr>
    <p:cSldViewPr snapToGrid="0">
      <p:cViewPr>
        <p:scale>
          <a:sx n="100" d="100"/>
          <a:sy n="100" d="100"/>
        </p:scale>
        <p:origin x="-852" y="-37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gs" Target="tags/tag1.xml"/><Relationship Id="rId27" Type="http://schemas.openxmlformats.org/officeDocument/2006/relationships/customXml" Target="../customXml/item1.xml"/><Relationship Id="rId30" Type="http://schemas.openxmlformats.org/officeDocument/2006/relationships/customXml" Target="../customXml/item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a:extLst>
              <a:ext uri="{FF2B5EF4-FFF2-40B4-BE49-F238E27FC236}">
                <a16:creationId xmlns:a16="http://schemas.microsoft.com/office/drawing/2014/main" xmlns="" id="{89840D7E-ED58-47F6-97D8-4502287B62F8}"/>
              </a:ext>
            </a:extLst>
          </p:cNvPr>
          <p:cNvSpPr>
            <a:spLocks noGrp="1" noRot="1" noChangeAspect="1" noChangeArrowheads="1" noTextEdit="1"/>
          </p:cNvSpPr>
          <p:nvPr>
            <p:ph type="sldImg"/>
          </p:nvPr>
        </p:nvSpPr>
        <p:spPr>
          <a:ln/>
        </p:spPr>
      </p:sp>
      <p:sp>
        <p:nvSpPr>
          <p:cNvPr id="53251" name="Notes Placeholder 2">
            <a:extLst>
              <a:ext uri="{FF2B5EF4-FFF2-40B4-BE49-F238E27FC236}">
                <a16:creationId xmlns:a16="http://schemas.microsoft.com/office/drawing/2014/main" xmlns="" id="{414294FE-F157-484C-8EDC-0551ADB9FC6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53252" name="Slide Number Placeholder 3">
            <a:extLst>
              <a:ext uri="{FF2B5EF4-FFF2-40B4-BE49-F238E27FC236}">
                <a16:creationId xmlns:a16="http://schemas.microsoft.com/office/drawing/2014/main" xmlns="" id="{0E14A6B0-B75D-4CB7-B22C-E989112C524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4CA48504-F84E-47E8-8498-865D063B12D6}"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35180561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Slide Image Placeholder 1">
            <a:extLst>
              <a:ext uri="{FF2B5EF4-FFF2-40B4-BE49-F238E27FC236}">
                <a16:creationId xmlns:a16="http://schemas.microsoft.com/office/drawing/2014/main" xmlns="" id="{57C4AEA5-C4C2-4236-94E7-E2768C003655}"/>
              </a:ext>
            </a:extLst>
          </p:cNvPr>
          <p:cNvSpPr>
            <a:spLocks noGrp="1" noRot="1" noChangeAspect="1" noChangeArrowheads="1" noTextEdit="1"/>
          </p:cNvSpPr>
          <p:nvPr>
            <p:ph type="sldImg"/>
          </p:nvPr>
        </p:nvSpPr>
        <p:spPr>
          <a:ln/>
        </p:spPr>
      </p:sp>
      <p:sp>
        <p:nvSpPr>
          <p:cNvPr id="68611" name="Notes Placeholder 2">
            <a:extLst>
              <a:ext uri="{FF2B5EF4-FFF2-40B4-BE49-F238E27FC236}">
                <a16:creationId xmlns:a16="http://schemas.microsoft.com/office/drawing/2014/main" xmlns="" id="{9DFA886A-038A-4285-AF41-210B4323AA2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defRPr/>
            </a:pPr>
            <a:r>
              <a:rPr lang="fr-FR" sz="1200" b="0" i="0" u="none" kern="1200" baseline="0" dirty="0">
                <a:solidFill>
                  <a:schemeClr val="tx1"/>
                </a:solidFill>
                <a:effectLst/>
                <a:latin typeface="+mn-lt"/>
                <a:ea typeface="+mn-ea"/>
                <a:cs typeface="+mn-cs"/>
              </a:rPr>
              <a:t>Une fois les conclusions de </a:t>
            </a:r>
            <a:r>
              <a:rPr lang="fr-FR" sz="1200" b="0" i="0" u="none" kern="1200" baseline="0" dirty="0" smtClean="0">
                <a:solidFill>
                  <a:schemeClr val="tx1"/>
                </a:solidFill>
                <a:effectLst/>
                <a:latin typeface="+mn-lt"/>
                <a:ea typeface="+mn-ea"/>
                <a:cs typeface="+mn-cs"/>
              </a:rPr>
              <a:t>l’évaluation </a:t>
            </a:r>
            <a:r>
              <a:rPr lang="fr-FR" sz="1200" b="0" i="0" u="none" kern="1200" baseline="0" dirty="0">
                <a:solidFill>
                  <a:schemeClr val="tx1"/>
                </a:solidFill>
                <a:effectLst/>
                <a:latin typeface="+mn-lt"/>
                <a:ea typeface="+mn-ea"/>
                <a:cs typeface="+mn-cs"/>
              </a:rPr>
              <a:t>adoptées, le processus consistant à rédiger et à réviser le rapport peut commencer. Le modèle de rapport de la NSCA 2.0 permet de rédiger progressivement le rapport </a:t>
            </a:r>
            <a:r>
              <a:rPr lang="fr-FR" sz="1200" b="0" i="0" u="none" kern="1200" baseline="0" dirty="0" smtClean="0">
                <a:solidFill>
                  <a:schemeClr val="tx1"/>
                </a:solidFill>
                <a:effectLst/>
                <a:latin typeface="+mn-lt"/>
                <a:ea typeface="+mn-ea"/>
                <a:cs typeface="+mn-cs"/>
              </a:rPr>
              <a:t>d’évaluation </a:t>
            </a:r>
            <a:r>
              <a:rPr lang="fr-FR" sz="1200" b="0" i="0" u="none" kern="1200" baseline="0" dirty="0">
                <a:solidFill>
                  <a:schemeClr val="tx1"/>
                </a:solidFill>
                <a:effectLst/>
                <a:latin typeface="+mn-lt"/>
                <a:ea typeface="+mn-ea"/>
                <a:cs typeface="+mn-cs"/>
              </a:rPr>
              <a:t>et de mettre à jour les versions, en fonction des révisions et des commentaires des relecteurs internes et externes (révision interne, révision initiale par les parties prenantes extérieures à </a:t>
            </a:r>
            <a:r>
              <a:rPr lang="fr-FR" sz="1200" b="0" i="0" u="none" kern="1200" baseline="0" dirty="0" smtClean="0">
                <a:solidFill>
                  <a:schemeClr val="tx1"/>
                </a:solidFill>
                <a:effectLst/>
                <a:latin typeface="+mn-lt"/>
                <a:ea typeface="+mn-ea"/>
                <a:cs typeface="+mn-cs"/>
              </a:rPr>
              <a:t>l’équipe</a:t>
            </a:r>
            <a:r>
              <a:rPr lang="fr-FR" sz="1200" b="0" i="0" u="none" kern="1200" baseline="0" dirty="0">
                <a:solidFill>
                  <a:schemeClr val="tx1"/>
                </a:solidFill>
                <a:effectLst/>
                <a:latin typeface="+mn-lt"/>
                <a:ea typeface="+mn-ea"/>
                <a:cs typeface="+mn-cs"/>
              </a:rPr>
              <a:t>, révision quasi définitive du ministère de la Santé). Le rapport vise au final à interpréter les résultats de </a:t>
            </a:r>
            <a:r>
              <a:rPr lang="fr-FR" sz="1200" b="0" i="0" u="none" kern="1200" baseline="0" dirty="0" smtClean="0">
                <a:solidFill>
                  <a:schemeClr val="tx1"/>
                </a:solidFill>
                <a:effectLst/>
                <a:latin typeface="+mn-lt"/>
                <a:ea typeface="+mn-ea"/>
                <a:cs typeface="+mn-cs"/>
              </a:rPr>
              <a:t>l’évaluation </a:t>
            </a:r>
            <a:r>
              <a:rPr lang="fr-FR" sz="1200" b="0" i="0" u="none" kern="1200" baseline="0" dirty="0">
                <a:solidFill>
                  <a:schemeClr val="tx1"/>
                </a:solidFill>
                <a:effectLst/>
                <a:latin typeface="+mn-lt"/>
                <a:ea typeface="+mn-ea"/>
                <a:cs typeface="+mn-cs"/>
              </a:rPr>
              <a:t>et à les présenter de manière significative, accompagnés de recommandations qui clarifient et orientent les actions à venir.</a:t>
            </a:r>
          </a:p>
          <a:p>
            <a:pPr algn="l" rtl="0">
              <a:defRPr/>
            </a:pPr>
            <a:endParaRPr lang="fr-FR" altLang="en-US" sz="1200" kern="1200" dirty="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dirty="0">
                <a:latin typeface="Times" charset="0"/>
              </a:rPr>
              <a:t>La première ébauche du rapport est remise aux parties prenantes/à </a:t>
            </a:r>
            <a:r>
              <a:rPr lang="fr-FR" b="0" i="0" u="none" baseline="0" dirty="0" smtClean="0">
                <a:latin typeface="Times" charset="0"/>
              </a:rPr>
              <a:t>l’équipe </a:t>
            </a:r>
            <a:r>
              <a:rPr lang="fr-FR" b="0" i="0" u="none" baseline="0" dirty="0">
                <a:latin typeface="Times" charset="0"/>
              </a:rPr>
              <a:t>initiale de mise en œuvre de la NSCA, la deuxième, au comité directeur et la version finale, au ministère de la Santé </a:t>
            </a:r>
          </a:p>
          <a:p>
            <a:pPr algn="l" rtl="0">
              <a:defRPr/>
            </a:pPr>
            <a:endParaRPr lang="fr-FR" altLang="en-US" dirty="0">
              <a:latin typeface="Times" charset="0"/>
            </a:endParaRPr>
          </a:p>
        </p:txBody>
      </p:sp>
      <p:sp>
        <p:nvSpPr>
          <p:cNvPr id="68612" name="Slide Number Placeholder 3">
            <a:extLst>
              <a:ext uri="{FF2B5EF4-FFF2-40B4-BE49-F238E27FC236}">
                <a16:creationId xmlns:a16="http://schemas.microsoft.com/office/drawing/2014/main" xmlns="" id="{57FB8966-D7DF-45C2-92B8-32D7D623E91A}"/>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5873804-965C-46A7-BBB2-1D7936226E29}"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92195555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Slide Image Placeholder 1">
            <a:extLst>
              <a:ext uri="{FF2B5EF4-FFF2-40B4-BE49-F238E27FC236}">
                <a16:creationId xmlns:a16="http://schemas.microsoft.com/office/drawing/2014/main" xmlns="" id="{0690CA58-0C25-4228-9303-9729B233C8AB}"/>
              </a:ext>
            </a:extLst>
          </p:cNvPr>
          <p:cNvSpPr>
            <a:spLocks noGrp="1" noRot="1" noChangeAspect="1" noChangeArrowheads="1" noTextEdit="1"/>
          </p:cNvSpPr>
          <p:nvPr>
            <p:ph type="sldImg"/>
          </p:nvPr>
        </p:nvSpPr>
        <p:spPr>
          <a:ln/>
        </p:spPr>
      </p:sp>
      <p:sp>
        <p:nvSpPr>
          <p:cNvPr id="70659" name="Notes Placeholder 2">
            <a:extLst>
              <a:ext uri="{FF2B5EF4-FFF2-40B4-BE49-F238E27FC236}">
                <a16:creationId xmlns:a16="http://schemas.microsoft.com/office/drawing/2014/main" xmlns="" id="{D80D961D-674D-40AC-9F70-05A6137FBA9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defRPr/>
            </a:pPr>
            <a:endParaRPr lang="fr-FR" altLang="en-US" dirty="0">
              <a:latin typeface="Times"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u="none" kern="1200" baseline="0" dirty="0">
                <a:solidFill>
                  <a:schemeClr val="tx1"/>
                </a:solidFill>
                <a:effectLst/>
                <a:latin typeface="+mn-lt"/>
                <a:ea typeface="+mn-ea"/>
                <a:cs typeface="+mn-cs"/>
              </a:rPr>
              <a:t>Pour mettre en œuvre les activités </a:t>
            </a:r>
            <a:r>
              <a:rPr lang="fr-FR" sz="1200" b="0" i="0" u="none" kern="1200" baseline="0" dirty="0" smtClean="0">
                <a:solidFill>
                  <a:schemeClr val="tx1"/>
                </a:solidFill>
                <a:effectLst/>
                <a:latin typeface="+mn-lt"/>
                <a:ea typeface="+mn-ea"/>
                <a:cs typeface="+mn-cs"/>
              </a:rPr>
              <a:t>d’évaluation</a:t>
            </a:r>
            <a:r>
              <a:rPr lang="fr-FR" sz="1200" b="0" i="0" u="none" kern="1200" baseline="0" dirty="0">
                <a:solidFill>
                  <a:schemeClr val="tx1"/>
                </a:solidFill>
                <a:effectLst/>
                <a:latin typeface="+mn-lt"/>
                <a:ea typeface="+mn-ea"/>
                <a:cs typeface="+mn-cs"/>
              </a:rPr>
              <a:t>, il est nécessaire de constituer les équipes appropriées.  </a:t>
            </a:r>
            <a:r>
              <a:rPr lang="fr-FR" sz="1200" b="0" i="0" u="none" kern="1200" baseline="0" dirty="0" smtClean="0">
                <a:solidFill>
                  <a:schemeClr val="tx1"/>
                </a:solidFill>
                <a:effectLst/>
                <a:latin typeface="+mn-lt"/>
                <a:ea typeface="+mn-ea"/>
                <a:cs typeface="+mn-cs"/>
              </a:rPr>
              <a:t>L’équipe d’évaluation </a:t>
            </a:r>
            <a:r>
              <a:rPr lang="fr-FR" sz="1200" b="0" i="0" u="none" kern="1200" baseline="0" dirty="0">
                <a:solidFill>
                  <a:schemeClr val="tx1"/>
                </a:solidFill>
                <a:effectLst/>
                <a:latin typeface="+mn-lt"/>
                <a:ea typeface="+mn-ea"/>
                <a:cs typeface="+mn-cs"/>
              </a:rPr>
              <a:t>principale est le trait </a:t>
            </a:r>
            <a:r>
              <a:rPr lang="fr-FR" sz="1200" b="0" i="0" u="none" kern="1200" baseline="0" dirty="0" smtClean="0">
                <a:solidFill>
                  <a:schemeClr val="tx1"/>
                </a:solidFill>
                <a:effectLst/>
                <a:latin typeface="+mn-lt"/>
                <a:ea typeface="+mn-ea"/>
                <a:cs typeface="+mn-cs"/>
              </a:rPr>
              <a:t>d’union </a:t>
            </a:r>
            <a:r>
              <a:rPr lang="fr-FR" sz="1200" b="0" i="0" u="none" kern="1200" baseline="0" dirty="0">
                <a:solidFill>
                  <a:schemeClr val="tx1"/>
                </a:solidFill>
                <a:effectLst/>
                <a:latin typeface="+mn-lt"/>
                <a:ea typeface="+mn-ea"/>
                <a:cs typeface="+mn-cs"/>
              </a:rPr>
              <a:t>entre le comité directeur et </a:t>
            </a:r>
            <a:r>
              <a:rPr lang="fr-FR" sz="1200" b="0" i="0" u="none" kern="1200" baseline="0" dirty="0" smtClean="0">
                <a:solidFill>
                  <a:schemeClr val="tx1"/>
                </a:solidFill>
                <a:effectLst/>
                <a:latin typeface="+mn-lt"/>
                <a:ea typeface="+mn-ea"/>
                <a:cs typeface="+mn-cs"/>
              </a:rPr>
              <a:t>l’équipe </a:t>
            </a:r>
            <a:r>
              <a:rPr lang="fr-FR" sz="1200" b="0" i="0" u="none" kern="1200" baseline="0" dirty="0">
                <a:solidFill>
                  <a:schemeClr val="tx1"/>
                </a:solidFill>
                <a:effectLst/>
                <a:latin typeface="+mn-lt"/>
                <a:ea typeface="+mn-ea"/>
                <a:cs typeface="+mn-cs"/>
              </a:rPr>
              <a:t>chargée de la collecte et de </a:t>
            </a:r>
            <a:r>
              <a:rPr lang="fr-FR" sz="1200" b="0" i="0" u="none" kern="1200" baseline="0" dirty="0" smtClean="0">
                <a:solidFill>
                  <a:schemeClr val="tx1"/>
                </a:solidFill>
                <a:effectLst/>
                <a:latin typeface="+mn-lt"/>
                <a:ea typeface="+mn-ea"/>
                <a:cs typeface="+mn-cs"/>
              </a:rPr>
              <a:t>l’analyse </a:t>
            </a:r>
            <a:r>
              <a:rPr lang="fr-FR" sz="1200" b="0" i="0" u="none" kern="1200" baseline="0" dirty="0">
                <a:solidFill>
                  <a:schemeClr val="tx1"/>
                </a:solidFill>
                <a:effectLst/>
                <a:latin typeface="+mn-lt"/>
                <a:ea typeface="+mn-ea"/>
                <a:cs typeface="+mn-cs"/>
              </a:rPr>
              <a:t>des données. </a:t>
            </a:r>
            <a:r>
              <a:rPr lang="fr-FR" sz="1200" b="0" i="0" u="none" kern="1200" baseline="0" dirty="0" smtClean="0">
                <a:solidFill>
                  <a:schemeClr val="tx1"/>
                </a:solidFill>
                <a:effectLst/>
                <a:latin typeface="+mn-lt"/>
                <a:ea typeface="+mn-ea"/>
                <a:cs typeface="+mn-cs"/>
              </a:rPr>
              <a:t>L’équipe </a:t>
            </a:r>
            <a:r>
              <a:rPr lang="fr-FR" sz="1200" b="0" i="0" u="none" kern="1200" baseline="0" dirty="0">
                <a:solidFill>
                  <a:schemeClr val="tx1"/>
                </a:solidFill>
                <a:effectLst/>
                <a:latin typeface="+mn-lt"/>
                <a:ea typeface="+mn-ea"/>
                <a:cs typeface="+mn-cs"/>
              </a:rPr>
              <a:t>de gouvernance intervient </a:t>
            </a:r>
            <a:r>
              <a:rPr lang="fr-FR" sz="1200" b="0" i="0" u="none" kern="1200" baseline="0" dirty="0" smtClean="0">
                <a:solidFill>
                  <a:schemeClr val="tx1"/>
                </a:solidFill>
                <a:effectLst/>
                <a:latin typeface="+mn-lt"/>
                <a:ea typeface="+mn-ea"/>
                <a:cs typeface="+mn-cs"/>
              </a:rPr>
              <a:t>lorsqu’il </a:t>
            </a:r>
            <a:r>
              <a:rPr lang="fr-FR" sz="1200" b="0" i="0" u="none" kern="1200" baseline="0" dirty="0">
                <a:solidFill>
                  <a:schemeClr val="tx1"/>
                </a:solidFill>
                <a:effectLst/>
                <a:latin typeface="+mn-lt"/>
                <a:ea typeface="+mn-ea"/>
                <a:cs typeface="+mn-cs"/>
              </a:rPr>
              <a:t>y a </a:t>
            </a:r>
            <a:r>
              <a:rPr lang="fr-FR" sz="1200" b="0" i="0" u="none" kern="1200" baseline="0" dirty="0" smtClean="0">
                <a:solidFill>
                  <a:schemeClr val="tx1"/>
                </a:solidFill>
                <a:effectLst/>
                <a:latin typeface="+mn-lt"/>
                <a:ea typeface="+mn-ea"/>
                <a:cs typeface="+mn-cs"/>
              </a:rPr>
              <a:t>d’importantes </a:t>
            </a:r>
            <a:r>
              <a:rPr lang="fr-FR" sz="1200" b="0" i="0" u="none" kern="1200" baseline="0" dirty="0">
                <a:solidFill>
                  <a:schemeClr val="tx1"/>
                </a:solidFill>
                <a:effectLst/>
                <a:latin typeface="+mn-lt"/>
                <a:ea typeface="+mn-ea"/>
                <a:cs typeface="+mn-cs"/>
              </a:rPr>
              <a:t>décisions à prendre, notamment en matière de financement, de stratégie et de </a:t>
            </a:r>
            <a:r>
              <a:rPr lang="fr-FR" sz="1200" b="0" i="0" u="none" kern="1200" baseline="0" dirty="0" smtClean="0">
                <a:solidFill>
                  <a:schemeClr val="tx1"/>
                </a:solidFill>
                <a:effectLst/>
                <a:latin typeface="+mn-lt"/>
                <a:ea typeface="+mn-ea"/>
                <a:cs typeface="+mn-cs"/>
              </a:rPr>
              <a:t>l’étendue </a:t>
            </a:r>
            <a:r>
              <a:rPr lang="fr-FR" sz="1200" b="0" i="0" u="none" kern="1200" baseline="0" dirty="0">
                <a:solidFill>
                  <a:schemeClr val="tx1"/>
                </a:solidFill>
                <a:effectLst/>
                <a:latin typeface="+mn-lt"/>
                <a:ea typeface="+mn-ea"/>
                <a:cs typeface="+mn-cs"/>
              </a:rPr>
              <a:t>des travaux. </a:t>
            </a:r>
          </a:p>
          <a:p>
            <a:pPr algn="l" rtl="0">
              <a:defRPr/>
            </a:pPr>
            <a:endParaRPr lang="fr-FR" altLang="en-US" dirty="0">
              <a:latin typeface="Times" charset="0"/>
            </a:endParaRPr>
          </a:p>
          <a:p>
            <a:pPr algn="l" rtl="0">
              <a:defRPr/>
            </a:pPr>
            <a:endParaRPr lang="fr-FR" altLang="en-US" dirty="0">
              <a:latin typeface="Times" charset="0"/>
            </a:endParaRPr>
          </a:p>
          <a:p>
            <a:pPr algn="l" rtl="0">
              <a:defRPr/>
            </a:pPr>
            <a:endParaRPr lang="fr-FR" altLang="en-US" dirty="0">
              <a:latin typeface="Times" charset="0"/>
            </a:endParaRPr>
          </a:p>
        </p:txBody>
      </p:sp>
      <p:sp>
        <p:nvSpPr>
          <p:cNvPr id="70660" name="Slide Number Placeholder 3">
            <a:extLst>
              <a:ext uri="{FF2B5EF4-FFF2-40B4-BE49-F238E27FC236}">
                <a16:creationId xmlns:a16="http://schemas.microsoft.com/office/drawing/2014/main" xmlns="" id="{E0D724D6-4258-402B-8254-1B2F50B30B3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9358298-7A8C-4459-AC50-B6036A5341A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2099722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Slide Image Placeholder 1">
            <a:extLst>
              <a:ext uri="{FF2B5EF4-FFF2-40B4-BE49-F238E27FC236}">
                <a16:creationId xmlns:a16="http://schemas.microsoft.com/office/drawing/2014/main" xmlns="" id="{5F5A78DA-FC58-40EF-8BDB-7D991F5FDF56}"/>
              </a:ext>
            </a:extLst>
          </p:cNvPr>
          <p:cNvSpPr>
            <a:spLocks noGrp="1" noRot="1" noChangeAspect="1" noChangeArrowheads="1" noTextEdit="1"/>
          </p:cNvSpPr>
          <p:nvPr>
            <p:ph type="sldImg"/>
          </p:nvPr>
        </p:nvSpPr>
        <p:spPr>
          <a:ln/>
        </p:spPr>
      </p:sp>
      <p:sp>
        <p:nvSpPr>
          <p:cNvPr id="76803" name="Notes Placeholder 2">
            <a:extLst>
              <a:ext uri="{FF2B5EF4-FFF2-40B4-BE49-F238E27FC236}">
                <a16:creationId xmlns:a16="http://schemas.microsoft.com/office/drawing/2014/main" xmlns="" id="{46874B12-C86D-4AA9-8C9D-57280296438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defRPr/>
            </a:pPr>
            <a:r>
              <a:rPr lang="fr-FR" b="0" i="0" u="none" baseline="0" dirty="0" smtClean="0">
                <a:latin typeface="Times" charset="0"/>
              </a:rPr>
              <a:t>L’équipe </a:t>
            </a:r>
            <a:r>
              <a:rPr lang="fr-FR" b="0" i="0" u="none" baseline="0" dirty="0">
                <a:latin typeface="Times" charset="0"/>
              </a:rPr>
              <a:t>de gouvernance doit être tenue informée de </a:t>
            </a:r>
            <a:r>
              <a:rPr lang="fr-FR" b="0" i="0" u="none" baseline="0" dirty="0" smtClean="0">
                <a:latin typeface="Times" charset="0"/>
              </a:rPr>
              <a:t>l’évolution </a:t>
            </a:r>
            <a:r>
              <a:rPr lang="fr-FR" b="0" i="0" u="none" baseline="0" dirty="0">
                <a:latin typeface="Times" charset="0"/>
              </a:rPr>
              <a:t>du projet, approuver les changements affectant la portée/les rôles, et peut aussi diriger des ressources nationales pour soutenir les activités </a:t>
            </a:r>
            <a:r>
              <a:rPr lang="fr-FR" b="0" i="0" u="none" baseline="0" dirty="0" smtClean="0">
                <a:latin typeface="Times" charset="0"/>
              </a:rPr>
              <a:t>d’évaluation</a:t>
            </a:r>
            <a:r>
              <a:rPr lang="fr-FR" b="0" i="0" u="none" baseline="0" dirty="0">
                <a:latin typeface="Times" charset="0"/>
              </a:rPr>
              <a:t>.</a:t>
            </a:r>
          </a:p>
        </p:txBody>
      </p:sp>
      <p:sp>
        <p:nvSpPr>
          <p:cNvPr id="76804" name="Slide Number Placeholder 3">
            <a:extLst>
              <a:ext uri="{FF2B5EF4-FFF2-40B4-BE49-F238E27FC236}">
                <a16:creationId xmlns:a16="http://schemas.microsoft.com/office/drawing/2014/main" xmlns="" id="{4582B6AB-6582-4E05-9237-4729C82A4411}"/>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CDFBCB2-AA43-4137-9652-79595FD97AC7}"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8514812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Slide Image Placeholder 1">
            <a:extLst>
              <a:ext uri="{FF2B5EF4-FFF2-40B4-BE49-F238E27FC236}">
                <a16:creationId xmlns:a16="http://schemas.microsoft.com/office/drawing/2014/main" xmlns="" id="{B3425A83-6F9F-4290-AB00-5F2A032C957C}"/>
              </a:ext>
            </a:extLst>
          </p:cNvPr>
          <p:cNvSpPr>
            <a:spLocks noGrp="1" noRot="1" noChangeAspect="1" noChangeArrowheads="1" noTextEdit="1"/>
          </p:cNvSpPr>
          <p:nvPr>
            <p:ph type="sldImg"/>
          </p:nvPr>
        </p:nvSpPr>
        <p:spPr>
          <a:ln/>
        </p:spPr>
      </p:sp>
      <p:sp>
        <p:nvSpPr>
          <p:cNvPr id="78851" name="Notes Placeholder 2">
            <a:extLst>
              <a:ext uri="{FF2B5EF4-FFF2-40B4-BE49-F238E27FC236}">
                <a16:creationId xmlns:a16="http://schemas.microsoft.com/office/drawing/2014/main" xmlns="" id="{CE00A76F-1FA2-4E3B-86E5-B4BAC9A747D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228600" indent="-228600" algn="l" rtl="0">
              <a:buFontTx/>
              <a:buAutoNum type="arabicPeriod"/>
              <a:defRPr/>
            </a:pPr>
            <a:r>
              <a:rPr lang="fr-FR" b="0" i="0" u="none" baseline="0" dirty="0">
                <a:latin typeface="Times" charset="0"/>
              </a:rPr>
              <a:t>Le comité directeur doit travailler en étroite collaboration avec le coordinateur de </a:t>
            </a:r>
            <a:r>
              <a:rPr lang="fr-FR" b="0" i="0" u="none" baseline="0" dirty="0" smtClean="0">
                <a:latin typeface="Times" charset="0"/>
              </a:rPr>
              <a:t>l’évaluation </a:t>
            </a:r>
            <a:r>
              <a:rPr lang="fr-FR" b="0" i="0" u="none" baseline="0" dirty="0">
                <a:latin typeface="Times" charset="0"/>
              </a:rPr>
              <a:t>pour faciliter la prise de décisions et accélérer la mise en œuvre et les approbations.</a:t>
            </a:r>
          </a:p>
          <a:p>
            <a:pPr marL="228600" indent="-228600" algn="l" rtl="0">
              <a:buFontTx/>
              <a:buAutoNum type="arabicPeriod"/>
              <a:defRPr/>
            </a:pPr>
            <a:r>
              <a:rPr lang="fr-FR" b="0" i="0" u="none" baseline="0" dirty="0">
                <a:latin typeface="Times" charset="0"/>
              </a:rPr>
              <a:t>Les points clés à </a:t>
            </a:r>
            <a:r>
              <a:rPr lang="fr-FR" b="0" i="0" u="none" baseline="0" dirty="0" smtClean="0">
                <a:latin typeface="Times" charset="0"/>
              </a:rPr>
              <a:t>l’ordre </a:t>
            </a:r>
            <a:r>
              <a:rPr lang="fr-FR" b="0" i="0" u="none" baseline="0" dirty="0">
                <a:latin typeface="Times" charset="0"/>
              </a:rPr>
              <a:t>du jour lors de la première réunion du comité directeur incluent, mais sans </a:t>
            </a:r>
            <a:r>
              <a:rPr lang="fr-FR" b="0" i="0" u="none" baseline="0" dirty="0" smtClean="0">
                <a:latin typeface="Times" charset="0"/>
              </a:rPr>
              <a:t>s’y </a:t>
            </a:r>
            <a:r>
              <a:rPr lang="fr-FR" b="0" i="0" u="none" baseline="0" dirty="0">
                <a:latin typeface="Times" charset="0"/>
              </a:rPr>
              <a:t>limiter : les objectifs de </a:t>
            </a:r>
            <a:r>
              <a:rPr lang="fr-FR" b="0" i="0" u="none" baseline="0" dirty="0" smtClean="0">
                <a:latin typeface="Times" charset="0"/>
              </a:rPr>
              <a:t>l’évaluation</a:t>
            </a:r>
            <a:r>
              <a:rPr lang="fr-FR" b="0" i="0" u="none" baseline="0" dirty="0">
                <a:latin typeface="Times" charset="0"/>
              </a:rPr>
              <a:t>, la portée du projet, le processus et les attentes.</a:t>
            </a:r>
          </a:p>
          <a:p>
            <a:pPr marL="228600" indent="-228600" algn="l" rtl="0">
              <a:buFontTx/>
              <a:buAutoNum type="arabicPeriod"/>
              <a:defRPr/>
            </a:pPr>
            <a:r>
              <a:rPr lang="fr-FR" b="0" i="0" u="none" baseline="0" dirty="0">
                <a:latin typeface="Times" charset="0"/>
              </a:rPr>
              <a:t>Le comité directeur doit </a:t>
            </a:r>
            <a:r>
              <a:rPr lang="fr-FR" b="0" i="0" u="none" baseline="0" dirty="0" smtClean="0">
                <a:latin typeface="Times" charset="0"/>
              </a:rPr>
              <a:t>s’adapter </a:t>
            </a:r>
            <a:r>
              <a:rPr lang="fr-FR" b="0" i="0" u="none" baseline="0" dirty="0">
                <a:latin typeface="Times" charset="0"/>
              </a:rPr>
              <a:t>en fonction des mises à jour de </a:t>
            </a:r>
            <a:r>
              <a:rPr lang="fr-FR" b="0" i="0" u="none" baseline="0" dirty="0" smtClean="0">
                <a:latin typeface="Times" charset="0"/>
              </a:rPr>
              <a:t>l’étendue </a:t>
            </a:r>
            <a:r>
              <a:rPr lang="fr-FR" b="0" i="0" u="none" baseline="0" dirty="0">
                <a:latin typeface="Times" charset="0"/>
              </a:rPr>
              <a:t>des travaux.</a:t>
            </a:r>
          </a:p>
          <a:p>
            <a:pPr marL="228600" indent="-228600" algn="l" rtl="0">
              <a:buFontTx/>
              <a:buAutoNum type="arabicPeriod"/>
              <a:defRPr/>
            </a:pPr>
            <a:endParaRPr lang="fr-FR" altLang="en-US" dirty="0">
              <a:latin typeface="Times" charset="0"/>
            </a:endParaRPr>
          </a:p>
          <a:p>
            <a:pPr marL="228600" indent="-228600" algn="l" rtl="0">
              <a:buFontTx/>
              <a:buAutoNum type="arabicPeriod"/>
              <a:defRPr/>
            </a:pPr>
            <a:endParaRPr lang="fr-FR" altLang="en-US" dirty="0">
              <a:latin typeface="Times" charset="0"/>
            </a:endParaRPr>
          </a:p>
        </p:txBody>
      </p:sp>
      <p:sp>
        <p:nvSpPr>
          <p:cNvPr id="78852" name="Slide Number Placeholder 3">
            <a:extLst>
              <a:ext uri="{FF2B5EF4-FFF2-40B4-BE49-F238E27FC236}">
                <a16:creationId xmlns:a16="http://schemas.microsoft.com/office/drawing/2014/main" xmlns="" id="{13AE4238-1985-4F11-B2BA-18289A55C68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944A953-E50C-407F-BBEA-DD5951C8A5A2}"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52325397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Slide Image Placeholder 1">
            <a:extLst>
              <a:ext uri="{FF2B5EF4-FFF2-40B4-BE49-F238E27FC236}">
                <a16:creationId xmlns:a16="http://schemas.microsoft.com/office/drawing/2014/main" xmlns="" id="{CF6E9462-283A-4B56-8581-CDD3CF581067}"/>
              </a:ext>
            </a:extLst>
          </p:cNvPr>
          <p:cNvSpPr>
            <a:spLocks noGrp="1" noRot="1" noChangeAspect="1" noChangeArrowheads="1" noTextEdit="1"/>
          </p:cNvSpPr>
          <p:nvPr>
            <p:ph type="sldImg"/>
          </p:nvPr>
        </p:nvSpPr>
        <p:spPr>
          <a:ln/>
        </p:spPr>
      </p:sp>
      <p:sp>
        <p:nvSpPr>
          <p:cNvPr id="72707" name="Notes Placeholder 2">
            <a:extLst>
              <a:ext uri="{FF2B5EF4-FFF2-40B4-BE49-F238E27FC236}">
                <a16:creationId xmlns:a16="http://schemas.microsoft.com/office/drawing/2014/main" xmlns="" id="{88B2D4A0-F96E-4FF8-A163-F9FC5BB63B2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À </a:t>
            </a:r>
            <a:r>
              <a:rPr lang="fr-FR" b="0" i="0" u="none" baseline="0" dirty="0" smtClean="0"/>
              <a:t>l’attention </a:t>
            </a:r>
            <a:r>
              <a:rPr lang="fr-FR" b="0" i="0" u="none" baseline="0" dirty="0"/>
              <a:t>de </a:t>
            </a:r>
            <a:r>
              <a:rPr lang="fr-FR" b="0" i="0" u="none" baseline="0" dirty="0" smtClean="0"/>
              <a:t>l’animateur</a:t>
            </a:r>
            <a:r>
              <a:rPr lang="fr-FR" b="0" i="0" u="none" baseline="0" dirty="0"/>
              <a:t> :   </a:t>
            </a:r>
          </a:p>
          <a:p>
            <a:pPr marL="0" indent="0" algn="l" rtl="0">
              <a:buNone/>
            </a:pPr>
            <a:r>
              <a:rPr lang="fr-FR" b="0" i="0" u="none" baseline="0" dirty="0"/>
              <a:t>Rôles dans </a:t>
            </a:r>
            <a:r>
              <a:rPr lang="fr-FR" b="0" i="0" u="none" baseline="0" dirty="0" smtClean="0"/>
              <a:t>l’équipe d’évaluation </a:t>
            </a:r>
            <a:r>
              <a:rPr lang="fr-FR" b="0" i="0" u="none" baseline="0" dirty="0"/>
              <a:t>principale : </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fr-FR" b="0" i="0" u="none" baseline="0" dirty="0"/>
              <a:t>Coordinateur de </a:t>
            </a:r>
            <a:r>
              <a:rPr lang="fr-FR" b="0" i="0" u="none" baseline="0" dirty="0" smtClean="0"/>
              <a:t>l’évaluation </a:t>
            </a:r>
            <a:r>
              <a:rPr lang="fr-FR" b="0" i="0" u="none" baseline="0" dirty="0"/>
              <a:t>– Cadre supérieur doté </a:t>
            </a:r>
            <a:r>
              <a:rPr lang="fr-FR" b="0" i="0" u="none" baseline="0" dirty="0" smtClean="0"/>
              <a:t>d’une </a:t>
            </a:r>
            <a:r>
              <a:rPr lang="fr-FR" b="0" i="0" u="none" baseline="0" dirty="0"/>
              <a:t>expertise de la chaîne </a:t>
            </a:r>
            <a:r>
              <a:rPr lang="fr-FR" b="0" i="0" u="none" baseline="0" dirty="0" smtClean="0"/>
              <a:t>d’approvisionnement</a:t>
            </a:r>
            <a:r>
              <a:rPr lang="fr-FR" b="0" i="0" u="none" baseline="0" dirty="0"/>
              <a:t>. Généralement désigné dans le plan </a:t>
            </a:r>
            <a:r>
              <a:rPr lang="fr-FR" b="0" i="0" u="none" baseline="0" dirty="0" smtClean="0"/>
              <a:t>d’implémentation</a:t>
            </a:r>
            <a:r>
              <a:rPr lang="fr-FR" b="0" i="0" u="none" baseline="0" dirty="0"/>
              <a:t>, il supervise toutes les phases de </a:t>
            </a:r>
            <a:r>
              <a:rPr lang="fr-FR" b="0" i="0" u="none" baseline="0" dirty="0" smtClean="0"/>
              <a:t>l’évaluation</a:t>
            </a:r>
            <a:r>
              <a:rPr lang="fr-FR" b="0" i="0" u="none" baseline="0" dirty="0"/>
              <a:t>.</a:t>
            </a:r>
          </a:p>
          <a:p>
            <a:pPr marL="171450" marR="0" lvl="0" indent="-171450" algn="l" defTabSz="914400" rtl="0" eaLnBrk="1" fontAlgn="auto" latinLnBrk="0" hangingPunct="1">
              <a:lnSpc>
                <a:spcPct val="100000"/>
              </a:lnSpc>
              <a:spcBef>
                <a:spcPts val="0"/>
              </a:spcBef>
              <a:spcAft>
                <a:spcPts val="0"/>
              </a:spcAft>
              <a:buClrTx/>
              <a:buSzTx/>
              <a:buFont typeface="Wingdings" panose="05000000000000000000" pitchFamily="2" charset="2"/>
              <a:buChar char="ü"/>
              <a:tabLst/>
              <a:defRPr/>
            </a:pPr>
            <a:r>
              <a:rPr lang="fr-FR" b="0" i="0" u="none" baseline="0" dirty="0"/>
              <a:t>Responsable de </a:t>
            </a:r>
            <a:r>
              <a:rPr lang="fr-FR" b="0" i="0" u="none" baseline="0" dirty="0" smtClean="0"/>
              <a:t>l’évaluation </a:t>
            </a:r>
            <a:r>
              <a:rPr lang="fr-FR" b="0" i="0" u="none" baseline="0" dirty="0"/>
              <a:t>– Correspondant national pour </a:t>
            </a:r>
            <a:r>
              <a:rPr lang="fr-FR" b="0" i="0" u="none" baseline="0" dirty="0" smtClean="0"/>
              <a:t>l’évaluation</a:t>
            </a:r>
            <a:r>
              <a:rPr lang="fr-FR" b="0" i="0" u="none" baseline="0" dirty="0"/>
              <a:t>.</a:t>
            </a:r>
          </a:p>
          <a:p>
            <a:pPr marL="171450" indent="-171450" algn="l" rtl="0">
              <a:buFont typeface="Wingdings" panose="05000000000000000000" pitchFamily="2" charset="2"/>
              <a:buChar char="ü"/>
            </a:pPr>
            <a:r>
              <a:rPr lang="fr-FR" b="0" i="0" u="none" baseline="0" dirty="0"/>
              <a:t>Responsable des données – Statisticien/analyste de données compétent, capable de concevoir un plan </a:t>
            </a:r>
            <a:r>
              <a:rPr lang="fr-FR" b="0" i="0" u="none" baseline="0" dirty="0" smtClean="0"/>
              <a:t>d’analyse</a:t>
            </a:r>
            <a:r>
              <a:rPr lang="fr-FR" b="0" i="0" u="none" baseline="0" dirty="0"/>
              <a:t>, </a:t>
            </a:r>
            <a:r>
              <a:rPr lang="fr-FR" b="0" i="0" u="none" baseline="0" dirty="0" smtClean="0"/>
              <a:t>d’évaluer </a:t>
            </a:r>
            <a:r>
              <a:rPr lang="fr-FR" b="0" i="0" u="none" baseline="0" dirty="0"/>
              <a:t>la qualité des données, de rassembler et </a:t>
            </a:r>
            <a:r>
              <a:rPr lang="fr-FR" b="0" i="0" u="none" baseline="0" dirty="0" smtClean="0"/>
              <a:t>d’analyser </a:t>
            </a:r>
            <a:r>
              <a:rPr lang="fr-FR" b="0" i="0" u="none" baseline="0" dirty="0"/>
              <a:t>les données collectées.</a:t>
            </a:r>
          </a:p>
          <a:p>
            <a:pPr marL="171450" indent="-171450" algn="l" rtl="0">
              <a:buFont typeface="Wingdings" panose="05000000000000000000" pitchFamily="2" charset="2"/>
              <a:buChar char="ü"/>
            </a:pPr>
            <a:r>
              <a:rPr lang="fr-FR" sz="1200" b="0" i="0" u="none" kern="1200" baseline="0" dirty="0">
                <a:solidFill>
                  <a:schemeClr val="tx1"/>
                </a:solidFill>
                <a:effectLst/>
                <a:latin typeface="+mn-lt"/>
                <a:ea typeface="+mn-ea"/>
                <a:cs typeface="+mn-cs"/>
              </a:rPr>
              <a:t>Coordinateur logistique – Point de contact des prestataires de services, par exemple, réserve les chauffeurs, </a:t>
            </a:r>
            <a:r>
              <a:rPr lang="fr-FR" sz="1200" b="0" i="0" u="none" kern="1200" baseline="0" dirty="0" smtClean="0">
                <a:solidFill>
                  <a:schemeClr val="tx1"/>
                </a:solidFill>
                <a:effectLst/>
                <a:latin typeface="+mn-lt"/>
                <a:ea typeface="+mn-ea"/>
                <a:cs typeface="+mn-cs"/>
              </a:rPr>
              <a:t>l’hébergement</a:t>
            </a:r>
            <a:r>
              <a:rPr lang="fr-FR" sz="1200" b="0" i="0" u="none" kern="1200" baseline="0" dirty="0">
                <a:solidFill>
                  <a:schemeClr val="tx1"/>
                </a:solidFill>
                <a:effectLst/>
                <a:latin typeface="+mn-lt"/>
                <a:ea typeface="+mn-ea"/>
                <a:cs typeface="+mn-cs"/>
              </a:rPr>
              <a:t>, se charge des impressions, des repas et des rafraîchissements (pendant les ateliers de formation), commande les fournitures, achète les forfaits pour les téléphones mobiles et les tablettes.</a:t>
            </a:r>
          </a:p>
          <a:p>
            <a:endParaRPr lang="fr-FR" altLang="en-US" dirty="0"/>
          </a:p>
        </p:txBody>
      </p:sp>
      <p:sp>
        <p:nvSpPr>
          <p:cNvPr id="72708" name="Slide Number Placeholder 3">
            <a:extLst>
              <a:ext uri="{FF2B5EF4-FFF2-40B4-BE49-F238E27FC236}">
                <a16:creationId xmlns:a16="http://schemas.microsoft.com/office/drawing/2014/main" xmlns="" id="{B06CCEA7-36C2-40C7-A3C3-CE119C9F73A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2DE2B57-9AD8-47E4-9925-3EDA7DE0AEE0}"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7048110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Slide Image Placeholder 1">
            <a:extLst>
              <a:ext uri="{FF2B5EF4-FFF2-40B4-BE49-F238E27FC236}">
                <a16:creationId xmlns:a16="http://schemas.microsoft.com/office/drawing/2014/main" xmlns="" id="{831833DC-C0E4-487B-8A06-C6B6BF68F868}"/>
              </a:ext>
            </a:extLst>
          </p:cNvPr>
          <p:cNvSpPr>
            <a:spLocks noGrp="1" noRot="1" noChangeAspect="1" noChangeArrowheads="1" noTextEdit="1"/>
          </p:cNvSpPr>
          <p:nvPr>
            <p:ph type="sldImg"/>
          </p:nvPr>
        </p:nvSpPr>
        <p:spPr>
          <a:ln/>
        </p:spPr>
      </p:sp>
      <p:sp>
        <p:nvSpPr>
          <p:cNvPr id="74755" name="Notes Placeholder 2">
            <a:extLst>
              <a:ext uri="{FF2B5EF4-FFF2-40B4-BE49-F238E27FC236}">
                <a16:creationId xmlns:a16="http://schemas.microsoft.com/office/drawing/2014/main" xmlns="" id="{1FE247BA-A367-45F5-B6BE-2B16CC85FA2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sz="1200" b="0" i="0" u="none" kern="1200" baseline="0" dirty="0">
                <a:solidFill>
                  <a:schemeClr val="tx1"/>
                </a:solidFill>
                <a:effectLst/>
                <a:latin typeface="+mn-lt"/>
                <a:ea typeface="+mn-ea"/>
                <a:cs typeface="+mn-cs"/>
              </a:rPr>
              <a:t>Après avoir identifié le coordinateur de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 le partenaire de mise en œuvre travaille en étroite collaboration avec lui pour constituer </a:t>
            </a:r>
            <a:r>
              <a:rPr lang="fr-FR" sz="1200" b="0" i="0" u="none" kern="1200" baseline="0" dirty="0" smtClean="0">
                <a:solidFill>
                  <a:schemeClr val="tx1"/>
                </a:solidFill>
                <a:effectLst/>
                <a:latin typeface="+mn-lt"/>
                <a:ea typeface="+mn-ea"/>
                <a:cs typeface="+mn-cs"/>
              </a:rPr>
              <a:t>l’équipe d’évaluation </a:t>
            </a:r>
            <a:r>
              <a:rPr lang="fr-FR" sz="1200" b="0" i="0" u="none" kern="1200" baseline="0" dirty="0">
                <a:solidFill>
                  <a:schemeClr val="tx1"/>
                </a:solidFill>
                <a:effectLst/>
                <a:latin typeface="+mn-lt"/>
                <a:ea typeface="+mn-ea"/>
                <a:cs typeface="+mn-cs"/>
              </a:rPr>
              <a:t>principale. En règle générale, même si cela </a:t>
            </a:r>
            <a:r>
              <a:rPr lang="fr-FR" sz="1200" b="0" i="0" u="none" kern="1200" baseline="0" dirty="0" smtClean="0">
                <a:solidFill>
                  <a:schemeClr val="tx1"/>
                </a:solidFill>
                <a:effectLst/>
                <a:latin typeface="+mn-lt"/>
                <a:ea typeface="+mn-ea"/>
                <a:cs typeface="+mn-cs"/>
              </a:rPr>
              <a:t>n’est </a:t>
            </a:r>
            <a:r>
              <a:rPr lang="fr-FR" sz="1200" b="0" i="0" u="none" kern="1200" baseline="0" dirty="0">
                <a:solidFill>
                  <a:schemeClr val="tx1"/>
                </a:solidFill>
                <a:effectLst/>
                <a:latin typeface="+mn-lt"/>
                <a:ea typeface="+mn-ea"/>
                <a:cs typeface="+mn-cs"/>
              </a:rPr>
              <a:t>pas systématique, </a:t>
            </a:r>
            <a:r>
              <a:rPr lang="fr-FR" sz="1200" b="0" i="0" u="none" kern="1200" baseline="0" dirty="0" smtClean="0">
                <a:solidFill>
                  <a:schemeClr val="tx1"/>
                </a:solidFill>
                <a:effectLst/>
                <a:latin typeface="+mn-lt"/>
                <a:ea typeface="+mn-ea"/>
                <a:cs typeface="+mn-cs"/>
              </a:rPr>
              <a:t>l’équipe d’évaluation </a:t>
            </a:r>
            <a:r>
              <a:rPr lang="fr-FR" sz="1200" b="0" i="0" u="none" kern="1200" baseline="0" dirty="0">
                <a:solidFill>
                  <a:schemeClr val="tx1"/>
                </a:solidFill>
                <a:effectLst/>
                <a:latin typeface="+mn-lt"/>
                <a:ea typeface="+mn-ea"/>
                <a:cs typeface="+mn-cs"/>
              </a:rPr>
              <a:t>principale comprend, au minimum, les quatre responsables techniques suivants :</a:t>
            </a:r>
          </a:p>
          <a:p>
            <a:pPr marL="228600" indent="-228600" algn="l" rtl="0">
              <a:buFont typeface="+mj-lt"/>
              <a:buAutoNum type="arabicPeriod"/>
            </a:pPr>
            <a:r>
              <a:rPr lang="fr-FR" sz="1200" b="0" i="0" u="none" kern="1200" baseline="0" dirty="0">
                <a:solidFill>
                  <a:schemeClr val="tx1"/>
                </a:solidFill>
                <a:effectLst/>
                <a:latin typeface="+mn-lt"/>
                <a:ea typeface="+mn-ea"/>
                <a:cs typeface="+mn-cs"/>
              </a:rPr>
              <a:t>Coordinateur de </a:t>
            </a:r>
            <a:r>
              <a:rPr lang="fr-FR" sz="1200" b="0" i="0" u="none" kern="1200" baseline="0" dirty="0" smtClean="0">
                <a:solidFill>
                  <a:schemeClr val="tx1"/>
                </a:solidFill>
                <a:effectLst/>
                <a:latin typeface="+mn-lt"/>
                <a:ea typeface="+mn-ea"/>
                <a:cs typeface="+mn-cs"/>
              </a:rPr>
              <a:t>l’évaluation </a:t>
            </a:r>
            <a:r>
              <a:rPr lang="fr-FR" sz="1200" b="0" i="0" u="none" kern="1200" baseline="0" dirty="0">
                <a:solidFill>
                  <a:schemeClr val="tx1"/>
                </a:solidFill>
                <a:effectLst/>
                <a:latin typeface="+mn-lt"/>
                <a:ea typeface="+mn-ea"/>
                <a:cs typeface="+mn-cs"/>
              </a:rPr>
              <a:t>– Cadre supérieur doté </a:t>
            </a:r>
            <a:r>
              <a:rPr lang="fr-FR" sz="1200" b="0" i="0" u="none" kern="1200" baseline="0" dirty="0" smtClean="0">
                <a:solidFill>
                  <a:schemeClr val="tx1"/>
                </a:solidFill>
                <a:effectLst/>
                <a:latin typeface="+mn-lt"/>
                <a:ea typeface="+mn-ea"/>
                <a:cs typeface="+mn-cs"/>
              </a:rPr>
              <a:t>d’une </a:t>
            </a:r>
            <a:r>
              <a:rPr lang="fr-FR" sz="1200" b="0" i="0" u="none" kern="1200" baseline="0" dirty="0">
                <a:solidFill>
                  <a:schemeClr val="tx1"/>
                </a:solidFill>
                <a:effectLst/>
                <a:latin typeface="+mn-lt"/>
                <a:ea typeface="+mn-ea"/>
                <a:cs typeface="+mn-cs"/>
              </a:rPr>
              <a:t>expertise de la chaîne </a:t>
            </a:r>
            <a:r>
              <a:rPr lang="fr-FR" sz="1200" b="0" i="0" u="none" kern="1200" baseline="0" dirty="0" smtClean="0">
                <a:solidFill>
                  <a:schemeClr val="tx1"/>
                </a:solidFill>
                <a:effectLst/>
                <a:latin typeface="+mn-lt"/>
                <a:ea typeface="+mn-ea"/>
                <a:cs typeface="+mn-cs"/>
              </a:rPr>
              <a:t>d’approvisionnement </a:t>
            </a:r>
            <a:r>
              <a:rPr lang="fr-FR" sz="1200" b="0" i="0" u="none" kern="1200" baseline="0" dirty="0">
                <a:solidFill>
                  <a:schemeClr val="tx1"/>
                </a:solidFill>
                <a:effectLst/>
                <a:latin typeface="+mn-lt"/>
                <a:ea typeface="+mn-ea"/>
                <a:cs typeface="+mn-cs"/>
              </a:rPr>
              <a:t>qui sert de </a:t>
            </a:r>
            <a:r>
              <a:rPr lang="fr-FR" sz="1200" b="0" i="0" u="none" kern="1200" baseline="0" dirty="0" err="1" smtClean="0">
                <a:solidFill>
                  <a:schemeClr val="tx1"/>
                </a:solidFill>
                <a:effectLst/>
                <a:latin typeface="+mn-lt"/>
                <a:ea typeface="+mn-ea"/>
                <a:cs typeface="+mn-cs"/>
              </a:rPr>
              <a:t>trait-d’union</a:t>
            </a:r>
            <a:r>
              <a:rPr lang="fr-FR" sz="1200" b="0" i="0" u="none" kern="1200" baseline="0" dirty="0" smtClean="0">
                <a:solidFill>
                  <a:schemeClr val="tx1"/>
                </a:solidFill>
                <a:effectLst/>
                <a:latin typeface="+mn-lt"/>
                <a:ea typeface="+mn-ea"/>
                <a:cs typeface="+mn-cs"/>
              </a:rPr>
              <a:t> </a:t>
            </a:r>
            <a:r>
              <a:rPr lang="fr-FR" sz="1200" b="0" i="0" u="none" kern="1200" baseline="0" dirty="0">
                <a:solidFill>
                  <a:schemeClr val="tx1"/>
                </a:solidFill>
                <a:effectLst/>
                <a:latin typeface="+mn-lt"/>
                <a:ea typeface="+mn-ea"/>
                <a:cs typeface="+mn-cs"/>
              </a:rPr>
              <a:t>entre les parties prenantes (par exemple, ministère de la Santé, responsables de district, partenaires de mise en œuvre etc.).</a:t>
            </a:r>
            <a:r>
              <a:rPr lang="fr-FR" sz="1050" b="0" i="0" u="none" kern="1200" baseline="0" dirty="0">
                <a:solidFill>
                  <a:schemeClr val="tx1"/>
                </a:solidFill>
                <a:effectLst/>
                <a:latin typeface="+mn-lt"/>
                <a:ea typeface="+mn-ea"/>
                <a:cs typeface="+mn-cs"/>
              </a:rPr>
              <a:t> </a:t>
            </a:r>
            <a:r>
              <a:rPr lang="fr-FR" sz="1200" b="0" i="0" u="none" kern="1200" baseline="0" dirty="0">
                <a:solidFill>
                  <a:schemeClr val="tx1"/>
                </a:solidFill>
                <a:effectLst/>
                <a:latin typeface="+mn-lt"/>
                <a:ea typeface="+mn-ea"/>
                <a:cs typeface="+mn-cs"/>
              </a:rPr>
              <a:t> </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Responsable de </a:t>
            </a:r>
            <a:r>
              <a:rPr lang="fr-FR" sz="1200" b="0" i="0" u="none" kern="1200" baseline="0" dirty="0" smtClean="0">
                <a:solidFill>
                  <a:schemeClr val="tx1"/>
                </a:solidFill>
                <a:effectLst/>
                <a:latin typeface="+mn-lt"/>
                <a:ea typeface="+mn-ea"/>
                <a:cs typeface="+mn-cs"/>
              </a:rPr>
              <a:t>l’évaluation </a:t>
            </a:r>
            <a:r>
              <a:rPr lang="fr-FR" sz="1200" b="0" i="0" u="none" kern="1200" baseline="0" dirty="0">
                <a:solidFill>
                  <a:schemeClr val="tx1"/>
                </a:solidFill>
                <a:effectLst/>
                <a:latin typeface="+mn-lt"/>
                <a:ea typeface="+mn-ea"/>
                <a:cs typeface="+mn-cs"/>
              </a:rPr>
              <a:t>– Correspondant national pour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 Ce rôle </a:t>
            </a:r>
            <a:r>
              <a:rPr lang="fr-FR" sz="1200" b="0" i="0" u="none" kern="1200" baseline="0" dirty="0" smtClean="0">
                <a:solidFill>
                  <a:schemeClr val="tx1"/>
                </a:solidFill>
                <a:effectLst/>
                <a:latin typeface="+mn-lt"/>
                <a:ea typeface="+mn-ea"/>
                <a:cs typeface="+mn-cs"/>
              </a:rPr>
              <a:t>n’est </a:t>
            </a:r>
            <a:r>
              <a:rPr lang="fr-FR" sz="1200" b="0" i="0" u="none" kern="1200" baseline="0" dirty="0">
                <a:solidFill>
                  <a:schemeClr val="tx1"/>
                </a:solidFill>
                <a:effectLst/>
                <a:latin typeface="+mn-lt"/>
                <a:ea typeface="+mn-ea"/>
                <a:cs typeface="+mn-cs"/>
              </a:rPr>
              <a:t>alloué que si le partenaire de mise en œuvre est externe.</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Responsable des données – Statisticien/analyste de données compétent, capable de concevoir un plan </a:t>
            </a:r>
            <a:r>
              <a:rPr lang="fr-FR" sz="1200" b="0" i="0" u="none" kern="1200" baseline="0" dirty="0" smtClean="0">
                <a:solidFill>
                  <a:schemeClr val="tx1"/>
                </a:solidFill>
                <a:effectLst/>
                <a:latin typeface="+mn-lt"/>
                <a:ea typeface="+mn-ea"/>
                <a:cs typeface="+mn-cs"/>
              </a:rPr>
              <a:t>d’analyse</a:t>
            </a:r>
            <a:r>
              <a:rPr lang="fr-FR" sz="1200" b="0" i="0" u="none" kern="1200" baseline="0" dirty="0">
                <a:solidFill>
                  <a:schemeClr val="tx1"/>
                </a:solidFill>
                <a:effectLst/>
                <a:latin typeface="+mn-lt"/>
                <a:ea typeface="+mn-ea"/>
                <a:cs typeface="+mn-cs"/>
              </a:rPr>
              <a:t>, </a:t>
            </a:r>
            <a:r>
              <a:rPr lang="fr-FR" sz="1200" b="0" i="0" u="none" kern="1200" baseline="0" dirty="0" smtClean="0">
                <a:solidFill>
                  <a:schemeClr val="tx1"/>
                </a:solidFill>
                <a:effectLst/>
                <a:latin typeface="+mn-lt"/>
                <a:ea typeface="+mn-ea"/>
                <a:cs typeface="+mn-cs"/>
              </a:rPr>
              <a:t>d’évaluer </a:t>
            </a:r>
            <a:r>
              <a:rPr lang="fr-FR" sz="1200" b="0" i="0" u="none" kern="1200" baseline="0" dirty="0">
                <a:solidFill>
                  <a:schemeClr val="tx1"/>
                </a:solidFill>
                <a:effectLst/>
                <a:latin typeface="+mn-lt"/>
                <a:ea typeface="+mn-ea"/>
                <a:cs typeface="+mn-cs"/>
              </a:rPr>
              <a:t>la qualité des données, de rassembler et </a:t>
            </a:r>
            <a:r>
              <a:rPr lang="fr-FR" sz="1200" b="0" i="0" u="none" kern="1200" baseline="0" dirty="0" smtClean="0">
                <a:solidFill>
                  <a:schemeClr val="tx1"/>
                </a:solidFill>
                <a:effectLst/>
                <a:latin typeface="+mn-lt"/>
                <a:ea typeface="+mn-ea"/>
                <a:cs typeface="+mn-cs"/>
              </a:rPr>
              <a:t>d’analyser </a:t>
            </a:r>
            <a:r>
              <a:rPr lang="fr-FR" sz="1200" b="0" i="0" u="none" kern="1200" baseline="0" dirty="0">
                <a:solidFill>
                  <a:schemeClr val="tx1"/>
                </a:solidFill>
                <a:effectLst/>
                <a:latin typeface="+mn-lt"/>
                <a:ea typeface="+mn-ea"/>
                <a:cs typeface="+mn-cs"/>
              </a:rPr>
              <a:t>les données collectées.</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Coordinateur logistique – Point de contact des prestataires de services, par exemple, réserve les chauffeurs, </a:t>
            </a:r>
            <a:r>
              <a:rPr lang="fr-FR" sz="1200" b="0" i="0" u="none" kern="1200" baseline="0" dirty="0" smtClean="0">
                <a:solidFill>
                  <a:schemeClr val="tx1"/>
                </a:solidFill>
                <a:effectLst/>
                <a:latin typeface="+mn-lt"/>
                <a:ea typeface="+mn-ea"/>
                <a:cs typeface="+mn-cs"/>
              </a:rPr>
              <a:t>l’hébergement</a:t>
            </a:r>
            <a:r>
              <a:rPr lang="fr-FR" sz="1200" b="0" i="0" u="none" kern="1200" baseline="0" dirty="0">
                <a:solidFill>
                  <a:schemeClr val="tx1"/>
                </a:solidFill>
                <a:effectLst/>
                <a:latin typeface="+mn-lt"/>
                <a:ea typeface="+mn-ea"/>
                <a:cs typeface="+mn-cs"/>
              </a:rPr>
              <a:t>, se charge des impressions, des repas et des rafraîchissements (pendant les ateliers de formation), commande les fournitures, achète les forfaits pour les téléphones mobiles et les tablettes.</a:t>
            </a:r>
          </a:p>
        </p:txBody>
      </p:sp>
      <p:sp>
        <p:nvSpPr>
          <p:cNvPr id="74756" name="Slide Number Placeholder 3">
            <a:extLst>
              <a:ext uri="{FF2B5EF4-FFF2-40B4-BE49-F238E27FC236}">
                <a16:creationId xmlns:a16="http://schemas.microsoft.com/office/drawing/2014/main" xmlns="" id="{8545D780-E019-4FA1-BBE0-5D10029373D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C7F7AA9-CBA4-464C-B2F3-A3BA9A907AB4}"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15</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093199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Slide Image Placeholder 1">
            <a:extLst>
              <a:ext uri="{FF2B5EF4-FFF2-40B4-BE49-F238E27FC236}">
                <a16:creationId xmlns:a16="http://schemas.microsoft.com/office/drawing/2014/main" xmlns="" id="{0ED843C8-9D43-4589-8DA1-AE6B545C777C}"/>
              </a:ext>
            </a:extLst>
          </p:cNvPr>
          <p:cNvSpPr>
            <a:spLocks noGrp="1" noRot="1" noChangeAspect="1" noChangeArrowheads="1" noTextEdit="1"/>
          </p:cNvSpPr>
          <p:nvPr>
            <p:ph type="sldImg"/>
          </p:nvPr>
        </p:nvSpPr>
        <p:spPr>
          <a:ln/>
        </p:spPr>
      </p:sp>
      <p:sp>
        <p:nvSpPr>
          <p:cNvPr id="80899" name="Notes Placeholder 2">
            <a:extLst>
              <a:ext uri="{FF2B5EF4-FFF2-40B4-BE49-F238E27FC236}">
                <a16:creationId xmlns:a16="http://schemas.microsoft.com/office/drawing/2014/main" xmlns="" id="{747FE4D7-6553-40F9-AF04-1A1C1AE73C7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171450" indent="-171450" algn="l" rtl="0">
              <a:buFont typeface="Wingdings" panose="05000000000000000000" pitchFamily="2" charset="2"/>
              <a:buChar char="ü"/>
            </a:pPr>
            <a:r>
              <a:rPr lang="fr-FR" b="0" i="0" u="none" baseline="0" dirty="0">
                <a:latin typeface="Times" charset="0"/>
              </a:rPr>
              <a:t>Le nombre total de collecteurs de données dépend de </a:t>
            </a:r>
            <a:r>
              <a:rPr lang="fr-FR" b="0" i="0" u="none" baseline="0" dirty="0" smtClean="0">
                <a:latin typeface="Times" charset="0"/>
              </a:rPr>
              <a:t>l’étendue </a:t>
            </a:r>
            <a:r>
              <a:rPr lang="fr-FR" b="0" i="0" u="none" baseline="0" dirty="0">
                <a:latin typeface="Times" charset="0"/>
              </a:rPr>
              <a:t>de </a:t>
            </a:r>
            <a:r>
              <a:rPr lang="fr-FR" b="0" i="0" u="none" baseline="0" dirty="0" smtClean="0">
                <a:latin typeface="Times" charset="0"/>
              </a:rPr>
              <a:t>l’évaluation</a:t>
            </a:r>
            <a:r>
              <a:rPr lang="fr-FR" b="0" i="0" u="none" baseline="0" dirty="0">
                <a:latin typeface="Times" charset="0"/>
              </a:rPr>
              <a:t>, des délais impartis, du volume de données collectées, de la taille de </a:t>
            </a:r>
            <a:r>
              <a:rPr lang="fr-FR" b="0" i="0" u="none" baseline="0" dirty="0" smtClean="0">
                <a:latin typeface="Times" charset="0"/>
              </a:rPr>
              <a:t>l’échantillon </a:t>
            </a:r>
            <a:r>
              <a:rPr lang="fr-FR" b="0" i="0" u="none" baseline="0" dirty="0">
                <a:latin typeface="Times" charset="0"/>
              </a:rPr>
              <a:t>et de la capacité en RH. </a:t>
            </a:r>
          </a:p>
          <a:p>
            <a:pPr marL="171450" indent="-171450" algn="l" rtl="0">
              <a:buFont typeface="Wingdings" panose="05000000000000000000" pitchFamily="2" charset="2"/>
              <a:buChar char="ü"/>
            </a:pPr>
            <a:endParaRPr lang="fr-FR" sz="1200" kern="1200" dirty="0">
              <a:solidFill>
                <a:schemeClr val="tx1"/>
              </a:solidFill>
              <a:effectLst/>
              <a:latin typeface="Times" charset="0"/>
              <a:ea typeface="+mn-ea"/>
              <a:cs typeface="+mn-cs"/>
            </a:endParaRPr>
          </a:p>
          <a:p>
            <a:pPr marL="171450" indent="-171450" algn="l" rtl="0">
              <a:buFont typeface="Wingdings" panose="05000000000000000000" pitchFamily="2" charset="2"/>
              <a:buChar char="ü"/>
            </a:pPr>
            <a:r>
              <a:rPr lang="fr-FR" sz="1200" b="0" i="0" u="none" kern="1200" baseline="0" dirty="0">
                <a:solidFill>
                  <a:schemeClr val="tx1"/>
                </a:solidFill>
                <a:effectLst/>
                <a:latin typeface="+mn-lt"/>
                <a:ea typeface="+mn-ea"/>
                <a:cs typeface="+mn-cs"/>
              </a:rPr>
              <a:t>En règle générale, le coordinateur de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 le responsable de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 le responsable des données et le coordinateur logistique sont sélectionnés parmi le personnel du partenaire de mise en œuvre ou directement embauchés par ses soins. </a:t>
            </a:r>
          </a:p>
          <a:p>
            <a:pPr marL="0" indent="0" algn="l" rtl="0">
              <a:buFont typeface="Wingdings" panose="05000000000000000000" pitchFamily="2" charset="2"/>
              <a:buNone/>
            </a:pPr>
            <a:endParaRPr lang="fr-FR" sz="1200" kern="1200" dirty="0">
              <a:solidFill>
                <a:schemeClr val="tx1"/>
              </a:solidFill>
              <a:effectLst/>
              <a:latin typeface="+mn-lt"/>
              <a:ea typeface="+mn-ea"/>
              <a:cs typeface="+mn-cs"/>
            </a:endParaRPr>
          </a:p>
          <a:p>
            <a:pPr marL="171450" indent="-171450" algn="l" rtl="0">
              <a:buFont typeface="Wingdings" panose="05000000000000000000" pitchFamily="2" charset="2"/>
              <a:buChar char="ü"/>
            </a:pPr>
            <a:r>
              <a:rPr lang="fr-FR" sz="1200" b="0" i="0" u="none" kern="1200" baseline="0" dirty="0">
                <a:solidFill>
                  <a:schemeClr val="tx1"/>
                </a:solidFill>
                <a:effectLst/>
                <a:latin typeface="+mn-lt"/>
                <a:ea typeface="+mn-ea"/>
                <a:cs typeface="+mn-cs"/>
              </a:rPr>
              <a:t>Une fois </a:t>
            </a:r>
            <a:r>
              <a:rPr lang="fr-FR" sz="1200" b="0" i="0" u="none" kern="1200" baseline="0" dirty="0" smtClean="0">
                <a:solidFill>
                  <a:schemeClr val="tx1"/>
                </a:solidFill>
                <a:effectLst/>
                <a:latin typeface="+mn-lt"/>
                <a:ea typeface="+mn-ea"/>
                <a:cs typeface="+mn-cs"/>
              </a:rPr>
              <a:t>l’équipe d’évaluation </a:t>
            </a:r>
            <a:r>
              <a:rPr lang="fr-FR" sz="1200" b="0" i="0" u="none" kern="1200" baseline="0" dirty="0">
                <a:solidFill>
                  <a:schemeClr val="tx1"/>
                </a:solidFill>
                <a:effectLst/>
                <a:latin typeface="+mn-lt"/>
                <a:ea typeface="+mn-ea"/>
                <a:cs typeface="+mn-cs"/>
              </a:rPr>
              <a:t>principale constituée, le coordinateur de </a:t>
            </a:r>
            <a:r>
              <a:rPr lang="fr-FR" sz="1200" b="0" i="0" u="none" kern="1200" baseline="0" dirty="0" smtClean="0">
                <a:solidFill>
                  <a:schemeClr val="tx1"/>
                </a:solidFill>
                <a:effectLst/>
                <a:latin typeface="+mn-lt"/>
                <a:ea typeface="+mn-ea"/>
                <a:cs typeface="+mn-cs"/>
              </a:rPr>
              <a:t>l’évaluation </a:t>
            </a:r>
            <a:r>
              <a:rPr lang="fr-FR" sz="1200" b="0" i="0" u="none" kern="1200" baseline="0" dirty="0">
                <a:solidFill>
                  <a:schemeClr val="tx1"/>
                </a:solidFill>
                <a:effectLst/>
                <a:latin typeface="+mn-lt"/>
                <a:ea typeface="+mn-ea"/>
                <a:cs typeface="+mn-cs"/>
              </a:rPr>
              <a:t>doit organiser et diriger une série de réunions et de conférences téléphoniques avec </a:t>
            </a:r>
            <a:r>
              <a:rPr lang="fr-FR" sz="1200" b="0" i="0" u="none" kern="1200" baseline="0" dirty="0" smtClean="0">
                <a:solidFill>
                  <a:schemeClr val="tx1"/>
                </a:solidFill>
                <a:effectLst/>
                <a:latin typeface="+mn-lt"/>
                <a:ea typeface="+mn-ea"/>
                <a:cs typeface="+mn-cs"/>
              </a:rPr>
              <a:t>l’équipe</a:t>
            </a:r>
            <a:r>
              <a:rPr lang="fr-FR" sz="1200" b="0" i="0" u="none" kern="1200" baseline="0" dirty="0">
                <a:solidFill>
                  <a:schemeClr val="tx1"/>
                </a:solidFill>
                <a:effectLst/>
                <a:latin typeface="+mn-lt"/>
                <a:ea typeface="+mn-ea"/>
                <a:cs typeface="+mn-cs"/>
              </a:rPr>
              <a:t>, de façon à définir et à documenter les rôles et les responsabilités de chacun.  Ces différents rôles et responsabilités sont détaillés dans une description de </a:t>
            </a:r>
            <a:r>
              <a:rPr lang="fr-FR" sz="1200" b="0" i="0" u="none" kern="1200" baseline="0" dirty="0" smtClean="0">
                <a:solidFill>
                  <a:schemeClr val="tx1"/>
                </a:solidFill>
                <a:effectLst/>
                <a:latin typeface="+mn-lt"/>
                <a:ea typeface="+mn-ea"/>
                <a:cs typeface="+mn-cs"/>
              </a:rPr>
              <a:t>l’étendue </a:t>
            </a:r>
            <a:r>
              <a:rPr lang="fr-FR" sz="1200" b="0" i="0" u="none" kern="1200" baseline="0" dirty="0">
                <a:solidFill>
                  <a:schemeClr val="tx1"/>
                </a:solidFill>
                <a:effectLst/>
                <a:latin typeface="+mn-lt"/>
                <a:ea typeface="+mn-ea"/>
                <a:cs typeface="+mn-cs"/>
              </a:rPr>
              <a:t>des travaux ou des mandats de mission, selon le cas.</a:t>
            </a:r>
          </a:p>
          <a:p>
            <a:pPr marL="0" indent="0" algn="l" rtl="0">
              <a:buFontTx/>
              <a:buNone/>
              <a:defRPr/>
            </a:pPr>
            <a:endParaRPr lang="fr-FR" altLang="en-US" dirty="0">
              <a:latin typeface="Times" charset="0"/>
            </a:endParaRPr>
          </a:p>
        </p:txBody>
      </p:sp>
      <p:sp>
        <p:nvSpPr>
          <p:cNvPr id="80900" name="Slide Number Placeholder 3">
            <a:extLst>
              <a:ext uri="{FF2B5EF4-FFF2-40B4-BE49-F238E27FC236}">
                <a16:creationId xmlns:a16="http://schemas.microsoft.com/office/drawing/2014/main" xmlns="" id="{B0C6009E-E8F6-49AE-9418-D76A7C3BF0EA}"/>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42A26EDF-18D1-4D05-84BD-90A51EE20E6C}"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16</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8704278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Slide Image Placeholder 1">
            <a:extLst>
              <a:ext uri="{FF2B5EF4-FFF2-40B4-BE49-F238E27FC236}">
                <a16:creationId xmlns:a16="http://schemas.microsoft.com/office/drawing/2014/main" xmlns="" id="{ED78C5C6-1F9B-451E-BF11-5F5E43AA262D}"/>
              </a:ext>
            </a:extLst>
          </p:cNvPr>
          <p:cNvSpPr>
            <a:spLocks noGrp="1" noRot="1" noChangeAspect="1" noChangeArrowheads="1" noTextEdit="1"/>
          </p:cNvSpPr>
          <p:nvPr>
            <p:ph type="sldImg"/>
          </p:nvPr>
        </p:nvSpPr>
        <p:spPr>
          <a:ln/>
        </p:spPr>
      </p:sp>
      <p:sp>
        <p:nvSpPr>
          <p:cNvPr id="84995" name="Notes Placeholder 2">
            <a:extLst>
              <a:ext uri="{FF2B5EF4-FFF2-40B4-BE49-F238E27FC236}">
                <a16:creationId xmlns:a16="http://schemas.microsoft.com/office/drawing/2014/main" xmlns="" id="{C1F0DBD3-7BAC-4C25-9818-31662251C72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defRPr/>
            </a:pPr>
            <a:r>
              <a:rPr lang="fr-FR" b="0" i="0" u="none" baseline="0" dirty="0">
                <a:latin typeface="Times" charset="0"/>
              </a:rPr>
              <a:t>1. Il est utile de faire des simulations budgétaires reposant sur différentes tailles </a:t>
            </a:r>
            <a:r>
              <a:rPr lang="fr-FR" b="0" i="0" u="none" baseline="0" dirty="0" smtClean="0">
                <a:latin typeface="Times" charset="0"/>
              </a:rPr>
              <a:t>d’équipes </a:t>
            </a:r>
            <a:r>
              <a:rPr lang="fr-FR" b="0" i="0" u="none" baseline="0" dirty="0">
                <a:latin typeface="Times" charset="0"/>
              </a:rPr>
              <a:t>de collecteurs de données et divers degrés </a:t>
            </a:r>
            <a:r>
              <a:rPr lang="fr-FR" b="0" i="0" u="none" baseline="0" dirty="0" smtClean="0">
                <a:latin typeface="Times" charset="0"/>
              </a:rPr>
              <a:t>d’efforts</a:t>
            </a:r>
            <a:r>
              <a:rPr lang="fr-FR" b="0" i="0" u="none" baseline="0" dirty="0">
                <a:latin typeface="Times" charset="0"/>
              </a:rPr>
              <a:t>.</a:t>
            </a:r>
          </a:p>
          <a:p>
            <a:pPr algn="l" rtl="0">
              <a:defRPr/>
            </a:pPr>
            <a:r>
              <a:rPr lang="fr-FR" b="0" i="0" u="none" baseline="0" dirty="0">
                <a:latin typeface="Times" charset="0"/>
              </a:rPr>
              <a:t>2. Résumer les obligations associées à chaque phase en termes </a:t>
            </a:r>
            <a:r>
              <a:rPr lang="fr-FR" b="0" i="0" u="none" baseline="0" dirty="0" smtClean="0">
                <a:latin typeface="Times" charset="0"/>
              </a:rPr>
              <a:t>d’activités </a:t>
            </a:r>
            <a:r>
              <a:rPr lang="fr-FR" b="0" i="0" u="none" baseline="0" dirty="0">
                <a:latin typeface="Times" charset="0"/>
              </a:rPr>
              <a:t>et de résultats. </a:t>
            </a:r>
          </a:p>
          <a:p>
            <a:pPr algn="l" rtl="0">
              <a:defRPr/>
            </a:pPr>
            <a:r>
              <a:rPr lang="fr-FR" b="0" i="0" u="none" baseline="0" dirty="0">
                <a:latin typeface="Times" charset="0"/>
              </a:rPr>
              <a:t>3. Utiliser éventuellement un diagramme de Gantt ou un autre outil de planification pour visualiser le plan de travail.</a:t>
            </a:r>
          </a:p>
          <a:p>
            <a:pPr algn="l" rtl="0">
              <a:defRPr/>
            </a:pPr>
            <a:endParaRPr lang="fr-FR" altLang="en-US" dirty="0">
              <a:latin typeface="Times" charset="0"/>
            </a:endParaRPr>
          </a:p>
          <a:p>
            <a:pPr algn="l" rtl="0">
              <a:defRPr/>
            </a:pPr>
            <a:r>
              <a:rPr lang="fr-FR" b="0" i="0" u="none" baseline="0" dirty="0" smtClean="0">
                <a:latin typeface="Times" charset="0"/>
              </a:rPr>
              <a:t>L’étendue </a:t>
            </a:r>
            <a:r>
              <a:rPr lang="fr-FR" b="0" i="0" u="none" baseline="0" dirty="0">
                <a:latin typeface="Times" charset="0"/>
              </a:rPr>
              <a:t>de </a:t>
            </a:r>
            <a:r>
              <a:rPr lang="fr-FR" b="0" i="0" u="none" baseline="0" dirty="0" smtClean="0">
                <a:latin typeface="Times" charset="0"/>
              </a:rPr>
              <a:t>l’évaluation </a:t>
            </a:r>
            <a:r>
              <a:rPr lang="fr-FR" b="0" i="0" u="none" baseline="0" dirty="0">
                <a:latin typeface="Times" charset="0"/>
              </a:rPr>
              <a:t>(produits traceurs, niveau des installations, etc.) influera sur le budget. Il est essentiel </a:t>
            </a:r>
            <a:r>
              <a:rPr lang="fr-FR" b="0" i="0" u="none" baseline="0" dirty="0" smtClean="0">
                <a:latin typeface="Times" charset="0"/>
              </a:rPr>
              <a:t>d’inclure </a:t>
            </a:r>
            <a:r>
              <a:rPr lang="fr-FR" b="0" i="0" u="none" baseline="0" dirty="0">
                <a:latin typeface="Times" charset="0"/>
              </a:rPr>
              <a:t>les principales parties prenantes dans le processus de planification, car elles peuvent apporter un éclairage différent sur certains aspects du budget et des ressources, autrement imprévisibles. </a:t>
            </a:r>
            <a:endParaRPr lang="fr-FR" altLang="en-US" dirty="0">
              <a:latin typeface="Times" charset="0"/>
            </a:endParaRPr>
          </a:p>
        </p:txBody>
      </p:sp>
      <p:sp>
        <p:nvSpPr>
          <p:cNvPr id="84996" name="Slide Number Placeholder 3">
            <a:extLst>
              <a:ext uri="{FF2B5EF4-FFF2-40B4-BE49-F238E27FC236}">
                <a16:creationId xmlns:a16="http://schemas.microsoft.com/office/drawing/2014/main" xmlns="" id="{A0C62DEF-0CD5-4DCE-97CE-A35DF46BCB39}"/>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7C802E3F-96CC-4CA6-A533-BD703EDFC400}"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17</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93697469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Slide Image Placeholder 1">
            <a:extLst>
              <a:ext uri="{FF2B5EF4-FFF2-40B4-BE49-F238E27FC236}">
                <a16:creationId xmlns:a16="http://schemas.microsoft.com/office/drawing/2014/main" xmlns="" id="{E13C30C4-2D9E-4933-A42B-FCA622DAECAE}"/>
              </a:ext>
            </a:extLst>
          </p:cNvPr>
          <p:cNvSpPr>
            <a:spLocks noGrp="1" noRot="1" noChangeAspect="1" noChangeArrowheads="1" noTextEdit="1"/>
          </p:cNvSpPr>
          <p:nvPr>
            <p:ph type="sldImg"/>
          </p:nvPr>
        </p:nvSpPr>
        <p:spPr>
          <a:ln/>
        </p:spPr>
      </p:sp>
      <p:sp>
        <p:nvSpPr>
          <p:cNvPr id="87043" name="Notes Placeholder 2">
            <a:extLst>
              <a:ext uri="{FF2B5EF4-FFF2-40B4-BE49-F238E27FC236}">
                <a16:creationId xmlns:a16="http://schemas.microsoft.com/office/drawing/2014/main" xmlns="" id="{5C809A0A-B33B-4B97-81DE-EDF380F34697}"/>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defRPr/>
            </a:pPr>
            <a:r>
              <a:rPr lang="fr-FR" b="0" i="0" u="none" baseline="0" dirty="0">
                <a:latin typeface="Times" charset="0"/>
              </a:rPr>
              <a:t>À </a:t>
            </a:r>
            <a:r>
              <a:rPr lang="fr-FR" b="0" i="0" u="none" baseline="0" dirty="0" smtClean="0">
                <a:latin typeface="Times" charset="0"/>
              </a:rPr>
              <a:t>l’attention </a:t>
            </a:r>
            <a:r>
              <a:rPr lang="fr-FR" b="0" i="0" u="none" baseline="0" dirty="0">
                <a:latin typeface="Times" charset="0"/>
              </a:rPr>
              <a:t>de </a:t>
            </a:r>
            <a:r>
              <a:rPr lang="fr-FR" b="0" i="0" u="none" baseline="0" dirty="0" smtClean="0">
                <a:latin typeface="Times" charset="0"/>
              </a:rPr>
              <a:t>l’animateur</a:t>
            </a:r>
            <a:r>
              <a:rPr lang="fr-FR" b="0" i="0" u="none" baseline="0" dirty="0">
                <a:latin typeface="Times" charset="0"/>
              </a:rPr>
              <a:t> :   1. Il est utile de faire des simulations budgétaires reposant sur différentes tailles </a:t>
            </a:r>
            <a:r>
              <a:rPr lang="fr-FR" b="0" i="0" u="none" baseline="0" dirty="0" smtClean="0">
                <a:latin typeface="Times" charset="0"/>
              </a:rPr>
              <a:t>d’équipes </a:t>
            </a:r>
            <a:r>
              <a:rPr lang="fr-FR" b="0" i="0" u="none" baseline="0" dirty="0">
                <a:latin typeface="Times" charset="0"/>
              </a:rPr>
              <a:t>de collecteurs de données et divers degrés </a:t>
            </a:r>
            <a:r>
              <a:rPr lang="fr-FR" b="0" i="0" u="none" baseline="0" dirty="0" smtClean="0">
                <a:latin typeface="Times" charset="0"/>
              </a:rPr>
              <a:t>d’efforts</a:t>
            </a:r>
            <a:r>
              <a:rPr lang="fr-FR" b="0" i="0" u="none" baseline="0" dirty="0">
                <a:latin typeface="Times" charset="0"/>
              </a:rPr>
              <a:t>.</a:t>
            </a:r>
          </a:p>
          <a:p>
            <a:pPr algn="l" rtl="0">
              <a:defRPr/>
            </a:pPr>
            <a:r>
              <a:rPr lang="fr-FR" b="0" i="0" u="none" baseline="0" dirty="0">
                <a:latin typeface="Times" charset="0"/>
              </a:rPr>
              <a:t> 	2. Résumer les obligations associées à chaque phase en termes </a:t>
            </a:r>
            <a:r>
              <a:rPr lang="fr-FR" b="0" i="0" u="none" baseline="0" dirty="0" smtClean="0">
                <a:latin typeface="Times" charset="0"/>
              </a:rPr>
              <a:t>d’activités </a:t>
            </a:r>
            <a:r>
              <a:rPr lang="fr-FR" b="0" i="0" u="none" baseline="0" dirty="0">
                <a:latin typeface="Times" charset="0"/>
              </a:rPr>
              <a:t>et de résultats. </a:t>
            </a:r>
          </a:p>
          <a:p>
            <a:pPr algn="l" rtl="0">
              <a:defRPr/>
            </a:pPr>
            <a:r>
              <a:rPr lang="fr-FR" b="0" i="0" u="none" baseline="0" dirty="0">
                <a:latin typeface="Times" charset="0"/>
              </a:rPr>
              <a:t>	3. Utiliser éventuellement un diagramme de Gantt ou un autre outil de planification pour visualiser le plan de travail.</a:t>
            </a:r>
          </a:p>
        </p:txBody>
      </p:sp>
      <p:sp>
        <p:nvSpPr>
          <p:cNvPr id="87044" name="Slide Number Placeholder 3">
            <a:extLst>
              <a:ext uri="{FF2B5EF4-FFF2-40B4-BE49-F238E27FC236}">
                <a16:creationId xmlns:a16="http://schemas.microsoft.com/office/drawing/2014/main" xmlns="" id="{EC811636-0BAD-4B7E-A15A-2E167670592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505B2C89-86CF-46D0-841C-41BD8CF84948}"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18</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39074127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Il </a:t>
            </a:r>
            <a:r>
              <a:rPr lang="fr-FR" b="0" i="0" u="none" baseline="0" dirty="0" smtClean="0"/>
              <a:t>s’agit d’un </a:t>
            </a:r>
            <a:r>
              <a:rPr lang="fr-FR" b="0" i="0" u="none" baseline="0" dirty="0"/>
              <a:t>modèle de base permettant </a:t>
            </a:r>
            <a:r>
              <a:rPr lang="fr-FR" b="0" i="0" u="none" baseline="0" dirty="0" smtClean="0"/>
              <a:t>d’établir </a:t>
            </a:r>
            <a:r>
              <a:rPr lang="fr-FR" b="0" i="0" u="none" baseline="0" dirty="0"/>
              <a:t>le budget pour tout ce qui a trait à la logistique. Un modèle de budget est également proposé dans la boîte à outils de documentation de la NSCA.</a:t>
            </a:r>
            <a:endParaRPr lang="fr-FR"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sz="1200" b="0" i="0" u="none" strike="noStrike" kern="1200" cap="none" spc="0" normalizeH="0" baseline="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19</a:t>
            </a:fld>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5135400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sz="1200" b="0" i="0" u="none" strike="noStrike" kern="1200" cap="none" spc="0" normalizeH="0" baseline="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3222528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a:extLst>
              <a:ext uri="{FF2B5EF4-FFF2-40B4-BE49-F238E27FC236}">
                <a16:creationId xmlns:a16="http://schemas.microsoft.com/office/drawing/2014/main" xmlns="" id="{ECD3EBB4-E1A6-4A63-A4B1-6C7D05C6D271}"/>
              </a:ext>
            </a:extLst>
          </p:cNvPr>
          <p:cNvSpPr>
            <a:spLocks noGrp="1" noRot="1" noChangeAspect="1" noChangeArrowheads="1" noTextEdit="1"/>
          </p:cNvSpPr>
          <p:nvPr>
            <p:ph type="sldImg"/>
          </p:nvPr>
        </p:nvSpPr>
        <p:spPr>
          <a:ln/>
        </p:spPr>
      </p:sp>
      <p:sp>
        <p:nvSpPr>
          <p:cNvPr id="56323" name="Notes Placeholder 2">
            <a:extLst>
              <a:ext uri="{FF2B5EF4-FFF2-40B4-BE49-F238E27FC236}">
                <a16:creationId xmlns:a16="http://schemas.microsoft.com/office/drawing/2014/main" xmlns="" id="{5186EEE8-BE8D-4746-A8BF-F2376255075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eaLnBrk="1" hangingPunct="1"/>
            <a:r>
              <a:rPr lang="fr-FR" sz="1200" b="1" i="0" u="none" baseline="0" dirty="0">
                <a:solidFill>
                  <a:schemeClr val="tx1"/>
                </a:solidFill>
                <a:latin typeface="Gill Sans MT" panose="020B0502020104020203" pitchFamily="34" charset="0"/>
                <a:cs typeface="Gill Sans MT" panose="020B0502020104020203" pitchFamily="34" charset="0"/>
              </a:rPr>
              <a:t>La mise en œuvre de la NSCA se déroule en quatre phases :</a:t>
            </a:r>
          </a:p>
          <a:p>
            <a:pPr algn="l" rtl="0" eaLnBrk="1" hangingPunct="1"/>
            <a:endParaRPr lang="fr-FR" altLang="en-US" sz="1200" dirty="0">
              <a:solidFill>
                <a:schemeClr val="tx1"/>
              </a:solidFill>
              <a:latin typeface="Gill Sans MT" panose="020B0502020104020203" pitchFamily="34" charset="0"/>
              <a:cs typeface="Gill Sans MT" panose="020B0502020104020203" pitchFamily="34" charset="0"/>
            </a:endParaRPr>
          </a:p>
          <a:p>
            <a:pPr lvl="0" algn="l" rtl="0"/>
            <a:r>
              <a:rPr lang="fr-FR" sz="1200" b="0" i="0" u="none" kern="1200" baseline="0" dirty="0">
                <a:solidFill>
                  <a:schemeClr val="tx1"/>
                </a:solidFill>
                <a:effectLst/>
                <a:latin typeface="+mn-lt"/>
                <a:ea typeface="+mn-ea"/>
                <a:cs typeface="+mn-cs"/>
              </a:rPr>
              <a:t>Planification et préparation – Principales activités de planification et de formation, essentielles à la réussite (1, 2 et 3 dans la diapositive).</a:t>
            </a:r>
          </a:p>
          <a:p>
            <a:pPr lvl="0" algn="l" rtl="0"/>
            <a:r>
              <a:rPr lang="fr-FR" sz="1200" b="0" i="0" u="none" kern="1200" baseline="0" dirty="0">
                <a:solidFill>
                  <a:schemeClr val="tx1"/>
                </a:solidFill>
                <a:effectLst/>
                <a:latin typeface="+mn-lt"/>
                <a:ea typeface="+mn-ea"/>
                <a:cs typeface="+mn-cs"/>
              </a:rPr>
              <a:t>Collecte des données – Collecte, nettoyage préliminaire et soumission des données en vue de leur analyse (4 dans la diapositive).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u="none" kern="1200" baseline="0" dirty="0">
                <a:solidFill>
                  <a:schemeClr val="tx1"/>
                </a:solidFill>
                <a:effectLst/>
                <a:latin typeface="+mn-lt"/>
                <a:ea typeface="+mn-ea"/>
                <a:cs typeface="+mn-cs"/>
              </a:rPr>
              <a:t>Analyse et interprétation – Nettoyage des données pour en garantir la qualité, suivi de </a:t>
            </a:r>
            <a:r>
              <a:rPr lang="fr-FR" sz="1200" b="0" i="0" u="none" kern="1200" baseline="0" dirty="0" smtClean="0">
                <a:solidFill>
                  <a:schemeClr val="tx1"/>
                </a:solidFill>
                <a:effectLst/>
                <a:latin typeface="+mn-lt"/>
                <a:ea typeface="+mn-ea"/>
                <a:cs typeface="+mn-cs"/>
              </a:rPr>
              <a:t>l’analyse </a:t>
            </a:r>
            <a:r>
              <a:rPr lang="fr-FR" sz="1200" b="0" i="0" u="none" kern="1200" baseline="0" dirty="0">
                <a:solidFill>
                  <a:schemeClr val="tx1"/>
                </a:solidFill>
                <a:effectLst/>
                <a:latin typeface="+mn-lt"/>
                <a:ea typeface="+mn-ea"/>
                <a:cs typeface="+mn-cs"/>
              </a:rPr>
              <a:t>et de </a:t>
            </a:r>
            <a:r>
              <a:rPr lang="fr-FR" sz="1200" b="0" i="0" u="none" kern="1200" baseline="0" dirty="0" smtClean="0">
                <a:solidFill>
                  <a:schemeClr val="tx1"/>
                </a:solidFill>
                <a:effectLst/>
                <a:latin typeface="+mn-lt"/>
                <a:ea typeface="+mn-ea"/>
                <a:cs typeface="+mn-cs"/>
              </a:rPr>
              <a:t>l’interprétation </a:t>
            </a:r>
            <a:r>
              <a:rPr lang="fr-FR" sz="1200" b="0" i="0" u="none" kern="1200" baseline="0" dirty="0">
                <a:solidFill>
                  <a:schemeClr val="tx1"/>
                </a:solidFill>
                <a:effectLst/>
                <a:latin typeface="+mn-lt"/>
                <a:ea typeface="+mn-ea"/>
                <a:cs typeface="+mn-cs"/>
              </a:rPr>
              <a:t>des résultats (5 dans la diapositive).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u="none" kern="1200" baseline="0" dirty="0">
                <a:solidFill>
                  <a:schemeClr val="tx1"/>
                </a:solidFill>
                <a:effectLst/>
                <a:latin typeface="+mn-lt"/>
                <a:ea typeface="+mn-ea"/>
                <a:cs typeface="+mn-cs"/>
              </a:rPr>
              <a:t>Rapportage et diffusion – Documentation, présentation et diffusion des résultats et des recommandations de NSCA 2.0 (6 dans la diapositive).</a:t>
            </a:r>
          </a:p>
          <a:p>
            <a:pPr lvl="0" algn="l" rtl="0"/>
            <a:endParaRPr lang="fr-FR" sz="1200" kern="1200" dirty="0">
              <a:solidFill>
                <a:schemeClr val="tx1"/>
              </a:solidFill>
              <a:effectLst/>
              <a:latin typeface="+mn-lt"/>
              <a:ea typeface="+mn-ea"/>
              <a:cs typeface="+mn-cs"/>
            </a:endParaRPr>
          </a:p>
          <a:p>
            <a:pPr algn="l" rtl="0" eaLnBrk="1" hangingPunct="1"/>
            <a:r>
              <a:rPr lang="fr-FR" sz="1200" b="0" i="0" u="none" baseline="0" dirty="0">
                <a:solidFill>
                  <a:schemeClr val="tx1"/>
                </a:solidFill>
                <a:latin typeface="Gill Sans MT" panose="020B0502020104020203" pitchFamily="34" charset="0"/>
                <a:cs typeface="Gill Sans MT" panose="020B0502020104020203" pitchFamily="34" charset="0"/>
              </a:rPr>
              <a:t>Les durées sont données à titre indicatif, elles varieront en fonction du contexte du pays, de </a:t>
            </a:r>
            <a:r>
              <a:rPr lang="fr-FR" sz="1200" b="0" i="0" u="none" baseline="0" dirty="0" smtClean="0">
                <a:solidFill>
                  <a:schemeClr val="tx1"/>
                </a:solidFill>
                <a:latin typeface="Gill Sans MT" panose="020B0502020104020203" pitchFamily="34" charset="0"/>
                <a:cs typeface="Gill Sans MT" panose="020B0502020104020203" pitchFamily="34" charset="0"/>
              </a:rPr>
              <a:t>l’expertise </a:t>
            </a:r>
            <a:r>
              <a:rPr lang="fr-FR" sz="1200" b="0" i="0" u="none" baseline="0" dirty="0">
                <a:solidFill>
                  <a:schemeClr val="tx1"/>
                </a:solidFill>
                <a:latin typeface="Gill Sans MT" panose="020B0502020104020203" pitchFamily="34" charset="0"/>
                <a:cs typeface="Gill Sans MT" panose="020B0502020104020203" pitchFamily="34" charset="0"/>
              </a:rPr>
              <a:t>et des ressources disponibles pour </a:t>
            </a:r>
            <a:r>
              <a:rPr lang="fr-FR" sz="1200" b="0" i="0" u="none" baseline="0" dirty="0" smtClean="0">
                <a:solidFill>
                  <a:schemeClr val="tx1"/>
                </a:solidFill>
                <a:latin typeface="Gill Sans MT" panose="020B0502020104020203" pitchFamily="34" charset="0"/>
                <a:cs typeface="Gill Sans MT" panose="020B0502020104020203" pitchFamily="34" charset="0"/>
              </a:rPr>
              <a:t>l’exécution </a:t>
            </a:r>
            <a:r>
              <a:rPr lang="fr-FR" sz="1200" b="0" i="0" u="none" baseline="0" dirty="0">
                <a:solidFill>
                  <a:schemeClr val="tx1"/>
                </a:solidFill>
                <a:latin typeface="Gill Sans MT" panose="020B0502020104020203" pitchFamily="34" charset="0"/>
                <a:cs typeface="Gill Sans MT" panose="020B0502020104020203" pitchFamily="34" charset="0"/>
              </a:rPr>
              <a:t>de la mission. Pour chacune des 6 phases de la mise en œuvre, les durées </a:t>
            </a:r>
            <a:r>
              <a:rPr lang="fr-FR" sz="1200" b="0" i="0" u="none" baseline="0" dirty="0" smtClean="0">
                <a:solidFill>
                  <a:schemeClr val="tx1"/>
                </a:solidFill>
                <a:latin typeface="Gill Sans MT" panose="020B0502020104020203" pitchFamily="34" charset="0"/>
                <a:cs typeface="Gill Sans MT" panose="020B0502020104020203" pitchFamily="34" charset="0"/>
              </a:rPr>
              <a:t>s’affichent </a:t>
            </a:r>
            <a:r>
              <a:rPr lang="fr-FR" sz="1200" b="0" i="0" u="none" baseline="0" dirty="0">
                <a:solidFill>
                  <a:schemeClr val="tx1"/>
                </a:solidFill>
                <a:latin typeface="Gill Sans MT" panose="020B0502020104020203" pitchFamily="34" charset="0"/>
                <a:cs typeface="Gill Sans MT" panose="020B0502020104020203" pitchFamily="34" charset="0"/>
              </a:rPr>
              <a:t>dans la couleur choisie en haut du graphique.  Tracez la trame chronologique générale en définissant les principales activités et en en estimant la durée.</a:t>
            </a:r>
          </a:p>
          <a:p>
            <a:pPr algn="l" rtl="0" eaLnBrk="1" hangingPunct="1">
              <a:buFont typeface="Arial" panose="020B0604020202020204" pitchFamily="34" charset="0"/>
              <a:buNone/>
            </a:pPr>
            <a:endParaRPr lang="fr-FR" altLang="en-US" sz="1200" dirty="0">
              <a:solidFill>
                <a:schemeClr val="tx1"/>
              </a:solidFill>
              <a:latin typeface="Gill Sans MT" panose="020B0502020104020203" pitchFamily="34" charset="0"/>
              <a:cs typeface="Gill Sans MT" panose="020B0502020104020203" pitchFamily="34" charset="0"/>
            </a:endParaRPr>
          </a:p>
          <a:p>
            <a:pPr algn="l" rtl="0" eaLnBrk="1" hangingPunct="1"/>
            <a:r>
              <a:rPr lang="fr-FR" sz="1200" b="0" i="0" u="none" baseline="0" dirty="0">
                <a:solidFill>
                  <a:schemeClr val="tx1"/>
                </a:solidFill>
                <a:latin typeface="Gill Sans MT" panose="020B0502020104020203" pitchFamily="34" charset="0"/>
                <a:cs typeface="Gill Sans MT" panose="020B0502020104020203" pitchFamily="34" charset="0"/>
              </a:rPr>
              <a:t>Les dates importantes à fixer au plus tôt et à utiliser lors de la planification sont :</a:t>
            </a:r>
          </a:p>
          <a:p>
            <a:pPr algn="l" rtl="0" eaLnBrk="1" hangingPunct="1">
              <a:buFont typeface="Wingdings" panose="05000000000000000000" pitchFamily="2" charset="2"/>
              <a:buChar char="ü"/>
            </a:pPr>
            <a:r>
              <a:rPr lang="fr-FR" sz="1200" b="0" i="0" u="none" baseline="0" dirty="0">
                <a:solidFill>
                  <a:schemeClr val="tx1"/>
                </a:solidFill>
                <a:latin typeface="Gill Sans MT" panose="020B0502020104020203" pitchFamily="34" charset="0"/>
                <a:cs typeface="Gill Sans MT" panose="020B0502020104020203" pitchFamily="34" charset="0"/>
              </a:rPr>
              <a:t>Date de début du projet.</a:t>
            </a:r>
          </a:p>
          <a:p>
            <a:pPr algn="l" rtl="0" eaLnBrk="1" hangingPunct="1">
              <a:buFont typeface="Wingdings" panose="05000000000000000000" pitchFamily="2" charset="2"/>
              <a:buChar char="ü"/>
            </a:pPr>
            <a:r>
              <a:rPr lang="fr-FR" sz="1200" b="0" i="0" u="none" baseline="0" dirty="0">
                <a:solidFill>
                  <a:schemeClr val="tx1"/>
                </a:solidFill>
                <a:latin typeface="Gill Sans MT" panose="020B0502020104020203" pitchFamily="34" charset="0"/>
                <a:cs typeface="Gill Sans MT" panose="020B0502020104020203" pitchFamily="34" charset="0"/>
              </a:rPr>
              <a:t>Date de début de la collecte sur le terrain.</a:t>
            </a:r>
          </a:p>
          <a:p>
            <a:pPr algn="l" rtl="0" eaLnBrk="1" hangingPunct="1">
              <a:buFont typeface="Wingdings" panose="05000000000000000000" pitchFamily="2" charset="2"/>
              <a:buChar char="ü"/>
            </a:pPr>
            <a:r>
              <a:rPr lang="fr-FR" sz="1200" b="0" i="0" u="none" baseline="0" dirty="0">
                <a:solidFill>
                  <a:schemeClr val="tx1"/>
                </a:solidFill>
                <a:latin typeface="Gill Sans MT" panose="020B0502020104020203" pitchFamily="34" charset="0"/>
                <a:cs typeface="Gill Sans MT" panose="020B0502020104020203" pitchFamily="34" charset="0"/>
              </a:rPr>
              <a:t>Jalons au sein des phases du projet.</a:t>
            </a:r>
          </a:p>
          <a:p>
            <a:endParaRPr lang="fr-FR" altLang="en-US" dirty="0"/>
          </a:p>
          <a:p>
            <a:endParaRPr lang="fr-FR" altLang="en-US" dirty="0"/>
          </a:p>
        </p:txBody>
      </p:sp>
      <p:sp>
        <p:nvSpPr>
          <p:cNvPr id="56324" name="Slide Number Placeholder 3">
            <a:extLst>
              <a:ext uri="{FF2B5EF4-FFF2-40B4-BE49-F238E27FC236}">
                <a16:creationId xmlns:a16="http://schemas.microsoft.com/office/drawing/2014/main" xmlns="" id="{1E4D26EC-1B25-42DE-9598-4A89D3381BA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91366EF2-E44D-4158-94A6-2E75A02CED38}"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3286124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Slide Image Placeholder 1">
            <a:extLst>
              <a:ext uri="{FF2B5EF4-FFF2-40B4-BE49-F238E27FC236}">
                <a16:creationId xmlns:a16="http://schemas.microsoft.com/office/drawing/2014/main" xmlns="" id="{91EFA0E9-6066-42B5-9CE8-B7A47F308320}"/>
              </a:ext>
            </a:extLst>
          </p:cNvPr>
          <p:cNvSpPr>
            <a:spLocks noGrp="1" noRot="1" noChangeAspect="1" noChangeArrowheads="1" noTextEdit="1"/>
          </p:cNvSpPr>
          <p:nvPr>
            <p:ph type="sldImg"/>
          </p:nvPr>
        </p:nvSpPr>
        <p:spPr>
          <a:ln/>
        </p:spPr>
      </p:sp>
      <p:sp>
        <p:nvSpPr>
          <p:cNvPr id="60419" name="Notes Placeholder 2">
            <a:extLst>
              <a:ext uri="{FF2B5EF4-FFF2-40B4-BE49-F238E27FC236}">
                <a16:creationId xmlns:a16="http://schemas.microsoft.com/office/drawing/2014/main" xmlns="" id="{E04A6A66-9A27-41DE-86A5-7BB766275DFD}"/>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lvl="0" algn="l" rtl="0"/>
            <a:r>
              <a:rPr lang="fr-FR" sz="1200" b="0" i="0" u="none" kern="1200" baseline="0" dirty="0">
                <a:solidFill>
                  <a:schemeClr val="tx1"/>
                </a:solidFill>
                <a:effectLst/>
                <a:latin typeface="+mn-lt"/>
                <a:ea typeface="+mn-ea"/>
                <a:cs typeface="+mn-cs"/>
              </a:rPr>
              <a:t>La planification et la préparation sous-entendent </a:t>
            </a:r>
            <a:r>
              <a:rPr lang="fr-FR" sz="1200" b="0" i="0" u="none" kern="1200" baseline="0" dirty="0" smtClean="0">
                <a:solidFill>
                  <a:schemeClr val="tx1"/>
                </a:solidFill>
                <a:effectLst/>
                <a:latin typeface="+mn-lt"/>
                <a:ea typeface="+mn-ea"/>
                <a:cs typeface="+mn-cs"/>
              </a:rPr>
              <a:t>d’importantes </a:t>
            </a:r>
            <a:r>
              <a:rPr lang="fr-FR" sz="1200" b="0" i="0" u="none" kern="1200" baseline="0" dirty="0">
                <a:solidFill>
                  <a:schemeClr val="tx1"/>
                </a:solidFill>
                <a:effectLst/>
                <a:latin typeface="+mn-lt"/>
                <a:ea typeface="+mn-ea"/>
                <a:cs typeface="+mn-cs"/>
              </a:rPr>
              <a:t>activités de planification et de formation, essentielles à la réussite. </a:t>
            </a:r>
          </a:p>
          <a:p>
            <a:pPr lvl="0" algn="l" rtl="0"/>
            <a:r>
              <a:rPr lang="fr-FR" sz="1200" b="0" i="0" u="none" kern="1200" baseline="0" dirty="0">
                <a:solidFill>
                  <a:schemeClr val="tx1"/>
                </a:solidFill>
                <a:effectLst/>
                <a:latin typeface="+mn-lt"/>
                <a:ea typeface="+mn-ea"/>
                <a:cs typeface="+mn-cs"/>
              </a:rPr>
              <a:t>La collecte des données consiste à collecter les données, à les nettoyer grossièrement et à les soumettre en vue de leur analyse.</a:t>
            </a:r>
          </a:p>
          <a:p>
            <a:pPr lvl="0" algn="l" rtl="0"/>
            <a:r>
              <a:rPr lang="fr-FR" sz="1200" b="0" i="0" u="none" kern="1200" baseline="0" dirty="0" smtClean="0">
                <a:solidFill>
                  <a:schemeClr val="tx1"/>
                </a:solidFill>
                <a:effectLst/>
                <a:latin typeface="+mn-lt"/>
                <a:ea typeface="+mn-ea"/>
                <a:cs typeface="+mn-cs"/>
              </a:rPr>
              <a:t>L’analyse </a:t>
            </a:r>
            <a:r>
              <a:rPr lang="fr-FR" sz="1200" b="0" i="0" u="none" kern="1200" baseline="0" dirty="0">
                <a:solidFill>
                  <a:schemeClr val="tx1"/>
                </a:solidFill>
                <a:effectLst/>
                <a:latin typeface="+mn-lt"/>
                <a:ea typeface="+mn-ea"/>
                <a:cs typeface="+mn-cs"/>
              </a:rPr>
              <a:t>et </a:t>
            </a:r>
            <a:r>
              <a:rPr lang="fr-FR" sz="1200" b="0" i="0" u="none" kern="1200" baseline="0" dirty="0" smtClean="0">
                <a:solidFill>
                  <a:schemeClr val="tx1"/>
                </a:solidFill>
                <a:effectLst/>
                <a:latin typeface="+mn-lt"/>
                <a:ea typeface="+mn-ea"/>
                <a:cs typeface="+mn-cs"/>
              </a:rPr>
              <a:t>l’interprétation </a:t>
            </a:r>
            <a:r>
              <a:rPr lang="fr-FR" sz="1200" b="0" i="0" u="none" kern="1200" baseline="0" dirty="0">
                <a:solidFill>
                  <a:schemeClr val="tx1"/>
                </a:solidFill>
                <a:effectLst/>
                <a:latin typeface="+mn-lt"/>
                <a:ea typeface="+mn-ea"/>
                <a:cs typeface="+mn-cs"/>
              </a:rPr>
              <a:t>consistent à affiner les données pour en garantir la qualité, puis à analyser et à interpréter les résultats.</a:t>
            </a:r>
          </a:p>
          <a:p>
            <a:pPr algn="l" rtl="0"/>
            <a:r>
              <a:rPr lang="fr-FR" sz="1200" b="0" i="0" u="none" kern="1200" baseline="0" dirty="0">
                <a:solidFill>
                  <a:schemeClr val="tx1"/>
                </a:solidFill>
                <a:effectLst/>
                <a:latin typeface="+mn-lt"/>
                <a:ea typeface="+mn-ea"/>
                <a:cs typeface="+mn-cs"/>
              </a:rPr>
              <a:t>Le rapportage et la diffusion consistent à documenter, présenter et diffuser les résultats et les recommandations de NSCA 2.0.</a:t>
            </a:r>
            <a:endParaRPr lang="fr-FR" altLang="en-US" sz="1200" dirty="0">
              <a:solidFill>
                <a:schemeClr val="tx1"/>
              </a:solidFill>
              <a:latin typeface="Gill Sans MT" panose="020B0502020104020203" pitchFamily="34" charset="0"/>
              <a:cs typeface="Gill Sans MT" panose="020B0502020104020203" pitchFamily="34" charset="0"/>
            </a:endParaRPr>
          </a:p>
          <a:p>
            <a:pPr algn="l" rtl="0" eaLnBrk="1" hangingPunct="1"/>
            <a:endParaRPr lang="fr-FR" altLang="en-US" sz="1200" dirty="0">
              <a:solidFill>
                <a:schemeClr val="tx1"/>
              </a:solidFill>
              <a:latin typeface="Gill Sans MT" panose="020B0502020104020203" pitchFamily="34" charset="0"/>
              <a:cs typeface="Gill Sans MT" panose="020B0502020104020203"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sz="1200" b="0" i="0" u="none" baseline="0" dirty="0">
                <a:solidFill>
                  <a:srgbClr val="C2113A"/>
                </a:solidFill>
                <a:latin typeface="Gill Sans MT" panose="020B0502020104020203" pitchFamily="34" charset="0"/>
                <a:cs typeface="Gill Sans MT" panose="020B0502020104020203" pitchFamily="34" charset="0"/>
              </a:rPr>
              <a:t>La boîte à outils NSCA 2.0 contient les outils de planification suivants : diagramme de </a:t>
            </a:r>
            <a:r>
              <a:rPr lang="fr-FR" sz="1200" b="0" i="0" u="none" baseline="0" dirty="0" err="1">
                <a:solidFill>
                  <a:srgbClr val="C2113A"/>
                </a:solidFill>
                <a:latin typeface="Gill Sans MT" panose="020B0502020104020203" pitchFamily="34" charset="0"/>
                <a:cs typeface="Gill Sans MT" panose="020B0502020104020203" pitchFamily="34" charset="0"/>
              </a:rPr>
              <a:t>Gannt</a:t>
            </a:r>
            <a:r>
              <a:rPr lang="fr-FR" sz="1200" b="0" i="0" u="none" baseline="0" dirty="0">
                <a:solidFill>
                  <a:srgbClr val="C2113A"/>
                </a:solidFill>
                <a:latin typeface="Gill Sans MT" panose="020B0502020104020203" pitchFamily="34" charset="0"/>
                <a:cs typeface="Gill Sans MT" panose="020B0502020104020203" pitchFamily="34" charset="0"/>
              </a:rPr>
              <a:t>, planning des activités quotidiennes, listes de contrôle de la planification du pays.</a:t>
            </a:r>
          </a:p>
          <a:p>
            <a:endParaRPr lang="fr-FR" altLang="en-US" dirty="0"/>
          </a:p>
        </p:txBody>
      </p:sp>
      <p:sp>
        <p:nvSpPr>
          <p:cNvPr id="60420" name="Slide Number Placeholder 3">
            <a:extLst>
              <a:ext uri="{FF2B5EF4-FFF2-40B4-BE49-F238E27FC236}">
                <a16:creationId xmlns:a16="http://schemas.microsoft.com/office/drawing/2014/main" xmlns="" id="{9CF2AF06-2EAE-4E23-A133-3C225F4B0698}"/>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8634376B-C053-49C1-B5B2-C74BD799879D}"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8372397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Slide Image Placeholder 1">
            <a:extLst>
              <a:ext uri="{FF2B5EF4-FFF2-40B4-BE49-F238E27FC236}">
                <a16:creationId xmlns:a16="http://schemas.microsoft.com/office/drawing/2014/main" xmlns="" id="{E0D6D630-B5A8-4D06-A3F9-9FAF2A6657DA}"/>
              </a:ext>
            </a:extLst>
          </p:cNvPr>
          <p:cNvSpPr>
            <a:spLocks noGrp="1" noRot="1" noChangeAspect="1" noChangeArrowheads="1" noTextEdit="1"/>
          </p:cNvSpPr>
          <p:nvPr>
            <p:ph type="sldImg"/>
          </p:nvPr>
        </p:nvSpPr>
        <p:spPr>
          <a:ln/>
        </p:spPr>
      </p:sp>
      <p:sp>
        <p:nvSpPr>
          <p:cNvPr id="62467" name="Notes Placeholder 2">
            <a:extLst>
              <a:ext uri="{FF2B5EF4-FFF2-40B4-BE49-F238E27FC236}">
                <a16:creationId xmlns:a16="http://schemas.microsoft.com/office/drawing/2014/main" xmlns="" id="{F7DBB716-8D3C-42EA-AAA4-1D45A894316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defRPr/>
            </a:pPr>
            <a:r>
              <a:rPr lang="fr-FR" b="0" i="0" u="none" baseline="0" dirty="0">
                <a:latin typeface="Times" charset="0"/>
              </a:rPr>
              <a:t>1. La portée finale du projet déclenche </a:t>
            </a:r>
            <a:r>
              <a:rPr lang="fr-FR" b="0" i="0" u="none" baseline="0" dirty="0" smtClean="0">
                <a:latin typeface="Times" charset="0"/>
              </a:rPr>
              <a:t>l’élaboration </a:t>
            </a:r>
            <a:r>
              <a:rPr lang="fr-FR" b="0" i="0" u="none" baseline="0" dirty="0">
                <a:latin typeface="Times" charset="0"/>
              </a:rPr>
              <a:t>du plan de travail et du budget. Le plan de travail détaillé doit être établi en accord avec les phases déterminantes et les durées estimées.</a:t>
            </a:r>
          </a:p>
          <a:p>
            <a:pPr algn="l" rtl="0">
              <a:defRPr/>
            </a:pPr>
            <a:r>
              <a:rPr lang="fr-FR" b="0" i="0" u="none" baseline="0" dirty="0">
                <a:latin typeface="Times" charset="0"/>
              </a:rPr>
              <a:t>2. Résumer les obligations associées à chaque phase en termes </a:t>
            </a:r>
            <a:r>
              <a:rPr lang="fr-FR" b="0" i="0" u="none" baseline="0" dirty="0" smtClean="0">
                <a:latin typeface="Times" charset="0"/>
              </a:rPr>
              <a:t>d’activités </a:t>
            </a:r>
            <a:r>
              <a:rPr lang="fr-FR" b="0" i="0" u="none" baseline="0" dirty="0">
                <a:latin typeface="Times" charset="0"/>
              </a:rPr>
              <a:t>et de résultats. </a:t>
            </a:r>
          </a:p>
          <a:p>
            <a:pPr algn="l" rtl="0">
              <a:defRPr/>
            </a:pPr>
            <a:r>
              <a:rPr lang="fr-FR" b="0" i="0" u="none" baseline="0" dirty="0">
                <a:latin typeface="Times" charset="0"/>
              </a:rPr>
              <a:t>3. Utiliser éventuellement un diagramme de Gantt ou un autre outil de planification pour visualiser le plan de travail.</a:t>
            </a:r>
          </a:p>
        </p:txBody>
      </p:sp>
      <p:sp>
        <p:nvSpPr>
          <p:cNvPr id="62468" name="Slide Number Placeholder 3">
            <a:extLst>
              <a:ext uri="{FF2B5EF4-FFF2-40B4-BE49-F238E27FC236}">
                <a16:creationId xmlns:a16="http://schemas.microsoft.com/office/drawing/2014/main" xmlns="" id="{0F6EBDB5-86E1-4C97-A471-33F9EDF2C7D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4E93E194-20B1-4199-9BDB-76DF77FAAC6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0294577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a:extLst>
              <a:ext uri="{FF2B5EF4-FFF2-40B4-BE49-F238E27FC236}">
                <a16:creationId xmlns:a16="http://schemas.microsoft.com/office/drawing/2014/main" xmlns="" id="{585BAE90-0AEA-49C4-B428-17E87485CB30}"/>
              </a:ext>
            </a:extLst>
          </p:cNvPr>
          <p:cNvSpPr>
            <a:spLocks noGrp="1" noRot="1" noChangeAspect="1" noChangeArrowheads="1" noTextEdit="1"/>
          </p:cNvSpPr>
          <p:nvPr>
            <p:ph type="sldImg"/>
          </p:nvPr>
        </p:nvSpPr>
        <p:spPr>
          <a:ln/>
        </p:spPr>
      </p:sp>
      <p:sp>
        <p:nvSpPr>
          <p:cNvPr id="64515" name="Notes Placeholder 2">
            <a:extLst>
              <a:ext uri="{FF2B5EF4-FFF2-40B4-BE49-F238E27FC236}">
                <a16:creationId xmlns:a16="http://schemas.microsoft.com/office/drawing/2014/main" xmlns="" id="{3133F861-89BB-45EB-9282-256C989F7D5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1" i="0" u="none" baseline="0" dirty="0">
                <a:latin typeface="Times" charset="0"/>
              </a:rPr>
              <a:t>1. Exemples </a:t>
            </a:r>
            <a:r>
              <a:rPr lang="fr-FR" b="1" i="0" u="none" baseline="0" dirty="0" smtClean="0">
                <a:latin typeface="Times" charset="0"/>
              </a:rPr>
              <a:t>d’objectifs </a:t>
            </a:r>
            <a:r>
              <a:rPr lang="fr-FR" b="1" i="0" u="none" baseline="0" dirty="0">
                <a:latin typeface="Times" charset="0"/>
              </a:rPr>
              <a:t>de </a:t>
            </a:r>
            <a:r>
              <a:rPr lang="fr-FR" b="1" i="0" u="none" baseline="0" dirty="0" smtClean="0">
                <a:latin typeface="Times" charset="0"/>
              </a:rPr>
              <a:t>l’évaluation</a:t>
            </a:r>
            <a:r>
              <a:rPr lang="fr-FR" b="1" i="0" u="none" baseline="0" dirty="0">
                <a:latin typeface="Times" charset="0"/>
              </a:rPr>
              <a:t>.</a:t>
            </a:r>
            <a:r>
              <a:rPr lang="fr-FR" sz="1200" b="1" i="0" u="none" kern="1200" baseline="0" dirty="0">
                <a:solidFill>
                  <a:schemeClr val="tx1"/>
                </a:solidFill>
                <a:effectLst/>
                <a:latin typeface="+mn-lt"/>
                <a:ea typeface="+mn-ea"/>
                <a:cs typeface="+mn-cs"/>
              </a:rPr>
              <a:t> Objectifs généraux de la NSCA 2.0</a:t>
            </a:r>
          </a:p>
          <a:p>
            <a:pPr lvl="0" algn="l" rtl="0"/>
            <a:r>
              <a:rPr lang="fr-FR" sz="1200" b="0" i="0" u="none" kern="1200" baseline="0" dirty="0">
                <a:solidFill>
                  <a:schemeClr val="tx1"/>
                </a:solidFill>
                <a:effectLst/>
                <a:latin typeface="+mn-lt"/>
                <a:ea typeface="+mn-ea"/>
                <a:cs typeface="+mn-cs"/>
              </a:rPr>
              <a:t>a. Documenter et orienter les investissements du pays et des bailleurs de fonds dans la chaîne </a:t>
            </a:r>
            <a:r>
              <a:rPr lang="fr-FR" sz="1200" b="0" i="0" u="none" kern="1200" baseline="0" dirty="0" smtClean="0">
                <a:solidFill>
                  <a:schemeClr val="tx1"/>
                </a:solidFill>
                <a:effectLst/>
                <a:latin typeface="+mn-lt"/>
                <a:ea typeface="+mn-ea"/>
                <a:cs typeface="+mn-cs"/>
              </a:rPr>
              <a:t>d’approvisionnement </a:t>
            </a:r>
            <a:r>
              <a:rPr lang="fr-FR" sz="1200" b="0" i="0" u="none" kern="1200" baseline="0" dirty="0">
                <a:solidFill>
                  <a:schemeClr val="tx1"/>
                </a:solidFill>
                <a:effectLst/>
                <a:latin typeface="+mn-lt"/>
                <a:ea typeface="+mn-ea"/>
                <a:cs typeface="+mn-cs"/>
              </a:rPr>
              <a:t>de santé. </a:t>
            </a:r>
          </a:p>
          <a:p>
            <a:pPr lvl="0" algn="l" rtl="0"/>
            <a:r>
              <a:rPr lang="fr-FR" sz="1200" b="0" i="0" u="none" kern="1200" baseline="0" dirty="0">
                <a:solidFill>
                  <a:schemeClr val="tx1"/>
                </a:solidFill>
                <a:effectLst/>
                <a:latin typeface="+mn-lt"/>
                <a:ea typeface="+mn-ea"/>
                <a:cs typeface="+mn-cs"/>
              </a:rPr>
              <a:t>b. Identifier et hiérarchiser les points </a:t>
            </a:r>
            <a:r>
              <a:rPr lang="fr-FR" sz="1200" b="0" i="0" u="none" kern="1200" baseline="0" dirty="0" err="1">
                <a:solidFill>
                  <a:schemeClr val="tx1"/>
                </a:solidFill>
                <a:effectLst/>
                <a:latin typeface="+mn-lt"/>
                <a:ea typeface="+mn-ea"/>
                <a:cs typeface="+mn-cs"/>
              </a:rPr>
              <a:t>sous-performants</a:t>
            </a:r>
            <a:r>
              <a:rPr lang="fr-FR" sz="1200" b="0" i="0" u="none" kern="1200" baseline="0" dirty="0">
                <a:solidFill>
                  <a:schemeClr val="tx1"/>
                </a:solidFill>
                <a:effectLst/>
                <a:latin typeface="+mn-lt"/>
                <a:ea typeface="+mn-ea"/>
                <a:cs typeface="+mn-cs"/>
              </a:rPr>
              <a:t> de la chaîne </a:t>
            </a:r>
            <a:r>
              <a:rPr lang="fr-FR" sz="1200" b="0" i="0" u="none" kern="1200" baseline="0" dirty="0" smtClean="0">
                <a:solidFill>
                  <a:schemeClr val="tx1"/>
                </a:solidFill>
                <a:effectLst/>
                <a:latin typeface="+mn-lt"/>
                <a:ea typeface="+mn-ea"/>
                <a:cs typeface="+mn-cs"/>
              </a:rPr>
              <a:t>d’approvisionnement </a:t>
            </a:r>
            <a:r>
              <a:rPr lang="fr-FR" sz="1200" b="0" i="0" u="none" kern="1200" baseline="0" dirty="0">
                <a:solidFill>
                  <a:schemeClr val="tx1"/>
                </a:solidFill>
                <a:effectLst/>
                <a:latin typeface="+mn-lt"/>
                <a:ea typeface="+mn-ea"/>
                <a:cs typeface="+mn-cs"/>
              </a:rPr>
              <a:t>en santé [publique]. Suivre </a:t>
            </a:r>
            <a:r>
              <a:rPr lang="fr-FR" sz="1200" b="0" i="0" u="none" kern="1200" baseline="0" dirty="0" smtClean="0">
                <a:solidFill>
                  <a:schemeClr val="tx1"/>
                </a:solidFill>
                <a:effectLst/>
                <a:latin typeface="+mn-lt"/>
                <a:ea typeface="+mn-ea"/>
                <a:cs typeface="+mn-cs"/>
              </a:rPr>
              <a:t>l’impact </a:t>
            </a:r>
            <a:r>
              <a:rPr lang="fr-FR" sz="1200" b="0" i="0" u="none" kern="1200" baseline="0" dirty="0">
                <a:solidFill>
                  <a:schemeClr val="tx1"/>
                </a:solidFill>
                <a:effectLst/>
                <a:latin typeface="+mn-lt"/>
                <a:ea typeface="+mn-ea"/>
                <a:cs typeface="+mn-cs"/>
              </a:rPr>
              <a:t>des actions et/ou des investissements destinés à améliorer la chaîne </a:t>
            </a:r>
            <a:r>
              <a:rPr lang="fr-FR" sz="1200" b="0" i="0" u="none" kern="1200" baseline="0" dirty="0" smtClean="0">
                <a:solidFill>
                  <a:schemeClr val="tx1"/>
                </a:solidFill>
                <a:effectLst/>
                <a:latin typeface="+mn-lt"/>
                <a:ea typeface="+mn-ea"/>
                <a:cs typeface="+mn-cs"/>
              </a:rPr>
              <a:t>d’approvisionnement</a:t>
            </a:r>
            <a:r>
              <a:rPr lang="fr-FR" sz="1200" b="0" i="0" u="none" kern="1200" baseline="0" dirty="0">
                <a:solidFill>
                  <a:schemeClr val="tx1"/>
                </a:solidFill>
                <a:effectLst/>
                <a:latin typeface="+mn-lt"/>
                <a:ea typeface="+mn-ea"/>
                <a:cs typeface="+mn-cs"/>
              </a:rPr>
              <a:t>.</a:t>
            </a:r>
          </a:p>
          <a:p>
            <a:pPr lvl="0" algn="l" rtl="0"/>
            <a:r>
              <a:rPr lang="fr-FR" sz="1200" b="0" i="0" u="none" kern="1200" baseline="0" dirty="0">
                <a:solidFill>
                  <a:schemeClr val="tx1"/>
                </a:solidFill>
                <a:effectLst/>
                <a:latin typeface="+mn-lt"/>
                <a:ea typeface="+mn-ea"/>
                <a:cs typeface="+mn-cs"/>
              </a:rPr>
              <a:t>c. Mesurer les performances et les capacités de la chaîne </a:t>
            </a:r>
            <a:r>
              <a:rPr lang="fr-FR" sz="1200" b="0" i="0" u="none" kern="1200" baseline="0" dirty="0" smtClean="0">
                <a:solidFill>
                  <a:schemeClr val="tx1"/>
                </a:solidFill>
                <a:effectLst/>
                <a:latin typeface="+mn-lt"/>
                <a:ea typeface="+mn-ea"/>
                <a:cs typeface="+mn-cs"/>
              </a:rPr>
              <a:t>d’approvisionnement </a:t>
            </a:r>
            <a:r>
              <a:rPr lang="fr-FR" sz="1200" b="0" i="0" u="none" kern="1200" baseline="0" dirty="0">
                <a:solidFill>
                  <a:schemeClr val="tx1"/>
                </a:solidFill>
                <a:effectLst/>
                <a:latin typeface="+mn-lt"/>
                <a:ea typeface="+mn-ea"/>
                <a:cs typeface="+mn-cs"/>
              </a:rPr>
              <a:t>sanitaire. Identifier les goulots </a:t>
            </a:r>
            <a:r>
              <a:rPr lang="fr-FR" sz="1200" b="0" i="0" u="none" kern="1200" baseline="0" dirty="0" smtClean="0">
                <a:solidFill>
                  <a:schemeClr val="tx1"/>
                </a:solidFill>
                <a:effectLst/>
                <a:latin typeface="+mn-lt"/>
                <a:ea typeface="+mn-ea"/>
                <a:cs typeface="+mn-cs"/>
              </a:rPr>
              <a:t>d’étranglement </a:t>
            </a:r>
            <a:r>
              <a:rPr lang="fr-FR" sz="1200" b="0" i="0" u="none" kern="1200" baseline="0" dirty="0">
                <a:solidFill>
                  <a:schemeClr val="tx1"/>
                </a:solidFill>
                <a:effectLst/>
                <a:latin typeface="+mn-lt"/>
                <a:ea typeface="+mn-ea"/>
                <a:cs typeface="+mn-cs"/>
              </a:rPr>
              <a:t>et les lacunes de la chaîne </a:t>
            </a:r>
            <a:r>
              <a:rPr lang="fr-FR" sz="1200" b="0" i="0" u="none" kern="1200" baseline="0" dirty="0" smtClean="0">
                <a:solidFill>
                  <a:schemeClr val="tx1"/>
                </a:solidFill>
                <a:effectLst/>
                <a:latin typeface="+mn-lt"/>
                <a:ea typeface="+mn-ea"/>
                <a:cs typeface="+mn-cs"/>
              </a:rPr>
              <a:t>d’approvisionnement </a:t>
            </a:r>
            <a:r>
              <a:rPr lang="fr-FR" sz="1200" b="0" i="0" u="none" kern="1200" baseline="0" dirty="0">
                <a:solidFill>
                  <a:schemeClr val="tx1"/>
                </a:solidFill>
                <a:effectLst/>
                <a:latin typeface="+mn-lt"/>
                <a:ea typeface="+mn-ea"/>
                <a:cs typeface="+mn-cs"/>
              </a:rPr>
              <a:t>sanitaire. Suivre les progrès dans le temps et par rapport aux objectifs des indicateurs de performance nationaux. </a:t>
            </a:r>
          </a:p>
          <a:p>
            <a:pPr lvl="0" algn="l" rtl="0"/>
            <a:r>
              <a:rPr lang="fr-FR" sz="1200" b="0" i="0" u="none" kern="1200" baseline="0" dirty="0">
                <a:solidFill>
                  <a:schemeClr val="tx1"/>
                </a:solidFill>
                <a:effectLst/>
                <a:latin typeface="+mn-lt"/>
                <a:ea typeface="+mn-ea"/>
                <a:cs typeface="+mn-cs"/>
              </a:rPr>
              <a:t>d. Documenter la planification stratégique et les processus de gestion des performances nationaux. Éclairer les politiques et décisions relatives à la chaîne </a:t>
            </a:r>
            <a:r>
              <a:rPr lang="fr-FR" sz="1200" b="0" i="0" u="none" kern="1200" baseline="0" dirty="0" smtClean="0">
                <a:solidFill>
                  <a:schemeClr val="tx1"/>
                </a:solidFill>
                <a:effectLst/>
                <a:latin typeface="+mn-lt"/>
                <a:ea typeface="+mn-ea"/>
                <a:cs typeface="+mn-cs"/>
              </a:rPr>
              <a:t>d’approvisionnement </a:t>
            </a:r>
            <a:r>
              <a:rPr lang="fr-FR" sz="1200" b="0" i="0" u="none" kern="1200" baseline="0" dirty="0">
                <a:solidFill>
                  <a:schemeClr val="tx1"/>
                </a:solidFill>
                <a:effectLst/>
                <a:latin typeface="+mn-lt"/>
                <a:ea typeface="+mn-ea"/>
                <a:cs typeface="+mn-cs"/>
              </a:rPr>
              <a:t>sanitaire nationale avec des données basées sur des mesures et des analyses largement acceptées.</a:t>
            </a:r>
          </a:p>
          <a:p>
            <a:pPr algn="l" rtl="0">
              <a:defRPr/>
            </a:pPr>
            <a:endParaRPr lang="fr-FR" altLang="en-US" dirty="0">
              <a:latin typeface="Times" charset="0"/>
            </a:endParaRPr>
          </a:p>
          <a:p>
            <a:pPr algn="l" rtl="0">
              <a:defRPr/>
            </a:pPr>
            <a:r>
              <a:rPr lang="fr-FR" b="1" i="0" u="none" baseline="0" dirty="0">
                <a:latin typeface="Times" charset="0"/>
              </a:rPr>
              <a:t>2. Engagement total pour mener à bien </a:t>
            </a:r>
            <a:r>
              <a:rPr lang="fr-FR" b="1" i="0" u="none" baseline="0" dirty="0" smtClean="0">
                <a:latin typeface="Times" charset="0"/>
              </a:rPr>
              <a:t>l’évaluation</a:t>
            </a:r>
            <a:r>
              <a:rPr lang="fr-FR" b="1" i="0" u="none" baseline="0" dirty="0">
                <a:latin typeface="Times" charset="0"/>
              </a:rPr>
              <a:t>, autrement dit validation des documents en place : 1. Étendue des travaux ou mandat de mission 2. Confirmation du financement 3. Informations sur le demandeur de </a:t>
            </a:r>
            <a:r>
              <a:rPr lang="fr-FR" b="1" i="0" u="none" baseline="0" dirty="0" smtClean="0">
                <a:latin typeface="Times" charset="0"/>
              </a:rPr>
              <a:t>l’évaluation </a:t>
            </a:r>
            <a:r>
              <a:rPr lang="fr-FR" b="1" i="0" u="none" baseline="0" dirty="0">
                <a:latin typeface="Times" charset="0"/>
              </a:rPr>
              <a:t>4, </a:t>
            </a:r>
            <a:r>
              <a:rPr lang="fr-FR" b="0" i="0" u="none" baseline="0" dirty="0">
                <a:latin typeface="Times" charset="0"/>
              </a:rPr>
              <a:t>	</a:t>
            </a:r>
            <a:r>
              <a:rPr lang="fr-FR" b="1" i="0" u="none" baseline="0" dirty="0">
                <a:latin typeface="Times" charset="0"/>
              </a:rPr>
              <a:t>    Informations sur les institutions participantes.</a:t>
            </a:r>
          </a:p>
          <a:p>
            <a:pPr algn="l" rtl="0">
              <a:defRPr/>
            </a:pPr>
            <a:r>
              <a:rPr lang="fr-FR" b="0" i="0" u="none" baseline="0" dirty="0">
                <a:latin typeface="Times" charset="0"/>
              </a:rPr>
              <a:t> 	</a:t>
            </a:r>
            <a:r>
              <a:rPr lang="fr-FR" b="1" i="0" u="none" baseline="0" dirty="0">
                <a:latin typeface="Times" charset="0"/>
              </a:rPr>
              <a:t>3. Mention visant à clarifier les obligations liées à la portée du projet</a:t>
            </a:r>
          </a:p>
          <a:p>
            <a:pPr algn="l" rtl="0">
              <a:defRPr/>
            </a:pPr>
            <a:r>
              <a:rPr lang="fr-FR" b="0" i="0" u="none" baseline="0" dirty="0">
                <a:latin typeface="Times" charset="0"/>
              </a:rPr>
              <a:t>	</a:t>
            </a:r>
            <a:r>
              <a:rPr lang="fr-FR" b="1" i="0" u="none" baseline="0" dirty="0">
                <a:latin typeface="Times" charset="0"/>
              </a:rPr>
              <a:t>4. Mention de tous les autres jalons et délais de la phase de planification et de préparation.</a:t>
            </a:r>
          </a:p>
        </p:txBody>
      </p:sp>
      <p:sp>
        <p:nvSpPr>
          <p:cNvPr id="64516" name="Slide Number Placeholder 3">
            <a:extLst>
              <a:ext uri="{FF2B5EF4-FFF2-40B4-BE49-F238E27FC236}">
                <a16:creationId xmlns:a16="http://schemas.microsoft.com/office/drawing/2014/main" xmlns="" id="{A3557B47-5AA9-426D-920C-BFD59132035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44E3EF53-DE19-400C-9C0F-EE84372EE22C}"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8934012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Slide Image Placeholder 1">
            <a:extLst>
              <a:ext uri="{FF2B5EF4-FFF2-40B4-BE49-F238E27FC236}">
                <a16:creationId xmlns:a16="http://schemas.microsoft.com/office/drawing/2014/main" xmlns="" id="{585BAE90-0AEA-49C4-B428-17E87485CB30}"/>
              </a:ext>
            </a:extLst>
          </p:cNvPr>
          <p:cNvSpPr>
            <a:spLocks noGrp="1" noRot="1" noChangeAspect="1" noChangeArrowheads="1" noTextEdit="1"/>
          </p:cNvSpPr>
          <p:nvPr>
            <p:ph type="sldImg"/>
          </p:nvPr>
        </p:nvSpPr>
        <p:spPr>
          <a:ln/>
        </p:spPr>
      </p:sp>
      <p:sp>
        <p:nvSpPr>
          <p:cNvPr id="64515" name="Notes Placeholder 2">
            <a:extLst>
              <a:ext uri="{FF2B5EF4-FFF2-40B4-BE49-F238E27FC236}">
                <a16:creationId xmlns:a16="http://schemas.microsoft.com/office/drawing/2014/main" xmlns="" id="{3133F861-89BB-45EB-9282-256C989F7D5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lvl="0" algn="l" rtl="0"/>
            <a:r>
              <a:rPr lang="fr-FR" sz="1200" b="0" i="0" u="none" kern="1200" baseline="0" dirty="0">
                <a:solidFill>
                  <a:schemeClr val="tx1"/>
                </a:solidFill>
                <a:effectLst/>
                <a:latin typeface="+mn-lt"/>
                <a:ea typeface="+mn-ea"/>
                <a:cs typeface="+mn-cs"/>
              </a:rPr>
              <a:t>En termes de planification et de gestion de projet, il convient de prêter une attention toute particulière aux activités suivantes :</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Désigner les principaux membres de </a:t>
            </a:r>
            <a:r>
              <a:rPr lang="fr-FR" sz="1200" b="0" i="0" u="none" kern="1200" baseline="0" dirty="0" smtClean="0">
                <a:solidFill>
                  <a:schemeClr val="tx1"/>
                </a:solidFill>
                <a:effectLst/>
                <a:latin typeface="+mn-lt"/>
                <a:ea typeface="+mn-ea"/>
                <a:cs typeface="+mn-cs"/>
              </a:rPr>
              <a:t>l’équipe </a:t>
            </a:r>
            <a:r>
              <a:rPr lang="fr-FR" sz="1200" b="0" i="0" u="none" kern="1200" baseline="0" dirty="0">
                <a:solidFill>
                  <a:schemeClr val="tx1"/>
                </a:solidFill>
                <a:effectLst/>
                <a:latin typeface="+mn-lt"/>
                <a:ea typeface="+mn-ea"/>
                <a:cs typeface="+mn-cs"/>
              </a:rPr>
              <a:t>de projet chargée de la mise en œuvre de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 : coordinateur de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 responsable de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 responsable des données et responsable logistique.   </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Identifier les établissements à évaluer (par exemple, ministère de la Santé, autorité de réglementation pharmaceutique, magasins centraux de fournitures médicales) et fixer la taille des échantillons pour chacun </a:t>
            </a:r>
            <a:r>
              <a:rPr lang="fr-FR" sz="1200" b="0" i="0" u="none" kern="1200" baseline="0" dirty="0" smtClean="0">
                <a:solidFill>
                  <a:schemeClr val="tx1"/>
                </a:solidFill>
                <a:effectLst/>
                <a:latin typeface="+mn-lt"/>
                <a:ea typeface="+mn-ea"/>
                <a:cs typeface="+mn-cs"/>
              </a:rPr>
              <a:t>d’entre </a:t>
            </a:r>
            <a:r>
              <a:rPr lang="fr-FR" sz="1200" b="0" i="0" u="none" kern="1200" baseline="0" dirty="0">
                <a:solidFill>
                  <a:schemeClr val="tx1"/>
                </a:solidFill>
                <a:effectLst/>
                <a:latin typeface="+mn-lt"/>
                <a:ea typeface="+mn-ea"/>
                <a:cs typeface="+mn-cs"/>
              </a:rPr>
              <a:t>eux. </a:t>
            </a:r>
            <a:r>
              <a:rPr lang="fr-FR" sz="1200" b="0" i="0" u="none" kern="1200" baseline="0" dirty="0" smtClean="0">
                <a:solidFill>
                  <a:schemeClr val="tx1"/>
                </a:solidFill>
                <a:effectLst/>
                <a:latin typeface="+mn-lt"/>
                <a:ea typeface="+mn-ea"/>
                <a:cs typeface="+mn-cs"/>
              </a:rPr>
              <a:t>L’échantillon </a:t>
            </a:r>
            <a:r>
              <a:rPr lang="fr-FR" sz="1200" b="0" i="0" u="none" kern="1200" baseline="0" dirty="0">
                <a:solidFill>
                  <a:schemeClr val="tx1"/>
                </a:solidFill>
                <a:effectLst/>
                <a:latin typeface="+mn-lt"/>
                <a:ea typeface="+mn-ea"/>
                <a:cs typeface="+mn-cs"/>
              </a:rPr>
              <a:t>idéal doit être suffisant pour fournir des informations significatives : ni trop petit pour ne pas manquer des points importants, ni trop grand pour éviter une hausse des coûts qui </a:t>
            </a:r>
            <a:r>
              <a:rPr lang="fr-FR" sz="1200" b="0" i="0" u="none" kern="1200" baseline="0" dirty="0" smtClean="0">
                <a:solidFill>
                  <a:schemeClr val="tx1"/>
                </a:solidFill>
                <a:effectLst/>
                <a:latin typeface="+mn-lt"/>
                <a:ea typeface="+mn-ea"/>
                <a:cs typeface="+mn-cs"/>
              </a:rPr>
              <a:t>n’apporterait </a:t>
            </a:r>
            <a:r>
              <a:rPr lang="fr-FR" sz="1200" b="0" i="0" u="none" kern="1200" baseline="0" dirty="0">
                <a:solidFill>
                  <a:schemeClr val="tx1"/>
                </a:solidFill>
                <a:effectLst/>
                <a:latin typeface="+mn-lt"/>
                <a:ea typeface="+mn-ea"/>
                <a:cs typeface="+mn-cs"/>
              </a:rPr>
              <a:t>aucune plus-value aux résultats. (Un guide est fourni dans la boîte à outils pour vous aider dans cette tâche.)</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Dresser la liste des produits traceurs à utiliser pour suivre les KPI liés aux produits.</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Dresser la liste des indicateurs clés de performance à évaluer.  </a:t>
            </a:r>
            <a:r>
              <a:rPr lang="fr-FR" sz="1200" b="0" i="0" u="none" kern="1200" baseline="0" dirty="0" smtClean="0">
                <a:solidFill>
                  <a:schemeClr val="tx1"/>
                </a:solidFill>
                <a:effectLst/>
                <a:latin typeface="+mn-lt"/>
                <a:ea typeface="+mn-ea"/>
                <a:cs typeface="+mn-cs"/>
              </a:rPr>
              <a:t>L’outil </a:t>
            </a:r>
            <a:r>
              <a:rPr lang="fr-FR" sz="1200" b="0" i="0" u="none" kern="1200" baseline="0" dirty="0">
                <a:solidFill>
                  <a:schemeClr val="tx1"/>
                </a:solidFill>
                <a:effectLst/>
                <a:latin typeface="+mn-lt"/>
                <a:ea typeface="+mn-ea"/>
                <a:cs typeface="+mn-cs"/>
              </a:rPr>
              <a:t>identifie un ensemble de base de KPI à appliquer à toutes les évaluations de manière à faciliter les comparaisons entre pays et au fil des ans.  De plus, un ensemble de KPI est proposé en option à tous les pays qui souhaitent le déployer, en fonction des circonstances et des objectifs de </a:t>
            </a:r>
            <a:r>
              <a:rPr lang="fr-FR" sz="1200" b="0" i="0" u="none" kern="1200" baseline="0" dirty="0" smtClean="0">
                <a:solidFill>
                  <a:schemeClr val="tx1"/>
                </a:solidFill>
                <a:effectLst/>
                <a:latin typeface="+mn-lt"/>
                <a:ea typeface="+mn-ea"/>
                <a:cs typeface="+mn-cs"/>
              </a:rPr>
              <a:t>l’évaluation</a:t>
            </a:r>
            <a:r>
              <a:rPr lang="fr-FR" sz="1200" b="0" i="0" u="none" kern="1200" baseline="0" dirty="0">
                <a:solidFill>
                  <a:schemeClr val="tx1"/>
                </a:solidFill>
                <a:effectLst/>
                <a:latin typeface="+mn-lt"/>
                <a:ea typeface="+mn-ea"/>
                <a:cs typeface="+mn-cs"/>
              </a:rPr>
              <a:t>.</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Programmer </a:t>
            </a:r>
            <a:r>
              <a:rPr lang="fr-FR" sz="1200" b="0" i="0" u="none" kern="1200" baseline="0" dirty="0" smtClean="0">
                <a:solidFill>
                  <a:schemeClr val="tx1"/>
                </a:solidFill>
                <a:effectLst/>
                <a:latin typeface="+mn-lt"/>
                <a:ea typeface="+mn-ea"/>
                <a:cs typeface="+mn-cs"/>
              </a:rPr>
              <a:t>l’outil </a:t>
            </a:r>
            <a:r>
              <a:rPr lang="fr-FR" sz="1200" b="0" i="0" u="none" kern="1200" baseline="0" dirty="0">
                <a:solidFill>
                  <a:schemeClr val="tx1"/>
                </a:solidFill>
                <a:effectLst/>
                <a:latin typeface="+mn-lt"/>
                <a:ea typeface="+mn-ea"/>
                <a:cs typeface="+mn-cs"/>
              </a:rPr>
              <a:t>de collecte de données </a:t>
            </a:r>
            <a:r>
              <a:rPr lang="fr-FR" sz="1200" b="0" i="0" u="none" kern="1200" baseline="0" dirty="0" err="1">
                <a:solidFill>
                  <a:schemeClr val="tx1"/>
                </a:solidFill>
                <a:effectLst/>
                <a:latin typeface="+mn-lt"/>
                <a:ea typeface="+mn-ea"/>
                <a:cs typeface="+mn-cs"/>
              </a:rPr>
              <a:t>SurveyCTO</a:t>
            </a:r>
            <a:r>
              <a:rPr lang="fr-FR" sz="1200" b="0" i="0" u="none" kern="1200" baseline="0" dirty="0">
                <a:solidFill>
                  <a:schemeClr val="tx1"/>
                </a:solidFill>
                <a:effectLst/>
                <a:latin typeface="+mn-lt"/>
                <a:ea typeface="+mn-ea"/>
                <a:cs typeface="+mn-cs"/>
              </a:rPr>
              <a:t> et le charger sur les tablettes utilisées pour la collecte afin de tenir compte des obligations liées à la portée du projet.</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Identifier, constituer et former une équipe adéquate de collecteurs de données et affecter une zone de collecte à chaque membre. Important : lors de </a:t>
            </a:r>
            <a:r>
              <a:rPr lang="fr-FR" sz="1200" b="0" i="0" u="none" kern="1200" baseline="0" dirty="0" smtClean="0">
                <a:solidFill>
                  <a:schemeClr val="tx1"/>
                </a:solidFill>
                <a:effectLst/>
                <a:latin typeface="+mn-lt"/>
                <a:ea typeface="+mn-ea"/>
                <a:cs typeface="+mn-cs"/>
              </a:rPr>
              <a:t>l’affectation </a:t>
            </a:r>
            <a:r>
              <a:rPr lang="fr-FR" sz="1200" b="0" i="0" u="none" kern="1200" baseline="0" dirty="0">
                <a:solidFill>
                  <a:schemeClr val="tx1"/>
                </a:solidFill>
                <a:effectLst/>
                <a:latin typeface="+mn-lt"/>
                <a:ea typeface="+mn-ea"/>
                <a:cs typeface="+mn-cs"/>
              </a:rPr>
              <a:t>des zones de collecte, évitez tout risque de conflit </a:t>
            </a:r>
            <a:r>
              <a:rPr lang="fr-FR" sz="1200" b="0" i="0" u="none" kern="1200" baseline="0" dirty="0" smtClean="0">
                <a:solidFill>
                  <a:schemeClr val="tx1"/>
                </a:solidFill>
                <a:effectLst/>
                <a:latin typeface="+mn-lt"/>
                <a:ea typeface="+mn-ea"/>
                <a:cs typeface="+mn-cs"/>
              </a:rPr>
              <a:t>d’intérêts </a:t>
            </a:r>
            <a:r>
              <a:rPr lang="fr-FR" sz="1200" b="0" i="0" u="none" kern="1200" baseline="0" dirty="0">
                <a:solidFill>
                  <a:schemeClr val="tx1"/>
                </a:solidFill>
                <a:effectLst/>
                <a:latin typeface="+mn-lt"/>
                <a:ea typeface="+mn-ea"/>
                <a:cs typeface="+mn-cs"/>
              </a:rPr>
              <a:t>en veillant à ce que les collecteurs de données ne se rendent pas dans des zones </a:t>
            </a:r>
            <a:r>
              <a:rPr lang="fr-FR" sz="1200" b="0" i="0" u="none" kern="1200" baseline="0" dirty="0" smtClean="0">
                <a:solidFill>
                  <a:schemeClr val="tx1"/>
                </a:solidFill>
                <a:effectLst/>
                <a:latin typeface="+mn-lt"/>
                <a:ea typeface="+mn-ea"/>
                <a:cs typeface="+mn-cs"/>
              </a:rPr>
              <a:t>qu’ils </a:t>
            </a:r>
            <a:r>
              <a:rPr lang="fr-FR" sz="1200" b="0" i="0" u="none" kern="1200" baseline="0" dirty="0">
                <a:solidFill>
                  <a:schemeClr val="tx1"/>
                </a:solidFill>
                <a:effectLst/>
                <a:latin typeface="+mn-lt"/>
                <a:ea typeface="+mn-ea"/>
                <a:cs typeface="+mn-cs"/>
              </a:rPr>
              <a:t>gèrent ou influencent.</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Finaliser le calendrier pour la collecte des données. </a:t>
            </a:r>
          </a:p>
          <a:p>
            <a:pPr marL="228600" lvl="0" indent="-228600" algn="l" rtl="0">
              <a:buFont typeface="+mj-lt"/>
              <a:buAutoNum type="arabicPeriod"/>
            </a:pPr>
            <a:r>
              <a:rPr lang="fr-FR" sz="1200" b="0" i="0" u="none" kern="1200" baseline="0" dirty="0">
                <a:solidFill>
                  <a:schemeClr val="tx1"/>
                </a:solidFill>
                <a:effectLst/>
                <a:latin typeface="+mn-lt"/>
                <a:ea typeface="+mn-ea"/>
                <a:cs typeface="+mn-cs"/>
              </a:rPr>
              <a:t>Conseiller les établissements concernés quant aux dispositions à prendre, aux documents à présenter aux collecteurs de données, et terminer tout le travail préparatoire nécessaire en amont de la visite.</a:t>
            </a:r>
          </a:p>
          <a:p>
            <a:pPr marL="228600" indent="-228600" algn="l" rtl="0">
              <a:buFont typeface="+mj-lt"/>
              <a:buAutoNum type="arabicPeriod"/>
            </a:pPr>
            <a:r>
              <a:rPr lang="fr-FR" sz="1200" b="0" i="0" u="none" kern="1200" baseline="0" dirty="0">
                <a:solidFill>
                  <a:schemeClr val="tx1"/>
                </a:solidFill>
                <a:effectLst/>
                <a:latin typeface="+mn-lt"/>
                <a:ea typeface="+mn-ea"/>
                <a:cs typeface="+mn-cs"/>
              </a:rPr>
              <a:t>Assurer une parfaite coordination des réunions et des calendriers.</a:t>
            </a:r>
          </a:p>
        </p:txBody>
      </p:sp>
      <p:sp>
        <p:nvSpPr>
          <p:cNvPr id="64516" name="Slide Number Placeholder 3">
            <a:extLst>
              <a:ext uri="{FF2B5EF4-FFF2-40B4-BE49-F238E27FC236}">
                <a16:creationId xmlns:a16="http://schemas.microsoft.com/office/drawing/2014/main" xmlns="" id="{A3557B47-5AA9-426D-920C-BFD59132035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44E3EF53-DE19-400C-9C0F-EE84372EE22C}"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85951405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xmlns="" id="{58E05912-5091-4555-9F15-E17F9BF735F8}"/>
              </a:ext>
            </a:extLst>
          </p:cNvPr>
          <p:cNvSpPr>
            <a:spLocks noGrp="1" noRot="1" noChangeAspect="1" noChangeArrowheads="1" noTextEdit="1"/>
          </p:cNvSpPr>
          <p:nvPr>
            <p:ph type="sldImg"/>
          </p:nvPr>
        </p:nvSpPr>
        <p:spPr>
          <a:ln/>
        </p:spPr>
      </p:sp>
      <p:sp>
        <p:nvSpPr>
          <p:cNvPr id="66563" name="Notes Placeholder 2">
            <a:extLst>
              <a:ext uri="{FF2B5EF4-FFF2-40B4-BE49-F238E27FC236}">
                <a16:creationId xmlns:a16="http://schemas.microsoft.com/office/drawing/2014/main" xmlns="" id="{00FFBA98-AADA-4457-AEBE-0D8AEEF85DF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sz="1200" b="0" i="0" u="none" kern="1200" baseline="0" dirty="0">
                <a:solidFill>
                  <a:schemeClr val="tx1"/>
                </a:solidFill>
                <a:effectLst/>
                <a:latin typeface="+mn-lt"/>
                <a:ea typeface="+mn-ea"/>
                <a:cs typeface="+mn-cs"/>
              </a:rPr>
              <a:t>À </a:t>
            </a:r>
            <a:r>
              <a:rPr lang="fr-FR" sz="1200" b="0" i="0" u="none" kern="1200" baseline="0" dirty="0" smtClean="0">
                <a:solidFill>
                  <a:schemeClr val="tx1"/>
                </a:solidFill>
                <a:effectLst/>
                <a:latin typeface="+mn-lt"/>
                <a:ea typeface="+mn-ea"/>
                <a:cs typeface="+mn-cs"/>
              </a:rPr>
              <a:t>l’issue </a:t>
            </a:r>
            <a:r>
              <a:rPr lang="fr-FR" sz="1200" b="0" i="0" u="none" kern="1200" baseline="0" dirty="0">
                <a:solidFill>
                  <a:schemeClr val="tx1"/>
                </a:solidFill>
                <a:effectLst/>
                <a:latin typeface="+mn-lt"/>
                <a:ea typeface="+mn-ea"/>
                <a:cs typeface="+mn-cs"/>
              </a:rPr>
              <a:t>de la formation prévue, les équipes chargées de la collecte des données doivent être déployées au plus vite de façon à garder bien en tête toutes les pratiques acquises au cours de la formation.  Les données du modèle de maturité des capacités et des KPI seront collectées en même temps et, sous réserve de connexion Internet, transférées tous les jours des tablettes utilisées pour la collecte vers la base de données centrale. Le responsable des données en examinera alors la qualité et procédera à leur assemblage.</a:t>
            </a:r>
          </a:p>
        </p:txBody>
      </p:sp>
      <p:sp>
        <p:nvSpPr>
          <p:cNvPr id="66564" name="Slide Number Placeholder 3">
            <a:extLst>
              <a:ext uri="{FF2B5EF4-FFF2-40B4-BE49-F238E27FC236}">
                <a16:creationId xmlns:a16="http://schemas.microsoft.com/office/drawing/2014/main" xmlns="" id="{D8F38D35-F893-459E-8E28-8E812A83D81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FB403F51-EBE3-4B6E-8976-ED8B0DC73613}"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30065843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Slide Image Placeholder 1">
            <a:extLst>
              <a:ext uri="{FF2B5EF4-FFF2-40B4-BE49-F238E27FC236}">
                <a16:creationId xmlns:a16="http://schemas.microsoft.com/office/drawing/2014/main" xmlns="" id="{58E05912-5091-4555-9F15-E17F9BF735F8}"/>
              </a:ext>
            </a:extLst>
          </p:cNvPr>
          <p:cNvSpPr>
            <a:spLocks noGrp="1" noRot="1" noChangeAspect="1" noChangeArrowheads="1" noTextEdit="1"/>
          </p:cNvSpPr>
          <p:nvPr>
            <p:ph type="sldImg"/>
          </p:nvPr>
        </p:nvSpPr>
        <p:spPr>
          <a:ln/>
        </p:spPr>
      </p:sp>
      <p:sp>
        <p:nvSpPr>
          <p:cNvPr id="66563" name="Notes Placeholder 2">
            <a:extLst>
              <a:ext uri="{FF2B5EF4-FFF2-40B4-BE49-F238E27FC236}">
                <a16:creationId xmlns:a16="http://schemas.microsoft.com/office/drawing/2014/main" xmlns="" id="{00FFBA98-AADA-4457-AEBE-0D8AEEF85DF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228600" indent="-228600" algn="l" rtl="0">
              <a:buFont typeface="+mj-lt"/>
              <a:buAutoNum type="arabicPeriod"/>
              <a:defRPr/>
            </a:pPr>
            <a:r>
              <a:rPr lang="fr-FR" b="0" i="0" u="none" baseline="0" dirty="0">
                <a:latin typeface="Times" charset="0"/>
              </a:rPr>
              <a:t>Généralement, </a:t>
            </a:r>
            <a:r>
              <a:rPr lang="fr-FR" b="0" i="0" u="none" baseline="0" dirty="0" smtClean="0">
                <a:latin typeface="Times" charset="0"/>
              </a:rPr>
              <a:t>l’analyse </a:t>
            </a:r>
            <a:r>
              <a:rPr lang="fr-FR" b="0" i="0" u="none" baseline="0" dirty="0">
                <a:latin typeface="Times" charset="0"/>
              </a:rPr>
              <a:t>des données a lieu dans le pays, mais quelques analyses et rapports ne seront créés </a:t>
            </a:r>
            <a:r>
              <a:rPr lang="fr-FR" b="0" i="0" u="none" baseline="0" dirty="0" smtClean="0">
                <a:latin typeface="Times" charset="0"/>
              </a:rPr>
              <a:t>qu’après </a:t>
            </a:r>
            <a:r>
              <a:rPr lang="fr-FR" b="0" i="0" u="none" baseline="0" dirty="0">
                <a:latin typeface="Times" charset="0"/>
              </a:rPr>
              <a:t>le départ de </a:t>
            </a:r>
            <a:r>
              <a:rPr lang="fr-FR" b="0" i="0" u="none" baseline="0" dirty="0" smtClean="0">
                <a:latin typeface="Times" charset="0"/>
              </a:rPr>
              <a:t>l’équipe d’évaluation</a:t>
            </a:r>
            <a:r>
              <a:rPr lang="fr-FR" b="0" i="0" u="none" baseline="0" dirty="0">
                <a:latin typeface="Times" charset="0"/>
              </a:rPr>
              <a:t>. Si aucun partenaire </a:t>
            </a:r>
            <a:r>
              <a:rPr lang="fr-FR" b="0" i="0" u="none" baseline="0" dirty="0" smtClean="0">
                <a:latin typeface="Times" charset="0"/>
              </a:rPr>
              <a:t>n’est </a:t>
            </a:r>
            <a:r>
              <a:rPr lang="fr-FR" b="0" i="0" u="none" baseline="0" dirty="0">
                <a:latin typeface="Times" charset="0"/>
              </a:rPr>
              <a:t>prévu dans </a:t>
            </a:r>
            <a:r>
              <a:rPr lang="fr-FR" b="0" i="0" u="none" baseline="0" dirty="0" smtClean="0">
                <a:latin typeface="Times" charset="0"/>
              </a:rPr>
              <a:t>l’évaluation </a:t>
            </a:r>
            <a:r>
              <a:rPr lang="fr-FR" b="0" i="0" u="none" baseline="0" dirty="0">
                <a:latin typeface="Times" charset="0"/>
              </a:rPr>
              <a:t>nationale pour </a:t>
            </a:r>
            <a:r>
              <a:rPr lang="fr-FR" b="0" i="0" u="none" baseline="0" dirty="0" smtClean="0">
                <a:latin typeface="Times" charset="0"/>
              </a:rPr>
              <a:t>l’assistance </a:t>
            </a:r>
            <a:r>
              <a:rPr lang="fr-FR" b="0" i="0" u="none" baseline="0" dirty="0">
                <a:latin typeface="Times" charset="0"/>
              </a:rPr>
              <a:t>technique, les parties prenantes locales en place peuvent fixer ce calendrier. </a:t>
            </a:r>
          </a:p>
          <a:p>
            <a:pPr marL="228600" indent="-228600" algn="l" rtl="0">
              <a:buFont typeface="+mj-lt"/>
              <a:buAutoNum type="arabicPeriod"/>
              <a:defRPr/>
            </a:pPr>
            <a:endParaRPr lang="fr-FR" altLang="en-US" baseline="0" dirty="0">
              <a:latin typeface="Times" charset="0"/>
            </a:endParaRPr>
          </a:p>
          <a:p>
            <a:pPr marL="228600" indent="-228600" algn="l" rtl="0">
              <a:buFont typeface="+mj-lt"/>
              <a:buAutoNum type="arabicPeriod"/>
            </a:pPr>
            <a:r>
              <a:rPr lang="fr-FR" sz="1200" b="0" i="0" u="none" kern="1200" baseline="0" dirty="0">
                <a:solidFill>
                  <a:schemeClr val="tx1"/>
                </a:solidFill>
                <a:effectLst/>
                <a:latin typeface="+mn-lt"/>
                <a:ea typeface="+mn-ea"/>
                <a:cs typeface="+mn-cs"/>
              </a:rPr>
              <a:t>À </a:t>
            </a:r>
            <a:r>
              <a:rPr lang="fr-FR" sz="1200" b="0" i="0" u="none" kern="1200" baseline="0" dirty="0" smtClean="0">
                <a:solidFill>
                  <a:schemeClr val="tx1"/>
                </a:solidFill>
                <a:effectLst/>
                <a:latin typeface="+mn-lt"/>
                <a:ea typeface="+mn-ea"/>
                <a:cs typeface="+mn-cs"/>
              </a:rPr>
              <a:t>l’issue </a:t>
            </a:r>
            <a:r>
              <a:rPr lang="fr-FR" sz="1200" b="0" i="0" u="none" kern="1200" baseline="0" dirty="0">
                <a:solidFill>
                  <a:schemeClr val="tx1"/>
                </a:solidFill>
                <a:effectLst/>
                <a:latin typeface="+mn-lt"/>
                <a:ea typeface="+mn-ea"/>
                <a:cs typeface="+mn-cs"/>
              </a:rPr>
              <a:t>de la collecte des données, le responsable des données vérifie et nettoie les données selon les besoins, pour en garantir la qualité. Ensuite, il les compile et génère les résultats de </a:t>
            </a:r>
            <a:r>
              <a:rPr lang="fr-FR" sz="1200" b="0" i="0" u="none" kern="1200" baseline="0" dirty="0" smtClean="0">
                <a:solidFill>
                  <a:schemeClr val="tx1"/>
                </a:solidFill>
                <a:effectLst/>
                <a:latin typeface="+mn-lt"/>
                <a:ea typeface="+mn-ea"/>
                <a:cs typeface="+mn-cs"/>
              </a:rPr>
              <a:t>l’analyse </a:t>
            </a:r>
            <a:r>
              <a:rPr lang="fr-FR" sz="1200" b="0" i="0" u="none" kern="1200" baseline="0" dirty="0">
                <a:solidFill>
                  <a:schemeClr val="tx1"/>
                </a:solidFill>
                <a:effectLst/>
                <a:latin typeface="+mn-lt"/>
                <a:ea typeface="+mn-ea"/>
                <a:cs typeface="+mn-cs"/>
              </a:rPr>
              <a:t>de base sous forme de tableau (pour les scores CMM et KPI)</a:t>
            </a:r>
          </a:p>
          <a:p>
            <a:pPr marL="228600" indent="-228600" algn="l" rtl="0">
              <a:buFont typeface="+mj-lt"/>
              <a:buAutoNum type="arabicPeriod"/>
            </a:pPr>
            <a:endParaRPr lang="fr-FR" sz="1200" kern="1200" dirty="0">
              <a:solidFill>
                <a:schemeClr val="tx1"/>
              </a:solidFill>
              <a:effectLst/>
              <a:latin typeface="+mn-lt"/>
              <a:ea typeface="+mn-ea"/>
              <a:cs typeface="+mn-cs"/>
            </a:endParaRPr>
          </a:p>
          <a:p>
            <a:pPr marL="228600" indent="-228600" algn="l" rtl="0">
              <a:buFont typeface="+mj-lt"/>
              <a:buAutoNum type="arabicPeriod"/>
            </a:pPr>
            <a:r>
              <a:rPr lang="fr-FR" sz="1200" b="0" i="0" u="none" kern="1200" baseline="0" dirty="0">
                <a:solidFill>
                  <a:schemeClr val="tx1"/>
                </a:solidFill>
                <a:effectLst/>
                <a:latin typeface="+mn-lt"/>
                <a:ea typeface="+mn-ea"/>
                <a:cs typeface="+mn-cs"/>
              </a:rPr>
              <a:t>Les résultats sont partagés avec </a:t>
            </a:r>
            <a:r>
              <a:rPr lang="fr-FR" sz="1200" b="0" i="0" u="none" kern="1200" baseline="0" dirty="0" smtClean="0">
                <a:solidFill>
                  <a:schemeClr val="tx1"/>
                </a:solidFill>
                <a:effectLst/>
                <a:latin typeface="+mn-lt"/>
                <a:ea typeface="+mn-ea"/>
                <a:cs typeface="+mn-cs"/>
              </a:rPr>
              <a:t>l’équipe d’évaluation </a:t>
            </a:r>
            <a:r>
              <a:rPr lang="fr-FR" sz="1200" b="0" i="0" u="none" kern="1200" baseline="0" dirty="0">
                <a:solidFill>
                  <a:schemeClr val="tx1"/>
                </a:solidFill>
                <a:effectLst/>
                <a:latin typeface="+mn-lt"/>
                <a:ea typeface="+mn-ea"/>
                <a:cs typeface="+mn-cs"/>
              </a:rPr>
              <a:t>principale en vue de leur interprétation et de </a:t>
            </a:r>
            <a:r>
              <a:rPr lang="fr-FR" sz="1200" b="0" i="0" u="none" kern="1200" baseline="0" dirty="0" smtClean="0">
                <a:solidFill>
                  <a:schemeClr val="tx1"/>
                </a:solidFill>
                <a:effectLst/>
                <a:latin typeface="+mn-lt"/>
                <a:ea typeface="+mn-ea"/>
                <a:cs typeface="+mn-cs"/>
              </a:rPr>
              <a:t>l’établissement </a:t>
            </a:r>
            <a:r>
              <a:rPr lang="fr-FR" sz="1200" b="0" i="0" u="none" kern="1200" baseline="0" dirty="0">
                <a:solidFill>
                  <a:schemeClr val="tx1"/>
                </a:solidFill>
                <a:effectLst/>
                <a:latin typeface="+mn-lt"/>
                <a:ea typeface="+mn-ea"/>
                <a:cs typeface="+mn-cs"/>
              </a:rPr>
              <a:t>des conclusions. </a:t>
            </a:r>
            <a:r>
              <a:rPr lang="fr-FR" sz="1200" b="0" i="0" u="none" kern="1200" baseline="0" dirty="0" smtClean="0">
                <a:solidFill>
                  <a:schemeClr val="tx1"/>
                </a:solidFill>
                <a:effectLst/>
                <a:latin typeface="+mn-lt"/>
                <a:ea typeface="+mn-ea"/>
                <a:cs typeface="+mn-cs"/>
              </a:rPr>
              <a:t>L’interprétation </a:t>
            </a:r>
            <a:r>
              <a:rPr lang="fr-FR" sz="1200" b="0" i="0" u="none" kern="1200" baseline="0" dirty="0">
                <a:solidFill>
                  <a:schemeClr val="tx1"/>
                </a:solidFill>
                <a:effectLst/>
                <a:latin typeface="+mn-lt"/>
                <a:ea typeface="+mn-ea"/>
                <a:cs typeface="+mn-cs"/>
              </a:rPr>
              <a:t>des données est un travail </a:t>
            </a:r>
            <a:r>
              <a:rPr lang="fr-FR" sz="1200" b="0" i="0" u="none" kern="1200" baseline="0" dirty="0" smtClean="0">
                <a:solidFill>
                  <a:schemeClr val="tx1"/>
                </a:solidFill>
                <a:effectLst/>
                <a:latin typeface="+mn-lt"/>
                <a:ea typeface="+mn-ea"/>
                <a:cs typeface="+mn-cs"/>
              </a:rPr>
              <a:t>d’équipe </a:t>
            </a:r>
            <a:r>
              <a:rPr lang="fr-FR" sz="1200" b="0" i="0" u="none" kern="1200" baseline="0" dirty="0">
                <a:solidFill>
                  <a:schemeClr val="tx1"/>
                </a:solidFill>
                <a:effectLst/>
                <a:latin typeface="+mn-lt"/>
                <a:ea typeface="+mn-ea"/>
                <a:cs typeface="+mn-cs"/>
              </a:rPr>
              <a:t>qui réunit les statisticiens, les experts de la chaîne </a:t>
            </a:r>
            <a:r>
              <a:rPr lang="fr-FR" sz="1200" b="0" i="0" u="none" kern="1200" baseline="0" dirty="0" smtClean="0">
                <a:solidFill>
                  <a:schemeClr val="tx1"/>
                </a:solidFill>
                <a:effectLst/>
                <a:latin typeface="+mn-lt"/>
                <a:ea typeface="+mn-ea"/>
                <a:cs typeface="+mn-cs"/>
              </a:rPr>
              <a:t>d’approvisionnement </a:t>
            </a:r>
            <a:r>
              <a:rPr lang="fr-FR" sz="1200" b="0" i="0" u="none" kern="1200" baseline="0" dirty="0">
                <a:solidFill>
                  <a:schemeClr val="tx1"/>
                </a:solidFill>
                <a:effectLst/>
                <a:latin typeface="+mn-lt"/>
                <a:ea typeface="+mn-ea"/>
                <a:cs typeface="+mn-cs"/>
              </a:rPr>
              <a:t>et les représentants des collecteurs de données qui peuvent situer les constatations dans leur contexte. Le premier bilan basé sur les données brutes doit être transmis au ministère de la Santé. Cette étude préliminaire des résultats permet de clarifier les attentes du ministère de la Santé et de créer les conditions requises pour la rédaction du rapport final.  </a:t>
            </a:r>
          </a:p>
          <a:p>
            <a:pPr marL="0" indent="0" algn="l" rtl="0">
              <a:buFont typeface="+mj-lt"/>
              <a:buNone/>
            </a:pPr>
            <a:endParaRPr lang="fr-FR" sz="1200" kern="1200" dirty="0">
              <a:solidFill>
                <a:schemeClr val="tx1"/>
              </a:solidFill>
              <a:effectLst/>
              <a:latin typeface="+mn-lt"/>
              <a:ea typeface="+mn-ea"/>
              <a:cs typeface="+mn-cs"/>
            </a:endParaRPr>
          </a:p>
        </p:txBody>
      </p:sp>
      <p:sp>
        <p:nvSpPr>
          <p:cNvPr id="66564" name="Slide Number Placeholder 3">
            <a:extLst>
              <a:ext uri="{FF2B5EF4-FFF2-40B4-BE49-F238E27FC236}">
                <a16:creationId xmlns:a16="http://schemas.microsoft.com/office/drawing/2014/main" xmlns="" id="{D8F38D35-F893-459E-8E28-8E812A83D81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FB403F51-EBE3-4B6E-8976-ED8B0DC73613}"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1039177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DB8067D-A2CA-4CCD-BBFB-D90F64A917C5}" type="datetime1">
              <a:rPr lang="en-US" smtClean="0"/>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FD9D2CF8-6C4E-4036-AB99-718164562929}" type="datetime1">
              <a:rPr lang="en-US" smtClean="0"/>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5A469362-37B2-4F59-A8C4-033FDB0C476D}" type="datetime1">
              <a:rPr lang="en-US" smtClean="0"/>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endParaRPr lang="en-US" dirty="0"/>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0B09D027-EF77-42FF-9623-E547CD587BE5}"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7ABFF8A7-38F7-4B9D-AAEA-3F842827A80B}"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6D0FFC91-F8F5-41B6-8EF0-62267B43BD81}" type="datetime1">
              <a:rPr lang="en-US" smtClean="0"/>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9E920ACB-681E-4D1E-861D-BFCE68802670}" type="datetime1">
              <a:rPr lang="en-US" smtClean="0"/>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83A3F7E3-1742-4586-8A6F-1E4C0F794D2D}" type="datetime1">
              <a:rPr lang="en-US" smtClean="0"/>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53B05440-E180-4122-B81A-8E27C302F10B}" type="datetime1">
              <a:rPr lang="en-US" smtClean="0"/>
              <a:t>4/19/2019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D2655F2D-CD27-4695-9697-C661679CFA52}" type="datetime1">
              <a:rPr lang="en-US" smtClean="0"/>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endParaRPr lang="en-US" dirty="0"/>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A215EA34-F14A-4C44-BE68-DC0AE55FD38B}" type="datetime1">
              <a:rPr lang="en-US" smtClean="0"/>
              <a:t>4/19/2019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endParaRPr lang="en-US" dirty="0"/>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712FAD23-497B-4177-8B77-ECBDD98CCC49}" type="datetime1">
              <a:rPr lang="en-US" smtClean="0"/>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endParaRPr lang="en-US" dirty="0"/>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96FF682-519D-4A6C-B771-D5D484E533DF}" type="datetime1">
              <a:rPr lang="en-US" smtClean="0"/>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endParaRPr lang="en-US" dirty="0"/>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1052594-6C2D-42A1-9DA1-8BE21DDD1644}"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67418099-1467-4A5C-961D-A6E15960E044}"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95205D94-F953-4111-9E28-2398849887B5}" type="datetime1">
              <a:rPr lang="en-US" smtClean="0"/>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FAD6F41B-48F1-4E9D-96FF-7B0731AF80A1}" type="datetime1">
              <a:rPr lang="en-US" smtClean="0"/>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BE3AFD82-1A1D-4138-8070-C35334DDBD80}" type="datetime1">
              <a:rPr lang="en-US" smtClean="0"/>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57D7F9CD-FA16-43E9-AD79-31D686B4D43D}" type="datetime1">
              <a:rPr lang="en-US" smtClean="0"/>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endParaRPr lang="en-US" dirty="0"/>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87EC45FC-71D9-413A-9201-D4198DCA54D6}"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E228292E-DF07-4B94-9F3B-454694321428}"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68D8B796-6133-410F-AE57-2FEDC21FEF2A}" type="datetime1">
              <a:rPr lang="en-US" smtClean="0"/>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A6C5154-B7C4-48BD-BA46-8F69EDA8851B}" type="datetime1">
              <a:rPr lang="en-US" smtClean="0"/>
              <a:t>4/19/2019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endParaRPr lang="en-US" dirty="0"/>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3CF199B-A04E-404F-A89D-1F81C91B0886}" type="datetime1">
              <a:rPr lang="en-US" smtClean="0"/>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B187ACC7-B297-4EDB-88D5-23E24C15A2BD}" type="datetime1">
              <a:rPr lang="en-US" smtClean="0"/>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1C55C3B3-905E-447D-A748-D4C011364777}" type="datetime1">
              <a:rPr lang="en-US" altLang="en-US" smtClean="0"/>
              <a:t>4/19/2019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167D120F-71B7-4DD3-B6D6-BFFB88FB9F3D}" type="datetime1">
              <a:rPr lang="en-US" smtClean="0"/>
              <a:t>4/19/2019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endParaRPr lang="en-US" dirty="0"/>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6FB10150-C25A-45FD-B162-B24B02915D77}"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9E2194CA-0701-44B8-8D2D-4F5A95972154}"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EB1301C4-1020-4C6B-BED6-1469F782D9A1}" type="datetime1">
              <a:rPr lang="en-US" smtClean="0"/>
              <a:t>4/19/2019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endParaRPr lang="en-US" dirty="0"/>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128FAFB-69BB-4D90-A022-C363E8316F53}" type="datetime1">
              <a:rPr lang="en-US" smtClean="0"/>
              <a:t>4/19/2019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1EB58F-15B1-4963-9C2E-839C0F9958A2}" type="datetime1">
              <a:rPr lang="en-US" smtClean="0"/>
              <a:t>4/19/2019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391C8A0A-0CB0-41C7-AAF5-C94A3F7BAFBB}" type="datetime1">
              <a:rPr lang="en-US" smtClean="0"/>
              <a:t>4/19/2019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endParaRPr lang="en-US" dirty="0"/>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ftr="0" dt="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32.xml"/><Relationship Id="rId1" Type="http://schemas.openxmlformats.org/officeDocument/2006/relationships/tags" Target="../tags/tag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4.xml"/><Relationship Id="rId1" Type="http://schemas.openxmlformats.org/officeDocument/2006/relationships/tags" Target="../tags/tag11.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4.xml"/><Relationship Id="rId1" Type="http://schemas.openxmlformats.org/officeDocument/2006/relationships/tags" Target="../tags/tag12.xml"/><Relationship Id="rId4" Type="http://schemas.openxmlformats.org/officeDocument/2006/relationships/image" Target="../media/image7.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tags" Target="../tags/tag13.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4.xml"/><Relationship Id="rId1" Type="http://schemas.openxmlformats.org/officeDocument/2006/relationships/tags" Target="../tags/tag14.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4.xml"/><Relationship Id="rId1" Type="http://schemas.openxmlformats.org/officeDocument/2006/relationships/tags" Target="../tags/tag15.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4.xml"/><Relationship Id="rId1" Type="http://schemas.openxmlformats.org/officeDocument/2006/relationships/tags" Target="../tags/tag1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4.xml"/><Relationship Id="rId1" Type="http://schemas.openxmlformats.org/officeDocument/2006/relationships/tags" Target="../tags/tag17.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4.xml"/><Relationship Id="rId1" Type="http://schemas.openxmlformats.org/officeDocument/2006/relationships/tags" Target="../tags/tag1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4.xml"/><Relationship Id="rId1" Type="http://schemas.openxmlformats.org/officeDocument/2006/relationships/tags" Target="../tags/tag19.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4.xml"/><Relationship Id="rId1" Type="http://schemas.openxmlformats.org/officeDocument/2006/relationships/tags" Target="../tags/tag20.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32.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6.xml"/><Relationship Id="rId4" Type="http://schemas.openxmlformats.org/officeDocument/2006/relationships/image" Target="../media/image6.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4.xml"/><Relationship Id="rId1" Type="http://schemas.openxmlformats.org/officeDocument/2006/relationships/tags" Target="../tags/tag7.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4.xml"/><Relationship Id="rId1" Type="http://schemas.openxmlformats.org/officeDocument/2006/relationships/tags" Target="../tags/tag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4.xml"/><Relationship Id="rId1" Type="http://schemas.openxmlformats.org/officeDocument/2006/relationships/tags" Target="../tags/tag9.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4.xml"/><Relationship Id="rId1" Type="http://schemas.openxmlformats.org/officeDocument/2006/relationships/tags" Target="../tags/tag10.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931BD773-D85F-45FA-97E2-793375D7A155}"/>
              </a:ext>
            </a:extLst>
          </p:cNvPr>
          <p:cNvSpPr/>
          <p:nvPr/>
        </p:nvSpPr>
        <p:spPr>
          <a:xfrm>
            <a:off x="258653" y="167064"/>
            <a:ext cx="11674693"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xmlns="" id="{F146CFCE-632F-4E89-98DF-60A267709C0C}"/>
              </a:ext>
            </a:extLst>
          </p:cNvPr>
          <p:cNvCxnSpPr/>
          <p:nvPr/>
        </p:nvCxnSpPr>
        <p:spPr>
          <a:xfrm>
            <a:off x="6227525" y="6002458"/>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7E40EC12-B3A6-4F7D-A7EF-DA80F922BB58}"/>
              </a:ext>
            </a:extLst>
          </p:cNvPr>
          <p:cNvSpPr>
            <a:spLocks noGrp="1"/>
          </p:cNvSpPr>
          <p:nvPr/>
        </p:nvSpPr>
        <p:spPr>
          <a:xfrm>
            <a:off x="1809751" y="1479551"/>
            <a:ext cx="8648700" cy="2462213"/>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
            </a:r>
            <a:b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b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À 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Planification du travail et gestion de projet --:-- h -- /-- h --</a:t>
            </a:r>
          </a:p>
          <a:p>
            <a:pPr algn="l" defTabSz="604738"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467CB8A2-1480-4A9C-8935-E82834FE8720}"/>
              </a:ext>
            </a:extLst>
          </p:cNvPr>
          <p:cNvSpPr>
            <a:spLocks noGrp="1"/>
          </p:cNvSpPr>
          <p:nvPr/>
        </p:nvSpPr>
        <p:spPr>
          <a:xfrm>
            <a:off x="180975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defTabSz="604738" rtl="0">
              <a:spcAft>
                <a:spcPts val="1058"/>
              </a:spcAft>
              <a:defRPr/>
            </a:pPr>
            <a:r>
              <a:rPr lang="fr-FR" sz="1800" b="0" i="0" u="none" baseline="0">
                <a:solidFill>
                  <a:srgbClr val="FFFFFF"/>
                </a:solidFill>
              </a:rPr>
              <a:t>--/--/----</a:t>
            </a:r>
          </a:p>
        </p:txBody>
      </p:sp>
      <p:cxnSp>
        <p:nvCxnSpPr>
          <p:cNvPr id="12" name="Straight Connector 11">
            <a:extLst>
              <a:ext uri="{FF2B5EF4-FFF2-40B4-BE49-F238E27FC236}">
                <a16:creationId xmlns:a16="http://schemas.microsoft.com/office/drawing/2014/main" xmlns="" id="{531A6E17-48E1-4C01-826A-5C00571799D9}"/>
              </a:ext>
            </a:extLst>
          </p:cNvPr>
          <p:cNvCxnSpPr/>
          <p:nvPr/>
        </p:nvCxnSpPr>
        <p:spPr>
          <a:xfrm>
            <a:off x="188595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52231" name="Picture 3" descr="C:\Users\Mariana Rodrigues\AppData\Local\Microsoft\Windows\INetCacheContent.Word\Horizontal_RGB_294_White.png">
            <a:extLst>
              <a:ext uri="{FF2B5EF4-FFF2-40B4-BE49-F238E27FC236}">
                <a16:creationId xmlns:a16="http://schemas.microsoft.com/office/drawing/2014/main" xmlns="" id="{DB27149D-BDED-4FEB-AB00-8EB4DD23AAA8}"/>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563822" y="6070002"/>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7D431789-9E09-469A-BF71-1A62E12BD581}"/>
              </a:ext>
            </a:extLst>
          </p:cNvPr>
          <p:cNvSpPr txBox="1"/>
          <p:nvPr/>
        </p:nvSpPr>
        <p:spPr>
          <a:xfrm>
            <a:off x="6230697" y="6027020"/>
            <a:ext cx="5227878" cy="600164"/>
          </a:xfrm>
          <a:prstGeom prst="rect">
            <a:avLst/>
          </a:prstGeom>
          <a:noFill/>
        </p:spPr>
        <p:txBody>
          <a:bodyPr wrap="square" rtlCol="0">
            <a:spAutoFit/>
          </a:bodyPr>
          <a:lstStyle/>
          <a:p>
            <a:pPr algn="l" defTabSz="604738" rtl="0"/>
            <a:r>
              <a:rPr lang="fr-FR" sz="1100" b="1" i="0" u="none" baseline="0" dirty="0">
                <a:solidFill>
                  <a:srgbClr val="FFFFFF"/>
                </a:solidFill>
                <a:latin typeface="Gill Sans MT"/>
              </a:rPr>
              <a:t>USAID Programme de la chaîne </a:t>
            </a:r>
            <a:r>
              <a:rPr lang="fr-FR" sz="1100" b="1" i="0" u="none" baseline="0" dirty="0" smtClean="0">
                <a:solidFill>
                  <a:srgbClr val="FFFFFF"/>
                </a:solidFill>
                <a:latin typeface="Gill Sans MT"/>
              </a:rPr>
              <a:t>d’approvisionnement </a:t>
            </a:r>
            <a:r>
              <a:rPr lang="fr-FR" sz="1100" b="1" i="0" u="none" baseline="0" dirty="0">
                <a:solidFill>
                  <a:srgbClr val="FFFFFF"/>
                </a:solidFill>
                <a:latin typeface="Gill Sans MT"/>
              </a:rPr>
              <a:t>de la santé mondiale - Ordre </a:t>
            </a:r>
            <a:r>
              <a:rPr lang="fr-FR" sz="1100" b="1" i="0" u="none" baseline="0" dirty="0" smtClean="0">
                <a:solidFill>
                  <a:srgbClr val="FFFFFF"/>
                </a:solidFill>
                <a:latin typeface="Gill Sans MT"/>
              </a:rPr>
              <a:t>d’exécution </a:t>
            </a:r>
            <a:r>
              <a:rPr lang="fr-FR" sz="1100" b="1" i="0" u="none" baseline="0" dirty="0">
                <a:solidFill>
                  <a:srgbClr val="FFFFFF"/>
                </a:solidFill>
                <a:latin typeface="Gill Sans MT"/>
              </a:rPr>
              <a:t>de </a:t>
            </a:r>
            <a:r>
              <a:rPr lang="fr-FR" sz="1100" b="1" i="0" u="none" baseline="0" dirty="0" smtClean="0">
                <a:solidFill>
                  <a:srgbClr val="FFFFFF"/>
                </a:solidFill>
                <a:latin typeface="Gill Sans MT"/>
              </a:rPr>
              <a:t>l’assistance </a:t>
            </a:r>
            <a:r>
              <a:rPr lang="fr-FR" sz="1100" b="1" i="0" u="none" baseline="0" dirty="0">
                <a:solidFill>
                  <a:srgbClr val="FFFFFF"/>
                </a:solidFill>
                <a:latin typeface="Gill Sans MT"/>
              </a:rPr>
              <a:t>technique, évaluation nationale de la chaîne </a:t>
            </a:r>
            <a:r>
              <a:rPr lang="fr-FR" sz="1100" b="1" i="0" u="none" baseline="0" dirty="0" smtClean="0">
                <a:solidFill>
                  <a:srgbClr val="FFFFFF"/>
                </a:solidFill>
                <a:latin typeface="Gill Sans MT"/>
              </a:rPr>
              <a:t>d’approvisionnement </a:t>
            </a:r>
            <a:endParaRPr lang="fr-FR" sz="1100" b="1" i="0" u="none" baseline="0" dirty="0">
              <a:solidFill>
                <a:srgbClr val="FFFFFF"/>
              </a:solidFill>
              <a:latin typeface="Gill Sans MT"/>
            </a:endParaRPr>
          </a:p>
        </p:txBody>
      </p:sp>
      <p:sp>
        <p:nvSpPr>
          <p:cNvPr id="2" name="Slide Number Placeholder 1">
            <a:extLst>
              <a:ext uri="{FF2B5EF4-FFF2-40B4-BE49-F238E27FC236}">
                <a16:creationId xmlns:a16="http://schemas.microsoft.com/office/drawing/2014/main" xmlns="" id="{DBD5901C-365E-487A-ABFD-4B5979EDCCB4}"/>
              </a:ext>
            </a:extLst>
          </p:cNvPr>
          <p:cNvSpPr>
            <a:spLocks noGrp="1"/>
          </p:cNvSpPr>
          <p:nvPr>
            <p:ph type="sldNum" sz="quarter" idx="12"/>
          </p:nvPr>
        </p:nvSpPr>
        <p:spPr/>
        <p:txBody>
          <a:bodyPr/>
          <a:lstStyle/>
          <a:p>
            <a:pPr algn="r" rtl="0"/>
            <a:fld id="{43CF92F8-9A91-49EE-9F13-AD02B8C2C9D2}" type="slidenum">
              <a:rPr/>
              <a:pPr/>
              <a:t>1</a:t>
            </a:fld>
            <a:endParaRPr lang="fr-FR" altLang="en-US" dirty="0"/>
          </a:p>
        </p:txBody>
      </p:sp>
    </p:spTree>
    <p:custDataLst>
      <p:tags r:id="rId1"/>
    </p:custDataLst>
    <p:extLst>
      <p:ext uri="{BB962C8B-B14F-4D97-AF65-F5344CB8AC3E}">
        <p14:creationId xmlns:p14="http://schemas.microsoft.com/office/powerpoint/2010/main" val="2587437498"/>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11EC235F-7364-4E6A-B137-E4A7C619DAB6}"/>
              </a:ext>
            </a:extLst>
          </p:cNvPr>
          <p:cNvSpPr>
            <a:spLocks noGrp="1"/>
          </p:cNvSpPr>
          <p:nvPr>
            <p:ph idx="1"/>
          </p:nvPr>
        </p:nvSpPr>
        <p:spPr>
          <a:xfrm>
            <a:off x="192029" y="1114425"/>
            <a:ext cx="11674693" cy="5580056"/>
          </a:xfrm>
        </p:spPr>
        <p:txBody>
          <a:bodyPr>
            <a:normAutofit/>
          </a:bodyPr>
          <a:lstStyle/>
          <a:p>
            <a:pPr marL="514331" indent="-514331" algn="l" rtl="0">
              <a:buFont typeface="Gill Sans MT" panose="020B0502020104020203" pitchFamily="34" charset="0"/>
              <a:buAutoNum type="romanUcPeriod" startAt="6"/>
            </a:pPr>
            <a:r>
              <a:rPr lang="fr-FR" sz="2800" b="0" i="0" u="none" baseline="0" dirty="0">
                <a:solidFill>
                  <a:schemeClr val="tx1"/>
                </a:solidFill>
                <a:latin typeface="Gill Sans MT" panose="020B0502020104020203" pitchFamily="34" charset="0"/>
                <a:cs typeface="Gill Sans MT" panose="020B0502020104020203" pitchFamily="34" charset="0"/>
              </a:rPr>
              <a:t>Création, révision et publication des rapports </a:t>
            </a:r>
            <a:r>
              <a:rPr lang="fr-FR" sz="2800" b="1" i="0" u="none" baseline="0" dirty="0">
                <a:solidFill>
                  <a:schemeClr val="tx1"/>
                </a:solidFill>
                <a:latin typeface="Gill Sans MT" panose="020B0502020104020203" pitchFamily="34" charset="0"/>
                <a:cs typeface="Gill Sans MT" panose="020B0502020104020203" pitchFamily="34" charset="0"/>
              </a:rPr>
              <a:t>~ 4 à 8 semaines</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Premier jalon :  </a:t>
            </a:r>
            <a:r>
              <a:rPr lang="fr-FR" sz="2800" b="0" i="0" u="none" baseline="0" dirty="0">
                <a:solidFill>
                  <a:schemeClr val="tx1"/>
                </a:solidFill>
                <a:latin typeface="Gill Sans MT" panose="020B0502020104020203" pitchFamily="34" charset="0"/>
                <a:cs typeface="Gill Sans MT" panose="020B0502020104020203" pitchFamily="34" charset="0"/>
              </a:rPr>
              <a:t>conclusions convenues par les parties prenantes</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Jalon intermédiaire I :  </a:t>
            </a:r>
            <a:r>
              <a:rPr lang="fr-FR" sz="2800" b="0" i="0" u="none" baseline="0" dirty="0">
                <a:solidFill>
                  <a:schemeClr val="tx1"/>
                </a:solidFill>
                <a:latin typeface="Gill Sans MT" panose="020B0502020104020203" pitchFamily="34" charset="0"/>
                <a:cs typeface="Gill Sans MT" panose="020B0502020104020203" pitchFamily="34" charset="0"/>
              </a:rPr>
              <a:t>révision itérative du rapport</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Dernier jalon : </a:t>
            </a:r>
            <a:r>
              <a:rPr lang="fr-FR" sz="2800" b="0" i="0" u="none" baseline="0" dirty="0">
                <a:solidFill>
                  <a:schemeClr val="tx1"/>
                </a:solidFill>
                <a:latin typeface="Gill Sans MT" panose="020B0502020104020203" pitchFamily="34" charset="0"/>
                <a:cs typeface="Gill Sans MT" panose="020B0502020104020203" pitchFamily="34" charset="0"/>
              </a:rPr>
              <a:t>diffusion du rapport</a:t>
            </a:r>
          </a:p>
          <a:p>
            <a:pPr marL="514331" indent="-514331" algn="l" rtl="0">
              <a:buNone/>
            </a:pPr>
            <a:r>
              <a:rPr lang="fr-FR" sz="2800" b="1" i="0" u="none" baseline="0" dirty="0">
                <a:solidFill>
                  <a:schemeClr val="tx1"/>
                </a:solidFill>
                <a:latin typeface="Gill Sans MT" panose="020B0502020104020203" pitchFamily="34" charset="0"/>
                <a:cs typeface="Gill Sans MT" panose="020B0502020104020203" pitchFamily="34" charset="0"/>
              </a:rPr>
              <a:t>Hyperlien vers le diagramme de Gantt</a:t>
            </a:r>
          </a:p>
          <a:p>
            <a:pPr marL="514331" indent="-514331" algn="l" rtl="0">
              <a:buFont typeface="Wingdings" panose="05000000000000000000" pitchFamily="2" charset="2"/>
              <a:buChar char="ü"/>
            </a:pPr>
            <a:endParaRPr lang="fr-FR" altLang="en-US" sz="2000" dirty="0">
              <a:solidFill>
                <a:schemeClr val="tx1"/>
              </a:solidFill>
              <a:latin typeface="Gill Sans MT" panose="020B0502020104020203" pitchFamily="34" charset="0"/>
              <a:cs typeface="Gill Sans MT" panose="020B0502020104020203" pitchFamily="34" charset="0"/>
            </a:endParaRPr>
          </a:p>
          <a:p>
            <a:pPr marL="514331" indent="-514331" algn="l" rtl="0">
              <a:buNone/>
            </a:pPr>
            <a:endParaRPr lang="fr-FR" altLang="en-US" sz="2000" dirty="0">
              <a:solidFill>
                <a:schemeClr val="tx1"/>
              </a:solidFill>
              <a:latin typeface="Gill Sans MT" panose="020B0502020104020203" pitchFamily="34" charset="0"/>
              <a:cs typeface="Gill Sans MT" panose="020B0502020104020203" pitchFamily="34" charset="0"/>
            </a:endParaRPr>
          </a:p>
          <a:p>
            <a:pPr marL="514331" indent="-514331" algn="l" rtl="0"/>
            <a:endParaRPr lang="fr-FR" altLang="en-US" sz="2000" dirty="0">
              <a:solidFill>
                <a:schemeClr val="tx1"/>
              </a:solidFill>
              <a:latin typeface="Gill Sans MT" panose="020B0502020104020203" pitchFamily="34" charset="0"/>
              <a:cs typeface="Gill Sans MT" panose="020B0502020104020203" pitchFamily="34" charset="0"/>
            </a:endParaRPr>
          </a:p>
        </p:txBody>
      </p:sp>
      <p:sp>
        <p:nvSpPr>
          <p:cNvPr id="2" name="Slide Number Placeholder 1">
            <a:extLst>
              <a:ext uri="{FF2B5EF4-FFF2-40B4-BE49-F238E27FC236}">
                <a16:creationId xmlns:a16="http://schemas.microsoft.com/office/drawing/2014/main" xmlns="" id="{D2CEDBF7-AD38-4AE4-A0C7-B6815C04FBD8}"/>
              </a:ext>
            </a:extLst>
          </p:cNvPr>
          <p:cNvSpPr>
            <a:spLocks noGrp="1"/>
          </p:cNvSpPr>
          <p:nvPr>
            <p:ph type="sldNum" sz="quarter" idx="4"/>
          </p:nvPr>
        </p:nvSpPr>
        <p:spPr/>
        <p:txBody>
          <a:bodyPr/>
          <a:lstStyle/>
          <a:p>
            <a:pPr algn="r" rtl="0"/>
            <a:fld id="{42782948-4DBE-204D-AB9E-B65E067054AE}" type="slidenum">
              <a:rPr/>
              <a:pPr/>
              <a:t>10</a:t>
            </a:fld>
            <a:endParaRPr lang="fr-FR" dirty="0"/>
          </a:p>
        </p:txBody>
      </p:sp>
      <p:sp>
        <p:nvSpPr>
          <p:cNvPr id="6" name="Title 5">
            <a:extLst>
              <a:ext uri="{FF2B5EF4-FFF2-40B4-BE49-F238E27FC236}">
                <a16:creationId xmlns:a16="http://schemas.microsoft.com/office/drawing/2014/main" xmlns="" id="{2EAD4E37-50DB-48B6-A5FD-868D5DE60E49}"/>
              </a:ext>
            </a:extLst>
          </p:cNvPr>
          <p:cNvSpPr>
            <a:spLocks noGrp="1"/>
          </p:cNvSpPr>
          <p:nvPr>
            <p:ph type="title"/>
          </p:nvPr>
        </p:nvSpPr>
        <p:spPr>
          <a:xfrm>
            <a:off x="2036726" y="85448"/>
            <a:ext cx="8305801" cy="580800"/>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Étapes clés et points de décision</a:t>
            </a:r>
          </a:p>
        </p:txBody>
      </p:sp>
    </p:spTree>
    <p:custDataLst>
      <p:tags r:id="rId1"/>
    </p:custDataLst>
    <p:extLst>
      <p:ext uri="{BB962C8B-B14F-4D97-AF65-F5344CB8AC3E}">
        <p14:creationId xmlns:p14="http://schemas.microsoft.com/office/powerpoint/2010/main" val="403674285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3A8C7B49-5FD6-4CA4-97E6-4C2A762C78AA}"/>
              </a:ext>
            </a:extLst>
          </p:cNvPr>
          <p:cNvSpPr>
            <a:spLocks noGrp="1"/>
          </p:cNvSpPr>
          <p:nvPr>
            <p:ph idx="1"/>
          </p:nvPr>
        </p:nvSpPr>
        <p:spPr>
          <a:xfrm>
            <a:off x="243279" y="1322245"/>
            <a:ext cx="6767123" cy="5360723"/>
          </a:xfrm>
        </p:spPr>
        <p:txBody>
          <a:bodyPr>
            <a:normAutofit fontScale="92500"/>
          </a:bodyPr>
          <a:lstStyle/>
          <a:p>
            <a:pPr marL="514331" indent="-514331" algn="l" rtl="0">
              <a:buFont typeface="Gill Sans MT" panose="020B0502020104020203" pitchFamily="34" charset="0"/>
              <a:buAutoNum type="romanUcPeriod"/>
            </a:pPr>
            <a:r>
              <a:rPr lang="fr-FR" sz="3174" b="1" i="0" u="none" baseline="0" dirty="0">
                <a:solidFill>
                  <a:schemeClr val="tx1"/>
                </a:solidFill>
                <a:latin typeface="Gill Sans MT" panose="020B0502020104020203" pitchFamily="34" charset="0"/>
                <a:cs typeface="Gill Sans MT" panose="020B0502020104020203" pitchFamily="34" charset="0"/>
              </a:rPr>
              <a:t>Équipes et rôles : </a:t>
            </a:r>
          </a:p>
          <a:p>
            <a:pPr marL="514331" indent="-514331" algn="l" rtl="0"/>
            <a:r>
              <a:rPr lang="fr-FR" sz="3174" b="0" i="0" u="none" baseline="0" dirty="0">
                <a:solidFill>
                  <a:schemeClr val="tx1"/>
                </a:solidFill>
                <a:latin typeface="Gill Sans MT" panose="020B0502020104020203" pitchFamily="34" charset="0"/>
                <a:cs typeface="Gill Sans MT" panose="020B0502020104020203" pitchFamily="34" charset="0"/>
              </a:rPr>
              <a:t>Pour mener à bien une évaluation NSCA, cinq équipes sont nécessaires :</a:t>
            </a:r>
          </a:p>
          <a:p>
            <a:pPr marL="514331" indent="-514331"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Équipe de gouvernance</a:t>
            </a:r>
          </a:p>
          <a:p>
            <a:pPr marL="514331" indent="-514331"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Comité directeur</a:t>
            </a:r>
          </a:p>
          <a:p>
            <a:pPr marL="514331" indent="-514331"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Équipe </a:t>
            </a:r>
            <a:r>
              <a:rPr lang="fr-FR" sz="3174" b="0" i="0" u="none" baseline="0" dirty="0" smtClean="0">
                <a:solidFill>
                  <a:schemeClr val="tx1"/>
                </a:solidFill>
                <a:latin typeface="Gill Sans MT" panose="020B0502020104020203" pitchFamily="34" charset="0"/>
                <a:cs typeface="Gill Sans MT" panose="020B0502020104020203" pitchFamily="34" charset="0"/>
              </a:rPr>
              <a:t>d’évaluation </a:t>
            </a:r>
            <a:r>
              <a:rPr lang="fr-FR" sz="3174" b="0" i="0" u="none" baseline="0" dirty="0">
                <a:solidFill>
                  <a:schemeClr val="tx1"/>
                </a:solidFill>
                <a:latin typeface="Gill Sans MT" panose="020B0502020104020203" pitchFamily="34" charset="0"/>
                <a:cs typeface="Gill Sans MT" panose="020B0502020104020203" pitchFamily="34" charset="0"/>
              </a:rPr>
              <a:t>principale</a:t>
            </a:r>
          </a:p>
          <a:p>
            <a:pPr marL="514331" indent="-514331"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Responsable de la collecte et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de l’analyse </a:t>
            </a:r>
            <a:r>
              <a:rPr lang="fr-FR" sz="3174" b="0" i="0" u="none" baseline="0" dirty="0">
                <a:solidFill>
                  <a:schemeClr val="tx1"/>
                </a:solidFill>
                <a:latin typeface="Gill Sans MT" panose="020B0502020104020203" pitchFamily="34" charset="0"/>
                <a:cs typeface="Gill Sans MT" panose="020B0502020104020203" pitchFamily="34" charset="0"/>
              </a:rPr>
              <a:t>des données</a:t>
            </a:r>
          </a:p>
          <a:p>
            <a:pPr marL="514331" indent="-514331"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Collecteurs de données</a:t>
            </a:r>
          </a:p>
          <a:p>
            <a:pPr marL="514331" indent="-514331" algn="l" rtl="0">
              <a:buFont typeface="Wingdings" panose="05000000000000000000" pitchFamily="2" charset="2"/>
              <a:buChar char="ü"/>
            </a:pPr>
            <a:endParaRPr lang="fr-FR" altLang="en-US" sz="2399" dirty="0">
              <a:solidFill>
                <a:schemeClr val="tx1"/>
              </a:solidFill>
              <a:latin typeface="Gill Sans MT" panose="020B0502020104020203" pitchFamily="34" charset="0"/>
              <a:cs typeface="Gill Sans MT" panose="020B0502020104020203" pitchFamily="34" charset="0"/>
            </a:endParaRPr>
          </a:p>
          <a:p>
            <a:pPr marL="514331" indent="-514331" algn="l" rtl="0"/>
            <a:endParaRPr lang="fr-FR" altLang="en-US" sz="2399" dirty="0">
              <a:solidFill>
                <a:schemeClr val="tx1"/>
              </a:solidFill>
              <a:latin typeface="Gill Sans MT" panose="020B0502020104020203" pitchFamily="34" charset="0"/>
              <a:cs typeface="Gill Sans MT" panose="020B0502020104020203" pitchFamily="34" charset="0"/>
            </a:endParaRPr>
          </a:p>
          <a:p>
            <a:pPr marL="514331" indent="-514331" algn="l" rtl="0">
              <a:buNone/>
            </a:pPr>
            <a:endParaRPr lang="fr-FR" altLang="en-US" sz="2399" dirty="0">
              <a:solidFill>
                <a:schemeClr val="tx1"/>
              </a:solidFill>
              <a:latin typeface="Gill Sans MT" panose="020B0502020104020203" pitchFamily="34" charset="0"/>
              <a:cs typeface="Gill Sans MT" panose="020B0502020104020203" pitchFamily="34" charset="0"/>
            </a:endParaRPr>
          </a:p>
          <a:p>
            <a:pPr marL="514331" indent="-514331" algn="l" rtl="0"/>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69637" name="Title 5">
            <a:extLst>
              <a:ext uri="{FF2B5EF4-FFF2-40B4-BE49-F238E27FC236}">
                <a16:creationId xmlns:a16="http://schemas.microsoft.com/office/drawing/2014/main" xmlns="" id="{AAD426F3-2EF5-42EF-9F3D-504380E1A74C}"/>
              </a:ext>
            </a:extLst>
          </p:cNvPr>
          <p:cNvSpPr>
            <a:spLocks noGrp="1"/>
          </p:cNvSpPr>
          <p:nvPr>
            <p:ph type="title"/>
          </p:nvPr>
        </p:nvSpPr>
        <p:spPr>
          <a:xfrm>
            <a:off x="-968371" y="142060"/>
            <a:ext cx="8807450" cy="1099175"/>
          </a:xfrm>
        </p:spPr>
        <p:txBody>
          <a:bodyPr/>
          <a:lstStyle/>
          <a:p>
            <a:pPr algn="l" rtl="0" eaLnBrk="1" hangingPunct="1"/>
            <a:r>
              <a:rPr lang="fr-FR" b="0" i="0" u="none" baseline="0">
                <a:latin typeface="Gill Sans MT" panose="020B0502020104020203" pitchFamily="34" charset="0"/>
                <a:cs typeface="Gill Sans MT" panose="020B0502020104020203" pitchFamily="34" charset="0"/>
              </a:rPr>
              <a:t>		</a:t>
            </a:r>
            <a:r>
              <a:rPr lang="fr-FR" b="1" i="0" u="none" baseline="0">
                <a:latin typeface="Gill Sans MT" panose="020B0502020104020203" pitchFamily="34" charset="0"/>
                <a:cs typeface="Gill Sans MT" panose="020B0502020104020203" pitchFamily="34" charset="0"/>
              </a:rPr>
              <a:t>Équipes et rôles</a:t>
            </a:r>
            <a:r>
              <a:rPr lang="fr-FR">
                <a:solidFill>
                  <a:srgbClr val="000000"/>
                </a:solidFill>
                <a:latin typeface="Gill Sans MT" panose="020B0502020104020203" pitchFamily="34" charset="0"/>
                <a:cs typeface="Gill Sans MT" panose="020B0502020104020203" pitchFamily="34" charset="0"/>
              </a:rPr>
              <a:t/>
            </a:r>
            <a:br>
              <a:rPr lang="fr-FR">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pic>
        <p:nvPicPr>
          <p:cNvPr id="69638" name="Picture 6">
            <a:extLst>
              <a:ext uri="{FF2B5EF4-FFF2-40B4-BE49-F238E27FC236}">
                <a16:creationId xmlns:a16="http://schemas.microsoft.com/office/drawing/2014/main" xmlns="" id="{70D7F0B9-4FCC-4D39-921B-D6874AE90C5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010403" y="238562"/>
            <a:ext cx="4953547" cy="64671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Slide Number Placeholder 1">
            <a:extLst>
              <a:ext uri="{FF2B5EF4-FFF2-40B4-BE49-F238E27FC236}">
                <a16:creationId xmlns:a16="http://schemas.microsoft.com/office/drawing/2014/main" xmlns="" id="{21020E02-212C-4BB3-9BC6-C10C0AD6F4CE}"/>
              </a:ext>
            </a:extLst>
          </p:cNvPr>
          <p:cNvSpPr>
            <a:spLocks noGrp="1"/>
          </p:cNvSpPr>
          <p:nvPr>
            <p:ph type="sldNum" sz="quarter" idx="4"/>
          </p:nvPr>
        </p:nvSpPr>
        <p:spPr/>
        <p:txBody>
          <a:bodyPr/>
          <a:lstStyle/>
          <a:p>
            <a:pPr algn="r" rtl="0"/>
            <a:fld id="{42782948-4DBE-204D-AB9E-B65E067054AE}" type="slidenum">
              <a:rPr/>
              <a:pPr/>
              <a:t>11</a:t>
            </a:fld>
            <a:endParaRPr lang="fr-FR" dirty="0"/>
          </a:p>
        </p:txBody>
      </p:sp>
    </p:spTree>
    <p:custDataLst>
      <p:tags r:id="rId1"/>
    </p:custDataLst>
    <p:extLst>
      <p:ext uri="{BB962C8B-B14F-4D97-AF65-F5344CB8AC3E}">
        <p14:creationId xmlns:p14="http://schemas.microsoft.com/office/powerpoint/2010/main" val="178812568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5777" name="Content Placeholder 1">
            <a:extLst>
              <a:ext uri="{FF2B5EF4-FFF2-40B4-BE49-F238E27FC236}">
                <a16:creationId xmlns:a16="http://schemas.microsoft.com/office/drawing/2014/main" xmlns="" id="{339F7DB3-5A87-4C83-9AEA-3C3D4EAE29EB}"/>
              </a:ext>
            </a:extLst>
          </p:cNvPr>
          <p:cNvSpPr>
            <a:spLocks noGrp="1"/>
          </p:cNvSpPr>
          <p:nvPr>
            <p:ph idx="1"/>
          </p:nvPr>
        </p:nvSpPr>
        <p:spPr>
          <a:xfrm>
            <a:off x="222779" y="840498"/>
            <a:ext cx="11684943" cy="5762604"/>
          </a:xfrm>
        </p:spPr>
        <p:txBody>
          <a:bodyPr>
            <a:noAutofit/>
          </a:bodyPr>
          <a:lstStyle/>
          <a:p>
            <a:pPr algn="l" rtl="0" eaLnBrk="1" hangingPunct="1"/>
            <a:r>
              <a:rPr lang="fr-FR" sz="2400" b="0" i="0" u="none" baseline="0" dirty="0" smtClean="0">
                <a:solidFill>
                  <a:schemeClr val="tx1"/>
                </a:solidFill>
                <a:latin typeface="Gill Sans MT" panose="020B0502020104020203" pitchFamily="34" charset="0"/>
                <a:cs typeface="Gill Sans MT" panose="020B0502020104020203" pitchFamily="34" charset="0"/>
              </a:rPr>
              <a:t>L’équipe </a:t>
            </a:r>
            <a:r>
              <a:rPr lang="fr-FR" sz="2400" b="0" i="0" u="none" baseline="0" dirty="0">
                <a:solidFill>
                  <a:schemeClr val="tx1"/>
                </a:solidFill>
                <a:latin typeface="Gill Sans MT" panose="020B0502020104020203" pitchFamily="34" charset="0"/>
                <a:cs typeface="Gill Sans MT" panose="020B0502020104020203" pitchFamily="34" charset="0"/>
              </a:rPr>
              <a:t>de gouvernance assure un leadership de haut niveau, la surveillance et la prise </a:t>
            </a:r>
            <a:r>
              <a:rPr lang="fr-FR" sz="2400" b="0" i="0" u="none" baseline="0" dirty="0" smtClean="0">
                <a:solidFill>
                  <a:schemeClr val="tx1"/>
                </a:solidFill>
                <a:latin typeface="Gill Sans MT" panose="020B0502020104020203" pitchFamily="34" charset="0"/>
                <a:cs typeface="Gill Sans MT" panose="020B0502020104020203" pitchFamily="34" charset="0"/>
              </a:rPr>
              <a:t/>
            </a:r>
            <a:br>
              <a:rPr lang="fr-FR" sz="2400" b="0" i="0" u="none" baseline="0" dirty="0" smtClean="0">
                <a:solidFill>
                  <a:schemeClr val="tx1"/>
                </a:solidFill>
                <a:latin typeface="Gill Sans MT" panose="020B0502020104020203" pitchFamily="34" charset="0"/>
                <a:cs typeface="Gill Sans MT" panose="020B0502020104020203" pitchFamily="34" charset="0"/>
              </a:rPr>
            </a:br>
            <a:r>
              <a:rPr lang="fr-FR" sz="2400" b="0" i="0" u="none" baseline="0" dirty="0" smtClean="0">
                <a:solidFill>
                  <a:schemeClr val="tx1"/>
                </a:solidFill>
                <a:latin typeface="Gill Sans MT" panose="020B0502020104020203" pitchFamily="34" charset="0"/>
                <a:cs typeface="Gill Sans MT" panose="020B0502020104020203" pitchFamily="34" charset="0"/>
              </a:rPr>
              <a:t>de </a:t>
            </a:r>
            <a:r>
              <a:rPr lang="fr-FR" sz="2400" b="0" i="0" u="none" baseline="0" dirty="0">
                <a:solidFill>
                  <a:schemeClr val="tx1"/>
                </a:solidFill>
                <a:latin typeface="Gill Sans MT" panose="020B0502020104020203" pitchFamily="34" charset="0"/>
                <a:cs typeface="Gill Sans MT" panose="020B0502020104020203" pitchFamily="34" charset="0"/>
              </a:rPr>
              <a:t>décisions</a:t>
            </a:r>
          </a:p>
          <a:p>
            <a:pPr algn="l" rtl="0" eaLnBrk="1" hangingPunct="1"/>
            <a:r>
              <a:rPr lang="fr-FR" sz="2400" b="0" i="0" u="none" baseline="0" dirty="0">
                <a:solidFill>
                  <a:schemeClr val="tx1"/>
                </a:solidFill>
                <a:latin typeface="Gill Sans MT" panose="020B0502020104020203" pitchFamily="34" charset="0"/>
                <a:cs typeface="Gill Sans MT" panose="020B0502020104020203" pitchFamily="34" charset="0"/>
              </a:rPr>
              <a:t>Elle compte dans ses rangs un haut-fonctionnaire de </a:t>
            </a:r>
            <a:r>
              <a:rPr lang="fr-FR" sz="2400" b="0" i="0" u="none" baseline="0" dirty="0" smtClean="0">
                <a:solidFill>
                  <a:schemeClr val="tx1"/>
                </a:solidFill>
                <a:latin typeface="Gill Sans MT" panose="020B0502020104020203" pitchFamily="34" charset="0"/>
                <a:cs typeface="Gill Sans MT" panose="020B0502020104020203" pitchFamily="34" charset="0"/>
              </a:rPr>
              <a:t>l’une </a:t>
            </a:r>
            <a:r>
              <a:rPr lang="fr-FR" sz="2400" b="0" i="0" u="none" baseline="0" dirty="0">
                <a:solidFill>
                  <a:schemeClr val="tx1"/>
                </a:solidFill>
                <a:latin typeface="Gill Sans MT" panose="020B0502020104020203" pitchFamily="34" charset="0"/>
                <a:cs typeface="Gill Sans MT" panose="020B0502020104020203" pitchFamily="34" charset="0"/>
              </a:rPr>
              <a:t>des principales organisations, parties prenantes, disposant de pouvoirs décisionnaires en termes de budget et </a:t>
            </a:r>
            <a:r>
              <a:rPr lang="fr-FR" sz="2400" b="0" i="0" u="none" baseline="0" dirty="0" smtClean="0">
                <a:solidFill>
                  <a:schemeClr val="tx1"/>
                </a:solidFill>
                <a:latin typeface="Gill Sans MT" panose="020B0502020104020203" pitchFamily="34" charset="0"/>
                <a:cs typeface="Gill Sans MT" panose="020B0502020104020203" pitchFamily="34" charset="0"/>
              </a:rPr>
              <a:t/>
            </a:r>
            <a:br>
              <a:rPr lang="fr-FR" sz="2400" b="0" i="0" u="none" baseline="0" dirty="0" smtClean="0">
                <a:solidFill>
                  <a:schemeClr val="tx1"/>
                </a:solidFill>
                <a:latin typeface="Gill Sans MT" panose="020B0502020104020203" pitchFamily="34" charset="0"/>
                <a:cs typeface="Gill Sans MT" panose="020B0502020104020203" pitchFamily="34" charset="0"/>
              </a:rPr>
            </a:br>
            <a:r>
              <a:rPr lang="fr-FR" sz="2400" b="0" i="0" u="none" baseline="0" dirty="0" smtClean="0">
                <a:solidFill>
                  <a:schemeClr val="tx1"/>
                </a:solidFill>
                <a:latin typeface="Gill Sans MT" panose="020B0502020104020203" pitchFamily="34" charset="0"/>
                <a:cs typeface="Gill Sans MT" panose="020B0502020104020203" pitchFamily="34" charset="0"/>
              </a:rPr>
              <a:t>de </a:t>
            </a:r>
            <a:r>
              <a:rPr lang="fr-FR" sz="2400" b="0" i="0" u="none" baseline="0" dirty="0">
                <a:solidFill>
                  <a:schemeClr val="tx1"/>
                </a:solidFill>
                <a:latin typeface="Gill Sans MT" panose="020B0502020104020203" pitchFamily="34" charset="0"/>
                <a:cs typeface="Gill Sans MT" panose="020B0502020104020203" pitchFamily="34" charset="0"/>
              </a:rPr>
              <a:t>ressources.</a:t>
            </a:r>
          </a:p>
          <a:p>
            <a:pPr algn="l" rtl="0" eaLnBrk="1" hangingPunct="1"/>
            <a:r>
              <a:rPr lang="fr-FR" sz="2400" b="0" i="0" u="none" baseline="0" dirty="0">
                <a:solidFill>
                  <a:schemeClr val="tx1"/>
                </a:solidFill>
                <a:latin typeface="Gill Sans MT" panose="020B0502020104020203" pitchFamily="34" charset="0"/>
                <a:cs typeface="Gill Sans MT" panose="020B0502020104020203" pitchFamily="34" charset="0"/>
              </a:rPr>
              <a:t>Elle </a:t>
            </a:r>
            <a:r>
              <a:rPr lang="fr-FR" sz="2400" b="0" i="0" u="none" baseline="0" dirty="0" smtClean="0">
                <a:solidFill>
                  <a:schemeClr val="tx1"/>
                </a:solidFill>
                <a:latin typeface="Gill Sans MT" panose="020B0502020104020203" pitchFamily="34" charset="0"/>
                <a:cs typeface="Gill Sans MT" panose="020B0502020104020203" pitchFamily="34" charset="0"/>
              </a:rPr>
              <a:t>n’intervient </a:t>
            </a:r>
            <a:r>
              <a:rPr lang="fr-FR" sz="2400" b="0" i="0" u="none" baseline="0" dirty="0">
                <a:solidFill>
                  <a:schemeClr val="tx1"/>
                </a:solidFill>
                <a:latin typeface="Gill Sans MT" panose="020B0502020104020203" pitchFamily="34" charset="0"/>
                <a:cs typeface="Gill Sans MT" panose="020B0502020104020203" pitchFamily="34" charset="0"/>
              </a:rPr>
              <a:t>pas dans les opérations quotidiennes.</a:t>
            </a:r>
          </a:p>
          <a:p>
            <a:pPr algn="l" rtl="0" eaLnBrk="1" hangingPunct="1"/>
            <a:r>
              <a:rPr lang="fr-FR" sz="2400" b="0" i="0" u="none" baseline="0" dirty="0">
                <a:solidFill>
                  <a:srgbClr val="C2113A"/>
                </a:solidFill>
                <a:latin typeface="Gill Sans MT" panose="020B0502020104020203" pitchFamily="34" charset="0"/>
                <a:cs typeface="Gill Sans MT" panose="020B0502020104020203" pitchFamily="34" charset="0"/>
              </a:rPr>
              <a:t>Elle regroupe des parties prenantes importantes telles que :</a:t>
            </a:r>
          </a:p>
          <a:p>
            <a:pPr algn="l" rtl="0" eaLnBrk="1" hangingPunct="1">
              <a:buFont typeface="Wingdings" panose="05000000000000000000" pitchFamily="2" charset="2"/>
              <a:buChar char="ü"/>
            </a:pPr>
            <a:r>
              <a:rPr lang="fr-FR" sz="2400" b="0" i="0" u="none" baseline="0" dirty="0">
                <a:solidFill>
                  <a:schemeClr val="tx1"/>
                </a:solidFill>
                <a:latin typeface="Gill Sans MT" panose="020B0502020104020203" pitchFamily="34" charset="0"/>
                <a:cs typeface="Gill Sans MT" panose="020B0502020104020203" pitchFamily="34" charset="0"/>
              </a:rPr>
              <a:t>Ministère de la Santé</a:t>
            </a:r>
            <a:endParaRPr lang="fr-FR" altLang="en-US" sz="2400" i="1"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2400" b="0" i="0" u="none" baseline="0" dirty="0">
                <a:solidFill>
                  <a:schemeClr val="tx1"/>
                </a:solidFill>
                <a:latin typeface="Gill Sans MT" panose="020B0502020104020203" pitchFamily="34" charset="0"/>
                <a:cs typeface="Gill Sans MT" panose="020B0502020104020203" pitchFamily="34" charset="0"/>
              </a:rPr>
              <a:t>Partenaire </a:t>
            </a:r>
            <a:r>
              <a:rPr lang="fr-FR" sz="2400" b="0" i="0" u="none" baseline="0" dirty="0" smtClean="0">
                <a:solidFill>
                  <a:schemeClr val="tx1"/>
                </a:solidFill>
                <a:latin typeface="Gill Sans MT" panose="020B0502020104020203" pitchFamily="34" charset="0"/>
                <a:cs typeface="Gill Sans MT" panose="020B0502020104020203" pitchFamily="34" charset="0"/>
              </a:rPr>
              <a:t>d’assistance </a:t>
            </a:r>
            <a:r>
              <a:rPr lang="fr-FR" sz="2400" b="0" i="0" u="none" baseline="0" dirty="0">
                <a:solidFill>
                  <a:schemeClr val="tx1"/>
                </a:solidFill>
                <a:latin typeface="Gill Sans MT" panose="020B0502020104020203" pitchFamily="34" charset="0"/>
                <a:cs typeface="Gill Sans MT" panose="020B0502020104020203" pitchFamily="34" charset="0"/>
              </a:rPr>
              <a:t>technique (le cas échéant)</a:t>
            </a:r>
            <a:endParaRPr lang="fr-FR" altLang="en-US" sz="2400" i="1"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2400" b="0" i="0" u="none" baseline="0" dirty="0">
                <a:solidFill>
                  <a:schemeClr val="tx1"/>
                </a:solidFill>
                <a:latin typeface="Gill Sans MT" panose="020B0502020104020203" pitchFamily="34" charset="0"/>
                <a:cs typeface="Gill Sans MT" panose="020B0502020104020203" pitchFamily="34" charset="0"/>
              </a:rPr>
              <a:t>Bailleur de fonds (en cas de financement par des bailleurs de fonds) ou autres partenaires internationaux concernés.</a:t>
            </a:r>
          </a:p>
          <a:p>
            <a:pPr marL="0" indent="0" algn="l" rtl="0">
              <a:buNone/>
            </a:pPr>
            <a:r>
              <a:rPr lang="fr-FR" sz="2400" b="0" i="1" u="none" baseline="0" dirty="0">
                <a:solidFill>
                  <a:schemeClr val="tx1"/>
                </a:solidFill>
                <a:latin typeface="Gill Sans MT" panose="020B0502020104020203" pitchFamily="34" charset="0"/>
                <a:cs typeface="Gill Sans MT" panose="020B0502020104020203" pitchFamily="34" charset="0"/>
              </a:rPr>
              <a:t>La constitution de </a:t>
            </a:r>
            <a:r>
              <a:rPr lang="fr-FR" sz="2400" b="0" i="1" u="none" baseline="0" dirty="0" smtClean="0">
                <a:solidFill>
                  <a:schemeClr val="tx1"/>
                </a:solidFill>
                <a:latin typeface="Gill Sans MT" panose="020B0502020104020203" pitchFamily="34" charset="0"/>
                <a:cs typeface="Gill Sans MT" panose="020B0502020104020203" pitchFamily="34" charset="0"/>
              </a:rPr>
              <a:t>l’équipe </a:t>
            </a:r>
            <a:r>
              <a:rPr lang="fr-FR" sz="2400" b="0" i="1" u="none" baseline="0" dirty="0">
                <a:solidFill>
                  <a:schemeClr val="tx1"/>
                </a:solidFill>
                <a:latin typeface="Gill Sans MT" panose="020B0502020104020203" pitchFamily="34" charset="0"/>
                <a:cs typeface="Gill Sans MT" panose="020B0502020104020203" pitchFamily="34" charset="0"/>
              </a:rPr>
              <a:t>dépend du contexte et des besoins locaux.</a:t>
            </a:r>
          </a:p>
        </p:txBody>
      </p:sp>
      <p:sp>
        <p:nvSpPr>
          <p:cNvPr id="75781" name="Title 5">
            <a:extLst>
              <a:ext uri="{FF2B5EF4-FFF2-40B4-BE49-F238E27FC236}">
                <a16:creationId xmlns:a16="http://schemas.microsoft.com/office/drawing/2014/main" xmlns="" id="{53EB7E59-5F2A-4020-B124-6A22E8F22563}"/>
              </a:ext>
            </a:extLst>
          </p:cNvPr>
          <p:cNvSpPr>
            <a:spLocks noGrp="1"/>
          </p:cNvSpPr>
          <p:nvPr>
            <p:ph type="title"/>
          </p:nvPr>
        </p:nvSpPr>
        <p:spPr>
          <a:xfrm>
            <a:off x="1588051" y="152403"/>
            <a:ext cx="8807450"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Équipe de gouvernance</a:t>
            </a:r>
            <a:r>
              <a:rPr lang="fr-FR">
                <a:solidFill>
                  <a:srgbClr val="000000"/>
                </a:solidFill>
                <a:latin typeface="Gill Sans MT" panose="020B0502020104020203" pitchFamily="34" charset="0"/>
                <a:cs typeface="Gill Sans MT" panose="020B0502020104020203" pitchFamily="34" charset="0"/>
              </a:rPr>
              <a:t/>
            </a:r>
            <a:br>
              <a:rPr lang="fr-FR">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
        <p:nvSpPr>
          <p:cNvPr id="2" name="Slide Number Placeholder 1">
            <a:extLst>
              <a:ext uri="{FF2B5EF4-FFF2-40B4-BE49-F238E27FC236}">
                <a16:creationId xmlns:a16="http://schemas.microsoft.com/office/drawing/2014/main" xmlns="" id="{C3631D37-F34C-49B1-A06F-572B1C96FEB1}"/>
              </a:ext>
            </a:extLst>
          </p:cNvPr>
          <p:cNvSpPr>
            <a:spLocks noGrp="1"/>
          </p:cNvSpPr>
          <p:nvPr>
            <p:ph type="sldNum" sz="quarter" idx="4"/>
          </p:nvPr>
        </p:nvSpPr>
        <p:spPr/>
        <p:txBody>
          <a:bodyPr/>
          <a:lstStyle/>
          <a:p>
            <a:pPr algn="r" rtl="0"/>
            <a:fld id="{42782948-4DBE-204D-AB9E-B65E067054AE}" type="slidenum">
              <a:rPr/>
              <a:pPr/>
              <a:t>12</a:t>
            </a:fld>
            <a:endParaRPr lang="fr-FR" dirty="0"/>
          </a:p>
        </p:txBody>
      </p:sp>
    </p:spTree>
    <p:custDataLst>
      <p:tags r:id="rId1"/>
    </p:custDataLst>
    <p:extLst>
      <p:ext uri="{BB962C8B-B14F-4D97-AF65-F5344CB8AC3E}">
        <p14:creationId xmlns:p14="http://schemas.microsoft.com/office/powerpoint/2010/main" val="5861994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7825" name="Content Placeholder 1">
            <a:extLst>
              <a:ext uri="{FF2B5EF4-FFF2-40B4-BE49-F238E27FC236}">
                <a16:creationId xmlns:a16="http://schemas.microsoft.com/office/drawing/2014/main" xmlns="" id="{3ACD0525-B1A4-4D1A-9BF1-45802561421D}"/>
              </a:ext>
            </a:extLst>
          </p:cNvPr>
          <p:cNvSpPr>
            <a:spLocks noGrp="1"/>
          </p:cNvSpPr>
          <p:nvPr>
            <p:ph idx="1"/>
          </p:nvPr>
        </p:nvSpPr>
        <p:spPr>
          <a:xfrm>
            <a:off x="350674" y="560544"/>
            <a:ext cx="11403176" cy="6672718"/>
          </a:xfrm>
        </p:spPr>
        <p:txBody>
          <a:bodyPr>
            <a:normAutofit fontScale="62500" lnSpcReduction="20000"/>
          </a:bodyPr>
          <a:lstStyle/>
          <a:p>
            <a:pPr algn="l" rtl="0"/>
            <a:r>
              <a:rPr lang="fr-FR" sz="5026" b="0" i="0" u="none" baseline="0" dirty="0">
                <a:solidFill>
                  <a:schemeClr val="tx1"/>
                </a:solidFill>
                <a:latin typeface="Gill Sans MT" panose="020B0502020104020203" pitchFamily="34" charset="0"/>
                <a:cs typeface="Gill Sans MT" panose="020B0502020104020203" pitchFamily="34" charset="0"/>
              </a:rPr>
              <a:t>Le comité directeur supervise les activités de </a:t>
            </a:r>
            <a:r>
              <a:rPr lang="fr-FR" sz="5026" b="0" i="0" u="none" baseline="0" dirty="0" smtClean="0">
                <a:solidFill>
                  <a:schemeClr val="tx1"/>
                </a:solidFill>
                <a:latin typeface="Gill Sans MT" panose="020B0502020104020203" pitchFamily="34" charset="0"/>
                <a:cs typeface="Gill Sans MT" panose="020B0502020104020203" pitchFamily="34" charset="0"/>
              </a:rPr>
              <a:t>l’équipe </a:t>
            </a:r>
            <a:r>
              <a:rPr lang="fr-FR" sz="5026" b="0" i="0" u="none" baseline="0" dirty="0">
                <a:solidFill>
                  <a:schemeClr val="tx1"/>
                </a:solidFill>
                <a:latin typeface="Gill Sans MT" panose="020B0502020104020203" pitchFamily="34" charset="0"/>
                <a:cs typeface="Gill Sans MT" panose="020B0502020104020203" pitchFamily="34" charset="0"/>
              </a:rPr>
              <a:t>principale. </a:t>
            </a:r>
            <a:r>
              <a:rPr lang="fr-FR" sz="4233" b="0" i="0" u="none" baseline="0" dirty="0">
                <a:solidFill>
                  <a:schemeClr val="tx1"/>
                </a:solidFill>
                <a:latin typeface="Gill Sans MT" panose="020B0502020104020203" pitchFamily="34" charset="0"/>
                <a:cs typeface="Gill Sans MT" panose="020B0502020104020203" pitchFamily="34" charset="0"/>
              </a:rPr>
              <a:t>(Certains membres du comité directeur font également partie de </a:t>
            </a:r>
            <a:r>
              <a:rPr lang="fr-FR" sz="4233" b="0" i="0" u="none" baseline="0" dirty="0" smtClean="0">
                <a:solidFill>
                  <a:schemeClr val="tx1"/>
                </a:solidFill>
                <a:latin typeface="Gill Sans MT" panose="020B0502020104020203" pitchFamily="34" charset="0"/>
                <a:cs typeface="Gill Sans MT" panose="020B0502020104020203" pitchFamily="34" charset="0"/>
              </a:rPr>
              <a:t>l’équipe </a:t>
            </a:r>
            <a:r>
              <a:rPr lang="fr-FR" sz="4233" b="0" i="0" u="none" baseline="0" dirty="0">
                <a:solidFill>
                  <a:schemeClr val="tx1"/>
                </a:solidFill>
                <a:latin typeface="Gill Sans MT" panose="020B0502020104020203" pitchFamily="34" charset="0"/>
                <a:cs typeface="Gill Sans MT" panose="020B0502020104020203" pitchFamily="34" charset="0"/>
              </a:rPr>
              <a:t>principale) </a:t>
            </a:r>
          </a:p>
          <a:p>
            <a:pPr algn="l" rtl="0" eaLnBrk="1" hangingPunct="1"/>
            <a:r>
              <a:rPr lang="fr-FR" sz="5026" b="0" i="0" u="none" baseline="0" dirty="0">
                <a:solidFill>
                  <a:schemeClr val="tx1"/>
                </a:solidFill>
                <a:latin typeface="Gill Sans MT" panose="020B0502020104020203" pitchFamily="34" charset="0"/>
                <a:cs typeface="Gill Sans MT" panose="020B0502020104020203" pitchFamily="34" charset="0"/>
              </a:rPr>
              <a:t>Ses membres jouent un rôle important dans </a:t>
            </a:r>
            <a:r>
              <a:rPr lang="fr-FR" sz="5026" b="0" i="0" u="none" baseline="0" dirty="0" smtClean="0">
                <a:solidFill>
                  <a:schemeClr val="tx1"/>
                </a:solidFill>
                <a:latin typeface="Gill Sans MT" panose="020B0502020104020203" pitchFamily="34" charset="0"/>
                <a:cs typeface="Gill Sans MT" panose="020B0502020104020203" pitchFamily="34" charset="0"/>
              </a:rPr>
              <a:t>l’évaluation </a:t>
            </a:r>
            <a:r>
              <a:rPr lang="fr-FR" sz="5026" b="0" i="0" u="none" baseline="0" dirty="0">
                <a:solidFill>
                  <a:schemeClr val="tx1"/>
                </a:solidFill>
                <a:latin typeface="Gill Sans MT" panose="020B0502020104020203" pitchFamily="34" charset="0"/>
                <a:cs typeface="Gill Sans MT" panose="020B0502020104020203" pitchFamily="34" charset="0"/>
              </a:rPr>
              <a:t>et sont régulièrement impliqués dans les opérations.</a:t>
            </a:r>
          </a:p>
          <a:p>
            <a:pPr algn="l" rtl="0" eaLnBrk="1" hangingPunct="1"/>
            <a:r>
              <a:rPr lang="fr-FR" sz="5026" b="0" i="0" u="none" baseline="0" dirty="0">
                <a:solidFill>
                  <a:schemeClr val="tx1"/>
                </a:solidFill>
                <a:latin typeface="Gill Sans MT" panose="020B0502020104020203" pitchFamily="34" charset="0"/>
                <a:cs typeface="Gill Sans MT" panose="020B0502020104020203" pitchFamily="34" charset="0"/>
              </a:rPr>
              <a:t>Ils interviennent généralement dans le cadre </a:t>
            </a:r>
            <a:r>
              <a:rPr lang="fr-FR" sz="5026" b="0" i="0" u="none" baseline="0" dirty="0" smtClean="0">
                <a:solidFill>
                  <a:schemeClr val="tx1"/>
                </a:solidFill>
                <a:latin typeface="Gill Sans MT" panose="020B0502020104020203" pitchFamily="34" charset="0"/>
                <a:cs typeface="Gill Sans MT" panose="020B0502020104020203" pitchFamily="34" charset="0"/>
              </a:rPr>
              <a:t>d’activités </a:t>
            </a:r>
            <a:r>
              <a:rPr lang="fr-FR" sz="5026" b="0" i="0" u="none" baseline="0" dirty="0">
                <a:solidFill>
                  <a:schemeClr val="tx1"/>
                </a:solidFill>
                <a:latin typeface="Gill Sans MT" panose="020B0502020104020203" pitchFamily="34" charset="0"/>
                <a:cs typeface="Gill Sans MT" panose="020B0502020104020203" pitchFamily="34" charset="0"/>
              </a:rPr>
              <a:t>de gestion et/ou techniques spécifiques.</a:t>
            </a:r>
          </a:p>
          <a:p>
            <a:pPr algn="l" rtl="0" eaLnBrk="1" hangingPunct="1"/>
            <a:r>
              <a:rPr lang="fr-FR" sz="5026" b="0" i="0" u="none" baseline="0" dirty="0">
                <a:solidFill>
                  <a:schemeClr val="tx1"/>
                </a:solidFill>
                <a:latin typeface="Gill Sans MT" panose="020B0502020104020203" pitchFamily="34" charset="0"/>
                <a:cs typeface="Gill Sans MT" panose="020B0502020104020203" pitchFamily="34" charset="0"/>
              </a:rPr>
              <a:t>Il reçoit des mises à jour régulières de la part du coordinateur </a:t>
            </a:r>
            <a:r>
              <a:rPr lang="fr-FR" sz="5026" b="0" i="0" u="none" baseline="0" dirty="0" smtClean="0">
                <a:solidFill>
                  <a:schemeClr val="tx1"/>
                </a:solidFill>
                <a:latin typeface="Gill Sans MT" panose="020B0502020104020203" pitchFamily="34" charset="0"/>
                <a:cs typeface="Gill Sans MT" panose="020B0502020104020203" pitchFamily="34" charset="0"/>
              </a:rPr>
              <a:t>d’évaluation</a:t>
            </a:r>
            <a:r>
              <a:rPr lang="fr-FR" sz="5026" b="0" i="0" u="none" baseline="0" dirty="0">
                <a:solidFill>
                  <a:schemeClr val="tx1"/>
                </a:solidFill>
                <a:latin typeface="Gill Sans MT" panose="020B0502020104020203" pitchFamily="34" charset="0"/>
                <a:cs typeface="Gill Sans MT" panose="020B0502020104020203" pitchFamily="34" charset="0"/>
              </a:rPr>
              <a:t>.</a:t>
            </a:r>
          </a:p>
          <a:p>
            <a:pPr algn="l" rtl="0" eaLnBrk="1" hangingPunct="1"/>
            <a:endParaRPr lang="fr-FR" altLang="en-US" sz="200" dirty="0">
              <a:solidFill>
                <a:schemeClr val="tx1"/>
              </a:solidFill>
              <a:latin typeface="Gill Sans MT" panose="020B0502020104020203" pitchFamily="34" charset="0"/>
              <a:cs typeface="Gill Sans MT" panose="020B0502020104020203" pitchFamily="34" charset="0"/>
            </a:endParaRPr>
          </a:p>
          <a:p>
            <a:pPr algn="l" rtl="0" eaLnBrk="1" hangingPunct="1"/>
            <a:r>
              <a:rPr lang="fr-FR" sz="5026" b="0" i="0" u="none" baseline="0" dirty="0">
                <a:solidFill>
                  <a:srgbClr val="C2113A"/>
                </a:solidFill>
                <a:latin typeface="Gill Sans MT" panose="020B0502020104020203" pitchFamily="34" charset="0"/>
                <a:cs typeface="Gill Sans MT" panose="020B0502020104020203" pitchFamily="34" charset="0"/>
              </a:rPr>
              <a:t>Le comité directeur se compose des membres suivants :</a:t>
            </a:r>
            <a:endParaRPr lang="fr-FR" altLang="en-US" sz="5026"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5026" b="0" i="0" u="none" baseline="0" dirty="0">
                <a:solidFill>
                  <a:schemeClr val="tx1"/>
                </a:solidFill>
                <a:latin typeface="Gill Sans MT" panose="020B0502020104020203" pitchFamily="34" charset="0"/>
                <a:cs typeface="Gill Sans MT" panose="020B0502020104020203" pitchFamily="34" charset="0"/>
              </a:rPr>
              <a:t>Un haut-fonctionnaire du ministère de la Santé.</a:t>
            </a:r>
          </a:p>
          <a:p>
            <a:pPr algn="l" rtl="0" eaLnBrk="1" hangingPunct="1">
              <a:buFont typeface="Wingdings" panose="05000000000000000000" pitchFamily="2" charset="2"/>
              <a:buChar char="ü"/>
            </a:pPr>
            <a:r>
              <a:rPr lang="fr-FR" sz="5026" b="0" i="0" u="none" baseline="0" dirty="0">
                <a:solidFill>
                  <a:schemeClr val="tx1"/>
                </a:solidFill>
                <a:latin typeface="Gill Sans MT" panose="020B0502020104020203" pitchFamily="34" charset="0"/>
                <a:cs typeface="Gill Sans MT" panose="020B0502020104020203" pitchFamily="34" charset="0"/>
              </a:rPr>
              <a:t>Un partenaire </a:t>
            </a:r>
            <a:r>
              <a:rPr lang="fr-FR" sz="5026" b="0" i="0" u="none" baseline="0" dirty="0" smtClean="0">
                <a:solidFill>
                  <a:schemeClr val="tx1"/>
                </a:solidFill>
                <a:latin typeface="Gill Sans MT" panose="020B0502020104020203" pitchFamily="34" charset="0"/>
                <a:cs typeface="Gill Sans MT" panose="020B0502020104020203" pitchFamily="34" charset="0"/>
              </a:rPr>
              <a:t>d’assistance </a:t>
            </a:r>
            <a:r>
              <a:rPr lang="fr-FR" sz="5026" b="0" i="0" u="none" baseline="0" dirty="0">
                <a:solidFill>
                  <a:schemeClr val="tx1"/>
                </a:solidFill>
                <a:latin typeface="Gill Sans MT" panose="020B0502020104020203" pitchFamily="34" charset="0"/>
                <a:cs typeface="Gill Sans MT" panose="020B0502020104020203" pitchFamily="34" charset="0"/>
              </a:rPr>
              <a:t>technique (le cas échéant).</a:t>
            </a:r>
            <a:endParaRPr lang="fr-FR" altLang="en-US" sz="5026" i="1"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5026" b="0" i="0" u="none" baseline="0" dirty="0">
                <a:solidFill>
                  <a:schemeClr val="tx1"/>
                </a:solidFill>
                <a:latin typeface="Gill Sans MT" panose="020B0502020104020203" pitchFamily="34" charset="0"/>
                <a:cs typeface="Gill Sans MT" panose="020B0502020104020203" pitchFamily="34" charset="0"/>
              </a:rPr>
              <a:t>Toute autre personne désignée par </a:t>
            </a:r>
            <a:r>
              <a:rPr lang="fr-FR" sz="5026" b="0" i="0" u="none" baseline="0" dirty="0" smtClean="0">
                <a:solidFill>
                  <a:schemeClr val="tx1"/>
                </a:solidFill>
                <a:latin typeface="Gill Sans MT" panose="020B0502020104020203" pitchFamily="34" charset="0"/>
                <a:cs typeface="Gill Sans MT" panose="020B0502020104020203" pitchFamily="34" charset="0"/>
              </a:rPr>
              <a:t>l’équipe </a:t>
            </a:r>
            <a:r>
              <a:rPr lang="fr-FR" sz="5026" b="0" i="0" u="none" baseline="0" dirty="0">
                <a:solidFill>
                  <a:schemeClr val="tx1"/>
                </a:solidFill>
                <a:latin typeface="Gill Sans MT" panose="020B0502020104020203" pitchFamily="34" charset="0"/>
                <a:cs typeface="Gill Sans MT" panose="020B0502020104020203" pitchFamily="34" charset="0"/>
              </a:rPr>
              <a:t>de gouvernance.</a:t>
            </a:r>
            <a:endParaRPr lang="fr-FR" altLang="en-US" sz="5026" i="1" dirty="0">
              <a:solidFill>
                <a:schemeClr val="tx1"/>
              </a:solidFill>
              <a:latin typeface="Gill Sans MT" panose="020B0502020104020203" pitchFamily="34" charset="0"/>
              <a:cs typeface="Gill Sans MT" panose="020B0502020104020203" pitchFamily="34" charset="0"/>
            </a:endParaRP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77829" name="Title 5">
            <a:extLst>
              <a:ext uri="{FF2B5EF4-FFF2-40B4-BE49-F238E27FC236}">
                <a16:creationId xmlns:a16="http://schemas.microsoft.com/office/drawing/2014/main" xmlns="" id="{7AAD2FCE-6668-48B5-AE51-88EE29D7506E}"/>
              </a:ext>
            </a:extLst>
          </p:cNvPr>
          <p:cNvSpPr>
            <a:spLocks noGrp="1"/>
          </p:cNvSpPr>
          <p:nvPr>
            <p:ph type="title"/>
          </p:nvPr>
        </p:nvSpPr>
        <p:spPr>
          <a:xfrm>
            <a:off x="1663927" y="53519"/>
            <a:ext cx="8674752" cy="1069267"/>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Comité directeur</a:t>
            </a:r>
            <a:r>
              <a:rPr lang="fr-FR">
                <a:solidFill>
                  <a:srgbClr val="000000"/>
                </a:solidFill>
                <a:latin typeface="Gill Sans MT" panose="020B0502020104020203" pitchFamily="34" charset="0"/>
                <a:cs typeface="Gill Sans MT" panose="020B0502020104020203" pitchFamily="34" charset="0"/>
              </a:rPr>
              <a:t/>
            </a:r>
            <a:br>
              <a:rPr lang="fr-FR">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
        <p:nvSpPr>
          <p:cNvPr id="2" name="Slide Number Placeholder 1">
            <a:extLst>
              <a:ext uri="{FF2B5EF4-FFF2-40B4-BE49-F238E27FC236}">
                <a16:creationId xmlns:a16="http://schemas.microsoft.com/office/drawing/2014/main" xmlns="" id="{E0468AB4-191A-4B64-897E-5789323B0EBD}"/>
              </a:ext>
            </a:extLst>
          </p:cNvPr>
          <p:cNvSpPr>
            <a:spLocks noGrp="1"/>
          </p:cNvSpPr>
          <p:nvPr>
            <p:ph type="sldNum" sz="quarter" idx="4"/>
          </p:nvPr>
        </p:nvSpPr>
        <p:spPr/>
        <p:txBody>
          <a:bodyPr/>
          <a:lstStyle/>
          <a:p>
            <a:pPr algn="r" rtl="0"/>
            <a:fld id="{42782948-4DBE-204D-AB9E-B65E067054AE}" type="slidenum">
              <a:rPr/>
              <a:pPr/>
              <a:t>13</a:t>
            </a:fld>
            <a:endParaRPr lang="fr-FR" dirty="0"/>
          </a:p>
        </p:txBody>
      </p:sp>
    </p:spTree>
    <p:custDataLst>
      <p:tags r:id="rId1"/>
    </p:custDataLst>
    <p:extLst>
      <p:ext uri="{BB962C8B-B14F-4D97-AF65-F5344CB8AC3E}">
        <p14:creationId xmlns:p14="http://schemas.microsoft.com/office/powerpoint/2010/main" val="238106743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681" name="Content Placeholder 1">
            <a:extLst>
              <a:ext uri="{FF2B5EF4-FFF2-40B4-BE49-F238E27FC236}">
                <a16:creationId xmlns:a16="http://schemas.microsoft.com/office/drawing/2014/main" xmlns="" id="{912EF626-AC92-4750-9C55-87E45185F386}"/>
              </a:ext>
            </a:extLst>
          </p:cNvPr>
          <p:cNvSpPr>
            <a:spLocks noGrp="1"/>
          </p:cNvSpPr>
          <p:nvPr>
            <p:ph idx="1"/>
          </p:nvPr>
        </p:nvSpPr>
        <p:spPr>
          <a:xfrm>
            <a:off x="161279" y="1035245"/>
            <a:ext cx="11725943" cy="5627223"/>
          </a:xfrm>
        </p:spPr>
        <p:txBody>
          <a:bodyPr>
            <a:normAutofit/>
          </a:bodyPr>
          <a:lstStyle/>
          <a:p>
            <a:pPr algn="l" rtl="0" eaLnBrk="1" hangingPunct="1"/>
            <a:r>
              <a:rPr lang="fr-FR" sz="2800" b="0" i="0" u="none" baseline="0" dirty="0" smtClean="0">
                <a:solidFill>
                  <a:schemeClr val="tx1"/>
                </a:solidFill>
                <a:latin typeface="Gill Sans MT" panose="020B0502020104020203" pitchFamily="34" charset="0"/>
                <a:cs typeface="Gill Sans MT" panose="020B0502020104020203" pitchFamily="34" charset="0"/>
              </a:rPr>
              <a:t>L’équipe d’évaluation </a:t>
            </a:r>
            <a:r>
              <a:rPr lang="fr-FR" sz="2800" b="0" i="0" u="none" baseline="0" dirty="0">
                <a:solidFill>
                  <a:schemeClr val="tx1"/>
                </a:solidFill>
                <a:latin typeface="Gill Sans MT" panose="020B0502020104020203" pitchFamily="34" charset="0"/>
                <a:cs typeface="Gill Sans MT" panose="020B0502020104020203" pitchFamily="34" charset="0"/>
              </a:rPr>
              <a:t>principale est dirigée par le coordinateur de </a:t>
            </a:r>
            <a:r>
              <a:rPr lang="fr-FR" sz="2800" b="0" i="0" u="none" baseline="0" dirty="0" smtClean="0">
                <a:solidFill>
                  <a:schemeClr val="tx1"/>
                </a:solidFill>
                <a:latin typeface="Gill Sans MT" panose="020B0502020104020203" pitchFamily="34" charset="0"/>
                <a:cs typeface="Gill Sans MT" panose="020B0502020104020203" pitchFamily="34" charset="0"/>
              </a:rPr>
              <a:t>l’évaluation</a:t>
            </a:r>
            <a:r>
              <a:rPr lang="fr-FR" sz="2800" b="0" i="0" u="none" baseline="0" dirty="0">
                <a:solidFill>
                  <a:schemeClr val="tx1"/>
                </a:solidFill>
                <a:latin typeface="Gill Sans MT" panose="020B0502020104020203" pitchFamily="34" charset="0"/>
                <a:cs typeface="Gill Sans MT" panose="020B0502020104020203" pitchFamily="34" charset="0"/>
              </a:rPr>
              <a:t>, chargé de constituer les équipes et de coordonner les tâches entre elles.</a:t>
            </a:r>
          </a:p>
          <a:p>
            <a:pPr algn="l" rtl="0" eaLnBrk="1" hangingPunct="1"/>
            <a:r>
              <a:rPr lang="fr-FR" sz="2800" b="0" i="0" u="none" baseline="0" dirty="0">
                <a:solidFill>
                  <a:schemeClr val="tx1"/>
                </a:solidFill>
                <a:latin typeface="Gill Sans MT" panose="020B0502020104020203" pitchFamily="34" charset="0"/>
                <a:cs typeface="Gill Sans MT" panose="020B0502020104020203" pitchFamily="34" charset="0"/>
              </a:rPr>
              <a:t>Elle est responsable du bon déroulement de </a:t>
            </a:r>
            <a:r>
              <a:rPr lang="fr-FR" sz="2800" b="0" i="0" u="none" baseline="0" dirty="0" smtClean="0">
                <a:solidFill>
                  <a:schemeClr val="tx1"/>
                </a:solidFill>
                <a:latin typeface="Gill Sans MT" panose="020B0502020104020203" pitchFamily="34" charset="0"/>
                <a:cs typeface="Gill Sans MT" panose="020B0502020104020203" pitchFamily="34" charset="0"/>
              </a:rPr>
              <a:t>l’évaluation</a:t>
            </a:r>
            <a:r>
              <a:rPr lang="fr-FR" sz="2800" b="0" i="0" u="none" baseline="0" dirty="0">
                <a:solidFill>
                  <a:schemeClr val="tx1"/>
                </a:solidFill>
                <a:latin typeface="Gill Sans MT" panose="020B0502020104020203" pitchFamily="34" charset="0"/>
                <a:cs typeface="Gill Sans MT" panose="020B0502020104020203" pitchFamily="34" charset="0"/>
              </a:rPr>
              <a:t>.</a:t>
            </a:r>
          </a:p>
          <a:p>
            <a:pPr algn="l" rtl="0" eaLnBrk="1" hangingPunct="1"/>
            <a:r>
              <a:rPr lang="fr-FR" sz="2800" b="0" i="0" u="none" baseline="0" dirty="0">
                <a:solidFill>
                  <a:srgbClr val="C2113A"/>
                </a:solidFill>
                <a:latin typeface="Gill Sans MT" panose="020B0502020104020203" pitchFamily="34" charset="0"/>
                <a:cs typeface="Gill Sans MT" panose="020B0502020104020203" pitchFamily="34" charset="0"/>
              </a:rPr>
              <a:t>Elle se compose des membres suivants :</a:t>
            </a:r>
          </a:p>
          <a:p>
            <a:pPr algn="l" rtl="0" eaLnBrk="1" hangingPunct="1">
              <a:buFont typeface="Wingdings" panose="05000000000000000000" pitchFamily="2" charset="2"/>
              <a:buChar char="ü"/>
            </a:pPr>
            <a:r>
              <a:rPr lang="fr-FR" sz="2800" b="0" i="0" u="none" baseline="0" dirty="0">
                <a:solidFill>
                  <a:schemeClr val="tx1"/>
                </a:solidFill>
                <a:latin typeface="Gill Sans MT" panose="020B0502020104020203" pitchFamily="34" charset="0"/>
                <a:cs typeface="Gill Sans MT" panose="020B0502020104020203" pitchFamily="34" charset="0"/>
              </a:rPr>
              <a:t>Coordinateur de </a:t>
            </a:r>
            <a:r>
              <a:rPr lang="fr-FR" sz="2800" b="0" i="0" u="none" baseline="0" dirty="0" smtClean="0">
                <a:solidFill>
                  <a:schemeClr val="tx1"/>
                </a:solidFill>
                <a:latin typeface="Gill Sans MT" panose="020B0502020104020203" pitchFamily="34" charset="0"/>
                <a:cs typeface="Gill Sans MT" panose="020B0502020104020203" pitchFamily="34" charset="0"/>
              </a:rPr>
              <a:t>l’évaluation</a:t>
            </a:r>
            <a:r>
              <a:rPr lang="fr-FR" sz="2800" b="0" i="0" u="none" baseline="0" dirty="0">
                <a:solidFill>
                  <a:schemeClr val="tx1"/>
                </a:solidFill>
                <a:latin typeface="Gill Sans MT" panose="020B0502020104020203" pitchFamily="34" charset="0"/>
                <a:cs typeface="Gill Sans MT" panose="020B0502020104020203" pitchFamily="34" charset="0"/>
              </a:rPr>
              <a:t> : </a:t>
            </a:r>
            <a:r>
              <a:rPr lang="fr-FR" sz="2800" b="0" i="1" u="none" baseline="0" dirty="0">
                <a:solidFill>
                  <a:schemeClr val="tx1"/>
                </a:solidFill>
                <a:latin typeface="Gill Sans MT" panose="020B0502020104020203" pitchFamily="34" charset="0"/>
                <a:cs typeface="Gill Sans MT" panose="020B0502020104020203" pitchFamily="34" charset="0"/>
              </a:rPr>
              <a:t>cadre supérieur doté </a:t>
            </a:r>
            <a:r>
              <a:rPr lang="fr-FR" sz="2800" b="0" i="1" u="none" baseline="0" dirty="0" smtClean="0">
                <a:solidFill>
                  <a:schemeClr val="tx1"/>
                </a:solidFill>
                <a:latin typeface="Gill Sans MT" panose="020B0502020104020203" pitchFamily="34" charset="0"/>
                <a:cs typeface="Gill Sans MT" panose="020B0502020104020203" pitchFamily="34" charset="0"/>
              </a:rPr>
              <a:t>d’une </a:t>
            </a:r>
            <a:r>
              <a:rPr lang="fr-FR" sz="2800" b="0" i="1" u="none" baseline="0" dirty="0">
                <a:solidFill>
                  <a:schemeClr val="tx1"/>
                </a:solidFill>
                <a:latin typeface="Gill Sans MT" panose="020B0502020104020203" pitchFamily="34" charset="0"/>
                <a:cs typeface="Gill Sans MT" panose="020B0502020104020203" pitchFamily="34" charset="0"/>
              </a:rPr>
              <a:t>expertise de la chaîne </a:t>
            </a:r>
            <a:r>
              <a:rPr lang="fr-FR" sz="2800" b="0" i="1" u="none" baseline="0" dirty="0" smtClean="0">
                <a:solidFill>
                  <a:schemeClr val="tx1"/>
                </a:solidFill>
                <a:latin typeface="Gill Sans MT" panose="020B0502020104020203" pitchFamily="34" charset="0"/>
                <a:cs typeface="Gill Sans MT" panose="020B0502020104020203" pitchFamily="34" charset="0"/>
              </a:rPr>
              <a:t>d’approvisionnement</a:t>
            </a:r>
            <a:r>
              <a:rPr lang="fr-FR" sz="2800" b="0" i="1" u="none" baseline="0" dirty="0">
                <a:solidFill>
                  <a:schemeClr val="tx1"/>
                </a:solidFill>
                <a:latin typeface="Gill Sans MT" panose="020B0502020104020203" pitchFamily="34" charset="0"/>
                <a:cs typeface="Gill Sans MT" panose="020B0502020104020203" pitchFamily="34" charset="0"/>
              </a:rPr>
              <a:t>.</a:t>
            </a:r>
          </a:p>
          <a:p>
            <a:pPr algn="l" rtl="0" eaLnBrk="1" hangingPunct="1">
              <a:buFont typeface="Wingdings" panose="05000000000000000000" pitchFamily="2" charset="2"/>
              <a:buChar char="ü"/>
            </a:pPr>
            <a:r>
              <a:rPr lang="fr-FR" sz="2800" b="0" i="0" u="none" baseline="0" dirty="0">
                <a:solidFill>
                  <a:schemeClr val="tx1"/>
                </a:solidFill>
                <a:latin typeface="Gill Sans MT" panose="020B0502020104020203" pitchFamily="34" charset="0"/>
                <a:cs typeface="Gill Sans MT" panose="020B0502020104020203" pitchFamily="34" charset="0"/>
              </a:rPr>
              <a:t>Responsable de la logistique de </a:t>
            </a:r>
            <a:r>
              <a:rPr lang="fr-FR" sz="2800" b="0" i="0" u="none" baseline="0" dirty="0" smtClean="0">
                <a:solidFill>
                  <a:schemeClr val="tx1"/>
                </a:solidFill>
                <a:latin typeface="Gill Sans MT" panose="020B0502020104020203" pitchFamily="34" charset="0"/>
                <a:cs typeface="Gill Sans MT" panose="020B0502020104020203" pitchFamily="34" charset="0"/>
              </a:rPr>
              <a:t>l’évaluation</a:t>
            </a:r>
            <a:r>
              <a:rPr lang="fr-FR" sz="2800" b="0" i="0" u="none" baseline="0" dirty="0">
                <a:solidFill>
                  <a:schemeClr val="tx1"/>
                </a:solidFill>
                <a:latin typeface="Gill Sans MT" panose="020B0502020104020203" pitchFamily="34" charset="0"/>
                <a:cs typeface="Gill Sans MT" panose="020B0502020104020203" pitchFamily="34" charset="0"/>
              </a:rPr>
              <a:t> : </a:t>
            </a:r>
            <a:r>
              <a:rPr lang="fr-FR" sz="2800" b="0" i="1" u="none" baseline="0" dirty="0">
                <a:solidFill>
                  <a:schemeClr val="tx1"/>
                </a:solidFill>
                <a:latin typeface="Gill Sans MT" panose="020B0502020104020203" pitchFamily="34" charset="0"/>
                <a:cs typeface="Gill Sans MT" panose="020B0502020104020203" pitchFamily="34" charset="0"/>
              </a:rPr>
              <a:t>chargé de concilier les aspects logistiques et financiers.</a:t>
            </a:r>
          </a:p>
          <a:p>
            <a:pPr algn="l" rtl="0" eaLnBrk="1" hangingPunct="1">
              <a:buFont typeface="Wingdings" panose="05000000000000000000" pitchFamily="2" charset="2"/>
              <a:buChar char="ü"/>
            </a:pPr>
            <a:r>
              <a:rPr lang="fr-FR" sz="2800" b="0" i="0" u="none" baseline="0" dirty="0">
                <a:solidFill>
                  <a:schemeClr val="tx1"/>
                </a:solidFill>
                <a:latin typeface="Gill Sans MT" panose="020B0502020104020203" pitchFamily="34" charset="0"/>
                <a:cs typeface="Gill Sans MT" panose="020B0502020104020203" pitchFamily="34" charset="0"/>
              </a:rPr>
              <a:t>Responsable des données : </a:t>
            </a:r>
            <a:r>
              <a:rPr lang="fr-FR" sz="2800" b="0" i="1" u="none" baseline="0" dirty="0">
                <a:solidFill>
                  <a:schemeClr val="tx1"/>
                </a:solidFill>
                <a:latin typeface="Gill Sans MT" panose="020B0502020104020203" pitchFamily="34" charset="0"/>
                <a:cs typeface="Gill Sans MT" panose="020B0502020104020203" pitchFamily="34" charset="0"/>
              </a:rPr>
              <a:t>statisticien et analyste de données.</a:t>
            </a:r>
          </a:p>
          <a:p>
            <a:pPr algn="l" rtl="0" eaLnBrk="1" hangingPunct="1">
              <a:buFont typeface="Wingdings" panose="05000000000000000000" pitchFamily="2" charset="2"/>
              <a:buChar char="ü"/>
            </a:pPr>
            <a:r>
              <a:rPr lang="fr-FR" sz="2800" b="0" i="0" u="none" baseline="0" dirty="0">
                <a:solidFill>
                  <a:schemeClr val="tx1"/>
                </a:solidFill>
                <a:latin typeface="Gill Sans MT" panose="020B0502020104020203" pitchFamily="34" charset="0"/>
                <a:cs typeface="Gill Sans MT" panose="020B0502020104020203" pitchFamily="34" charset="0"/>
              </a:rPr>
              <a:t>Coordinateur logistique : </a:t>
            </a:r>
            <a:r>
              <a:rPr lang="fr-FR" sz="2800" b="0" i="1" u="none" baseline="0" dirty="0">
                <a:solidFill>
                  <a:schemeClr val="tx1"/>
                </a:solidFill>
                <a:latin typeface="Gill Sans MT" panose="020B0502020104020203" pitchFamily="34" charset="0"/>
                <a:cs typeface="Gill Sans MT" panose="020B0502020104020203" pitchFamily="34" charset="0"/>
              </a:rPr>
              <a:t>chargé de la logistique de </a:t>
            </a:r>
            <a:r>
              <a:rPr lang="fr-FR" sz="2800" b="0" i="1" u="none" baseline="0" dirty="0" smtClean="0">
                <a:solidFill>
                  <a:schemeClr val="tx1"/>
                </a:solidFill>
                <a:latin typeface="Gill Sans MT" panose="020B0502020104020203" pitchFamily="34" charset="0"/>
                <a:cs typeface="Gill Sans MT" panose="020B0502020104020203" pitchFamily="34" charset="0"/>
              </a:rPr>
              <a:t>l’évaluation</a:t>
            </a:r>
            <a:r>
              <a:rPr lang="fr-FR" sz="2800" b="0" i="1" u="none" baseline="0" dirty="0">
                <a:solidFill>
                  <a:schemeClr val="tx1"/>
                </a:solidFill>
                <a:latin typeface="Gill Sans MT" panose="020B0502020104020203" pitchFamily="34" charset="0"/>
                <a:cs typeface="Gill Sans MT" panose="020B0502020104020203" pitchFamily="34" charset="0"/>
              </a:rPr>
              <a:t>.</a:t>
            </a:r>
          </a:p>
          <a:p>
            <a:pPr algn="l" rtl="0" eaLnBrk="1" hangingPunct="1"/>
            <a:endParaRPr lang="fr-FR" altLang="en-US" sz="2000" dirty="0">
              <a:solidFill>
                <a:schemeClr val="tx1"/>
              </a:solidFill>
              <a:latin typeface="Gill Sans MT" panose="020B0502020104020203" pitchFamily="34" charset="0"/>
              <a:cs typeface="Gill Sans MT" panose="020B0502020104020203" pitchFamily="34" charset="0"/>
            </a:endParaRPr>
          </a:p>
        </p:txBody>
      </p:sp>
      <p:sp>
        <p:nvSpPr>
          <p:cNvPr id="71685" name="Title 5">
            <a:extLst>
              <a:ext uri="{FF2B5EF4-FFF2-40B4-BE49-F238E27FC236}">
                <a16:creationId xmlns:a16="http://schemas.microsoft.com/office/drawing/2014/main" xmlns="" id="{E93E9990-2AB1-4F1A-B206-6317D4BA611D}"/>
              </a:ext>
            </a:extLst>
          </p:cNvPr>
          <p:cNvSpPr>
            <a:spLocks noGrp="1"/>
          </p:cNvSpPr>
          <p:nvPr>
            <p:ph type="title"/>
          </p:nvPr>
        </p:nvSpPr>
        <p:spPr>
          <a:xfrm>
            <a:off x="1670051" y="195535"/>
            <a:ext cx="8807450"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Équipe </a:t>
            </a:r>
            <a:r>
              <a:rPr lang="fr-FR" b="1" i="0" u="none" baseline="0" dirty="0" smtClean="0">
                <a:latin typeface="Gill Sans MT" panose="020B0502020104020203" pitchFamily="34" charset="0"/>
                <a:cs typeface="Gill Sans MT" panose="020B0502020104020203" pitchFamily="34" charset="0"/>
              </a:rPr>
              <a:t>d’évaluation </a:t>
            </a:r>
            <a:r>
              <a:rPr lang="fr-FR" b="1" i="0" u="none" baseline="0" dirty="0">
                <a:latin typeface="Gill Sans MT" panose="020B0502020104020203" pitchFamily="34" charset="0"/>
                <a:cs typeface="Gill Sans MT" panose="020B0502020104020203" pitchFamily="34" charset="0"/>
              </a:rPr>
              <a:t>principale</a:t>
            </a:r>
            <a:r>
              <a:rPr lang="fr-FR" dirty="0">
                <a:solidFill>
                  <a:srgbClr val="000000"/>
                </a:solidFill>
                <a:latin typeface="Gill Sans MT" panose="020B0502020104020203" pitchFamily="34" charset="0"/>
                <a:cs typeface="Gill Sans MT" panose="020B0502020104020203" pitchFamily="34" charset="0"/>
              </a:rPr>
              <a:t/>
            </a:r>
            <a:br>
              <a:rPr lang="fr-FR"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
        <p:nvSpPr>
          <p:cNvPr id="2" name="Slide Number Placeholder 1">
            <a:extLst>
              <a:ext uri="{FF2B5EF4-FFF2-40B4-BE49-F238E27FC236}">
                <a16:creationId xmlns:a16="http://schemas.microsoft.com/office/drawing/2014/main" xmlns="" id="{146A8331-8355-40DC-8595-8E22BDBCD7EB}"/>
              </a:ext>
            </a:extLst>
          </p:cNvPr>
          <p:cNvSpPr>
            <a:spLocks noGrp="1"/>
          </p:cNvSpPr>
          <p:nvPr>
            <p:ph type="sldNum" sz="quarter" idx="4"/>
          </p:nvPr>
        </p:nvSpPr>
        <p:spPr/>
        <p:txBody>
          <a:bodyPr/>
          <a:lstStyle/>
          <a:p>
            <a:pPr algn="r" rtl="0"/>
            <a:fld id="{42782948-4DBE-204D-AB9E-B65E067054AE}" type="slidenum">
              <a:rPr/>
              <a:pPr/>
              <a:t>14</a:t>
            </a:fld>
            <a:endParaRPr lang="fr-FR" dirty="0"/>
          </a:p>
        </p:txBody>
      </p:sp>
    </p:spTree>
    <p:custDataLst>
      <p:tags r:id="rId1"/>
    </p:custDataLst>
    <p:extLst>
      <p:ext uri="{BB962C8B-B14F-4D97-AF65-F5344CB8AC3E}">
        <p14:creationId xmlns:p14="http://schemas.microsoft.com/office/powerpoint/2010/main" val="256000935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3732" name="Title 5">
            <a:extLst>
              <a:ext uri="{FF2B5EF4-FFF2-40B4-BE49-F238E27FC236}">
                <a16:creationId xmlns:a16="http://schemas.microsoft.com/office/drawing/2014/main" xmlns="" id="{297D7AD4-B91C-43A3-89B1-E9728CF92A42}"/>
              </a:ext>
            </a:extLst>
          </p:cNvPr>
          <p:cNvSpPr>
            <a:spLocks noGrp="1"/>
          </p:cNvSpPr>
          <p:nvPr>
            <p:ph type="title"/>
          </p:nvPr>
        </p:nvSpPr>
        <p:spPr>
          <a:xfrm>
            <a:off x="1670051" y="5927"/>
            <a:ext cx="8807450"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Jour II : Ressources et compétences exigées</a:t>
            </a:r>
            <a:r>
              <a:rPr lang="fr-FR">
                <a:solidFill>
                  <a:srgbClr val="000000"/>
                </a:solidFill>
                <a:latin typeface="Gill Sans MT" panose="020B0502020104020203" pitchFamily="34" charset="0"/>
                <a:cs typeface="Gill Sans MT" panose="020B0502020104020203" pitchFamily="34" charset="0"/>
              </a:rPr>
              <a:t/>
            </a:r>
            <a:br>
              <a:rPr lang="fr-FR">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graphicFrame>
        <p:nvGraphicFramePr>
          <p:cNvPr id="10" name="Table 9">
            <a:extLst>
              <a:ext uri="{FF2B5EF4-FFF2-40B4-BE49-F238E27FC236}">
                <a16:creationId xmlns:a16="http://schemas.microsoft.com/office/drawing/2014/main" xmlns="" id="{8C35EFE7-B285-46F5-9B98-3C3FCF79B7F3}"/>
              </a:ext>
            </a:extLst>
          </p:cNvPr>
          <p:cNvGraphicFramePr>
            <a:graphicFrameLocks noGrp="1"/>
          </p:cNvGraphicFramePr>
          <p:nvPr>
            <p:extLst>
              <p:ext uri="{D42A27DB-BD31-4B8C-83A1-F6EECF244321}">
                <p14:modId xmlns:p14="http://schemas.microsoft.com/office/powerpoint/2010/main" val="1303960139"/>
              </p:ext>
            </p:extLst>
          </p:nvPr>
        </p:nvGraphicFramePr>
        <p:xfrm>
          <a:off x="0" y="1"/>
          <a:ext cx="12192000" cy="6857999"/>
        </p:xfrm>
        <a:graphic>
          <a:graphicData uri="http://schemas.openxmlformats.org/drawingml/2006/table">
            <a:tbl>
              <a:tblPr/>
              <a:tblGrid>
                <a:gridCol w="1676135">
                  <a:extLst>
                    <a:ext uri="{9D8B030D-6E8A-4147-A177-3AD203B41FA5}">
                      <a16:colId xmlns:a16="http://schemas.microsoft.com/office/drawing/2014/main" xmlns="" val="2501888892"/>
                    </a:ext>
                  </a:extLst>
                </a:gridCol>
                <a:gridCol w="4280956">
                  <a:extLst>
                    <a:ext uri="{9D8B030D-6E8A-4147-A177-3AD203B41FA5}">
                      <a16:colId xmlns:a16="http://schemas.microsoft.com/office/drawing/2014/main" xmlns="" val="3831790384"/>
                    </a:ext>
                  </a:extLst>
                </a:gridCol>
                <a:gridCol w="2360356">
                  <a:extLst>
                    <a:ext uri="{9D8B030D-6E8A-4147-A177-3AD203B41FA5}">
                      <a16:colId xmlns:a16="http://schemas.microsoft.com/office/drawing/2014/main" xmlns="" val="1616231362"/>
                    </a:ext>
                  </a:extLst>
                </a:gridCol>
                <a:gridCol w="3874553">
                  <a:extLst>
                    <a:ext uri="{9D8B030D-6E8A-4147-A177-3AD203B41FA5}">
                      <a16:colId xmlns:a16="http://schemas.microsoft.com/office/drawing/2014/main" xmlns="" val="4085663448"/>
                    </a:ext>
                  </a:extLst>
                </a:gridCol>
              </a:tblGrid>
              <a:tr h="543837">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Membre </a:t>
                      </a: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de l’équipe/Rôle</a:t>
                      </a:r>
                      <a:endParaRPr kumimoji="0" lang="fr-FR"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Rôle</a:t>
                      </a:r>
                      <a:endParaRPr kumimoji="0" lang="fr-FR"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Équipe/Groupe</a:t>
                      </a:r>
                      <a:endParaRPr kumimoji="0" lang="fr-FR"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Niveau de ressources</a:t>
                      </a:r>
                      <a:endParaRPr kumimoji="0" lang="fr-FR"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209368181"/>
                  </a:ext>
                </a:extLst>
              </a:tr>
              <a:tr h="1065887">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Coordinateur </a:t>
                      </a: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de l’évaluation  </a:t>
                      </a:r>
                      <a:endParaRPr kumimoji="0" lang="fr-FR"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Spécialiste de la chaîne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d’approvisionnement</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t>
                      </a:r>
                    </a:p>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Principal expert technique pour la NSCA : il est chargé de superviser le déroulement de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l’évaluation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de bout en bout et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d’interpréter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les résultats de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l’analyse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des données.</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Équipe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d’évaluation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principale, comité directeur, équipe chargée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de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la collecte des données (surveillance).  </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Gestion de projet</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De 50 à 100 %</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xmlns="" val="2461711790"/>
                  </a:ext>
                </a:extLst>
              </a:tr>
              <a:tr h="1238250">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Responsable </a:t>
                      </a: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de l’évaluation</a:t>
                      </a:r>
                      <a:endParaRPr kumimoji="0" lang="fr-FR"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just"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Correspondant national pour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l’évaluation</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t>
                      </a:r>
                    </a:p>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Dirige/coordonne toutes les activités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d’évaluation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en lien avec le partenaire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d’assistance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technique et le comité directeur.</a:t>
                      </a:r>
                    </a:p>
                    <a:p>
                      <a:pPr marL="342900" marR="0" lvl="0" indent="-342900" algn="just"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Dirige la collecte des données au niveau central.</a:t>
                      </a: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Équipe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d’évaluation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principale, comité directeur, équipe chargée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de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la collecte des données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niveau central).</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100 % du temps au cours de la semaine de formation et pendant la collecte des données.</a:t>
                      </a: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xmlns="" val="2157985727"/>
                  </a:ext>
                </a:extLst>
              </a:tr>
              <a:tr h="1238250">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Responsable </a:t>
                      </a: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des </a:t>
                      </a: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données</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0"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t>
                      </a:r>
                      <a:endParaRPr kumimoji="0" lang="fr-FR"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Échantillonnage, plan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d’analyse</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 analyse des résultats, analyse statistiques avancées. </a:t>
                      </a:r>
                    </a:p>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Garantit la bonne qualité des données collectées. </a:t>
                      </a:r>
                    </a:p>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Analyse les données.</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Équipe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d’évaluation </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principale, comité directeur.</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Varie en fonction de la phase du projet et des autres ressources expertes en données travaillant sur le projet. 100 % du temps au cours de la semaine de formation et pendant la collecte des données.</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xmlns="" val="2295774239"/>
                  </a:ext>
                </a:extLst>
              </a:tr>
              <a:tr h="1114425">
                <a:tc>
                  <a:txBody>
                    <a:body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dirty="0">
                          <a:ln>
                            <a:noFill/>
                          </a:ln>
                          <a:solidFill>
                            <a:schemeClr val="bg1"/>
                          </a:solidFill>
                          <a:effectLst/>
                          <a:latin typeface="Gill Sans MT" panose="020B0502020104020203" pitchFamily="34" charset="0"/>
                          <a:ea typeface="Times New Roman" panose="02020603050405020304" pitchFamily="18" charset="0"/>
                          <a:cs typeface="GillSansMTStd-Book" charset="0"/>
                        </a:rPr>
                        <a:t>Responsable </a:t>
                      </a:r>
                      <a:r>
                        <a:rPr kumimoji="0" lang="fr-FR" sz="1400" b="1" i="0" u="none" strike="noStrike" cap="none" normalizeH="0" baseline="0" dirty="0" smtClean="0">
                          <a:ln>
                            <a:noFill/>
                          </a:ln>
                          <a:solidFill>
                            <a:schemeClr val="bg1"/>
                          </a:solidFill>
                          <a:effectLst/>
                          <a:latin typeface="Gill Sans MT" panose="020B0502020104020203" pitchFamily="34" charset="0"/>
                          <a:ea typeface="Times New Roman" panose="02020603050405020304" pitchFamily="18" charset="0"/>
                          <a:cs typeface="GillSansMTStd-Book" charset="0"/>
                        </a:rPr>
                        <a:t/>
                      </a:r>
                      <a:br>
                        <a:rPr kumimoji="0" lang="fr-FR" sz="1400" b="1" i="0" u="none" strike="noStrike" cap="none" normalizeH="0" baseline="0" dirty="0" smtClean="0">
                          <a:ln>
                            <a:noFill/>
                          </a:ln>
                          <a:solidFill>
                            <a:schemeClr val="bg1"/>
                          </a:solidFill>
                          <a:effectLst/>
                          <a:latin typeface="Gill Sans MT" panose="020B0502020104020203" pitchFamily="34" charset="0"/>
                          <a:ea typeface="Times New Roman" panose="02020603050405020304" pitchFamily="18" charset="0"/>
                          <a:cs typeface="GillSansMTStd-Book" charset="0"/>
                        </a:rPr>
                      </a:br>
                      <a:r>
                        <a:rPr kumimoji="0" lang="fr-FR" sz="1400" b="1" i="0" u="none" strike="noStrike" cap="none" normalizeH="0" baseline="0" dirty="0" smtClean="0">
                          <a:ln>
                            <a:noFill/>
                          </a:ln>
                          <a:solidFill>
                            <a:schemeClr val="bg1"/>
                          </a:solidFill>
                          <a:effectLst/>
                          <a:latin typeface="Gill Sans MT" panose="020B0502020104020203" pitchFamily="34" charset="0"/>
                          <a:ea typeface="Times New Roman" panose="02020603050405020304" pitchFamily="18" charset="0"/>
                          <a:cs typeface="GillSansMTStd-Book" charset="0"/>
                        </a:rPr>
                        <a:t>de </a:t>
                      </a:r>
                      <a:r>
                        <a:rPr kumimoji="0" lang="fr-FR" sz="1400" b="1" i="0" u="none" strike="noStrike" cap="none" normalizeH="0" baseline="0" dirty="0">
                          <a:ln>
                            <a:noFill/>
                          </a:ln>
                          <a:solidFill>
                            <a:schemeClr val="bg1"/>
                          </a:solidFill>
                          <a:effectLst/>
                          <a:latin typeface="Gill Sans MT" panose="020B0502020104020203" pitchFamily="34" charset="0"/>
                          <a:ea typeface="Times New Roman" panose="02020603050405020304" pitchFamily="18" charset="0"/>
                          <a:cs typeface="GillSansMTStd-Book" charset="0"/>
                        </a:rPr>
                        <a:t>la logistique</a:t>
                      </a: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chemeClr val="tx1"/>
                          </a:solidFill>
                          <a:effectLst/>
                          <a:latin typeface="Gill Sans MT" panose="020B0502020104020203" pitchFamily="34" charset="0"/>
                          <a:ea typeface="Times New Roman" panose="02020603050405020304" pitchFamily="18" charset="0"/>
                          <a:cs typeface="GillSansMTStd-Book" charset="0"/>
                        </a:rPr>
                        <a:t>Coordonne la logistique pour la mise en œuvre de NSCA 2.0 : il identifie le nombre de participants, organise les déplacements, réserve les salles de réunion selon les besoins et prépare les documents à présenter aux parties prenantes lors de manifestations</a:t>
                      </a:r>
                      <a:r>
                        <a:rPr kumimoji="0" lang="fr-FR"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rPr>
                        <a:t>.</a:t>
                      </a: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chemeClr val="tx1"/>
                          </a:solidFill>
                          <a:effectLst/>
                          <a:latin typeface="Gill Sans MT" panose="020B0502020104020203" pitchFamily="34" charset="0"/>
                          <a:ea typeface="Gill Sans MT" panose="020B0502020104020203" pitchFamily="34" charset="0"/>
                          <a:cs typeface="Gill Sans MT" panose="020B0502020104020203" pitchFamily="34" charset="0"/>
                        </a:rPr>
                        <a:t>Équipe </a:t>
                      </a:r>
                      <a:r>
                        <a:rPr kumimoji="0" lang="fr-FR" sz="1200" b="0" i="0" u="none" strike="noStrike" cap="none" normalizeH="0" baseline="0" dirty="0" smtClean="0">
                          <a:ln>
                            <a:noFill/>
                          </a:ln>
                          <a:solidFill>
                            <a:schemeClr val="tx1"/>
                          </a:solidFill>
                          <a:effectLst/>
                          <a:latin typeface="Gill Sans MT" panose="020B0502020104020203" pitchFamily="34" charset="0"/>
                          <a:ea typeface="Gill Sans MT" panose="020B0502020104020203" pitchFamily="34" charset="0"/>
                          <a:cs typeface="Gill Sans MT" panose="020B0502020104020203" pitchFamily="34" charset="0"/>
                        </a:rPr>
                        <a:t>d’évaluation </a:t>
                      </a:r>
                      <a:r>
                        <a:rPr kumimoji="0" lang="fr-FR" sz="1200" b="0" i="0" u="none" strike="noStrike" cap="none" normalizeH="0" baseline="0" dirty="0">
                          <a:ln>
                            <a:noFill/>
                          </a:ln>
                          <a:solidFill>
                            <a:schemeClr val="tx1"/>
                          </a:solidFill>
                          <a:effectLst/>
                          <a:latin typeface="Gill Sans MT" panose="020B0502020104020203" pitchFamily="34" charset="0"/>
                          <a:ea typeface="Gill Sans MT" panose="020B0502020104020203" pitchFamily="34" charset="0"/>
                          <a:cs typeface="Gill Sans MT" panose="020B0502020104020203" pitchFamily="34" charset="0"/>
                        </a:rPr>
                        <a:t>principale</a:t>
                      </a: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chemeClr val="tx1"/>
                          </a:solidFill>
                          <a:effectLst/>
                          <a:latin typeface="Gill Sans MT" panose="020B0502020104020203" pitchFamily="34" charset="0"/>
                          <a:ea typeface="Times New Roman" panose="02020603050405020304" pitchFamily="18" charset="0"/>
                          <a:cs typeface="GillSansMTStd-Book" charset="0"/>
                        </a:rPr>
                        <a:t>De 25 à 50 %</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chemeClr val="tx1"/>
                          </a:solidFill>
                          <a:effectLst/>
                          <a:latin typeface="Gill Sans MT" panose="020B0502020104020203" pitchFamily="34" charset="0"/>
                          <a:ea typeface="Times New Roman" panose="02020603050405020304" pitchFamily="18" charset="0"/>
                          <a:cs typeface="GillSansMTStd-Book" charset="0"/>
                        </a:rPr>
                        <a:t>Varie en fonction de la phase du projet : il est généralement impliqué dans les tâches administratives et opérationnelles.</a:t>
                      </a: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xmlns="" val="619610654"/>
                  </a:ext>
                </a:extLst>
              </a:tr>
              <a:tr h="712536">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Superviseur </a:t>
                      </a: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de </a:t>
                      </a: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la collecte </a:t>
                      </a: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des </a:t>
                      </a: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données</a:t>
                      </a:r>
                      <a:endParaRPr kumimoji="0" lang="fr-FR"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Supervise les collecteurs de données et contrôle les activités de collecte des données sur le terrain.</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Équipe chargée de la collecte des données.</a:t>
                      </a: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100 % du temps au cours de la semaine de formation et pendant la collecte des données. 50 % dans la préparation de la collecte des données.</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xmlns="" val="1446681206"/>
                  </a:ext>
                </a:extLst>
              </a:tr>
              <a:tr h="944814">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Collecteur </a:t>
                      </a: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r>
                      <a:b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br>
                      <a:r>
                        <a:rPr kumimoji="0" lang="fr-FR" sz="1400" b="1" i="0" u="none" strike="noStrike" cap="none" normalizeH="0" baseline="0" dirty="0" smtClean="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de </a:t>
                      </a:r>
                      <a:r>
                        <a:rPr kumimoji="0" lang="fr-FR" sz="1400" b="1"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données</a:t>
                      </a:r>
                    </a:p>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400" b="0" i="0" u="none" strike="noStrike" cap="none" normalizeH="0" baseline="0" dirty="0">
                          <a:ln>
                            <a:noFill/>
                          </a:ln>
                          <a:solidFill>
                            <a:srgbClr val="FFFFFF"/>
                          </a:solidFill>
                          <a:effectLst/>
                          <a:latin typeface="Gill Sans MT" panose="020B0502020104020203" pitchFamily="34" charset="0"/>
                          <a:ea typeface="Gill Sans MT" panose="020B0502020104020203" pitchFamily="34" charset="0"/>
                          <a:cs typeface="Gill Sans MT" panose="020B0502020104020203" pitchFamily="34" charset="0"/>
                        </a:rPr>
                        <a:t> </a:t>
                      </a:r>
                      <a:endParaRPr kumimoji="0" lang="fr-FR" altLang="en-US" sz="1400" b="1"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marL="342900" indent="-34290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342900" marR="0" lvl="0" indent="-342900" algn="l" defTabSz="455613" rtl="0" eaLnBrk="1" fontAlgn="base" latinLnBrk="0" hangingPunct="1">
                        <a:lnSpc>
                          <a:spcPct val="100000"/>
                        </a:lnSpc>
                        <a:spcBef>
                          <a:spcPts val="600"/>
                        </a:spcBef>
                        <a:spcAft>
                          <a:spcPts val="600"/>
                        </a:spcAft>
                        <a:buClrTx/>
                        <a:buSzTx/>
                        <a:buFont typeface="Symbol" panose="05050102010706020507" pitchFamily="18" charset="2"/>
                        <a:buChar char=""/>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Conduit les visites sur site afin de collecter les données </a:t>
                      </a:r>
                      <a:r>
                        <a:rPr kumimoji="0" lang="fr-FR" sz="1200" b="0" i="0" u="none" strike="noStrike" cap="none" normalizeH="0" baseline="0" dirty="0" smtClean="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d’évaluation</a:t>
                      </a: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Équipe chargée de la collecte des données.</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tc>
                  <a:txBody>
                    <a:bodyPr/>
                    <a:lstStyle>
                      <a:lvl1pPr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1pPr>
                      <a:lvl2pPr marL="742950" indent="-285750" defTabSz="455613">
                        <a:spcAft>
                          <a:spcPts val="1200"/>
                        </a:spcAft>
                        <a:buFont typeface="Arial" panose="020B0604020202020204" pitchFamily="34" charset="0"/>
                        <a:defRPr>
                          <a:solidFill>
                            <a:srgbClr val="635C5B"/>
                          </a:solidFill>
                          <a:latin typeface="Gill Sans MT" panose="020B0502020104020203" pitchFamily="34" charset="0"/>
                          <a:ea typeface="Gill Sans MT" panose="020B0502020104020203" pitchFamily="34" charset="0"/>
                          <a:cs typeface="Gill Sans MT" panose="020B0502020104020203" pitchFamily="34" charset="0"/>
                        </a:defRPr>
                      </a:lvl2pPr>
                      <a:lvl3pPr marL="1143000" indent="-228600" defTabSz="455613">
                        <a:spcBef>
                          <a:spcPct val="20000"/>
                        </a:spcBef>
                        <a:buFont typeface="Arial" panose="020B0604020202020204" pitchFamily="34" charset="0"/>
                        <a:defRPr sz="16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3pPr>
                      <a:lvl4pPr marL="1600200" indent="-228600" defTabSz="455613">
                        <a:spcBef>
                          <a:spcPct val="20000"/>
                        </a:spcBef>
                        <a:buFont typeface="Arial" panose="020B0604020202020204" pitchFamily="34" charset="0"/>
                        <a:defRPr sz="14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4pPr>
                      <a:lvl5pPr marL="2057400" indent="-228600" defTabSz="455613">
                        <a:spcBef>
                          <a:spcPct val="20000"/>
                        </a:spcBef>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5pPr>
                      <a:lvl6pPr marL="25146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6pPr>
                      <a:lvl7pPr marL="29718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7pPr>
                      <a:lvl8pPr marL="34290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8pPr>
                      <a:lvl9pPr marL="3886200" indent="-228600" defTabSz="455613" eaLnBrk="0" fontAlgn="base" hangingPunct="0">
                        <a:spcBef>
                          <a:spcPct val="20000"/>
                        </a:spcBef>
                        <a:spcAft>
                          <a:spcPct val="0"/>
                        </a:spcAft>
                        <a:buFont typeface="Arial" panose="020B0604020202020204" pitchFamily="34" charset="0"/>
                        <a:defRPr sz="1200">
                          <a:solidFill>
                            <a:srgbClr val="6C6463"/>
                          </a:solidFill>
                          <a:latin typeface="Gill Sans MT" panose="020B0502020104020203" pitchFamily="34" charset="0"/>
                          <a:ea typeface="Gill Sans MT" panose="020B0502020104020203" pitchFamily="34" charset="0"/>
                          <a:cs typeface="Gill Sans MT" panose="020B0502020104020203" pitchFamily="34"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200" b="0" i="0" u="none" strike="noStrike" cap="none" normalizeH="0" baseline="0" dirty="0">
                          <a:ln>
                            <a:noFill/>
                          </a:ln>
                          <a:solidFill>
                            <a:srgbClr val="000000"/>
                          </a:solidFill>
                          <a:effectLst/>
                          <a:latin typeface="Gill Sans MT" panose="020B0502020104020203" pitchFamily="34" charset="0"/>
                          <a:ea typeface="Gill Sans MT" panose="020B0502020104020203" pitchFamily="34" charset="0"/>
                          <a:cs typeface="Gill Sans MT" panose="020B0502020104020203" pitchFamily="34" charset="0"/>
                        </a:rPr>
                        <a:t>Collecte des données : 100 % du temps au cours de la semaine de formation et pendant la collecte des données.</a:t>
                      </a:r>
                      <a:endParaRPr kumimoji="0" lang="fr-FR" altLang="en-US" sz="1200" b="0" i="0" u="none" strike="noStrike" cap="none" normalizeH="0" baseline="0" dirty="0">
                        <a:ln>
                          <a:noFill/>
                        </a:ln>
                        <a:solidFill>
                          <a:srgbClr val="6C6463"/>
                        </a:solidFill>
                        <a:effectLst/>
                        <a:latin typeface="Gill Sans MT" panose="020B0502020104020203" pitchFamily="34" charset="0"/>
                        <a:ea typeface="Times New Roman" panose="02020603050405020304" pitchFamily="18" charset="0"/>
                        <a:cs typeface="GillSansMTStd-Book" charset="0"/>
                      </a:endParaRPr>
                    </a:p>
                  </a:txBody>
                  <a:tcPr marL="56102" marR="56102"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xmlns="" val="685794313"/>
                  </a:ext>
                </a:extLst>
              </a:tr>
            </a:tbl>
          </a:graphicData>
        </a:graphic>
      </p:graphicFrame>
      <p:sp>
        <p:nvSpPr>
          <p:cNvPr id="2" name="Slide Number Placeholder 1">
            <a:extLst>
              <a:ext uri="{FF2B5EF4-FFF2-40B4-BE49-F238E27FC236}">
                <a16:creationId xmlns:a16="http://schemas.microsoft.com/office/drawing/2014/main" xmlns="" id="{343D248C-8CB3-4D2E-A6C7-DDB8ED2CDCA8}"/>
              </a:ext>
            </a:extLst>
          </p:cNvPr>
          <p:cNvSpPr>
            <a:spLocks noGrp="1"/>
          </p:cNvSpPr>
          <p:nvPr>
            <p:ph type="sldNum" sz="quarter" idx="4"/>
          </p:nvPr>
        </p:nvSpPr>
        <p:spPr/>
        <p:txBody>
          <a:bodyPr/>
          <a:lstStyle/>
          <a:p>
            <a:pPr algn="r" rtl="0"/>
            <a:fld id="{42782948-4DBE-204D-AB9E-B65E067054AE}" type="slidenum">
              <a:rPr/>
              <a:pPr/>
              <a:t>15</a:t>
            </a:fld>
            <a:endParaRPr lang="fr-FR" dirty="0"/>
          </a:p>
        </p:txBody>
      </p:sp>
    </p:spTree>
    <p:custDataLst>
      <p:tags r:id="rId1"/>
    </p:custDataLst>
    <p:extLst>
      <p:ext uri="{BB962C8B-B14F-4D97-AF65-F5344CB8AC3E}">
        <p14:creationId xmlns:p14="http://schemas.microsoft.com/office/powerpoint/2010/main" val="14781488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9873" name="Content Placeholder 1">
            <a:extLst>
              <a:ext uri="{FF2B5EF4-FFF2-40B4-BE49-F238E27FC236}">
                <a16:creationId xmlns:a16="http://schemas.microsoft.com/office/drawing/2014/main" xmlns="" id="{0B70E9C1-7C2B-466F-8EA9-BB1C0BF8C7E6}"/>
              </a:ext>
            </a:extLst>
          </p:cNvPr>
          <p:cNvSpPr>
            <a:spLocks noGrp="1"/>
          </p:cNvSpPr>
          <p:nvPr>
            <p:ph idx="1"/>
          </p:nvPr>
        </p:nvSpPr>
        <p:spPr>
          <a:xfrm>
            <a:off x="238154" y="819996"/>
            <a:ext cx="11715693" cy="6191753"/>
          </a:xfrm>
        </p:spPr>
        <p:txBody>
          <a:bodyPr>
            <a:normAutofit fontScale="85000" lnSpcReduction="10000"/>
          </a:bodyPr>
          <a:lstStyle/>
          <a:p>
            <a:pPr algn="l" rtl="0" eaLnBrk="1" hangingPunct="1"/>
            <a:r>
              <a:rPr lang="fr-FR" sz="3174" b="0" i="0" u="none" baseline="0" dirty="0">
                <a:solidFill>
                  <a:schemeClr val="tx1"/>
                </a:solidFill>
                <a:latin typeface="Gill Sans MT" panose="020B0502020104020203" pitchFamily="34" charset="0"/>
                <a:cs typeface="Gill Sans MT" panose="020B0502020104020203" pitchFamily="34" charset="0"/>
              </a:rPr>
              <a:t>Responsable de toutes les activités de collecte et </a:t>
            </a:r>
            <a:r>
              <a:rPr lang="fr-FR" sz="3174" b="0" i="0" u="none" baseline="0" dirty="0" smtClean="0">
                <a:solidFill>
                  <a:schemeClr val="tx1"/>
                </a:solidFill>
                <a:latin typeface="Gill Sans MT" panose="020B0502020104020203" pitchFamily="34" charset="0"/>
                <a:cs typeface="Gill Sans MT" panose="020B0502020104020203" pitchFamily="34" charset="0"/>
              </a:rPr>
              <a:t>d’analyse </a:t>
            </a:r>
            <a:r>
              <a:rPr lang="fr-FR" sz="3174" b="0" i="0" u="none" baseline="0" dirty="0">
                <a:solidFill>
                  <a:schemeClr val="tx1"/>
                </a:solidFill>
                <a:latin typeface="Gill Sans MT" panose="020B0502020104020203" pitchFamily="34" charset="0"/>
                <a:cs typeface="Gill Sans MT" panose="020B0502020104020203" pitchFamily="34" charset="0"/>
              </a:rPr>
              <a:t>de données du pays, </a:t>
            </a:r>
            <a:r>
              <a:rPr lang="fr-FR" sz="3174" b="0" i="0" u="none" baseline="0" dirty="0" smtClean="0">
                <a:solidFill>
                  <a:schemeClr val="tx1"/>
                </a:solidFill>
                <a:latin typeface="Gill Sans MT" panose="020B0502020104020203" pitchFamily="34" charset="0"/>
                <a:cs typeface="Gill Sans MT" panose="020B0502020104020203" pitchFamily="34" charset="0"/>
              </a:rPr>
              <a:t>l’équipe </a:t>
            </a:r>
            <a:r>
              <a:rPr lang="fr-FR" sz="3174" b="0" i="0" u="none" baseline="0" dirty="0">
                <a:solidFill>
                  <a:schemeClr val="tx1"/>
                </a:solidFill>
                <a:latin typeface="Gill Sans MT" panose="020B0502020104020203" pitchFamily="34" charset="0"/>
                <a:cs typeface="Gill Sans MT" panose="020B0502020104020203" pitchFamily="34" charset="0"/>
              </a:rPr>
              <a:t>est chargée de recueillir et </a:t>
            </a:r>
            <a:r>
              <a:rPr lang="fr-FR" sz="3174" b="0" i="0" u="none" baseline="0" dirty="0" smtClean="0">
                <a:solidFill>
                  <a:schemeClr val="tx1"/>
                </a:solidFill>
                <a:latin typeface="Gill Sans MT" panose="020B0502020104020203" pitchFamily="34" charset="0"/>
                <a:cs typeface="Gill Sans MT" panose="020B0502020104020203" pitchFamily="34" charset="0"/>
              </a:rPr>
              <a:t>d’analyser </a:t>
            </a:r>
            <a:r>
              <a:rPr lang="fr-FR" sz="3174" b="0" i="0" u="none" baseline="0" dirty="0">
                <a:solidFill>
                  <a:schemeClr val="tx1"/>
                </a:solidFill>
                <a:latin typeface="Gill Sans MT" panose="020B0502020104020203" pitchFamily="34" charset="0"/>
                <a:cs typeface="Gill Sans MT" panose="020B0502020104020203" pitchFamily="34" charset="0"/>
              </a:rPr>
              <a:t>les données CMM et KPI.</a:t>
            </a:r>
          </a:p>
          <a:p>
            <a:pPr algn="l" rtl="0" eaLnBrk="1" hangingPunct="1"/>
            <a:r>
              <a:rPr lang="fr-FR" sz="3174" b="0" i="0" u="none" baseline="0" dirty="0">
                <a:solidFill>
                  <a:schemeClr val="tx1"/>
                </a:solidFill>
                <a:latin typeface="Gill Sans MT" panose="020B0502020104020203" pitchFamily="34" charset="0"/>
                <a:cs typeface="Gill Sans MT" panose="020B0502020104020203" pitchFamily="34" charset="0"/>
              </a:rPr>
              <a:t>Il est préférable de confier la collecte des données à des acteurs actuels de la chaîne </a:t>
            </a:r>
            <a:r>
              <a:rPr lang="fr-FR" sz="3174" b="0" i="0" u="none" baseline="0" dirty="0" smtClean="0">
                <a:solidFill>
                  <a:schemeClr val="tx1"/>
                </a:solidFill>
                <a:latin typeface="Gill Sans MT" panose="020B0502020104020203" pitchFamily="34" charset="0"/>
                <a:cs typeface="Gill Sans MT" panose="020B0502020104020203" pitchFamily="34" charset="0"/>
              </a:rPr>
              <a:t>d’approvisionnement</a:t>
            </a:r>
            <a:r>
              <a:rPr lang="fr-FR" sz="3174" b="0" i="0" u="none" baseline="0" dirty="0">
                <a:solidFill>
                  <a:schemeClr val="tx1"/>
                </a:solidFill>
                <a:latin typeface="Gill Sans MT" panose="020B0502020104020203" pitchFamily="34" charset="0"/>
                <a:cs typeface="Gill Sans MT" panose="020B0502020104020203" pitchFamily="34" charset="0"/>
              </a:rPr>
              <a:t>.</a:t>
            </a:r>
          </a:p>
          <a:p>
            <a:pPr algn="l" rtl="0" eaLnBrk="1" hangingPunct="1"/>
            <a:r>
              <a:rPr lang="fr-FR" sz="3174" b="0" i="0" u="none" baseline="0" dirty="0">
                <a:solidFill>
                  <a:schemeClr val="tx1"/>
                </a:solidFill>
                <a:latin typeface="Gill Sans MT" panose="020B0502020104020203" pitchFamily="34" charset="0"/>
                <a:cs typeface="Gill Sans MT" panose="020B0502020104020203" pitchFamily="34" charset="0"/>
              </a:rPr>
              <a:t>Toute équipe se rendant dans un établissement de santé doit compter de 2 à 4 personnes selon la taille de </a:t>
            </a:r>
            <a:r>
              <a:rPr lang="fr-FR" sz="3174" b="0" i="0" u="none" baseline="0" dirty="0" smtClean="0">
                <a:solidFill>
                  <a:schemeClr val="tx1"/>
                </a:solidFill>
                <a:latin typeface="Gill Sans MT" panose="020B0502020104020203" pitchFamily="34" charset="0"/>
                <a:cs typeface="Gill Sans MT" panose="020B0502020104020203" pitchFamily="34" charset="0"/>
              </a:rPr>
              <a:t>l’établissement</a:t>
            </a:r>
            <a:r>
              <a:rPr lang="fr-FR" sz="3174" b="0" i="0" u="none" baseline="0" dirty="0">
                <a:solidFill>
                  <a:schemeClr val="tx1"/>
                </a:solidFill>
                <a:latin typeface="Gill Sans MT" panose="020B0502020104020203" pitchFamily="34" charset="0"/>
                <a:cs typeface="Gill Sans MT" panose="020B0502020104020203" pitchFamily="34" charset="0"/>
              </a:rPr>
              <a:t>. </a:t>
            </a:r>
            <a:r>
              <a:rPr lang="fr-FR" sz="3174" b="0" i="0" u="none" baseline="0" dirty="0" smtClean="0">
                <a:solidFill>
                  <a:schemeClr val="tx1"/>
                </a:solidFill>
                <a:latin typeface="Gill Sans MT" panose="020B0502020104020203" pitchFamily="34" charset="0"/>
                <a:cs typeface="Gill Sans MT" panose="020B0502020104020203" pitchFamily="34" charset="0"/>
              </a:rPr>
              <a:t>S’il s’agit d’un </a:t>
            </a:r>
            <a:r>
              <a:rPr lang="fr-FR" sz="3174" b="0" i="0" u="none" baseline="0" dirty="0">
                <a:solidFill>
                  <a:schemeClr val="tx1"/>
                </a:solidFill>
                <a:latin typeface="Gill Sans MT" panose="020B0502020104020203" pitchFamily="34" charset="0"/>
                <a:cs typeface="Gill Sans MT" panose="020B0502020104020203" pitchFamily="34" charset="0"/>
              </a:rPr>
              <a:t>établissement de niveau central, il convient de prévoir une ou plusieurs équipes de 4 personnes.</a:t>
            </a:r>
          </a:p>
          <a:p>
            <a:pPr algn="l" rtl="0" eaLnBrk="1" hangingPunct="1"/>
            <a:r>
              <a:rPr lang="fr-FR" sz="3174" b="0" i="0" u="none" baseline="0" dirty="0" smtClean="0">
                <a:solidFill>
                  <a:srgbClr val="C2113A"/>
                </a:solidFill>
                <a:latin typeface="Gill Sans MT" panose="020B0502020104020203" pitchFamily="34" charset="0"/>
                <a:cs typeface="Gill Sans MT" panose="020B0502020104020203" pitchFamily="34" charset="0"/>
              </a:rPr>
              <a:t>L’équipe </a:t>
            </a:r>
            <a:r>
              <a:rPr lang="fr-FR" sz="3174" b="0" i="0" u="none" baseline="0" dirty="0">
                <a:solidFill>
                  <a:srgbClr val="C2113A"/>
                </a:solidFill>
                <a:latin typeface="Gill Sans MT" panose="020B0502020104020203" pitchFamily="34" charset="0"/>
                <a:cs typeface="Gill Sans MT" panose="020B0502020104020203" pitchFamily="34" charset="0"/>
              </a:rPr>
              <a:t>chargée de la collecte et de </a:t>
            </a:r>
            <a:r>
              <a:rPr lang="fr-FR" sz="3174" b="0" i="0" u="none" baseline="0" dirty="0" smtClean="0">
                <a:solidFill>
                  <a:srgbClr val="C2113A"/>
                </a:solidFill>
                <a:latin typeface="Gill Sans MT" panose="020B0502020104020203" pitchFamily="34" charset="0"/>
                <a:cs typeface="Gill Sans MT" panose="020B0502020104020203" pitchFamily="34" charset="0"/>
              </a:rPr>
              <a:t>l’analyse </a:t>
            </a:r>
            <a:r>
              <a:rPr lang="fr-FR" sz="3174" b="0" i="0" u="none" baseline="0" dirty="0">
                <a:solidFill>
                  <a:srgbClr val="C2113A"/>
                </a:solidFill>
                <a:latin typeface="Gill Sans MT" panose="020B0502020104020203" pitchFamily="34" charset="0"/>
                <a:cs typeface="Gill Sans MT" panose="020B0502020104020203" pitchFamily="34" charset="0"/>
              </a:rPr>
              <a:t>des données se compose </a:t>
            </a:r>
            <a:r>
              <a:rPr lang="fr-FR" sz="3174" b="0" i="0" u="none" baseline="0" dirty="0" smtClean="0">
                <a:solidFill>
                  <a:srgbClr val="C2113A"/>
                </a:solidFill>
                <a:latin typeface="Gill Sans MT" panose="020B0502020104020203" pitchFamily="34" charset="0"/>
                <a:cs typeface="Gill Sans MT" panose="020B0502020104020203" pitchFamily="34" charset="0"/>
              </a:rPr>
              <a:t/>
            </a:r>
            <a:br>
              <a:rPr lang="fr-FR" sz="3174" b="0" i="0" u="none" baseline="0" dirty="0" smtClean="0">
                <a:solidFill>
                  <a:srgbClr val="C2113A"/>
                </a:solidFill>
                <a:latin typeface="Gill Sans MT" panose="020B0502020104020203" pitchFamily="34" charset="0"/>
                <a:cs typeface="Gill Sans MT" panose="020B0502020104020203" pitchFamily="34" charset="0"/>
              </a:rPr>
            </a:br>
            <a:r>
              <a:rPr lang="fr-FR" sz="3174" b="0" i="0" u="none" baseline="0" dirty="0" smtClean="0">
                <a:solidFill>
                  <a:srgbClr val="C2113A"/>
                </a:solidFill>
                <a:latin typeface="Gill Sans MT" panose="020B0502020104020203" pitchFamily="34" charset="0"/>
                <a:cs typeface="Gill Sans MT" panose="020B0502020104020203" pitchFamily="34" charset="0"/>
              </a:rPr>
              <a:t>des </a:t>
            </a:r>
            <a:r>
              <a:rPr lang="fr-FR" sz="3174" b="0" i="0" u="none" baseline="0" dirty="0">
                <a:solidFill>
                  <a:srgbClr val="C2113A"/>
                </a:solidFill>
                <a:latin typeface="Gill Sans MT" panose="020B0502020104020203" pitchFamily="34" charset="0"/>
                <a:cs typeface="Gill Sans MT" panose="020B0502020104020203" pitchFamily="34" charset="0"/>
              </a:rPr>
              <a:t>membres suivants :</a:t>
            </a:r>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Responsable de </a:t>
            </a:r>
            <a:r>
              <a:rPr lang="fr-FR" sz="3174" b="0" i="0" u="none" baseline="0" dirty="0" smtClean="0">
                <a:solidFill>
                  <a:schemeClr val="tx1"/>
                </a:solidFill>
                <a:latin typeface="Gill Sans MT" panose="020B0502020104020203" pitchFamily="34" charset="0"/>
                <a:cs typeface="Gill Sans MT" panose="020B0502020104020203" pitchFamily="34" charset="0"/>
              </a:rPr>
              <a:t>l’évaluation</a:t>
            </a:r>
            <a:endParaRPr lang="fr-FR" sz="3174" b="0" i="0" u="none" baseline="0"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Responsable des données</a:t>
            </a:r>
            <a:endParaRPr lang="fr-FR" altLang="en-US" sz="3174" i="1"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Superviseur de la collecte des données</a:t>
            </a: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Collecteurs de données</a:t>
            </a: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79877" name="Title 5">
            <a:extLst>
              <a:ext uri="{FF2B5EF4-FFF2-40B4-BE49-F238E27FC236}">
                <a16:creationId xmlns:a16="http://schemas.microsoft.com/office/drawing/2014/main" xmlns="" id="{8799E1C0-A09E-42AF-BBE7-0E2BD8B03E02}"/>
              </a:ext>
            </a:extLst>
          </p:cNvPr>
          <p:cNvSpPr>
            <a:spLocks noGrp="1"/>
          </p:cNvSpPr>
          <p:nvPr>
            <p:ph type="title"/>
          </p:nvPr>
        </p:nvSpPr>
        <p:spPr>
          <a:xfrm>
            <a:off x="0" y="-338534"/>
            <a:ext cx="12191999" cy="1557734"/>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Équipe chargée de la collecte et de </a:t>
            </a:r>
            <a:r>
              <a:rPr lang="fr-FR" b="1" i="0" u="none" baseline="0" dirty="0" smtClean="0">
                <a:latin typeface="Gill Sans MT" panose="020B0502020104020203" pitchFamily="34" charset="0"/>
                <a:cs typeface="Gill Sans MT" panose="020B0502020104020203" pitchFamily="34" charset="0"/>
              </a:rPr>
              <a:t>l’analyse </a:t>
            </a:r>
            <a:r>
              <a:rPr lang="fr-FR" b="1" i="0" u="none" baseline="0" dirty="0">
                <a:latin typeface="Gill Sans MT" panose="020B0502020104020203" pitchFamily="34" charset="0"/>
                <a:cs typeface="Gill Sans MT" panose="020B0502020104020203" pitchFamily="34" charset="0"/>
              </a:rPr>
              <a:t>des données</a:t>
            </a:r>
            <a:r>
              <a:rPr lang="fr-FR" dirty="0">
                <a:solidFill>
                  <a:srgbClr val="000000"/>
                </a:solidFill>
                <a:latin typeface="Gill Sans MT" panose="020B0502020104020203" pitchFamily="34" charset="0"/>
                <a:cs typeface="Gill Sans MT" panose="020B0502020104020203" pitchFamily="34" charset="0"/>
              </a:rPr>
              <a:t/>
            </a:r>
            <a:br>
              <a:rPr lang="fr-FR"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
        <p:nvSpPr>
          <p:cNvPr id="2" name="Slide Number Placeholder 1">
            <a:extLst>
              <a:ext uri="{FF2B5EF4-FFF2-40B4-BE49-F238E27FC236}">
                <a16:creationId xmlns:a16="http://schemas.microsoft.com/office/drawing/2014/main" xmlns="" id="{AFC7D884-FB5D-47BD-9372-B6C8D4C1E4E8}"/>
              </a:ext>
            </a:extLst>
          </p:cNvPr>
          <p:cNvSpPr>
            <a:spLocks noGrp="1"/>
          </p:cNvSpPr>
          <p:nvPr>
            <p:ph type="sldNum" sz="quarter" idx="4"/>
          </p:nvPr>
        </p:nvSpPr>
        <p:spPr/>
        <p:txBody>
          <a:bodyPr/>
          <a:lstStyle/>
          <a:p>
            <a:pPr algn="r" rtl="0"/>
            <a:fld id="{42782948-4DBE-204D-AB9E-B65E067054AE}" type="slidenum">
              <a:rPr/>
              <a:pPr/>
              <a:t>16</a:t>
            </a:fld>
            <a:endParaRPr lang="fr-FR" dirty="0"/>
          </a:p>
        </p:txBody>
      </p:sp>
    </p:spTree>
    <p:custDataLst>
      <p:tags r:id="rId1"/>
    </p:custDataLst>
    <p:extLst>
      <p:ext uri="{BB962C8B-B14F-4D97-AF65-F5344CB8AC3E}">
        <p14:creationId xmlns:p14="http://schemas.microsoft.com/office/powerpoint/2010/main" val="19849766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3969" name="Content Placeholder 1">
            <a:extLst>
              <a:ext uri="{FF2B5EF4-FFF2-40B4-BE49-F238E27FC236}">
                <a16:creationId xmlns:a16="http://schemas.microsoft.com/office/drawing/2014/main" xmlns="" id="{45962D0D-A847-4488-B59D-C8C3B4D9FEB9}"/>
              </a:ext>
            </a:extLst>
          </p:cNvPr>
          <p:cNvSpPr>
            <a:spLocks noGrp="1"/>
          </p:cNvSpPr>
          <p:nvPr>
            <p:ph idx="1"/>
          </p:nvPr>
        </p:nvSpPr>
        <p:spPr>
          <a:xfrm>
            <a:off x="202279" y="1301745"/>
            <a:ext cx="11725944" cy="5311781"/>
          </a:xfrm>
        </p:spPr>
        <p:txBody>
          <a:bodyPr>
            <a:normAutofit fontScale="92500"/>
          </a:bodyPr>
          <a:lstStyle/>
          <a:p>
            <a:pPr algn="l" rtl="0"/>
            <a:r>
              <a:rPr lang="fr-FR" sz="3174" b="0" i="0" u="none" baseline="0" dirty="0">
                <a:solidFill>
                  <a:schemeClr val="tx1"/>
                </a:solidFill>
                <a:latin typeface="Gill Sans MT" panose="020B0502020104020203" pitchFamily="34" charset="0"/>
                <a:cs typeface="Gill Sans MT" panose="020B0502020104020203" pitchFamily="34" charset="0"/>
              </a:rPr>
              <a:t>Il est utile de faire des simulations budgétaires en fonction de la taille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des </a:t>
            </a:r>
            <a:r>
              <a:rPr lang="fr-FR" sz="3174" b="0" i="0" u="none" baseline="0" dirty="0">
                <a:solidFill>
                  <a:schemeClr val="tx1"/>
                </a:solidFill>
                <a:latin typeface="Gill Sans MT" panose="020B0502020104020203" pitchFamily="34" charset="0"/>
                <a:cs typeface="Gill Sans MT" panose="020B0502020104020203" pitchFamily="34" charset="0"/>
              </a:rPr>
              <a:t>équipes de collecteurs de données, du niveau </a:t>
            </a:r>
            <a:r>
              <a:rPr lang="fr-FR" sz="3174" b="0" i="0" u="none" baseline="0" dirty="0" smtClean="0">
                <a:solidFill>
                  <a:schemeClr val="tx1"/>
                </a:solidFill>
                <a:latin typeface="Gill Sans MT" panose="020B0502020104020203" pitchFamily="34" charset="0"/>
                <a:cs typeface="Gill Sans MT" panose="020B0502020104020203" pitchFamily="34" charset="0"/>
              </a:rPr>
              <a:t>d’effort </a:t>
            </a:r>
            <a:r>
              <a:rPr lang="fr-FR" sz="3174" b="0" i="0" u="none" baseline="0" dirty="0">
                <a:solidFill>
                  <a:schemeClr val="tx1"/>
                </a:solidFill>
                <a:latin typeface="Gill Sans MT" panose="020B0502020104020203" pitchFamily="34" charset="0"/>
                <a:cs typeface="Gill Sans MT" panose="020B0502020104020203" pitchFamily="34" charset="0"/>
              </a:rPr>
              <a:t>et du nombre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de </a:t>
            </a:r>
            <a:r>
              <a:rPr lang="fr-FR" sz="3174" b="0" i="0" u="none" baseline="0" dirty="0">
                <a:solidFill>
                  <a:schemeClr val="tx1"/>
                </a:solidFill>
                <a:latin typeface="Gill Sans MT" panose="020B0502020104020203" pitchFamily="34" charset="0"/>
                <a:cs typeface="Gill Sans MT" panose="020B0502020104020203" pitchFamily="34" charset="0"/>
              </a:rPr>
              <a:t>collectes sur le terrain pour obtenir un budget réaliste et raisonnable.</a:t>
            </a:r>
          </a:p>
          <a:p>
            <a:endParaRPr lang="fr-FR" altLang="en-US" sz="3174" dirty="0">
              <a:solidFill>
                <a:schemeClr val="tx1"/>
              </a:solidFill>
              <a:latin typeface="Gill Sans MT" panose="020B0502020104020203" pitchFamily="34" charset="0"/>
              <a:cs typeface="Gill Sans MT" panose="020B0502020104020203" pitchFamily="34" charset="0"/>
            </a:endParaRPr>
          </a:p>
          <a:p>
            <a:pPr algn="l" rtl="0"/>
            <a:r>
              <a:rPr lang="fr-FR" sz="3174" b="0" i="0" u="none" baseline="0" dirty="0">
                <a:solidFill>
                  <a:schemeClr val="tx1"/>
                </a:solidFill>
                <a:latin typeface="Gill Sans MT" panose="020B0502020104020203" pitchFamily="34" charset="0"/>
                <a:cs typeface="Gill Sans MT" panose="020B0502020104020203" pitchFamily="34" charset="0"/>
              </a:rPr>
              <a:t>Résumer les obligations associées à chaque phase en termes </a:t>
            </a:r>
            <a:r>
              <a:rPr lang="fr-FR" sz="3174" b="0" i="0" u="none" baseline="0" dirty="0" smtClean="0">
                <a:solidFill>
                  <a:schemeClr val="tx1"/>
                </a:solidFill>
                <a:latin typeface="Gill Sans MT" panose="020B0502020104020203" pitchFamily="34" charset="0"/>
                <a:cs typeface="Gill Sans MT" panose="020B0502020104020203" pitchFamily="34" charset="0"/>
              </a:rPr>
              <a:t>d’activités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et </a:t>
            </a:r>
            <a:r>
              <a:rPr lang="fr-FR" sz="3174" b="0" i="0" u="none" baseline="0" dirty="0">
                <a:solidFill>
                  <a:schemeClr val="tx1"/>
                </a:solidFill>
                <a:latin typeface="Gill Sans MT" panose="020B0502020104020203" pitchFamily="34" charset="0"/>
                <a:cs typeface="Gill Sans MT" panose="020B0502020104020203" pitchFamily="34" charset="0"/>
              </a:rPr>
              <a:t>de résultats</a:t>
            </a:r>
          </a:p>
          <a:p>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r>
              <a:rPr lang="fr-FR" sz="3174" b="0" i="0" u="none" baseline="0" dirty="0">
                <a:solidFill>
                  <a:schemeClr val="tx1"/>
                </a:solidFill>
                <a:latin typeface="Gill Sans MT" panose="020B0502020104020203" pitchFamily="34" charset="0"/>
                <a:cs typeface="Gill Sans MT" panose="020B0502020104020203" pitchFamily="34" charset="0"/>
              </a:rPr>
              <a:t>Il est important de consulter le ministère de la Santé, le partenaire </a:t>
            </a:r>
            <a:r>
              <a:rPr lang="fr-FR" sz="3174" b="0" i="0" u="none" baseline="0" dirty="0" smtClean="0">
                <a:solidFill>
                  <a:schemeClr val="tx1"/>
                </a:solidFill>
                <a:latin typeface="Gill Sans MT" panose="020B0502020104020203" pitchFamily="34" charset="0"/>
                <a:cs typeface="Gill Sans MT" panose="020B0502020104020203" pitchFamily="34" charset="0"/>
              </a:rPr>
              <a:t>d’assistance </a:t>
            </a:r>
            <a:r>
              <a:rPr lang="fr-FR" sz="3174" b="0" i="0" u="none" baseline="0" dirty="0">
                <a:solidFill>
                  <a:schemeClr val="tx1"/>
                </a:solidFill>
                <a:latin typeface="Gill Sans MT" panose="020B0502020104020203" pitchFamily="34" charset="0"/>
                <a:cs typeface="Gill Sans MT" panose="020B0502020104020203" pitchFamily="34" charset="0"/>
              </a:rPr>
              <a:t>technique et les parties prenantes locales concernées tout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au </a:t>
            </a:r>
            <a:r>
              <a:rPr lang="fr-FR" sz="3174" b="0" i="0" u="none" baseline="0" dirty="0">
                <a:solidFill>
                  <a:schemeClr val="tx1"/>
                </a:solidFill>
                <a:latin typeface="Gill Sans MT" panose="020B0502020104020203" pitchFamily="34" charset="0"/>
                <a:cs typeface="Gill Sans MT" panose="020B0502020104020203" pitchFamily="34" charset="0"/>
              </a:rPr>
              <a:t>long du processus budgétaire.</a:t>
            </a: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2" name="Slide Number Placeholder 1">
            <a:extLst>
              <a:ext uri="{FF2B5EF4-FFF2-40B4-BE49-F238E27FC236}">
                <a16:creationId xmlns:a16="http://schemas.microsoft.com/office/drawing/2014/main" xmlns="" id="{78A6FF74-1056-4431-AB50-BEF8DAE2ACF3}"/>
              </a:ext>
            </a:extLst>
          </p:cNvPr>
          <p:cNvSpPr>
            <a:spLocks noGrp="1"/>
          </p:cNvSpPr>
          <p:nvPr>
            <p:ph type="sldNum" sz="quarter" idx="4"/>
          </p:nvPr>
        </p:nvSpPr>
        <p:spPr/>
        <p:txBody>
          <a:bodyPr/>
          <a:lstStyle/>
          <a:p>
            <a:pPr algn="r" rtl="0"/>
            <a:fld id="{42782948-4DBE-204D-AB9E-B65E067054AE}" type="slidenum">
              <a:rPr/>
              <a:pPr/>
              <a:t>17</a:t>
            </a:fld>
            <a:endParaRPr lang="fr-FR" dirty="0"/>
          </a:p>
        </p:txBody>
      </p:sp>
      <p:sp>
        <p:nvSpPr>
          <p:cNvPr id="6" name="Title 5">
            <a:extLst>
              <a:ext uri="{FF2B5EF4-FFF2-40B4-BE49-F238E27FC236}">
                <a16:creationId xmlns:a16="http://schemas.microsoft.com/office/drawing/2014/main" xmlns="" id="{0957DAF8-2F76-4928-B16F-67FA0DD20954}"/>
              </a:ext>
            </a:extLst>
          </p:cNvPr>
          <p:cNvSpPr>
            <a:spLocks noGrp="1"/>
          </p:cNvSpPr>
          <p:nvPr>
            <p:ph type="title"/>
          </p:nvPr>
        </p:nvSpPr>
        <p:spPr>
          <a:xfrm>
            <a:off x="2178050" y="193374"/>
            <a:ext cx="8305801" cy="580800"/>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Planification budgétaire et implication</a:t>
            </a:r>
          </a:p>
        </p:txBody>
      </p:sp>
    </p:spTree>
    <p:custDataLst>
      <p:tags r:id="rId1"/>
    </p:custDataLst>
    <p:extLst>
      <p:ext uri="{BB962C8B-B14F-4D97-AF65-F5344CB8AC3E}">
        <p14:creationId xmlns:p14="http://schemas.microsoft.com/office/powerpoint/2010/main" val="63220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sp>
        <p:nvSpPr>
          <p:cNvPr id="86017" name="Content Placeholder 1">
            <a:extLst>
              <a:ext uri="{FF2B5EF4-FFF2-40B4-BE49-F238E27FC236}">
                <a16:creationId xmlns:a16="http://schemas.microsoft.com/office/drawing/2014/main" xmlns="" id="{0D755EAE-BF67-4C93-9B50-11626DF20E4B}"/>
              </a:ext>
            </a:extLst>
          </p:cNvPr>
          <p:cNvSpPr>
            <a:spLocks noGrp="1"/>
          </p:cNvSpPr>
          <p:nvPr>
            <p:ph idx="1"/>
          </p:nvPr>
        </p:nvSpPr>
        <p:spPr>
          <a:xfrm>
            <a:off x="212529" y="774175"/>
            <a:ext cx="11777193" cy="5713939"/>
          </a:xfrm>
        </p:spPr>
        <p:txBody>
          <a:bodyPr>
            <a:normAutofit fontScale="92500" lnSpcReduction="10000"/>
          </a:bodyPr>
          <a:lstStyle/>
          <a:p>
            <a:pPr algn="l" rtl="0" eaLnBrk="1" hangingPunct="1"/>
            <a:r>
              <a:rPr lang="fr-FR" sz="3174" b="0" i="0" u="none" baseline="0" dirty="0">
                <a:solidFill>
                  <a:schemeClr val="tx1"/>
                </a:solidFill>
                <a:latin typeface="Gill Sans MT" panose="020B0502020104020203" pitchFamily="34" charset="0"/>
                <a:cs typeface="Gill Sans MT" panose="020B0502020104020203" pitchFamily="34" charset="0"/>
              </a:rPr>
              <a:t>Le modèle de budget comprend les quatre feuilles de travail distinctes suivantes :</a:t>
            </a:r>
          </a:p>
          <a:p>
            <a:pPr algn="l" rtl="0" eaLnBrk="1" hangingPunct="1"/>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Planification hebdomadaire des ressources.</a:t>
            </a:r>
          </a:p>
          <a:p>
            <a:pPr algn="l" rtl="0" eaLnBrk="1" hangingPunct="1">
              <a:buFont typeface="Wingdings" panose="05000000000000000000" pitchFamily="2" charset="2"/>
              <a:buChar char="ü"/>
            </a:pPr>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Budget mensuel pour les ressources/niveau </a:t>
            </a:r>
            <a:r>
              <a:rPr lang="fr-FR" sz="3174" b="0" i="0" u="none" baseline="0" dirty="0" smtClean="0">
                <a:solidFill>
                  <a:schemeClr val="tx1"/>
                </a:solidFill>
                <a:latin typeface="Gill Sans MT" panose="020B0502020104020203" pitchFamily="34" charset="0"/>
                <a:cs typeface="Gill Sans MT" panose="020B0502020104020203" pitchFamily="34" charset="0"/>
              </a:rPr>
              <a:t>d’effort</a:t>
            </a:r>
            <a:r>
              <a:rPr lang="fr-FR" sz="3174" b="0" i="0" u="none" baseline="0" dirty="0">
                <a:solidFill>
                  <a:schemeClr val="tx1"/>
                </a:solidFill>
                <a:latin typeface="Gill Sans MT" panose="020B0502020104020203" pitchFamily="34" charset="0"/>
                <a:cs typeface="Gill Sans MT" panose="020B0502020104020203" pitchFamily="34" charset="0"/>
              </a:rPr>
              <a:t>.</a:t>
            </a:r>
          </a:p>
          <a:p>
            <a:pPr algn="l" rtl="0" eaLnBrk="1" hangingPunct="1">
              <a:buFont typeface="Wingdings" panose="05000000000000000000" pitchFamily="2" charset="2"/>
              <a:buChar char="ü"/>
            </a:pPr>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Coûts par poste (coûts unitaires et quantité).</a:t>
            </a:r>
          </a:p>
          <a:p>
            <a:pPr algn="l" rtl="0" eaLnBrk="1" hangingPunct="1">
              <a:buFont typeface="Wingdings" panose="05000000000000000000" pitchFamily="2" charset="2"/>
              <a:buChar char="ü"/>
            </a:pPr>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Budget intégral mensuel avec ressources/niveau </a:t>
            </a:r>
            <a:r>
              <a:rPr lang="fr-FR" sz="3174" b="0" i="0" u="none" baseline="0" dirty="0" smtClean="0">
                <a:solidFill>
                  <a:schemeClr val="tx1"/>
                </a:solidFill>
                <a:latin typeface="Gill Sans MT" panose="020B0502020104020203" pitchFamily="34" charset="0"/>
                <a:cs typeface="Gill Sans MT" panose="020B0502020104020203" pitchFamily="34" charset="0"/>
              </a:rPr>
              <a:t>d’effort </a:t>
            </a:r>
            <a:r>
              <a:rPr lang="fr-FR" sz="3174" b="0" i="0" u="none" baseline="0" dirty="0">
                <a:solidFill>
                  <a:schemeClr val="tx1"/>
                </a:solidFill>
                <a:latin typeface="Gill Sans MT" panose="020B0502020104020203" pitchFamily="34" charset="0"/>
                <a:cs typeface="Gill Sans MT" panose="020B0502020104020203" pitchFamily="34" charset="0"/>
              </a:rPr>
              <a:t>et coûts par poste.</a:t>
            </a:r>
          </a:p>
          <a:p>
            <a:pPr algn="l" rtl="0" eaLnBrk="1" hangingPunct="1"/>
            <a:endParaRPr lang="fr-FR" altLang="en-US" sz="3174" dirty="0">
              <a:solidFill>
                <a:schemeClr val="tx1"/>
              </a:solidFill>
              <a:latin typeface="Gill Sans MT" panose="020B0502020104020203" pitchFamily="34" charset="0"/>
              <a:cs typeface="Gill Sans MT" panose="020B0502020104020203" pitchFamily="34" charset="0"/>
            </a:endParaRPr>
          </a:p>
          <a:p>
            <a:pPr algn="l" rtl="0" eaLnBrk="1" hangingPunct="1"/>
            <a:endParaRPr lang="fr-FR" altLang="en-US" sz="3174" dirty="0">
              <a:solidFill>
                <a:schemeClr val="tx1"/>
              </a:solidFill>
              <a:latin typeface="Gill Sans MT" panose="020B0502020104020203" pitchFamily="34" charset="0"/>
              <a:cs typeface="Gill Sans MT" panose="020B0502020104020203" pitchFamily="34" charset="0"/>
            </a:endParaRPr>
          </a:p>
        </p:txBody>
      </p:sp>
      <p:sp>
        <p:nvSpPr>
          <p:cNvPr id="86021" name="Title 5">
            <a:extLst>
              <a:ext uri="{FF2B5EF4-FFF2-40B4-BE49-F238E27FC236}">
                <a16:creationId xmlns:a16="http://schemas.microsoft.com/office/drawing/2014/main" xmlns="" id="{0957DAF8-2F76-4928-B16F-67FA0DD20954}"/>
              </a:ext>
            </a:extLst>
          </p:cNvPr>
          <p:cNvSpPr>
            <a:spLocks noGrp="1"/>
          </p:cNvSpPr>
          <p:nvPr>
            <p:ph type="title"/>
          </p:nvPr>
        </p:nvSpPr>
        <p:spPr>
          <a:xfrm>
            <a:off x="2178050" y="193374"/>
            <a:ext cx="8305801" cy="580800"/>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Planification budgétaire et implication</a:t>
            </a:r>
          </a:p>
        </p:txBody>
      </p:sp>
      <p:sp>
        <p:nvSpPr>
          <p:cNvPr id="2" name="Slide Number Placeholder 1">
            <a:extLst>
              <a:ext uri="{FF2B5EF4-FFF2-40B4-BE49-F238E27FC236}">
                <a16:creationId xmlns:a16="http://schemas.microsoft.com/office/drawing/2014/main" xmlns="" id="{A87DE17C-CFD9-4E93-9FFB-755E70CDF4F2}"/>
              </a:ext>
            </a:extLst>
          </p:cNvPr>
          <p:cNvSpPr>
            <a:spLocks noGrp="1"/>
          </p:cNvSpPr>
          <p:nvPr>
            <p:ph type="sldNum" sz="quarter" idx="4"/>
          </p:nvPr>
        </p:nvSpPr>
        <p:spPr/>
        <p:txBody>
          <a:bodyPr/>
          <a:lstStyle/>
          <a:p>
            <a:pPr algn="r" rtl="0"/>
            <a:fld id="{42782948-4DBE-204D-AB9E-B65E067054AE}" type="slidenum">
              <a:rPr/>
              <a:pPr/>
              <a:t>18</a:t>
            </a:fld>
            <a:endParaRPr lang="fr-FR" dirty="0"/>
          </a:p>
        </p:txBody>
      </p:sp>
    </p:spTree>
    <p:custDataLst>
      <p:tags r:id="rId1"/>
    </p:custDataLst>
    <p:extLst>
      <p:ext uri="{BB962C8B-B14F-4D97-AF65-F5344CB8AC3E}">
        <p14:creationId xmlns:p14="http://schemas.microsoft.com/office/powerpoint/2010/main" val="25185519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19.xml><?xml version="1.0" encoding="utf-8"?>
<p:sld xmlns:a="http://schemas.openxmlformats.org/drawingml/2006/main" xmlns:r="http://schemas.openxmlformats.org/officeDocument/2006/relationships" xmlns:p="http://schemas.openxmlformats.org/presentationml/2006/main" show="0">
  <p:cSld>
    <p:bg>
      <p:bgPr>
        <a:solidFill>
          <a:schemeClr val="bg1"/>
        </a:solidFill>
        <a:effectLst/>
      </p:bgPr>
    </p:bg>
    <p:spTree>
      <p:nvGrpSpPr>
        <p:cNvPr id="1" name=""/>
        <p:cNvGrpSpPr/>
        <p:nvPr/>
      </p:nvGrpSpPr>
      <p:grpSpPr>
        <a:xfrm>
          <a:off x="0" y="0"/>
          <a:ext cx="0" cy="0"/>
          <a:chOff x="0" y="0"/>
          <a:chExt cx="0" cy="0"/>
        </a:xfrm>
      </p:grpSpPr>
      <p:pic>
        <p:nvPicPr>
          <p:cNvPr id="13" name="Content Placeholder 7" descr="A screenshot of a cell phone&#10;&#10;Description generated with very high confidence">
            <a:extLst>
              <a:ext uri="{FF2B5EF4-FFF2-40B4-BE49-F238E27FC236}">
                <a16:creationId xmlns:a16="http://schemas.microsoft.com/office/drawing/2014/main" xmlns="" id="{A1468E27-27EA-46F2-B3B5-901E4868854E}"/>
              </a:ext>
            </a:extLst>
          </p:cNvPr>
          <p:cNvPicPr>
            <a:picLocks noGrp="1" noChangeAspect="1"/>
          </p:cNvPicPr>
          <p:nvPr>
            <p:ph idx="1"/>
          </p:nvPr>
        </p:nvPicPr>
        <p:blipFill rotWithShape="1">
          <a:blip r:embed="rId4"/>
          <a:srcRect l="11378" r="19830" b="-527"/>
          <a:stretch/>
        </p:blipFill>
        <p:spPr>
          <a:xfrm>
            <a:off x="7305494" y="0"/>
            <a:ext cx="5563673" cy="7017152"/>
          </a:xfrm>
        </p:spPr>
      </p:pic>
      <p:pic>
        <p:nvPicPr>
          <p:cNvPr id="12" name="Picture 11" descr="A screenshot of a cell phone&#10;&#10;Description generated with very high confidence">
            <a:extLst>
              <a:ext uri="{FF2B5EF4-FFF2-40B4-BE49-F238E27FC236}">
                <a16:creationId xmlns:a16="http://schemas.microsoft.com/office/drawing/2014/main" xmlns="" id="{A23ED278-8753-43CD-9DBF-E507ED79C0D3}"/>
              </a:ext>
            </a:extLst>
          </p:cNvPr>
          <p:cNvPicPr>
            <a:picLocks noChangeAspect="1"/>
          </p:cNvPicPr>
          <p:nvPr/>
        </p:nvPicPr>
        <p:blipFill rotWithShape="1">
          <a:blip r:embed="rId5"/>
          <a:srcRect l="11796" r="6435"/>
          <a:stretch/>
        </p:blipFill>
        <p:spPr>
          <a:xfrm>
            <a:off x="48529" y="0"/>
            <a:ext cx="7256965" cy="6858000"/>
          </a:xfrm>
          <a:prstGeom prst="rect">
            <a:avLst/>
          </a:prstGeom>
        </p:spPr>
      </p:pic>
      <p:sp>
        <p:nvSpPr>
          <p:cNvPr id="2" name="Slide Number Placeholder 1">
            <a:extLst>
              <a:ext uri="{FF2B5EF4-FFF2-40B4-BE49-F238E27FC236}">
                <a16:creationId xmlns:a16="http://schemas.microsoft.com/office/drawing/2014/main" xmlns="" id="{DD97177C-BBC5-4277-A6B0-A9F7C34F8C6B}"/>
              </a:ext>
            </a:extLst>
          </p:cNvPr>
          <p:cNvSpPr>
            <a:spLocks noGrp="1"/>
          </p:cNvSpPr>
          <p:nvPr>
            <p:ph type="sldNum" sz="quarter" idx="4"/>
          </p:nvPr>
        </p:nvSpPr>
        <p:spPr/>
        <p:txBody>
          <a:bodyPr/>
          <a:lstStyle/>
          <a:p>
            <a:pPr algn="r" rtl="0"/>
            <a:fld id="{42782948-4DBE-204D-AB9E-B65E067054AE}" type="slidenum">
              <a:rPr/>
              <a:pPr/>
              <a:t>19</a:t>
            </a:fld>
            <a:endParaRPr lang="fr-FR" dirty="0"/>
          </a:p>
        </p:txBody>
      </p:sp>
    </p:spTree>
    <p:custDataLst>
      <p:tags r:id="rId1"/>
    </p:custDataLst>
    <p:extLst>
      <p:ext uri="{BB962C8B-B14F-4D97-AF65-F5344CB8AC3E}">
        <p14:creationId xmlns:p14="http://schemas.microsoft.com/office/powerpoint/2010/main" val="319650630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4273" name="Title 1">
            <a:extLst>
              <a:ext uri="{FF2B5EF4-FFF2-40B4-BE49-F238E27FC236}">
                <a16:creationId xmlns:a16="http://schemas.microsoft.com/office/drawing/2014/main" xmlns="" id="{4593AE78-A3F2-4C74-96B9-E07B31637EC9}"/>
              </a:ext>
            </a:extLst>
          </p:cNvPr>
          <p:cNvSpPr>
            <a:spLocks noGrp="1"/>
          </p:cNvSpPr>
          <p:nvPr>
            <p:ph type="ctrTitle"/>
          </p:nvPr>
        </p:nvSpPr>
        <p:spPr>
          <a:xfrm>
            <a:off x="1409701" y="61317"/>
            <a:ext cx="9372600" cy="1538883"/>
          </a:xfrm>
        </p:spPr>
        <p:txBody>
          <a:bodyPr/>
          <a:lstStyle/>
          <a:p>
            <a:pPr rtl="0" eaLnBrk="1" hangingPunct="1"/>
            <a:r>
              <a:rPr lang="fr-FR" sz="3100" b="1" i="0" u="none" baseline="0" dirty="0">
                <a:latin typeface="Gill Sans MT" panose="020B0502020104020203" pitchFamily="34" charset="0"/>
                <a:cs typeface="Gill Sans MT" panose="020B0502020104020203" pitchFamily="34" charset="0"/>
              </a:rPr>
              <a:t>Planification du travail et gestion de projet - Objectifs de la session </a:t>
            </a:r>
            <a:r>
              <a:rPr lang="fr-FR" sz="3100" b="1" i="0" u="none" baseline="0" dirty="0" smtClean="0">
                <a:latin typeface="Gill Sans MT" panose="020B0502020104020203" pitchFamily="34" charset="0"/>
                <a:cs typeface="Gill Sans MT" panose="020B0502020104020203" pitchFamily="34" charset="0"/>
              </a:rPr>
              <a:t>d’aujourd’hui</a:t>
            </a:r>
            <a:r>
              <a:rPr lang="fr-FR" sz="3200" b="1" dirty="0">
                <a:solidFill>
                  <a:srgbClr val="000000"/>
                </a:solidFill>
                <a:latin typeface="Gill Sans MT" panose="020B0502020104020203" pitchFamily="34" charset="0"/>
                <a:cs typeface="Gill Sans MT" panose="020B0502020104020203" pitchFamily="34" charset="0"/>
              </a:rPr>
              <a:t/>
            </a:r>
            <a:br>
              <a:rPr lang="fr-FR" sz="3200" b="1" dirty="0">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45E5593B-656D-4A32-8C2C-0199F9D67EC2}"/>
              </a:ext>
            </a:extLst>
          </p:cNvPr>
          <p:cNvSpPr>
            <a:spLocks noGrp="1"/>
          </p:cNvSpPr>
          <p:nvPr>
            <p:ph type="subTitle" idx="1"/>
          </p:nvPr>
        </p:nvSpPr>
        <p:spPr>
          <a:xfrm>
            <a:off x="263779" y="1844991"/>
            <a:ext cx="11128121" cy="4555809"/>
          </a:xfrm>
        </p:spPr>
        <p:txBody>
          <a:bodyPr>
            <a:normAutofit/>
          </a:bodyPr>
          <a:lstStyle/>
          <a:p>
            <a:pPr marL="741334" lvl="1" indent="-284152" algn="l" defTabSz="912778" rtl="0">
              <a:spcBef>
                <a:spcPct val="20000"/>
              </a:spcBef>
              <a:spcAft>
                <a:spcPct val="0"/>
              </a:spcAft>
              <a:buFontTx/>
              <a:buChar char="–"/>
            </a:pPr>
            <a:r>
              <a:rPr lang="fr-FR" sz="2800" b="1" i="0" u="none" baseline="0" dirty="0">
                <a:solidFill>
                  <a:srgbClr val="C00000"/>
                </a:solidFill>
                <a:latin typeface="Gill Sans MT" panose="020B0502020104020203" pitchFamily="34" charset="0"/>
                <a:cs typeface="Gill Sans MT" panose="020B0502020104020203" pitchFamily="34" charset="0"/>
              </a:rPr>
              <a:t>Pour comprendre </a:t>
            </a:r>
          </a:p>
          <a:p>
            <a:pPr marL="741334" lvl="1" indent="-284152" algn="l" defTabSz="912778" rtl="0">
              <a:spcBef>
                <a:spcPct val="20000"/>
              </a:spcBef>
              <a:spcAft>
                <a:spcPct val="0"/>
              </a:spcAft>
            </a:pPr>
            <a:endParaRPr lang="fr-FR" altLang="en-US" sz="2800" dirty="0">
              <a:solidFill>
                <a:srgbClr val="000000"/>
              </a:solidFill>
              <a:latin typeface="Gill Sans MT" panose="020B0502020104020203" pitchFamily="34" charset="0"/>
              <a:cs typeface="Gill Sans MT" panose="020B0502020104020203" pitchFamily="34" charset="0"/>
            </a:endParaRPr>
          </a:p>
          <a:p>
            <a:pPr marL="741334" lvl="1" indent="-284152" algn="l" defTabSz="912778" rtl="0">
              <a:spcBef>
                <a:spcPct val="20000"/>
              </a:spcBef>
              <a:spcAft>
                <a:spcPct val="0"/>
              </a:spcAft>
              <a:buFont typeface="Wingdings" panose="05000000000000000000" pitchFamily="2" charset="2"/>
              <a:buChar char="ü"/>
            </a:pPr>
            <a:r>
              <a:rPr lang="fr-FR" sz="2800" b="0" i="0" u="none" baseline="0" dirty="0">
                <a:solidFill>
                  <a:srgbClr val="000000"/>
                </a:solidFill>
                <a:latin typeface="Gill Sans MT" panose="020B0502020104020203" pitchFamily="34" charset="0"/>
                <a:cs typeface="Gill Sans MT" panose="020B0502020104020203" pitchFamily="34" charset="0"/>
              </a:rPr>
              <a:t>Comment estimer et établir le calendrier général requis pour la planification et la mise en œuvre de la NSCA</a:t>
            </a:r>
          </a:p>
          <a:p>
            <a:pPr marL="741334" lvl="1" indent="-284152" algn="l" defTabSz="912778" rtl="0">
              <a:spcBef>
                <a:spcPct val="20000"/>
              </a:spcBef>
              <a:spcAft>
                <a:spcPct val="0"/>
              </a:spcAft>
              <a:buFont typeface="Wingdings" panose="05000000000000000000" pitchFamily="2" charset="2"/>
              <a:buChar char="ü"/>
            </a:pPr>
            <a:r>
              <a:rPr lang="fr-FR" sz="2800" b="0" i="0" u="none" baseline="0" dirty="0">
                <a:solidFill>
                  <a:srgbClr val="000000"/>
                </a:solidFill>
                <a:latin typeface="Gill Sans MT" panose="020B0502020104020203" pitchFamily="34" charset="0"/>
                <a:cs typeface="Gill Sans MT" panose="020B0502020104020203" pitchFamily="34" charset="0"/>
              </a:rPr>
              <a:t>Comment fixer de façon pragmatique des jalons réalistes et des points de décision clés</a:t>
            </a:r>
          </a:p>
          <a:p>
            <a:pPr marL="741334" lvl="1" indent="-284152" algn="l" defTabSz="912778" rtl="0">
              <a:spcBef>
                <a:spcPct val="20000"/>
              </a:spcBef>
              <a:spcAft>
                <a:spcPct val="0"/>
              </a:spcAft>
              <a:buFont typeface="Wingdings" panose="05000000000000000000" pitchFamily="2" charset="2"/>
              <a:buChar char="ü"/>
            </a:pPr>
            <a:r>
              <a:rPr lang="fr-FR" sz="2800" b="0" i="0" u="none" baseline="0" dirty="0">
                <a:solidFill>
                  <a:srgbClr val="000000"/>
                </a:solidFill>
                <a:latin typeface="Gill Sans MT" panose="020B0502020104020203" pitchFamily="34" charset="0"/>
                <a:cs typeface="Gill Sans MT" panose="020B0502020104020203" pitchFamily="34" charset="0"/>
              </a:rPr>
              <a:t>Comment planifier les besoins en ressources adéquats et développer un plan de travail pour la NSCA</a:t>
            </a:r>
          </a:p>
          <a:p>
            <a:pPr marL="741334" lvl="1" indent="-284152" algn="l" defTabSz="912778" rtl="0">
              <a:spcBef>
                <a:spcPct val="20000"/>
              </a:spcBef>
              <a:spcAft>
                <a:spcPct val="0"/>
              </a:spcAft>
              <a:buFont typeface="Wingdings" panose="05000000000000000000" pitchFamily="2" charset="2"/>
              <a:buChar char="ü"/>
            </a:pPr>
            <a:r>
              <a:rPr lang="fr-FR" sz="2800" b="0" i="0" u="none" baseline="0" dirty="0">
                <a:solidFill>
                  <a:srgbClr val="000000"/>
                </a:solidFill>
                <a:latin typeface="Gill Sans MT" panose="020B0502020104020203" pitchFamily="34" charset="0"/>
                <a:cs typeface="Gill Sans MT" panose="020B0502020104020203" pitchFamily="34" charset="0"/>
              </a:rPr>
              <a:t>Comment planifier le budget et en étudier les implications</a:t>
            </a:r>
          </a:p>
        </p:txBody>
      </p:sp>
      <p:sp>
        <p:nvSpPr>
          <p:cNvPr id="2" name="Slide Number Placeholder 1">
            <a:extLst>
              <a:ext uri="{FF2B5EF4-FFF2-40B4-BE49-F238E27FC236}">
                <a16:creationId xmlns:a16="http://schemas.microsoft.com/office/drawing/2014/main" xmlns="" id="{564EC78C-C702-4CD8-A30B-23FE5AB76553}"/>
              </a:ext>
            </a:extLst>
          </p:cNvPr>
          <p:cNvSpPr>
            <a:spLocks noGrp="1"/>
          </p:cNvSpPr>
          <p:nvPr>
            <p:ph type="sldNum" sz="quarter" idx="12"/>
          </p:nvPr>
        </p:nvSpPr>
        <p:spPr/>
        <p:txBody>
          <a:bodyPr/>
          <a:lstStyle/>
          <a:p>
            <a:pPr algn="r" rtl="0"/>
            <a:fld id="{43CF92F8-9A91-49EE-9F13-AD02B8C2C9D2}" type="slidenum">
              <a:rPr/>
              <a:pPr/>
              <a:t>2</a:t>
            </a:fld>
            <a:endParaRPr lang="fr-FR" altLang="en-US" dirty="0"/>
          </a:p>
        </p:txBody>
      </p:sp>
    </p:spTree>
    <p:custDataLst>
      <p:tags r:id="rId1"/>
    </p:custDataLst>
    <p:extLst>
      <p:ext uri="{BB962C8B-B14F-4D97-AF65-F5344CB8AC3E}">
        <p14:creationId xmlns:p14="http://schemas.microsoft.com/office/powerpoint/2010/main" val="132603022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 name="Title 5">
            <a:extLst>
              <a:ext uri="{FF2B5EF4-FFF2-40B4-BE49-F238E27FC236}">
                <a16:creationId xmlns:a16="http://schemas.microsoft.com/office/drawing/2014/main" xmlns="" id="{D8D21C62-0860-4000-8E99-59A905CAFB38}"/>
              </a:ext>
            </a:extLst>
          </p:cNvPr>
          <p:cNvSpPr>
            <a:spLocks noGrp="1"/>
          </p:cNvSpPr>
          <p:nvPr>
            <p:ph type="title"/>
          </p:nvPr>
        </p:nvSpPr>
        <p:spPr>
          <a:xfrm>
            <a:off x="2054818" y="-92793"/>
            <a:ext cx="8615362" cy="1069267"/>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Présentation du calendrier de la NSCA 2.0</a:t>
            </a:r>
            <a:r>
              <a:rPr lang="fr-FR" b="1">
                <a:latin typeface="Gill Sans MT" panose="020B0502020104020203" pitchFamily="34" charset="0"/>
                <a:cs typeface="Gill Sans MT" panose="020B0502020104020203" pitchFamily="34" charset="0"/>
              </a:rPr>
              <a:t/>
            </a:r>
            <a:br>
              <a:rPr lang="fr-FR" b="1">
                <a:latin typeface="Gill Sans MT" panose="020B0502020104020203" pitchFamily="34" charset="0"/>
                <a:cs typeface="Gill Sans MT" panose="020B0502020104020203" pitchFamily="34" charset="0"/>
              </a:rPr>
            </a:br>
            <a:endParaRPr lang="fr-FR" altLang="en-US" dirty="0">
              <a:latin typeface="Gill Sans MT" panose="020B0502020104020203" pitchFamily="34" charset="0"/>
              <a:cs typeface="Gill Sans MT" panose="020B0502020104020203" pitchFamily="34" charset="0"/>
            </a:endParaRPr>
          </a:p>
        </p:txBody>
      </p:sp>
      <p:pic>
        <p:nvPicPr>
          <p:cNvPr id="10" name="Content Placeholder 9" descr="A screenshot of a video game&#10;&#10;Description generated with high confidence">
            <a:extLst>
              <a:ext uri="{FF2B5EF4-FFF2-40B4-BE49-F238E27FC236}">
                <a16:creationId xmlns:a16="http://schemas.microsoft.com/office/drawing/2014/main" xmlns="" id="{C01E6F1B-8AB3-47B3-BAF4-24EC9BE4333A}"/>
              </a:ext>
            </a:extLst>
          </p:cNvPr>
          <p:cNvPicPr>
            <a:picLocks noGrp="1" noChangeAspect="1"/>
          </p:cNvPicPr>
          <p:nvPr>
            <p:ph idx="1"/>
          </p:nvPr>
        </p:nvPicPr>
        <p:blipFill>
          <a:blip r:embed="rId4"/>
          <a:stretch>
            <a:fillRect/>
          </a:stretch>
        </p:blipFill>
        <p:spPr>
          <a:xfrm>
            <a:off x="-2100205" y="-340527"/>
            <a:ext cx="14497790" cy="8831670"/>
          </a:xfrm>
        </p:spPr>
      </p:pic>
      <p:sp>
        <p:nvSpPr>
          <p:cNvPr id="2" name="Slide Number Placeholder 1">
            <a:extLst>
              <a:ext uri="{FF2B5EF4-FFF2-40B4-BE49-F238E27FC236}">
                <a16:creationId xmlns:a16="http://schemas.microsoft.com/office/drawing/2014/main" xmlns="" id="{750E54D3-C72C-4561-A215-41F5EC78BE18}"/>
              </a:ext>
            </a:extLst>
          </p:cNvPr>
          <p:cNvSpPr>
            <a:spLocks noGrp="1"/>
          </p:cNvSpPr>
          <p:nvPr>
            <p:ph type="sldNum" sz="quarter" idx="4"/>
          </p:nvPr>
        </p:nvSpPr>
        <p:spPr/>
        <p:txBody>
          <a:bodyPr/>
          <a:lstStyle/>
          <a:p>
            <a:pPr algn="r" rtl="0"/>
            <a:fld id="{42782948-4DBE-204D-AB9E-B65E067054AE}" type="slidenum">
              <a:rPr/>
              <a:pPr/>
              <a:t>3</a:t>
            </a:fld>
            <a:endParaRPr lang="fr-FR" dirty="0"/>
          </a:p>
        </p:txBody>
      </p:sp>
    </p:spTree>
    <p:custDataLst>
      <p:tags r:id="rId1"/>
    </p:custDataLst>
    <p:extLst>
      <p:ext uri="{BB962C8B-B14F-4D97-AF65-F5344CB8AC3E}">
        <p14:creationId xmlns:p14="http://schemas.microsoft.com/office/powerpoint/2010/main" val="797149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DBF4E4D9-BB68-403D-9539-C5FFC0487834}"/>
              </a:ext>
            </a:extLst>
          </p:cNvPr>
          <p:cNvSpPr>
            <a:spLocks noGrp="1"/>
          </p:cNvSpPr>
          <p:nvPr>
            <p:ph idx="1"/>
          </p:nvPr>
        </p:nvSpPr>
        <p:spPr>
          <a:xfrm>
            <a:off x="253529" y="973746"/>
            <a:ext cx="11695194" cy="5668222"/>
          </a:xfrm>
        </p:spPr>
        <p:txBody>
          <a:bodyPr>
            <a:normAutofit fontScale="92500" lnSpcReduction="20000"/>
          </a:bodyPr>
          <a:lstStyle/>
          <a:p>
            <a:pPr algn="l" rtl="0" eaLnBrk="1" hangingPunct="1">
              <a:buFont typeface="Wingdings" panose="05000000000000000000" pitchFamily="2" charset="2"/>
              <a:buChar char="ü"/>
            </a:pPr>
            <a:r>
              <a:rPr lang="fr-FR" sz="2800" b="0" i="0" u="none" baseline="0" dirty="0" smtClean="0">
                <a:solidFill>
                  <a:schemeClr val="tx1"/>
                </a:solidFill>
                <a:latin typeface="Gill Sans MT" panose="020B0502020104020203" pitchFamily="34" charset="0"/>
                <a:cs typeface="Gill Sans MT" panose="020B0502020104020203" pitchFamily="34" charset="0"/>
              </a:rPr>
              <a:t>    Tenez </a:t>
            </a:r>
            <a:r>
              <a:rPr lang="fr-FR" sz="2800" b="0" i="0" u="none" baseline="0" dirty="0">
                <a:solidFill>
                  <a:schemeClr val="tx1"/>
                </a:solidFill>
                <a:latin typeface="Gill Sans MT" panose="020B0502020104020203" pitchFamily="34" charset="0"/>
                <a:cs typeface="Gill Sans MT" panose="020B0502020104020203" pitchFamily="34" charset="0"/>
              </a:rPr>
              <a:t>compte des quatre principales phases de planification :</a:t>
            </a:r>
          </a:p>
          <a:p>
            <a:pPr algn="l" rtl="0" eaLnBrk="1" hangingPunct="1">
              <a:buFont typeface="Arial" panose="020B0604020202020204" pitchFamily="34" charset="0"/>
              <a:buNone/>
            </a:pPr>
            <a:r>
              <a:rPr lang="fr-FR" sz="3174" b="0" i="0" u="none" baseline="0" dirty="0">
                <a:solidFill>
                  <a:schemeClr val="tx1"/>
                </a:solidFill>
                <a:latin typeface="Gill Sans MT" panose="020B0502020104020203" pitchFamily="34" charset="0"/>
                <a:cs typeface="Gill Sans MT" panose="020B0502020104020203" pitchFamily="34" charset="0"/>
              </a:rPr>
              <a:t>1. 	Planification et préparation (~ 12 semaines)</a:t>
            </a:r>
          </a:p>
          <a:p>
            <a:pPr algn="l" rtl="0" eaLnBrk="1" hangingPunct="1">
              <a:buFont typeface="Arial" panose="020B0604020202020204" pitchFamily="34" charset="0"/>
              <a:buNone/>
            </a:pPr>
            <a:r>
              <a:rPr lang="fr-FR" sz="3174" b="0" i="0" u="none" baseline="0" dirty="0">
                <a:solidFill>
                  <a:schemeClr val="tx1"/>
                </a:solidFill>
                <a:latin typeface="Gill Sans MT" panose="020B0502020104020203" pitchFamily="34" charset="0"/>
                <a:cs typeface="Gill Sans MT" panose="020B0502020104020203" pitchFamily="34" charset="0"/>
              </a:rPr>
              <a:t>II. 	Formation de </a:t>
            </a:r>
            <a:r>
              <a:rPr lang="fr-FR" sz="3174" b="0" i="0" u="none" baseline="0" dirty="0" smtClean="0">
                <a:solidFill>
                  <a:schemeClr val="tx1"/>
                </a:solidFill>
                <a:latin typeface="Gill Sans MT" panose="020B0502020104020203" pitchFamily="34" charset="0"/>
                <a:cs typeface="Gill Sans MT" panose="020B0502020104020203" pitchFamily="34" charset="0"/>
              </a:rPr>
              <a:t>l’équipe/Évaluation </a:t>
            </a:r>
            <a:r>
              <a:rPr lang="fr-FR" sz="3174" b="0" i="0" u="none" baseline="0" dirty="0">
                <a:solidFill>
                  <a:schemeClr val="tx1"/>
                </a:solidFill>
                <a:latin typeface="Gill Sans MT" panose="020B0502020104020203" pitchFamily="34" charset="0"/>
                <a:cs typeface="Gill Sans MT" panose="020B0502020104020203" pitchFamily="34" charset="0"/>
              </a:rPr>
              <a:t>nationale (~ 3 à 5 semaines)</a:t>
            </a:r>
          </a:p>
          <a:p>
            <a:pPr algn="l" rtl="0" eaLnBrk="1" hangingPunct="1">
              <a:buFont typeface="Arial" panose="020B0604020202020204" pitchFamily="34" charset="0"/>
              <a:buAutoNum type="romanUcPeriod" startAt="3"/>
            </a:pPr>
            <a:r>
              <a:rPr lang="fr-FR" sz="3174" b="0" i="0" u="none" baseline="0" dirty="0">
                <a:solidFill>
                  <a:schemeClr val="tx1"/>
                </a:solidFill>
                <a:latin typeface="Gill Sans MT" panose="020B0502020104020203" pitchFamily="34" charset="0"/>
                <a:cs typeface="Gill Sans MT" panose="020B0502020104020203" pitchFamily="34" charset="0"/>
              </a:rPr>
              <a:t>  </a:t>
            </a:r>
            <a:r>
              <a:rPr lang="fr-FR" sz="3174" b="0" i="0" u="none" baseline="0" dirty="0" smtClean="0">
                <a:solidFill>
                  <a:schemeClr val="tx1"/>
                </a:solidFill>
                <a:latin typeface="Gill Sans MT" panose="020B0502020104020203" pitchFamily="34" charset="0"/>
                <a:cs typeface="Gill Sans MT" panose="020B0502020104020203" pitchFamily="34" charset="0"/>
              </a:rPr>
              <a:t> Analyse </a:t>
            </a:r>
            <a:r>
              <a:rPr lang="fr-FR" sz="3174" b="0" i="0" u="none" baseline="0" dirty="0">
                <a:solidFill>
                  <a:schemeClr val="tx1"/>
                </a:solidFill>
                <a:latin typeface="Gill Sans MT" panose="020B0502020104020203" pitchFamily="34" charset="0"/>
                <a:cs typeface="Gill Sans MT" panose="020B0502020104020203" pitchFamily="34" charset="0"/>
              </a:rPr>
              <a:t>des données et interprétation des résultats (de 4 à 8 semaines)</a:t>
            </a:r>
          </a:p>
          <a:p>
            <a:pPr algn="l" rtl="0" eaLnBrk="1" hangingPunct="1">
              <a:buFont typeface="Arial" panose="020B0604020202020204" pitchFamily="34" charset="0"/>
              <a:buAutoNum type="romanUcPeriod" startAt="3"/>
            </a:pPr>
            <a:r>
              <a:rPr lang="fr-FR" sz="3174" b="0" i="0" u="none" baseline="0" dirty="0">
                <a:solidFill>
                  <a:schemeClr val="tx1"/>
                </a:solidFill>
                <a:latin typeface="Gill Sans MT" panose="020B0502020104020203" pitchFamily="34" charset="0"/>
                <a:cs typeface="Gill Sans MT" panose="020B0502020104020203" pitchFamily="34" charset="0"/>
              </a:rPr>
              <a:t>  Rapportage et diffusion (~ 4 semaines de plus à compter de la version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   préliminaire </a:t>
            </a:r>
            <a:r>
              <a:rPr lang="fr-FR" sz="3174" b="0" i="0" u="none" baseline="0" dirty="0">
                <a:solidFill>
                  <a:schemeClr val="tx1"/>
                </a:solidFill>
                <a:latin typeface="Gill Sans MT" panose="020B0502020104020203" pitchFamily="34" charset="0"/>
                <a:cs typeface="Gill Sans MT" panose="020B0502020104020203" pitchFamily="34" charset="0"/>
              </a:rPr>
              <a:t>du rapport, selon le nombre de révisions)</a:t>
            </a:r>
          </a:p>
          <a:p>
            <a:pPr algn="l" rtl="0" eaLnBrk="1" hangingPunct="1">
              <a:buFont typeface="Arial" panose="020B0604020202020204" pitchFamily="34" charset="0"/>
              <a:buAutoNum type="romanUcPeriod" startAt="3"/>
            </a:pPr>
            <a:endParaRPr lang="fr-FR" altLang="en-US" sz="2399"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2800" b="0" i="0" u="none" baseline="0" dirty="0">
                <a:solidFill>
                  <a:schemeClr val="tx1"/>
                </a:solidFill>
                <a:latin typeface="Gill Sans MT" panose="020B0502020104020203" pitchFamily="34" charset="0"/>
                <a:cs typeface="Gill Sans MT" panose="020B0502020104020203" pitchFamily="34" charset="0"/>
              </a:rPr>
              <a:t>   Résumer les obligations du plan de travail associées à chaque </a:t>
            </a:r>
            <a:r>
              <a:rPr lang="fr-FR" sz="2800" b="0" i="0" u="none" baseline="0" dirty="0" smtClean="0">
                <a:solidFill>
                  <a:schemeClr val="tx1"/>
                </a:solidFill>
                <a:latin typeface="Gill Sans MT" panose="020B0502020104020203" pitchFamily="34" charset="0"/>
                <a:cs typeface="Gill Sans MT" panose="020B0502020104020203" pitchFamily="34" charset="0"/>
              </a:rPr>
              <a:t>phase en </a:t>
            </a:r>
            <a:r>
              <a:rPr lang="fr-FR" sz="2800" b="0" i="0" u="none" baseline="0" dirty="0">
                <a:solidFill>
                  <a:schemeClr val="tx1"/>
                </a:solidFill>
                <a:latin typeface="Gill Sans MT" panose="020B0502020104020203" pitchFamily="34" charset="0"/>
                <a:cs typeface="Gill Sans MT" panose="020B0502020104020203" pitchFamily="34" charset="0"/>
              </a:rPr>
              <a:t>termes </a:t>
            </a:r>
            <a:r>
              <a:rPr lang="fr-FR" sz="2800" b="0" i="0" u="none" baseline="0" dirty="0" smtClean="0">
                <a:solidFill>
                  <a:schemeClr val="tx1"/>
                </a:solidFill>
                <a:latin typeface="Gill Sans MT" panose="020B0502020104020203" pitchFamily="34" charset="0"/>
                <a:cs typeface="Gill Sans MT" panose="020B0502020104020203" pitchFamily="34" charset="0"/>
              </a:rPr>
              <a:t/>
            </a:r>
            <a:br>
              <a:rPr lang="fr-FR" sz="2800" b="0" i="0" u="none" baseline="0" dirty="0" smtClean="0">
                <a:solidFill>
                  <a:schemeClr val="tx1"/>
                </a:solidFill>
                <a:latin typeface="Gill Sans MT" panose="020B0502020104020203" pitchFamily="34" charset="0"/>
                <a:cs typeface="Gill Sans MT" panose="020B0502020104020203" pitchFamily="34" charset="0"/>
              </a:rPr>
            </a:br>
            <a:r>
              <a:rPr lang="fr-FR" sz="2800" b="0" i="0" u="none" baseline="0" dirty="0" smtClean="0">
                <a:solidFill>
                  <a:schemeClr val="tx1"/>
                </a:solidFill>
                <a:latin typeface="Gill Sans MT" panose="020B0502020104020203" pitchFamily="34" charset="0"/>
                <a:cs typeface="Gill Sans MT" panose="020B0502020104020203" pitchFamily="34" charset="0"/>
              </a:rPr>
              <a:t>   d’activités </a:t>
            </a:r>
            <a:r>
              <a:rPr lang="fr-FR" sz="2800" b="0" i="0" u="none" baseline="0" dirty="0">
                <a:solidFill>
                  <a:schemeClr val="tx1"/>
                </a:solidFill>
                <a:latin typeface="Gill Sans MT" panose="020B0502020104020203" pitchFamily="34" charset="0"/>
                <a:cs typeface="Gill Sans MT" panose="020B0502020104020203" pitchFamily="34" charset="0"/>
              </a:rPr>
              <a:t>et de résultats.</a:t>
            </a:r>
          </a:p>
          <a:p>
            <a:pPr algn="l" rtl="0">
              <a:buFont typeface="Wingdings" panose="05000000000000000000" pitchFamily="2" charset="2"/>
              <a:buChar char="ü"/>
            </a:pPr>
            <a:r>
              <a:rPr lang="fr-FR" sz="2645" b="0" i="0" u="none" baseline="0" dirty="0">
                <a:solidFill>
                  <a:schemeClr val="tx1"/>
                </a:solidFill>
                <a:latin typeface="Gill Sans MT" panose="020B0502020104020203" pitchFamily="34" charset="0"/>
                <a:cs typeface="Gill Sans MT" panose="020B0502020104020203" pitchFamily="34" charset="0"/>
              </a:rPr>
              <a:t>   Utiliser éventuellement un diagramme de Gantt ou un autre outil de planification pour </a:t>
            </a:r>
            <a:r>
              <a:rPr lang="fr-FR" sz="2645" b="0" i="0" u="none" baseline="0" dirty="0" smtClean="0">
                <a:solidFill>
                  <a:schemeClr val="tx1"/>
                </a:solidFill>
                <a:latin typeface="Gill Sans MT" panose="020B0502020104020203" pitchFamily="34" charset="0"/>
                <a:cs typeface="Gill Sans MT" panose="020B0502020104020203" pitchFamily="34" charset="0"/>
              </a:rPr>
              <a:t/>
            </a:r>
            <a:br>
              <a:rPr lang="fr-FR" sz="2645" b="0" i="0" u="none" baseline="0" dirty="0" smtClean="0">
                <a:solidFill>
                  <a:schemeClr val="tx1"/>
                </a:solidFill>
                <a:latin typeface="Gill Sans MT" panose="020B0502020104020203" pitchFamily="34" charset="0"/>
                <a:cs typeface="Gill Sans MT" panose="020B0502020104020203" pitchFamily="34" charset="0"/>
              </a:rPr>
            </a:br>
            <a:r>
              <a:rPr lang="fr-FR" sz="2645" b="0" i="0" u="none" baseline="0" dirty="0" smtClean="0">
                <a:solidFill>
                  <a:schemeClr val="tx1"/>
                </a:solidFill>
                <a:latin typeface="Gill Sans MT" panose="020B0502020104020203" pitchFamily="34" charset="0"/>
                <a:cs typeface="Gill Sans MT" panose="020B0502020104020203" pitchFamily="34" charset="0"/>
              </a:rPr>
              <a:t>   visualiser </a:t>
            </a:r>
            <a:r>
              <a:rPr lang="fr-FR" sz="2645" b="0" i="0" u="none" baseline="0" dirty="0">
                <a:solidFill>
                  <a:schemeClr val="tx1"/>
                </a:solidFill>
                <a:latin typeface="Gill Sans MT" panose="020B0502020104020203" pitchFamily="34" charset="0"/>
                <a:cs typeface="Gill Sans MT" panose="020B0502020104020203" pitchFamily="34" charset="0"/>
              </a:rPr>
              <a:t>le plan de travail.</a:t>
            </a:r>
            <a:endParaRPr lang="fr-FR" altLang="en-US" sz="2800" dirty="0">
              <a:solidFill>
                <a:schemeClr val="tx1"/>
              </a:solidFill>
              <a:latin typeface="Gill Sans MT" panose="020B0502020104020203" pitchFamily="34" charset="0"/>
              <a:cs typeface="Gill Sans MT" panose="020B0502020104020203" pitchFamily="34" charset="0"/>
            </a:endParaRPr>
          </a:p>
          <a:p>
            <a:pPr algn="l" rtl="0" eaLnBrk="1" hangingPunct="1">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   Outils de planification : diagramme de </a:t>
            </a:r>
            <a:r>
              <a:rPr lang="fr-FR" sz="2800" b="0" i="0" u="none" baseline="0" dirty="0" err="1">
                <a:solidFill>
                  <a:srgbClr val="C2113A"/>
                </a:solidFill>
                <a:latin typeface="Gill Sans MT" panose="020B0502020104020203" pitchFamily="34" charset="0"/>
                <a:cs typeface="Gill Sans MT" panose="020B0502020104020203" pitchFamily="34" charset="0"/>
              </a:rPr>
              <a:t>Gannt</a:t>
            </a:r>
            <a:r>
              <a:rPr lang="fr-FR" sz="2800" b="0" i="0" u="none" baseline="0" dirty="0">
                <a:solidFill>
                  <a:srgbClr val="C2113A"/>
                </a:solidFill>
                <a:latin typeface="Gill Sans MT" panose="020B0502020104020203" pitchFamily="34" charset="0"/>
                <a:cs typeface="Gill Sans MT" panose="020B0502020104020203" pitchFamily="34" charset="0"/>
              </a:rPr>
              <a:t>, planning des activités </a:t>
            </a:r>
            <a:r>
              <a:rPr lang="fr-FR" sz="2800" b="0" i="0" u="none" baseline="0" dirty="0" smtClean="0">
                <a:solidFill>
                  <a:srgbClr val="C2113A"/>
                </a:solidFill>
                <a:latin typeface="Gill Sans MT" panose="020B0502020104020203" pitchFamily="34" charset="0"/>
                <a:cs typeface="Gill Sans MT" panose="020B0502020104020203" pitchFamily="34" charset="0"/>
              </a:rPr>
              <a:t>quotidiennes </a:t>
            </a:r>
            <a:br>
              <a:rPr lang="fr-FR" sz="2800" b="0" i="0" u="none" baseline="0" dirty="0" smtClean="0">
                <a:solidFill>
                  <a:srgbClr val="C2113A"/>
                </a:solidFill>
                <a:latin typeface="Gill Sans MT" panose="020B0502020104020203" pitchFamily="34" charset="0"/>
                <a:cs typeface="Gill Sans MT" panose="020B0502020104020203" pitchFamily="34" charset="0"/>
              </a:rPr>
            </a:br>
            <a:r>
              <a:rPr lang="fr-FR" sz="2800" b="0" i="0" u="none" baseline="0" dirty="0" smtClean="0">
                <a:solidFill>
                  <a:srgbClr val="C2113A"/>
                </a:solidFill>
                <a:latin typeface="Gill Sans MT" panose="020B0502020104020203" pitchFamily="34" charset="0"/>
                <a:cs typeface="Gill Sans MT" panose="020B0502020104020203" pitchFamily="34" charset="0"/>
              </a:rPr>
              <a:t>   et </a:t>
            </a:r>
            <a:r>
              <a:rPr lang="fr-FR" sz="2800" b="0" i="0" u="none" baseline="0" dirty="0">
                <a:solidFill>
                  <a:srgbClr val="C2113A"/>
                </a:solidFill>
                <a:latin typeface="Gill Sans MT" panose="020B0502020104020203" pitchFamily="34" charset="0"/>
                <a:cs typeface="Gill Sans MT" panose="020B0502020104020203" pitchFamily="34" charset="0"/>
              </a:rPr>
              <a:t>listes de contrôle de la planification du pays</a:t>
            </a: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59397" name="Title 5">
            <a:extLst>
              <a:ext uri="{FF2B5EF4-FFF2-40B4-BE49-F238E27FC236}">
                <a16:creationId xmlns:a16="http://schemas.microsoft.com/office/drawing/2014/main" xmlns="" id="{47AF8C9B-8A92-4A9F-8423-A5B8DC1858AA}"/>
              </a:ext>
            </a:extLst>
          </p:cNvPr>
          <p:cNvSpPr>
            <a:spLocks noGrp="1"/>
          </p:cNvSpPr>
          <p:nvPr>
            <p:ph type="title"/>
          </p:nvPr>
        </p:nvSpPr>
        <p:spPr>
          <a:xfrm>
            <a:off x="2178050" y="193374"/>
            <a:ext cx="8305801" cy="580800"/>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Calendrier indicatif</a:t>
            </a:r>
          </a:p>
        </p:txBody>
      </p:sp>
      <p:sp>
        <p:nvSpPr>
          <p:cNvPr id="2" name="Slide Number Placeholder 1">
            <a:extLst>
              <a:ext uri="{FF2B5EF4-FFF2-40B4-BE49-F238E27FC236}">
                <a16:creationId xmlns:a16="http://schemas.microsoft.com/office/drawing/2014/main" xmlns="" id="{37DC54F3-68E1-4977-AB91-00CE408D7F1B}"/>
              </a:ext>
            </a:extLst>
          </p:cNvPr>
          <p:cNvSpPr>
            <a:spLocks noGrp="1"/>
          </p:cNvSpPr>
          <p:nvPr>
            <p:ph type="sldNum" sz="quarter" idx="4"/>
          </p:nvPr>
        </p:nvSpPr>
        <p:spPr/>
        <p:txBody>
          <a:bodyPr/>
          <a:lstStyle/>
          <a:p>
            <a:pPr algn="r" rtl="0"/>
            <a:fld id="{42782948-4DBE-204D-AB9E-B65E067054AE}" type="slidenum">
              <a:rPr/>
              <a:pPr/>
              <a:t>4</a:t>
            </a:fld>
            <a:endParaRPr lang="fr-FR" dirty="0"/>
          </a:p>
        </p:txBody>
      </p:sp>
    </p:spTree>
    <p:custDataLst>
      <p:tags r:id="rId1"/>
    </p:custDataLst>
    <p:extLst>
      <p:ext uri="{BB962C8B-B14F-4D97-AF65-F5344CB8AC3E}">
        <p14:creationId xmlns:p14="http://schemas.microsoft.com/office/powerpoint/2010/main" val="28605223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6" name="Content Placeholder 15">
            <a:extLst>
              <a:ext uri="{FF2B5EF4-FFF2-40B4-BE49-F238E27FC236}">
                <a16:creationId xmlns:a16="http://schemas.microsoft.com/office/drawing/2014/main" xmlns="" id="{F71697C5-3D6B-436E-B40B-CE1B2AE7FD2C}"/>
              </a:ext>
            </a:extLst>
          </p:cNvPr>
          <p:cNvPicPr>
            <a:picLocks noGrp="1" noChangeAspect="1"/>
          </p:cNvPicPr>
          <p:nvPr>
            <p:ph idx="1"/>
          </p:nvPr>
        </p:nvPicPr>
        <p:blipFill>
          <a:blip r:embed="rId4"/>
          <a:stretch>
            <a:fillRect/>
          </a:stretch>
        </p:blipFill>
        <p:spPr>
          <a:xfrm>
            <a:off x="243278" y="204999"/>
            <a:ext cx="11684944" cy="7185216"/>
          </a:xfrm>
        </p:spPr>
      </p:pic>
      <p:sp>
        <p:nvSpPr>
          <p:cNvPr id="2" name="Slide Number Placeholder 1">
            <a:extLst>
              <a:ext uri="{FF2B5EF4-FFF2-40B4-BE49-F238E27FC236}">
                <a16:creationId xmlns:a16="http://schemas.microsoft.com/office/drawing/2014/main" xmlns="" id="{A2D94E83-FAC1-49B9-BCBF-52907A8BF086}"/>
              </a:ext>
            </a:extLst>
          </p:cNvPr>
          <p:cNvSpPr>
            <a:spLocks noGrp="1"/>
          </p:cNvSpPr>
          <p:nvPr>
            <p:ph type="sldNum" sz="quarter" idx="4"/>
          </p:nvPr>
        </p:nvSpPr>
        <p:spPr/>
        <p:txBody>
          <a:bodyPr/>
          <a:lstStyle/>
          <a:p>
            <a:pPr algn="r" rtl="0"/>
            <a:fld id="{42782948-4DBE-204D-AB9E-B65E067054AE}" type="slidenum">
              <a:rPr/>
              <a:pPr/>
              <a:t>5</a:t>
            </a:fld>
            <a:endParaRPr lang="fr-FR" dirty="0"/>
          </a:p>
        </p:txBody>
      </p:sp>
      <p:sp>
        <p:nvSpPr>
          <p:cNvPr id="6" name="Title 5">
            <a:extLst>
              <a:ext uri="{FF2B5EF4-FFF2-40B4-BE49-F238E27FC236}">
                <a16:creationId xmlns:a16="http://schemas.microsoft.com/office/drawing/2014/main" xmlns="" id="{2EAD4E37-50DB-48B6-A5FD-868D5DE60E49}"/>
              </a:ext>
            </a:extLst>
          </p:cNvPr>
          <p:cNvSpPr>
            <a:spLocks noGrp="1"/>
          </p:cNvSpPr>
          <p:nvPr>
            <p:ph type="title"/>
          </p:nvPr>
        </p:nvSpPr>
        <p:spPr>
          <a:xfrm>
            <a:off x="2036726" y="85448"/>
            <a:ext cx="8305801" cy="580800"/>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Étapes clés et points de décision</a:t>
            </a:r>
          </a:p>
        </p:txBody>
      </p:sp>
    </p:spTree>
    <p:custDataLst>
      <p:tags r:id="rId1"/>
    </p:custDataLst>
    <p:extLst>
      <p:ext uri="{BB962C8B-B14F-4D97-AF65-F5344CB8AC3E}">
        <p14:creationId xmlns:p14="http://schemas.microsoft.com/office/powerpoint/2010/main" val="152381504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BF03441E-CBD4-4AE6-8024-BAADB6809499}"/>
              </a:ext>
            </a:extLst>
          </p:cNvPr>
          <p:cNvSpPr>
            <a:spLocks noGrp="1"/>
          </p:cNvSpPr>
          <p:nvPr>
            <p:ph idx="1"/>
          </p:nvPr>
        </p:nvSpPr>
        <p:spPr>
          <a:xfrm>
            <a:off x="131903" y="563747"/>
            <a:ext cx="11383822" cy="6816217"/>
          </a:xfrm>
        </p:spPr>
        <p:txBody>
          <a:bodyPr>
            <a:normAutofit/>
          </a:bodyPr>
          <a:lstStyle/>
          <a:p>
            <a:pPr marL="514331" indent="-514331" algn="l" rtl="0">
              <a:buFont typeface="Gill Sans MT" panose="020B0502020104020203" pitchFamily="34" charset="0"/>
              <a:buAutoNum type="romanUcPeriod"/>
            </a:pPr>
            <a:r>
              <a:rPr lang="fr-FR" sz="3600" b="1" i="0" u="none" baseline="0" dirty="0">
                <a:solidFill>
                  <a:schemeClr val="tx1"/>
                </a:solidFill>
                <a:latin typeface="Gill Sans MT" panose="020B0502020104020203" pitchFamily="34" charset="0"/>
                <a:cs typeface="Gill Sans MT" panose="020B0502020104020203" pitchFamily="34" charset="0"/>
              </a:rPr>
              <a:t>Planification ~ 3 semaines.</a:t>
            </a:r>
          </a:p>
          <a:p>
            <a:pPr marL="514331" indent="-514331" algn="l" rtl="0">
              <a:buFont typeface="Wingdings" panose="05000000000000000000" pitchFamily="2" charset="2"/>
              <a:buChar char="ü"/>
            </a:pPr>
            <a:r>
              <a:rPr lang="fr-FR" sz="3600" b="0" i="0" u="none" baseline="0" dirty="0">
                <a:solidFill>
                  <a:srgbClr val="C2113A"/>
                </a:solidFill>
                <a:latin typeface="Gill Sans MT" panose="020B0502020104020203" pitchFamily="34" charset="0"/>
                <a:cs typeface="Gill Sans MT" panose="020B0502020104020203" pitchFamily="34" charset="0"/>
              </a:rPr>
              <a:t>Premier jalon</a:t>
            </a:r>
            <a:r>
              <a:rPr lang="fr-FR" sz="3600" b="0" i="0" u="none" baseline="0" dirty="0">
                <a:solidFill>
                  <a:schemeClr val="tx1"/>
                </a:solidFill>
                <a:latin typeface="Gill Sans MT" panose="020B0502020104020203" pitchFamily="34" charset="0"/>
                <a:cs typeface="Gill Sans MT" panose="020B0502020104020203" pitchFamily="34" charset="0"/>
              </a:rPr>
              <a:t> :  validation de </a:t>
            </a:r>
            <a:r>
              <a:rPr lang="fr-FR" sz="3600" b="0" i="0" u="none" baseline="0" dirty="0" smtClean="0">
                <a:solidFill>
                  <a:schemeClr val="tx1"/>
                </a:solidFill>
                <a:latin typeface="Gill Sans MT" panose="020B0502020104020203" pitchFamily="34" charset="0"/>
                <a:cs typeface="Gill Sans MT" panose="020B0502020104020203" pitchFamily="34" charset="0"/>
              </a:rPr>
              <a:t>l’évaluation</a:t>
            </a:r>
            <a:r>
              <a:rPr lang="fr-FR" sz="3600" b="0" i="0" u="none" baseline="0" dirty="0">
                <a:solidFill>
                  <a:schemeClr val="tx1"/>
                </a:solidFill>
                <a:latin typeface="Gill Sans MT" panose="020B0502020104020203" pitchFamily="34" charset="0"/>
                <a:cs typeface="Gill Sans MT" panose="020B0502020104020203" pitchFamily="34" charset="0"/>
              </a:rPr>
              <a:t>, fixation </a:t>
            </a:r>
            <a:r>
              <a:rPr lang="fr-FR" sz="3600" b="0" i="0" u="none" baseline="0" dirty="0" smtClean="0">
                <a:solidFill>
                  <a:schemeClr val="tx1"/>
                </a:solidFill>
                <a:latin typeface="Gill Sans MT" panose="020B0502020104020203" pitchFamily="34" charset="0"/>
                <a:cs typeface="Gill Sans MT" panose="020B0502020104020203" pitchFamily="34" charset="0"/>
              </a:rPr>
              <a:t/>
            </a:r>
            <a:br>
              <a:rPr lang="fr-FR" sz="3600" b="0" i="0" u="none" baseline="0" dirty="0" smtClean="0">
                <a:solidFill>
                  <a:schemeClr val="tx1"/>
                </a:solidFill>
                <a:latin typeface="Gill Sans MT" panose="020B0502020104020203" pitchFamily="34" charset="0"/>
                <a:cs typeface="Gill Sans MT" panose="020B0502020104020203" pitchFamily="34" charset="0"/>
              </a:rPr>
            </a:br>
            <a:r>
              <a:rPr lang="fr-FR" sz="3600" b="0" i="0" u="none" baseline="0" dirty="0" smtClean="0">
                <a:solidFill>
                  <a:schemeClr val="tx1"/>
                </a:solidFill>
                <a:latin typeface="Gill Sans MT" panose="020B0502020104020203" pitchFamily="34" charset="0"/>
                <a:cs typeface="Gill Sans MT" panose="020B0502020104020203" pitchFamily="34" charset="0"/>
              </a:rPr>
              <a:t>des </a:t>
            </a:r>
            <a:r>
              <a:rPr lang="fr-FR" sz="3600" b="0" i="0" u="none" baseline="0" dirty="0">
                <a:solidFill>
                  <a:schemeClr val="tx1"/>
                </a:solidFill>
                <a:latin typeface="Gill Sans MT" panose="020B0502020104020203" pitchFamily="34" charset="0"/>
                <a:cs typeface="Gill Sans MT" panose="020B0502020104020203" pitchFamily="34" charset="0"/>
              </a:rPr>
              <a:t>objectifs et engagement total pour mener à bien </a:t>
            </a:r>
            <a:r>
              <a:rPr lang="fr-FR" sz="3600" b="0" i="0" u="none" baseline="0" dirty="0" smtClean="0">
                <a:solidFill>
                  <a:schemeClr val="tx1"/>
                </a:solidFill>
                <a:latin typeface="Gill Sans MT" panose="020B0502020104020203" pitchFamily="34" charset="0"/>
                <a:cs typeface="Gill Sans MT" panose="020B0502020104020203" pitchFamily="34" charset="0"/>
              </a:rPr>
              <a:t>l’opération</a:t>
            </a:r>
            <a:endParaRPr lang="fr-FR" sz="3600" b="0" i="0" u="none" baseline="0" dirty="0">
              <a:solidFill>
                <a:schemeClr val="tx1"/>
              </a:solidFill>
              <a:latin typeface="Gill Sans MT" panose="020B0502020104020203" pitchFamily="34" charset="0"/>
              <a:cs typeface="Gill Sans MT" panose="020B0502020104020203" pitchFamily="34" charset="0"/>
            </a:endParaRPr>
          </a:p>
          <a:p>
            <a:pPr marL="514331" indent="-514331" algn="l" rtl="0">
              <a:buFont typeface="Wingdings" panose="05000000000000000000" pitchFamily="2" charset="2"/>
              <a:buChar char="ü"/>
            </a:pPr>
            <a:endParaRPr lang="fr-FR" altLang="en-US" sz="3600" dirty="0">
              <a:solidFill>
                <a:schemeClr val="tx1"/>
              </a:solidFill>
              <a:latin typeface="Gill Sans MT" panose="020B0502020104020203" pitchFamily="34" charset="0"/>
              <a:cs typeface="Gill Sans MT" panose="020B0502020104020203" pitchFamily="34" charset="0"/>
            </a:endParaRPr>
          </a:p>
          <a:p>
            <a:pPr marL="514331" indent="-514331" algn="l" rtl="0">
              <a:buFont typeface="Wingdings" panose="05000000000000000000" pitchFamily="2" charset="2"/>
              <a:buChar char="ü"/>
            </a:pPr>
            <a:r>
              <a:rPr lang="fr-FR" sz="3600" b="0" i="0" u="none" baseline="0" dirty="0">
                <a:solidFill>
                  <a:srgbClr val="C2113A"/>
                </a:solidFill>
                <a:latin typeface="Gill Sans MT" panose="020B0502020104020203" pitchFamily="34" charset="0"/>
                <a:cs typeface="Gill Sans MT" panose="020B0502020104020203" pitchFamily="34" charset="0"/>
              </a:rPr>
              <a:t>Dernier jalon</a:t>
            </a:r>
            <a:r>
              <a:rPr lang="fr-FR" sz="3600" b="0" i="0" u="none" baseline="0" dirty="0">
                <a:solidFill>
                  <a:schemeClr val="tx1"/>
                </a:solidFill>
                <a:latin typeface="Gill Sans MT" panose="020B0502020104020203" pitchFamily="34" charset="0"/>
                <a:cs typeface="Gill Sans MT" panose="020B0502020104020203" pitchFamily="34" charset="0"/>
              </a:rPr>
              <a:t> :  attentes convenues en ce qui concerne la portée et les types </a:t>
            </a:r>
            <a:r>
              <a:rPr lang="fr-FR" sz="3600" b="0" i="0" u="none" baseline="0" dirty="0" smtClean="0">
                <a:solidFill>
                  <a:schemeClr val="tx1"/>
                </a:solidFill>
                <a:latin typeface="Gill Sans MT" panose="020B0502020104020203" pitchFamily="34" charset="0"/>
                <a:cs typeface="Gill Sans MT" panose="020B0502020104020203" pitchFamily="34" charset="0"/>
              </a:rPr>
              <a:t>d’établissements </a:t>
            </a:r>
            <a:r>
              <a:rPr lang="fr-FR" sz="3600" b="0" i="0" u="none" baseline="0" dirty="0">
                <a:solidFill>
                  <a:schemeClr val="tx1"/>
                </a:solidFill>
                <a:latin typeface="Gill Sans MT" panose="020B0502020104020203" pitchFamily="34" charset="0"/>
                <a:cs typeface="Gill Sans MT" panose="020B0502020104020203" pitchFamily="34" charset="0"/>
              </a:rPr>
              <a:t>de la chaîne </a:t>
            </a:r>
            <a:r>
              <a:rPr lang="fr-FR" sz="3600" b="0" i="0" u="none" baseline="0" dirty="0" smtClean="0">
                <a:solidFill>
                  <a:schemeClr val="tx1"/>
                </a:solidFill>
                <a:latin typeface="Gill Sans MT" panose="020B0502020104020203" pitchFamily="34" charset="0"/>
                <a:cs typeface="Gill Sans MT" panose="020B0502020104020203" pitchFamily="34" charset="0"/>
              </a:rPr>
              <a:t>d’approvisionnement </a:t>
            </a:r>
            <a:r>
              <a:rPr lang="fr-FR" sz="3600" b="0" i="0" u="none" baseline="0" dirty="0">
                <a:solidFill>
                  <a:schemeClr val="tx1"/>
                </a:solidFill>
                <a:latin typeface="Gill Sans MT" panose="020B0502020104020203" pitchFamily="34" charset="0"/>
                <a:cs typeface="Gill Sans MT" panose="020B0502020104020203" pitchFamily="34" charset="0"/>
              </a:rPr>
              <a:t>à évaluer</a:t>
            </a:r>
          </a:p>
          <a:p>
            <a:pPr marL="514331" indent="-514331" algn="l" rtl="0"/>
            <a:endParaRPr lang="fr-FR" altLang="en-US" sz="2000" dirty="0">
              <a:solidFill>
                <a:schemeClr val="tx1"/>
              </a:solidFill>
              <a:latin typeface="Gill Sans MT" panose="020B0502020104020203" pitchFamily="34" charset="0"/>
              <a:cs typeface="Gill Sans MT" panose="020B0502020104020203" pitchFamily="34" charset="0"/>
            </a:endParaRPr>
          </a:p>
          <a:p>
            <a:pPr marL="514331" indent="-514331" algn="l" rtl="0"/>
            <a:endParaRPr lang="fr-FR" altLang="en-US" sz="2000" dirty="0">
              <a:solidFill>
                <a:schemeClr val="tx1"/>
              </a:solidFill>
              <a:latin typeface="Gill Sans MT" panose="020B0502020104020203" pitchFamily="34" charset="0"/>
              <a:cs typeface="Gill Sans MT" panose="020B0502020104020203" pitchFamily="34" charset="0"/>
            </a:endParaRPr>
          </a:p>
        </p:txBody>
      </p:sp>
      <p:sp>
        <p:nvSpPr>
          <p:cNvPr id="63493" name="Title 5">
            <a:extLst>
              <a:ext uri="{FF2B5EF4-FFF2-40B4-BE49-F238E27FC236}">
                <a16:creationId xmlns:a16="http://schemas.microsoft.com/office/drawing/2014/main" xmlns="" id="{2EAD4E37-50DB-48B6-A5FD-868D5DE60E49}"/>
              </a:ext>
            </a:extLst>
          </p:cNvPr>
          <p:cNvSpPr>
            <a:spLocks noGrp="1"/>
          </p:cNvSpPr>
          <p:nvPr>
            <p:ph type="title"/>
          </p:nvPr>
        </p:nvSpPr>
        <p:spPr>
          <a:xfrm>
            <a:off x="2036726" y="85448"/>
            <a:ext cx="8305801" cy="580800"/>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Étapes clés et points de décision</a:t>
            </a:r>
          </a:p>
        </p:txBody>
      </p:sp>
      <p:sp>
        <p:nvSpPr>
          <p:cNvPr id="2" name="Slide Number Placeholder 1">
            <a:extLst>
              <a:ext uri="{FF2B5EF4-FFF2-40B4-BE49-F238E27FC236}">
                <a16:creationId xmlns:a16="http://schemas.microsoft.com/office/drawing/2014/main" xmlns="" id="{67AD8A6C-8923-4CDB-AA99-A840059917CE}"/>
              </a:ext>
            </a:extLst>
          </p:cNvPr>
          <p:cNvSpPr>
            <a:spLocks noGrp="1"/>
          </p:cNvSpPr>
          <p:nvPr>
            <p:ph type="sldNum" sz="quarter" idx="4"/>
          </p:nvPr>
        </p:nvSpPr>
        <p:spPr/>
        <p:txBody>
          <a:bodyPr/>
          <a:lstStyle/>
          <a:p>
            <a:pPr algn="r" rtl="0"/>
            <a:fld id="{42782948-4DBE-204D-AB9E-B65E067054AE}" type="slidenum">
              <a:rPr/>
              <a:pPr/>
              <a:t>6</a:t>
            </a:fld>
            <a:endParaRPr lang="fr-FR" dirty="0"/>
          </a:p>
        </p:txBody>
      </p:sp>
    </p:spTree>
    <p:custDataLst>
      <p:tags r:id="rId1"/>
    </p:custDataLst>
    <p:extLst>
      <p:ext uri="{BB962C8B-B14F-4D97-AF65-F5344CB8AC3E}">
        <p14:creationId xmlns:p14="http://schemas.microsoft.com/office/powerpoint/2010/main" val="104349722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BF03441E-CBD4-4AE6-8024-BAADB6809499}"/>
              </a:ext>
            </a:extLst>
          </p:cNvPr>
          <p:cNvSpPr>
            <a:spLocks noGrp="1"/>
          </p:cNvSpPr>
          <p:nvPr>
            <p:ph idx="1"/>
          </p:nvPr>
        </p:nvSpPr>
        <p:spPr>
          <a:xfrm>
            <a:off x="131904" y="563747"/>
            <a:ext cx="11818750" cy="6816217"/>
          </a:xfrm>
        </p:spPr>
        <p:txBody>
          <a:bodyPr>
            <a:normAutofit/>
          </a:bodyPr>
          <a:lstStyle/>
          <a:p>
            <a:pPr marL="514331" indent="-514331" algn="l" rtl="0">
              <a:buFont typeface="Gill Sans MT" panose="020B0502020104020203" pitchFamily="34" charset="0"/>
              <a:buAutoNum type="romanUcPeriod" startAt="2"/>
            </a:pPr>
            <a:r>
              <a:rPr lang="fr-FR" sz="2800" b="1" i="0" u="none" baseline="0" dirty="0">
                <a:solidFill>
                  <a:schemeClr val="tx1"/>
                </a:solidFill>
                <a:latin typeface="Gill Sans MT" panose="020B0502020104020203" pitchFamily="34" charset="0"/>
                <a:cs typeface="Gill Sans MT" panose="020B0502020104020203" pitchFamily="34" charset="0"/>
              </a:rPr>
              <a:t>Préparation et gestion de projet ~ 9 semaines</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Jalon intermédiaire I</a:t>
            </a:r>
            <a:r>
              <a:rPr lang="fr-FR" sz="2800" b="0" i="0" u="none" baseline="0" dirty="0">
                <a:solidFill>
                  <a:schemeClr val="tx1"/>
                </a:solidFill>
                <a:latin typeface="Gill Sans MT" panose="020B0502020104020203" pitchFamily="34" charset="0"/>
                <a:cs typeface="Gill Sans MT" panose="020B0502020104020203" pitchFamily="34" charset="0"/>
              </a:rPr>
              <a:t> : engagement, communication et coordination des parties prenantes</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Jalon intermédiaire II (préparation de la collecte des données)</a:t>
            </a:r>
            <a:r>
              <a:rPr lang="fr-FR" sz="2800" b="0" i="0" u="none" baseline="0" dirty="0">
                <a:solidFill>
                  <a:schemeClr val="tx1"/>
                </a:solidFill>
                <a:latin typeface="Gill Sans MT" panose="020B0502020104020203" pitchFamily="34" charset="0"/>
                <a:cs typeface="Gill Sans MT" panose="020B0502020104020203" pitchFamily="34" charset="0"/>
              </a:rPr>
              <a:t> : constitution de </a:t>
            </a:r>
            <a:r>
              <a:rPr lang="fr-FR" sz="2800" b="0" i="0" u="none" baseline="0" dirty="0" smtClean="0">
                <a:solidFill>
                  <a:schemeClr val="tx1"/>
                </a:solidFill>
                <a:latin typeface="Gill Sans MT" panose="020B0502020104020203" pitchFamily="34" charset="0"/>
                <a:cs typeface="Gill Sans MT" panose="020B0502020104020203" pitchFamily="34" charset="0"/>
              </a:rPr>
              <a:t>l’équipe </a:t>
            </a:r>
            <a:r>
              <a:rPr lang="fr-FR" sz="2800" b="0" i="0" u="none" baseline="0" dirty="0">
                <a:solidFill>
                  <a:schemeClr val="tx1"/>
                </a:solidFill>
                <a:latin typeface="Gill Sans MT" panose="020B0502020104020203" pitchFamily="34" charset="0"/>
                <a:cs typeface="Gill Sans MT" panose="020B0502020104020203" pitchFamily="34" charset="0"/>
              </a:rPr>
              <a:t>de projet</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Jalon intermédiaire III (préparation de la collecte des données)</a:t>
            </a:r>
            <a:r>
              <a:rPr lang="fr-FR" sz="2800" b="0" i="0" u="none" baseline="0" dirty="0">
                <a:solidFill>
                  <a:schemeClr val="tx1"/>
                </a:solidFill>
                <a:latin typeface="Gill Sans MT" panose="020B0502020104020203" pitchFamily="34" charset="0"/>
                <a:cs typeface="Gill Sans MT" panose="020B0502020104020203" pitchFamily="34" charset="0"/>
              </a:rPr>
              <a:t> : identification des établissements et définition de la taille des échantillons</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Jalon intermédiaire IV</a:t>
            </a:r>
            <a:r>
              <a:rPr lang="fr-FR" sz="2800" b="0" i="0" u="none" baseline="0" dirty="0">
                <a:solidFill>
                  <a:schemeClr val="tx1"/>
                </a:solidFill>
                <a:latin typeface="Gill Sans MT" panose="020B0502020104020203" pitchFamily="34" charset="0"/>
                <a:cs typeface="Gill Sans MT" panose="020B0502020104020203" pitchFamily="34" charset="0"/>
              </a:rPr>
              <a:t> :</a:t>
            </a:r>
            <a:r>
              <a:rPr lang="fr-FR" sz="2800" b="0" i="0" u="none" baseline="0" dirty="0">
                <a:solidFill>
                  <a:srgbClr val="C2113A"/>
                </a:solidFill>
                <a:latin typeface="Gill Sans MT" panose="020B0502020104020203" pitchFamily="34" charset="0"/>
                <a:cs typeface="Gill Sans MT" panose="020B0502020104020203" pitchFamily="34" charset="0"/>
              </a:rPr>
              <a:t> </a:t>
            </a:r>
            <a:r>
              <a:rPr lang="fr-FR" sz="2800" b="0" i="0" u="none" baseline="0" dirty="0">
                <a:solidFill>
                  <a:schemeClr val="tx1"/>
                </a:solidFill>
                <a:latin typeface="Gill Sans MT" panose="020B0502020104020203" pitchFamily="34" charset="0"/>
                <a:cs typeface="Gill Sans MT" panose="020B0502020104020203" pitchFamily="34" charset="0"/>
              </a:rPr>
              <a:t>élaboration du plan de travail et du budget de </a:t>
            </a:r>
            <a:r>
              <a:rPr lang="fr-FR" sz="2800" b="0" i="0" u="none" baseline="0" dirty="0" smtClean="0">
                <a:solidFill>
                  <a:schemeClr val="tx1"/>
                </a:solidFill>
                <a:latin typeface="Gill Sans MT" panose="020B0502020104020203" pitchFamily="34" charset="0"/>
                <a:cs typeface="Gill Sans MT" panose="020B0502020104020203" pitchFamily="34" charset="0"/>
              </a:rPr>
              <a:t>l’évaluation</a:t>
            </a:r>
            <a:endParaRPr lang="fr-FR" sz="2800" b="0" i="0" u="none" baseline="0" dirty="0">
              <a:solidFill>
                <a:schemeClr val="tx1"/>
              </a:solidFill>
              <a:latin typeface="Gill Sans MT" panose="020B0502020104020203" pitchFamily="34" charset="0"/>
              <a:cs typeface="Gill Sans MT" panose="020B0502020104020203" pitchFamily="34" charset="0"/>
            </a:endParaRP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Dernier jalon</a:t>
            </a:r>
            <a:r>
              <a:rPr lang="fr-FR" sz="2800" b="0" i="0" u="none" baseline="0" dirty="0">
                <a:solidFill>
                  <a:schemeClr val="tx1"/>
                </a:solidFill>
                <a:latin typeface="Gill Sans MT" panose="020B0502020104020203" pitchFamily="34" charset="0"/>
                <a:cs typeface="Gill Sans MT" panose="020B0502020104020203" pitchFamily="34" charset="0"/>
              </a:rPr>
              <a:t> : notification préalable des établissements à visiter et fin du travail préparatoire en amont des visites</a:t>
            </a:r>
          </a:p>
          <a:p>
            <a:pPr marL="514331" indent="-514331" algn="l" rtl="0"/>
            <a:endParaRPr lang="fr-FR" altLang="en-US" sz="2000" dirty="0">
              <a:solidFill>
                <a:schemeClr val="tx1"/>
              </a:solidFill>
              <a:latin typeface="Gill Sans MT" panose="020B0502020104020203" pitchFamily="34" charset="0"/>
              <a:cs typeface="Gill Sans MT" panose="020B0502020104020203" pitchFamily="34" charset="0"/>
            </a:endParaRPr>
          </a:p>
          <a:p>
            <a:pPr marL="514331" indent="-514331" algn="l" rtl="0"/>
            <a:endParaRPr lang="fr-FR" altLang="en-US" sz="2000" dirty="0">
              <a:solidFill>
                <a:schemeClr val="tx1"/>
              </a:solidFill>
              <a:latin typeface="Gill Sans MT" panose="020B0502020104020203" pitchFamily="34" charset="0"/>
              <a:cs typeface="Gill Sans MT" panose="020B0502020104020203" pitchFamily="34" charset="0"/>
            </a:endParaRPr>
          </a:p>
        </p:txBody>
      </p:sp>
      <p:sp>
        <p:nvSpPr>
          <p:cNvPr id="63493" name="Title 5">
            <a:extLst>
              <a:ext uri="{FF2B5EF4-FFF2-40B4-BE49-F238E27FC236}">
                <a16:creationId xmlns:a16="http://schemas.microsoft.com/office/drawing/2014/main" xmlns="" id="{2EAD4E37-50DB-48B6-A5FD-868D5DE60E49}"/>
              </a:ext>
            </a:extLst>
          </p:cNvPr>
          <p:cNvSpPr>
            <a:spLocks noGrp="1"/>
          </p:cNvSpPr>
          <p:nvPr>
            <p:ph type="title"/>
          </p:nvPr>
        </p:nvSpPr>
        <p:spPr>
          <a:xfrm>
            <a:off x="2036726" y="85448"/>
            <a:ext cx="8305801" cy="580800"/>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Étapes clés et points de décision</a:t>
            </a:r>
          </a:p>
        </p:txBody>
      </p:sp>
      <p:sp>
        <p:nvSpPr>
          <p:cNvPr id="2" name="Slide Number Placeholder 1">
            <a:extLst>
              <a:ext uri="{FF2B5EF4-FFF2-40B4-BE49-F238E27FC236}">
                <a16:creationId xmlns:a16="http://schemas.microsoft.com/office/drawing/2014/main" xmlns="" id="{F815DF46-93D7-4F28-9BC0-B3E7DFBF7ADA}"/>
              </a:ext>
            </a:extLst>
          </p:cNvPr>
          <p:cNvSpPr>
            <a:spLocks noGrp="1"/>
          </p:cNvSpPr>
          <p:nvPr>
            <p:ph type="sldNum" sz="quarter" idx="4"/>
          </p:nvPr>
        </p:nvSpPr>
        <p:spPr/>
        <p:txBody>
          <a:bodyPr/>
          <a:lstStyle/>
          <a:p>
            <a:pPr algn="r" rtl="0"/>
            <a:fld id="{42782948-4DBE-204D-AB9E-B65E067054AE}" type="slidenum">
              <a:rPr/>
              <a:pPr/>
              <a:t>7</a:t>
            </a:fld>
            <a:endParaRPr lang="fr-FR" dirty="0"/>
          </a:p>
        </p:txBody>
      </p:sp>
    </p:spTree>
    <p:custDataLst>
      <p:tags r:id="rId1"/>
    </p:custDataLst>
    <p:extLst>
      <p:ext uri="{BB962C8B-B14F-4D97-AF65-F5344CB8AC3E}">
        <p14:creationId xmlns:p14="http://schemas.microsoft.com/office/powerpoint/2010/main" val="58188320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A71ACCDD-7A2C-4FC8-BFC0-88C92381C1FB}"/>
              </a:ext>
            </a:extLst>
          </p:cNvPr>
          <p:cNvSpPr>
            <a:spLocks noGrp="1"/>
          </p:cNvSpPr>
          <p:nvPr>
            <p:ph idx="1"/>
          </p:nvPr>
        </p:nvSpPr>
        <p:spPr>
          <a:xfrm>
            <a:off x="140778" y="610654"/>
            <a:ext cx="12002693" cy="6775218"/>
          </a:xfrm>
        </p:spPr>
        <p:txBody>
          <a:bodyPr>
            <a:normAutofit/>
          </a:bodyPr>
          <a:lstStyle/>
          <a:p>
            <a:pPr marL="514331" indent="-514331" algn="l" rtl="0">
              <a:buFont typeface="Gill Sans MT" panose="020B0502020104020203" pitchFamily="34" charset="0"/>
              <a:buAutoNum type="romanUcPeriod" startAt="3"/>
            </a:pPr>
            <a:r>
              <a:rPr lang="fr-FR" sz="3200" b="1" i="0" u="none" baseline="0" dirty="0">
                <a:solidFill>
                  <a:schemeClr val="tx1"/>
                </a:solidFill>
                <a:latin typeface="Gill Sans MT" panose="020B0502020104020203" pitchFamily="34" charset="0"/>
                <a:cs typeface="Gill Sans MT" panose="020B0502020104020203" pitchFamily="34" charset="0"/>
              </a:rPr>
              <a:t>Collecte des données ~ 5 semaines.</a:t>
            </a:r>
          </a:p>
          <a:p>
            <a:pPr marL="514331" indent="-514331" algn="l" rtl="0">
              <a:buFont typeface="Wingdings" panose="05000000000000000000" pitchFamily="2" charset="2"/>
              <a:buChar char="ü"/>
            </a:pPr>
            <a:r>
              <a:rPr lang="fr-FR" sz="3200" b="0" i="0" u="none" baseline="0" dirty="0">
                <a:solidFill>
                  <a:srgbClr val="C2113A"/>
                </a:solidFill>
                <a:latin typeface="Gill Sans MT" panose="020B0502020104020203" pitchFamily="34" charset="0"/>
                <a:cs typeface="Gill Sans MT" panose="020B0502020104020203" pitchFamily="34" charset="0"/>
              </a:rPr>
              <a:t>Premier jalon : </a:t>
            </a:r>
            <a:r>
              <a:rPr lang="fr-FR" sz="3200" b="0" i="0" u="none" baseline="0" dirty="0">
                <a:solidFill>
                  <a:schemeClr val="tx1"/>
                </a:solidFill>
                <a:latin typeface="Gill Sans MT" panose="020B0502020104020203" pitchFamily="34" charset="0"/>
                <a:cs typeface="Gill Sans MT" panose="020B0502020104020203" pitchFamily="34" charset="0"/>
              </a:rPr>
              <a:t>recueil </a:t>
            </a:r>
            <a:r>
              <a:rPr lang="fr-FR" sz="3200" b="0" i="0" u="none" baseline="0" dirty="0" smtClean="0">
                <a:solidFill>
                  <a:schemeClr val="tx1"/>
                </a:solidFill>
                <a:latin typeface="Gill Sans MT" panose="020B0502020104020203" pitchFamily="34" charset="0"/>
                <a:cs typeface="Gill Sans MT" panose="020B0502020104020203" pitchFamily="34" charset="0"/>
              </a:rPr>
              <a:t>d’informations </a:t>
            </a:r>
            <a:r>
              <a:rPr lang="fr-FR" sz="3200" b="0" i="0" u="none" baseline="0" dirty="0">
                <a:solidFill>
                  <a:schemeClr val="tx1"/>
                </a:solidFill>
                <a:latin typeface="Gill Sans MT" panose="020B0502020104020203" pitchFamily="34" charset="0"/>
                <a:cs typeface="Gill Sans MT" panose="020B0502020104020203" pitchFamily="34" charset="0"/>
              </a:rPr>
              <a:t>préliminaires par le biais </a:t>
            </a:r>
            <a:r>
              <a:rPr lang="fr-FR" sz="3200" b="0" i="0" u="none" baseline="0" dirty="0" smtClean="0">
                <a:solidFill>
                  <a:schemeClr val="tx1"/>
                </a:solidFill>
                <a:latin typeface="Gill Sans MT" panose="020B0502020104020203" pitchFamily="34" charset="0"/>
                <a:cs typeface="Gill Sans MT" panose="020B0502020104020203" pitchFamily="34" charset="0"/>
              </a:rPr>
              <a:t/>
            </a:r>
            <a:br>
              <a:rPr lang="fr-FR" sz="3200" b="0" i="0" u="none" baseline="0" dirty="0" smtClean="0">
                <a:solidFill>
                  <a:schemeClr val="tx1"/>
                </a:solidFill>
                <a:latin typeface="Gill Sans MT" panose="020B0502020104020203" pitchFamily="34" charset="0"/>
                <a:cs typeface="Gill Sans MT" panose="020B0502020104020203" pitchFamily="34" charset="0"/>
              </a:rPr>
            </a:br>
            <a:r>
              <a:rPr lang="fr-FR" sz="3200" b="0" i="0" u="none" baseline="0" dirty="0" smtClean="0">
                <a:solidFill>
                  <a:schemeClr val="tx1"/>
                </a:solidFill>
                <a:latin typeface="Gill Sans MT" panose="020B0502020104020203" pitchFamily="34" charset="0"/>
                <a:cs typeface="Gill Sans MT" panose="020B0502020104020203" pitchFamily="34" charset="0"/>
              </a:rPr>
              <a:t>d’une </a:t>
            </a:r>
            <a:r>
              <a:rPr lang="fr-FR" sz="3200" b="0" i="0" u="none" baseline="0" dirty="0">
                <a:solidFill>
                  <a:schemeClr val="tx1"/>
                </a:solidFill>
                <a:latin typeface="Gill Sans MT" panose="020B0502020104020203" pitchFamily="34" charset="0"/>
                <a:cs typeface="Gill Sans MT" panose="020B0502020104020203" pitchFamily="34" charset="0"/>
              </a:rPr>
              <a:t>étude documentaire</a:t>
            </a:r>
          </a:p>
          <a:p>
            <a:pPr marL="514331" indent="-514331" algn="l" rtl="0">
              <a:buFont typeface="Wingdings" panose="05000000000000000000" pitchFamily="2" charset="2"/>
              <a:buChar char="ü"/>
            </a:pPr>
            <a:r>
              <a:rPr lang="fr-FR" sz="3200" b="0" i="0" u="none" baseline="0" dirty="0">
                <a:solidFill>
                  <a:srgbClr val="C2113A"/>
                </a:solidFill>
                <a:latin typeface="Gill Sans MT" panose="020B0502020104020203" pitchFamily="34" charset="0"/>
                <a:cs typeface="Gill Sans MT" panose="020B0502020104020203" pitchFamily="34" charset="0"/>
              </a:rPr>
              <a:t>Jalon intermédiaire I : </a:t>
            </a:r>
            <a:r>
              <a:rPr lang="fr-FR" sz="3200" b="0" i="0" u="none" baseline="0" dirty="0">
                <a:solidFill>
                  <a:schemeClr val="tx1"/>
                </a:solidFill>
                <a:latin typeface="Gill Sans MT" panose="020B0502020104020203" pitchFamily="34" charset="0"/>
                <a:cs typeface="Gill Sans MT" panose="020B0502020104020203" pitchFamily="34" charset="0"/>
              </a:rPr>
              <a:t>organisation </a:t>
            </a:r>
            <a:r>
              <a:rPr lang="fr-FR" sz="3200" b="0" i="0" u="none" baseline="0" dirty="0" smtClean="0">
                <a:solidFill>
                  <a:schemeClr val="tx1"/>
                </a:solidFill>
                <a:latin typeface="Gill Sans MT" panose="020B0502020104020203" pitchFamily="34" charset="0"/>
                <a:cs typeface="Gill Sans MT" panose="020B0502020104020203" pitchFamily="34" charset="0"/>
              </a:rPr>
              <a:t>d’atelier </a:t>
            </a:r>
            <a:r>
              <a:rPr lang="fr-FR" sz="3200" b="0" i="0" u="none" baseline="0" dirty="0">
                <a:solidFill>
                  <a:schemeClr val="tx1"/>
                </a:solidFill>
                <a:latin typeface="Gill Sans MT" panose="020B0502020104020203" pitchFamily="34" charset="0"/>
                <a:cs typeface="Gill Sans MT" panose="020B0502020104020203" pitchFamily="34" charset="0"/>
              </a:rPr>
              <a:t>pour les parties prenantes en fonction de la cartographie de la chaîne </a:t>
            </a:r>
            <a:r>
              <a:rPr lang="fr-FR" sz="3200" b="0" i="0" u="none" baseline="0" dirty="0" smtClean="0">
                <a:solidFill>
                  <a:schemeClr val="tx1"/>
                </a:solidFill>
                <a:latin typeface="Gill Sans MT" panose="020B0502020104020203" pitchFamily="34" charset="0"/>
                <a:cs typeface="Gill Sans MT" panose="020B0502020104020203" pitchFamily="34" charset="0"/>
              </a:rPr>
              <a:t>d’approvisionnement</a:t>
            </a:r>
            <a:endParaRPr lang="fr-FR" sz="3200" b="0" i="0" u="none" baseline="0" dirty="0">
              <a:solidFill>
                <a:schemeClr val="tx1"/>
              </a:solidFill>
              <a:latin typeface="Gill Sans MT" panose="020B0502020104020203" pitchFamily="34" charset="0"/>
              <a:cs typeface="Gill Sans MT" panose="020B0502020104020203" pitchFamily="34" charset="0"/>
            </a:endParaRPr>
          </a:p>
          <a:p>
            <a:pPr marL="514331" indent="-514331" algn="l" rtl="0">
              <a:buFont typeface="Wingdings" panose="05000000000000000000" pitchFamily="2" charset="2"/>
              <a:buChar char="ü"/>
            </a:pPr>
            <a:r>
              <a:rPr lang="fr-FR" sz="3200" b="0" i="0" u="none" baseline="0" dirty="0">
                <a:solidFill>
                  <a:srgbClr val="C2113A"/>
                </a:solidFill>
                <a:latin typeface="Gill Sans MT" panose="020B0502020104020203" pitchFamily="34" charset="0"/>
                <a:cs typeface="Gill Sans MT" panose="020B0502020104020203" pitchFamily="34" charset="0"/>
              </a:rPr>
              <a:t>Jalon intermédiaire II : </a:t>
            </a:r>
            <a:r>
              <a:rPr lang="fr-FR" sz="3200" b="0" i="0" u="none" baseline="0" dirty="0">
                <a:solidFill>
                  <a:schemeClr val="tx1"/>
                </a:solidFill>
                <a:latin typeface="Gill Sans MT" panose="020B0502020104020203" pitchFamily="34" charset="0"/>
                <a:cs typeface="Gill Sans MT" panose="020B0502020104020203" pitchFamily="34" charset="0"/>
              </a:rPr>
              <a:t>identification, formation et déploiement </a:t>
            </a:r>
            <a:r>
              <a:rPr lang="fr-FR" sz="3200" b="0" i="0" u="none" baseline="0" dirty="0" smtClean="0">
                <a:solidFill>
                  <a:schemeClr val="tx1"/>
                </a:solidFill>
                <a:latin typeface="Gill Sans MT" panose="020B0502020104020203" pitchFamily="34" charset="0"/>
                <a:cs typeface="Gill Sans MT" panose="020B0502020104020203" pitchFamily="34" charset="0"/>
              </a:rPr>
              <a:t/>
            </a:r>
            <a:br>
              <a:rPr lang="fr-FR" sz="3200" b="0" i="0" u="none" baseline="0" dirty="0" smtClean="0">
                <a:solidFill>
                  <a:schemeClr val="tx1"/>
                </a:solidFill>
                <a:latin typeface="Gill Sans MT" panose="020B0502020104020203" pitchFamily="34" charset="0"/>
                <a:cs typeface="Gill Sans MT" panose="020B0502020104020203" pitchFamily="34" charset="0"/>
              </a:rPr>
            </a:br>
            <a:r>
              <a:rPr lang="fr-FR" sz="3200" b="0" i="0" u="none" baseline="0" dirty="0" smtClean="0">
                <a:solidFill>
                  <a:schemeClr val="tx1"/>
                </a:solidFill>
                <a:latin typeface="Gill Sans MT" panose="020B0502020104020203" pitchFamily="34" charset="0"/>
                <a:cs typeface="Gill Sans MT" panose="020B0502020104020203" pitchFamily="34" charset="0"/>
              </a:rPr>
              <a:t>des </a:t>
            </a:r>
            <a:r>
              <a:rPr lang="fr-FR" sz="3200" b="0" i="0" u="none" baseline="0" dirty="0">
                <a:solidFill>
                  <a:schemeClr val="tx1"/>
                </a:solidFill>
                <a:latin typeface="Gill Sans MT" panose="020B0502020104020203" pitchFamily="34" charset="0"/>
                <a:cs typeface="Gill Sans MT" panose="020B0502020104020203" pitchFamily="34" charset="0"/>
              </a:rPr>
              <a:t>équipes chargées de la collecte des données</a:t>
            </a:r>
            <a:endParaRPr lang="fr-FR" altLang="en-US" sz="3200" dirty="0">
              <a:solidFill>
                <a:srgbClr val="C2113A"/>
              </a:solidFill>
              <a:latin typeface="Gill Sans MT" panose="020B0502020104020203" pitchFamily="34" charset="0"/>
              <a:cs typeface="Gill Sans MT" panose="020B0502020104020203" pitchFamily="34" charset="0"/>
            </a:endParaRPr>
          </a:p>
          <a:p>
            <a:pPr marL="514331" indent="-514331" algn="l" rtl="0">
              <a:buFont typeface="Wingdings" panose="05000000000000000000" pitchFamily="2" charset="2"/>
              <a:buChar char="ü"/>
            </a:pPr>
            <a:r>
              <a:rPr lang="fr-FR" sz="3200" b="0" i="0" u="none" baseline="0" dirty="0">
                <a:solidFill>
                  <a:srgbClr val="C2113A"/>
                </a:solidFill>
                <a:latin typeface="Gill Sans MT" panose="020B0502020104020203" pitchFamily="34" charset="0"/>
                <a:cs typeface="Gill Sans MT" panose="020B0502020104020203" pitchFamily="34" charset="0"/>
              </a:rPr>
              <a:t>Jalon intermédiaire III : </a:t>
            </a:r>
            <a:r>
              <a:rPr lang="fr-FR" sz="3200" b="0" i="0" u="none" baseline="0" dirty="0">
                <a:solidFill>
                  <a:schemeClr val="tx1"/>
                </a:solidFill>
                <a:latin typeface="Gill Sans MT" panose="020B0502020104020203" pitchFamily="34" charset="0"/>
                <a:cs typeface="Gill Sans MT" panose="020B0502020104020203" pitchFamily="34" charset="0"/>
              </a:rPr>
              <a:t>collecte des données CMM et KPI</a:t>
            </a:r>
          </a:p>
          <a:p>
            <a:pPr marL="514331" indent="-514331" algn="l" rtl="0">
              <a:buFont typeface="Wingdings" panose="05000000000000000000" pitchFamily="2" charset="2"/>
              <a:buChar char="ü"/>
            </a:pPr>
            <a:r>
              <a:rPr lang="fr-FR" sz="3200" b="0" i="0" u="none" baseline="0" dirty="0">
                <a:solidFill>
                  <a:srgbClr val="C2113A"/>
                </a:solidFill>
                <a:latin typeface="Gill Sans MT" panose="020B0502020104020203" pitchFamily="34" charset="0"/>
                <a:cs typeface="Gill Sans MT" panose="020B0502020104020203" pitchFamily="34" charset="0"/>
              </a:rPr>
              <a:t>Dernier jalon : </a:t>
            </a:r>
            <a:r>
              <a:rPr lang="fr-FR" sz="3200" b="0" i="0" u="none" baseline="0" dirty="0">
                <a:solidFill>
                  <a:schemeClr val="tx1"/>
                </a:solidFill>
                <a:latin typeface="Gill Sans MT" panose="020B0502020104020203" pitchFamily="34" charset="0"/>
                <a:cs typeface="Gill Sans MT" panose="020B0502020104020203" pitchFamily="34" charset="0"/>
              </a:rPr>
              <a:t>transfert au quotidien des données des tablettes </a:t>
            </a:r>
            <a:r>
              <a:rPr lang="fr-FR" sz="3200" b="0" i="0" u="none" baseline="0" dirty="0" smtClean="0">
                <a:solidFill>
                  <a:schemeClr val="tx1"/>
                </a:solidFill>
                <a:latin typeface="Gill Sans MT" panose="020B0502020104020203" pitchFamily="34" charset="0"/>
                <a:cs typeface="Gill Sans MT" panose="020B0502020104020203" pitchFamily="34" charset="0"/>
              </a:rPr>
              <a:t/>
            </a:r>
            <a:br>
              <a:rPr lang="fr-FR" sz="3200" b="0" i="0" u="none" baseline="0" dirty="0" smtClean="0">
                <a:solidFill>
                  <a:schemeClr val="tx1"/>
                </a:solidFill>
                <a:latin typeface="Gill Sans MT" panose="020B0502020104020203" pitchFamily="34" charset="0"/>
                <a:cs typeface="Gill Sans MT" panose="020B0502020104020203" pitchFamily="34" charset="0"/>
              </a:rPr>
            </a:br>
            <a:r>
              <a:rPr lang="fr-FR" sz="3200" b="0" i="0" u="none" baseline="0" dirty="0" smtClean="0">
                <a:solidFill>
                  <a:schemeClr val="tx1"/>
                </a:solidFill>
                <a:latin typeface="Gill Sans MT" panose="020B0502020104020203" pitchFamily="34" charset="0"/>
                <a:cs typeface="Gill Sans MT" panose="020B0502020104020203" pitchFamily="34" charset="0"/>
              </a:rPr>
              <a:t>vers </a:t>
            </a:r>
            <a:r>
              <a:rPr lang="fr-FR" sz="3200" b="0" i="0" u="none" baseline="0" dirty="0">
                <a:solidFill>
                  <a:schemeClr val="tx1"/>
                </a:solidFill>
                <a:latin typeface="Gill Sans MT" panose="020B0502020104020203" pitchFamily="34" charset="0"/>
                <a:cs typeface="Gill Sans MT" panose="020B0502020104020203" pitchFamily="34" charset="0"/>
              </a:rPr>
              <a:t>la base de données centrale</a:t>
            </a:r>
          </a:p>
          <a:p>
            <a:pPr marL="514331" indent="-514331" algn="l" rtl="0">
              <a:buFont typeface="Wingdings" panose="05000000000000000000" pitchFamily="2" charset="2"/>
              <a:buChar char="ü"/>
            </a:pPr>
            <a:endParaRPr lang="fr-FR" altLang="en-US" sz="2000" dirty="0">
              <a:solidFill>
                <a:schemeClr val="tx1"/>
              </a:solidFill>
              <a:latin typeface="Gill Sans MT" panose="020B0502020104020203" pitchFamily="34" charset="0"/>
              <a:cs typeface="Gill Sans MT" panose="020B0502020104020203" pitchFamily="34" charset="0"/>
            </a:endParaRPr>
          </a:p>
          <a:p>
            <a:pPr marL="514331" indent="-514331" algn="l" rtl="0">
              <a:buNone/>
            </a:pPr>
            <a:endParaRPr lang="fr-FR" altLang="en-US" sz="2000" dirty="0">
              <a:solidFill>
                <a:schemeClr val="tx1"/>
              </a:solidFill>
              <a:latin typeface="Gill Sans MT" panose="020B0502020104020203" pitchFamily="34" charset="0"/>
              <a:cs typeface="Gill Sans MT" panose="020B0502020104020203" pitchFamily="34" charset="0"/>
            </a:endParaRPr>
          </a:p>
          <a:p>
            <a:pPr marL="514331" indent="-514331" algn="l" rtl="0"/>
            <a:endParaRPr lang="fr-FR" altLang="en-US" sz="2000" dirty="0">
              <a:solidFill>
                <a:schemeClr val="tx1"/>
              </a:solidFill>
              <a:latin typeface="Gill Sans MT" panose="020B0502020104020203" pitchFamily="34" charset="0"/>
              <a:cs typeface="Gill Sans MT" panose="020B0502020104020203" pitchFamily="34" charset="0"/>
            </a:endParaRPr>
          </a:p>
        </p:txBody>
      </p:sp>
      <p:sp>
        <p:nvSpPr>
          <p:cNvPr id="2" name="Slide Number Placeholder 1">
            <a:extLst>
              <a:ext uri="{FF2B5EF4-FFF2-40B4-BE49-F238E27FC236}">
                <a16:creationId xmlns:a16="http://schemas.microsoft.com/office/drawing/2014/main" xmlns="" id="{9F3B25EC-8A75-45A1-A11F-DE984FA404F4}"/>
              </a:ext>
            </a:extLst>
          </p:cNvPr>
          <p:cNvSpPr>
            <a:spLocks noGrp="1"/>
          </p:cNvSpPr>
          <p:nvPr>
            <p:ph type="sldNum" sz="quarter" idx="4"/>
          </p:nvPr>
        </p:nvSpPr>
        <p:spPr/>
        <p:txBody>
          <a:bodyPr/>
          <a:lstStyle/>
          <a:p>
            <a:pPr algn="r" rtl="0"/>
            <a:fld id="{42782948-4DBE-204D-AB9E-B65E067054AE}" type="slidenum">
              <a:rPr/>
              <a:pPr/>
              <a:t>8</a:t>
            </a:fld>
            <a:endParaRPr lang="fr-FR" dirty="0"/>
          </a:p>
        </p:txBody>
      </p:sp>
      <p:sp>
        <p:nvSpPr>
          <p:cNvPr id="6" name="Title 5">
            <a:extLst>
              <a:ext uri="{FF2B5EF4-FFF2-40B4-BE49-F238E27FC236}">
                <a16:creationId xmlns:a16="http://schemas.microsoft.com/office/drawing/2014/main" xmlns="" id="{2EAD4E37-50DB-48B6-A5FD-868D5DE60E49}"/>
              </a:ext>
            </a:extLst>
          </p:cNvPr>
          <p:cNvSpPr txBox="1">
            <a:spLocks/>
          </p:cNvSpPr>
          <p:nvPr/>
        </p:nvSpPr>
        <p:spPr>
          <a:xfrm>
            <a:off x="2036726" y="85448"/>
            <a:ext cx="8305801" cy="580800"/>
          </a:xfrm>
          <a:prstGeom prst="rect">
            <a:avLst/>
          </a:prstGeom>
        </p:spPr>
        <p:txBody>
          <a:bodyPr vert="horz" lIns="91440" tIns="45720" rIns="91440" bIns="45720" rtlCol="0" anchor="b" anchorCtr="0">
            <a:spAutoFit/>
          </a:bodyPr>
          <a:lstStyle>
            <a:lvl1pPr algn="l" defTabSz="604738" rtl="0" eaLnBrk="1" latinLnBrk="0" hangingPunct="1">
              <a:spcBef>
                <a:spcPct val="0"/>
              </a:spcBef>
              <a:buNone/>
              <a:defRPr sz="3174" b="0" i="0" kern="1200">
                <a:solidFill>
                  <a:srgbClr val="BA0C2F"/>
                </a:solidFill>
                <a:latin typeface="Gill Sans MT"/>
                <a:ea typeface="+mj-ea"/>
                <a:cs typeface="Gill Sans MT"/>
              </a:defRPr>
            </a:lvl1pPr>
          </a:lstStyle>
          <a:p>
            <a:pPr algn="ctr"/>
            <a:r>
              <a:rPr lang="fr-FR" b="1" smtClean="0">
                <a:latin typeface="Gill Sans MT" panose="020B0502020104020203" pitchFamily="34" charset="0"/>
                <a:cs typeface="Gill Sans MT" panose="020B0502020104020203" pitchFamily="34" charset="0"/>
              </a:rPr>
              <a:t>Étapes clés et points de décision</a:t>
            </a:r>
            <a:endParaRPr lang="fr-FR"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2239194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A71ACCDD-7A2C-4FC8-BFC0-88C92381C1FB}"/>
              </a:ext>
            </a:extLst>
          </p:cNvPr>
          <p:cNvSpPr>
            <a:spLocks noGrp="1"/>
          </p:cNvSpPr>
          <p:nvPr>
            <p:ph idx="1"/>
          </p:nvPr>
        </p:nvSpPr>
        <p:spPr>
          <a:xfrm>
            <a:off x="274028" y="891746"/>
            <a:ext cx="11432198" cy="6775218"/>
          </a:xfrm>
        </p:spPr>
        <p:txBody>
          <a:bodyPr>
            <a:normAutofit/>
          </a:bodyPr>
          <a:lstStyle/>
          <a:p>
            <a:pPr marL="514331" indent="-514331" algn="l" rtl="0">
              <a:buFont typeface="Gill Sans MT" panose="020B0502020104020203" pitchFamily="34" charset="0"/>
              <a:buAutoNum type="romanUcPeriod" startAt="4"/>
            </a:pPr>
            <a:r>
              <a:rPr lang="fr-FR" sz="2800" b="1" i="0" u="none" baseline="0" dirty="0">
                <a:solidFill>
                  <a:schemeClr val="tx1"/>
                </a:solidFill>
                <a:latin typeface="Gill Sans MT" panose="020B0502020104020203" pitchFamily="34" charset="0"/>
                <a:cs typeface="Gill Sans MT" panose="020B0502020104020203" pitchFamily="34" charset="0"/>
              </a:rPr>
              <a:t>Analyse des données ~ 4 à 8 semaines.</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Premier jalon : </a:t>
            </a:r>
            <a:r>
              <a:rPr lang="fr-FR" sz="2800" b="0" i="0" u="none" baseline="0" dirty="0">
                <a:solidFill>
                  <a:schemeClr val="tx1"/>
                </a:solidFill>
                <a:latin typeface="Gill Sans MT" panose="020B0502020104020203" pitchFamily="34" charset="0"/>
                <a:cs typeface="Gill Sans MT" panose="020B0502020104020203" pitchFamily="34" charset="0"/>
              </a:rPr>
              <a:t>nettoyage et compilation des données</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Dernier jalon : </a:t>
            </a:r>
            <a:r>
              <a:rPr lang="fr-FR" sz="2800" b="0" i="0" u="none" baseline="0" dirty="0">
                <a:solidFill>
                  <a:schemeClr val="tx1"/>
                </a:solidFill>
                <a:latin typeface="Gill Sans MT" panose="020B0502020104020203" pitchFamily="34" charset="0"/>
                <a:cs typeface="Gill Sans MT" panose="020B0502020104020203" pitchFamily="34" charset="0"/>
              </a:rPr>
              <a:t>génération des résultats de </a:t>
            </a:r>
            <a:r>
              <a:rPr lang="fr-FR" sz="2800" b="0" i="0" u="none" baseline="0" dirty="0" smtClean="0">
                <a:solidFill>
                  <a:schemeClr val="tx1"/>
                </a:solidFill>
                <a:latin typeface="Gill Sans MT" panose="020B0502020104020203" pitchFamily="34" charset="0"/>
                <a:cs typeface="Gill Sans MT" panose="020B0502020104020203" pitchFamily="34" charset="0"/>
              </a:rPr>
              <a:t>l’analyse </a:t>
            </a:r>
            <a:r>
              <a:rPr lang="fr-FR" sz="2800" b="0" i="0" u="none" baseline="0" dirty="0">
                <a:solidFill>
                  <a:schemeClr val="tx1"/>
                </a:solidFill>
                <a:latin typeface="Gill Sans MT" panose="020B0502020104020203" pitchFamily="34" charset="0"/>
                <a:cs typeface="Gill Sans MT" panose="020B0502020104020203" pitchFamily="34" charset="0"/>
              </a:rPr>
              <a:t>CMM et KPI, </a:t>
            </a:r>
            <a:r>
              <a:rPr lang="fr-FR" sz="2800" b="0" i="0" u="none" baseline="0" dirty="0" smtClean="0">
                <a:solidFill>
                  <a:schemeClr val="tx1"/>
                </a:solidFill>
                <a:latin typeface="Gill Sans MT" panose="020B0502020104020203" pitchFamily="34" charset="0"/>
                <a:cs typeface="Gill Sans MT" panose="020B0502020104020203" pitchFamily="34" charset="0"/>
              </a:rPr>
              <a:t/>
            </a:r>
            <a:br>
              <a:rPr lang="fr-FR" sz="2800" b="0" i="0" u="none" baseline="0" dirty="0" smtClean="0">
                <a:solidFill>
                  <a:schemeClr val="tx1"/>
                </a:solidFill>
                <a:latin typeface="Gill Sans MT" panose="020B0502020104020203" pitchFamily="34" charset="0"/>
                <a:cs typeface="Gill Sans MT" panose="020B0502020104020203" pitchFamily="34" charset="0"/>
              </a:rPr>
            </a:br>
            <a:r>
              <a:rPr lang="fr-FR" sz="2800" b="0" i="0" u="none" baseline="0" dirty="0" smtClean="0">
                <a:solidFill>
                  <a:schemeClr val="tx1"/>
                </a:solidFill>
                <a:latin typeface="Gill Sans MT" panose="020B0502020104020203" pitchFamily="34" charset="0"/>
                <a:cs typeface="Gill Sans MT" panose="020B0502020104020203" pitchFamily="34" charset="0"/>
              </a:rPr>
              <a:t>et </a:t>
            </a:r>
            <a:r>
              <a:rPr lang="fr-FR" sz="2800" b="0" i="0" u="none" baseline="0" dirty="0">
                <a:solidFill>
                  <a:schemeClr val="tx1"/>
                </a:solidFill>
                <a:latin typeface="Gill Sans MT" panose="020B0502020104020203" pitchFamily="34" charset="0"/>
                <a:cs typeface="Gill Sans MT" panose="020B0502020104020203" pitchFamily="34" charset="0"/>
              </a:rPr>
              <a:t>des bilans</a:t>
            </a:r>
          </a:p>
          <a:p>
            <a:pPr marL="514331" indent="-514331" algn="l" rtl="0">
              <a:buFont typeface="Wingdings" panose="05000000000000000000" pitchFamily="2" charset="2"/>
              <a:buChar char="ü"/>
            </a:pPr>
            <a:endParaRPr lang="fr-FR" altLang="en-US" sz="2800" dirty="0">
              <a:solidFill>
                <a:schemeClr val="tx1"/>
              </a:solidFill>
              <a:latin typeface="Gill Sans MT" panose="020B0502020104020203" pitchFamily="34" charset="0"/>
              <a:cs typeface="Gill Sans MT" panose="020B0502020104020203" pitchFamily="34" charset="0"/>
            </a:endParaRPr>
          </a:p>
          <a:p>
            <a:pPr marL="514331" indent="-514331" algn="l" rtl="0">
              <a:buFont typeface="Gill Sans MT" panose="020B0502020104020203" pitchFamily="34" charset="0"/>
              <a:buAutoNum type="romanUcPeriod" startAt="5"/>
            </a:pPr>
            <a:r>
              <a:rPr lang="fr-FR" sz="2800" b="1" i="0" u="none" baseline="0" dirty="0">
                <a:solidFill>
                  <a:schemeClr val="tx1"/>
                </a:solidFill>
                <a:latin typeface="Gill Sans MT" panose="020B0502020104020203" pitchFamily="34" charset="0"/>
                <a:cs typeface="Gill Sans MT" panose="020B0502020104020203" pitchFamily="34" charset="0"/>
              </a:rPr>
              <a:t>Synthèse et création des rapports ~ 4 à 8 semaines</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Premier jalon : </a:t>
            </a:r>
            <a:r>
              <a:rPr lang="fr-FR" sz="2800" b="0" i="0" u="none" baseline="0" dirty="0">
                <a:solidFill>
                  <a:schemeClr val="tx1"/>
                </a:solidFill>
                <a:latin typeface="Gill Sans MT" panose="020B0502020104020203" pitchFamily="34" charset="0"/>
                <a:cs typeface="Gill Sans MT" panose="020B0502020104020203" pitchFamily="34" charset="0"/>
              </a:rPr>
              <a:t>partage des résultats avec </a:t>
            </a:r>
            <a:r>
              <a:rPr lang="fr-FR" sz="2800" b="0" i="0" u="none" baseline="0" dirty="0" smtClean="0">
                <a:solidFill>
                  <a:schemeClr val="tx1"/>
                </a:solidFill>
                <a:latin typeface="Gill Sans MT" panose="020B0502020104020203" pitchFamily="34" charset="0"/>
                <a:cs typeface="Gill Sans MT" panose="020B0502020104020203" pitchFamily="34" charset="0"/>
              </a:rPr>
              <a:t>l’équipe d’évaluation </a:t>
            </a:r>
            <a:r>
              <a:rPr lang="fr-FR" sz="2800" b="0" i="0" u="none" baseline="0" dirty="0">
                <a:solidFill>
                  <a:schemeClr val="tx1"/>
                </a:solidFill>
                <a:latin typeface="Gill Sans MT" panose="020B0502020104020203" pitchFamily="34" charset="0"/>
                <a:cs typeface="Gill Sans MT" panose="020B0502020104020203" pitchFamily="34" charset="0"/>
              </a:rPr>
              <a:t>principale</a:t>
            </a:r>
          </a:p>
          <a:p>
            <a:pPr marL="514331" indent="-514331" algn="l" rtl="0">
              <a:buFont typeface="Wingdings" panose="05000000000000000000" pitchFamily="2" charset="2"/>
              <a:buChar char="ü"/>
            </a:pPr>
            <a:r>
              <a:rPr lang="fr-FR" sz="2800" b="0" i="0" u="none" baseline="0" dirty="0">
                <a:solidFill>
                  <a:srgbClr val="C2113A"/>
                </a:solidFill>
                <a:latin typeface="Gill Sans MT" panose="020B0502020104020203" pitchFamily="34" charset="0"/>
                <a:cs typeface="Gill Sans MT" panose="020B0502020104020203" pitchFamily="34" charset="0"/>
              </a:rPr>
              <a:t>Dernier jalon :  </a:t>
            </a:r>
            <a:r>
              <a:rPr lang="fr-FR" sz="2800" b="0" i="0" u="none" baseline="0" dirty="0">
                <a:solidFill>
                  <a:schemeClr val="tx1"/>
                </a:solidFill>
                <a:latin typeface="Gill Sans MT" panose="020B0502020104020203" pitchFamily="34" charset="0"/>
                <a:cs typeface="Gill Sans MT" panose="020B0502020104020203" pitchFamily="34" charset="0"/>
              </a:rPr>
              <a:t>interprétation des résultats</a:t>
            </a:r>
          </a:p>
          <a:p>
            <a:pPr marL="514331" indent="-514331" algn="l" rtl="0">
              <a:buNone/>
            </a:pPr>
            <a:endParaRPr lang="fr-FR" altLang="en-US" sz="2000" dirty="0">
              <a:solidFill>
                <a:schemeClr val="tx1"/>
              </a:solidFill>
              <a:latin typeface="Gill Sans MT" panose="020B0502020104020203" pitchFamily="34" charset="0"/>
              <a:cs typeface="Gill Sans MT" panose="020B0502020104020203" pitchFamily="34" charset="0"/>
            </a:endParaRPr>
          </a:p>
          <a:p>
            <a:pPr marL="514331" indent="-514331" algn="l" rtl="0"/>
            <a:endParaRPr lang="fr-FR" altLang="en-US" sz="2000" dirty="0">
              <a:solidFill>
                <a:schemeClr val="tx1"/>
              </a:solidFill>
              <a:latin typeface="Gill Sans MT" panose="020B0502020104020203" pitchFamily="34" charset="0"/>
              <a:cs typeface="Gill Sans MT" panose="020B0502020104020203" pitchFamily="34" charset="0"/>
            </a:endParaRPr>
          </a:p>
        </p:txBody>
      </p:sp>
      <p:sp>
        <p:nvSpPr>
          <p:cNvPr id="2" name="Slide Number Placeholder 1">
            <a:extLst>
              <a:ext uri="{FF2B5EF4-FFF2-40B4-BE49-F238E27FC236}">
                <a16:creationId xmlns:a16="http://schemas.microsoft.com/office/drawing/2014/main" xmlns="" id="{D7F575B1-C653-4063-9850-CC56DFCB6A80}"/>
              </a:ext>
            </a:extLst>
          </p:cNvPr>
          <p:cNvSpPr>
            <a:spLocks noGrp="1"/>
          </p:cNvSpPr>
          <p:nvPr>
            <p:ph type="sldNum" sz="quarter" idx="4"/>
          </p:nvPr>
        </p:nvSpPr>
        <p:spPr/>
        <p:txBody>
          <a:bodyPr/>
          <a:lstStyle/>
          <a:p>
            <a:pPr algn="r" rtl="0"/>
            <a:fld id="{42782948-4DBE-204D-AB9E-B65E067054AE}" type="slidenum">
              <a:rPr/>
              <a:pPr/>
              <a:t>9</a:t>
            </a:fld>
            <a:endParaRPr lang="fr-FR" dirty="0"/>
          </a:p>
        </p:txBody>
      </p:sp>
      <p:sp>
        <p:nvSpPr>
          <p:cNvPr id="6" name="Title 5">
            <a:extLst>
              <a:ext uri="{FF2B5EF4-FFF2-40B4-BE49-F238E27FC236}">
                <a16:creationId xmlns:a16="http://schemas.microsoft.com/office/drawing/2014/main" xmlns="" id="{2EAD4E37-50DB-48B6-A5FD-868D5DE60E49}"/>
              </a:ext>
            </a:extLst>
          </p:cNvPr>
          <p:cNvSpPr>
            <a:spLocks noGrp="1"/>
          </p:cNvSpPr>
          <p:nvPr>
            <p:ph type="title"/>
          </p:nvPr>
        </p:nvSpPr>
        <p:spPr>
          <a:xfrm>
            <a:off x="2036726" y="85448"/>
            <a:ext cx="8305801" cy="580800"/>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Étapes clés et points de décision</a:t>
            </a:r>
          </a:p>
        </p:txBody>
      </p:sp>
    </p:spTree>
    <p:custDataLst>
      <p:tags r:id="rId1"/>
    </p:custDataLst>
    <p:extLst>
      <p:ext uri="{BB962C8B-B14F-4D97-AF65-F5344CB8AC3E}">
        <p14:creationId xmlns:p14="http://schemas.microsoft.com/office/powerpoint/2010/main" val="339177812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19"/>
  <p:tag name="ARTICULATE_PROJECT_OPEN" val="0"/>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916BADC1-1BBD-40FB-A1DD-53DEBEFC5A24}"/>
</file>

<file path=customXml/itemProps2.xml><?xml version="1.0" encoding="utf-8"?>
<ds:datastoreItem xmlns:ds="http://schemas.openxmlformats.org/officeDocument/2006/customXml" ds:itemID="{5302BB8A-6ABD-4FC3-8076-9D7CBC31B801}"/>
</file>

<file path=customXml/itemProps3.xml><?xml version="1.0" encoding="utf-8"?>
<ds:datastoreItem xmlns:ds="http://schemas.openxmlformats.org/officeDocument/2006/customXml" ds:itemID="{76DB85ED-1D91-44FB-9FD4-B4DE86A2C258}"/>
</file>

<file path=customXml/itemProps4.xml><?xml version="1.0" encoding="utf-8"?>
<ds:datastoreItem xmlns:ds="http://schemas.openxmlformats.org/officeDocument/2006/customXml" ds:itemID="{74A04D1C-8FA6-423E-8ED3-776508A40DB4}"/>
</file>

<file path=docProps/app.xml><?xml version="1.0" encoding="utf-8"?>
<Properties xmlns="http://schemas.openxmlformats.org/officeDocument/2006/extended-properties" xmlns:vt="http://schemas.openxmlformats.org/officeDocument/2006/docPropsVTypes">
  <TotalTime>1812</TotalTime>
  <Words>1690</Words>
  <Application>Microsoft Office PowerPoint</Application>
  <PresentationFormat>Custom</PresentationFormat>
  <Paragraphs>279</Paragraphs>
  <Slides>19</Slides>
  <Notes>19</Notes>
  <HiddenSlides>2</HiddenSlides>
  <MMClips>0</MMClips>
  <ScaleCrop>false</ScaleCrop>
  <HeadingPairs>
    <vt:vector size="4" baseType="variant">
      <vt:variant>
        <vt:lpstr>Theme</vt:lpstr>
      </vt:variant>
      <vt:variant>
        <vt:i4>1</vt:i4>
      </vt:variant>
      <vt:variant>
        <vt:lpstr>Slide Titles</vt:lpstr>
      </vt:variant>
      <vt:variant>
        <vt:i4>19</vt:i4>
      </vt:variant>
    </vt:vector>
  </HeadingPairs>
  <TitlesOfParts>
    <vt:vector size="20" baseType="lpstr">
      <vt:lpstr>1_16.9-Template_12.7.2016</vt:lpstr>
      <vt:lpstr>PowerPoint Presentation</vt:lpstr>
      <vt:lpstr>Planification du travail et gestion de projet - Objectifs de la session d’aujourd’hui </vt:lpstr>
      <vt:lpstr>Présentation du calendrier de la NSCA 2.0 </vt:lpstr>
      <vt:lpstr>Calendrier indicatif</vt:lpstr>
      <vt:lpstr>Étapes clés et points de décision</vt:lpstr>
      <vt:lpstr>Étapes clés et points de décision</vt:lpstr>
      <vt:lpstr>Étapes clés et points de décision</vt:lpstr>
      <vt:lpstr>PowerPoint Presentation</vt:lpstr>
      <vt:lpstr>Étapes clés et points de décision</vt:lpstr>
      <vt:lpstr>Étapes clés et points de décision</vt:lpstr>
      <vt:lpstr>  Équipes et rôles </vt:lpstr>
      <vt:lpstr>Équipe de gouvernance </vt:lpstr>
      <vt:lpstr>Comité directeur </vt:lpstr>
      <vt:lpstr>Équipe d’évaluation principale </vt:lpstr>
      <vt:lpstr>Jour II : Ressources et compétences exigées </vt:lpstr>
      <vt:lpstr>Équipe chargée de la collecte et de l’analyse des données </vt:lpstr>
      <vt:lpstr>Planification budgétaire et implication</vt:lpstr>
      <vt:lpstr>Planification budgétaire et implication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35</cp:revision>
  <dcterms:created xsi:type="dcterms:W3CDTF">2018-05-01T03:53:35Z</dcterms:created>
  <dcterms:modified xsi:type="dcterms:W3CDTF">2019-04-19T08:19:44Z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F440183D-1C49-4DE3-A9FD-FE365379D06C</vt:lpwstr>
  </property>
  <property fmtid="{D5CDD505-2E9C-101B-9397-08002B2CF9AE}" pid="3" name="ArticulatePath">
    <vt:lpwstr>Day 2-Session 3-Work Planning and Project Management-2018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