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5.xml" ContentType="application/vnd.openxmlformats-officedocument.presentationml.slide+xml"/>
  <Override PartName="/ppt/slides/slide4.xml" ContentType="application/vnd.openxmlformats-officedocument.presentationml.slide+xml"/>
  <Override PartName="/ppt/slides/slide3.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6.xml" ContentType="application/vnd.openxmlformats-officedocument.presentationml.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4.xml" ContentType="application/vnd.openxmlformats-officedocument.presentationml.notesSlide+xml"/>
  <Override PartName="/ppt/slideMasters/slideMaster1.xml" ContentType="application/vnd.openxmlformats-officedocument.presentationml.slideMaster+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3.xml" ContentType="application/vnd.openxmlformats-officedocument.presentationml.notesSlide+xml"/>
  <Override PartName="/ppt/notesSlides/notesSlide2.xml" ContentType="application/vnd.openxmlformats-officedocument.presentationml.notesSlide+xml"/>
  <Override PartName="/ppt/notesSlides/notesSlide1.xml" ContentType="application/vnd.openxmlformats-officedocument.presentationml.notesSlide+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
  </p:notesMasterIdLst>
  <p:sldIdLst>
    <p:sldId id="299" r:id="rId2"/>
    <p:sldId id="304" r:id="rId3"/>
    <p:sldId id="318" r:id="rId4"/>
    <p:sldId id="317" r:id="rId5"/>
    <p:sldId id="314" r:id="rId6"/>
    <p:sldId id="32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ext>
    <p:ext uri="{2D200454-40CA-4A62-9FC3-DE9A4176ACB9}">
      <p15:notesGuideLst xmlns=""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79015" autoAdjust="0"/>
  </p:normalViewPr>
  <p:slideViewPr>
    <p:cSldViewPr snapToGrid="0">
      <p:cViewPr varScale="1">
        <p:scale>
          <a:sx n="88" d="100"/>
          <a:sy n="88" d="100"/>
        </p:scale>
        <p:origin x="-1332"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varScale="1">
        <p:scale>
          <a:sx n="66" d="100"/>
          <a:sy n="66" d="100"/>
        </p:scale>
        <p:origin x="3134" y="38"/>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openxmlformats.org/officeDocument/2006/relationships/customXml" Target="../customXml/item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customXml" Target="../customXml/item4.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customXml" Target="../customXml/item3.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 Id="rId14"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4/18/2019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 xmlns:a16="http://schemas.microsoft.com/office/drawing/2014/main"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 xmlns:a16="http://schemas.microsoft.com/office/drawing/2014/main"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 xmlns:a16="http://schemas.microsoft.com/office/drawing/2014/main"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C872BA43-7AC7-4C85-A475-09DD78EA8C9A}" type="slidenum">
              <a:rPr sz="1200">
                <a:solidFill>
                  <a:prstClr val="black"/>
                </a:solidFill>
                <a:latin typeface="Times" charset="0"/>
              </a:rPr>
              <a:pPr>
                <a:defRPr/>
              </a:pPr>
              <a:t>1</a:t>
            </a:fld>
            <a:endParaRPr lang="fr-FR" altLang="en-US" sz="1200" dirty="0">
              <a:solidFill>
                <a:prstClr val="black"/>
              </a:solidFill>
              <a:latin typeface="Times" charset="0"/>
            </a:endParaRPr>
          </a:p>
        </p:txBody>
      </p:sp>
    </p:spTree>
    <p:extLst>
      <p:ext uri="{BB962C8B-B14F-4D97-AF65-F5344CB8AC3E}">
        <p14:creationId xmlns:p14="http://schemas.microsoft.com/office/powerpoint/2010/main" val="186545575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950B9C52-E2F9-4229-A752-FF3A322C8BC5}" type="slidenum">
              <a:rPr/>
              <a:t>2</a:t>
            </a:fld>
            <a:endParaRPr lang="fr-FR" dirty="0"/>
          </a:p>
        </p:txBody>
      </p:sp>
    </p:spTree>
    <p:extLst>
      <p:ext uri="{BB962C8B-B14F-4D97-AF65-F5344CB8AC3E}">
        <p14:creationId xmlns:p14="http://schemas.microsoft.com/office/powerpoint/2010/main" val="328325063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1"/>
          <p:cNvSpPr>
            <a:spLocks noGrp="1"/>
          </p:cNvSpPr>
          <p:nvPr>
            <p:ph type="body" idx="1"/>
          </p:nvPr>
        </p:nvSpPr>
        <p:spPr/>
        <p:txBody>
          <a:bodyPr/>
          <a:lstStyle/>
          <a:p>
            <a:pPr algn="l" rtl="0"/>
            <a:r>
              <a:rPr lang="fr-FR" b="0" i="0" u="none" baseline="0" dirty="0"/>
              <a:t>Au nombre des parties prenantes nationales, on retrouve plusieurs partenaires du ministère de la Santé, des agences de mise en œuvre, le secteur privé, des agences donatrices et plusieurs échelons du gouvernement. Ces acteurs multiples défendront des intérêts et des mises différents lors de </a:t>
            </a:r>
            <a:r>
              <a:rPr lang="fr-FR" b="0" i="0" u="none" baseline="0" dirty="0" smtClean="0"/>
              <a:t>l’évaluation</a:t>
            </a:r>
            <a:r>
              <a:rPr lang="fr-FR" b="0" i="0" u="none" baseline="0" dirty="0"/>
              <a:t>. Veiller à ce que toutes les parties prenantes puissent contribuer au NSCA permettra de garantir une certaine coordination et leur adhésion. </a:t>
            </a:r>
            <a:r>
              <a:rPr lang="fr-FR" b="0" i="0" u="none" baseline="0" dirty="0" smtClean="0"/>
              <a:t>L’implication </a:t>
            </a:r>
            <a:r>
              <a:rPr lang="fr-FR" b="0" i="0" u="none" baseline="0" dirty="0"/>
              <a:t>de toutes les parties prenantes variera en fonction de la structure des chaînes </a:t>
            </a:r>
            <a:r>
              <a:rPr lang="fr-FR" b="0" i="0" u="none" baseline="0" dirty="0" smtClean="0"/>
              <a:t>d’approvisionnement </a:t>
            </a:r>
            <a:r>
              <a:rPr lang="fr-FR" b="0" i="0" u="none" baseline="0" dirty="0"/>
              <a:t>nationales de chaque pays.</a:t>
            </a:r>
            <a:endParaRPr lang="fr-FR" dirty="0"/>
          </a:p>
        </p:txBody>
      </p:sp>
    </p:spTree>
    <p:extLst>
      <p:ext uri="{BB962C8B-B14F-4D97-AF65-F5344CB8AC3E}">
        <p14:creationId xmlns:p14="http://schemas.microsoft.com/office/powerpoint/2010/main" val="14909877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a:t>Prendre note de la boucle de rétroaction ici présente.  Pour assurer leur participation, toutes les parties prenantes doivent prendre conscience de leur valeur dans le cadre de la NSCA.   </a:t>
            </a:r>
          </a:p>
        </p:txBody>
      </p:sp>
      <p:sp>
        <p:nvSpPr>
          <p:cNvPr id="4" name="Slide Number Placeholder 3"/>
          <p:cNvSpPr>
            <a:spLocks noGrp="1"/>
          </p:cNvSpPr>
          <p:nvPr>
            <p:ph type="sldNum" sz="quarter" idx="10"/>
          </p:nvPr>
        </p:nvSpPr>
        <p:spPr/>
        <p:txBody>
          <a:bodyPr/>
          <a:lstStyle/>
          <a:p>
            <a:pPr algn="l" rtl="0"/>
            <a:fld id="{09446B8C-B910-BF49-A73D-C45B5A537964}" type="slidenum">
              <a:rPr/>
              <a:t>4</a:t>
            </a:fld>
            <a:endParaRPr lang="fr-FR" dirty="0"/>
          </a:p>
        </p:txBody>
      </p:sp>
    </p:spTree>
    <p:extLst>
      <p:ext uri="{BB962C8B-B14F-4D97-AF65-F5344CB8AC3E}">
        <p14:creationId xmlns:p14="http://schemas.microsoft.com/office/powerpoint/2010/main" val="264242439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fr-FR" b="0" i="0" u="none" baseline="0" dirty="0"/>
              <a:t>Les commentaires et questions concernant la mise en œuvre de </a:t>
            </a:r>
            <a:r>
              <a:rPr lang="fr-FR" b="0" i="0" u="none" baseline="0" dirty="0" smtClean="0"/>
              <a:t>l’outil </a:t>
            </a:r>
            <a:r>
              <a:rPr lang="fr-FR" b="0" i="0" u="none" baseline="0" dirty="0"/>
              <a:t>doivent être envoyés à nsca@ghsc-psm.com.   </a:t>
            </a:r>
            <a:endParaRPr lang="fr-FR" dirty="0"/>
          </a:p>
        </p:txBody>
      </p:sp>
      <p:sp>
        <p:nvSpPr>
          <p:cNvPr id="4" name="Slide Number Placeholder 3"/>
          <p:cNvSpPr>
            <a:spLocks noGrp="1"/>
          </p:cNvSpPr>
          <p:nvPr>
            <p:ph type="sldNum" sz="quarter" idx="10"/>
          </p:nvPr>
        </p:nvSpPr>
        <p:spPr/>
        <p:txBody>
          <a:bodyPr/>
          <a:lstStyle/>
          <a:p>
            <a:pPr algn="l" rtl="0"/>
            <a:fld id="{950B9C52-E2F9-4229-A752-FF3A322C8BC5}" type="slidenum">
              <a:rPr/>
              <a:t>5</a:t>
            </a:fld>
            <a:endParaRPr lang="fr-FR" dirty="0"/>
          </a:p>
        </p:txBody>
      </p:sp>
    </p:spTree>
    <p:extLst>
      <p:ext uri="{BB962C8B-B14F-4D97-AF65-F5344CB8AC3E}">
        <p14:creationId xmlns:p14="http://schemas.microsoft.com/office/powerpoint/2010/main" val="16753221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fr-FR" dirty="0"/>
          </a:p>
        </p:txBody>
      </p:sp>
      <p:sp>
        <p:nvSpPr>
          <p:cNvPr id="4" name="Slide Number Placeholder 3"/>
          <p:cNvSpPr>
            <a:spLocks noGrp="1"/>
          </p:cNvSpPr>
          <p:nvPr>
            <p:ph type="sldNum" sz="quarter" idx="10"/>
          </p:nvPr>
        </p:nvSpPr>
        <p:spPr/>
        <p:txBody>
          <a:bodyPr/>
          <a:lstStyle/>
          <a:p>
            <a:pPr algn="l" rtl="0"/>
            <a:fld id="{950B9C52-E2F9-4229-A752-FF3A322C8BC5}" type="slidenum">
              <a:rPr/>
              <a:t>6</a:t>
            </a:fld>
            <a:endParaRPr lang="fr-FR" dirty="0"/>
          </a:p>
        </p:txBody>
      </p:sp>
    </p:spTree>
    <p:extLst>
      <p:ext uri="{BB962C8B-B14F-4D97-AF65-F5344CB8AC3E}">
        <p14:creationId xmlns:p14="http://schemas.microsoft.com/office/powerpoint/2010/main" val="42692974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 xmlns:a16="http://schemas.microsoft.com/office/drawing/2014/main"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 xmlns:a16="http://schemas.microsoft.com/office/drawing/2014/main" id="{7510EBAB-9E8C-46DD-8B3B-6D1B91099EA0}"/>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 xmlns:a16="http://schemas.microsoft.com/office/drawing/2014/main"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241064B2-9B5F-458D-9081-C45EED752AB4}"/>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 xmlns:a16="http://schemas.microsoft.com/office/drawing/2014/main"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 xmlns:a16="http://schemas.microsoft.com/office/drawing/2014/main"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606C8DFA-681F-4176-A366-13E7559D20F4}"/>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Nur Titel">
    <p:spTree>
      <p:nvGrpSpPr>
        <p:cNvPr id="1" name=""/>
        <p:cNvGrpSpPr/>
        <p:nvPr/>
      </p:nvGrpSpPr>
      <p:grpSpPr>
        <a:xfrm>
          <a:off x="0" y="0"/>
          <a:ext cx="0" cy="0"/>
          <a:chOff x="0" y="0"/>
          <a:chExt cx="0" cy="0"/>
        </a:xfrm>
      </p:grpSpPr>
      <p:sp>
        <p:nvSpPr>
          <p:cNvPr id="2" name="Titel 1"/>
          <p:cNvSpPr>
            <a:spLocks noGrp="1"/>
          </p:cNvSpPr>
          <p:nvPr>
            <p:ph type="title"/>
          </p:nvPr>
        </p:nvSpPr>
        <p:spPr>
          <a:xfrm>
            <a:off x="431800" y="238540"/>
            <a:ext cx="11329456" cy="616455"/>
          </a:xfrm>
        </p:spPr>
        <p:txBody>
          <a:bodyPr anchor="ctr" anchorCtr="0">
            <a:noAutofit/>
          </a:bodyPr>
          <a:lstStyle>
            <a:lvl1pPr>
              <a:lnSpc>
                <a:spcPct val="100000"/>
              </a:lnSpc>
              <a:defRPr/>
            </a:lvl1pPr>
          </a:lstStyle>
          <a:p>
            <a:r>
              <a:rPr lang="de-DE" dirty="0"/>
              <a:t>Titelmasterformat durch Klicken bearbeiten</a:t>
            </a:r>
          </a:p>
        </p:txBody>
      </p:sp>
      <p:sp>
        <p:nvSpPr>
          <p:cNvPr id="9" name="Textplatzhalter 7"/>
          <p:cNvSpPr>
            <a:spLocks noGrp="1"/>
          </p:cNvSpPr>
          <p:nvPr>
            <p:ph type="body" sz="quarter" idx="13"/>
          </p:nvPr>
        </p:nvSpPr>
        <p:spPr>
          <a:xfrm>
            <a:off x="431800" y="854994"/>
            <a:ext cx="11328400" cy="336244"/>
          </a:xfrm>
        </p:spPr>
        <p:txBody>
          <a:bodyPr lIns="0" tIns="0" rIns="0" bIns="0" anchor="t" anchorCtr="0">
            <a:noAutofit/>
          </a:bodyPr>
          <a:lstStyle>
            <a:lvl1pPr marL="0" indent="0">
              <a:buNone/>
              <a:defRPr sz="2000"/>
            </a:lvl1pPr>
          </a:lstStyle>
          <a:p>
            <a:pPr lvl="0"/>
            <a:r>
              <a:rPr lang="de-DE" dirty="0"/>
              <a:t>Textmasterformate durch Klicken bearbeiten</a:t>
            </a:r>
          </a:p>
        </p:txBody>
      </p:sp>
    </p:spTree>
    <p:extLst>
      <p:ext uri="{BB962C8B-B14F-4D97-AF65-F5344CB8AC3E}">
        <p14:creationId xmlns:p14="http://schemas.microsoft.com/office/powerpoint/2010/main" val="318711745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99F4F6D6-4804-464E-8C56-6D0C0FFDDD5E}"/>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 xmlns:a16="http://schemas.microsoft.com/office/drawing/2014/main"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 xmlns:a16="http://schemas.microsoft.com/office/drawing/2014/main" id="{85BB55BE-68BD-418A-8D14-23B5EED91FF7}"/>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 xmlns:a16="http://schemas.microsoft.com/office/drawing/2014/main"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 xmlns:a16="http://schemas.microsoft.com/office/drawing/2014/main"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 xmlns:a16="http://schemas.microsoft.com/office/drawing/2014/main"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 xmlns:a16="http://schemas.microsoft.com/office/drawing/2014/main" id="{E4728968-245F-4029-8817-12DA8A939315}"/>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 xmlns:a16="http://schemas.microsoft.com/office/drawing/2014/main"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 xmlns:a16="http://schemas.microsoft.com/office/drawing/2014/main"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 xmlns:a16="http://schemas.microsoft.com/office/drawing/2014/main"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 xmlns:a16="http://schemas.microsoft.com/office/drawing/2014/main"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 xmlns:a16="http://schemas.microsoft.com/office/drawing/2014/main"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 xmlns:a16="http://schemas.microsoft.com/office/drawing/2014/main" id="{B0491CFC-D33C-45DF-9342-5A5026E3A363}"/>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8" name="Footer Placeholder 7">
            <a:extLst>
              <a:ext uri="{FF2B5EF4-FFF2-40B4-BE49-F238E27FC236}">
                <a16:creationId xmlns="" xmlns:a16="http://schemas.microsoft.com/office/drawing/2014/main"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 xmlns:a16="http://schemas.microsoft.com/office/drawing/2014/main"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 xmlns:a16="http://schemas.microsoft.com/office/drawing/2014/main" id="{2E61D3EB-04BD-427D-BE31-A6DDF7B82B7B}"/>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4" name="Footer Placeholder 3">
            <a:extLst>
              <a:ext uri="{FF2B5EF4-FFF2-40B4-BE49-F238E27FC236}">
                <a16:creationId xmlns="" xmlns:a16="http://schemas.microsoft.com/office/drawing/2014/main"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 xmlns:a16="http://schemas.microsoft.com/office/drawing/2014/main"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 xmlns:a16="http://schemas.microsoft.com/office/drawing/2014/main" id="{3F96F803-2E97-497E-A31B-F95E7F8BC142}"/>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3" name="Footer Placeholder 2">
            <a:extLst>
              <a:ext uri="{FF2B5EF4-FFF2-40B4-BE49-F238E27FC236}">
                <a16:creationId xmlns="" xmlns:a16="http://schemas.microsoft.com/office/drawing/2014/main"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 xmlns:a16="http://schemas.microsoft.com/office/drawing/2014/main"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 xmlns:a16="http://schemas.microsoft.com/office/drawing/2014/main"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 xmlns:a16="http://schemas.microsoft.com/office/drawing/2014/main"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537D03BF-E99B-4ED1-BCF7-5C693AF6CA37}"/>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 xmlns:a16="http://schemas.microsoft.com/office/drawing/2014/main"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 xmlns:a16="http://schemas.microsoft.com/office/drawing/2014/main"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 xmlns:a16="http://schemas.microsoft.com/office/drawing/2014/main"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 xmlns:a16="http://schemas.microsoft.com/office/drawing/2014/main"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 xmlns:a16="http://schemas.microsoft.com/office/drawing/2014/main" id="{8453B291-01C8-43E5-8EBE-62E2FB9DF7CF}"/>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 xmlns:a16="http://schemas.microsoft.com/office/drawing/2014/main"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 xmlns:a16="http://schemas.microsoft.com/office/drawing/2014/main"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 xmlns:a16="http://schemas.microsoft.com/office/drawing/2014/main"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 xmlns:a16="http://schemas.microsoft.com/office/drawing/2014/main"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 xmlns:a16="http://schemas.microsoft.com/office/drawing/2014/main"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4/18/2019</a:t>
            </a:fld>
            <a:endParaRPr lang="en-US"/>
          </a:p>
        </p:txBody>
      </p:sp>
      <p:sp>
        <p:nvSpPr>
          <p:cNvPr id="5" name="Footer Placeholder 4">
            <a:extLst>
              <a:ext uri="{FF2B5EF4-FFF2-40B4-BE49-F238E27FC236}">
                <a16:creationId xmlns="" xmlns:a16="http://schemas.microsoft.com/office/drawing/2014/main"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 xmlns:a16="http://schemas.microsoft.com/office/drawing/2014/main"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2.xml"/><Relationship Id="rId4" Type="http://schemas.openxmlformats.org/officeDocument/2006/relationships/image" Target="../media/image7.png"/></Relationships>
</file>

<file path=ppt/slides/_rels/slide5.xml.rels><?xml version="1.0" encoding="UTF-8" standalone="yes"?>
<Relationships xmlns="http://schemas.openxmlformats.org/package/2006/relationships"><Relationship Id="rId3" Type="http://schemas.openxmlformats.org/officeDocument/2006/relationships/hyperlink" Target="mailto:NSCA@ghsc-psm.com" TargetMode="External"/><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 xmlns:a16="http://schemas.microsoft.com/office/drawing/2014/main"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fr-FR" sz="1361" kern="0" dirty="0">
              <a:solidFill>
                <a:sysClr val="windowText" lastClr="000000"/>
              </a:solidFill>
            </a:endParaRPr>
          </a:p>
        </p:txBody>
      </p:sp>
      <p:cxnSp>
        <p:nvCxnSpPr>
          <p:cNvPr id="6" name="Straight Connector 5">
            <a:extLst>
              <a:ext uri="{FF2B5EF4-FFF2-40B4-BE49-F238E27FC236}">
                <a16:creationId xmlns="" xmlns:a16="http://schemas.microsoft.com/office/drawing/2014/main"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 xmlns:a16="http://schemas.microsoft.com/office/drawing/2014/main" id="{65F477E9-DF8E-4C9C-9F9D-9EA894096F0D}"/>
              </a:ext>
            </a:extLst>
          </p:cNvPr>
          <p:cNvSpPr>
            <a:spLocks noGrp="1"/>
          </p:cNvSpPr>
          <p:nvPr/>
        </p:nvSpPr>
        <p:spPr>
          <a:xfrm>
            <a:off x="2362201" y="1479551"/>
            <a:ext cx="8317522" cy="2462213"/>
          </a:xfrm>
          <a:prstGeom prst="rect">
            <a:avLst/>
          </a:prstGeom>
          <a:effectLst/>
        </p:spPr>
        <p:txBody>
          <a:bodyPr anchor="b">
            <a:normAutofit lnSpcReduction="10000"/>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rtl="0"/>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marL="1211263" indent="-1211263"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1</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er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Engagement des parties prenantes</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rtl="0"/>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 xmlns:a16="http://schemas.microsoft.com/office/drawing/2014/main"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rtl="0">
              <a:defRPr/>
            </a:pPr>
            <a:r>
              <a:rPr lang="fr-FR" sz="1800" b="0" i="0" u="none" baseline="0">
                <a:solidFill>
                  <a:srgbClr val="FFFFFF"/>
                </a:solidFill>
              </a:rPr>
              <a:t>--/--/----</a:t>
            </a:r>
            <a:endParaRPr lang="fr-FR" sz="1800" dirty="0">
              <a:solidFill>
                <a:srgbClr val="FFFFFF"/>
              </a:solidFill>
            </a:endParaRPr>
          </a:p>
        </p:txBody>
      </p:sp>
      <p:cxnSp>
        <p:nvCxnSpPr>
          <p:cNvPr id="12" name="Straight Connector 11">
            <a:extLst>
              <a:ext uri="{FF2B5EF4-FFF2-40B4-BE49-F238E27FC236}">
                <a16:creationId xmlns="" xmlns:a16="http://schemas.microsoft.com/office/drawing/2014/main"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 xmlns:a16="http://schemas.microsoft.com/office/drawing/2014/main"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 xmlns:a16="http://schemas.microsoft.com/office/drawing/2014/main" id="{918F998B-3CDE-42DF-AF26-6A2CE33904E3}"/>
              </a:ext>
            </a:extLst>
          </p:cNvPr>
          <p:cNvSpPr txBox="1"/>
          <p:nvPr/>
        </p:nvSpPr>
        <p:spPr>
          <a:xfrm>
            <a:off x="6147252" y="5991530"/>
            <a:ext cx="5912774" cy="830997"/>
          </a:xfrm>
          <a:prstGeom prst="rect">
            <a:avLst/>
          </a:prstGeom>
          <a:noFill/>
        </p:spPr>
        <p:txBody>
          <a:bodyPr wrap="square" rtlCol="0">
            <a:spAutoFit/>
          </a:bodyPr>
          <a:lstStyle/>
          <a:p>
            <a:pPr algn="l" rtl="0"/>
            <a:r>
              <a:rPr lang="fr-FR" sz="1600" b="1" i="0" u="none" baseline="0" dirty="0">
                <a:solidFill>
                  <a:prstClr val="white"/>
                </a:solidFill>
                <a:latin typeface="Calibri Light" panose="020F0302020204030204"/>
              </a:rPr>
              <a:t>USAID Programme de la chaîne </a:t>
            </a:r>
            <a:r>
              <a:rPr lang="fr-FR" sz="1600" b="1" i="0" u="none" baseline="0" dirty="0" smtClean="0">
                <a:solidFill>
                  <a:prstClr val="white"/>
                </a:solidFill>
                <a:latin typeface="Calibri Light" panose="020F0302020204030204"/>
              </a:rPr>
              <a:t>d’approvisionnement </a:t>
            </a:r>
            <a:r>
              <a:rPr lang="fr-FR" sz="1600" b="1" i="0" u="none" baseline="0" dirty="0">
                <a:solidFill>
                  <a:prstClr val="white"/>
                </a:solidFill>
                <a:latin typeface="Calibri Light" panose="020F0302020204030204"/>
              </a:rPr>
              <a:t>de la santé mondiale - Ordre </a:t>
            </a:r>
            <a:r>
              <a:rPr lang="fr-FR" sz="1600" b="1" i="0" u="none" baseline="0" dirty="0" smtClean="0">
                <a:solidFill>
                  <a:prstClr val="white"/>
                </a:solidFill>
                <a:latin typeface="Calibri Light" panose="020F0302020204030204"/>
              </a:rPr>
              <a:t>d’exécution </a:t>
            </a:r>
            <a:r>
              <a:rPr lang="fr-FR" sz="1600" b="1" i="0" u="none" baseline="0" dirty="0">
                <a:solidFill>
                  <a:prstClr val="white"/>
                </a:solidFill>
                <a:latin typeface="Calibri Light" panose="020F0302020204030204"/>
              </a:rPr>
              <a:t>de </a:t>
            </a:r>
            <a:r>
              <a:rPr lang="fr-FR" sz="1600" b="1" i="0" u="none" baseline="0" dirty="0" smtClean="0">
                <a:solidFill>
                  <a:prstClr val="white"/>
                </a:solidFill>
                <a:latin typeface="Calibri Light" panose="020F0302020204030204"/>
              </a:rPr>
              <a:t>l’assistance </a:t>
            </a:r>
            <a:r>
              <a:rPr lang="fr-FR" sz="1600" b="1" i="0" u="none" baseline="0" dirty="0">
                <a:solidFill>
                  <a:prstClr val="white"/>
                </a:solidFill>
                <a:latin typeface="Calibri Light" panose="020F0302020204030204"/>
              </a:rPr>
              <a:t>technique, évaluation nationale de la chaîne </a:t>
            </a:r>
            <a:r>
              <a:rPr lang="fr-FR" sz="1600" b="1" i="0" u="none" baseline="0" dirty="0" smtClean="0">
                <a:solidFill>
                  <a:prstClr val="white"/>
                </a:solidFill>
                <a:latin typeface="Calibri Light" panose="020F0302020204030204"/>
              </a:rPr>
              <a:t>d’approvisionnement </a:t>
            </a:r>
            <a:endParaRPr lang="fr-FR" sz="1600" b="1" i="0" u="none" baseline="0" dirty="0">
              <a:solidFill>
                <a:prstClr val="white"/>
              </a:solidFill>
              <a:latin typeface="Calibri Light" panose="020F0302020204030204"/>
            </a:endParaRPr>
          </a:p>
        </p:txBody>
      </p:sp>
    </p:spTree>
    <p:extLst>
      <p:ext uri="{BB962C8B-B14F-4D97-AF65-F5344CB8AC3E}">
        <p14:creationId xmlns:p14="http://schemas.microsoft.com/office/powerpoint/2010/main" val="675282697"/>
      </p:ext>
    </p:extLst>
  </p:cSld>
  <p:clrMapOvr>
    <a:masterClrMapping/>
  </p:clrMapOvr>
  <p:transition spd="slow">
    <p:push dir="u"/>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0171" y="310262"/>
            <a:ext cx="7326086" cy="609600"/>
          </a:xfrm>
        </p:spPr>
        <p:txBody>
          <a:bodyPr>
            <a:normAutofit fontScale="90000"/>
          </a:bodyPr>
          <a:lstStyle/>
          <a:p>
            <a:pPr algn="l" rtl="0"/>
            <a:r>
              <a:rPr lang="fr-FR" sz="3600" b="1" i="0" u="none" baseline="0" dirty="0">
                <a:solidFill>
                  <a:srgbClr val="C00000"/>
                </a:solidFill>
                <a:latin typeface="Gill Sans MT" panose="020B0502020104020203" pitchFamily="34" charset="0"/>
              </a:rPr>
              <a:t>Engagement des parties prenantes </a:t>
            </a:r>
          </a:p>
        </p:txBody>
      </p:sp>
      <p:sp>
        <p:nvSpPr>
          <p:cNvPr id="5" name="TextBox 4"/>
          <p:cNvSpPr txBox="1"/>
          <p:nvPr/>
        </p:nvSpPr>
        <p:spPr>
          <a:xfrm>
            <a:off x="1363077" y="1329806"/>
            <a:ext cx="10077797" cy="5016758"/>
          </a:xfrm>
          <a:prstGeom prst="rect">
            <a:avLst/>
          </a:prstGeom>
          <a:noFill/>
        </p:spPr>
        <p:txBody>
          <a:bodyPr wrap="square" rtlCol="0">
            <a:spAutoFit/>
          </a:bodyPr>
          <a:lstStyle/>
          <a:p>
            <a:pPr marL="342900" indent="-342900" algn="l" rtl="0">
              <a:buFont typeface="Wingdings" panose="05000000000000000000" pitchFamily="2" charset="2"/>
              <a:buChar char="ü"/>
            </a:pPr>
            <a:r>
              <a:rPr lang="fr-FR" sz="3200" b="0" i="0" u="none" baseline="0" dirty="0">
                <a:latin typeface="Gill Sans MT" panose="020B0502020104020203" pitchFamily="34" charset="0"/>
              </a:rPr>
              <a:t>Relations avec la stratégie de la chaîne </a:t>
            </a:r>
            <a:r>
              <a:rPr lang="fr-FR" sz="3200" b="0" i="0" u="none" baseline="0" dirty="0" smtClean="0">
                <a:latin typeface="Gill Sans MT" panose="020B0502020104020203" pitchFamily="34" charset="0"/>
              </a:rPr>
              <a:t>d’approvisionnement </a:t>
            </a:r>
            <a:r>
              <a:rPr lang="fr-FR" sz="3200" b="0" i="0" u="none" baseline="0" dirty="0">
                <a:latin typeface="Gill Sans MT" panose="020B0502020104020203" pitchFamily="34" charset="0"/>
              </a:rPr>
              <a:t>nationale</a:t>
            </a:r>
          </a:p>
          <a:p>
            <a:pPr marL="342900" indent="-342900" algn="l" rtl="0">
              <a:buFont typeface="Wingdings" panose="05000000000000000000" pitchFamily="2" charset="2"/>
              <a:buChar char="ü"/>
            </a:pPr>
            <a:endParaRPr lang="fr-FR" sz="3200" dirty="0">
              <a:latin typeface="Gill Sans MT" panose="020B0502020104020203" pitchFamily="34" charset="0"/>
            </a:endParaRPr>
          </a:p>
          <a:p>
            <a:pPr marL="342900" indent="-342900" algn="l" rtl="0">
              <a:buFont typeface="Wingdings" panose="05000000000000000000" pitchFamily="2" charset="2"/>
              <a:buChar char="ü"/>
            </a:pPr>
            <a:r>
              <a:rPr lang="fr-FR" sz="3200" b="0" i="0" u="none" baseline="0" dirty="0">
                <a:latin typeface="Gill Sans MT" panose="020B0502020104020203" pitchFamily="34" charset="0"/>
              </a:rPr>
              <a:t>Tirer parti du leadership présent dans le pays</a:t>
            </a:r>
          </a:p>
          <a:p>
            <a:pPr marL="342900" indent="-342900" algn="l" rtl="0">
              <a:buFont typeface="Wingdings" panose="05000000000000000000" pitchFamily="2" charset="2"/>
              <a:buChar char="ü"/>
            </a:pPr>
            <a:endParaRPr lang="fr-FR" sz="3200" dirty="0">
              <a:latin typeface="Gill Sans MT" panose="020B0502020104020203" pitchFamily="34" charset="0"/>
            </a:endParaRPr>
          </a:p>
          <a:p>
            <a:pPr marL="342900" indent="-342900" algn="l" rtl="0">
              <a:buFont typeface="Wingdings" panose="05000000000000000000" pitchFamily="2" charset="2"/>
              <a:buChar char="ü"/>
            </a:pPr>
            <a:r>
              <a:rPr lang="fr-FR" sz="3200" b="0" i="0" u="none" baseline="0" dirty="0">
                <a:latin typeface="Gill Sans MT" panose="020B0502020104020203" pitchFamily="34" charset="0"/>
              </a:rPr>
              <a:t>Communication entre les parties prenantes</a:t>
            </a:r>
          </a:p>
          <a:p>
            <a:pPr marL="800100" lvl="1" indent="-342900" algn="l" rtl="0">
              <a:buFont typeface="Arial" panose="020B0604020202020204" pitchFamily="34" charset="0"/>
              <a:buChar char="•"/>
            </a:pPr>
            <a:r>
              <a:rPr lang="fr-FR" sz="3200" b="0" i="0" u="none" baseline="0" dirty="0">
                <a:latin typeface="Gill Sans MT" panose="020B0502020104020203" pitchFamily="34" charset="0"/>
              </a:rPr>
              <a:t>Favoriser </a:t>
            </a:r>
            <a:r>
              <a:rPr lang="fr-FR" sz="3200" b="0" i="0" u="none" baseline="0" dirty="0" smtClean="0">
                <a:latin typeface="Gill Sans MT" panose="020B0502020104020203" pitchFamily="34" charset="0"/>
              </a:rPr>
              <a:t>l’adhésion</a:t>
            </a:r>
            <a:endParaRPr lang="fr-FR" sz="3200" b="0" i="0" u="none" baseline="0" dirty="0">
              <a:latin typeface="Gill Sans MT" panose="020B0502020104020203" pitchFamily="34" charset="0"/>
            </a:endParaRPr>
          </a:p>
          <a:p>
            <a:pPr marL="342900" indent="-342900" algn="l" rtl="0">
              <a:buFont typeface="Wingdings" panose="05000000000000000000" pitchFamily="2" charset="2"/>
              <a:buChar char="ü"/>
            </a:pPr>
            <a:endParaRPr lang="fr-FR" sz="3200" dirty="0">
              <a:latin typeface="Gill Sans MT" panose="020B0502020104020203" pitchFamily="34" charset="0"/>
            </a:endParaRPr>
          </a:p>
          <a:p>
            <a:pPr marL="342900" indent="-342900" algn="l" rtl="0">
              <a:buFont typeface="Wingdings" panose="05000000000000000000" pitchFamily="2" charset="2"/>
              <a:buChar char="ü"/>
            </a:pPr>
            <a:r>
              <a:rPr lang="fr-FR" sz="3200" b="0" i="0" u="none" baseline="0" dirty="0">
                <a:latin typeface="Gill Sans MT" panose="020B0502020104020203" pitchFamily="34" charset="0"/>
              </a:rPr>
              <a:t>Coordination autour des résultats</a:t>
            </a:r>
          </a:p>
          <a:p>
            <a:pPr marL="800100" lvl="1" indent="-342900" algn="l" rtl="0">
              <a:buFont typeface="Arial" panose="020B0604020202020204" pitchFamily="34" charset="0"/>
              <a:buChar char="•"/>
            </a:pPr>
            <a:r>
              <a:rPr lang="fr-FR" sz="3200" b="0" i="0" u="none" baseline="0" dirty="0" smtClean="0">
                <a:latin typeface="Gill Sans MT" panose="020B0502020104020203" pitchFamily="34" charset="0"/>
              </a:rPr>
              <a:t>S’assurer </a:t>
            </a:r>
            <a:r>
              <a:rPr lang="fr-FR" sz="3200" b="0" i="0" u="none" baseline="0" dirty="0">
                <a:latin typeface="Gill Sans MT" panose="020B0502020104020203" pitchFamily="34" charset="0"/>
              </a:rPr>
              <a:t>que les résultats sont véritablement exploités</a:t>
            </a:r>
          </a:p>
        </p:txBody>
      </p:sp>
      <p:sp>
        <p:nvSpPr>
          <p:cNvPr id="3" name="Slide Number Placeholder 2"/>
          <p:cNvSpPr>
            <a:spLocks noGrp="1"/>
          </p:cNvSpPr>
          <p:nvPr>
            <p:ph type="sldNum" sz="quarter" idx="12"/>
          </p:nvPr>
        </p:nvSpPr>
        <p:spPr/>
        <p:txBody>
          <a:bodyPr/>
          <a:lstStyle/>
          <a:p>
            <a:pPr algn="r" rtl="0"/>
            <a:fld id="{7C29A255-8764-43DF-A359-FB337D6A39B4}" type="slidenum">
              <a:rPr/>
              <a:pPr/>
              <a:t>2</a:t>
            </a:fld>
            <a:endParaRPr lang="fr-FR" altLang="en-US" dirty="0"/>
          </a:p>
        </p:txBody>
      </p:sp>
    </p:spTree>
    <p:extLst>
      <p:ext uri="{BB962C8B-B14F-4D97-AF65-F5344CB8AC3E}">
        <p14:creationId xmlns:p14="http://schemas.microsoft.com/office/powerpoint/2010/main" val="20182254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0170" y="5462"/>
            <a:ext cx="7304315" cy="609600"/>
          </a:xfrm>
        </p:spPr>
        <p:txBody>
          <a:bodyPr>
            <a:normAutofit fontScale="90000"/>
          </a:bodyPr>
          <a:lstStyle/>
          <a:p>
            <a:pPr algn="l" rtl="0"/>
            <a:r>
              <a:rPr lang="fr-FR" sz="3600" b="1" i="0" u="none" baseline="0" dirty="0">
                <a:solidFill>
                  <a:srgbClr val="C00000"/>
                </a:solidFill>
                <a:latin typeface="Gill Sans MT" panose="020B0502020104020203" pitchFamily="34" charset="0"/>
              </a:rPr>
              <a:t>Engagement des parties prenantes </a:t>
            </a:r>
          </a:p>
        </p:txBody>
      </p:sp>
      <p:sp>
        <p:nvSpPr>
          <p:cNvPr id="5" name="TextBox 4"/>
          <p:cNvSpPr txBox="1"/>
          <p:nvPr/>
        </p:nvSpPr>
        <p:spPr>
          <a:xfrm>
            <a:off x="925668" y="924382"/>
            <a:ext cx="4509477" cy="5632311"/>
          </a:xfrm>
          <a:prstGeom prst="rect">
            <a:avLst/>
          </a:prstGeom>
          <a:noFill/>
        </p:spPr>
        <p:txBody>
          <a:bodyPr wrap="square" rtlCol="0">
            <a:spAutoFit/>
          </a:bodyPr>
          <a:lstStyle/>
          <a:p>
            <a:pPr marL="342900" indent="-342900" algn="l" rtl="0">
              <a:buFont typeface="Wingdings" panose="05000000000000000000" pitchFamily="2" charset="2"/>
              <a:buChar char="ü"/>
            </a:pPr>
            <a:r>
              <a:rPr lang="fr-FR" sz="2400" b="0" i="0" u="none" baseline="0" dirty="0">
                <a:latin typeface="Gill Sans MT" panose="020B0502020104020203" pitchFamily="34" charset="0"/>
              </a:rPr>
              <a:t>Relations avec la stratégie de la chaîne </a:t>
            </a:r>
            <a:r>
              <a:rPr lang="fr-FR" sz="2400" b="0" i="0" u="none" baseline="0" dirty="0" smtClean="0">
                <a:latin typeface="Gill Sans MT" panose="020B0502020104020203" pitchFamily="34" charset="0"/>
              </a:rPr>
              <a:t>d’approvisionnement </a:t>
            </a:r>
            <a:r>
              <a:rPr lang="fr-FR" sz="2400" b="0" i="0" u="none" baseline="0" dirty="0">
                <a:latin typeface="Gill Sans MT" panose="020B0502020104020203" pitchFamily="34" charset="0"/>
              </a:rPr>
              <a:t>nationale</a:t>
            </a:r>
          </a:p>
          <a:p>
            <a:pPr marL="342900" indent="-342900" algn="l" rtl="0">
              <a:buFont typeface="Wingdings" panose="05000000000000000000" pitchFamily="2" charset="2"/>
              <a:buChar char="ü"/>
            </a:pPr>
            <a:endParaRPr lang="fr-FR" sz="2400" dirty="0">
              <a:latin typeface="Gill Sans MT" panose="020B0502020104020203" pitchFamily="34" charset="0"/>
            </a:endParaRPr>
          </a:p>
          <a:p>
            <a:pPr marL="342900" indent="-342900" algn="l" rtl="0">
              <a:buFont typeface="Wingdings" panose="05000000000000000000" pitchFamily="2" charset="2"/>
              <a:buChar char="ü"/>
            </a:pPr>
            <a:r>
              <a:rPr lang="fr-FR" sz="2400" b="0" i="0" u="none" baseline="0" dirty="0">
                <a:latin typeface="Gill Sans MT" panose="020B0502020104020203" pitchFamily="34" charset="0"/>
              </a:rPr>
              <a:t>Tirer parti du leadership présent dans le pays</a:t>
            </a:r>
          </a:p>
          <a:p>
            <a:pPr marL="342900" indent="-342900" algn="l" rtl="0">
              <a:buFont typeface="Wingdings" panose="05000000000000000000" pitchFamily="2" charset="2"/>
              <a:buChar char="ü"/>
            </a:pPr>
            <a:endParaRPr lang="fr-FR" sz="2400" dirty="0">
              <a:latin typeface="Gill Sans MT" panose="020B0502020104020203" pitchFamily="34" charset="0"/>
            </a:endParaRPr>
          </a:p>
          <a:p>
            <a:pPr marL="342900" indent="-342900" algn="l" rtl="0">
              <a:buFont typeface="Wingdings" panose="05000000000000000000" pitchFamily="2" charset="2"/>
              <a:buChar char="ü"/>
            </a:pPr>
            <a:r>
              <a:rPr lang="fr-FR" sz="2400" b="0" i="0" u="none" baseline="0" dirty="0">
                <a:latin typeface="Gill Sans MT" panose="020B0502020104020203" pitchFamily="34" charset="0"/>
              </a:rPr>
              <a:t>Communication entre les parties prenantes</a:t>
            </a:r>
          </a:p>
          <a:p>
            <a:pPr marL="800100" lvl="1" indent="-342900" algn="l" rtl="0">
              <a:buFont typeface="Arial" panose="020B0604020202020204" pitchFamily="34" charset="0"/>
              <a:buChar char="•"/>
            </a:pPr>
            <a:r>
              <a:rPr lang="fr-FR" sz="2400" b="0" i="0" u="none" baseline="0" dirty="0">
                <a:latin typeface="Gill Sans MT" panose="020B0502020104020203" pitchFamily="34" charset="0"/>
              </a:rPr>
              <a:t>Favoriser </a:t>
            </a:r>
            <a:r>
              <a:rPr lang="fr-FR" sz="2400" b="0" i="0" u="none" baseline="0" dirty="0" smtClean="0">
                <a:latin typeface="Gill Sans MT" panose="020B0502020104020203" pitchFamily="34" charset="0"/>
              </a:rPr>
              <a:t>l’adhésion</a:t>
            </a:r>
            <a:endParaRPr lang="fr-FR" sz="2400" b="0" i="0" u="none" baseline="0" dirty="0">
              <a:latin typeface="Gill Sans MT" panose="020B0502020104020203" pitchFamily="34" charset="0"/>
            </a:endParaRPr>
          </a:p>
          <a:p>
            <a:pPr marL="342900" indent="-342900" algn="l" rtl="0">
              <a:buFont typeface="Wingdings" panose="05000000000000000000" pitchFamily="2" charset="2"/>
              <a:buChar char="ü"/>
            </a:pPr>
            <a:endParaRPr lang="fr-FR" sz="2400" dirty="0">
              <a:latin typeface="Gill Sans MT" panose="020B0502020104020203" pitchFamily="34" charset="0"/>
            </a:endParaRPr>
          </a:p>
          <a:p>
            <a:pPr marL="342900" indent="-342900" algn="l" rtl="0">
              <a:buFont typeface="Wingdings" panose="05000000000000000000" pitchFamily="2" charset="2"/>
              <a:buChar char="ü"/>
            </a:pPr>
            <a:r>
              <a:rPr lang="fr-FR" sz="2400" b="0" i="0" u="none" baseline="0" dirty="0">
                <a:latin typeface="Gill Sans MT" panose="020B0502020104020203" pitchFamily="34" charset="0"/>
              </a:rPr>
              <a:t>Coordination autour des résultats</a:t>
            </a:r>
          </a:p>
          <a:p>
            <a:pPr marL="800100" lvl="1" indent="-342900" algn="l" rtl="0">
              <a:buFont typeface="Arial" panose="020B0604020202020204" pitchFamily="34" charset="0"/>
              <a:buChar char="•"/>
            </a:pPr>
            <a:r>
              <a:rPr lang="fr-FR" sz="2400" b="0" i="0" u="none" baseline="0" dirty="0" smtClean="0">
                <a:latin typeface="Gill Sans MT" panose="020B0502020104020203" pitchFamily="34" charset="0"/>
              </a:rPr>
              <a:t>S’assurer </a:t>
            </a:r>
            <a:r>
              <a:rPr lang="fr-FR" sz="2400" b="0" i="0" u="none" baseline="0" dirty="0">
                <a:latin typeface="Gill Sans MT" panose="020B0502020104020203" pitchFamily="34" charset="0"/>
              </a:rPr>
              <a:t>que les résultats sont véritablement exploités</a:t>
            </a:r>
          </a:p>
        </p:txBody>
      </p:sp>
      <p:sp>
        <p:nvSpPr>
          <p:cNvPr id="3" name="Slide Number Placeholder 2"/>
          <p:cNvSpPr>
            <a:spLocks noGrp="1"/>
          </p:cNvSpPr>
          <p:nvPr>
            <p:ph type="sldNum" sz="quarter" idx="12"/>
          </p:nvPr>
        </p:nvSpPr>
        <p:spPr/>
        <p:txBody>
          <a:bodyPr/>
          <a:lstStyle/>
          <a:p>
            <a:pPr algn="r" rtl="0"/>
            <a:fld id="{7C29A255-8764-43DF-A359-FB337D6A39B4}" type="slidenum">
              <a:rPr/>
              <a:pPr/>
              <a:t>3</a:t>
            </a:fld>
            <a:endParaRPr lang="fr-FR" altLang="en-US" dirty="0"/>
          </a:p>
        </p:txBody>
      </p:sp>
      <p:sp>
        <p:nvSpPr>
          <p:cNvPr id="20" name="Rechteck 56"/>
          <p:cNvSpPr/>
          <p:nvPr/>
        </p:nvSpPr>
        <p:spPr bwMode="gray">
          <a:xfrm>
            <a:off x="6381233" y="1172203"/>
            <a:ext cx="1760787" cy="1763168"/>
          </a:xfrm>
          <a:prstGeom prst="rect">
            <a:avLst/>
          </a:prstGeom>
          <a:gradFill>
            <a:gsLst>
              <a:gs pos="0">
                <a:schemeClr val="accent1">
                  <a:lumMod val="20000"/>
                  <a:lumOff val="80000"/>
                </a:schemeClr>
              </a:gs>
              <a:gs pos="100000">
                <a:schemeClr val="accent1">
                  <a:lumMod val="40000"/>
                  <a:lumOff val="60000"/>
                </a:schemeClr>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defTabSz="801688" rtl="0" eaLnBrk="0" hangingPunct="0">
              <a:defRPr/>
            </a:pPr>
            <a:r>
              <a:rPr lang="fr-FR" sz="1600" b="1" i="0" u="none" baseline="0" dirty="0" smtClean="0">
                <a:solidFill>
                  <a:srgbClr val="000000"/>
                </a:solidFill>
                <a:latin typeface="Gill Sans MT" panose="020B0502020104020203" pitchFamily="34" charset="0"/>
                <a:cs typeface="Arial" charset="0"/>
              </a:rPr>
              <a:t/>
            </a:r>
            <a:br>
              <a:rPr lang="fr-FR" sz="1600" b="1" i="0" u="none" baseline="0" dirty="0" smtClean="0">
                <a:solidFill>
                  <a:srgbClr val="000000"/>
                </a:solidFill>
                <a:latin typeface="Gill Sans MT" panose="020B0502020104020203" pitchFamily="34" charset="0"/>
                <a:cs typeface="Arial" charset="0"/>
              </a:rPr>
            </a:br>
            <a:r>
              <a:rPr lang="fr-FR" sz="1600" b="1" i="0" u="none" baseline="0" dirty="0" smtClean="0">
                <a:solidFill>
                  <a:srgbClr val="000000"/>
                </a:solidFill>
                <a:latin typeface="Gill Sans MT" panose="020B0502020104020203" pitchFamily="34" charset="0"/>
                <a:cs typeface="Arial" charset="0"/>
              </a:rPr>
              <a:t>Satisfaire</a:t>
            </a:r>
          </a:p>
          <a:p>
            <a:pPr algn="ctr" defTabSz="801688" rtl="0" eaLnBrk="0" hangingPunct="0">
              <a:defRPr/>
            </a:pPr>
            <a:endParaRPr lang="fr-FR" sz="1600" b="1" i="0" u="none" baseline="0" dirty="0">
              <a:solidFill>
                <a:srgbClr val="000000"/>
              </a:solidFill>
              <a:latin typeface="Gill Sans MT" panose="020B0502020104020203" pitchFamily="34" charset="0"/>
              <a:cs typeface="Arial" charset="0"/>
            </a:endParaRPr>
          </a:p>
          <a:p>
            <a:pPr algn="ctr" defTabSz="801688" rtl="0" eaLnBrk="0" hangingPunct="0">
              <a:defRPr/>
            </a:pPr>
            <a:endParaRPr lang="fr-FR" sz="1600" b="1" dirty="0">
              <a:solidFill>
                <a:srgbClr val="000000"/>
              </a:solidFill>
              <a:latin typeface="Gill Sans MT" panose="020B0502020104020203" pitchFamily="34" charset="0"/>
              <a:cs typeface="Arial" charset="0"/>
            </a:endParaRPr>
          </a:p>
          <a:p>
            <a:pPr algn="ctr" defTabSz="801688" rtl="0" eaLnBrk="0" hangingPunct="0">
              <a:defRPr/>
            </a:pPr>
            <a:endParaRPr lang="fr-FR" sz="1600" b="1" dirty="0">
              <a:solidFill>
                <a:srgbClr val="000000"/>
              </a:solidFill>
              <a:latin typeface="Gill Sans MT" panose="020B0502020104020203" pitchFamily="34" charset="0"/>
              <a:cs typeface="Arial" charset="0"/>
            </a:endParaRPr>
          </a:p>
          <a:p>
            <a:pPr algn="ctr" defTabSz="801688" rtl="0" eaLnBrk="0" hangingPunct="0">
              <a:defRPr/>
            </a:pPr>
            <a:endParaRPr lang="fr-FR" sz="1600" b="1" dirty="0">
              <a:solidFill>
                <a:srgbClr val="000000"/>
              </a:solidFill>
              <a:latin typeface="Gill Sans MT" panose="020B0502020104020203" pitchFamily="34" charset="0"/>
              <a:cs typeface="Arial" charset="0"/>
            </a:endParaRPr>
          </a:p>
          <a:p>
            <a:pPr algn="ctr" defTabSz="801688" rtl="0" eaLnBrk="0" hangingPunct="0">
              <a:defRPr/>
            </a:pPr>
            <a:endParaRPr lang="fr-FR" sz="1600" b="1" dirty="0" smtClean="0">
              <a:solidFill>
                <a:srgbClr val="000000"/>
              </a:solidFill>
              <a:latin typeface="Gill Sans MT" panose="020B0502020104020203" pitchFamily="34" charset="0"/>
              <a:cs typeface="Arial" charset="0"/>
            </a:endParaRPr>
          </a:p>
          <a:p>
            <a:pPr algn="ctr" defTabSz="801688" rtl="0" eaLnBrk="0" hangingPunct="0">
              <a:defRPr/>
            </a:pPr>
            <a:r>
              <a:rPr lang="fr-FR" sz="1600" b="1" i="0" u="none" baseline="0" dirty="0" smtClean="0">
                <a:solidFill>
                  <a:srgbClr val="000000"/>
                </a:solidFill>
                <a:latin typeface="Gill Sans MT" panose="020B0502020104020203" pitchFamily="34" charset="0"/>
                <a:cs typeface="Arial" charset="0"/>
              </a:rPr>
              <a:t>Informer </a:t>
            </a:r>
            <a:endParaRPr lang="fr-FR" sz="1600" b="1" i="0" u="none" baseline="0" dirty="0">
              <a:solidFill>
                <a:srgbClr val="000000"/>
              </a:solidFill>
              <a:latin typeface="Gill Sans MT" panose="020B0502020104020203" pitchFamily="34" charset="0"/>
              <a:cs typeface="Arial" charset="0"/>
            </a:endParaRPr>
          </a:p>
          <a:p>
            <a:pPr algn="ctr" defTabSz="801688" rtl="0" eaLnBrk="0" hangingPunct="0">
              <a:defRPr/>
            </a:pPr>
            <a:endParaRPr lang="fr-FR" sz="1600" b="1" dirty="0">
              <a:solidFill>
                <a:srgbClr val="000000"/>
              </a:solidFill>
              <a:latin typeface="Gill Sans MT" panose="020B0502020104020203" pitchFamily="34" charset="0"/>
              <a:cs typeface="Arial" charset="0"/>
            </a:endParaRPr>
          </a:p>
        </p:txBody>
      </p:sp>
      <p:sp>
        <p:nvSpPr>
          <p:cNvPr id="23" name="Rechteck 59"/>
          <p:cNvSpPr/>
          <p:nvPr/>
        </p:nvSpPr>
        <p:spPr bwMode="gray">
          <a:xfrm>
            <a:off x="8142020" y="2935371"/>
            <a:ext cx="1760787" cy="1763168"/>
          </a:xfrm>
          <a:prstGeom prst="rect">
            <a:avLst/>
          </a:prstGeom>
          <a:gradFill>
            <a:gsLst>
              <a:gs pos="0">
                <a:schemeClr val="accent1">
                  <a:lumMod val="60000"/>
                  <a:lumOff val="40000"/>
                </a:schemeClr>
              </a:gs>
              <a:gs pos="100000">
                <a:schemeClr val="accent1"/>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defTabSz="801688" rtl="0" eaLnBrk="0" hangingPunct="0">
              <a:defRPr/>
            </a:pPr>
            <a:r>
              <a:rPr lang="fr-FR" sz="1600" b="1" i="0" u="none" baseline="0">
                <a:solidFill>
                  <a:srgbClr val="FFFFFF"/>
                </a:solidFill>
                <a:latin typeface="Gill Sans MT" panose="020B0502020104020203" pitchFamily="34" charset="0"/>
                <a:cs typeface="Arial" charset="0"/>
              </a:rPr>
              <a:t>Tenir informé</a:t>
            </a:r>
          </a:p>
          <a:p>
            <a:pPr algn="ctr" defTabSz="801688" rtl="0" eaLnBrk="0" hangingPunct="0">
              <a:defRPr/>
            </a:pPr>
            <a:endParaRPr lang="fr-FR" sz="1600" b="1" dirty="0">
              <a:solidFill>
                <a:srgbClr val="FFFFFF"/>
              </a:solidFill>
              <a:latin typeface="Gill Sans MT" panose="020B0502020104020203" pitchFamily="34" charset="0"/>
              <a:cs typeface="Arial" charset="0"/>
            </a:endParaRPr>
          </a:p>
          <a:p>
            <a:pPr algn="ctr" defTabSz="801688" rtl="0" eaLnBrk="0" hangingPunct="0">
              <a:defRPr/>
            </a:pPr>
            <a:r>
              <a:rPr lang="fr-FR" sz="1600" b="0" i="0" u="none" baseline="0">
                <a:solidFill>
                  <a:srgbClr val="FFFFFF"/>
                </a:solidFill>
                <a:latin typeface="Gill Sans MT" panose="020B0502020104020203" pitchFamily="34" charset="0"/>
                <a:cs typeface="Arial" charset="0"/>
              </a:rPr>
              <a:t> </a:t>
            </a:r>
          </a:p>
          <a:p>
            <a:pPr algn="ctr" defTabSz="801688" rtl="0" eaLnBrk="0" hangingPunct="0">
              <a:defRPr/>
            </a:pPr>
            <a:endParaRPr lang="fr-FR" sz="1600" b="1" dirty="0">
              <a:solidFill>
                <a:srgbClr val="FFFFFF"/>
              </a:solidFill>
              <a:latin typeface="Gill Sans MT" panose="020B0502020104020203" pitchFamily="34" charset="0"/>
              <a:cs typeface="Arial" charset="0"/>
            </a:endParaRPr>
          </a:p>
          <a:p>
            <a:pPr algn="ctr" defTabSz="801688" rtl="0" eaLnBrk="0" hangingPunct="0">
              <a:defRPr/>
            </a:pPr>
            <a:endParaRPr lang="fr-FR" sz="1600" b="1" dirty="0">
              <a:solidFill>
                <a:srgbClr val="FFFFFF"/>
              </a:solidFill>
              <a:latin typeface="Gill Sans MT" panose="020B0502020104020203" pitchFamily="34" charset="0"/>
              <a:cs typeface="Arial" charset="0"/>
            </a:endParaRPr>
          </a:p>
          <a:p>
            <a:pPr algn="ctr" defTabSz="801688" rtl="0" eaLnBrk="0" hangingPunct="0">
              <a:defRPr/>
            </a:pPr>
            <a:endParaRPr lang="fr-FR" sz="1600" b="1" dirty="0">
              <a:solidFill>
                <a:srgbClr val="FFFFFF"/>
              </a:solidFill>
              <a:latin typeface="Gill Sans MT" panose="020B0502020104020203" pitchFamily="34" charset="0"/>
              <a:cs typeface="Arial" charset="0"/>
            </a:endParaRPr>
          </a:p>
          <a:p>
            <a:pPr algn="ctr" defTabSz="801688" rtl="0" eaLnBrk="0" hangingPunct="0">
              <a:defRPr/>
            </a:pPr>
            <a:r>
              <a:rPr lang="fr-FR" sz="1600" b="1" i="0" u="none" baseline="0">
                <a:solidFill>
                  <a:srgbClr val="FFFFFF"/>
                </a:solidFill>
                <a:latin typeface="Gill Sans MT" panose="020B0502020104020203" pitchFamily="34" charset="0"/>
                <a:cs typeface="Arial" charset="0"/>
              </a:rPr>
              <a:t>Conseiller </a:t>
            </a:r>
          </a:p>
        </p:txBody>
      </p:sp>
      <p:sp>
        <p:nvSpPr>
          <p:cNvPr id="24" name="Textfeld 36"/>
          <p:cNvSpPr txBox="1"/>
          <p:nvPr/>
        </p:nvSpPr>
        <p:spPr bwMode="gray">
          <a:xfrm>
            <a:off x="6976131" y="4698042"/>
            <a:ext cx="520720" cy="276999"/>
          </a:xfrm>
          <a:prstGeom prst="rect">
            <a:avLst/>
          </a:prstGeom>
          <a:noFill/>
        </p:spPr>
        <p:txBody>
          <a:bodyPr wrap="none" rtlCol="0">
            <a:spAutoFit/>
          </a:bodyPr>
          <a:lstStyle/>
          <a:p>
            <a:pPr algn="l" rtl="0"/>
            <a:r>
              <a:rPr lang="fr-FR" sz="1200" b="1" i="0" u="none" baseline="0">
                <a:latin typeface="Gill Sans MT" panose="020B0502020104020203" pitchFamily="34" charset="0"/>
              </a:rPr>
              <a:t>Faible</a:t>
            </a:r>
            <a:r>
              <a:rPr lang="fr-FR" sz="1200" b="1" i="0" u="none" baseline="0"/>
              <a:t> </a:t>
            </a:r>
          </a:p>
        </p:txBody>
      </p:sp>
      <p:sp>
        <p:nvSpPr>
          <p:cNvPr id="25" name="Textfeld 37"/>
          <p:cNvSpPr txBox="1"/>
          <p:nvPr/>
        </p:nvSpPr>
        <p:spPr bwMode="gray">
          <a:xfrm>
            <a:off x="8811458" y="4698042"/>
            <a:ext cx="527709" cy="276999"/>
          </a:xfrm>
          <a:prstGeom prst="rect">
            <a:avLst/>
          </a:prstGeom>
          <a:noFill/>
        </p:spPr>
        <p:txBody>
          <a:bodyPr wrap="none" rtlCol="0">
            <a:spAutoFit/>
          </a:bodyPr>
          <a:lstStyle/>
          <a:p>
            <a:pPr algn="l" rtl="0"/>
            <a:r>
              <a:rPr lang="fr-FR" sz="1200" b="1" i="0" u="none" baseline="0">
                <a:latin typeface="Gill Sans MT" panose="020B0502020104020203" pitchFamily="34" charset="0"/>
              </a:rPr>
              <a:t>Élevé</a:t>
            </a:r>
          </a:p>
        </p:txBody>
      </p:sp>
      <p:sp>
        <p:nvSpPr>
          <p:cNvPr id="26" name="Textfeld 38"/>
          <p:cNvSpPr txBox="1"/>
          <p:nvPr/>
        </p:nvSpPr>
        <p:spPr bwMode="gray">
          <a:xfrm rot="16200000">
            <a:off x="5978881" y="1915288"/>
            <a:ext cx="527709" cy="276999"/>
          </a:xfrm>
          <a:prstGeom prst="rect">
            <a:avLst/>
          </a:prstGeom>
          <a:noFill/>
        </p:spPr>
        <p:txBody>
          <a:bodyPr wrap="none" rtlCol="0">
            <a:spAutoFit/>
          </a:bodyPr>
          <a:lstStyle/>
          <a:p>
            <a:pPr algn="l" rtl="0"/>
            <a:r>
              <a:rPr lang="fr-FR" sz="1200" b="1" i="0" u="none" baseline="0">
                <a:latin typeface="Gill Sans MT" panose="020B0502020104020203" pitchFamily="34" charset="0"/>
              </a:rPr>
              <a:t>Élevé</a:t>
            </a:r>
          </a:p>
        </p:txBody>
      </p:sp>
      <p:sp>
        <p:nvSpPr>
          <p:cNvPr id="27" name="Textfeld 39"/>
          <p:cNvSpPr txBox="1"/>
          <p:nvPr/>
        </p:nvSpPr>
        <p:spPr bwMode="gray">
          <a:xfrm rot="16200000">
            <a:off x="6000008" y="3678456"/>
            <a:ext cx="485454" cy="276999"/>
          </a:xfrm>
          <a:prstGeom prst="rect">
            <a:avLst/>
          </a:prstGeom>
          <a:noFill/>
        </p:spPr>
        <p:txBody>
          <a:bodyPr wrap="none" rtlCol="0">
            <a:spAutoFit/>
          </a:bodyPr>
          <a:lstStyle/>
          <a:p>
            <a:pPr algn="l" rtl="0"/>
            <a:r>
              <a:rPr lang="fr-FR" sz="1200" b="1" i="0" u="none" baseline="0">
                <a:latin typeface="Gill Sans MT" panose="020B0502020104020203" pitchFamily="34" charset="0"/>
              </a:rPr>
              <a:t>Faible</a:t>
            </a:r>
          </a:p>
        </p:txBody>
      </p:sp>
      <p:sp>
        <p:nvSpPr>
          <p:cNvPr id="30" name="Textfeld 73"/>
          <p:cNvSpPr txBox="1"/>
          <p:nvPr/>
        </p:nvSpPr>
        <p:spPr bwMode="gray">
          <a:xfrm>
            <a:off x="7066758" y="5058404"/>
            <a:ext cx="2150525" cy="360364"/>
          </a:xfrm>
          <a:prstGeom prst="rect">
            <a:avLst/>
          </a:prstGeom>
          <a:noFill/>
        </p:spPr>
        <p:txBody>
          <a:bodyPr wrap="square" rtlCol="0" anchor="ctr" anchorCtr="0">
            <a:noAutofit/>
          </a:bodyPr>
          <a:lstStyle/>
          <a:p>
            <a:pPr algn="ctr" rtl="0"/>
            <a:r>
              <a:rPr lang="fr-FR" sz="2000" b="1" i="0" u="none" baseline="0">
                <a:latin typeface="Gill Sans MT" panose="020B0502020104020203" pitchFamily="34" charset="0"/>
              </a:rPr>
              <a:t>Intérêt </a:t>
            </a:r>
          </a:p>
        </p:txBody>
      </p:sp>
      <p:sp>
        <p:nvSpPr>
          <p:cNvPr id="31" name="Textfeld 74"/>
          <p:cNvSpPr txBox="1"/>
          <p:nvPr/>
        </p:nvSpPr>
        <p:spPr bwMode="gray">
          <a:xfrm rot="16200000">
            <a:off x="4752182" y="2755984"/>
            <a:ext cx="2150525" cy="360364"/>
          </a:xfrm>
          <a:prstGeom prst="rect">
            <a:avLst/>
          </a:prstGeom>
          <a:noFill/>
        </p:spPr>
        <p:txBody>
          <a:bodyPr wrap="square" rtlCol="0" anchor="ctr" anchorCtr="0">
            <a:noAutofit/>
          </a:bodyPr>
          <a:lstStyle/>
          <a:p>
            <a:pPr algn="ctr" rtl="0"/>
            <a:r>
              <a:rPr lang="fr-FR" sz="2000" b="1" i="0" u="none" baseline="0">
                <a:latin typeface="Gill Sans MT" panose="020B0502020104020203" pitchFamily="34" charset="0"/>
              </a:rPr>
              <a:t>Pouvoir</a:t>
            </a:r>
            <a:r>
              <a:rPr lang="fr-FR" sz="1400" b="1" i="0" u="none" baseline="0">
                <a:latin typeface="Gill Sans MT" panose="020B0502020104020203" pitchFamily="34" charset="0"/>
              </a:rPr>
              <a:t> </a:t>
            </a:r>
          </a:p>
        </p:txBody>
      </p:sp>
      <p:cxnSp>
        <p:nvCxnSpPr>
          <p:cNvPr id="6" name="Straight Arrow Connector 5"/>
          <p:cNvCxnSpPr/>
          <p:nvPr/>
        </p:nvCxnSpPr>
        <p:spPr>
          <a:xfrm>
            <a:off x="6013039" y="1172203"/>
            <a:ext cx="0" cy="335280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cxnSp>
        <p:nvCxnSpPr>
          <p:cNvPr id="8" name="Straight Arrow Connector 7"/>
          <p:cNvCxnSpPr/>
          <p:nvPr/>
        </p:nvCxnSpPr>
        <p:spPr>
          <a:xfrm>
            <a:off x="6242734" y="4975041"/>
            <a:ext cx="3660073" cy="0"/>
          </a:xfrm>
          <a:prstGeom prst="straightConnector1">
            <a:avLst/>
          </a:prstGeom>
          <a:ln w="28575">
            <a:headEnd type="arrow"/>
            <a:tailEnd type="arrow"/>
          </a:ln>
        </p:spPr>
        <p:style>
          <a:lnRef idx="1">
            <a:schemeClr val="accent1"/>
          </a:lnRef>
          <a:fillRef idx="0">
            <a:schemeClr val="accent1"/>
          </a:fillRef>
          <a:effectRef idx="0">
            <a:schemeClr val="accent1"/>
          </a:effectRef>
          <a:fontRef idx="minor">
            <a:schemeClr val="tx1"/>
          </a:fontRef>
        </p:style>
      </p:cxnSp>
      <p:pic>
        <p:nvPicPr>
          <p:cNvPr id="28" name="Picture 22">
            <a:extLst>
              <a:ext uri="{FF2B5EF4-FFF2-40B4-BE49-F238E27FC236}">
                <a16:creationId xmlns="" xmlns:a16="http://schemas.microsoft.com/office/drawing/2014/main" id="{3737B417-95B2-F447-9E27-45E421C50F8B}"/>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53039" y="1559451"/>
            <a:ext cx="1017173" cy="967791"/>
          </a:xfrm>
          <a:prstGeom prst="rect">
            <a:avLst/>
          </a:prstGeom>
        </p:spPr>
      </p:pic>
      <p:grpSp>
        <p:nvGrpSpPr>
          <p:cNvPr id="9" name="Group 8"/>
          <p:cNvGrpSpPr/>
          <p:nvPr/>
        </p:nvGrpSpPr>
        <p:grpSpPr>
          <a:xfrm>
            <a:off x="8142020" y="1172203"/>
            <a:ext cx="1760787" cy="1763168"/>
            <a:chOff x="8142020" y="1172203"/>
            <a:chExt cx="1760787" cy="1763168"/>
          </a:xfrm>
        </p:grpSpPr>
        <p:sp>
          <p:nvSpPr>
            <p:cNvPr id="21" name="Rechteck 57"/>
            <p:cNvSpPr/>
            <p:nvPr/>
          </p:nvSpPr>
          <p:spPr bwMode="gray">
            <a:xfrm>
              <a:off x="8142020" y="1172203"/>
              <a:ext cx="1760787" cy="1763168"/>
            </a:xfrm>
            <a:prstGeom prst="rect">
              <a:avLst/>
            </a:prstGeom>
            <a:gradFill flip="none" rotWithShape="1">
              <a:gsLst>
                <a:gs pos="0">
                  <a:srgbClr val="D7D7D7"/>
                </a:gs>
                <a:gs pos="100000">
                  <a:srgbClr val="FFFFFF"/>
                </a:gs>
              </a:gsLst>
              <a:lin ang="16200000" scaled="1"/>
              <a:tileRect/>
            </a:gra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nchorCtr="0"/>
            <a:lstStyle/>
            <a:p>
              <a:pPr algn="ctr" rtl="0">
                <a:lnSpc>
                  <a:spcPct val="95000"/>
                </a:lnSpc>
                <a:spcAft>
                  <a:spcPts val="800"/>
                </a:spcAft>
                <a:buClr>
                  <a:srgbClr val="969696"/>
                </a:buClr>
                <a:defRPr/>
              </a:pPr>
              <a:r>
                <a:rPr lang="fr-FR" sz="1600" b="1" i="0" u="none" baseline="0" dirty="0">
                  <a:latin typeface="Gill Sans MT" panose="020B0502020104020203" pitchFamily="34" charset="0"/>
                </a:rPr>
                <a:t>Gérer étroitement</a:t>
              </a:r>
            </a:p>
            <a:p>
              <a:pPr algn="ctr" rtl="0">
                <a:lnSpc>
                  <a:spcPct val="95000"/>
                </a:lnSpc>
                <a:spcAft>
                  <a:spcPts val="800"/>
                </a:spcAft>
                <a:buClr>
                  <a:srgbClr val="969696"/>
                </a:buClr>
                <a:defRPr/>
              </a:pPr>
              <a:endParaRPr lang="fr-FR" sz="1600" b="1" dirty="0">
                <a:latin typeface="Gill Sans MT" panose="020B0502020104020203" pitchFamily="34" charset="0"/>
              </a:endParaRPr>
            </a:p>
            <a:p>
              <a:pPr algn="ctr" rtl="0">
                <a:lnSpc>
                  <a:spcPct val="95000"/>
                </a:lnSpc>
                <a:spcAft>
                  <a:spcPts val="800"/>
                </a:spcAft>
                <a:buClr>
                  <a:srgbClr val="969696"/>
                </a:buClr>
                <a:defRPr/>
              </a:pPr>
              <a:endParaRPr lang="fr-FR" sz="1600" b="1" dirty="0">
                <a:latin typeface="Gill Sans MT" panose="020B0502020104020203" pitchFamily="34" charset="0"/>
              </a:endParaRPr>
            </a:p>
            <a:p>
              <a:pPr algn="ctr" rtl="0">
                <a:lnSpc>
                  <a:spcPct val="95000"/>
                </a:lnSpc>
                <a:spcAft>
                  <a:spcPts val="800"/>
                </a:spcAft>
                <a:buClr>
                  <a:srgbClr val="969696"/>
                </a:buClr>
                <a:defRPr/>
              </a:pPr>
              <a:endParaRPr lang="fr-FR" sz="1600" b="1" dirty="0">
                <a:latin typeface="Gill Sans MT" panose="020B0502020104020203" pitchFamily="34" charset="0"/>
              </a:endParaRPr>
            </a:p>
            <a:p>
              <a:pPr algn="ctr" rtl="0">
                <a:lnSpc>
                  <a:spcPct val="95000"/>
                </a:lnSpc>
                <a:spcAft>
                  <a:spcPts val="800"/>
                </a:spcAft>
                <a:buClr>
                  <a:srgbClr val="969696"/>
                </a:buClr>
                <a:defRPr/>
              </a:pPr>
              <a:r>
                <a:rPr lang="fr-FR" sz="1600" b="1" i="0" u="none" baseline="0" dirty="0">
                  <a:latin typeface="Gill Sans MT" panose="020B0502020104020203" pitchFamily="34" charset="0"/>
                </a:rPr>
                <a:t>Collaborer</a:t>
              </a:r>
            </a:p>
          </p:txBody>
        </p:sp>
        <p:pic>
          <p:nvPicPr>
            <p:cNvPr id="29" name="Picture 24">
              <a:extLst>
                <a:ext uri="{FF2B5EF4-FFF2-40B4-BE49-F238E27FC236}">
                  <a16:creationId xmlns="" xmlns:a16="http://schemas.microsoft.com/office/drawing/2014/main" id="{1600EDF2-0695-8643-8BE4-5AE7EF836199}"/>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8471703" y="1671884"/>
              <a:ext cx="1082903" cy="981525"/>
            </a:xfrm>
            <a:prstGeom prst="rect">
              <a:avLst/>
            </a:prstGeom>
          </p:spPr>
        </p:pic>
      </p:grpSp>
      <p:grpSp>
        <p:nvGrpSpPr>
          <p:cNvPr id="7" name="Group 6"/>
          <p:cNvGrpSpPr/>
          <p:nvPr/>
        </p:nvGrpSpPr>
        <p:grpSpPr>
          <a:xfrm>
            <a:off x="6381233" y="2935371"/>
            <a:ext cx="1760787" cy="1763168"/>
            <a:chOff x="6381233" y="2935371"/>
            <a:chExt cx="1760787" cy="1763168"/>
          </a:xfrm>
        </p:grpSpPr>
        <p:sp>
          <p:nvSpPr>
            <p:cNvPr id="22" name="Rechteck 58"/>
            <p:cNvSpPr/>
            <p:nvPr/>
          </p:nvSpPr>
          <p:spPr bwMode="gray">
            <a:xfrm>
              <a:off x="6381233" y="2935371"/>
              <a:ext cx="1760787" cy="1763168"/>
            </a:xfrm>
            <a:prstGeom prst="rect">
              <a:avLst/>
            </a:prstGeom>
            <a:gradFill>
              <a:gsLst>
                <a:gs pos="0">
                  <a:schemeClr val="accent1">
                    <a:lumMod val="60000"/>
                    <a:lumOff val="40000"/>
                  </a:schemeClr>
                </a:gs>
                <a:gs pos="100000">
                  <a:schemeClr val="accent1"/>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lstStyle/>
            <a:p>
              <a:pPr algn="ctr" defTabSz="801688" rtl="0" eaLnBrk="0" hangingPunct="0">
                <a:defRPr/>
              </a:pPr>
              <a:r>
                <a:rPr lang="fr-FR" sz="1600" b="1" i="0" u="none" baseline="0">
                  <a:solidFill>
                    <a:srgbClr val="FFFFFF"/>
                  </a:solidFill>
                  <a:latin typeface="Gill Sans MT" panose="020B0502020104020203" pitchFamily="34" charset="0"/>
                  <a:cs typeface="Arial" charset="0"/>
                </a:rPr>
                <a:t>Effort minimal</a:t>
              </a:r>
            </a:p>
            <a:p>
              <a:pPr algn="ctr" defTabSz="801688" rtl="0" eaLnBrk="0" hangingPunct="0">
                <a:defRPr/>
              </a:pPr>
              <a:endParaRPr lang="fr-FR" sz="1600" b="1" dirty="0">
                <a:solidFill>
                  <a:srgbClr val="FFFFFF"/>
                </a:solidFill>
                <a:latin typeface="Gill Sans MT" panose="020B0502020104020203" pitchFamily="34" charset="0"/>
                <a:cs typeface="Arial" charset="0"/>
              </a:endParaRPr>
            </a:p>
            <a:p>
              <a:pPr algn="ctr" defTabSz="801688" rtl="0" eaLnBrk="0" hangingPunct="0">
                <a:defRPr/>
              </a:pPr>
              <a:endParaRPr lang="fr-FR" sz="1600" b="1" dirty="0">
                <a:solidFill>
                  <a:srgbClr val="FFFFFF"/>
                </a:solidFill>
                <a:latin typeface="Gill Sans MT" panose="020B0502020104020203" pitchFamily="34" charset="0"/>
                <a:cs typeface="Arial" charset="0"/>
              </a:endParaRPr>
            </a:p>
            <a:p>
              <a:pPr algn="ctr" defTabSz="801688" rtl="0" eaLnBrk="0" hangingPunct="0">
                <a:defRPr/>
              </a:pPr>
              <a:endParaRPr lang="fr-FR" sz="1600" b="1" dirty="0">
                <a:solidFill>
                  <a:srgbClr val="FFFFFF"/>
                </a:solidFill>
                <a:latin typeface="Gill Sans MT" panose="020B0502020104020203" pitchFamily="34" charset="0"/>
                <a:cs typeface="Arial" charset="0"/>
              </a:endParaRPr>
            </a:p>
            <a:p>
              <a:pPr algn="ctr" defTabSz="801688" rtl="0" eaLnBrk="0" hangingPunct="0">
                <a:defRPr/>
              </a:pPr>
              <a:r>
                <a:rPr lang="fr-FR" sz="1600" b="0" i="0" u="none" baseline="0">
                  <a:solidFill>
                    <a:srgbClr val="FFFFFF"/>
                  </a:solidFill>
                  <a:latin typeface="Gill Sans MT" panose="020B0502020104020203" pitchFamily="34" charset="0"/>
                  <a:cs typeface="Arial" charset="0"/>
                </a:rPr>
                <a:t> </a:t>
              </a:r>
            </a:p>
            <a:p>
              <a:pPr algn="ctr" defTabSz="801688" rtl="0" eaLnBrk="0" hangingPunct="0">
                <a:defRPr/>
              </a:pPr>
              <a:endParaRPr lang="fr-FR" sz="1600" b="1" dirty="0">
                <a:solidFill>
                  <a:srgbClr val="FFFFFF"/>
                </a:solidFill>
                <a:latin typeface="Gill Sans MT" panose="020B0502020104020203" pitchFamily="34" charset="0"/>
                <a:cs typeface="Arial" charset="0"/>
              </a:endParaRPr>
            </a:p>
            <a:p>
              <a:pPr algn="ctr" defTabSz="801688" rtl="0" eaLnBrk="0" hangingPunct="0">
                <a:defRPr/>
              </a:pPr>
              <a:r>
                <a:rPr lang="fr-FR" sz="1600" b="1" i="0" u="none" baseline="0">
                  <a:solidFill>
                    <a:srgbClr val="FFFFFF"/>
                  </a:solidFill>
                  <a:latin typeface="Gill Sans MT" panose="020B0502020104020203" pitchFamily="34" charset="0"/>
                  <a:cs typeface="Arial" charset="0"/>
                </a:rPr>
                <a:t>Suivre</a:t>
              </a:r>
            </a:p>
          </p:txBody>
        </p:sp>
        <p:pic>
          <p:nvPicPr>
            <p:cNvPr id="32" name="Picture 26">
              <a:extLst>
                <a:ext uri="{FF2B5EF4-FFF2-40B4-BE49-F238E27FC236}">
                  <a16:creationId xmlns="" xmlns:a16="http://schemas.microsoft.com/office/drawing/2014/main" id="{5CC4488D-8FC7-D94E-AD3A-35C443B8E911}"/>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6805463" y="3277207"/>
              <a:ext cx="912324" cy="1079496"/>
            </a:xfrm>
            <a:prstGeom prst="rect">
              <a:avLst/>
            </a:prstGeom>
          </p:spPr>
        </p:pic>
      </p:grpSp>
      <p:pic>
        <p:nvPicPr>
          <p:cNvPr id="33" name="Picture 28">
            <a:extLst>
              <a:ext uri="{FF2B5EF4-FFF2-40B4-BE49-F238E27FC236}">
                <a16:creationId xmlns="" xmlns:a16="http://schemas.microsoft.com/office/drawing/2014/main" id="{F8CECDCC-7ABB-F943-A68F-FB422775C989}"/>
              </a:ext>
            </a:extLst>
          </p:cNvPr>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8531248" y="3263628"/>
            <a:ext cx="958042" cy="1093075"/>
          </a:xfrm>
          <a:prstGeom prst="rect">
            <a:avLst/>
          </a:prstGeom>
        </p:spPr>
      </p:pic>
      <p:sp>
        <p:nvSpPr>
          <p:cNvPr id="4" name="TextBox 3"/>
          <p:cNvSpPr txBox="1"/>
          <p:nvPr/>
        </p:nvSpPr>
        <p:spPr>
          <a:xfrm>
            <a:off x="11558954" y="3462215"/>
            <a:ext cx="184731" cy="369332"/>
          </a:xfrm>
          <a:prstGeom prst="rect">
            <a:avLst/>
          </a:prstGeom>
          <a:noFill/>
        </p:spPr>
        <p:txBody>
          <a:bodyPr wrap="none" rtlCol="0">
            <a:spAutoFit/>
          </a:bodyPr>
          <a:lstStyle/>
          <a:p>
            <a:endParaRPr lang="fr-FR" dirty="0"/>
          </a:p>
        </p:txBody>
      </p:sp>
    </p:spTree>
    <p:extLst>
      <p:ext uri="{BB962C8B-B14F-4D97-AF65-F5344CB8AC3E}">
        <p14:creationId xmlns:p14="http://schemas.microsoft.com/office/powerpoint/2010/main" val="16495245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23"/>
                                        </p:tgtEl>
                                        <p:attrNameLst>
                                          <p:attrName>style.visibility</p:attrName>
                                        </p:attrNameLst>
                                      </p:cBhvr>
                                      <p:to>
                                        <p:strVal val="visible"/>
                                      </p:to>
                                    </p:set>
                                    <p:anim calcmode="lin" valueType="num">
                                      <p:cBhvr additive="base">
                                        <p:cTn id="13" dur="500" fill="hold"/>
                                        <p:tgtEl>
                                          <p:spTgt spid="23"/>
                                        </p:tgtEl>
                                        <p:attrNameLst>
                                          <p:attrName>ppt_x</p:attrName>
                                        </p:attrNameLst>
                                      </p:cBhvr>
                                      <p:tavLst>
                                        <p:tav tm="0">
                                          <p:val>
                                            <p:strVal val="#ppt_x"/>
                                          </p:val>
                                        </p:tav>
                                        <p:tav tm="100000">
                                          <p:val>
                                            <p:strVal val="#ppt_x"/>
                                          </p:val>
                                        </p:tav>
                                      </p:tavLst>
                                    </p:anim>
                                    <p:anim calcmode="lin" valueType="num">
                                      <p:cBhvr additive="base">
                                        <p:cTn id="14" dur="500" fill="hold"/>
                                        <p:tgtEl>
                                          <p:spTgt spid="23"/>
                                        </p:tgtEl>
                                        <p:attrNameLst>
                                          <p:attrName>ppt_y</p:attrName>
                                        </p:attrNameLst>
                                      </p:cBhvr>
                                      <p:tavLst>
                                        <p:tav tm="0">
                                          <p:val>
                                            <p:strVal val="1+#ppt_h/2"/>
                                          </p:val>
                                        </p:tav>
                                        <p:tav tm="100000">
                                          <p:val>
                                            <p:strVal val="#ppt_y"/>
                                          </p:val>
                                        </p:tav>
                                      </p:tavLst>
                                    </p:anim>
                                  </p:childTnLst>
                                </p:cTn>
                              </p:par>
                              <p:par>
                                <p:cTn id="15" presetID="2" presetClass="entr" presetSubtype="4" fill="hold" nodeType="withEffect">
                                  <p:stCondLst>
                                    <p:cond delay="0"/>
                                  </p:stCondLst>
                                  <p:childTnLst>
                                    <p:set>
                                      <p:cBhvr>
                                        <p:cTn id="16" dur="1" fill="hold">
                                          <p:stCondLst>
                                            <p:cond delay="0"/>
                                          </p:stCondLst>
                                        </p:cTn>
                                        <p:tgtEl>
                                          <p:spTgt spid="33"/>
                                        </p:tgtEl>
                                        <p:attrNameLst>
                                          <p:attrName>style.visibility</p:attrName>
                                        </p:attrNameLst>
                                      </p:cBhvr>
                                      <p:to>
                                        <p:strVal val="visible"/>
                                      </p:to>
                                    </p:set>
                                    <p:anim calcmode="lin" valueType="num">
                                      <p:cBhvr additive="base">
                                        <p:cTn id="17" dur="500" fill="hold"/>
                                        <p:tgtEl>
                                          <p:spTgt spid="33"/>
                                        </p:tgtEl>
                                        <p:attrNameLst>
                                          <p:attrName>ppt_x</p:attrName>
                                        </p:attrNameLst>
                                      </p:cBhvr>
                                      <p:tavLst>
                                        <p:tav tm="0">
                                          <p:val>
                                            <p:strVal val="#ppt_x"/>
                                          </p:val>
                                        </p:tav>
                                        <p:tav tm="100000">
                                          <p:val>
                                            <p:strVal val="#ppt_x"/>
                                          </p:val>
                                        </p:tav>
                                      </p:tavLst>
                                    </p:anim>
                                    <p:anim calcmode="lin" valueType="num">
                                      <p:cBhvr additive="base">
                                        <p:cTn id="18"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28"/>
                                        </p:tgtEl>
                                        <p:attrNameLst>
                                          <p:attrName>style.visibility</p:attrName>
                                        </p:attrNameLst>
                                      </p:cBhvr>
                                      <p:to>
                                        <p:strVal val="visible"/>
                                      </p:to>
                                    </p:set>
                                    <p:anim calcmode="lin" valueType="num">
                                      <p:cBhvr additive="base">
                                        <p:cTn id="23" dur="500" fill="hold"/>
                                        <p:tgtEl>
                                          <p:spTgt spid="28"/>
                                        </p:tgtEl>
                                        <p:attrNameLst>
                                          <p:attrName>ppt_x</p:attrName>
                                        </p:attrNameLst>
                                      </p:cBhvr>
                                      <p:tavLst>
                                        <p:tav tm="0">
                                          <p:val>
                                            <p:strVal val="#ppt_x"/>
                                          </p:val>
                                        </p:tav>
                                        <p:tav tm="100000">
                                          <p:val>
                                            <p:strVal val="#ppt_x"/>
                                          </p:val>
                                        </p:tav>
                                      </p:tavLst>
                                    </p:anim>
                                    <p:anim calcmode="lin" valueType="num">
                                      <p:cBhvr additive="base">
                                        <p:cTn id="24" dur="500" fill="hold"/>
                                        <p:tgtEl>
                                          <p:spTgt spid="28"/>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20"/>
                                        </p:tgtEl>
                                        <p:attrNameLst>
                                          <p:attrName>style.visibility</p:attrName>
                                        </p:attrNameLst>
                                      </p:cBhvr>
                                      <p:to>
                                        <p:strVal val="visible"/>
                                      </p:to>
                                    </p:set>
                                    <p:anim calcmode="lin" valueType="num">
                                      <p:cBhvr additive="base">
                                        <p:cTn id="27" dur="500" fill="hold"/>
                                        <p:tgtEl>
                                          <p:spTgt spid="20"/>
                                        </p:tgtEl>
                                        <p:attrNameLst>
                                          <p:attrName>ppt_x</p:attrName>
                                        </p:attrNameLst>
                                      </p:cBhvr>
                                      <p:tavLst>
                                        <p:tav tm="0">
                                          <p:val>
                                            <p:strVal val="#ppt_x"/>
                                          </p:val>
                                        </p:tav>
                                        <p:tav tm="100000">
                                          <p:val>
                                            <p:strVal val="#ppt_x"/>
                                          </p:val>
                                        </p:tav>
                                      </p:tavLst>
                                    </p:anim>
                                    <p:anim calcmode="lin" valueType="num">
                                      <p:cBhvr additive="base">
                                        <p:cTn id="28"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9"/>
                                        </p:tgtEl>
                                        <p:attrNameLst>
                                          <p:attrName>style.visibility</p:attrName>
                                        </p:attrNameLst>
                                      </p:cBhvr>
                                      <p:to>
                                        <p:strVal val="visible"/>
                                      </p:to>
                                    </p:set>
                                    <p:anim calcmode="lin" valueType="num">
                                      <p:cBhvr additive="base">
                                        <p:cTn id="33" dur="500" fill="hold"/>
                                        <p:tgtEl>
                                          <p:spTgt spid="9"/>
                                        </p:tgtEl>
                                        <p:attrNameLst>
                                          <p:attrName>ppt_x</p:attrName>
                                        </p:attrNameLst>
                                      </p:cBhvr>
                                      <p:tavLst>
                                        <p:tav tm="0">
                                          <p:val>
                                            <p:strVal val="#ppt_x"/>
                                          </p:val>
                                        </p:tav>
                                        <p:tav tm="100000">
                                          <p:val>
                                            <p:strVal val="#ppt_x"/>
                                          </p:val>
                                        </p:tav>
                                      </p:tavLst>
                                    </p:anim>
                                    <p:anim calcmode="lin" valueType="num">
                                      <p:cBhvr additive="base">
                                        <p:cTn id="3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3"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7875" name="Rectangle 3"/>
          <p:cNvSpPr>
            <a:spLocks noGrp="1" noChangeArrowheads="1"/>
          </p:cNvSpPr>
          <p:nvPr>
            <p:ph type="body" sz="quarter" idx="13"/>
          </p:nvPr>
        </p:nvSpPr>
        <p:spPr bwMode="gray"/>
        <p:txBody>
          <a:bodyPr/>
          <a:lstStyle/>
          <a:p>
            <a:pPr algn="l" rtl="0"/>
            <a:r>
              <a:rPr lang="fr-FR" sz="2400" b="1" i="0" u="none" baseline="0">
                <a:latin typeface="Gill Sans MT" panose="020B0502020104020203" pitchFamily="34" charset="0"/>
              </a:rPr>
              <a:t>Cartographie des parties prenantes </a:t>
            </a:r>
          </a:p>
        </p:txBody>
      </p:sp>
      <p:sp>
        <p:nvSpPr>
          <p:cNvPr id="75" name="Titel 74"/>
          <p:cNvSpPr>
            <a:spLocks noGrp="1"/>
          </p:cNvSpPr>
          <p:nvPr>
            <p:ph type="title"/>
          </p:nvPr>
        </p:nvSpPr>
        <p:spPr bwMode="gray"/>
        <p:txBody>
          <a:bodyPr/>
          <a:lstStyle/>
          <a:p>
            <a:pPr algn="ctr" rtl="0"/>
            <a:r>
              <a:rPr lang="fr-FR" sz="3200" b="0" i="0" u="none" baseline="0">
                <a:solidFill>
                  <a:srgbClr val="C00000"/>
                </a:solidFill>
                <a:latin typeface="Gill Sans MT" panose="020B0502020104020203" pitchFamily="34" charset="0"/>
              </a:rPr>
              <a:t>Engagement des parties prenantes </a:t>
            </a:r>
            <a:endParaRPr lang="fr-FR" dirty="0">
              <a:solidFill>
                <a:srgbClr val="C00000"/>
              </a:solidFill>
              <a:latin typeface="Gill Sans MT" panose="020B0502020104020203" pitchFamily="34" charset="0"/>
            </a:endParaRPr>
          </a:p>
        </p:txBody>
      </p:sp>
      <p:grpSp>
        <p:nvGrpSpPr>
          <p:cNvPr id="50" name="Gruppieren 49"/>
          <p:cNvGrpSpPr/>
          <p:nvPr/>
        </p:nvGrpSpPr>
        <p:grpSpPr bwMode="gray">
          <a:xfrm>
            <a:off x="417169" y="1223840"/>
            <a:ext cx="6227347" cy="4817273"/>
            <a:chOff x="323850" y="1555749"/>
            <a:chExt cx="4670510" cy="4482517"/>
          </a:xfrm>
        </p:grpSpPr>
        <p:sp>
          <p:nvSpPr>
            <p:cNvPr id="62" name="Rechteck 61"/>
            <p:cNvSpPr/>
            <p:nvPr/>
          </p:nvSpPr>
          <p:spPr bwMode="gray">
            <a:xfrm>
              <a:off x="323850" y="1555749"/>
              <a:ext cx="2273510" cy="745200"/>
            </a:xfrm>
            <a:prstGeom prst="rect">
              <a:avLst/>
            </a:prstGeom>
            <a:gradFill>
              <a:gsLst>
                <a:gs pos="0">
                  <a:schemeClr val="accent1">
                    <a:lumMod val="60000"/>
                    <a:lumOff val="40000"/>
                  </a:schemeClr>
                </a:gs>
                <a:gs pos="100000">
                  <a:schemeClr val="accent1"/>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0" tIns="0" rIns="0" bIns="0" anchor="ctr" anchorCtr="0"/>
            <a:lstStyle/>
            <a:p>
              <a:pPr algn="ctr" rtl="0">
                <a:spcAft>
                  <a:spcPts val="600"/>
                </a:spcAft>
              </a:pPr>
              <a:r>
                <a:rPr lang="fr-FR" sz="1600" b="1" i="0" u="none" baseline="0" dirty="0">
                  <a:solidFill>
                    <a:srgbClr val="FFFFFF"/>
                  </a:solidFill>
                  <a:latin typeface="Gill Sans MT" panose="020B0502020104020203" pitchFamily="34" charset="0"/>
                </a:rPr>
                <a:t>Évaluation nationale de la chaîne </a:t>
              </a:r>
              <a:r>
                <a:rPr lang="fr-FR" sz="1600" b="1" i="0" u="none" baseline="0" dirty="0" smtClean="0">
                  <a:solidFill>
                    <a:srgbClr val="FFFFFF"/>
                  </a:solidFill>
                  <a:latin typeface="Gill Sans MT" panose="020B0502020104020203" pitchFamily="34" charset="0"/>
                </a:rPr>
                <a:t>d’approvisionnement </a:t>
              </a:r>
              <a:endParaRPr lang="fr-FR" sz="1600" b="1" i="0" u="none" baseline="0" dirty="0">
                <a:solidFill>
                  <a:srgbClr val="FFFFFF"/>
                </a:solidFill>
                <a:latin typeface="Gill Sans MT" panose="020B0502020104020203" pitchFamily="34" charset="0"/>
              </a:endParaRPr>
            </a:p>
          </p:txBody>
        </p:sp>
        <p:grpSp>
          <p:nvGrpSpPr>
            <p:cNvPr id="39" name="Gruppieren 38"/>
            <p:cNvGrpSpPr/>
            <p:nvPr/>
          </p:nvGrpSpPr>
          <p:grpSpPr bwMode="gray">
            <a:xfrm>
              <a:off x="1692518" y="2431060"/>
              <a:ext cx="1851661" cy="743239"/>
              <a:chOff x="1692518" y="2022582"/>
              <a:chExt cx="1851661" cy="868653"/>
            </a:xfrm>
          </p:grpSpPr>
          <p:sp>
            <p:nvSpPr>
              <p:cNvPr id="84" name="Rechteck 83"/>
              <p:cNvSpPr/>
              <p:nvPr/>
            </p:nvSpPr>
            <p:spPr bwMode="gray">
              <a:xfrm>
                <a:off x="1692518" y="2022582"/>
                <a:ext cx="1851660" cy="212673"/>
              </a:xfrm>
              <a:prstGeom prst="rect">
                <a:avLst/>
              </a:prstGeom>
              <a:solidFill>
                <a:schemeClr val="accent1">
                  <a:lumMod val="60000"/>
                  <a:lumOff val="40000"/>
                </a:schemeClr>
              </a:soli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algn="l" defTabSz="762000" rtl="0"/>
                <a:r>
                  <a:rPr lang="fr-FR" sz="900" b="1" i="0" u="none" baseline="0" dirty="0">
                    <a:latin typeface="Gill Sans MT" panose="020B0502020104020203" pitchFamily="34" charset="0"/>
                  </a:rPr>
                  <a:t>Identifier les parties prenantes </a:t>
                </a:r>
              </a:p>
            </p:txBody>
          </p:sp>
          <p:sp>
            <p:nvSpPr>
              <p:cNvPr id="88" name="Rechteck 87"/>
              <p:cNvSpPr/>
              <p:nvPr/>
            </p:nvSpPr>
            <p:spPr bwMode="gray">
              <a:xfrm>
                <a:off x="1692519" y="2235256"/>
                <a:ext cx="1851660" cy="655979"/>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Identifier les groupes de parties prenantes</a:t>
                </a:r>
              </a:p>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Identifier les représentants de chaque groupe</a:t>
                </a:r>
              </a:p>
            </p:txBody>
          </p:sp>
        </p:grpSp>
        <p:grpSp>
          <p:nvGrpSpPr>
            <p:cNvPr id="40" name="Gruppieren 39"/>
            <p:cNvGrpSpPr/>
            <p:nvPr/>
          </p:nvGrpSpPr>
          <p:grpSpPr bwMode="gray">
            <a:xfrm>
              <a:off x="2175912" y="3274020"/>
              <a:ext cx="1851660" cy="848877"/>
              <a:chOff x="2175912" y="2957423"/>
              <a:chExt cx="1851660" cy="992116"/>
            </a:xfrm>
          </p:grpSpPr>
          <p:sp>
            <p:nvSpPr>
              <p:cNvPr id="85" name="Rechteck 84"/>
              <p:cNvSpPr/>
              <p:nvPr/>
            </p:nvSpPr>
            <p:spPr bwMode="gray">
              <a:xfrm>
                <a:off x="2175912" y="2957423"/>
                <a:ext cx="1851660" cy="212673"/>
              </a:xfrm>
              <a:prstGeom prst="rect">
                <a:avLst/>
              </a:prstGeom>
              <a:solidFill>
                <a:schemeClr val="accent1">
                  <a:lumMod val="60000"/>
                  <a:lumOff val="40000"/>
                </a:schemeClr>
              </a:soli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algn="l" defTabSz="762000" rtl="0"/>
                <a:r>
                  <a:rPr lang="fr-FR" sz="900" b="1" i="0" u="none" baseline="0" dirty="0">
                    <a:latin typeface="Gill Sans MT" panose="020B0502020104020203" pitchFamily="34" charset="0"/>
                  </a:rPr>
                  <a:t>Analyser les parties prenantes </a:t>
                </a:r>
              </a:p>
            </p:txBody>
          </p:sp>
          <p:sp>
            <p:nvSpPr>
              <p:cNvPr id="89" name="Rechteck 88"/>
              <p:cNvSpPr/>
              <p:nvPr/>
            </p:nvSpPr>
            <p:spPr bwMode="gray">
              <a:xfrm>
                <a:off x="2175912" y="3170097"/>
                <a:ext cx="1851660" cy="779442"/>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spcAft>
                    <a:spcPts val="600"/>
                  </a:spcAft>
                  <a:buClr>
                    <a:schemeClr val="bg1">
                      <a:lumMod val="50000"/>
                    </a:schemeClr>
                  </a:buClr>
                  <a:buSzPct val="80000"/>
                  <a:buFont typeface="Wingdings" pitchFamily="2" charset="2"/>
                  <a:buChar char="§"/>
                </a:pPr>
                <a:r>
                  <a:rPr lang="fr-FR" sz="1000" dirty="0">
                    <a:solidFill>
                      <a:srgbClr val="000000"/>
                    </a:solidFill>
                    <a:latin typeface="Gill Sans MT" panose="020B0502020104020203" pitchFamily="34" charset="0"/>
                  </a:rPr>
                  <a:t>Analyser et </a:t>
                </a:r>
                <a:r>
                  <a:rPr lang="fr-FR" sz="1000" dirty="0" smtClean="0">
                    <a:solidFill>
                      <a:srgbClr val="000000"/>
                    </a:solidFill>
                    <a:latin typeface="Gill Sans MT" panose="020B0502020104020203" pitchFamily="34" charset="0"/>
                  </a:rPr>
                  <a:t>évaluer chaque </a:t>
                </a:r>
                <a:r>
                  <a:rPr lang="fr-FR" sz="1000" b="0" i="0" u="none" baseline="0" dirty="0">
                    <a:solidFill>
                      <a:srgbClr val="000000"/>
                    </a:solidFill>
                    <a:latin typeface="Gill Sans MT" panose="020B0502020104020203" pitchFamily="34" charset="0"/>
                  </a:rPr>
                  <a:t>partie prenante</a:t>
                </a:r>
              </a:p>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Hiérarchiser les parties prenantes</a:t>
                </a:r>
              </a:p>
            </p:txBody>
          </p:sp>
        </p:grpSp>
        <p:grpSp>
          <p:nvGrpSpPr>
            <p:cNvPr id="41" name="Gruppieren 40"/>
            <p:cNvGrpSpPr/>
            <p:nvPr/>
          </p:nvGrpSpPr>
          <p:grpSpPr bwMode="gray">
            <a:xfrm>
              <a:off x="2644521" y="4214784"/>
              <a:ext cx="1853505" cy="830226"/>
              <a:chOff x="2644521" y="4006570"/>
              <a:chExt cx="1853505" cy="970318"/>
            </a:xfrm>
          </p:grpSpPr>
          <p:sp>
            <p:nvSpPr>
              <p:cNvPr id="86" name="Rechteck 85"/>
              <p:cNvSpPr/>
              <p:nvPr/>
            </p:nvSpPr>
            <p:spPr bwMode="gray">
              <a:xfrm>
                <a:off x="2644521" y="4006570"/>
                <a:ext cx="1851660" cy="293486"/>
              </a:xfrm>
              <a:prstGeom prst="rect">
                <a:avLst/>
              </a:prstGeom>
              <a:solidFill>
                <a:schemeClr val="accent1">
                  <a:lumMod val="60000"/>
                  <a:lumOff val="40000"/>
                </a:schemeClr>
              </a:soli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algn="l" rtl="0"/>
                <a:r>
                  <a:rPr lang="fr-FR" sz="900" b="1" i="0" u="none" baseline="0" dirty="0">
                    <a:solidFill>
                      <a:srgbClr val="000000"/>
                    </a:solidFill>
                    <a:latin typeface="Gill Sans MT" panose="020B0502020104020203" pitchFamily="34" charset="0"/>
                  </a:rPr>
                  <a:t>Planifier </a:t>
                </a:r>
                <a:r>
                  <a:rPr lang="fr-FR" sz="900" b="1" i="0" u="none" baseline="0" dirty="0" smtClean="0">
                    <a:solidFill>
                      <a:srgbClr val="000000"/>
                    </a:solidFill>
                    <a:latin typeface="Gill Sans MT" panose="020B0502020104020203" pitchFamily="34" charset="0"/>
                  </a:rPr>
                  <a:t>l’implication </a:t>
                </a:r>
                <a:r>
                  <a:rPr lang="fr-FR" sz="900" b="1" i="0" u="none" baseline="0" dirty="0">
                    <a:solidFill>
                      <a:srgbClr val="000000"/>
                    </a:solidFill>
                    <a:latin typeface="Gill Sans MT" panose="020B0502020104020203" pitchFamily="34" charset="0"/>
                  </a:rPr>
                  <a:t>et la communication</a:t>
                </a:r>
              </a:p>
            </p:txBody>
          </p:sp>
          <p:sp>
            <p:nvSpPr>
              <p:cNvPr id="90" name="Rechteck 89"/>
              <p:cNvSpPr/>
              <p:nvPr/>
            </p:nvSpPr>
            <p:spPr bwMode="gray">
              <a:xfrm>
                <a:off x="2646366" y="4320907"/>
                <a:ext cx="1851660" cy="655981"/>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Identifier les opportunités aux fins de la participation des parties prenantes. </a:t>
                </a:r>
              </a:p>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Développer un plan de communication</a:t>
                </a:r>
              </a:p>
            </p:txBody>
          </p:sp>
        </p:grpSp>
        <p:grpSp>
          <p:nvGrpSpPr>
            <p:cNvPr id="42" name="Gruppieren 41"/>
            <p:cNvGrpSpPr/>
            <p:nvPr/>
          </p:nvGrpSpPr>
          <p:grpSpPr bwMode="gray">
            <a:xfrm>
              <a:off x="3142700" y="5119847"/>
              <a:ext cx="1851660" cy="918419"/>
              <a:chOff x="3142700" y="5004695"/>
              <a:chExt cx="1851660" cy="1073393"/>
            </a:xfrm>
          </p:grpSpPr>
          <p:sp>
            <p:nvSpPr>
              <p:cNvPr id="87" name="Rechteck 86"/>
              <p:cNvSpPr/>
              <p:nvPr/>
            </p:nvSpPr>
            <p:spPr bwMode="gray">
              <a:xfrm>
                <a:off x="3142700" y="5004695"/>
                <a:ext cx="1851660" cy="212673"/>
              </a:xfrm>
              <a:prstGeom prst="rect">
                <a:avLst/>
              </a:prstGeom>
              <a:solidFill>
                <a:schemeClr val="accent1">
                  <a:lumMod val="60000"/>
                  <a:lumOff val="40000"/>
                </a:schemeClr>
              </a:soli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algn="l" rtl="0">
                  <a:spcAft>
                    <a:spcPts val="600"/>
                  </a:spcAft>
                </a:pPr>
                <a:r>
                  <a:rPr lang="fr-FR" sz="900" b="1" i="0" u="none" baseline="0">
                    <a:solidFill>
                      <a:srgbClr val="000000"/>
                    </a:solidFill>
                    <a:latin typeface="Gill Sans MT" panose="020B0502020104020203" pitchFamily="34" charset="0"/>
                  </a:rPr>
                  <a:t>Impliquer les parties prenantes </a:t>
                </a:r>
              </a:p>
            </p:txBody>
          </p:sp>
          <p:sp>
            <p:nvSpPr>
              <p:cNvPr id="91" name="Rechteck 90"/>
              <p:cNvSpPr/>
              <p:nvPr/>
            </p:nvSpPr>
            <p:spPr bwMode="gray">
              <a:xfrm>
                <a:off x="3142700" y="5217368"/>
                <a:ext cx="1851660" cy="860720"/>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Impliquer les parties prenantes tel que </a:t>
                </a:r>
                <a:r>
                  <a:rPr lang="fr-FR" sz="1000" b="0" i="0" u="none" baseline="0" dirty="0" smtClean="0">
                    <a:solidFill>
                      <a:srgbClr val="000000"/>
                    </a:solidFill>
                    <a:latin typeface="Gill Sans MT" panose="020B0502020104020203" pitchFamily="34" charset="0"/>
                  </a:rPr>
                  <a:t/>
                </a:r>
                <a:br>
                  <a:rPr lang="fr-FR" sz="1000" b="0" i="0" u="none" baseline="0" dirty="0" smtClean="0">
                    <a:solidFill>
                      <a:srgbClr val="000000"/>
                    </a:solidFill>
                    <a:latin typeface="Gill Sans MT" panose="020B0502020104020203" pitchFamily="34" charset="0"/>
                  </a:rPr>
                </a:br>
                <a:r>
                  <a:rPr lang="fr-FR" sz="1000" b="0" i="0" u="none" baseline="0" dirty="0" smtClean="0">
                    <a:solidFill>
                      <a:srgbClr val="000000"/>
                    </a:solidFill>
                    <a:latin typeface="Gill Sans MT" panose="020B0502020104020203" pitchFamily="34" charset="0"/>
                  </a:rPr>
                  <a:t>prévu </a:t>
                </a:r>
                <a:endParaRPr lang="fr-FR" sz="1000" b="0" i="0" u="none" baseline="0" dirty="0">
                  <a:solidFill>
                    <a:srgbClr val="000000"/>
                  </a:solidFill>
                  <a:latin typeface="Gill Sans MT" panose="020B0502020104020203" pitchFamily="34" charset="0"/>
                </a:endParaRPr>
              </a:p>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Communiquer avec les parties prenantes </a:t>
                </a:r>
                <a:r>
                  <a:rPr lang="fr-FR" sz="1000" b="0" i="0" u="none" baseline="0" dirty="0" smtClean="0">
                    <a:solidFill>
                      <a:srgbClr val="000000"/>
                    </a:solidFill>
                    <a:latin typeface="Gill Sans MT" panose="020B0502020104020203" pitchFamily="34" charset="0"/>
                  </a:rPr>
                  <a:t/>
                </a:r>
                <a:br>
                  <a:rPr lang="fr-FR" sz="1000" b="0" i="0" u="none" baseline="0" dirty="0" smtClean="0">
                    <a:solidFill>
                      <a:srgbClr val="000000"/>
                    </a:solidFill>
                    <a:latin typeface="Gill Sans MT" panose="020B0502020104020203" pitchFamily="34" charset="0"/>
                  </a:rPr>
                </a:br>
                <a:r>
                  <a:rPr lang="fr-FR" sz="1000" b="0" i="0" u="none" baseline="0" dirty="0" smtClean="0">
                    <a:solidFill>
                      <a:srgbClr val="000000"/>
                    </a:solidFill>
                    <a:latin typeface="Gill Sans MT" panose="020B0502020104020203" pitchFamily="34" charset="0"/>
                  </a:rPr>
                  <a:t>tel </a:t>
                </a:r>
                <a:r>
                  <a:rPr lang="fr-FR" sz="1000" b="0" i="0" u="none" baseline="0" dirty="0">
                    <a:solidFill>
                      <a:srgbClr val="000000"/>
                    </a:solidFill>
                    <a:latin typeface="Gill Sans MT" panose="020B0502020104020203" pitchFamily="34" charset="0"/>
                  </a:rPr>
                  <a:t>que prévu</a:t>
                </a:r>
              </a:p>
            </p:txBody>
          </p:sp>
        </p:grpSp>
        <p:cxnSp>
          <p:nvCxnSpPr>
            <p:cNvPr id="51" name="Gewinkelte Verbindung 50"/>
            <p:cNvCxnSpPr>
              <a:stCxn id="62" idx="3"/>
            </p:cNvCxnSpPr>
            <p:nvPr/>
          </p:nvCxnSpPr>
          <p:spPr bwMode="gray">
            <a:xfrm>
              <a:off x="2597360" y="1928349"/>
              <a:ext cx="209340" cy="502711"/>
            </a:xfrm>
            <a:prstGeom prst="bentConnector2">
              <a:avLst/>
            </a:prstGeom>
            <a:ln w="28575">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2" name="Form 51"/>
            <p:cNvCxnSpPr>
              <a:cxnSpLocks/>
              <a:stCxn id="88" idx="3"/>
            </p:cNvCxnSpPr>
            <p:nvPr/>
          </p:nvCxnSpPr>
          <p:spPr bwMode="gray">
            <a:xfrm>
              <a:off x="3544179" y="2893664"/>
              <a:ext cx="251209" cy="380356"/>
            </a:xfrm>
            <a:prstGeom prst="bentConnector2">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59" name="Form 58"/>
            <p:cNvCxnSpPr/>
            <p:nvPr/>
          </p:nvCxnSpPr>
          <p:spPr bwMode="gray">
            <a:xfrm>
              <a:off x="4039075" y="3820014"/>
              <a:ext cx="215756" cy="391320"/>
            </a:xfrm>
            <a:prstGeom prst="bentConnector2">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60" name="Form 59"/>
            <p:cNvCxnSpPr/>
            <p:nvPr/>
          </p:nvCxnSpPr>
          <p:spPr bwMode="gray">
            <a:xfrm>
              <a:off x="4505819" y="4720568"/>
              <a:ext cx="215756" cy="391320"/>
            </a:xfrm>
            <a:prstGeom prst="bentConnector2">
              <a:avLst/>
            </a:prstGeom>
            <a:ln w="38100">
              <a:solidFill>
                <a:schemeClr val="bg1">
                  <a:lumMod val="50000"/>
                </a:schemeClr>
              </a:solidFill>
              <a:tailEnd type="triangle"/>
            </a:ln>
          </p:spPr>
          <p:style>
            <a:lnRef idx="1">
              <a:schemeClr val="accent1"/>
            </a:lnRef>
            <a:fillRef idx="0">
              <a:schemeClr val="accent1"/>
            </a:fillRef>
            <a:effectRef idx="0">
              <a:schemeClr val="accent1"/>
            </a:effectRef>
            <a:fontRef idx="minor">
              <a:schemeClr val="tx1"/>
            </a:fontRef>
          </p:style>
        </p:cxnSp>
      </p:grpSp>
      <p:grpSp>
        <p:nvGrpSpPr>
          <p:cNvPr id="49" name="Gruppieren 48"/>
          <p:cNvGrpSpPr/>
          <p:nvPr/>
        </p:nvGrpSpPr>
        <p:grpSpPr bwMode="gray">
          <a:xfrm>
            <a:off x="3471704" y="1254159"/>
            <a:ext cx="8289556" cy="4557245"/>
            <a:chOff x="2603778" y="1555750"/>
            <a:chExt cx="6217167" cy="4240561"/>
          </a:xfrm>
        </p:grpSpPr>
        <p:cxnSp>
          <p:nvCxnSpPr>
            <p:cNvPr id="76" name="Gerade Verbindung 75"/>
            <p:cNvCxnSpPr/>
            <p:nvPr/>
          </p:nvCxnSpPr>
          <p:spPr bwMode="gray">
            <a:xfrm rot="10800000">
              <a:off x="2603778" y="1707888"/>
              <a:ext cx="2832319" cy="1"/>
            </a:xfrm>
            <a:prstGeom prst="line">
              <a:avLst/>
            </a:prstGeom>
            <a:ln w="12700">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95" name="Gerade Verbindung 94"/>
            <p:cNvCxnSpPr/>
            <p:nvPr/>
          </p:nvCxnSpPr>
          <p:spPr bwMode="gray">
            <a:xfrm flipH="1">
              <a:off x="3784415" y="2583233"/>
              <a:ext cx="1651685" cy="0"/>
            </a:xfrm>
            <a:prstGeom prst="line">
              <a:avLst/>
            </a:prstGeom>
            <a:ln w="12700">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99" name="Gerade Verbindung 98"/>
            <p:cNvCxnSpPr/>
            <p:nvPr/>
          </p:nvCxnSpPr>
          <p:spPr bwMode="gray">
            <a:xfrm flipH="1">
              <a:off x="4243859" y="3458574"/>
              <a:ext cx="1192242" cy="0"/>
            </a:xfrm>
            <a:prstGeom prst="line">
              <a:avLst/>
            </a:prstGeom>
            <a:ln w="12700">
              <a:solidFill>
                <a:srgbClr val="969696"/>
              </a:solidFill>
              <a:prstDash val="sysDash"/>
            </a:ln>
          </p:spPr>
          <p:style>
            <a:lnRef idx="1">
              <a:schemeClr val="accent1"/>
            </a:lnRef>
            <a:fillRef idx="0">
              <a:schemeClr val="accent1"/>
            </a:fillRef>
            <a:effectRef idx="0">
              <a:schemeClr val="accent1"/>
            </a:effectRef>
            <a:fontRef idx="minor">
              <a:schemeClr val="tx1"/>
            </a:fontRef>
          </p:style>
        </p:cxnSp>
        <p:cxnSp>
          <p:nvCxnSpPr>
            <p:cNvPr id="104" name="Gerade Verbindung 103"/>
            <p:cNvCxnSpPr/>
            <p:nvPr/>
          </p:nvCxnSpPr>
          <p:spPr bwMode="gray">
            <a:xfrm flipH="1">
              <a:off x="4669684" y="4363777"/>
              <a:ext cx="766416" cy="0"/>
            </a:xfrm>
            <a:prstGeom prst="line">
              <a:avLst/>
            </a:prstGeom>
            <a:ln w="12700">
              <a:solidFill>
                <a:srgbClr val="969696"/>
              </a:solidFill>
              <a:prstDash val="sysDash"/>
            </a:ln>
          </p:spPr>
          <p:style>
            <a:lnRef idx="1">
              <a:schemeClr val="accent1"/>
            </a:lnRef>
            <a:fillRef idx="0">
              <a:schemeClr val="accent1"/>
            </a:fillRef>
            <a:effectRef idx="0">
              <a:schemeClr val="accent1"/>
            </a:effectRef>
            <a:fontRef idx="minor">
              <a:schemeClr val="tx1"/>
            </a:fontRef>
          </p:style>
        </p:cxnSp>
        <p:grpSp>
          <p:nvGrpSpPr>
            <p:cNvPr id="48" name="Gruppieren 47"/>
            <p:cNvGrpSpPr/>
            <p:nvPr/>
          </p:nvGrpSpPr>
          <p:grpSpPr bwMode="gray">
            <a:xfrm>
              <a:off x="5153077" y="1555750"/>
              <a:ext cx="3667868" cy="4240561"/>
              <a:chOff x="5153077" y="1555750"/>
              <a:chExt cx="3667868" cy="4240561"/>
            </a:xfrm>
          </p:grpSpPr>
          <p:sp>
            <p:nvSpPr>
              <p:cNvPr id="130" name="Rechteck 129"/>
              <p:cNvSpPr/>
              <p:nvPr/>
            </p:nvSpPr>
            <p:spPr bwMode="gray">
              <a:xfrm>
                <a:off x="5436096" y="1555750"/>
                <a:ext cx="3384846" cy="745200"/>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Gouvernement, agences multilatérales, partenaires de développement , monde universitaire </a:t>
                </a:r>
              </a:p>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Communauté </a:t>
                </a:r>
              </a:p>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Secteur privé</a:t>
                </a:r>
              </a:p>
            </p:txBody>
          </p:sp>
          <p:sp>
            <p:nvSpPr>
              <p:cNvPr id="94" name="Rechteck 93"/>
              <p:cNvSpPr/>
              <p:nvPr/>
            </p:nvSpPr>
            <p:spPr bwMode="gray">
              <a:xfrm>
                <a:off x="5436096" y="2431091"/>
                <a:ext cx="3384846" cy="745200"/>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lgn="l" rtl="0">
                  <a:spcAft>
                    <a:spcPts val="600"/>
                  </a:spcAft>
                  <a:buClr>
                    <a:schemeClr val="bg1">
                      <a:lumMod val="50000"/>
                    </a:schemeClr>
                  </a:buClr>
                  <a:buSzPct val="80000"/>
                  <a:buFont typeface="Wingdings" pitchFamily="2" charset="2"/>
                  <a:buChar char="§"/>
                </a:pPr>
                <a:endParaRPr lang="fr-FR" sz="1000" b="0" i="0" u="none" baseline="0" dirty="0" smtClean="0">
                  <a:solidFill>
                    <a:srgbClr val="000000"/>
                  </a:solidFill>
                  <a:latin typeface="Gill Sans MT" panose="020B0502020104020203" pitchFamily="34" charset="0"/>
                </a:endParaRPr>
              </a:p>
              <a:p>
                <a:pPr marL="88900" indent="-88900" algn="l" rtl="0">
                  <a:spcAft>
                    <a:spcPts val="600"/>
                  </a:spcAft>
                  <a:buClr>
                    <a:schemeClr val="bg1">
                      <a:lumMod val="50000"/>
                    </a:schemeClr>
                  </a:buClr>
                  <a:buSzPct val="80000"/>
                  <a:buFont typeface="Wingdings" pitchFamily="2" charset="2"/>
                  <a:buChar char="§"/>
                </a:pPr>
                <a:r>
                  <a:rPr lang="fr-FR" sz="1000" b="0" i="0" u="none" baseline="0" dirty="0" smtClean="0">
                    <a:solidFill>
                      <a:srgbClr val="000000"/>
                    </a:solidFill>
                    <a:latin typeface="Gill Sans MT" panose="020B0502020104020203" pitchFamily="34" charset="0"/>
                  </a:rPr>
                  <a:t>Pourquoi </a:t>
                </a:r>
                <a:r>
                  <a:rPr lang="fr-FR" sz="1000" b="0" i="0" u="none" baseline="0" dirty="0">
                    <a:solidFill>
                      <a:srgbClr val="000000"/>
                    </a:solidFill>
                    <a:latin typeface="Gill Sans MT" panose="020B0502020104020203" pitchFamily="34" charset="0"/>
                  </a:rPr>
                  <a:t>est-ce une partie prenante ?</a:t>
                </a:r>
              </a:p>
              <a:p>
                <a:pPr marL="88900" indent="-88900" algn="l" rtl="0">
                  <a:spcAft>
                    <a:spcPts val="600"/>
                  </a:spcAft>
                  <a:buClr>
                    <a:schemeClr val="bg1">
                      <a:lumMod val="50000"/>
                    </a:schemeClr>
                  </a:buClr>
                  <a:buSzPct val="80000"/>
                  <a:buFont typeface="Wingdings" pitchFamily="2" charset="2"/>
                  <a:buChar char="§"/>
                </a:pPr>
                <a:r>
                  <a:rPr lang="fr-FR" sz="1000" b="0" i="0" u="none" baseline="0" dirty="0" smtClean="0">
                    <a:solidFill>
                      <a:srgbClr val="000000"/>
                    </a:solidFill>
                    <a:latin typeface="Gill Sans MT" panose="020B0502020104020203" pitchFamily="34" charset="0"/>
                  </a:rPr>
                  <a:t>Quel </a:t>
                </a:r>
                <a:r>
                  <a:rPr lang="fr-FR" sz="1000" b="0" i="0" u="none" baseline="0" dirty="0">
                    <a:solidFill>
                      <a:srgbClr val="000000"/>
                    </a:solidFill>
                    <a:latin typeface="Gill Sans MT" panose="020B0502020104020203" pitchFamily="34" charset="0"/>
                  </a:rPr>
                  <a:t>rôle joue-t-elle ou va-t-elle jouer ?</a:t>
                </a:r>
              </a:p>
              <a:p>
                <a:pPr marL="88900" indent="-88900" algn="l" rtl="0">
                  <a:spcAft>
                    <a:spcPts val="600"/>
                  </a:spcAft>
                  <a:buClr>
                    <a:schemeClr val="bg1">
                      <a:lumMod val="50000"/>
                    </a:schemeClr>
                  </a:buClr>
                  <a:buSzPct val="80000"/>
                  <a:buFont typeface="Wingdings" pitchFamily="2" charset="2"/>
                  <a:buChar char="§"/>
                </a:pPr>
                <a:r>
                  <a:rPr lang="fr-FR" sz="1000" b="0" i="0" u="none" baseline="0" dirty="0" smtClean="0">
                    <a:solidFill>
                      <a:srgbClr val="000000"/>
                    </a:solidFill>
                    <a:latin typeface="Gill Sans MT" panose="020B0502020104020203" pitchFamily="34" charset="0"/>
                  </a:rPr>
                  <a:t>Perception</a:t>
                </a:r>
                <a:r>
                  <a:rPr lang="fr-FR" sz="1000" b="0" i="0" u="none" baseline="0" dirty="0">
                    <a:solidFill>
                      <a:srgbClr val="000000"/>
                    </a:solidFill>
                    <a:latin typeface="Gill Sans MT" panose="020B0502020104020203" pitchFamily="34" charset="0"/>
                  </a:rPr>
                  <a:t>, etc</a:t>
                </a:r>
                <a:r>
                  <a:rPr lang="fr-FR" sz="900" b="0" i="0" u="none" baseline="0" dirty="0">
                    <a:solidFill>
                      <a:srgbClr val="000000"/>
                    </a:solidFill>
                    <a:latin typeface="Gill Sans MT" panose="020B0502020104020203" pitchFamily="34" charset="0"/>
                  </a:rPr>
                  <a:t>.</a:t>
                </a:r>
              </a:p>
              <a:p>
                <a:pPr marL="88900" indent="-88900" algn="l" rtl="0">
                  <a:spcAft>
                    <a:spcPts val="600"/>
                  </a:spcAft>
                  <a:buClr>
                    <a:schemeClr val="bg1">
                      <a:lumMod val="50000"/>
                    </a:schemeClr>
                  </a:buClr>
                  <a:buSzPct val="80000"/>
                  <a:buFont typeface="Wingdings" pitchFamily="2" charset="2"/>
                  <a:buChar char="§"/>
                </a:pPr>
                <a:endParaRPr lang="fr-FR" sz="900" dirty="0">
                  <a:solidFill>
                    <a:srgbClr val="000000"/>
                  </a:solidFill>
                  <a:latin typeface="Gill Sans MT" panose="020B0502020104020203" pitchFamily="34" charset="0"/>
                </a:endParaRPr>
              </a:p>
            </p:txBody>
          </p:sp>
          <p:sp>
            <p:nvSpPr>
              <p:cNvPr id="98" name="Rechteck 97"/>
              <p:cNvSpPr/>
              <p:nvPr/>
            </p:nvSpPr>
            <p:spPr bwMode="gray">
              <a:xfrm>
                <a:off x="5436096" y="3306432"/>
                <a:ext cx="3384846" cy="846854"/>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Satisfaire </a:t>
                </a:r>
              </a:p>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Suivre</a:t>
                </a:r>
              </a:p>
              <a:p>
                <a:pPr marL="88900" indent="-88900" algn="l" rtl="0">
                  <a:spcAft>
                    <a:spcPts val="600"/>
                  </a:spcAft>
                  <a:buClr>
                    <a:schemeClr val="bg1">
                      <a:lumMod val="50000"/>
                    </a:schemeClr>
                  </a:buClr>
                  <a:buSzPct val="80000"/>
                  <a:buFont typeface="Wingdings" pitchFamily="2" charset="2"/>
                  <a:buChar char="§"/>
                </a:pPr>
                <a:r>
                  <a:rPr lang="fr-FR" sz="1000" b="0" i="0" u="none" baseline="0" dirty="0" err="1">
                    <a:solidFill>
                      <a:srgbClr val="000000"/>
                    </a:solidFill>
                    <a:latin typeface="Gill Sans MT" panose="020B0502020104020203" pitchFamily="34" charset="0"/>
                  </a:rPr>
                  <a:t>Microgérer</a:t>
                </a:r>
                <a:endParaRPr lang="fr-FR" sz="1000" b="0" i="0" u="none" baseline="0" dirty="0">
                  <a:solidFill>
                    <a:srgbClr val="000000"/>
                  </a:solidFill>
                  <a:latin typeface="Gill Sans MT" panose="020B0502020104020203" pitchFamily="34" charset="0"/>
                </a:endParaRPr>
              </a:p>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Tenir informé </a:t>
                </a:r>
              </a:p>
            </p:txBody>
          </p:sp>
          <p:sp>
            <p:nvSpPr>
              <p:cNvPr id="102" name="Rechteck 101"/>
              <p:cNvSpPr/>
              <p:nvPr/>
            </p:nvSpPr>
            <p:spPr bwMode="gray">
              <a:xfrm>
                <a:off x="5436096" y="4268743"/>
                <a:ext cx="3384846" cy="730633"/>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lgn="l" rtl="0">
                  <a:spcAft>
                    <a:spcPts val="600"/>
                  </a:spcAft>
                  <a:buClr>
                    <a:schemeClr val="bg1">
                      <a:lumMod val="50000"/>
                    </a:schemeClr>
                  </a:buClr>
                  <a:buSzPct val="80000"/>
                  <a:buFont typeface="Wingdings" pitchFamily="2" charset="2"/>
                  <a:buChar char="§"/>
                </a:pPr>
                <a:endParaRPr lang="fr-FR" sz="1000" b="0" i="0" u="none" baseline="0" dirty="0" smtClean="0">
                  <a:solidFill>
                    <a:srgbClr val="000000"/>
                  </a:solidFill>
                  <a:latin typeface="Gill Sans MT" panose="020B0502020104020203" pitchFamily="34" charset="0"/>
                </a:endParaRPr>
              </a:p>
              <a:p>
                <a:pPr marL="88900" indent="-88900" algn="l" rtl="0">
                  <a:spcAft>
                    <a:spcPts val="600"/>
                  </a:spcAft>
                  <a:buClr>
                    <a:schemeClr val="bg1">
                      <a:lumMod val="50000"/>
                    </a:schemeClr>
                  </a:buClr>
                  <a:buSzPct val="80000"/>
                  <a:buFont typeface="Wingdings" pitchFamily="2" charset="2"/>
                  <a:buChar char="§"/>
                </a:pPr>
                <a:r>
                  <a:rPr lang="fr-FR" sz="1000" b="0" i="0" u="none" baseline="0" dirty="0" smtClean="0">
                    <a:solidFill>
                      <a:srgbClr val="000000"/>
                    </a:solidFill>
                    <a:latin typeface="Gill Sans MT" panose="020B0502020104020203" pitchFamily="34" charset="0"/>
                  </a:rPr>
                  <a:t>Établir </a:t>
                </a:r>
                <a:r>
                  <a:rPr lang="fr-FR" sz="1000" b="0" i="0" u="none" baseline="0" dirty="0">
                    <a:solidFill>
                      <a:srgbClr val="000000"/>
                    </a:solidFill>
                    <a:latin typeface="Gill Sans MT" panose="020B0502020104020203" pitchFamily="34" charset="0"/>
                  </a:rPr>
                  <a:t>une cartographie des parties prenantes et des activités assurant leur implication (finance, volonté politique, logistique, communication) </a:t>
                </a:r>
              </a:p>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Comment et quand impliquerez-vous cette partie prenante dans cette activité ?</a:t>
                </a:r>
              </a:p>
              <a:p>
                <a:pPr marL="88900" indent="-88900" algn="l" rtl="0">
                  <a:spcAft>
                    <a:spcPts val="600"/>
                  </a:spcAft>
                  <a:buClr>
                    <a:schemeClr val="bg1">
                      <a:lumMod val="50000"/>
                    </a:schemeClr>
                  </a:buClr>
                  <a:buSzPct val="80000"/>
                  <a:buFont typeface="Wingdings" pitchFamily="2" charset="2"/>
                  <a:buChar char="§"/>
                </a:pPr>
                <a:endParaRPr lang="fr-FR" sz="900" dirty="0">
                  <a:solidFill>
                    <a:srgbClr val="000000"/>
                  </a:solidFill>
                  <a:latin typeface="Gill Sans MT" panose="020B0502020104020203" pitchFamily="34" charset="0"/>
                </a:endParaRPr>
              </a:p>
            </p:txBody>
          </p:sp>
          <p:sp>
            <p:nvSpPr>
              <p:cNvPr id="106" name="Rechteck 105"/>
              <p:cNvSpPr/>
              <p:nvPr/>
            </p:nvSpPr>
            <p:spPr bwMode="gray">
              <a:xfrm>
                <a:off x="5436099" y="5051111"/>
                <a:ext cx="3384846" cy="745200"/>
              </a:xfrm>
              <a:prstGeom prst="rect">
                <a:avLst/>
              </a:prstGeom>
              <a:gradFill>
                <a:gsLst>
                  <a:gs pos="0">
                    <a:srgbClr val="FFFFFF"/>
                  </a:gs>
                  <a:gs pos="100000">
                    <a:srgbClr val="D7D7D7"/>
                  </a:gs>
                </a:gsLst>
                <a:lin ang="5400000" scaled="0"/>
              </a:gradFill>
              <a:ln w="12700">
                <a:solidFill>
                  <a:srgbClr val="C0C0C0"/>
                </a:solidFill>
                <a:miter lim="800000"/>
                <a:headEnd/>
                <a:tailEnd/>
              </a:ln>
              <a:effectLst>
                <a:outerShdw blurRad="127000" dist="63500" dir="2700000" algn="tl" rotWithShape="0">
                  <a:prstClr val="black">
                    <a:alpha val="40000"/>
                  </a:prstClr>
                </a:outerShdw>
              </a:effectLst>
            </p:spPr>
            <p:txBody>
              <a:bodyPr lIns="72000" tIns="0" rIns="0" bIns="0" anchor="ctr" anchorCtr="0"/>
              <a:lstStyle/>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Élaborer des plans de suivi stratégique pour obtenir un retour et assurer une implication continue. </a:t>
                </a:r>
                <a:endParaRPr lang="fr-FR" sz="1000" dirty="0">
                  <a:solidFill>
                    <a:srgbClr val="000000"/>
                  </a:solidFill>
                  <a:latin typeface="Gill Sans MT" panose="020B0502020104020203" pitchFamily="34" charset="0"/>
                </a:endParaRPr>
              </a:p>
              <a:p>
                <a:pPr marL="88900" indent="-88900" algn="l" rtl="0">
                  <a:spcAft>
                    <a:spcPts val="600"/>
                  </a:spcAft>
                  <a:buClr>
                    <a:schemeClr val="bg1">
                      <a:lumMod val="50000"/>
                    </a:schemeClr>
                  </a:buClr>
                  <a:buSzPct val="80000"/>
                  <a:buFont typeface="Wingdings" pitchFamily="2" charset="2"/>
                  <a:buChar char="§"/>
                </a:pPr>
                <a:r>
                  <a:rPr lang="fr-FR" sz="1000" b="0" i="0" u="none" baseline="0" dirty="0">
                    <a:solidFill>
                      <a:srgbClr val="000000"/>
                    </a:solidFill>
                    <a:latin typeface="Gill Sans MT" panose="020B0502020104020203" pitchFamily="34" charset="0"/>
                  </a:rPr>
                  <a:t>Modifier les plans tel que nécessaire. </a:t>
                </a:r>
              </a:p>
            </p:txBody>
          </p:sp>
          <p:cxnSp>
            <p:nvCxnSpPr>
              <p:cNvPr id="107" name="Gerade Verbindung 106"/>
              <p:cNvCxnSpPr/>
              <p:nvPr/>
            </p:nvCxnSpPr>
            <p:spPr bwMode="gray">
              <a:xfrm flipH="1">
                <a:off x="5153077" y="5209255"/>
                <a:ext cx="283023" cy="3574"/>
              </a:xfrm>
              <a:prstGeom prst="line">
                <a:avLst/>
              </a:prstGeom>
              <a:ln w="12700">
                <a:solidFill>
                  <a:srgbClr val="969696"/>
                </a:solidFill>
                <a:prstDash val="sysDash"/>
              </a:ln>
            </p:spPr>
            <p:style>
              <a:lnRef idx="1">
                <a:schemeClr val="accent1"/>
              </a:lnRef>
              <a:fillRef idx="0">
                <a:schemeClr val="accent1"/>
              </a:fillRef>
              <a:effectRef idx="0">
                <a:schemeClr val="accent1"/>
              </a:effectRef>
              <a:fontRef idx="minor">
                <a:schemeClr val="tx1"/>
              </a:fontRef>
            </p:style>
          </p:cxnSp>
        </p:grpSp>
      </p:grpSp>
      <p:cxnSp>
        <p:nvCxnSpPr>
          <p:cNvPr id="13" name="Elbow Connector 12"/>
          <p:cNvCxnSpPr>
            <a:cxnSpLocks/>
            <a:stCxn id="88" idx="1"/>
            <a:endCxn id="62" idx="2"/>
          </p:cNvCxnSpPr>
          <p:nvPr/>
        </p:nvCxnSpPr>
        <p:spPr>
          <a:xfrm rot="10800000">
            <a:off x="1932843" y="2024692"/>
            <a:ext cx="309218" cy="636979"/>
          </a:xfrm>
          <a:prstGeom prst="bentConnector2">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5" name="Elbow Connector 14"/>
          <p:cNvCxnSpPr>
            <a:cxnSpLocks/>
            <a:stCxn id="89" idx="1"/>
          </p:cNvCxnSpPr>
          <p:nvPr/>
        </p:nvCxnSpPr>
        <p:spPr>
          <a:xfrm rot="10800000">
            <a:off x="2686241" y="2920419"/>
            <a:ext cx="200344" cy="703928"/>
          </a:xfrm>
          <a:prstGeom prst="bentConnector2">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7" name="Elbow Connector 16"/>
          <p:cNvCxnSpPr>
            <a:stCxn id="90" idx="1"/>
          </p:cNvCxnSpPr>
          <p:nvPr/>
        </p:nvCxnSpPr>
        <p:spPr>
          <a:xfrm rot="10800000">
            <a:off x="3232545" y="4148631"/>
            <a:ext cx="281313" cy="523453"/>
          </a:xfrm>
          <a:prstGeom prst="bentConnector2">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9" name="Elbow Connector 18"/>
          <p:cNvCxnSpPr>
            <a:stCxn id="91" idx="1"/>
          </p:cNvCxnSpPr>
          <p:nvPr/>
        </p:nvCxnSpPr>
        <p:spPr>
          <a:xfrm rot="10800000">
            <a:off x="3727642" y="4989956"/>
            <a:ext cx="447995" cy="655434"/>
          </a:xfrm>
          <a:prstGeom prst="bentConnector2">
            <a:avLst/>
          </a:prstGeom>
          <a:ln w="28575">
            <a:tailEnd type="arrow"/>
          </a:ln>
        </p:spPr>
        <p:style>
          <a:lnRef idx="1">
            <a:schemeClr val="accent1"/>
          </a:lnRef>
          <a:fillRef idx="0">
            <a:schemeClr val="accent1"/>
          </a:fillRef>
          <a:effectRef idx="0">
            <a:schemeClr val="accent1"/>
          </a:effectRef>
          <a:fontRef idx="minor">
            <a:schemeClr val="tx1"/>
          </a:fontRef>
        </p:style>
      </p:cxnSp>
      <p:grpSp>
        <p:nvGrpSpPr>
          <p:cNvPr id="43" name="Group 42">
            <a:extLst>
              <a:ext uri="{FF2B5EF4-FFF2-40B4-BE49-F238E27FC236}">
                <a16:creationId xmlns="" xmlns:a16="http://schemas.microsoft.com/office/drawing/2014/main" id="{787784E6-CB55-A549-941E-0A0297F013FB}"/>
              </a:ext>
            </a:extLst>
          </p:cNvPr>
          <p:cNvGrpSpPr/>
          <p:nvPr/>
        </p:nvGrpSpPr>
        <p:grpSpPr>
          <a:xfrm>
            <a:off x="296577" y="3430953"/>
            <a:ext cx="1862066" cy="2544845"/>
            <a:chOff x="1785973" y="2032058"/>
            <a:chExt cx="3258535" cy="3722916"/>
          </a:xfrm>
        </p:grpSpPr>
        <p:pic>
          <p:nvPicPr>
            <p:cNvPr id="44" name="Picture 7">
              <a:extLst>
                <a:ext uri="{FF2B5EF4-FFF2-40B4-BE49-F238E27FC236}">
                  <a16:creationId xmlns="" xmlns:a16="http://schemas.microsoft.com/office/drawing/2014/main" id="{37D0BECF-64C6-3B46-812C-653A26C146CA}"/>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85973" y="2032058"/>
              <a:ext cx="3258535" cy="3480302"/>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pic>
          <p:nvPicPr>
            <p:cNvPr id="45" name="Picture 9">
              <a:extLst>
                <a:ext uri="{FF2B5EF4-FFF2-40B4-BE49-F238E27FC236}">
                  <a16:creationId xmlns="" xmlns:a16="http://schemas.microsoft.com/office/drawing/2014/main" id="{F3534240-1E2D-4249-968F-C30F4DFC0A5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20853" y="3429000"/>
              <a:ext cx="1788774" cy="2325974"/>
            </a:xfrm>
            <a:prstGeom prst="rect">
              <a:avLst/>
            </a:prstGeom>
          </p:spPr>
        </p:pic>
      </p:grpSp>
    </p:spTree>
    <p:extLst>
      <p:ext uri="{BB962C8B-B14F-4D97-AF65-F5344CB8AC3E}">
        <p14:creationId xmlns:p14="http://schemas.microsoft.com/office/powerpoint/2010/main" val="30356958"/>
      </p:ext>
    </p:extLst>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07875">
                                            <p:txEl>
                                              <p:pRg st="0" end="0"/>
                                            </p:txEl>
                                          </p:spTgt>
                                        </p:tgtEl>
                                        <p:attrNameLst>
                                          <p:attrName>style.visibility</p:attrName>
                                        </p:attrNameLst>
                                      </p:cBhvr>
                                      <p:to>
                                        <p:strVal val="visible"/>
                                      </p:to>
                                    </p:set>
                                    <p:anim calcmode="lin" valueType="num">
                                      <p:cBhvr additive="base">
                                        <p:cTn id="7" dur="500" fill="hold"/>
                                        <p:tgtEl>
                                          <p:spTgt spid="207875">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207875">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43"/>
                                        </p:tgtEl>
                                        <p:attrNameLst>
                                          <p:attrName>style.visibility</p:attrName>
                                        </p:attrNameLst>
                                      </p:cBhvr>
                                      <p:to>
                                        <p:strVal val="visible"/>
                                      </p:to>
                                    </p:set>
                                    <p:anim calcmode="lin" valueType="num">
                                      <p:cBhvr additive="base">
                                        <p:cTn id="11" dur="500" fill="hold"/>
                                        <p:tgtEl>
                                          <p:spTgt spid="43"/>
                                        </p:tgtEl>
                                        <p:attrNameLst>
                                          <p:attrName>ppt_x</p:attrName>
                                        </p:attrNameLst>
                                      </p:cBhvr>
                                      <p:tavLst>
                                        <p:tav tm="0">
                                          <p:val>
                                            <p:strVal val="#ppt_x"/>
                                          </p:val>
                                        </p:tav>
                                        <p:tav tm="100000">
                                          <p:val>
                                            <p:strVal val="#ppt_x"/>
                                          </p:val>
                                        </p:tav>
                                      </p:tavLst>
                                    </p:anim>
                                    <p:anim calcmode="lin" valueType="num">
                                      <p:cBhvr additive="base">
                                        <p:cTn id="12" dur="500" fill="hold"/>
                                        <p:tgtEl>
                                          <p:spTgt spid="43"/>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0"/>
                                        </p:tgtEl>
                                        <p:attrNameLst>
                                          <p:attrName>style.visibility</p:attrName>
                                        </p:attrNameLst>
                                      </p:cBhvr>
                                      <p:to>
                                        <p:strVal val="visible"/>
                                      </p:to>
                                    </p:set>
                                    <p:anim calcmode="lin" valueType="num">
                                      <p:cBhvr additive="base">
                                        <p:cTn id="17" dur="500" fill="hold"/>
                                        <p:tgtEl>
                                          <p:spTgt spid="50"/>
                                        </p:tgtEl>
                                        <p:attrNameLst>
                                          <p:attrName>ppt_x</p:attrName>
                                        </p:attrNameLst>
                                      </p:cBhvr>
                                      <p:tavLst>
                                        <p:tav tm="0">
                                          <p:val>
                                            <p:strVal val="#ppt_x"/>
                                          </p:val>
                                        </p:tav>
                                        <p:tav tm="100000">
                                          <p:val>
                                            <p:strVal val="#ppt_x"/>
                                          </p:val>
                                        </p:tav>
                                      </p:tavLst>
                                    </p:anim>
                                    <p:anim calcmode="lin" valueType="num">
                                      <p:cBhvr additive="base">
                                        <p:cTn id="18" dur="500" fill="hold"/>
                                        <p:tgtEl>
                                          <p:spTgt spid="50"/>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49"/>
                                        </p:tgtEl>
                                        <p:attrNameLst>
                                          <p:attrName>style.visibility</p:attrName>
                                        </p:attrNameLst>
                                      </p:cBhvr>
                                      <p:to>
                                        <p:strVal val="visible"/>
                                      </p:to>
                                    </p:set>
                                    <p:anim calcmode="lin" valueType="num">
                                      <p:cBhvr additive="base">
                                        <p:cTn id="21" dur="500" fill="hold"/>
                                        <p:tgtEl>
                                          <p:spTgt spid="49"/>
                                        </p:tgtEl>
                                        <p:attrNameLst>
                                          <p:attrName>ppt_x</p:attrName>
                                        </p:attrNameLst>
                                      </p:cBhvr>
                                      <p:tavLst>
                                        <p:tav tm="0">
                                          <p:val>
                                            <p:strVal val="#ppt_x"/>
                                          </p:val>
                                        </p:tav>
                                        <p:tav tm="100000">
                                          <p:val>
                                            <p:strVal val="#ppt_x"/>
                                          </p:val>
                                        </p:tav>
                                      </p:tavLst>
                                    </p:anim>
                                    <p:anim calcmode="lin" valueType="num">
                                      <p:cBhvr additive="base">
                                        <p:cTn id="22" dur="500" fill="hold"/>
                                        <p:tgtEl>
                                          <p:spTgt spid="49"/>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nodeType="clickEffect">
                                  <p:stCondLst>
                                    <p:cond delay="0"/>
                                  </p:stCondLst>
                                  <p:childTnLst>
                                    <p:set>
                                      <p:cBhvr>
                                        <p:cTn id="26" dur="1" fill="hold">
                                          <p:stCondLst>
                                            <p:cond delay="0"/>
                                          </p:stCondLst>
                                        </p:cTn>
                                        <p:tgtEl>
                                          <p:spTgt spid="19"/>
                                        </p:tgtEl>
                                        <p:attrNameLst>
                                          <p:attrName>style.visibility</p:attrName>
                                        </p:attrNameLst>
                                      </p:cBhvr>
                                      <p:to>
                                        <p:strVal val="visible"/>
                                      </p:to>
                                    </p:set>
                                    <p:anim calcmode="lin" valueType="num">
                                      <p:cBhvr additive="base">
                                        <p:cTn id="27" dur="500" fill="hold"/>
                                        <p:tgtEl>
                                          <p:spTgt spid="19"/>
                                        </p:tgtEl>
                                        <p:attrNameLst>
                                          <p:attrName>ppt_x</p:attrName>
                                        </p:attrNameLst>
                                      </p:cBhvr>
                                      <p:tavLst>
                                        <p:tav tm="0">
                                          <p:val>
                                            <p:strVal val="#ppt_x"/>
                                          </p:val>
                                        </p:tav>
                                        <p:tav tm="100000">
                                          <p:val>
                                            <p:strVal val="#ppt_x"/>
                                          </p:val>
                                        </p:tav>
                                      </p:tavLst>
                                    </p:anim>
                                    <p:anim calcmode="lin" valueType="num">
                                      <p:cBhvr additive="base">
                                        <p:cTn id="28" dur="500" fill="hold"/>
                                        <p:tgtEl>
                                          <p:spTgt spid="19"/>
                                        </p:tgtEl>
                                        <p:attrNameLst>
                                          <p:attrName>ppt_y</p:attrName>
                                        </p:attrNameLst>
                                      </p:cBhvr>
                                      <p:tavLst>
                                        <p:tav tm="0">
                                          <p:val>
                                            <p:strVal val="1+#ppt_h/2"/>
                                          </p:val>
                                        </p:tav>
                                        <p:tav tm="100000">
                                          <p:val>
                                            <p:strVal val="#ppt_y"/>
                                          </p:val>
                                        </p:tav>
                                      </p:tavLst>
                                    </p:anim>
                                  </p:childTnLst>
                                </p:cTn>
                              </p:par>
                              <p:par>
                                <p:cTn id="29" presetID="2" presetClass="entr" presetSubtype="4" fill="hold" nodeType="withEffect">
                                  <p:stCondLst>
                                    <p:cond delay="0"/>
                                  </p:stCondLst>
                                  <p:childTnLst>
                                    <p:set>
                                      <p:cBhvr>
                                        <p:cTn id="30" dur="1" fill="hold">
                                          <p:stCondLst>
                                            <p:cond delay="0"/>
                                          </p:stCondLst>
                                        </p:cTn>
                                        <p:tgtEl>
                                          <p:spTgt spid="17"/>
                                        </p:tgtEl>
                                        <p:attrNameLst>
                                          <p:attrName>style.visibility</p:attrName>
                                        </p:attrNameLst>
                                      </p:cBhvr>
                                      <p:to>
                                        <p:strVal val="visible"/>
                                      </p:to>
                                    </p:set>
                                    <p:anim calcmode="lin" valueType="num">
                                      <p:cBhvr additive="base">
                                        <p:cTn id="31" dur="500" fill="hold"/>
                                        <p:tgtEl>
                                          <p:spTgt spid="17"/>
                                        </p:tgtEl>
                                        <p:attrNameLst>
                                          <p:attrName>ppt_x</p:attrName>
                                        </p:attrNameLst>
                                      </p:cBhvr>
                                      <p:tavLst>
                                        <p:tav tm="0">
                                          <p:val>
                                            <p:strVal val="#ppt_x"/>
                                          </p:val>
                                        </p:tav>
                                        <p:tav tm="100000">
                                          <p:val>
                                            <p:strVal val="#ppt_x"/>
                                          </p:val>
                                        </p:tav>
                                      </p:tavLst>
                                    </p:anim>
                                    <p:anim calcmode="lin" valueType="num">
                                      <p:cBhvr additive="base">
                                        <p:cTn id="32" dur="500" fill="hold"/>
                                        <p:tgtEl>
                                          <p:spTgt spid="17"/>
                                        </p:tgtEl>
                                        <p:attrNameLst>
                                          <p:attrName>ppt_y</p:attrName>
                                        </p:attrNameLst>
                                      </p:cBhvr>
                                      <p:tavLst>
                                        <p:tav tm="0">
                                          <p:val>
                                            <p:strVal val="1+#ppt_h/2"/>
                                          </p:val>
                                        </p:tav>
                                        <p:tav tm="100000">
                                          <p:val>
                                            <p:strVal val="#ppt_y"/>
                                          </p:val>
                                        </p:tav>
                                      </p:tavLst>
                                    </p:anim>
                                  </p:childTnLst>
                                </p:cTn>
                              </p:par>
                              <p:par>
                                <p:cTn id="33" presetID="2" presetClass="entr" presetSubtype="4" fill="hold" nodeType="withEffect">
                                  <p:stCondLst>
                                    <p:cond delay="0"/>
                                  </p:stCondLst>
                                  <p:childTnLst>
                                    <p:set>
                                      <p:cBhvr>
                                        <p:cTn id="34" dur="1" fill="hold">
                                          <p:stCondLst>
                                            <p:cond delay="0"/>
                                          </p:stCondLst>
                                        </p:cTn>
                                        <p:tgtEl>
                                          <p:spTgt spid="15"/>
                                        </p:tgtEl>
                                        <p:attrNameLst>
                                          <p:attrName>style.visibility</p:attrName>
                                        </p:attrNameLst>
                                      </p:cBhvr>
                                      <p:to>
                                        <p:strVal val="visible"/>
                                      </p:to>
                                    </p:set>
                                    <p:anim calcmode="lin" valueType="num">
                                      <p:cBhvr additive="base">
                                        <p:cTn id="35" dur="500" fill="hold"/>
                                        <p:tgtEl>
                                          <p:spTgt spid="15"/>
                                        </p:tgtEl>
                                        <p:attrNameLst>
                                          <p:attrName>ppt_x</p:attrName>
                                        </p:attrNameLst>
                                      </p:cBhvr>
                                      <p:tavLst>
                                        <p:tav tm="0">
                                          <p:val>
                                            <p:strVal val="#ppt_x"/>
                                          </p:val>
                                        </p:tav>
                                        <p:tav tm="100000">
                                          <p:val>
                                            <p:strVal val="#ppt_x"/>
                                          </p:val>
                                        </p:tav>
                                      </p:tavLst>
                                    </p:anim>
                                    <p:anim calcmode="lin" valueType="num">
                                      <p:cBhvr additive="base">
                                        <p:cTn id="36" dur="500" fill="hold"/>
                                        <p:tgtEl>
                                          <p:spTgt spid="15"/>
                                        </p:tgtEl>
                                        <p:attrNameLst>
                                          <p:attrName>ppt_y</p:attrName>
                                        </p:attrNameLst>
                                      </p:cBhvr>
                                      <p:tavLst>
                                        <p:tav tm="0">
                                          <p:val>
                                            <p:strVal val="1+#ppt_h/2"/>
                                          </p:val>
                                        </p:tav>
                                        <p:tav tm="100000">
                                          <p:val>
                                            <p:strVal val="#ppt_y"/>
                                          </p:val>
                                        </p:tav>
                                      </p:tavLst>
                                    </p:anim>
                                  </p:childTnLst>
                                </p:cTn>
                              </p:par>
                              <p:par>
                                <p:cTn id="37" presetID="2" presetClass="entr" presetSubtype="4" fill="hold" nodeType="withEffect">
                                  <p:stCondLst>
                                    <p:cond delay="0"/>
                                  </p:stCondLst>
                                  <p:childTnLst>
                                    <p:set>
                                      <p:cBhvr>
                                        <p:cTn id="38" dur="1" fill="hold">
                                          <p:stCondLst>
                                            <p:cond delay="0"/>
                                          </p:stCondLst>
                                        </p:cTn>
                                        <p:tgtEl>
                                          <p:spTgt spid="13"/>
                                        </p:tgtEl>
                                        <p:attrNameLst>
                                          <p:attrName>style.visibility</p:attrName>
                                        </p:attrNameLst>
                                      </p:cBhvr>
                                      <p:to>
                                        <p:strVal val="visible"/>
                                      </p:to>
                                    </p:set>
                                    <p:anim calcmode="lin" valueType="num">
                                      <p:cBhvr additive="base">
                                        <p:cTn id="39" dur="500" fill="hold"/>
                                        <p:tgtEl>
                                          <p:spTgt spid="13"/>
                                        </p:tgtEl>
                                        <p:attrNameLst>
                                          <p:attrName>ppt_x</p:attrName>
                                        </p:attrNameLst>
                                      </p:cBhvr>
                                      <p:tavLst>
                                        <p:tav tm="0">
                                          <p:val>
                                            <p:strVal val="#ppt_x"/>
                                          </p:val>
                                        </p:tav>
                                        <p:tav tm="100000">
                                          <p:val>
                                            <p:strVal val="#ppt_x"/>
                                          </p:val>
                                        </p:tav>
                                      </p:tavLst>
                                    </p:anim>
                                    <p:anim calcmode="lin" valueType="num">
                                      <p:cBhvr additive="base">
                                        <p:cTn id="40" dur="500" fill="hold"/>
                                        <p:tgtEl>
                                          <p:spTgt spid="1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7875"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3038" y="310262"/>
            <a:ext cx="11238962" cy="609600"/>
          </a:xfrm>
        </p:spPr>
        <p:txBody>
          <a:bodyPr>
            <a:normAutofit/>
          </a:bodyPr>
          <a:lstStyle/>
          <a:p>
            <a:r>
              <a:rPr lang="fr-FR" sz="3300" b="1" dirty="0">
                <a:solidFill>
                  <a:srgbClr val="C00000"/>
                </a:solidFill>
                <a:latin typeface="Gill Sans MT" panose="020B0502020104020203" pitchFamily="34" charset="0"/>
              </a:rPr>
              <a:t>Parties prenantes de </a:t>
            </a:r>
            <a:r>
              <a:rPr lang="fr-FR" sz="3300" b="1" dirty="0" smtClean="0">
                <a:solidFill>
                  <a:srgbClr val="C00000"/>
                </a:solidFill>
                <a:latin typeface="Gill Sans MT" panose="020B0502020104020203" pitchFamily="34" charset="0"/>
              </a:rPr>
              <a:t>l’évaluation NSCA </a:t>
            </a:r>
            <a:r>
              <a:rPr lang="fr-FR" sz="3300" b="1" i="0" u="none" baseline="0" dirty="0">
                <a:solidFill>
                  <a:srgbClr val="C00000"/>
                </a:solidFill>
                <a:latin typeface="Gill Sans MT" panose="020B0502020104020203" pitchFamily="34" charset="0"/>
              </a:rPr>
              <a:t>– Passé et futur</a:t>
            </a:r>
          </a:p>
        </p:txBody>
      </p:sp>
      <p:sp>
        <p:nvSpPr>
          <p:cNvPr id="5" name="TextBox 4"/>
          <p:cNvSpPr txBox="1"/>
          <p:nvPr/>
        </p:nvSpPr>
        <p:spPr>
          <a:xfrm>
            <a:off x="461107" y="1074161"/>
            <a:ext cx="11545835" cy="4893647"/>
          </a:xfrm>
          <a:prstGeom prst="rect">
            <a:avLst/>
          </a:prstGeom>
          <a:noFill/>
        </p:spPr>
        <p:txBody>
          <a:bodyPr wrap="square" rtlCol="0">
            <a:spAutoFit/>
          </a:bodyPr>
          <a:lstStyle/>
          <a:p>
            <a:pPr marL="457200" indent="-457200" algn="l" rtl="0">
              <a:buFont typeface="Arial" panose="020B0604020202020204" pitchFamily="34" charset="0"/>
              <a:buChar char="•"/>
            </a:pPr>
            <a:r>
              <a:rPr lang="fr-FR" sz="2400" b="0" i="0" u="none" baseline="0" dirty="0">
                <a:latin typeface="Gill Sans MT" panose="020B0502020104020203" pitchFamily="34" charset="0"/>
              </a:rPr>
              <a:t>Partenaires ayant contribué à </a:t>
            </a:r>
            <a:r>
              <a:rPr lang="fr-FR" sz="2400" b="0" i="0" u="none" baseline="0" dirty="0" smtClean="0">
                <a:latin typeface="Gill Sans MT" panose="020B0502020104020203" pitchFamily="34" charset="0"/>
              </a:rPr>
              <a:t>l’élaboration </a:t>
            </a:r>
            <a:r>
              <a:rPr lang="fr-FR" sz="2400" b="0" i="0" u="none" baseline="0" dirty="0">
                <a:latin typeface="Gill Sans MT" panose="020B0502020104020203" pitchFamily="34" charset="0"/>
              </a:rPr>
              <a:t>et à </a:t>
            </a:r>
            <a:r>
              <a:rPr lang="fr-FR" sz="2400" b="0" i="0" u="none" baseline="0" dirty="0" smtClean="0">
                <a:latin typeface="Gill Sans MT" panose="020B0502020104020203" pitchFamily="34" charset="0"/>
              </a:rPr>
              <a:t>l’analyse </a:t>
            </a:r>
            <a:r>
              <a:rPr lang="fr-FR" sz="2400" b="0" i="0" u="none" baseline="0" dirty="0">
                <a:latin typeface="Gill Sans MT" panose="020B0502020104020203" pitchFamily="34" charset="0"/>
              </a:rPr>
              <a:t>des outils NSCA 1.0 et 2.0 :</a:t>
            </a:r>
          </a:p>
          <a:p>
            <a:pPr marL="914400" lvl="1" indent="-457200" algn="l" rtl="0">
              <a:buFont typeface="Wingdings" panose="05000000000000000000" pitchFamily="2" charset="2"/>
              <a:buChar char="§"/>
            </a:pPr>
            <a:r>
              <a:rPr lang="fr-FR" sz="2400" b="0" i="0" u="none" baseline="0" dirty="0">
                <a:latin typeface="Gill Sans MT" panose="020B0502020104020203" pitchFamily="34" charset="0"/>
              </a:rPr>
              <a:t>Fonds mondial, UNICEF, PSM, JSI, MSH, ISG, </a:t>
            </a:r>
            <a:r>
              <a:rPr lang="fr-FR" sz="2400" b="0" i="0" u="none" baseline="0" dirty="0" err="1">
                <a:latin typeface="Gill Sans MT" panose="020B0502020104020203" pitchFamily="34" charset="0"/>
              </a:rPr>
              <a:t>PfSCM</a:t>
            </a:r>
            <a:r>
              <a:rPr lang="fr-FR" sz="2400" b="0" i="0" u="none" baseline="0" dirty="0">
                <a:latin typeface="Gill Sans MT" panose="020B0502020104020203" pitchFamily="34" charset="0"/>
              </a:rPr>
              <a:t>, BMGF, </a:t>
            </a:r>
            <a:r>
              <a:rPr lang="fr-FR" sz="2400" b="0" i="0" u="none" baseline="0" dirty="0" err="1">
                <a:latin typeface="Gill Sans MT" panose="020B0502020104020203" pitchFamily="34" charset="0"/>
              </a:rPr>
              <a:t>Axios</a:t>
            </a:r>
            <a:r>
              <a:rPr lang="fr-FR" sz="2400" b="0" i="0" u="none" baseline="0" dirty="0">
                <a:latin typeface="Gill Sans MT" panose="020B0502020104020203" pitchFamily="34" charset="0"/>
              </a:rPr>
              <a:t>, GAVI, OMS et PME de </a:t>
            </a:r>
            <a:r>
              <a:rPr lang="fr-FR" sz="2400" b="0" i="0" u="none" baseline="0" dirty="0" smtClean="0">
                <a:latin typeface="Gill Sans MT" panose="020B0502020104020203" pitchFamily="34" charset="0"/>
              </a:rPr>
              <a:t>l’USAID</a:t>
            </a:r>
            <a:endParaRPr lang="fr-FR" sz="2400" b="0" i="0" u="none" baseline="0" dirty="0">
              <a:latin typeface="Gill Sans MT" panose="020B0502020104020203" pitchFamily="34" charset="0"/>
            </a:endParaRPr>
          </a:p>
          <a:p>
            <a:pPr marL="457200" indent="-457200" algn="l" rtl="0">
              <a:buFont typeface="Arial" panose="020B0604020202020204" pitchFamily="34" charset="0"/>
              <a:buChar char="•"/>
            </a:pPr>
            <a:r>
              <a:rPr lang="fr-FR" sz="2400" b="0" i="0" u="none" baseline="0" dirty="0">
                <a:latin typeface="Gill Sans MT" panose="020B0502020104020203" pitchFamily="34" charset="0"/>
              </a:rPr>
              <a:t>À </a:t>
            </a:r>
            <a:r>
              <a:rPr lang="fr-FR" sz="2400" b="0" i="0" u="none" baseline="0" dirty="0" smtClean="0">
                <a:latin typeface="Gill Sans MT" panose="020B0502020104020203" pitchFamily="34" charset="0"/>
              </a:rPr>
              <a:t>l’avenir</a:t>
            </a:r>
            <a:r>
              <a:rPr lang="fr-FR" sz="2400" b="0" i="0" u="none" baseline="0" dirty="0">
                <a:latin typeface="Gill Sans MT" panose="020B0502020104020203" pitchFamily="34" charset="0"/>
              </a:rPr>
              <a:t> :</a:t>
            </a:r>
          </a:p>
          <a:p>
            <a:pPr marL="914400" lvl="1" indent="-457200">
              <a:buFont typeface="Arial" panose="020B0604020202020204" pitchFamily="34" charset="0"/>
              <a:buChar char="•"/>
            </a:pPr>
            <a:r>
              <a:rPr lang="fr-FR" sz="2400" b="0" i="0" u="none" baseline="0" dirty="0">
                <a:latin typeface="Gill Sans MT" panose="020B0502020104020203" pitchFamily="34" charset="0"/>
              </a:rPr>
              <a:t>Organe de contrôle des changements apportés </a:t>
            </a:r>
            <a:r>
              <a:rPr lang="fr-FR" sz="2400">
                <a:latin typeface="Gill Sans MT" panose="020B0502020104020203" pitchFamily="34" charset="0"/>
              </a:rPr>
              <a:t>à </a:t>
            </a:r>
            <a:r>
              <a:rPr lang="fr-FR" sz="2400" smtClean="0">
                <a:latin typeface="Gill Sans MT" panose="020B0502020104020203" pitchFamily="34" charset="0"/>
              </a:rPr>
              <a:t>l’évaluation </a:t>
            </a:r>
            <a:r>
              <a:rPr lang="fr-FR" sz="2400" b="0" i="0" u="none" baseline="0" smtClean="0">
                <a:latin typeface="Gill Sans MT" panose="020B0502020104020203" pitchFamily="34" charset="0"/>
              </a:rPr>
              <a:t>NSCA</a:t>
            </a:r>
            <a:endParaRPr lang="fr-FR" sz="2400" b="0" i="0" u="none" baseline="0" dirty="0">
              <a:latin typeface="Gill Sans MT" panose="020B0502020104020203" pitchFamily="34" charset="0"/>
            </a:endParaRPr>
          </a:p>
          <a:p>
            <a:pPr marL="914400" lvl="1" indent="-457200" algn="l" rtl="0">
              <a:buFont typeface="Arial" panose="020B0604020202020204" pitchFamily="34" charset="0"/>
              <a:buChar char="•"/>
            </a:pPr>
            <a:r>
              <a:rPr lang="fr-FR" sz="2400" b="0" i="0" u="none" baseline="0" dirty="0">
                <a:latin typeface="Gill Sans MT" panose="020B0502020104020203" pitchFamily="34" charset="0"/>
              </a:rPr>
              <a:t>Réunion/analyse annuelle, organisée par </a:t>
            </a:r>
            <a:r>
              <a:rPr lang="fr-FR" sz="2400" b="0" i="0" u="none" baseline="0" dirty="0" smtClean="0">
                <a:latin typeface="Gill Sans MT" panose="020B0502020104020203" pitchFamily="34" charset="0"/>
              </a:rPr>
              <a:t>l’USAID </a:t>
            </a:r>
            <a:r>
              <a:rPr lang="fr-FR" sz="2400" b="0" i="0" u="none" baseline="0" dirty="0">
                <a:latin typeface="Gill Sans MT" panose="020B0502020104020203" pitchFamily="34" charset="0"/>
              </a:rPr>
              <a:t>aux fins de la mise à jour des outils.</a:t>
            </a:r>
          </a:p>
          <a:p>
            <a:pPr marL="914400" lvl="1" indent="-457200" algn="l" rtl="0">
              <a:buFont typeface="Arial" panose="020B0604020202020204" pitchFamily="34" charset="0"/>
              <a:buChar char="•"/>
            </a:pPr>
            <a:r>
              <a:rPr lang="fr-FR" sz="2400" b="0" i="0" u="none" baseline="0" dirty="0">
                <a:latin typeface="Gill Sans MT" panose="020B0502020104020203" pitchFamily="34" charset="0"/>
              </a:rPr>
              <a:t>Le PE permettra la mise en commun des données recueillies dans le cadre des NSCA, ainsi que de propositions en vue de modifications de </a:t>
            </a:r>
            <a:r>
              <a:rPr lang="fr-FR" sz="2400" b="0" i="0" u="none" baseline="0" dirty="0" smtClean="0">
                <a:latin typeface="Gill Sans MT" panose="020B0502020104020203" pitchFamily="34" charset="0"/>
              </a:rPr>
              <a:t>l’outil</a:t>
            </a:r>
            <a:r>
              <a:rPr lang="fr-FR" sz="2400" b="0" i="0" u="none" baseline="0" dirty="0">
                <a:latin typeface="Gill Sans MT" panose="020B0502020104020203" pitchFamily="34" charset="0"/>
              </a:rPr>
              <a:t>.</a:t>
            </a:r>
          </a:p>
          <a:p>
            <a:pPr marL="457200" indent="-457200" algn="l" rtl="0">
              <a:buFont typeface="Arial" panose="020B0604020202020204" pitchFamily="34" charset="0"/>
              <a:buChar char="•"/>
            </a:pPr>
            <a:r>
              <a:rPr lang="fr-FR" sz="2400" b="0" i="0" u="none" baseline="0" dirty="0">
                <a:latin typeface="Gill Sans MT" panose="020B0502020104020203" pitchFamily="34" charset="0"/>
              </a:rPr>
              <a:t>Les outils seront disponibles via le site Internet du projet PSM ainsi que </a:t>
            </a:r>
            <a:r>
              <a:rPr lang="fr-FR" sz="2400" b="0" i="0" u="none" baseline="0" dirty="0" smtClean="0">
                <a:latin typeface="Gill Sans MT" panose="020B0502020104020203" pitchFamily="34" charset="0"/>
              </a:rPr>
              <a:t>d’autres </a:t>
            </a:r>
            <a:r>
              <a:rPr lang="fr-FR" sz="2400" b="0" i="0" u="none" baseline="0" dirty="0">
                <a:latin typeface="Gill Sans MT" panose="020B0502020104020203" pitchFamily="34" charset="0"/>
              </a:rPr>
              <a:t>sites Web.</a:t>
            </a:r>
          </a:p>
          <a:p>
            <a:pPr marL="457200" indent="-457200" algn="l" rtl="0">
              <a:buFont typeface="Arial" panose="020B0604020202020204" pitchFamily="34" charset="0"/>
              <a:buChar char="•"/>
            </a:pPr>
            <a:r>
              <a:rPr lang="fr-FR" sz="2400" b="0" i="0" u="none" baseline="0" dirty="0">
                <a:latin typeface="Gill Sans MT" panose="020B0502020104020203" pitchFamily="34" charset="0"/>
              </a:rPr>
              <a:t>Tandis que les propositions faites par le CCB de </a:t>
            </a:r>
            <a:r>
              <a:rPr lang="fr-FR" sz="2400" b="0" i="0" u="none" baseline="0" dirty="0" smtClean="0">
                <a:latin typeface="Gill Sans MT" panose="020B0502020104020203" pitchFamily="34" charset="0"/>
              </a:rPr>
              <a:t>l’USAID </a:t>
            </a:r>
            <a:r>
              <a:rPr lang="fr-FR" sz="2400" b="0" i="0" u="none" baseline="0" dirty="0">
                <a:latin typeface="Gill Sans MT" panose="020B0502020104020203" pitchFamily="34" charset="0"/>
              </a:rPr>
              <a:t>serviront à améliorer </a:t>
            </a:r>
            <a:r>
              <a:rPr lang="fr-FR" sz="2400" b="0" i="0" u="none" baseline="0" dirty="0" smtClean="0">
                <a:latin typeface="Gill Sans MT" panose="020B0502020104020203" pitchFamily="34" charset="0"/>
              </a:rPr>
              <a:t>l’outil</a:t>
            </a:r>
            <a:r>
              <a:rPr lang="fr-FR" sz="2400" b="0" i="0" u="none" baseline="0" dirty="0">
                <a:latin typeface="Gill Sans MT" panose="020B0502020104020203" pitchFamily="34" charset="0"/>
              </a:rPr>
              <a:t>, ses nouvelles itérations seront publiées et le code </a:t>
            </a:r>
            <a:r>
              <a:rPr lang="fr-FR" sz="2400" b="0" i="0" u="none" baseline="0" dirty="0" err="1">
                <a:latin typeface="Gill Sans MT" panose="020B0502020104020203" pitchFamily="34" charset="0"/>
              </a:rPr>
              <a:t>SurveyCTO</a:t>
            </a:r>
            <a:r>
              <a:rPr lang="fr-FR" sz="2400" b="0" i="0" u="none" baseline="0" dirty="0">
                <a:latin typeface="Gill Sans MT" panose="020B0502020104020203" pitchFamily="34" charset="0"/>
              </a:rPr>
              <a:t> sera mis à jour.</a:t>
            </a:r>
          </a:p>
          <a:p>
            <a:pPr marL="457200" indent="-457200" algn="l" rtl="0">
              <a:buFont typeface="Arial" panose="020B0604020202020204" pitchFamily="34" charset="0"/>
              <a:buChar char="•"/>
            </a:pPr>
            <a:r>
              <a:rPr lang="fr-FR" sz="2400" b="0" i="0" u="none" baseline="0" dirty="0">
                <a:latin typeface="Gill Sans MT" panose="020B0502020104020203" pitchFamily="34" charset="0"/>
                <a:hlinkClick r:id="rId3"/>
              </a:rPr>
              <a:t>NSCA@ghsc-psm.com</a:t>
            </a:r>
            <a:endParaRPr lang="fr-FR" sz="2400" dirty="0">
              <a:latin typeface="Gill Sans MT" panose="020B0502020104020203" pitchFamily="34" charset="0"/>
            </a:endParaRPr>
          </a:p>
        </p:txBody>
      </p:sp>
      <p:sp>
        <p:nvSpPr>
          <p:cNvPr id="3" name="Slide Number Placeholder 2"/>
          <p:cNvSpPr>
            <a:spLocks noGrp="1"/>
          </p:cNvSpPr>
          <p:nvPr>
            <p:ph type="sldNum" sz="quarter" idx="12"/>
          </p:nvPr>
        </p:nvSpPr>
        <p:spPr/>
        <p:txBody>
          <a:bodyPr/>
          <a:lstStyle/>
          <a:p>
            <a:pPr algn="r" rtl="0"/>
            <a:fld id="{7C29A255-8764-43DF-A359-FB337D6A39B4}" type="slidenum">
              <a:rPr/>
              <a:pPr/>
              <a:t>5</a:t>
            </a:fld>
            <a:endParaRPr lang="fr-FR" altLang="en-US" dirty="0"/>
          </a:p>
        </p:txBody>
      </p:sp>
    </p:spTree>
    <p:extLst>
      <p:ext uri="{BB962C8B-B14F-4D97-AF65-F5344CB8AC3E}">
        <p14:creationId xmlns:p14="http://schemas.microsoft.com/office/powerpoint/2010/main" val="31724715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Image result for continuous quality improvement"/>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3170" y="480386"/>
            <a:ext cx="11410999" cy="6027491"/>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p:cNvSpPr>
            <a:spLocks noGrp="1"/>
          </p:cNvSpPr>
          <p:nvPr>
            <p:ph type="title"/>
          </p:nvPr>
        </p:nvSpPr>
        <p:spPr>
          <a:xfrm>
            <a:off x="2449286" y="2139107"/>
            <a:ext cx="7315200" cy="1800131"/>
          </a:xfrm>
        </p:spPr>
        <p:txBody>
          <a:bodyPr>
            <a:normAutofit fontScale="90000"/>
          </a:bodyPr>
          <a:lstStyle/>
          <a:p>
            <a:pPr algn="ctr" rtl="0"/>
            <a:r>
              <a:rPr lang="fr-FR" sz="5400" b="1" i="0" u="none" baseline="0" dirty="0">
                <a:solidFill>
                  <a:schemeClr val="bg1"/>
                </a:solidFill>
                <a:latin typeface="Gill Sans MT" panose="020B0502020104020203" pitchFamily="34" charset="0"/>
              </a:rPr>
              <a:t>Vos questions </a:t>
            </a:r>
            <a:r>
              <a:rPr lang="fr-FR" sz="5400" b="1" i="0" u="none" baseline="0" dirty="0" smtClean="0">
                <a:solidFill>
                  <a:schemeClr val="bg1"/>
                </a:solidFill>
                <a:latin typeface="Gill Sans MT" panose="020B0502020104020203" pitchFamily="34" charset="0"/>
              </a:rPr>
              <a:t/>
            </a:r>
            <a:br>
              <a:rPr lang="fr-FR" sz="5400" b="1" i="0" u="none" baseline="0" dirty="0" smtClean="0">
                <a:solidFill>
                  <a:schemeClr val="bg1"/>
                </a:solidFill>
                <a:latin typeface="Gill Sans MT" panose="020B0502020104020203" pitchFamily="34" charset="0"/>
              </a:rPr>
            </a:br>
            <a:r>
              <a:rPr lang="fr-FR" sz="5400" b="1" i="0" u="none" baseline="0" dirty="0" smtClean="0">
                <a:solidFill>
                  <a:schemeClr val="bg1"/>
                </a:solidFill>
                <a:latin typeface="Gill Sans MT" panose="020B0502020104020203" pitchFamily="34" charset="0"/>
              </a:rPr>
              <a:t>et </a:t>
            </a:r>
            <a:r>
              <a:rPr lang="fr-FR" sz="5400" b="1" i="0" u="none" baseline="0" dirty="0">
                <a:solidFill>
                  <a:schemeClr val="bg1"/>
                </a:solidFill>
                <a:latin typeface="Gill Sans MT" panose="020B0502020104020203" pitchFamily="34" charset="0"/>
              </a:rPr>
              <a:t>suggestions sont </a:t>
            </a:r>
            <a:r>
              <a:rPr lang="fr-FR" sz="5400" b="1" i="0" u="none" baseline="0" dirty="0" smtClean="0">
                <a:solidFill>
                  <a:schemeClr val="bg1"/>
                </a:solidFill>
                <a:latin typeface="Gill Sans MT" panose="020B0502020104020203" pitchFamily="34" charset="0"/>
              </a:rPr>
              <a:t/>
            </a:r>
            <a:br>
              <a:rPr lang="fr-FR" sz="5400" b="1" i="0" u="none" baseline="0" dirty="0" smtClean="0">
                <a:solidFill>
                  <a:schemeClr val="bg1"/>
                </a:solidFill>
                <a:latin typeface="Gill Sans MT" panose="020B0502020104020203" pitchFamily="34" charset="0"/>
              </a:rPr>
            </a:br>
            <a:r>
              <a:rPr lang="fr-FR" sz="5400" b="1" i="0" u="none" baseline="0" dirty="0" smtClean="0">
                <a:solidFill>
                  <a:schemeClr val="bg1"/>
                </a:solidFill>
                <a:latin typeface="Gill Sans MT" panose="020B0502020104020203" pitchFamily="34" charset="0"/>
              </a:rPr>
              <a:t>les </a:t>
            </a:r>
            <a:r>
              <a:rPr lang="fr-FR" sz="5400" b="1" i="0" u="none" baseline="0" dirty="0">
                <a:solidFill>
                  <a:schemeClr val="bg1"/>
                </a:solidFill>
                <a:latin typeface="Gill Sans MT" panose="020B0502020104020203" pitchFamily="34" charset="0"/>
              </a:rPr>
              <a:t>bienvenues !</a:t>
            </a:r>
          </a:p>
        </p:txBody>
      </p:sp>
      <p:sp>
        <p:nvSpPr>
          <p:cNvPr id="5" name="TextBox 4"/>
          <p:cNvSpPr txBox="1"/>
          <p:nvPr/>
        </p:nvSpPr>
        <p:spPr>
          <a:xfrm>
            <a:off x="461108" y="1074161"/>
            <a:ext cx="11058769" cy="1077218"/>
          </a:xfrm>
          <a:prstGeom prst="rect">
            <a:avLst/>
          </a:prstGeom>
          <a:noFill/>
        </p:spPr>
        <p:txBody>
          <a:bodyPr wrap="square" rtlCol="0">
            <a:spAutoFit/>
          </a:bodyPr>
          <a:lstStyle/>
          <a:p>
            <a:pPr marL="457200" indent="-457200" algn="l" rtl="0">
              <a:buFont typeface="Arial" panose="020B0604020202020204" pitchFamily="34" charset="0"/>
              <a:buChar char="•"/>
            </a:pPr>
            <a:endParaRPr lang="fr-FR" sz="3200" dirty="0">
              <a:latin typeface="Gill Sans MT" panose="020B0502020104020203" pitchFamily="34" charset="0"/>
            </a:endParaRPr>
          </a:p>
          <a:p>
            <a:pPr marL="457200" indent="-457200" algn="l" rtl="0">
              <a:buFont typeface="Arial" panose="020B0604020202020204" pitchFamily="34" charset="0"/>
              <a:buChar char="•"/>
            </a:pPr>
            <a:endParaRPr lang="fr-FR" sz="3200" dirty="0">
              <a:latin typeface="Gill Sans MT" panose="020B0502020104020203" pitchFamily="34" charset="0"/>
            </a:endParaRPr>
          </a:p>
        </p:txBody>
      </p:sp>
      <p:sp>
        <p:nvSpPr>
          <p:cNvPr id="3" name="Slide Number Placeholder 2"/>
          <p:cNvSpPr>
            <a:spLocks noGrp="1"/>
          </p:cNvSpPr>
          <p:nvPr>
            <p:ph type="sldNum" sz="quarter" idx="12"/>
          </p:nvPr>
        </p:nvSpPr>
        <p:spPr/>
        <p:txBody>
          <a:bodyPr/>
          <a:lstStyle/>
          <a:p>
            <a:pPr algn="r" rtl="0"/>
            <a:fld id="{7C29A255-8764-43DF-A359-FB337D6A39B4}" type="slidenum">
              <a:rPr/>
              <a:pPr/>
              <a:t>6</a:t>
            </a:fld>
            <a:endParaRPr lang="fr-FR" altLang="en-US" dirty="0"/>
          </a:p>
        </p:txBody>
      </p:sp>
    </p:spTree>
    <p:extLst>
      <p:ext uri="{BB962C8B-B14F-4D97-AF65-F5344CB8AC3E}">
        <p14:creationId xmlns:p14="http://schemas.microsoft.com/office/powerpoint/2010/main" val="293665024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816D75ED-EF09-4873-AD09-67306F4344DD}"/>
</file>

<file path=customXml/itemProps2.xml><?xml version="1.0" encoding="utf-8"?>
<ds:datastoreItem xmlns:ds="http://schemas.openxmlformats.org/officeDocument/2006/customXml" ds:itemID="{F4E84521-319F-4620-9116-EEDA9431A44D}"/>
</file>

<file path=customXml/itemProps3.xml><?xml version="1.0" encoding="utf-8"?>
<ds:datastoreItem xmlns:ds="http://schemas.openxmlformats.org/officeDocument/2006/customXml" ds:itemID="{67579CD2-03E9-48C7-BA13-B474094BDCD1}"/>
</file>

<file path=customXml/itemProps4.xml><?xml version="1.0" encoding="utf-8"?>
<ds:datastoreItem xmlns:ds="http://schemas.openxmlformats.org/officeDocument/2006/customXml" ds:itemID="{04723A5A-42B1-4EB0-BD5D-F6DA8C079287}"/>
</file>

<file path=docProps/app.xml><?xml version="1.0" encoding="utf-8"?>
<Properties xmlns="http://schemas.openxmlformats.org/officeDocument/2006/extended-properties" xmlns:vt="http://schemas.openxmlformats.org/officeDocument/2006/docPropsVTypes">
  <TotalTime>19</TotalTime>
  <Words>463</Words>
  <Application>Microsoft Office PowerPoint</Application>
  <PresentationFormat>Custom</PresentationFormat>
  <Paragraphs>111</Paragraphs>
  <Slides>6</Slides>
  <Notes>6</Notes>
  <HiddenSlides>0</HiddenSlides>
  <MMClips>0</MMClips>
  <ScaleCrop>false</ScaleCrop>
  <HeadingPairs>
    <vt:vector size="4" baseType="variant">
      <vt:variant>
        <vt:lpstr>Theme</vt:lpstr>
      </vt:variant>
      <vt:variant>
        <vt:i4>1</vt:i4>
      </vt:variant>
      <vt:variant>
        <vt:lpstr>Slide Titles</vt:lpstr>
      </vt:variant>
      <vt:variant>
        <vt:i4>6</vt:i4>
      </vt:variant>
    </vt:vector>
  </HeadingPairs>
  <TitlesOfParts>
    <vt:vector size="7" baseType="lpstr">
      <vt:lpstr>Office Theme</vt:lpstr>
      <vt:lpstr>PowerPoint Presentation</vt:lpstr>
      <vt:lpstr>Engagement des parties prenantes </vt:lpstr>
      <vt:lpstr>Engagement des parties prenantes </vt:lpstr>
      <vt:lpstr>Engagement des parties prenantes </vt:lpstr>
      <vt:lpstr>Parties prenantes de l’évaluation NSCA – Passé et futur</vt:lpstr>
      <vt:lpstr>Vos questions  et suggestions sont  les bienvenues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18</cp:revision>
  <dcterms:created xsi:type="dcterms:W3CDTF">2018-05-01T03:36:14Z</dcterms:created>
  <dcterms:modified xsi:type="dcterms:W3CDTF">2019-04-18T10:17:35Z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0x0101008DA58B5CA681664FAB24816C56F41085020073CD9A2FDE83D74A8AE87C5E6F6E6916</vt:lpwstr>
  </property>
  <property fmtid="{D5CDD505-2E9C-101B-9397-08002B2CF9AE}" pid="3" name="Project Document Type">
    <vt:lpwstr/>
  </property>
  <property fmtid="{D5CDD505-2E9C-101B-9397-08002B2CF9AE}" pid="4" name="MediaServiceImageTags">
    <vt:lpwstr/>
  </property>
  <property fmtid="{D5CDD505-2E9C-101B-9397-08002B2CF9AE}" pid="5" name="lcf76f155ced4ddcb4097134ff3c332f">
    <vt:lpwstr/>
  </property>
</Properties>
</file>