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8.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1.xml" ContentType="application/vnd.openxmlformats-officedocument.presentationml.slide+xml"/>
  <Override PartName="/ppt/slides/slide19.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6.xml" ContentType="application/vnd.openxmlformats-officedocument.presentationml.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2.xml" ContentType="application/vnd.openxmlformats-officedocument.presentationml.notesSlide+xml"/>
  <Override PartName="/ppt/slideMasters/slideMaster1.xml" ContentType="application/vnd.openxmlformats-officedocument.presentationml.slideMaster+xml"/>
  <Override PartName="/ppt/notesSlides/notesSlide19.xml" ContentType="application/vnd.openxmlformats-officedocument.presentationml.notesSlide+xml"/>
  <Override PartName="/ppt/notesSlides/notesSlide18.xml" ContentType="application/vnd.openxmlformats-officedocument.presentationml.notesSlide+xml"/>
  <Override PartName="/ppt/notesSlides/notesSlide11.xml" ContentType="application/vnd.openxmlformats-officedocument.presentationml.notesSlid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1.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commentAuthors.xml" ContentType="application/vnd.openxmlformats-officedocument.presentationml.commentAuthors+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9.xml" ContentType="application/vnd.openxmlformats-officedocument.presentationml.tags+xml"/>
  <Override PartName="/ppt/tags/tag4.xml" ContentType="application/vnd.openxmlformats-officedocument.presentationml.tags+xml"/>
  <Override PartName="/ppt/tags/tag6.xml" ContentType="application/vnd.openxmlformats-officedocument.presentationml.tags+xml"/>
  <Override PartName="/ppt/tags/tag3.xml" ContentType="application/vnd.openxmlformats-officedocument.presentationml.tags+xml"/>
  <Override PartName="/ppt/tags/tag5.xml" ContentType="application/vnd.openxmlformats-officedocument.presentationml.tags+xml"/>
  <Override PartName="/ppt/tags/tag2.xml" ContentType="application/vnd.openxmlformats-officedocument.presentationml.tags+xml"/>
  <Override PartName="/ppt/tags/tag7.xml" ContentType="application/vnd.openxmlformats-officedocument.presentationml.tags+xml"/>
  <Override PartName="/docProps/custom.xml" ContentType="application/vnd.openxmlformats-officedocument.custom-properties+xml"/>
  <Override PartName="/ppt/tags/tag1.xml" ContentType="application/vnd.openxmlformats-officedocument.presentationml.tags+xml"/>
  <Override PartName="/docProps/app.xml" ContentType="application/vnd.openxmlformats-officedocument.extended-properties+xml"/>
  <Override PartName="/ppt/tags/tag8.xml" ContentType="application/vnd.openxmlformats-officedocument.presentationml.tags+xml"/>
  <Override PartName="/ppt/tags/tag9.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docProps/core.xml" ContentType="application/vnd.openxmlformats-package.core-properties+xml"/>
  <Override PartName="/ppt/tags/tag15.xml" ContentType="application/vnd.openxmlformats-officedocument.presentationml.tags+xml"/>
  <Override PartName="/ppt/tags/tag14.xml" ContentType="application/vnd.openxmlformats-officedocument.presentationml.tags+xml"/>
  <Override PartName="/ppt/tags/tag13.xml" ContentType="application/vnd.openxmlformats-officedocument.presentationml.tags+xml"/>
  <Override PartName="/ppt/tags/tag12.xml" ContentType="application/vnd.openxmlformats-officedocument.presentationml.tags+xml"/>
  <Override PartName="/ppt/tags/tag11.xml" ContentType="application/vnd.openxmlformats-officedocument.presentationml.tags+xml"/>
  <Override PartName="/ppt/tags/tag10.xml" ContentType="application/vnd.openxmlformats-officedocument.presentationml.tags+xml"/>
  <Override PartName="/ppt/tags/tag20.xml" ContentType="application/vnd.openxmlformats-officedocument.presentationml.tag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8" r:id="rId1"/>
  </p:sldMasterIdLst>
  <p:notesMasterIdLst>
    <p:notesMasterId r:id="rId21"/>
  </p:notesMasterIdLst>
  <p:sldIdLst>
    <p:sldId id="284" r:id="rId2"/>
    <p:sldId id="371" r:id="rId3"/>
    <p:sldId id="420" r:id="rId4"/>
    <p:sldId id="375" r:id="rId5"/>
    <p:sldId id="421" r:id="rId6"/>
    <p:sldId id="422" r:id="rId7"/>
    <p:sldId id="376" r:id="rId8"/>
    <p:sldId id="424" r:id="rId9"/>
    <p:sldId id="378" r:id="rId10"/>
    <p:sldId id="423" r:id="rId11"/>
    <p:sldId id="425" r:id="rId12"/>
    <p:sldId id="377" r:id="rId13"/>
    <p:sldId id="379" r:id="rId14"/>
    <p:sldId id="380" r:id="rId15"/>
    <p:sldId id="373" r:id="rId16"/>
    <p:sldId id="381" r:id="rId17"/>
    <p:sldId id="382" r:id="rId18"/>
    <p:sldId id="383" r:id="rId19"/>
    <p:sldId id="384" r:id="rId20"/>
  </p:sldIdLst>
  <p:sldSz cx="12192000" cy="6858000"/>
  <p:notesSz cx="6858000" cy="9144000"/>
  <p:custDataLst>
    <p:tags r:id="rId2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ian Agbiriogu" initials="BA"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512" autoAdjust="0"/>
    <p:restoredTop sz="69045" autoAdjust="0"/>
  </p:normalViewPr>
  <p:slideViewPr>
    <p:cSldViewPr snapToGrid="0">
      <p:cViewPr>
        <p:scale>
          <a:sx n="100" d="100"/>
          <a:sy n="100" d="100"/>
        </p:scale>
        <p:origin x="-660" y="-3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28"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 Id="rId27" Type="http://schemas.openxmlformats.org/officeDocument/2006/relationships/tableStyles" Target="tableStyles.xml"/><Relationship Id="rId30"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4/19/2019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 xmlns:a16="http://schemas.microsoft.com/office/drawing/2014/main"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 xmlns:a16="http://schemas.microsoft.com/office/drawing/2014/main"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40964" name="Slide Number Placeholder 3">
            <a:extLst>
              <a:ext uri="{FF2B5EF4-FFF2-40B4-BE49-F238E27FC236}">
                <a16:creationId xmlns="" xmlns:a16="http://schemas.microsoft.com/office/drawing/2014/main"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872BA43-7AC7-4C85-A475-09DD78EA8C9A}"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7511196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Analyser les données à </a:t>
            </a:r>
            <a:r>
              <a:rPr lang="fr-FR" b="0" i="0" u="none" baseline="0" dirty="0" smtClean="0"/>
              <a:t>l’endroit </a:t>
            </a:r>
            <a:r>
              <a:rPr lang="fr-FR" b="0" i="0" u="none" baseline="0" dirty="0"/>
              <a:t>suit le même principe de base que </a:t>
            </a:r>
            <a:r>
              <a:rPr lang="fr-FR" b="0" i="0" u="none" baseline="0" dirty="0" smtClean="0"/>
              <a:t>l’analyse </a:t>
            </a:r>
            <a:r>
              <a:rPr lang="fr-FR" b="0" i="0" u="none" baseline="0" dirty="0"/>
              <a:t>à </a:t>
            </a:r>
            <a:r>
              <a:rPr lang="fr-FR" b="0" i="0" u="none" baseline="0" dirty="0" smtClean="0"/>
              <a:t>l’envers</a:t>
            </a:r>
            <a:r>
              <a:rPr lang="fr-FR" b="0" i="0" u="none" baseline="0" dirty="0"/>
              <a:t> : il </a:t>
            </a:r>
            <a:r>
              <a:rPr lang="fr-FR" b="0" i="0" u="none" baseline="0" dirty="0" smtClean="0"/>
              <a:t>s’agit </a:t>
            </a:r>
            <a:r>
              <a:rPr lang="fr-FR" b="0" i="0" u="none" baseline="0" dirty="0"/>
              <a:t>de commencer par une question (ou quelques questions) et selon les réponses à ces questions, </a:t>
            </a:r>
            <a:r>
              <a:rPr lang="fr-FR" b="0" i="0" u="none" baseline="0" dirty="0" smtClean="0"/>
              <a:t>d’autres </a:t>
            </a:r>
            <a:r>
              <a:rPr lang="fr-FR" b="0" i="0" u="none" baseline="0" dirty="0"/>
              <a:t>questions/réponses peuvent se présenter.</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10</a:t>
            </a:fld>
            <a:endParaRPr lang="fr-FR"/>
          </a:p>
        </p:txBody>
      </p:sp>
    </p:spTree>
    <p:extLst>
      <p:ext uri="{BB962C8B-B14F-4D97-AF65-F5344CB8AC3E}">
        <p14:creationId xmlns:p14="http://schemas.microsoft.com/office/powerpoint/2010/main" val="1221690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Cette diapositive et la suivante fournissent </a:t>
            </a:r>
            <a:r>
              <a:rPr lang="fr-FR" b="0" i="0" u="none" baseline="0" dirty="0" smtClean="0"/>
              <a:t>d’autres </a:t>
            </a:r>
            <a:r>
              <a:rPr lang="fr-FR" b="0" i="0" u="none" baseline="0" dirty="0"/>
              <a:t>conseils sur la façon </a:t>
            </a:r>
            <a:r>
              <a:rPr lang="fr-FR" b="0" i="0" u="none" baseline="0" dirty="0" smtClean="0"/>
              <a:t>d’analyser </a:t>
            </a:r>
            <a:r>
              <a:rPr lang="fr-FR" b="0" i="0" u="none" baseline="0" dirty="0"/>
              <a:t>les données.</a:t>
            </a:r>
          </a:p>
          <a:p>
            <a:endParaRPr lang="fr-FR" dirty="0" smtClean="0"/>
          </a:p>
          <a:p>
            <a:pPr algn="l" rtl="0"/>
            <a:r>
              <a:rPr lang="fr-FR" b="0" i="0" u="none" baseline="0" dirty="0"/>
              <a:t>Tout </a:t>
            </a:r>
            <a:r>
              <a:rPr lang="fr-FR" b="0" i="0" u="none" baseline="0" dirty="0" smtClean="0"/>
              <a:t>d’abord</a:t>
            </a:r>
            <a:r>
              <a:rPr lang="fr-FR" b="0" i="0" u="none" baseline="0" dirty="0"/>
              <a:t>, </a:t>
            </a:r>
            <a:r>
              <a:rPr lang="fr-FR" b="0" i="0" u="none" baseline="0" dirty="0" smtClean="0"/>
              <a:t>l’enquête </a:t>
            </a:r>
            <a:r>
              <a:rPr lang="fr-FR" b="0" i="0" u="none" baseline="0" dirty="0"/>
              <a:t>CMM contient des questions descriptives, </a:t>
            </a:r>
            <a:r>
              <a:rPr lang="fr-FR" b="0" i="0" u="none" baseline="0" dirty="0" smtClean="0"/>
              <a:t>c’est-à-dire </a:t>
            </a:r>
            <a:r>
              <a:rPr lang="fr-FR" b="0" i="0" u="none" baseline="0" dirty="0"/>
              <a:t>des questions qui sont posées, mais qui ne contribuent pas au score général de maturité. Ces questions sont incluses délibérément. Dans certains cas, elles jouent le rôle de filtres et permettent de déterminer si la prochaine série de questions doit être posée, mais dans </a:t>
            </a:r>
            <a:r>
              <a:rPr lang="fr-FR" b="0" i="0" u="none" baseline="0" dirty="0" smtClean="0"/>
              <a:t>d’autres </a:t>
            </a:r>
            <a:r>
              <a:rPr lang="fr-FR" b="0" i="0" u="none" baseline="0" dirty="0"/>
              <a:t>cas, elles permettent aux répondants </a:t>
            </a:r>
            <a:r>
              <a:rPr lang="fr-FR" b="0" i="0" u="none" baseline="0" dirty="0" smtClean="0"/>
              <a:t>d’évoquer </a:t>
            </a:r>
            <a:r>
              <a:rPr lang="fr-FR" b="0" i="0" u="none" baseline="0" dirty="0"/>
              <a:t>les problèmes auxquels ils sont confrontés. La diapositive ci-dessus donne quelques exemples, mais ne constitue pas une liste exhaustive. Les équipes </a:t>
            </a:r>
            <a:r>
              <a:rPr lang="fr-FR" b="0" i="0" u="none" baseline="0" dirty="0" smtClean="0"/>
              <a:t>d’évaluation </a:t>
            </a:r>
            <a:r>
              <a:rPr lang="fr-FR" b="0" i="0" u="none" baseline="0" dirty="0"/>
              <a:t>doivent avoir connaissance de ces questions (et dans le modèle </a:t>
            </a:r>
            <a:r>
              <a:rPr lang="fr-FR" b="0" i="0" u="none" baseline="0" dirty="0" smtClean="0"/>
              <a:t>d’analyse </a:t>
            </a:r>
            <a:r>
              <a:rPr lang="fr-FR" b="0" i="0" u="none" baseline="0" dirty="0"/>
              <a:t>CMM, il existe des fiches spécifiques permettant de fournir des réponses à ces questions). Ces questions peuvent fournir des informations contextuelles importantes pour aider à interpréter les scores de maturité et les indicateurs de performance, et doivent être considérées comme une partie importante du processus </a:t>
            </a:r>
            <a:r>
              <a:rPr lang="fr-FR" b="0" i="0" u="none" baseline="0" dirty="0" smtClean="0"/>
              <a:t>d’analyse</a:t>
            </a:r>
            <a:r>
              <a:rPr lang="fr-FR" b="0" i="0" u="none" baseline="0" dirty="0"/>
              <a:t>.</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11</a:t>
            </a:fld>
            <a:endParaRPr lang="fr-FR"/>
          </a:p>
        </p:txBody>
      </p:sp>
    </p:spTree>
    <p:extLst>
      <p:ext uri="{BB962C8B-B14F-4D97-AF65-F5344CB8AC3E}">
        <p14:creationId xmlns:p14="http://schemas.microsoft.com/office/powerpoint/2010/main" val="6092189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Analyser les données à </a:t>
            </a:r>
            <a:r>
              <a:rPr lang="fr-FR" b="0" i="0" u="none" baseline="0" dirty="0" smtClean="0"/>
              <a:t>l’endroit </a:t>
            </a:r>
            <a:r>
              <a:rPr lang="fr-FR" b="0" i="0" u="none" baseline="0" dirty="0"/>
              <a:t>et à </a:t>
            </a:r>
            <a:r>
              <a:rPr lang="fr-FR" b="0" i="0" u="none" baseline="0" dirty="0" smtClean="0"/>
              <a:t>l’envers </a:t>
            </a:r>
            <a:r>
              <a:rPr lang="fr-FR" b="0" i="0" u="none" baseline="0" dirty="0"/>
              <a:t>ne permet pas toujours </a:t>
            </a:r>
            <a:r>
              <a:rPr lang="fr-FR" b="0" i="0" u="none" baseline="0" dirty="0" smtClean="0"/>
              <a:t>d’obtenir </a:t>
            </a:r>
            <a:r>
              <a:rPr lang="fr-FR" b="0" i="0" u="none" baseline="0" dirty="0"/>
              <a:t>des réponses claires. Parfois, les performances et la maturité/capacité ne vont pas dans le même sens. Par exemple, une faible maturité/capacité présente des </a:t>
            </a:r>
            <a:r>
              <a:rPr lang="fr-FR" b="0" i="1" u="none" baseline="0" dirty="0"/>
              <a:t>risques</a:t>
            </a:r>
            <a:r>
              <a:rPr lang="fr-FR" b="0" i="0" u="none" baseline="0" dirty="0"/>
              <a:t> susceptibles </a:t>
            </a:r>
            <a:r>
              <a:rPr lang="fr-FR" b="0" i="0" u="none" baseline="0" dirty="0" smtClean="0"/>
              <a:t>d’affecter </a:t>
            </a:r>
            <a:r>
              <a:rPr lang="fr-FR" b="0" i="0" u="none" baseline="0" dirty="0"/>
              <a:t>les performances à long terme, mais le risque peut ne pas avoir été actualisé au cours de la période évaluée ; cela ne signifie pas que la faible maturité/capacité doit être ignorée dans </a:t>
            </a:r>
            <a:r>
              <a:rPr lang="fr-FR" b="0" i="0" u="none" baseline="0" dirty="0" smtClean="0"/>
              <a:t>l’analyse/les </a:t>
            </a:r>
            <a:r>
              <a:rPr lang="fr-FR" b="0" i="0" u="none" baseline="0" dirty="0"/>
              <a:t>recommandations/les résultats de </a:t>
            </a:r>
            <a:r>
              <a:rPr lang="fr-FR" b="0" i="0" u="none" baseline="0" dirty="0" smtClean="0"/>
              <a:t>l’évaluation</a:t>
            </a:r>
            <a:r>
              <a:rPr lang="fr-FR" b="0" i="0" u="none" baseline="0" dirty="0"/>
              <a:t>.</a:t>
            </a:r>
          </a:p>
          <a:p>
            <a:endParaRPr lang="fr-FR" dirty="0" smtClean="0"/>
          </a:p>
          <a:p>
            <a:pPr algn="l" rtl="0"/>
            <a:r>
              <a:rPr lang="fr-FR" b="0" i="0" u="none" baseline="0" dirty="0"/>
              <a:t>De plus, ce ne sont pas tous les aspects de la maturité ou de la capacité qui sont pris en compte dans les KPI. Par exemple, aucun KPI </a:t>
            </a:r>
            <a:r>
              <a:rPr lang="fr-FR" b="0" i="0" u="none" baseline="0" dirty="0" smtClean="0"/>
              <a:t>n’évalue </a:t>
            </a:r>
            <a:r>
              <a:rPr lang="fr-FR" b="0" i="0" u="none" baseline="0" dirty="0"/>
              <a:t>directement le stockage des matières dangereuses. Cela ne signifie pas, par exemple, que si un pays </a:t>
            </a:r>
            <a:r>
              <a:rPr lang="fr-FR" b="0" i="0" u="none" baseline="0" dirty="0" smtClean="0"/>
              <a:t>n’a </a:t>
            </a:r>
            <a:r>
              <a:rPr lang="fr-FR" b="0" i="0" u="none" baseline="0" dirty="0"/>
              <a:t>pas de protocoles ou de pratiques acceptables en place pour la manutention des matières dangereuses, ces résultats doivent être ignorés.</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12</a:t>
            </a:fld>
            <a:endParaRPr lang="fr-FR"/>
          </a:p>
        </p:txBody>
      </p:sp>
    </p:spTree>
    <p:extLst>
      <p:ext uri="{BB962C8B-B14F-4D97-AF65-F5344CB8AC3E}">
        <p14:creationId xmlns:p14="http://schemas.microsoft.com/office/powerpoint/2010/main" val="1927516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13</a:t>
            </a:fld>
            <a:endParaRPr lang="fr-FR"/>
          </a:p>
        </p:txBody>
      </p:sp>
    </p:spTree>
    <p:extLst>
      <p:ext uri="{BB962C8B-B14F-4D97-AF65-F5344CB8AC3E}">
        <p14:creationId xmlns:p14="http://schemas.microsoft.com/office/powerpoint/2010/main" val="2115976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u="none" baseline="0" dirty="0"/>
              <a:t>La section précédente décrivait comment les analyses devaient être effectuées pour toutes les évaluations et suffisaient à produire des résultats et des recommandations solides. Toutefois, certaines évaluations peuvent bénéficier du temps et des ressources nécessaires pour étudier de manière plus approfondie les données. Cela peut être utile pour éclairer les analyses décrites dans la section précédente ou pour générer des hypothèses en vue </a:t>
            </a:r>
            <a:r>
              <a:rPr lang="fr-FR" b="0" i="0" u="none" baseline="0" dirty="0" smtClean="0"/>
              <a:t>d’une </a:t>
            </a:r>
            <a:r>
              <a:rPr lang="fr-FR" b="0" i="0" u="none" baseline="0" dirty="0"/>
              <a:t>analyse plus approfondie.</a:t>
            </a:r>
            <a:endParaRPr lang="fr-FR" dirty="0" smtClean="0"/>
          </a:p>
          <a:p>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14</a:t>
            </a:fld>
            <a:endParaRPr lang="fr-FR"/>
          </a:p>
        </p:txBody>
      </p:sp>
    </p:spTree>
    <p:extLst>
      <p:ext uri="{BB962C8B-B14F-4D97-AF65-F5344CB8AC3E}">
        <p14:creationId xmlns:p14="http://schemas.microsoft.com/office/powerpoint/2010/main" val="24613286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Les chaînes </a:t>
            </a:r>
            <a:r>
              <a:rPr lang="fr-FR" b="0" i="0" u="none" baseline="0" dirty="0" smtClean="0"/>
              <a:t>d’approvisionnement </a:t>
            </a:r>
            <a:r>
              <a:rPr lang="fr-FR" b="0" i="0" u="none" baseline="0" dirty="0"/>
              <a:t>sont des systèmes complexes. La plupart des processus statistiques, comme la méthode des moindres carrés ordinaire, sont fondés sur des hypothèses au sujet </a:t>
            </a:r>
            <a:r>
              <a:rPr lang="fr-FR" b="0" i="0" u="none" baseline="0" dirty="0" smtClean="0"/>
              <a:t>d’un </a:t>
            </a:r>
            <a:r>
              <a:rPr lang="fr-FR" b="0" i="0" u="none" baseline="0" dirty="0"/>
              <a:t>facteur ou </a:t>
            </a:r>
            <a:r>
              <a:rPr lang="fr-FR" b="0" i="0" u="none" baseline="0" dirty="0" smtClean="0"/>
              <a:t>d’un </a:t>
            </a:r>
            <a:r>
              <a:rPr lang="fr-FR" b="0" i="0" u="none" baseline="0" dirty="0"/>
              <a:t>ensemble de facteurs causant un autre facteur. En </a:t>
            </a:r>
            <a:r>
              <a:rPr lang="fr-FR" b="0" i="0" u="none" baseline="0" dirty="0" smtClean="0"/>
              <a:t>d’autres </a:t>
            </a:r>
            <a:r>
              <a:rPr lang="fr-FR" b="0" i="0" u="none" baseline="0" dirty="0"/>
              <a:t>termes, ils ne prennent pas en compte les boucles de rétroaction. De plus, ils ne sont pas bien adaptés à la gestion </a:t>
            </a:r>
            <a:r>
              <a:rPr lang="fr-FR" b="0" i="0" u="none" baseline="0" dirty="0" smtClean="0"/>
              <a:t>d’un </a:t>
            </a:r>
            <a:r>
              <a:rPr lang="fr-FR" b="0" i="0" u="none" baseline="0" dirty="0"/>
              <a:t>grand nombre </a:t>
            </a:r>
            <a:r>
              <a:rPr lang="fr-FR" b="0" i="0" u="none" baseline="0" dirty="0" smtClean="0"/>
              <a:t>d’intrants</a:t>
            </a:r>
            <a:r>
              <a:rPr lang="fr-FR" b="0" i="0" u="none" baseline="0" dirty="0"/>
              <a:t>, de résultats et de mesures de performance. Les chaînes </a:t>
            </a:r>
            <a:r>
              <a:rPr lang="fr-FR" b="0" i="0" u="none" baseline="0" dirty="0" smtClean="0"/>
              <a:t>d’approvisionnement </a:t>
            </a:r>
            <a:r>
              <a:rPr lang="fr-FR" b="0" i="0" u="none" baseline="0" dirty="0"/>
              <a:t>ressemblent aux systèmes météorologiques. Par exemple, les météorologues </a:t>
            </a:r>
            <a:r>
              <a:rPr lang="fr-FR" b="0" i="0" u="none" baseline="0" dirty="0" smtClean="0"/>
              <a:t>n’utilisent </a:t>
            </a:r>
            <a:r>
              <a:rPr lang="fr-FR" b="0" i="0" u="none" baseline="0" dirty="0"/>
              <a:t>pas de techniques de régression pour prédire le temps. Ils utilisent plutôt des modèles complexes incluant les courants </a:t>
            </a:r>
            <a:r>
              <a:rPr lang="fr-FR" b="0" i="0" u="none" baseline="0" dirty="0" smtClean="0"/>
              <a:t>d’air</a:t>
            </a:r>
            <a:r>
              <a:rPr lang="fr-FR" b="0" i="0" u="none" baseline="0" dirty="0"/>
              <a:t>, </a:t>
            </a:r>
            <a:r>
              <a:rPr lang="fr-FR" b="0" i="0" u="none" baseline="0" dirty="0" smtClean="0"/>
              <a:t>l’humidité</a:t>
            </a:r>
            <a:r>
              <a:rPr lang="fr-FR" b="0" i="0" u="none" baseline="0" dirty="0"/>
              <a:t>, etc. pour tenter </a:t>
            </a:r>
            <a:r>
              <a:rPr lang="fr-FR" b="0" i="0" u="none" baseline="0" dirty="0" smtClean="0"/>
              <a:t>d’imiter </a:t>
            </a:r>
            <a:r>
              <a:rPr lang="fr-FR" b="0" i="0" u="none" baseline="0" dirty="0"/>
              <a:t>la façon dont la température, les précipitations, le vent, etc. évolueront. Ces modèles météorologiques nécessitent une énorme quantité de données. Bien </a:t>
            </a:r>
            <a:r>
              <a:rPr lang="fr-FR" b="0" i="0" u="none" baseline="0" dirty="0" smtClean="0"/>
              <a:t>qu’un </a:t>
            </a:r>
            <a:r>
              <a:rPr lang="fr-FR" b="0" i="0" u="none" baseline="0" dirty="0"/>
              <a:t>tel modèle de chaîne </a:t>
            </a:r>
            <a:r>
              <a:rPr lang="fr-FR" b="0" i="0" u="none" baseline="0" dirty="0" smtClean="0"/>
              <a:t>d’approvisionnement </a:t>
            </a:r>
            <a:r>
              <a:rPr lang="fr-FR" b="0" i="0" u="none" baseline="0" dirty="0"/>
              <a:t>soit imaginable sur le plan conceptuel, un tel modèle nécessiterait également une grande quantité de données, etc.</a:t>
            </a:r>
          </a:p>
          <a:p>
            <a:endParaRPr lang="fr-FR" baseline="0" dirty="0" smtClean="0"/>
          </a:p>
          <a:p>
            <a:pPr algn="l" rtl="0"/>
            <a:r>
              <a:rPr lang="fr-FR" b="0" i="0" u="none" baseline="0" dirty="0"/>
              <a:t>Cela ne veut pas dire que les techniques statistiques ne peuvent pas être utilisées sur les données recueillies pour une évaluation NSCA, mais que ces techniques doivent être interprétées et utilisées avec prudence et en tenant compte des mises en garde appropriées. </a:t>
            </a:r>
            <a:r>
              <a:rPr lang="fr-FR" b="0" i="0" u="sng" baseline="0" dirty="0"/>
              <a:t>Certaines</a:t>
            </a:r>
            <a:r>
              <a:rPr lang="fr-FR" b="0" i="0" u="none" baseline="0" dirty="0"/>
              <a:t> de ces mises en garde sont mentionnées sur les diapositives suivantes.</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15</a:t>
            </a:fld>
            <a:endParaRPr lang="fr-FR"/>
          </a:p>
        </p:txBody>
      </p:sp>
    </p:spTree>
    <p:extLst>
      <p:ext uri="{BB962C8B-B14F-4D97-AF65-F5344CB8AC3E}">
        <p14:creationId xmlns:p14="http://schemas.microsoft.com/office/powerpoint/2010/main" val="18585129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La formule de taille </a:t>
            </a:r>
            <a:r>
              <a:rPr lang="fr-FR" b="0" i="0" u="none" baseline="0" dirty="0" smtClean="0"/>
              <a:t>d’échantillon </a:t>
            </a:r>
            <a:r>
              <a:rPr lang="fr-FR" b="0" i="0" u="none" baseline="0" dirty="0"/>
              <a:t>recommandée pour la NSCA est fondée sur un niveau de confiance et une marge </a:t>
            </a:r>
            <a:r>
              <a:rPr lang="fr-FR" b="0" i="0" u="none" baseline="0" dirty="0" smtClean="0"/>
              <a:t>d’erreur </a:t>
            </a:r>
            <a:r>
              <a:rPr lang="fr-FR" b="0" i="0" u="none" baseline="0" dirty="0"/>
              <a:t>spécifiés. Autrement dit, elle est conçue pour fournir une estimation ponctuelle, plus ou moins un certain degré </a:t>
            </a:r>
            <a:r>
              <a:rPr lang="fr-FR" b="0" i="0" u="none" baseline="0" dirty="0" smtClean="0"/>
              <a:t>d’incertitude </a:t>
            </a:r>
            <a:r>
              <a:rPr lang="fr-FR" b="0" i="0" u="none" baseline="0" dirty="0"/>
              <a:t>spécifié. Ce </a:t>
            </a:r>
            <a:r>
              <a:rPr lang="fr-FR" b="0" i="0" u="none" baseline="0" dirty="0" smtClean="0"/>
              <a:t>n’est </a:t>
            </a:r>
            <a:r>
              <a:rPr lang="fr-FR" b="0" i="0" u="none" baseline="0" dirty="0"/>
              <a:t>pas la même formule de taille </a:t>
            </a:r>
            <a:r>
              <a:rPr lang="fr-FR" b="0" i="0" u="none" baseline="0" dirty="0" smtClean="0"/>
              <a:t>d’échantillon </a:t>
            </a:r>
            <a:r>
              <a:rPr lang="fr-FR" b="0" i="0" u="none" baseline="0" dirty="0"/>
              <a:t>qui serait utilisée si </a:t>
            </a:r>
            <a:r>
              <a:rPr lang="fr-FR" b="0" i="0" u="none" baseline="0" dirty="0" smtClean="0"/>
              <a:t>l’intention </a:t>
            </a:r>
            <a:r>
              <a:rPr lang="fr-FR" b="0" i="0" u="none" baseline="0" dirty="0"/>
              <a:t>était </a:t>
            </a:r>
            <a:r>
              <a:rPr lang="fr-FR" b="0" i="0" u="none" baseline="0" dirty="0" smtClean="0"/>
              <a:t>d’effectuer </a:t>
            </a:r>
            <a:r>
              <a:rPr lang="fr-FR" b="0" i="0" u="none" baseline="0" dirty="0"/>
              <a:t>des analyses statistiques plus poussées que de présenter une estimation ponctuelle. Une taille </a:t>
            </a:r>
            <a:r>
              <a:rPr lang="fr-FR" b="0" i="0" u="none" baseline="0" dirty="0" smtClean="0"/>
              <a:t>d’échantillon </a:t>
            </a:r>
            <a:r>
              <a:rPr lang="fr-FR" b="0" i="0" u="none" baseline="0" dirty="0"/>
              <a:t>insuffisante peut entraîner des erreurs de type II.</a:t>
            </a:r>
          </a:p>
          <a:p>
            <a:endParaRPr lang="fr-FR" baseline="0" dirty="0" smtClean="0"/>
          </a:p>
          <a:p>
            <a:pPr algn="l" rtl="0"/>
            <a:r>
              <a:rPr lang="fr-FR" b="0" i="0" u="none" baseline="0" dirty="0" smtClean="0"/>
              <a:t>L’enquête </a:t>
            </a:r>
            <a:r>
              <a:rPr lang="fr-FR" b="0" i="0" u="none" baseline="0" dirty="0"/>
              <a:t>CMM comporte des centaines de questions ; il est difficile de construire un modèle statistique à </a:t>
            </a:r>
            <a:r>
              <a:rPr lang="fr-FR" b="0" i="0" u="none" baseline="0" dirty="0" smtClean="0"/>
              <a:t>l’aide </a:t>
            </a:r>
            <a:r>
              <a:rPr lang="fr-FR" b="0" i="0" u="none" baseline="0" dirty="0"/>
              <a:t>de centaines de variables. De plus, </a:t>
            </a:r>
            <a:r>
              <a:rPr lang="fr-FR" b="0" i="0" u="none" baseline="0" dirty="0" smtClean="0"/>
              <a:t>l’enquête </a:t>
            </a:r>
            <a:r>
              <a:rPr lang="fr-FR" b="0" i="0" u="none" baseline="0" dirty="0"/>
              <a:t>CMM tente de dépeindre la maturité et la capacité, ce qui </a:t>
            </a:r>
            <a:r>
              <a:rPr lang="fr-FR" b="0" i="0" u="none" baseline="0" dirty="0" smtClean="0"/>
              <a:t>n’est </a:t>
            </a:r>
            <a:r>
              <a:rPr lang="fr-FR" b="0" i="0" u="none" baseline="0" dirty="0"/>
              <a:t>pas mesurable directement, mais seulement indirectement par une série de questions. Toutefois, </a:t>
            </a:r>
            <a:r>
              <a:rPr lang="fr-FR" b="0" i="0" u="none" baseline="0" dirty="0" smtClean="0"/>
              <a:t>l’enquête n’a </a:t>
            </a:r>
            <a:r>
              <a:rPr lang="fr-FR" b="0" i="0" u="none" baseline="0" dirty="0"/>
              <a:t>pas été conçue pour </a:t>
            </a:r>
            <a:r>
              <a:rPr lang="fr-FR" b="0" i="0" u="none" baseline="0" dirty="0" smtClean="0"/>
              <a:t>l’estimation </a:t>
            </a:r>
            <a:r>
              <a:rPr lang="fr-FR" b="0" i="0" u="none" baseline="0" dirty="0"/>
              <a:t>statistique des variables indirectement mesurées.</a:t>
            </a:r>
          </a:p>
          <a:p>
            <a:endParaRPr lang="fr-FR" baseline="0" dirty="0" smtClean="0"/>
          </a:p>
          <a:p>
            <a:pPr algn="l" rtl="0"/>
            <a:r>
              <a:rPr lang="fr-FR" b="0" i="0" u="none" baseline="0" dirty="0"/>
              <a:t>Les données de la NSCA sont recueillies soit à un moment donné (pour le CMM et certains des KPI), soit sur une période limitée, par exemple six mois ou un an (pour certains KPI). Cela peut ne pas être suffisant pour évaluer véritablement la complexité </a:t>
            </a:r>
            <a:r>
              <a:rPr lang="fr-FR" b="0" i="0" u="none" baseline="0" dirty="0" smtClean="0"/>
              <a:t>d’une </a:t>
            </a:r>
            <a:r>
              <a:rPr lang="fr-FR" b="0" i="0" u="none" baseline="0" dirty="0"/>
              <a:t>chaîne </a:t>
            </a:r>
            <a:r>
              <a:rPr lang="fr-FR" b="0" i="0" u="none" baseline="0" dirty="0" smtClean="0"/>
              <a:t>d’approvisionnement</a:t>
            </a:r>
            <a:r>
              <a:rPr lang="fr-FR" b="0" i="0" u="none" baseline="0" dirty="0"/>
              <a:t>. Les modèles statistiques nécessitent également des observations multiples des résultats (performances) et des intrants. Dans le cas où il </a:t>
            </a:r>
            <a:r>
              <a:rPr lang="fr-FR" b="0" i="0" u="none" baseline="0" dirty="0" smtClean="0"/>
              <a:t>n’y </a:t>
            </a:r>
            <a:r>
              <a:rPr lang="fr-FR" b="0" i="0" u="none" baseline="0" dirty="0"/>
              <a:t>a </a:t>
            </a:r>
            <a:r>
              <a:rPr lang="fr-FR" b="0" i="0" u="none" baseline="0" dirty="0" smtClean="0"/>
              <a:t>qu’un </a:t>
            </a:r>
            <a:r>
              <a:rPr lang="fr-FR" b="0" i="0" u="none" baseline="0" dirty="0"/>
              <a:t>seul entrepôt central, il </a:t>
            </a:r>
            <a:r>
              <a:rPr lang="fr-FR" b="0" i="0" u="none" baseline="0" dirty="0" smtClean="0"/>
              <a:t>n’y </a:t>
            </a:r>
            <a:r>
              <a:rPr lang="fr-FR" b="0" i="0" u="none" baseline="0" dirty="0"/>
              <a:t>a pas </a:t>
            </a:r>
            <a:r>
              <a:rPr lang="fr-FR" b="0" i="0" u="none" baseline="0" dirty="0" smtClean="0"/>
              <a:t>d’observations </a:t>
            </a:r>
            <a:r>
              <a:rPr lang="fr-FR" b="0" i="0" u="none" baseline="0" dirty="0"/>
              <a:t>multiples, ce qui pose problème.</a:t>
            </a:r>
          </a:p>
        </p:txBody>
      </p:sp>
      <p:sp>
        <p:nvSpPr>
          <p:cNvPr id="4" name="Slide Number Placeholder 3"/>
          <p:cNvSpPr>
            <a:spLocks noGrp="1"/>
          </p:cNvSpPr>
          <p:nvPr>
            <p:ph type="sldNum" sz="quarter" idx="10"/>
          </p:nvPr>
        </p:nvSpPr>
        <p:spPr/>
        <p:txBody>
          <a:bodyPr/>
          <a:lstStyle/>
          <a:p>
            <a:pPr algn="l" rtl="0"/>
            <a:fld id="{CD5D8AE4-A521-4C93-931F-3604DC391183}" type="slidenum">
              <a:rPr/>
              <a:t>16</a:t>
            </a:fld>
            <a:endParaRPr lang="fr-FR"/>
          </a:p>
        </p:txBody>
      </p:sp>
    </p:spTree>
    <p:extLst>
      <p:ext uri="{BB962C8B-B14F-4D97-AF65-F5344CB8AC3E}">
        <p14:creationId xmlns:p14="http://schemas.microsoft.com/office/powerpoint/2010/main" val="38529507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Il est toujours possible </a:t>
            </a:r>
            <a:r>
              <a:rPr lang="fr-FR" b="0" i="0" u="none" baseline="0" dirty="0" smtClean="0"/>
              <a:t>d’effectuer </a:t>
            </a:r>
            <a:r>
              <a:rPr lang="fr-FR" b="0" i="0" u="none" baseline="0" dirty="0"/>
              <a:t>des analyses statistiques. Dans </a:t>
            </a:r>
            <a:r>
              <a:rPr lang="fr-FR" b="0" i="0" u="none" baseline="0" dirty="0" smtClean="0"/>
              <a:t>l’exemple </a:t>
            </a:r>
            <a:r>
              <a:rPr lang="fr-FR" b="0" i="0" u="none" baseline="0" dirty="0"/>
              <a:t>ci-dessus, </a:t>
            </a:r>
            <a:r>
              <a:rPr lang="fr-FR" b="0" i="0" u="none" baseline="0" dirty="0" smtClean="0"/>
              <a:t>l’axe </a:t>
            </a:r>
            <a:r>
              <a:rPr lang="fr-FR" b="0" i="0" u="none" baseline="0" dirty="0"/>
              <a:t>des x montre les scores de maturité sur le module </a:t>
            </a:r>
            <a:r>
              <a:rPr lang="fr-FR" b="0" i="0" u="none" baseline="0" dirty="0" smtClean="0"/>
              <a:t>d’entreposage </a:t>
            </a:r>
            <a:r>
              <a:rPr lang="fr-FR" b="0" i="0" u="none" baseline="0" dirty="0"/>
              <a:t>et de stockage de </a:t>
            </a:r>
            <a:r>
              <a:rPr lang="fr-FR" b="0" i="0" u="none" baseline="0" dirty="0" smtClean="0"/>
              <a:t>l’enquête </a:t>
            </a:r>
            <a:r>
              <a:rPr lang="fr-FR" b="0" i="0" u="none" baseline="0" dirty="0"/>
              <a:t>CMM pour différents points de prestation de services. </a:t>
            </a:r>
            <a:r>
              <a:rPr lang="fr-FR" b="0" i="0" u="none" baseline="0" dirty="0" smtClean="0"/>
              <a:t>L’axe </a:t>
            </a:r>
            <a:r>
              <a:rPr lang="fr-FR" b="0" i="0" u="none" baseline="0" dirty="0"/>
              <a:t>des y indique le nombre moyen de jours pendant lesquels les produits traceurs étaient en rupture de stock. En observant les données, on peut constater que les points de prestation de services qui ont obtenu les scores de maturité les plus élevés sont également ceux qui ont eu, en moyenne, moins de jours de rupture de stock. </a:t>
            </a:r>
            <a:r>
              <a:rPr lang="fr-FR" b="0" i="0" u="none" baseline="0" dirty="0" smtClean="0"/>
              <a:t>L’utilisation </a:t>
            </a:r>
            <a:r>
              <a:rPr lang="fr-FR" b="0" i="0" u="none" baseline="0" dirty="0"/>
              <a:t>de la ligne de tendance pose quelques problèmes : (1.) La maturité est mesurée à la fin de la période </a:t>
            </a:r>
            <a:r>
              <a:rPr lang="fr-FR" b="0" i="0" u="none" baseline="0" dirty="0" smtClean="0"/>
              <a:t>d’évaluation </a:t>
            </a:r>
            <a:r>
              <a:rPr lang="fr-FR" b="0" i="0" u="none" baseline="0" dirty="0"/>
              <a:t>de six mois ; on ne sait pas dans quelle mesure elle a pu changer au cours de cette période de six mois. (2.) Il y a probablement de multiples autres causes de rupture de stock/jours de rupture de stock qui ne sont pas prises en compte dans la présente analyse (c.-à-d. que les résultats sont peut-être confondus). (3.) La ligne de tendance indique une moyenne, mais </a:t>
            </a:r>
            <a:r>
              <a:rPr lang="fr-FR" b="0" i="0" u="none" baseline="0" dirty="0" smtClean="0"/>
              <a:t>l’examen </a:t>
            </a:r>
            <a:r>
              <a:rPr lang="fr-FR" b="0" i="0" u="none" baseline="0" dirty="0"/>
              <a:t>des données peut être plus instructif que </a:t>
            </a:r>
            <a:r>
              <a:rPr lang="fr-FR" b="0" i="0" u="none" baseline="0" dirty="0" smtClean="0"/>
              <a:t>l’examen </a:t>
            </a:r>
            <a:r>
              <a:rPr lang="fr-FR" b="0" i="0" u="none" baseline="0" dirty="0"/>
              <a:t>de la ligne de tendance. La plupart des points de prestation de services, dans </a:t>
            </a:r>
            <a:r>
              <a:rPr lang="fr-FR" b="0" i="0" u="none" baseline="0" dirty="0" smtClean="0"/>
              <a:t>l’exemple </a:t>
            </a:r>
            <a:r>
              <a:rPr lang="fr-FR" b="0" i="0" u="none" baseline="0" dirty="0"/>
              <a:t>ci-dessus, avaient des scores de maturité entre 0,3 et 0,6. À </a:t>
            </a:r>
            <a:r>
              <a:rPr lang="fr-FR" b="0" i="0" u="none" baseline="0" dirty="0" smtClean="0"/>
              <a:t>l’intérieur </a:t>
            </a:r>
            <a:r>
              <a:rPr lang="fr-FR" b="0" i="0" u="none" baseline="0" dirty="0"/>
              <a:t>de cette fourchette, il y avait des sites où il </a:t>
            </a:r>
            <a:r>
              <a:rPr lang="fr-FR" b="0" i="0" u="none" baseline="0" dirty="0" smtClean="0"/>
              <a:t>n’y </a:t>
            </a:r>
            <a:r>
              <a:rPr lang="fr-FR" b="0" i="0" u="none" baseline="0" dirty="0"/>
              <a:t>avait pas de rupture de stock et des sites où il y avait </a:t>
            </a:r>
            <a:r>
              <a:rPr lang="fr-FR" b="0" i="0" u="none" baseline="0" dirty="0" smtClean="0"/>
              <a:t>jusqu’à </a:t>
            </a:r>
            <a:r>
              <a:rPr lang="fr-FR" b="0" i="0" u="none" baseline="0" dirty="0"/>
              <a:t>6 jours de rupture de stock (en moyenne sur </a:t>
            </a:r>
            <a:r>
              <a:rPr lang="fr-FR" b="0" i="0" u="none" baseline="0" dirty="0" smtClean="0"/>
              <a:t>l’ensemble </a:t>
            </a:r>
            <a:r>
              <a:rPr lang="fr-FR" b="0" i="0" u="none" baseline="0" dirty="0"/>
              <a:t>des produits traceurs). Si les sites ayant un score de maturité inférieur à 0,3 et supérieur à 0,6 étaient exclus de </a:t>
            </a:r>
            <a:r>
              <a:rPr lang="fr-FR" b="0" i="0" u="none" baseline="0" dirty="0" smtClean="0"/>
              <a:t>l’analyse</a:t>
            </a:r>
            <a:r>
              <a:rPr lang="fr-FR" b="0" i="0" u="none" baseline="0" dirty="0"/>
              <a:t>, nous pourrions ne voir aucune tendance.</a:t>
            </a:r>
          </a:p>
          <a:p>
            <a:endParaRPr lang="fr-FR" baseline="0" dirty="0" smtClean="0"/>
          </a:p>
          <a:p>
            <a:pPr algn="l" rtl="0"/>
            <a:r>
              <a:rPr lang="fr-FR" b="0" i="0" u="none" baseline="0" dirty="0"/>
              <a:t>Cela ne signifie PAS que le fait </a:t>
            </a:r>
            <a:r>
              <a:rPr lang="fr-FR" b="0" i="0" u="none" baseline="0" dirty="0" smtClean="0"/>
              <a:t>d’examiner </a:t>
            </a:r>
            <a:r>
              <a:rPr lang="fr-FR" b="0" i="0" u="none" baseline="0" dirty="0"/>
              <a:t>les données de cette façon </a:t>
            </a:r>
            <a:r>
              <a:rPr lang="fr-FR" b="0" i="0" u="none" baseline="0" dirty="0" smtClean="0"/>
              <a:t>n’a </a:t>
            </a:r>
            <a:r>
              <a:rPr lang="fr-FR" b="0" i="0" u="none" baseline="0" dirty="0"/>
              <a:t>aucune valeur. Dans </a:t>
            </a:r>
            <a:r>
              <a:rPr lang="fr-FR" b="0" i="0" u="none" baseline="0" dirty="0" smtClean="0"/>
              <a:t>l’exemple </a:t>
            </a:r>
            <a:r>
              <a:rPr lang="fr-FR" b="0" i="0" u="none" baseline="0" dirty="0"/>
              <a:t>ci-dessus, la représentation des données de cette façon montre, par exemple, que deux sites ont des scores de maturité supérieurs (supérieurs à 0,6) aux autres sites, tandis </a:t>
            </a:r>
            <a:r>
              <a:rPr lang="fr-FR" b="0" i="0" u="none" baseline="0" dirty="0" smtClean="0"/>
              <a:t>qu’un </a:t>
            </a:r>
            <a:r>
              <a:rPr lang="fr-FR" b="0" i="0" u="none" baseline="0" dirty="0"/>
              <a:t>site a des scores de maturité inférieurs (inférieurs à 0,3) aux autres sites. De plus, deux ou trois sites ont eu plus de jours de rupture de stock que les autres sites. Il peut être utile de revenir aux données pour évaluer ces cinq ou six sites, car cela peut aider à définir ce qui est possible ou à identifier un problème qui </a:t>
            </a:r>
            <a:r>
              <a:rPr lang="fr-FR" b="0" i="0" u="none" baseline="0" dirty="0" smtClean="0"/>
              <a:t>n’est </a:t>
            </a:r>
            <a:r>
              <a:rPr lang="fr-FR" b="0" i="0" u="none" baseline="0" dirty="0"/>
              <a:t>pas apparent autrement (p. ex. les trois sites ayant un plus grand nombre de jours de rupture de stock étaient-ils situés dans le même district ? Ont-ils eu des problèmes de commande ou de connectivité Internet ? Etc.). Cela peut également être utile pour </a:t>
            </a:r>
            <a:r>
              <a:rPr lang="fr-FR" b="0" i="0" u="none" baseline="0" dirty="0" smtClean="0"/>
              <a:t>s’assurer </a:t>
            </a:r>
            <a:r>
              <a:rPr lang="fr-FR" b="0" i="0" u="none" baseline="0" dirty="0"/>
              <a:t>que les données utilisées sont exactes.</a:t>
            </a:r>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914120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En gardant ces mises en garde à </a:t>
            </a:r>
            <a:r>
              <a:rPr lang="fr-FR" b="0" i="0" u="none" baseline="0" dirty="0" smtClean="0"/>
              <a:t>l’esprit</a:t>
            </a:r>
            <a:r>
              <a:rPr lang="fr-FR" b="0" i="0" u="none" baseline="0" dirty="0"/>
              <a:t>, des analyses plus poussées peuvent toujours être entreprises. Par exemple, avant </a:t>
            </a:r>
            <a:r>
              <a:rPr lang="fr-FR" b="0" i="0" u="none" baseline="0" dirty="0" smtClean="0"/>
              <a:t>l’évaluation</a:t>
            </a:r>
            <a:r>
              <a:rPr lang="fr-FR" b="0" i="0" u="none" baseline="0" dirty="0"/>
              <a:t>, un sujet particulier, une nouvelle initiative ou un autre enjeu peut avoir été identifié comme présentant un intérêt particulier pour les parties prenantes de la chaîne </a:t>
            </a:r>
            <a:r>
              <a:rPr lang="fr-FR" b="0" i="0" u="none" baseline="0" dirty="0" smtClean="0"/>
              <a:t>d’approvisionnement</a:t>
            </a:r>
            <a:r>
              <a:rPr lang="fr-FR" b="0" i="0" u="none" baseline="0" dirty="0"/>
              <a:t>. </a:t>
            </a:r>
            <a:r>
              <a:rPr lang="fr-FR" b="0" i="0" u="none" baseline="0" dirty="0" smtClean="0"/>
              <a:t>L’exemple </a:t>
            </a:r>
            <a:r>
              <a:rPr lang="fr-FR" b="0" i="0" u="none" baseline="0" dirty="0"/>
              <a:t>de la diapositive suppose que le SIGL électronique est en cours de déploiement et </a:t>
            </a:r>
            <a:r>
              <a:rPr lang="fr-FR" b="0" i="0" u="none" baseline="0" dirty="0" smtClean="0"/>
              <a:t>qu’il </a:t>
            </a:r>
            <a:r>
              <a:rPr lang="fr-FR" b="0" i="0" u="none" baseline="0" dirty="0"/>
              <a:t>est disponible dans certaines régions du pays, mais pas dans </a:t>
            </a:r>
            <a:r>
              <a:rPr lang="fr-FR" b="0" i="0" u="none" baseline="0" dirty="0" smtClean="0"/>
              <a:t>d’autres </a:t>
            </a:r>
            <a:r>
              <a:rPr lang="fr-FR" b="0" i="0" u="none" baseline="0" dirty="0"/>
              <a:t>(</a:t>
            </a:r>
            <a:r>
              <a:rPr lang="fr-FR" b="0" i="0" u="none" baseline="0" dirty="0" smtClean="0"/>
              <a:t>c’est-à-dire qu’il </a:t>
            </a:r>
            <a:r>
              <a:rPr lang="fr-FR" b="0" i="0" u="none" baseline="0" dirty="0"/>
              <a:t>y a hétérogénéité dans </a:t>
            </a:r>
            <a:r>
              <a:rPr lang="fr-FR" b="0" i="0" u="none" baseline="0" dirty="0" smtClean="0"/>
              <a:t>l’utilisation </a:t>
            </a:r>
            <a:r>
              <a:rPr lang="fr-FR" b="0" i="0" u="none" baseline="0" dirty="0"/>
              <a:t>du SIGL électronique). Ces types </a:t>
            </a:r>
            <a:r>
              <a:rPr lang="fr-FR" b="0" i="0" u="none" baseline="0" dirty="0" smtClean="0"/>
              <a:t>d’enjeux </a:t>
            </a:r>
            <a:r>
              <a:rPr lang="fr-FR" b="0" i="0" u="none" baseline="0" dirty="0"/>
              <a:t>peuvent faire </a:t>
            </a:r>
            <a:r>
              <a:rPr lang="fr-FR" b="0" i="0" u="none" baseline="0" dirty="0" smtClean="0"/>
              <a:t>l’objet d’une </a:t>
            </a:r>
            <a:r>
              <a:rPr lang="fr-FR" b="0" i="0" u="none" baseline="0" dirty="0"/>
              <a:t>enquête pour vérifier </a:t>
            </a:r>
            <a:r>
              <a:rPr lang="fr-FR" b="0" i="0" u="none" baseline="0" dirty="0" smtClean="0"/>
              <a:t>s’il </a:t>
            </a:r>
            <a:r>
              <a:rPr lang="fr-FR" b="0" i="0" u="none" baseline="0" dirty="0"/>
              <a:t>existe un lien avec des mesures de performance spécifiques. Encore une fois, il ne </a:t>
            </a:r>
            <a:r>
              <a:rPr lang="fr-FR" b="0" i="0" u="none" baseline="0" dirty="0" smtClean="0"/>
              <a:t>s’agit </a:t>
            </a:r>
            <a:r>
              <a:rPr lang="fr-FR" b="0" i="0" u="none" baseline="0" dirty="0"/>
              <a:t>pas </a:t>
            </a:r>
            <a:r>
              <a:rPr lang="fr-FR" b="0" i="0" u="none" baseline="0" dirty="0" smtClean="0"/>
              <a:t>d’une </a:t>
            </a:r>
            <a:r>
              <a:rPr lang="fr-FR" b="0" i="0" u="none" baseline="0" dirty="0"/>
              <a:t>analyse causale, mais si une association forte et cohérente est établie, il serait possible (dans un premier temps) de tirer certaines conclusions de cette analyse.</a:t>
            </a:r>
          </a:p>
          <a:p>
            <a:endParaRPr lang="fr-FR" baseline="0" dirty="0" smtClean="0"/>
          </a:p>
          <a:p>
            <a:pPr algn="l" rtl="0"/>
            <a:r>
              <a:rPr lang="fr-FR" b="0" i="0" u="none" baseline="0" dirty="0"/>
              <a:t>Une deuxième approche consiste à considérer la quantité de données recueillies dans la NSCA comme des </a:t>
            </a:r>
            <a:r>
              <a:rPr lang="fr-FR" b="0" i="0" u="none" baseline="0" dirty="0" err="1"/>
              <a:t>big</a:t>
            </a:r>
            <a:r>
              <a:rPr lang="fr-FR" b="0" i="0" u="none" baseline="0" dirty="0"/>
              <a:t> data et à utiliser les techniques </a:t>
            </a:r>
            <a:r>
              <a:rPr lang="fr-FR" b="0" i="0" u="none" baseline="0" dirty="0" smtClean="0"/>
              <a:t>d’exploration </a:t>
            </a:r>
            <a:r>
              <a:rPr lang="fr-FR" b="0" i="0" u="none" baseline="0" dirty="0"/>
              <a:t>de données utilisées pour </a:t>
            </a:r>
            <a:r>
              <a:rPr lang="fr-FR" b="0" i="0" u="none" baseline="0" dirty="0" smtClean="0"/>
              <a:t>l’apprentissage </a:t>
            </a:r>
            <a:r>
              <a:rPr lang="fr-FR" b="0" i="0" u="none" baseline="0" dirty="0"/>
              <a:t>automatique ou </a:t>
            </a:r>
            <a:r>
              <a:rPr lang="fr-FR" b="0" i="0" u="none" baseline="0" dirty="0" smtClean="0"/>
              <a:t>d’autres </a:t>
            </a:r>
            <a:r>
              <a:rPr lang="fr-FR" b="0" i="0" u="none" baseline="0" dirty="0"/>
              <a:t>techniques statistiques génératrices </a:t>
            </a:r>
            <a:r>
              <a:rPr lang="fr-FR" b="0" i="0" u="none" baseline="0" dirty="0" smtClean="0"/>
              <a:t>d’hypothèses </a:t>
            </a:r>
            <a:r>
              <a:rPr lang="fr-FR" b="0" i="0" u="none" baseline="0" dirty="0"/>
              <a:t>pour générer des hypothèses à étudier de façon plus poussée.</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18</a:t>
            </a:fld>
            <a:endParaRPr lang="fr-FR"/>
          </a:p>
        </p:txBody>
      </p:sp>
    </p:spTree>
    <p:extLst>
      <p:ext uri="{BB962C8B-B14F-4D97-AF65-F5344CB8AC3E}">
        <p14:creationId xmlns:p14="http://schemas.microsoft.com/office/powerpoint/2010/main" val="8265716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La plupart de ces analyses facultatives peuvent comprendre </a:t>
            </a:r>
            <a:r>
              <a:rPr lang="fr-FR" b="0" i="0" u="none" baseline="0" dirty="0" smtClean="0"/>
              <a:t>l’examen </a:t>
            </a:r>
            <a:r>
              <a:rPr lang="fr-FR" b="0" i="0" u="none" baseline="0" dirty="0"/>
              <a:t>de données propres à un site et la comparaison de variables (KPI, scores de maturité, réponses à des questions individuelles) entre les sites. Il </a:t>
            </a:r>
            <a:r>
              <a:rPr lang="fr-FR" b="0" i="0" u="none" baseline="0" dirty="0" smtClean="0"/>
              <a:t>s’agit </a:t>
            </a:r>
            <a:r>
              <a:rPr lang="fr-FR" b="0" i="0" u="none" baseline="0" dirty="0"/>
              <a:t>là </a:t>
            </a:r>
            <a:r>
              <a:rPr lang="fr-FR" b="0" i="0" u="none" baseline="0" dirty="0" smtClean="0"/>
              <a:t>d’un </a:t>
            </a:r>
            <a:r>
              <a:rPr lang="fr-FR" b="0" i="0" u="none" baseline="0" dirty="0"/>
              <a:t>exercice potentiellement très utile et stimulant, bien </a:t>
            </a:r>
            <a:r>
              <a:rPr lang="fr-FR" b="0" i="0" u="none" baseline="0" dirty="0" smtClean="0"/>
              <a:t>qu’il </a:t>
            </a:r>
            <a:r>
              <a:rPr lang="fr-FR" b="0" i="0" u="none" baseline="0" dirty="0"/>
              <a:t>faille veiller à ne pas </a:t>
            </a:r>
            <a:r>
              <a:rPr lang="fr-FR" b="0" i="0" u="none" baseline="0" dirty="0" err="1"/>
              <a:t>surinterpréter</a:t>
            </a:r>
            <a:r>
              <a:rPr lang="fr-FR" b="0" i="0" u="none" baseline="0" dirty="0"/>
              <a:t> ou mal interpréter les résultats de ces analyses.</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19</a:t>
            </a:fld>
            <a:endParaRPr lang="fr-FR"/>
          </a:p>
        </p:txBody>
      </p:sp>
    </p:spTree>
    <p:extLst>
      <p:ext uri="{BB962C8B-B14F-4D97-AF65-F5344CB8AC3E}">
        <p14:creationId xmlns:p14="http://schemas.microsoft.com/office/powerpoint/2010/main" val="36033629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Itérative : Le processus </a:t>
            </a:r>
            <a:r>
              <a:rPr lang="fr-FR" b="0" i="0" u="none" baseline="0" dirty="0" smtClean="0"/>
              <a:t>d’analyse </a:t>
            </a:r>
            <a:r>
              <a:rPr lang="fr-FR" b="0" i="0" u="none" baseline="0" dirty="0"/>
              <a:t>doit se dérouler en plusieurs phases. La première doit consister à poser des questions/hypothèses qui peuvent ensuite faire </a:t>
            </a:r>
            <a:r>
              <a:rPr lang="fr-FR" b="0" i="0" u="none" baseline="0" dirty="0" smtClean="0"/>
              <a:t>l’objet d’un </a:t>
            </a:r>
            <a:r>
              <a:rPr lang="fr-FR" b="0" i="0" u="none" baseline="0" dirty="0"/>
              <a:t>examen plus approfondi, et ainsi de suite. Le fait que différentes personnes participent aux différentes phases permet à la fois de vérifier la réalité des données et </a:t>
            </a:r>
            <a:r>
              <a:rPr lang="fr-FR" b="0" i="0" u="none" baseline="0" dirty="0" smtClean="0"/>
              <a:t>d’avoir </a:t>
            </a:r>
            <a:r>
              <a:rPr lang="fr-FR" b="0" i="0" u="none" baseline="0" dirty="0"/>
              <a:t>plusieurs interprétations des données.</a:t>
            </a:r>
          </a:p>
          <a:p>
            <a:endParaRPr lang="fr-FR" baseline="0" dirty="0" smtClean="0"/>
          </a:p>
          <a:p>
            <a:pPr algn="l" rtl="0"/>
            <a:r>
              <a:rPr lang="fr-FR" b="0" i="0" u="none" baseline="0" dirty="0"/>
              <a:t>Activité de groupe : </a:t>
            </a:r>
            <a:r>
              <a:rPr lang="fr-FR" b="0" i="0" u="none" baseline="0" dirty="0" smtClean="0"/>
              <a:t>L’équipe d’évaluation </a:t>
            </a:r>
            <a:r>
              <a:rPr lang="fr-FR" b="0" i="0" u="none" baseline="0" dirty="0"/>
              <a:t>de base, le comité directeur et </a:t>
            </a:r>
            <a:r>
              <a:rPr lang="fr-FR" b="0" i="0" u="none" baseline="0" dirty="0" smtClean="0"/>
              <a:t>l’équipe </a:t>
            </a:r>
            <a:r>
              <a:rPr lang="fr-FR" b="0" i="0" u="none" baseline="0" dirty="0"/>
              <a:t>de gouvernance peuvent tous jouer un rôle dans </a:t>
            </a:r>
            <a:r>
              <a:rPr lang="fr-FR" b="0" i="0" u="none" baseline="0" dirty="0" smtClean="0"/>
              <a:t>l’analyse </a:t>
            </a:r>
            <a:r>
              <a:rPr lang="fr-FR" b="0" i="0" u="none" baseline="0" dirty="0"/>
              <a:t>et </a:t>
            </a:r>
            <a:r>
              <a:rPr lang="fr-FR" b="0" i="0" u="none" baseline="0" dirty="0" smtClean="0"/>
              <a:t>l’interprétation </a:t>
            </a:r>
            <a:r>
              <a:rPr lang="fr-FR" b="0" i="0" u="none" baseline="0" dirty="0"/>
              <a:t>des résultats, bien que </a:t>
            </a:r>
            <a:r>
              <a:rPr lang="fr-FR" b="0" i="0" u="none" baseline="0" dirty="0" smtClean="0"/>
              <a:t>l’équipe d’évaluation </a:t>
            </a:r>
            <a:r>
              <a:rPr lang="fr-FR" b="0" i="0" u="none" baseline="0" dirty="0"/>
              <a:t>de base fasse la majeure partie du travail, sous la direction du chef de projet.</a:t>
            </a:r>
          </a:p>
          <a:p>
            <a:endParaRPr lang="fr-FR" baseline="0" dirty="0" smtClean="0"/>
          </a:p>
          <a:p>
            <a:pPr algn="l" rtl="0"/>
            <a:r>
              <a:rPr lang="fr-FR" b="0" i="0" u="none" baseline="0" dirty="0"/>
              <a:t>Les chiffres en eux-mêmes ne sont pas très parlants. </a:t>
            </a:r>
            <a:r>
              <a:rPr lang="fr-FR" b="0" i="0" u="none" baseline="0" dirty="0" smtClean="0"/>
              <a:t>L’analyse </a:t>
            </a:r>
            <a:r>
              <a:rPr lang="fr-FR" b="0" i="0" u="none" baseline="0" dirty="0"/>
              <a:t>permet </a:t>
            </a:r>
            <a:r>
              <a:rPr lang="fr-FR" b="0" i="0" u="none" baseline="0" dirty="0" smtClean="0"/>
              <a:t>d’obtenir </a:t>
            </a:r>
            <a:r>
              <a:rPr lang="fr-FR" b="0" i="0" u="none" baseline="0" dirty="0"/>
              <a:t>un portrait (ou des portraits) de la chaîne </a:t>
            </a:r>
            <a:r>
              <a:rPr lang="fr-FR" b="0" i="0" u="none" baseline="0" dirty="0" smtClean="0"/>
              <a:t>d’approvisionnement </a:t>
            </a:r>
            <a:r>
              <a:rPr lang="fr-FR" b="0" i="0" u="none" baseline="0" dirty="0"/>
              <a:t>et décrit ce qui semble bien fonctionner et </a:t>
            </a:r>
            <a:r>
              <a:rPr lang="fr-FR" b="0" i="0" u="none" baseline="0" dirty="0" smtClean="0"/>
              <a:t>qu’il </a:t>
            </a:r>
            <a:r>
              <a:rPr lang="fr-FR" b="0" i="0" u="none" baseline="0" dirty="0"/>
              <a:t>faut conserver, ainsi que les points à améliorer. </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2</a:t>
            </a:fld>
            <a:endParaRPr lang="fr-FR"/>
          </a:p>
        </p:txBody>
      </p:sp>
    </p:spTree>
    <p:extLst>
      <p:ext uri="{BB962C8B-B14F-4D97-AF65-F5344CB8AC3E}">
        <p14:creationId xmlns:p14="http://schemas.microsoft.com/office/powerpoint/2010/main" val="1918517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Trois types de données sont recueillies au cours de </a:t>
            </a:r>
            <a:r>
              <a:rPr lang="fr-FR" b="0" i="0" u="none" baseline="0" dirty="0" smtClean="0"/>
              <a:t>l’évaluation</a:t>
            </a:r>
            <a:r>
              <a:rPr lang="fr-FR" b="0" i="0" u="none" baseline="0" dirty="0"/>
              <a:t> : la cartographie de la chaîne </a:t>
            </a:r>
            <a:r>
              <a:rPr lang="fr-FR" b="0" i="0" u="none" baseline="0" dirty="0" smtClean="0"/>
              <a:t>d’approvisionnement</a:t>
            </a:r>
            <a:r>
              <a:rPr lang="fr-FR" b="0" i="0" u="none" baseline="0" dirty="0"/>
              <a:t>, les données sur les KPI et </a:t>
            </a:r>
            <a:r>
              <a:rPr lang="fr-FR" b="0" i="0" u="none" baseline="0" dirty="0" smtClean="0"/>
              <a:t>l’enquête </a:t>
            </a:r>
            <a:r>
              <a:rPr lang="fr-FR" b="0" i="0" u="none" baseline="0" dirty="0"/>
              <a:t>CMM (qui comporte des modules de base et des modules transversaux dont dépendent toutes les fonctions essentielles de la chaîne </a:t>
            </a:r>
            <a:r>
              <a:rPr lang="fr-FR" b="0" i="0" u="none" baseline="0" dirty="0" smtClean="0"/>
              <a:t>d’approvisionnement</a:t>
            </a:r>
            <a:r>
              <a:rPr lang="fr-FR" b="0" i="0" u="none" baseline="0" dirty="0"/>
              <a:t>). En outre, </a:t>
            </a:r>
            <a:r>
              <a:rPr lang="fr-FR" b="0" i="0" u="none" baseline="0" dirty="0" smtClean="0"/>
              <a:t>l’équipe d’évaluation </a:t>
            </a:r>
            <a:r>
              <a:rPr lang="fr-FR" b="0" i="0" u="none" baseline="0" dirty="0"/>
              <a:t>doit avoir recueilli des informations sur la chaîne </a:t>
            </a:r>
            <a:r>
              <a:rPr lang="fr-FR" b="0" i="0" u="none" baseline="0" dirty="0" smtClean="0"/>
              <a:t>d’approvisionnement </a:t>
            </a:r>
            <a:r>
              <a:rPr lang="fr-FR" b="0" i="0" u="none" baseline="0" dirty="0"/>
              <a:t>à partir des documents, rapports, etc. existants. Ces éléments ne doivent pas être ignorés au cours du processus </a:t>
            </a:r>
            <a:r>
              <a:rPr lang="fr-FR" b="0" i="0" u="none" baseline="0" dirty="0" smtClean="0"/>
              <a:t>d’analyse</a:t>
            </a:r>
            <a:r>
              <a:rPr lang="fr-FR" b="0" i="0" u="none" baseline="0" dirty="0"/>
              <a:t>, mais doivent éclairer les recommandations (p. ex. les sources peuvent indiquer de nouvelles initiatives, des activités qui ont été mises à </a:t>
            </a:r>
            <a:r>
              <a:rPr lang="fr-FR" b="0" i="0" u="none" baseline="0" dirty="0" smtClean="0"/>
              <a:t>l’essai </a:t>
            </a:r>
            <a:r>
              <a:rPr lang="fr-FR" b="0" i="0" u="none" baseline="0" dirty="0"/>
              <a:t>dans le passé, etc.).</a:t>
            </a:r>
          </a:p>
          <a:p>
            <a:endParaRPr lang="fr-FR" baseline="0" dirty="0" smtClean="0"/>
          </a:p>
          <a:p>
            <a:pPr algn="l" rtl="0"/>
            <a:r>
              <a:rPr lang="fr-FR" b="0" i="0" u="none" baseline="0" dirty="0"/>
              <a:t>Toutes les données sont importantes pour </a:t>
            </a:r>
            <a:r>
              <a:rPr lang="fr-FR" b="0" i="0" u="none" baseline="0" dirty="0" smtClean="0"/>
              <a:t>l’analyse</a:t>
            </a:r>
            <a:r>
              <a:rPr lang="fr-FR" b="0" i="0" u="none" baseline="0" dirty="0"/>
              <a:t> : comprendre la structure de la chaîne </a:t>
            </a:r>
            <a:r>
              <a:rPr lang="fr-FR" b="0" i="0" u="none" baseline="0" dirty="0" smtClean="0"/>
              <a:t>d’approvisionnement </a:t>
            </a:r>
            <a:r>
              <a:rPr lang="fr-FR" b="0" i="0" u="none" baseline="0" dirty="0"/>
              <a:t>(à partir de la cartographie de la chaîne </a:t>
            </a:r>
            <a:r>
              <a:rPr lang="fr-FR" b="0" i="0" u="none" baseline="0" dirty="0" smtClean="0"/>
              <a:t>d’approvisionnement</a:t>
            </a:r>
            <a:r>
              <a:rPr lang="fr-FR" b="0" i="0" u="none" baseline="0" dirty="0"/>
              <a:t>) est important pour comprendre et interpréter les autres données, décrire le système de santé et éventuellement identifier les forces, les faiblesses, les redondances, etc. structurelles dans la conception même de la chaîne </a:t>
            </a:r>
            <a:r>
              <a:rPr lang="fr-FR" b="0" i="0" u="none" baseline="0" dirty="0" smtClean="0"/>
              <a:t>d’approvisionnement</a:t>
            </a:r>
            <a:r>
              <a:rPr lang="fr-FR" b="0" i="0" u="none" baseline="0" dirty="0"/>
              <a:t>.</a:t>
            </a:r>
          </a:p>
          <a:p>
            <a:endParaRPr lang="fr-FR" baseline="0" dirty="0" smtClean="0"/>
          </a:p>
          <a:p>
            <a:pPr algn="l" rtl="0"/>
            <a:r>
              <a:rPr lang="fr-FR" b="0" i="0" u="none" baseline="0" dirty="0"/>
              <a:t>La maturité (résultats de </a:t>
            </a:r>
            <a:r>
              <a:rPr lang="fr-FR" b="0" i="0" u="none" baseline="0" dirty="0" smtClean="0"/>
              <a:t>l’enquête </a:t>
            </a:r>
            <a:r>
              <a:rPr lang="fr-FR" b="0" i="0" u="none" baseline="0" dirty="0"/>
              <a:t>CMM) et les performances (résultats des KPI) permettent </a:t>
            </a:r>
            <a:r>
              <a:rPr lang="fr-FR" b="0" i="0" u="none" baseline="0" dirty="0" smtClean="0"/>
              <a:t>d’identifier </a:t>
            </a:r>
            <a:r>
              <a:rPr lang="fr-FR" b="0" i="0" u="none" baseline="0" dirty="0"/>
              <a:t>les domaines performants et les domaines où des améliorations sont possibles ou souhaitables.</a:t>
            </a:r>
          </a:p>
          <a:p>
            <a:endParaRPr lang="fr-FR" baseline="0" dirty="0" smtClean="0"/>
          </a:p>
          <a:p>
            <a:pPr algn="l" rtl="0"/>
            <a:r>
              <a:rPr lang="fr-FR" b="0" i="0" u="none" baseline="0" dirty="0"/>
              <a:t>Il est nécessaire de créer une synthèse des données relatives à la structure, la maturité et les performances de la chaîne </a:t>
            </a:r>
            <a:r>
              <a:rPr lang="fr-FR" b="0" i="0" u="none" baseline="0" dirty="0" smtClean="0"/>
              <a:t>d’approvisionnement </a:t>
            </a:r>
            <a:r>
              <a:rPr lang="fr-FR" b="0" i="0" u="none" baseline="0" dirty="0"/>
              <a:t>afin de créer des « portraits » reflétant les résultats de </a:t>
            </a:r>
            <a:r>
              <a:rPr lang="fr-FR" b="0" i="0" u="none" baseline="0" dirty="0" smtClean="0"/>
              <a:t>l’analyse</a:t>
            </a:r>
            <a:r>
              <a:rPr lang="fr-FR" b="0" i="0" u="none" baseline="0" dirty="0"/>
              <a:t>.</a:t>
            </a:r>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1500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La première étape consiste à identifier dans la structure de la chaîne </a:t>
            </a:r>
            <a:r>
              <a:rPr lang="fr-FR" b="0" i="0" u="none" baseline="0" dirty="0" smtClean="0"/>
              <a:t>d’approvisionnement </a:t>
            </a:r>
            <a:r>
              <a:rPr lang="fr-FR" b="0" i="0" u="none" baseline="0" dirty="0"/>
              <a:t>les domaines laissant apparaître des performances plus élevées, ou au contraire, inférieures. Il </a:t>
            </a:r>
            <a:r>
              <a:rPr lang="fr-FR" b="0" i="0" u="none" baseline="0" dirty="0" smtClean="0"/>
              <a:t>s’agit </a:t>
            </a:r>
            <a:r>
              <a:rPr lang="fr-FR" b="0" i="0" u="none" baseline="0" dirty="0"/>
              <a:t>donc de déterminer quels KPI indiquent des performances supérieures ou inférieures, et dans quels domaines ? Notez que dans la fiche de référence des indicateurs, les KPI sont organisés selon certaines fonctions de la chaîne </a:t>
            </a:r>
            <a:r>
              <a:rPr lang="fr-FR" b="0" i="0" u="none" baseline="0" dirty="0" smtClean="0"/>
              <a:t>d’approvisionnement</a:t>
            </a:r>
            <a:r>
              <a:rPr lang="fr-FR" b="0" i="0" u="none" baseline="0" dirty="0"/>
              <a:t>.</a:t>
            </a:r>
          </a:p>
          <a:p>
            <a:endParaRPr lang="fr-FR" baseline="0" dirty="0" smtClean="0"/>
          </a:p>
          <a:p>
            <a:pPr algn="l" rtl="0"/>
            <a:r>
              <a:rPr lang="fr-FR" b="0" i="0" u="none" baseline="0" dirty="0"/>
              <a:t>De même, les résultats de </a:t>
            </a:r>
            <a:r>
              <a:rPr lang="fr-FR" b="0" i="0" u="none" baseline="0" dirty="0" smtClean="0"/>
              <a:t>l’enquête </a:t>
            </a:r>
            <a:r>
              <a:rPr lang="fr-FR" b="0" i="0" u="none" baseline="0" dirty="0"/>
              <a:t>CMM peuvent être utilisés pour identifier le niveau de maturité.</a:t>
            </a:r>
          </a:p>
          <a:p>
            <a:endParaRPr lang="fr-FR" baseline="0" dirty="0" smtClean="0"/>
          </a:p>
          <a:p>
            <a:pPr algn="l" rtl="0"/>
            <a:r>
              <a:rPr lang="fr-FR" b="0" i="0" u="none" baseline="0" dirty="0"/>
              <a:t>La performance et la maturité se rapportent aux différentes fonctions de la chaîne </a:t>
            </a:r>
            <a:r>
              <a:rPr lang="fr-FR" b="0" i="0" u="none" baseline="0" dirty="0" smtClean="0"/>
              <a:t>d’approvisionnement </a:t>
            </a:r>
            <a:r>
              <a:rPr lang="fr-FR" b="0" i="0" u="none" baseline="0" dirty="0"/>
              <a:t>(entreposage et stockage, distribution, données et informations, etc.) ET à différents niveaux de la chaîne </a:t>
            </a:r>
            <a:r>
              <a:rPr lang="fr-FR" b="0" i="0" u="none" baseline="0" dirty="0" smtClean="0"/>
              <a:t>d’approvisionnement </a:t>
            </a:r>
            <a:r>
              <a:rPr lang="fr-FR" b="0" i="0" u="none" baseline="0" dirty="0"/>
              <a:t>(entrepôts, points de prestation de services, etc.). Une fonction peut être performante à un niveau de la chaîne </a:t>
            </a:r>
            <a:r>
              <a:rPr lang="fr-FR" b="0" i="0" u="none" baseline="0" dirty="0" smtClean="0"/>
              <a:t>d’approvisionnement</a:t>
            </a:r>
            <a:r>
              <a:rPr lang="fr-FR" b="0" i="0" u="none" baseline="0" dirty="0"/>
              <a:t>, mais beaucoup moins à un autre niveau. Par exemple, le niveau de maturité de la pharmacovigilance peut être très élevé au niveau des hôpitaux centraux et de référence, mais faible dans les centres de santé.</a:t>
            </a:r>
          </a:p>
          <a:p>
            <a:endParaRPr lang="fr-FR" baseline="0" dirty="0" smtClean="0"/>
          </a:p>
          <a:p>
            <a:pPr algn="l" rtl="0"/>
            <a:r>
              <a:rPr lang="fr-FR" b="0" i="0" u="none" baseline="0" dirty="0"/>
              <a:t>Après avoir identifié les domaines dans lesquels les performances et la maturité sont plus élevées ou plus faibles, </a:t>
            </a:r>
            <a:r>
              <a:rPr lang="fr-FR" b="0" i="0" u="none" baseline="0" dirty="0" smtClean="0"/>
              <a:t>l’étape </a:t>
            </a:r>
            <a:r>
              <a:rPr lang="fr-FR" b="0" i="0" u="none" baseline="0" dirty="0"/>
              <a:t>suivante consiste à examiner dans quelle mesure ces deux éléments peuvent être liés </a:t>
            </a:r>
            <a:r>
              <a:rPr lang="fr-FR" b="0" i="0" u="none" baseline="0" dirty="0" smtClean="0"/>
              <a:t>l’un </a:t>
            </a:r>
            <a:r>
              <a:rPr lang="fr-FR" b="0" i="0" u="none" baseline="0" dirty="0"/>
              <a:t>à </a:t>
            </a:r>
            <a:r>
              <a:rPr lang="fr-FR" b="0" i="0" u="none" baseline="0" dirty="0" smtClean="0"/>
              <a:t>l’autre</a:t>
            </a:r>
            <a:r>
              <a:rPr lang="fr-FR" b="0" i="0" u="none" baseline="0" dirty="0"/>
              <a:t>, ce qui est abordé plus en détail dans les prochaines diapositives. Toutefois, les équipes </a:t>
            </a:r>
            <a:r>
              <a:rPr lang="fr-FR" b="0" i="0" u="none" baseline="0" dirty="0" smtClean="0"/>
              <a:t>d’évaluation </a:t>
            </a:r>
            <a:r>
              <a:rPr lang="fr-FR" b="0" i="0" u="none" baseline="0" dirty="0"/>
              <a:t>doivent être conscientes que les données recueillies pour la NSCA peuvent ne pas toujours être pertinentes dans le mesure où elles sont collectées à un moment précis. Ces types de données (transversales) permettent notamment </a:t>
            </a:r>
            <a:r>
              <a:rPr lang="fr-FR" b="0" i="0" u="none" baseline="0" dirty="0" smtClean="0"/>
              <a:t>d’identifier </a:t>
            </a:r>
            <a:r>
              <a:rPr lang="fr-FR" b="0" i="0" u="none" baseline="0" dirty="0"/>
              <a:t>les corrélations, en revanche ils ne permettent pas toujours de déterminer les causes. Cela ne signifie pas que la NSCA ne permet pas de formuler des recommandations solides ; le simple fait de mettre en évidence les forces et les faiblesses permet </a:t>
            </a:r>
            <a:r>
              <a:rPr lang="fr-FR" b="0" i="0" u="none" baseline="0" dirty="0" smtClean="0"/>
              <a:t>d’élaborer </a:t>
            </a:r>
            <a:r>
              <a:rPr lang="fr-FR" b="0" i="0" u="none" baseline="0" dirty="0"/>
              <a:t>des recommandations pour combler les lacunes (et les données recueillies doivent permettre à </a:t>
            </a:r>
            <a:r>
              <a:rPr lang="fr-FR" b="0" i="0" u="none" baseline="0" dirty="0" smtClean="0"/>
              <a:t>l’équipe d’évaluation </a:t>
            </a:r>
            <a:r>
              <a:rPr lang="fr-FR" b="0" i="0" u="none" baseline="0" dirty="0"/>
              <a:t>de faire un peu plus que cela). Toutefois, il est nécessaire de garder à </a:t>
            </a:r>
            <a:r>
              <a:rPr lang="fr-FR" b="0" i="0" u="none" baseline="0" dirty="0" smtClean="0"/>
              <a:t>l’esprit </a:t>
            </a:r>
            <a:r>
              <a:rPr lang="fr-FR" b="0" i="0" u="none" baseline="0" dirty="0"/>
              <a:t>lors de </a:t>
            </a:r>
            <a:r>
              <a:rPr lang="fr-FR" b="0" i="0" u="none" baseline="0" dirty="0" smtClean="0"/>
              <a:t>l’analyse </a:t>
            </a:r>
            <a:r>
              <a:rPr lang="fr-FR" b="0" i="0" u="none" baseline="0" dirty="0"/>
              <a:t>et de </a:t>
            </a:r>
            <a:r>
              <a:rPr lang="fr-FR" b="0" i="0" u="none" baseline="0" dirty="0" smtClean="0"/>
              <a:t>l’interprétation </a:t>
            </a:r>
            <a:r>
              <a:rPr lang="fr-FR" b="0" i="0" u="none" baseline="0" dirty="0"/>
              <a:t>des données, que les données ont leurs limites, et que la simple identification des domaines qui nécessitent une étude plus approfondie est une conclusion valide et utile à tirer de la NSCA.</a:t>
            </a:r>
          </a:p>
        </p:txBody>
      </p:sp>
      <p:sp>
        <p:nvSpPr>
          <p:cNvPr id="4" name="Slide Number Placeholder 3"/>
          <p:cNvSpPr>
            <a:spLocks noGrp="1"/>
          </p:cNvSpPr>
          <p:nvPr>
            <p:ph type="sldNum" sz="quarter" idx="10"/>
          </p:nvPr>
        </p:nvSpPr>
        <p:spPr/>
        <p:txBody>
          <a:bodyPr/>
          <a:lstStyle/>
          <a:p>
            <a:pPr algn="l" rtl="0"/>
            <a:fld id="{CD5D8AE4-A521-4C93-931F-3604DC391183}" type="slidenum">
              <a:rPr/>
              <a:t>4</a:t>
            </a:fld>
            <a:endParaRPr lang="fr-FR"/>
          </a:p>
        </p:txBody>
      </p:sp>
    </p:spTree>
    <p:extLst>
      <p:ext uri="{BB962C8B-B14F-4D97-AF65-F5344CB8AC3E}">
        <p14:creationId xmlns:p14="http://schemas.microsoft.com/office/powerpoint/2010/main" val="15765878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Les bonnes pratiques ont pour objectif </a:t>
            </a:r>
            <a:r>
              <a:rPr lang="fr-FR" b="0" i="0" u="none" baseline="0" dirty="0" smtClean="0"/>
              <a:t>d’améliorer </a:t>
            </a:r>
            <a:r>
              <a:rPr lang="fr-FR" b="0" i="0" u="none" baseline="0" dirty="0"/>
              <a:t>la performance des chaînes </a:t>
            </a:r>
            <a:r>
              <a:rPr lang="fr-FR" b="0" i="0" u="none" baseline="0" dirty="0" smtClean="0"/>
              <a:t>d’approvisionnement</a:t>
            </a:r>
            <a:r>
              <a:rPr lang="fr-FR" b="0" i="0" u="none" baseline="0" dirty="0"/>
              <a:t>, qui est mesurée par les KPI. Ainsi, la question essentielle pour une évaluation est </a:t>
            </a:r>
            <a:r>
              <a:rPr lang="fr-FR" b="0" i="0" u="none" baseline="0" dirty="0" smtClean="0"/>
              <a:t>d’identifier </a:t>
            </a:r>
            <a:r>
              <a:rPr lang="fr-FR" b="0" i="0" u="none" baseline="0" dirty="0"/>
              <a:t>les domaines dans lesquels la performance est moins bonne, puis de déterminer quels aspects des capacités pourraient être améliorés pour obtenir une meilleure performance sans nuire aux domaines dans lesquels la performance est bonne (il est également possible que les capacités soient variables au sein </a:t>
            </a:r>
            <a:r>
              <a:rPr lang="fr-FR" b="0" i="0" u="none" baseline="0" dirty="0" smtClean="0"/>
              <a:t>d’une </a:t>
            </a:r>
            <a:r>
              <a:rPr lang="fr-FR" b="0" i="0" u="none" baseline="0" dirty="0"/>
              <a:t>chaîne </a:t>
            </a:r>
            <a:r>
              <a:rPr lang="fr-FR" b="0" i="0" u="none" baseline="0" dirty="0" smtClean="0"/>
              <a:t>d’approvisionnement </a:t>
            </a:r>
            <a:r>
              <a:rPr lang="fr-FR" b="0" i="0" u="none" baseline="0" dirty="0"/>
              <a:t>et que les mesures prises dans une partie de la chaîne puissent permettre de mieux comprendre </a:t>
            </a:r>
            <a:r>
              <a:rPr lang="fr-FR" b="0" i="0" u="none" baseline="0" dirty="0" smtClean="0"/>
              <a:t>d’autres </a:t>
            </a:r>
            <a:r>
              <a:rPr lang="fr-FR" b="0" i="0" u="none" baseline="0" dirty="0"/>
              <a:t>parties de la chaîne).</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5</a:t>
            </a:fld>
            <a:endParaRPr lang="fr-FR"/>
          </a:p>
        </p:txBody>
      </p:sp>
    </p:spTree>
    <p:extLst>
      <p:ext uri="{BB962C8B-B14F-4D97-AF65-F5344CB8AC3E}">
        <p14:creationId xmlns:p14="http://schemas.microsoft.com/office/powerpoint/2010/main" val="38644136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Sur le plan conceptuel, cette diapositive pose comme postulat que les performances sont le résultat « final » </a:t>
            </a:r>
            <a:r>
              <a:rPr lang="fr-FR" b="0" i="0" u="none" baseline="0" dirty="0" smtClean="0"/>
              <a:t>d’une </a:t>
            </a:r>
            <a:r>
              <a:rPr lang="fr-FR" b="0" i="0" u="none" baseline="0" dirty="0"/>
              <a:t>chaîne </a:t>
            </a:r>
            <a:r>
              <a:rPr lang="fr-FR" b="0" i="0" u="none" baseline="0" dirty="0" smtClean="0"/>
              <a:t>d’approvisionnement</a:t>
            </a:r>
            <a:r>
              <a:rPr lang="fr-FR" b="0" i="0" u="none" baseline="0" dirty="0"/>
              <a:t> ; les spécificités de </a:t>
            </a:r>
            <a:r>
              <a:rPr lang="fr-FR" b="0" i="0" u="none" baseline="0" dirty="0" smtClean="0"/>
              <a:t>l’organisation</a:t>
            </a:r>
            <a:r>
              <a:rPr lang="fr-FR" b="0" i="0" u="none" baseline="0" dirty="0"/>
              <a:t>, etc. sont moins importantes que </a:t>
            </a:r>
            <a:r>
              <a:rPr lang="fr-FR" b="0" i="0" u="none" baseline="0" dirty="0" smtClean="0"/>
              <a:t>d’obtenir </a:t>
            </a:r>
            <a:r>
              <a:rPr lang="fr-FR" b="0" i="0" u="none" baseline="0" dirty="0"/>
              <a:t>des performances élevées. Si les performances représentent le résultat « final », </a:t>
            </a:r>
            <a:r>
              <a:rPr lang="fr-FR" b="0" i="0" u="none" baseline="0" dirty="0" smtClean="0"/>
              <a:t>l’examen </a:t>
            </a:r>
            <a:r>
              <a:rPr lang="fr-FR" b="0" i="0" u="none" baseline="0" dirty="0"/>
              <a:t>« à </a:t>
            </a:r>
            <a:r>
              <a:rPr lang="fr-FR" b="0" i="0" u="none" baseline="0" dirty="0" smtClean="0"/>
              <a:t>l’envers</a:t>
            </a:r>
            <a:r>
              <a:rPr lang="fr-FR" b="0" i="0" u="none" baseline="0" dirty="0"/>
              <a:t> »  des données signifie que </a:t>
            </a:r>
            <a:r>
              <a:rPr lang="fr-FR" b="0" i="0" u="none" baseline="0" dirty="0" smtClean="0"/>
              <a:t>l’équipe d’évaluation </a:t>
            </a:r>
            <a:r>
              <a:rPr lang="fr-FR" b="0" i="0" u="none" baseline="0" dirty="0"/>
              <a:t>commence par les performances (c.-à-d. les KPI) et progresse ensuite en partant de cette « fin » vers le « début », ce qui mène aux performances, qui dans ce cas sont représentées par la maturité des capacités de la chaîne </a:t>
            </a:r>
            <a:r>
              <a:rPr lang="fr-FR" b="0" i="0" u="none" baseline="0" dirty="0" smtClean="0"/>
              <a:t>d’approvisionnement</a:t>
            </a:r>
            <a:r>
              <a:rPr lang="fr-FR" b="0" i="0" u="none" baseline="0" dirty="0"/>
              <a:t>. Par conséquent, travailler à </a:t>
            </a:r>
            <a:r>
              <a:rPr lang="fr-FR" b="0" i="0" u="none" baseline="0" dirty="0" smtClean="0"/>
              <a:t>l’envers </a:t>
            </a:r>
            <a:r>
              <a:rPr lang="fr-FR" b="0" i="0" u="none" baseline="0" dirty="0"/>
              <a:t>implique que les équipes </a:t>
            </a:r>
            <a:r>
              <a:rPr lang="fr-FR" b="0" i="0" u="none" baseline="0" dirty="0" smtClean="0"/>
              <a:t>d’évaluation </a:t>
            </a:r>
            <a:r>
              <a:rPr lang="fr-FR" b="0" i="0" u="none" baseline="0" dirty="0"/>
              <a:t>utilisent les données de </a:t>
            </a:r>
            <a:r>
              <a:rPr lang="fr-FR" b="0" i="0" u="none" baseline="0" dirty="0" smtClean="0"/>
              <a:t>l’enquête </a:t>
            </a:r>
            <a:r>
              <a:rPr lang="fr-FR" b="0" i="0" u="none" baseline="0" dirty="0"/>
              <a:t>CMM pour formuler des hypothèses expliquant les raisons des bonnes ou mauvaises performances. Cela nécessite de comprendre les liens entre le modèle CMM et les KPI.</a:t>
            </a:r>
          </a:p>
          <a:p>
            <a:endParaRPr lang="fr-FR" baseline="0" dirty="0" smtClean="0"/>
          </a:p>
          <a:p>
            <a:pPr algn="l" rtl="0"/>
            <a:r>
              <a:rPr lang="fr-FR" b="0" i="0" u="none" baseline="0" dirty="0"/>
              <a:t>Il convient de noter que tous les KPI ne sont pas des fins en soi, mais plutôt des résultats intermédiaires. Par exemple, il est important de passer les commandes à temps pour </a:t>
            </a:r>
            <a:r>
              <a:rPr lang="fr-FR" b="0" i="0" u="none" baseline="0" dirty="0" smtClean="0"/>
              <a:t>s’assurer </a:t>
            </a:r>
            <a:r>
              <a:rPr lang="fr-FR" b="0" i="0" u="none" baseline="0" dirty="0"/>
              <a:t>que les commandes seront traitées et livrées dans les délais, ce qui est important pour que les stocks correspondent au plan et pour limiter les ruptures de stock et </a:t>
            </a:r>
            <a:r>
              <a:rPr lang="fr-FR" b="0" i="0" u="none" baseline="0" dirty="0" smtClean="0"/>
              <a:t>l’expiration </a:t>
            </a:r>
            <a:r>
              <a:rPr lang="fr-FR" b="0" i="0" u="none" baseline="0" dirty="0"/>
              <a:t>des dates de péremption. Ainsi, en traitant les données à </a:t>
            </a:r>
            <a:r>
              <a:rPr lang="fr-FR" b="0" i="0" u="none" baseline="0" dirty="0" smtClean="0"/>
              <a:t>l’envers</a:t>
            </a:r>
            <a:r>
              <a:rPr lang="fr-FR" b="0" i="0" u="none" baseline="0" dirty="0"/>
              <a:t>, </a:t>
            </a:r>
            <a:r>
              <a:rPr lang="fr-FR" b="0" i="0" u="none" baseline="0" dirty="0" smtClean="0"/>
              <a:t>l’équipe </a:t>
            </a:r>
            <a:r>
              <a:rPr lang="fr-FR" b="0" i="0" u="none" baseline="0" dirty="0"/>
              <a:t>chargée de </a:t>
            </a:r>
            <a:r>
              <a:rPr lang="fr-FR" b="0" i="0" u="none" baseline="0" dirty="0" smtClean="0"/>
              <a:t>l’analyse </a:t>
            </a:r>
            <a:r>
              <a:rPr lang="fr-FR" b="0" i="0" u="none" baseline="0" dirty="0"/>
              <a:t>doit (bien sûr) être consciente de </a:t>
            </a:r>
            <a:r>
              <a:rPr lang="fr-FR" b="0" i="0" u="none" baseline="0" dirty="0" smtClean="0"/>
              <a:t>l’interdépendance </a:t>
            </a:r>
            <a:r>
              <a:rPr lang="fr-FR" b="0" i="0" u="none" baseline="0" dirty="0"/>
              <a:t>des différents éléments des chaînes </a:t>
            </a:r>
            <a:r>
              <a:rPr lang="fr-FR" b="0" i="0" u="none" baseline="0" dirty="0" smtClean="0"/>
              <a:t>d’approvisionnement</a:t>
            </a:r>
            <a:r>
              <a:rPr lang="fr-FR" b="0" i="0" u="none" baseline="0" dirty="0"/>
              <a:t>.</a:t>
            </a:r>
          </a:p>
          <a:p>
            <a:endParaRPr lang="fr-FR" baseline="0" dirty="0" smtClean="0"/>
          </a:p>
          <a:p>
            <a:pPr algn="l" rtl="0"/>
            <a:r>
              <a:rPr lang="fr-FR" b="0" i="0" u="none" baseline="0" dirty="0"/>
              <a:t>Inversement, </a:t>
            </a:r>
            <a:r>
              <a:rPr lang="fr-FR" b="0" i="0" u="none" baseline="0" dirty="0" smtClean="0"/>
              <a:t>l’analyse </a:t>
            </a:r>
            <a:r>
              <a:rPr lang="fr-FR" b="0" i="0" u="none" baseline="0" dirty="0"/>
              <a:t>peut être effectuée à </a:t>
            </a:r>
            <a:r>
              <a:rPr lang="fr-FR" b="0" i="0" u="none" baseline="0" dirty="0" smtClean="0"/>
              <a:t>l’endroit</a:t>
            </a:r>
            <a:r>
              <a:rPr lang="fr-FR" b="0" i="0" u="none" baseline="0" dirty="0"/>
              <a:t>, en commençant par les intrants et les processus de la chaîne </a:t>
            </a:r>
            <a:r>
              <a:rPr lang="fr-FR" b="0" i="0" u="none" baseline="0" dirty="0" smtClean="0"/>
              <a:t>d’approvisionnement</a:t>
            </a:r>
            <a:r>
              <a:rPr lang="fr-FR" b="0" i="0" u="none" baseline="0" dirty="0"/>
              <a:t>, puis en les suivant tout au long de la « chaîne » pour déterminer comment ils peuvent être liés aux performances.</a:t>
            </a:r>
          </a:p>
          <a:p>
            <a:endParaRPr lang="fr-FR" baseline="0" dirty="0" smtClean="0"/>
          </a:p>
          <a:p>
            <a:pPr algn="l" rtl="0"/>
            <a:r>
              <a:rPr lang="fr-FR" b="0" i="0" u="none" baseline="0" dirty="0"/>
              <a:t>Sur le plan conceptuel, ces idées </a:t>
            </a:r>
            <a:r>
              <a:rPr lang="fr-FR" b="0" i="0" u="none" baseline="0" dirty="0" smtClean="0"/>
              <a:t>s’appliquent </a:t>
            </a:r>
            <a:r>
              <a:rPr lang="fr-FR" b="0" i="0" u="none" baseline="0" dirty="0"/>
              <a:t>également aux niveaux de la chaîne </a:t>
            </a:r>
            <a:r>
              <a:rPr lang="fr-FR" b="0" i="0" u="none" baseline="0" dirty="0" smtClean="0"/>
              <a:t>d’approvisionnement</a:t>
            </a:r>
            <a:r>
              <a:rPr lang="fr-FR" b="0" i="0" u="none" baseline="0" dirty="0"/>
              <a:t> : les analyses peuvent commencer par le niveau central en allant vers le bas, ou commencer par les points de prestation de services et remonter vers le niveau central.</a:t>
            </a:r>
          </a:p>
          <a:p>
            <a:endParaRPr lang="fr-FR" baseline="0" dirty="0" smtClean="0"/>
          </a:p>
          <a:p>
            <a:pPr algn="l" rtl="0"/>
            <a:r>
              <a:rPr lang="fr-FR" b="0" i="0" u="none" baseline="0" dirty="0"/>
              <a:t>Il est recommandé que les équipes </a:t>
            </a:r>
            <a:r>
              <a:rPr lang="fr-FR" b="0" i="0" u="none" baseline="0" dirty="0" smtClean="0"/>
              <a:t>d’évaluation </a:t>
            </a:r>
            <a:r>
              <a:rPr lang="fr-FR" b="0" i="0" u="none" baseline="0" dirty="0"/>
              <a:t>utilisent toutes ces méthodes de façon délibérée. Examiner les données « à </a:t>
            </a:r>
            <a:r>
              <a:rPr lang="fr-FR" b="0" i="0" u="none" baseline="0" dirty="0" smtClean="0"/>
              <a:t>l’envers</a:t>
            </a:r>
            <a:r>
              <a:rPr lang="fr-FR" b="0" i="0" u="none" baseline="0" dirty="0"/>
              <a:t> » et « à </a:t>
            </a:r>
            <a:r>
              <a:rPr lang="fr-FR" b="0" i="0" u="none" baseline="0" dirty="0" smtClean="0"/>
              <a:t>l’endroit</a:t>
            </a:r>
            <a:r>
              <a:rPr lang="fr-FR" b="0" i="0" u="none" baseline="0" dirty="0"/>
              <a:t> » (ou « vers le haut » et « vers le bas ») permet parfois </a:t>
            </a:r>
            <a:r>
              <a:rPr lang="fr-FR" b="0" i="0" u="none" baseline="0" dirty="0" smtClean="0"/>
              <a:t>d’arriver </a:t>
            </a:r>
            <a:r>
              <a:rPr lang="fr-FR" b="0" i="0" u="none" baseline="0" dirty="0"/>
              <a:t>aux mêmes conclusions générales, parfois </a:t>
            </a:r>
            <a:r>
              <a:rPr lang="fr-FR" b="0" i="0" u="none" baseline="0" dirty="0" smtClean="0"/>
              <a:t>d’arriver </a:t>
            </a:r>
            <a:r>
              <a:rPr lang="fr-FR" b="0" i="0" u="none" baseline="0" dirty="0"/>
              <a:t>à des conclusions différentes.</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6</a:t>
            </a:fld>
            <a:endParaRPr lang="fr-FR"/>
          </a:p>
        </p:txBody>
      </p:sp>
    </p:spTree>
    <p:extLst>
      <p:ext uri="{BB962C8B-B14F-4D97-AF65-F5344CB8AC3E}">
        <p14:creationId xmlns:p14="http://schemas.microsoft.com/office/powerpoint/2010/main" val="8527644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Cette diapositive présente un schéma simplifié de ce à quoi pourrait ressembler une analyse réalisée à </a:t>
            </a:r>
            <a:r>
              <a:rPr lang="fr-FR" b="0" i="0" u="none" baseline="0" dirty="0" smtClean="0"/>
              <a:t>l’envers</a:t>
            </a:r>
            <a:r>
              <a:rPr lang="fr-FR" b="0" i="0" u="none" baseline="0" dirty="0"/>
              <a:t>.</a:t>
            </a:r>
          </a:p>
          <a:p>
            <a:endParaRPr lang="fr-FR" dirty="0" smtClean="0"/>
          </a:p>
          <a:p>
            <a:pPr algn="l" rtl="0"/>
            <a:r>
              <a:rPr lang="fr-FR" b="0" i="0" u="none" baseline="0" dirty="0"/>
              <a:t>La zone pointillée de gauche représente les données des KPI, tandis que la zone pointillée de droite représente les données de </a:t>
            </a:r>
            <a:r>
              <a:rPr lang="fr-FR" b="0" i="0" u="none" baseline="0" dirty="0" smtClean="0"/>
              <a:t>l’enquête </a:t>
            </a:r>
            <a:r>
              <a:rPr lang="fr-FR" b="0" i="0" u="none" baseline="0" dirty="0"/>
              <a:t>CMM.</a:t>
            </a:r>
          </a:p>
          <a:p>
            <a:endParaRPr lang="fr-FR" dirty="0" smtClean="0"/>
          </a:p>
          <a:p>
            <a:pPr algn="l" rtl="0"/>
            <a:r>
              <a:rPr lang="fr-FR" b="0" i="0" u="none" baseline="0" dirty="0"/>
              <a:t>Dans cet exemple, une rupture de stock supérieure au niveau souhaitable a été identifiée. Cela nous amène à nous poser certaines questions : quel est </a:t>
            </a:r>
            <a:r>
              <a:rPr lang="fr-FR" b="0" i="0" u="none" baseline="0" dirty="0" smtClean="0"/>
              <a:t>l’état </a:t>
            </a:r>
            <a:r>
              <a:rPr lang="fr-FR" b="0" i="0" u="none" baseline="0" dirty="0"/>
              <a:t>du stock par rapport aux KPI définis dans le plan ? (</a:t>
            </a:r>
            <a:r>
              <a:rPr lang="fr-FR" b="0" i="0" u="none" baseline="0" dirty="0" smtClean="0"/>
              <a:t>s’il </a:t>
            </a:r>
            <a:r>
              <a:rPr lang="fr-FR" b="0" i="0" u="none" baseline="0" dirty="0"/>
              <a:t>est bon, </a:t>
            </a:r>
            <a:r>
              <a:rPr lang="fr-FR" b="0" i="0" u="none" baseline="0" dirty="0" smtClean="0"/>
              <a:t>c’est qu’il </a:t>
            </a:r>
            <a:r>
              <a:rPr lang="fr-FR" b="0" i="0" u="none" baseline="0" dirty="0"/>
              <a:t>y a un problème avec la définition du stock par rapport au plan ; </a:t>
            </a:r>
            <a:r>
              <a:rPr lang="fr-FR" b="0" i="0" u="none" baseline="0" dirty="0" smtClean="0"/>
              <a:t>s’il n’est </a:t>
            </a:r>
            <a:r>
              <a:rPr lang="fr-FR" b="0" i="0" u="none" baseline="0" dirty="0"/>
              <a:t>pas bon, alors quel est le problème ? Les commandes sont-elles livrées à temps ? Sont-elles livrées complètes ? Sont-elles livrées à temps et complètes ? Si oui, alors y-a-t-il des problèmes avec les quantités commandées, si la réponse est négative, alors quel est le problème ? Les entrepôts subissent-ils des ruptures de stock ? Si oui, </a:t>
            </a:r>
            <a:r>
              <a:rPr lang="fr-FR" b="0" i="0" u="none" baseline="0" dirty="0" smtClean="0"/>
              <a:t>l’approvisionnement </a:t>
            </a:r>
            <a:r>
              <a:rPr lang="fr-FR" b="0" i="0" u="none" baseline="0" dirty="0"/>
              <a:t>est-il suffisant ? Les fournisseurs livrent-ils les quantités commandées à temps ? Ou </a:t>
            </a:r>
            <a:r>
              <a:rPr lang="fr-FR" b="0" i="0" u="none" baseline="0" dirty="0" smtClean="0"/>
              <a:t>s’agit-il d’un </a:t>
            </a:r>
            <a:r>
              <a:rPr lang="fr-FR" b="0" i="0" u="none" baseline="0" dirty="0"/>
              <a:t>problème de ressources humaines, ces dernières étant insuffisantes pour assurer un suivi et une surveillance adéquates des stocks ?</a:t>
            </a:r>
          </a:p>
          <a:p>
            <a:endParaRPr lang="fr-FR" baseline="0" dirty="0" smtClean="0"/>
          </a:p>
          <a:p>
            <a:pPr algn="l" rtl="0"/>
            <a:r>
              <a:rPr lang="fr-FR" b="0" i="0" u="none" baseline="0" dirty="0"/>
              <a:t>Après avoir vérifié les KPI intermédiaires, il existe des modules CMM sous-jacents qui peuvent également indiquer pourquoi certains KPI ne sont pas au bon niveau. Quels domaines se caractérisent par une meilleure ou une moins bonne maturité ?</a:t>
            </a:r>
          </a:p>
          <a:p>
            <a:endParaRPr lang="fr-FR" baseline="0" dirty="0" smtClean="0"/>
          </a:p>
          <a:p>
            <a:pPr algn="l" rtl="0"/>
            <a:r>
              <a:rPr lang="fr-FR" b="0" i="0" u="none" baseline="0" dirty="0"/>
              <a:t>Pour résumer, il est nécessaire de commencer par se poser une série de questions par rapport aux données, et les données à examiner de manière plus approfondie (ou non) dépendent de la réponse à ces questions.</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7</a:t>
            </a:fld>
            <a:endParaRPr lang="fr-FR"/>
          </a:p>
        </p:txBody>
      </p:sp>
    </p:spTree>
    <p:extLst>
      <p:ext uri="{BB962C8B-B14F-4D97-AF65-F5344CB8AC3E}">
        <p14:creationId xmlns:p14="http://schemas.microsoft.com/office/powerpoint/2010/main" val="28544338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Les ruptures de stock sont un domaine relativement compliqué à étudier, de multiples facteurs pouvant potentiellement contribuer à </a:t>
            </a:r>
            <a:r>
              <a:rPr lang="fr-FR" b="0" i="0" u="none" baseline="0" dirty="0" smtClean="0"/>
              <a:t>l’amélioration </a:t>
            </a:r>
            <a:r>
              <a:rPr lang="fr-FR" b="0" i="0" u="none" baseline="0" dirty="0"/>
              <a:t>ou à la détérioration des performances. Tous les KPI ne sont pas aussi complexes, du moins en termes </a:t>
            </a:r>
            <a:r>
              <a:rPr lang="fr-FR" b="0" i="0" u="none" baseline="0" dirty="0" smtClean="0"/>
              <a:t>d’analyse</a:t>
            </a:r>
            <a:r>
              <a:rPr lang="fr-FR" b="0" i="0" u="none" baseline="0" dirty="0"/>
              <a:t>. Pour la précision des prévisions, il existe un module CMM sur la prévision. Examiner les réponses à </a:t>
            </a:r>
            <a:r>
              <a:rPr lang="fr-FR" b="0" i="0" u="none" baseline="0" dirty="0" smtClean="0"/>
              <a:t>l’aide </a:t>
            </a:r>
            <a:r>
              <a:rPr lang="fr-FR" b="0" i="0" u="none" baseline="0" dirty="0"/>
              <a:t>de ce module CMM fournit beaucoup </a:t>
            </a:r>
            <a:r>
              <a:rPr lang="fr-FR" b="0" i="0" u="none" baseline="0" dirty="0" smtClean="0"/>
              <a:t>d’informations </a:t>
            </a:r>
            <a:r>
              <a:rPr lang="fr-FR" b="0" i="0" u="none" baseline="0" dirty="0"/>
              <a:t>sur la façon dont les prévisions sont établies et ce qui peut être amélioré. Toutefois, même dans le cas des prévisions, les équipes </a:t>
            </a:r>
            <a:r>
              <a:rPr lang="fr-FR" b="0" i="0" u="none" baseline="0" dirty="0" smtClean="0"/>
              <a:t>d’évaluation </a:t>
            </a:r>
            <a:r>
              <a:rPr lang="fr-FR" b="0" i="0" u="none" baseline="0" dirty="0"/>
              <a:t>doivent être conscientes </a:t>
            </a:r>
            <a:r>
              <a:rPr lang="fr-FR" b="0" i="0" u="none" baseline="0" dirty="0" smtClean="0"/>
              <a:t>qu’il </a:t>
            </a:r>
            <a:r>
              <a:rPr lang="fr-FR" b="0" i="0" u="none" baseline="0" dirty="0"/>
              <a:t>existe des questions liées aux prévisions dans </a:t>
            </a:r>
            <a:r>
              <a:rPr lang="fr-FR" b="0" i="0" u="none" baseline="0" dirty="0" smtClean="0"/>
              <a:t>d’autres </a:t>
            </a:r>
            <a:r>
              <a:rPr lang="fr-FR" b="0" i="0" u="none" baseline="0" dirty="0"/>
              <a:t>modules CMM (p. ex. ressources humaines, approvisionnement). Par exemple, la question de base sur </a:t>
            </a:r>
            <a:r>
              <a:rPr lang="fr-FR" b="0" i="0" u="none" baseline="0" dirty="0" smtClean="0"/>
              <a:t>l’approvisionnement </a:t>
            </a:r>
            <a:r>
              <a:rPr lang="fr-FR" b="0" i="0" u="none" baseline="0" dirty="0"/>
              <a:t>demande si les prévisions sont prises en compte lors de la sélection des fournisseurs et de </a:t>
            </a:r>
            <a:r>
              <a:rPr lang="fr-FR" b="0" i="0" u="none" baseline="0" dirty="0" smtClean="0"/>
              <a:t>l’approvisionnement</a:t>
            </a:r>
            <a:r>
              <a:rPr lang="fr-FR" b="0" i="0" u="none" baseline="0" dirty="0"/>
              <a:t>. Si les prévisions ne sont pas utilisées pour </a:t>
            </a:r>
            <a:r>
              <a:rPr lang="fr-FR" b="0" i="0" u="none" baseline="0" dirty="0" smtClean="0"/>
              <a:t>l’approvisionnement</a:t>
            </a:r>
            <a:r>
              <a:rPr lang="fr-FR" b="0" i="0" u="none" baseline="0" dirty="0"/>
              <a:t>, les personnes qui établissent les prévisions risquent de ne pas comprendre </a:t>
            </a:r>
            <a:r>
              <a:rPr lang="fr-FR" b="0" i="0" u="none" baseline="0" dirty="0" smtClean="0"/>
              <a:t>l’importance </a:t>
            </a:r>
            <a:r>
              <a:rPr lang="fr-FR" b="0" i="0" u="none" baseline="0" dirty="0"/>
              <a:t>de leur travail et donc de ne pas </a:t>
            </a:r>
            <a:r>
              <a:rPr lang="fr-FR" b="0" i="0" u="none" baseline="0" dirty="0" smtClean="0"/>
              <a:t>s’efforcer </a:t>
            </a:r>
            <a:r>
              <a:rPr lang="fr-FR" b="0" i="0" u="none" baseline="0" dirty="0"/>
              <a:t>de produire de bonnes prévisions (alors que, </a:t>
            </a:r>
            <a:r>
              <a:rPr lang="fr-FR" b="0" i="0" u="none" baseline="0" dirty="0" smtClean="0"/>
              <a:t>d’un </a:t>
            </a:r>
            <a:r>
              <a:rPr lang="fr-FR" b="0" i="0" u="none" baseline="0" dirty="0"/>
              <a:t>autre côté, les équipes chargées des achats peuvent ne pas utiliser les prévisions si elles les jugent trop mauvaises...). Le fait de rechercher des informations en dehors du module de prévision du CMM peut permettre </a:t>
            </a:r>
            <a:r>
              <a:rPr lang="fr-FR" b="0" i="0" u="none" baseline="0" dirty="0" smtClean="0"/>
              <a:t>d’identifier </a:t>
            </a:r>
            <a:r>
              <a:rPr lang="fr-FR" b="0" i="0" u="none" baseline="0" dirty="0"/>
              <a:t>des problèmes systématiques qui influent sur </a:t>
            </a:r>
            <a:r>
              <a:rPr lang="fr-FR" b="0" i="0" u="none" baseline="0" dirty="0" smtClean="0"/>
              <a:t>l’exactitude </a:t>
            </a:r>
            <a:r>
              <a:rPr lang="fr-FR" b="0" i="0" u="none" baseline="0" dirty="0"/>
              <a:t>des prévisions.</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8</a:t>
            </a:fld>
            <a:endParaRPr lang="fr-FR"/>
          </a:p>
        </p:txBody>
      </p:sp>
    </p:spTree>
    <p:extLst>
      <p:ext uri="{BB962C8B-B14F-4D97-AF65-F5344CB8AC3E}">
        <p14:creationId xmlns:p14="http://schemas.microsoft.com/office/powerpoint/2010/main" val="38235120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Pour analyser les données à </a:t>
            </a:r>
            <a:r>
              <a:rPr lang="fr-FR" b="0" i="0" u="none" baseline="0" dirty="0" smtClean="0"/>
              <a:t>l’endroit</a:t>
            </a:r>
            <a:r>
              <a:rPr lang="fr-FR" b="0" i="0" u="none" baseline="0" dirty="0"/>
              <a:t>, les équipes </a:t>
            </a:r>
            <a:r>
              <a:rPr lang="fr-FR" b="0" i="0" u="none" baseline="0" dirty="0" smtClean="0"/>
              <a:t>d’analyse </a:t>
            </a:r>
            <a:r>
              <a:rPr lang="fr-FR" b="0" i="0" u="none" baseline="0" dirty="0"/>
              <a:t>doivent commencer par les modules transversaux, soit les éléments essentiels de la chaîne </a:t>
            </a:r>
            <a:r>
              <a:rPr lang="fr-FR" b="0" i="0" u="none" baseline="0" dirty="0" smtClean="0"/>
              <a:t>d’approvisionnement</a:t>
            </a:r>
            <a:r>
              <a:rPr lang="fr-FR" b="0" i="0" u="none" baseline="0" dirty="0"/>
              <a:t>, pour ensuite </a:t>
            </a:r>
            <a:r>
              <a:rPr lang="fr-FR" b="0" i="0" u="none" baseline="0" dirty="0" smtClean="0"/>
              <a:t>s’orienter </a:t>
            </a:r>
            <a:r>
              <a:rPr lang="fr-FR" b="0" i="0" u="none" baseline="0" dirty="0"/>
              <a:t>progressivement vers des causes plus immédiates des performances. Par exemple, la gestion </a:t>
            </a:r>
            <a:r>
              <a:rPr lang="fr-FR" b="0" i="0" u="none" baseline="0" dirty="0" smtClean="0"/>
              <a:t>d’une </a:t>
            </a:r>
            <a:r>
              <a:rPr lang="fr-FR" b="0" i="0" u="none" baseline="0" dirty="0"/>
              <a:t>pharmacie, </a:t>
            </a:r>
            <a:r>
              <a:rPr lang="fr-FR" b="0" i="0" u="none" baseline="0" dirty="0" smtClean="0"/>
              <a:t>d’un </a:t>
            </a:r>
            <a:r>
              <a:rPr lang="fr-FR" b="0" i="0" u="none" baseline="0" dirty="0"/>
              <a:t>magasin ou </a:t>
            </a:r>
            <a:r>
              <a:rPr lang="fr-FR" b="0" i="0" u="none" baseline="0" dirty="0" smtClean="0"/>
              <a:t>d’un </a:t>
            </a:r>
            <a:r>
              <a:rPr lang="fr-FR" b="0" i="0" u="none" baseline="0" dirty="0"/>
              <a:t>entrepôt peut (ou non) être secondaire à une insuffisance de fonds. Le fait de travailler à </a:t>
            </a:r>
            <a:r>
              <a:rPr lang="fr-FR" b="0" i="0" u="none" baseline="0" dirty="0" smtClean="0"/>
              <a:t>l’envers </a:t>
            </a:r>
            <a:r>
              <a:rPr lang="fr-FR" b="0" i="0" u="none" baseline="0" dirty="0"/>
              <a:t>peut faire passer à côté des causes éloignées/profondes.</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9</a:t>
            </a:fld>
            <a:endParaRPr lang="fr-FR"/>
          </a:p>
        </p:txBody>
      </p:sp>
    </p:spTree>
    <p:extLst>
      <p:ext uri="{BB962C8B-B14F-4D97-AF65-F5344CB8AC3E}">
        <p14:creationId xmlns:p14="http://schemas.microsoft.com/office/powerpoint/2010/main" val="19730179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782612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88508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1227001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812237"/>
            <a:ext cx="10363200" cy="701731"/>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7880203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3_Red/Gray 1 Content">
  <p:cSld name="3_Red/Gray 1 Content">
    <p:bg>
      <p:bgPr>
        <a:solidFill>
          <a:schemeClr val="lt1"/>
        </a:solidFill>
        <a:effectLst/>
      </p:bgPr>
    </p:bg>
    <p:spTree>
      <p:nvGrpSpPr>
        <p:cNvPr id="1" name="Shape 137"/>
        <p:cNvGrpSpPr/>
        <p:nvPr/>
      </p:nvGrpSpPr>
      <p:grpSpPr>
        <a:xfrm>
          <a:off x="0" y="0"/>
          <a:ext cx="0" cy="0"/>
          <a:chOff x="0" y="0"/>
          <a:chExt cx="0" cy="0"/>
        </a:xfrm>
      </p:grpSpPr>
      <p:sp>
        <p:nvSpPr>
          <p:cNvPr id="138" name="Shape 138"/>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39" name="Shape 139"/>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40" name="Shape 140"/>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25114905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2_Red/Gray 1 Content">
  <p:cSld name="2_Red/Gray 1 Content">
    <p:bg>
      <p:bgPr>
        <a:solidFill>
          <a:srgbClr val="E7E7E5"/>
        </a:solidFill>
        <a:effectLst/>
      </p:bgPr>
    </p:bg>
    <p:spTree>
      <p:nvGrpSpPr>
        <p:cNvPr id="1" name="Shape 108"/>
        <p:cNvGrpSpPr/>
        <p:nvPr/>
      </p:nvGrpSpPr>
      <p:grpSpPr>
        <a:xfrm>
          <a:off x="0" y="0"/>
          <a:ext cx="0" cy="0"/>
          <a:chOff x="0" y="0"/>
          <a:chExt cx="0" cy="0"/>
        </a:xfrm>
      </p:grpSpPr>
      <p:sp>
        <p:nvSpPr>
          <p:cNvPr id="109" name="Shape 109"/>
          <p:cNvSpPr txBox="1">
            <a:spLocks noGrp="1"/>
          </p:cNvSpPr>
          <p:nvPr>
            <p:ph type="sldNum" idx="12"/>
          </p:nvPr>
        </p:nvSpPr>
        <p:spPr>
          <a:xfrm>
            <a:off x="9144000" y="6406192"/>
            <a:ext cx="2844800" cy="24602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10" name="Shape 110"/>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11" name="Shape 111"/>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35423268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Red/Gray Title Only">
  <p:cSld name="Red/Gray Title Only">
    <p:bg>
      <p:bgPr>
        <a:solidFill>
          <a:srgbClr val="E7E7E5"/>
        </a:solidFill>
        <a:effectLst/>
      </p:bgPr>
    </p:bg>
    <p:spTree>
      <p:nvGrpSpPr>
        <p:cNvPr id="1" name="Shape 64"/>
        <p:cNvGrpSpPr/>
        <p:nvPr/>
      </p:nvGrpSpPr>
      <p:grpSpPr>
        <a:xfrm>
          <a:off x="0" y="0"/>
          <a:ext cx="0" cy="0"/>
          <a:chOff x="0" y="0"/>
          <a:chExt cx="0" cy="0"/>
        </a:xfrm>
      </p:grpSpPr>
      <p:sp>
        <p:nvSpPr>
          <p:cNvPr id="65" name="Shape 65"/>
          <p:cNvSpPr>
            <a:spLocks noGrp="1"/>
          </p:cNvSpPr>
          <p:nvPr>
            <p:ph type="pic" idx="2"/>
          </p:nvPr>
        </p:nvSpPr>
        <p:spPr>
          <a:xfrm>
            <a:off x="203200" y="203682"/>
            <a:ext cx="5892800" cy="6450634"/>
          </a:xfrm>
          <a:prstGeom prst="rect">
            <a:avLst/>
          </a:prstGeom>
          <a:solidFill>
            <a:schemeClr val="lt1"/>
          </a:solidFill>
          <a:ln>
            <a:noFill/>
          </a:ln>
        </p:spPr>
        <p:txBody>
          <a:bodyPr spcFirstLastPara="1" wrap="square" lIns="91425" tIns="91425" rIns="91425" bIns="91425" anchor="t" anchorCtr="0"/>
          <a:lstStyle>
            <a:lvl1pPr marL="0" marR="0" lvl="0" indent="0" algn="l" rtl="0">
              <a:lnSpc>
                <a:spcPct val="100000"/>
              </a:lnSpc>
              <a:spcBef>
                <a:spcPts val="317"/>
              </a:spcBef>
              <a:spcAft>
                <a:spcPts val="0"/>
              </a:spcAft>
              <a:buClr>
                <a:srgbClr val="6C6463"/>
              </a:buClr>
              <a:buSzPts val="1000"/>
              <a:buNone/>
              <a:defRPr sz="1323" b="0" i="0" u="none" strike="noStrike" cap="none">
                <a:solidFill>
                  <a:srgbClr val="6C6463"/>
                </a:solidFill>
              </a:defRPr>
            </a:lvl1pPr>
            <a:lvl2pPr marL="905009" marR="0" lvl="1" indent="-266672" algn="l" rtl="0">
              <a:spcBef>
                <a:spcPts val="0"/>
              </a:spcBef>
              <a:spcAft>
                <a:spcPts val="0"/>
              </a:spcAft>
              <a:buClr>
                <a:srgbClr val="6C6463"/>
              </a:buClr>
              <a:buSzPts val="1000"/>
              <a:buChar char="–"/>
              <a:defRPr sz="1323" b="0" i="0" u="none" strike="noStrike" cap="none">
                <a:solidFill>
                  <a:srgbClr val="6C6463"/>
                </a:solidFill>
              </a:defRPr>
            </a:lvl2pPr>
            <a:lvl3pPr marL="1209477" marR="0" lvl="2" indent="-251974" algn="l" rtl="0">
              <a:spcBef>
                <a:spcPts val="1058"/>
              </a:spcBef>
              <a:spcAft>
                <a:spcPts val="0"/>
              </a:spcAft>
              <a:buClr>
                <a:srgbClr val="6C6463"/>
              </a:buClr>
              <a:buSzPts val="1000"/>
              <a:buChar char="•"/>
              <a:defRPr sz="1323" b="0" i="0" u="none" strike="noStrike" cap="none">
                <a:solidFill>
                  <a:srgbClr val="6C6463"/>
                </a:solidFill>
              </a:defRPr>
            </a:lvl3pPr>
            <a:lvl4pPr marL="1516046" marR="0" lvl="3" indent="-256174" algn="l" rtl="0">
              <a:spcBef>
                <a:spcPts val="423"/>
              </a:spcBef>
              <a:spcAft>
                <a:spcPts val="0"/>
              </a:spcAft>
              <a:buClr>
                <a:srgbClr val="6C6463"/>
              </a:buClr>
              <a:buSzPts val="1000"/>
              <a:buChar char="–"/>
              <a:defRPr sz="1323" b="0" i="0" u="none" strike="noStrike" cap="none">
                <a:solidFill>
                  <a:srgbClr val="6C6463"/>
                </a:solidFill>
              </a:defRPr>
            </a:lvl4pPr>
            <a:lvl5pPr marL="1660932" marR="0" lvl="4" indent="-283470" algn="l" rtl="0">
              <a:spcBef>
                <a:spcPts val="370"/>
              </a:spcBef>
              <a:spcAft>
                <a:spcPts val="0"/>
              </a:spcAft>
              <a:buClr>
                <a:srgbClr val="6C6463"/>
              </a:buClr>
              <a:buSzPts val="1000"/>
              <a:buChar char="»"/>
              <a:defRPr sz="1323" b="0" i="0" u="none" strike="noStrike" cap="none">
                <a:solidFill>
                  <a:srgbClr val="6C6463"/>
                </a:solidFill>
              </a:defRPr>
            </a:lvl5pPr>
            <a:lvl6pPr marL="3326061" marR="0" lvl="5" indent="-218378" algn="l" rtl="0">
              <a:spcBef>
                <a:spcPts val="529"/>
              </a:spcBef>
              <a:spcAft>
                <a:spcPts val="0"/>
              </a:spcAft>
              <a:buClr>
                <a:schemeClr val="dk1"/>
              </a:buClr>
              <a:buSzPts val="1000"/>
              <a:buChar char="•"/>
              <a:defRPr sz="1323" b="0" i="0" u="none" strike="noStrike" cap="none">
                <a:solidFill>
                  <a:schemeClr val="dk1"/>
                </a:solidFill>
              </a:defRPr>
            </a:lvl6pPr>
            <a:lvl7pPr marL="3930800" marR="0" lvl="6" indent="-218378" algn="l" rtl="0">
              <a:spcBef>
                <a:spcPts val="529"/>
              </a:spcBef>
              <a:spcAft>
                <a:spcPts val="0"/>
              </a:spcAft>
              <a:buClr>
                <a:schemeClr val="dk1"/>
              </a:buClr>
              <a:buSzPts val="1000"/>
              <a:buChar char="•"/>
              <a:defRPr sz="1323" b="0" i="0" u="none" strike="noStrike" cap="none">
                <a:solidFill>
                  <a:schemeClr val="dk1"/>
                </a:solidFill>
              </a:defRPr>
            </a:lvl7pPr>
            <a:lvl8pPr marL="4535538" marR="0" lvl="7" indent="-218378" algn="l" rtl="0">
              <a:spcBef>
                <a:spcPts val="529"/>
              </a:spcBef>
              <a:spcAft>
                <a:spcPts val="0"/>
              </a:spcAft>
              <a:buClr>
                <a:schemeClr val="dk1"/>
              </a:buClr>
              <a:buSzPts val="1000"/>
              <a:buChar char="•"/>
              <a:defRPr sz="1323" b="0" i="0" u="none" strike="noStrike" cap="none">
                <a:solidFill>
                  <a:schemeClr val="dk1"/>
                </a:solidFill>
              </a:defRPr>
            </a:lvl8pPr>
            <a:lvl9pPr marL="5140277" marR="0" lvl="8" indent="-218378" algn="l" rtl="0">
              <a:spcBef>
                <a:spcPts val="529"/>
              </a:spcBef>
              <a:spcAft>
                <a:spcPts val="0"/>
              </a:spcAft>
              <a:buClr>
                <a:schemeClr val="dk1"/>
              </a:buClr>
              <a:buSzPts val="1000"/>
              <a:buChar char="•"/>
              <a:defRPr sz="1323" b="0" i="0" u="none" strike="noStrike" cap="none">
                <a:solidFill>
                  <a:schemeClr val="dk1"/>
                </a:solidFill>
              </a:defRPr>
            </a:lvl9pPr>
          </a:lstStyle>
          <a:p>
            <a:endParaRPr dirty="0"/>
          </a:p>
        </p:txBody>
      </p:sp>
      <p:sp>
        <p:nvSpPr>
          <p:cNvPr id="66" name="Shape 66"/>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67" name="Shape 67"/>
          <p:cNvSpPr txBox="1">
            <a:spLocks noGrp="1"/>
          </p:cNvSpPr>
          <p:nvPr>
            <p:ph type="title"/>
          </p:nvPr>
        </p:nvSpPr>
        <p:spPr>
          <a:xfrm>
            <a:off x="6502805" y="2894860"/>
            <a:ext cx="5181195" cy="110799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Clr>
                <a:srgbClr val="BA0C2F"/>
              </a:buClr>
              <a:buSzPts val="1400"/>
              <a:buNone/>
              <a:defRPr sz="3174" b="0" i="0" u="none" strike="noStrike" cap="none">
                <a:solidFill>
                  <a:srgbClr val="BA0C2F"/>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9449988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3_Red/Gray 2 Content">
  <p:cSld name="3_Red/Gray 2 Content">
    <p:bg>
      <p:bgPr>
        <a:solidFill>
          <a:schemeClr val="lt1"/>
        </a:solidFill>
        <a:effectLst/>
      </p:bgPr>
    </p:bg>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914805" y="1715549"/>
            <a:ext cx="507959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3" name="Shape 143"/>
          <p:cNvSpPr txBox="1">
            <a:spLocks noGrp="1"/>
          </p:cNvSpPr>
          <p:nvPr>
            <p:ph type="body" idx="2"/>
          </p:nvPr>
        </p:nvSpPr>
        <p:spPr>
          <a:xfrm>
            <a:off x="6197600" y="1715549"/>
            <a:ext cx="508040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4" name="Shape 144"/>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45" name="Shape 145"/>
          <p:cNvSpPr txBox="1">
            <a:spLocks noGrp="1"/>
          </p:cNvSpPr>
          <p:nvPr>
            <p:ph type="title"/>
          </p:nvPr>
        </p:nvSpPr>
        <p:spPr>
          <a:xfrm>
            <a:off x="914805" y="898413"/>
            <a:ext cx="10363200" cy="615554"/>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1598979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048511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439288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940397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547887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13608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4493227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99580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6797023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D43D48-BA6D-044B-863E-6AA2EE913DA4}" type="datetimeFigureOut">
              <a:rPr lang="en-US" smtClean="0"/>
              <a:t>4/19/2019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50220C-33F2-1C43-9667-1F7049FE1F3D}" type="slidenum">
              <a:rPr lang="en-US" smtClean="0"/>
              <a:t>‹#›</a:t>
            </a:fld>
            <a:endParaRPr lang="en-US" dirty="0"/>
          </a:p>
        </p:txBody>
      </p:sp>
    </p:spTree>
    <p:extLst>
      <p:ext uri="{BB962C8B-B14F-4D97-AF65-F5344CB8AC3E}">
        <p14:creationId xmlns:p14="http://schemas.microsoft.com/office/powerpoint/2010/main" val="3541528314"/>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 id="2147483791" r:id="rId13"/>
    <p:sldLayoutId id="2147483792" r:id="rId14"/>
    <p:sldLayoutId id="2147483793" r:id="rId15"/>
    <p:sldLayoutId id="214748379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8.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 xmlns:a16="http://schemas.microsoft.com/office/drawing/2014/main" id="{AE1A8982-A8FE-434C-841B-957CA43B7779}"/>
              </a:ext>
            </a:extLst>
          </p:cNvPr>
          <p:cNvSpPr/>
          <p:nvPr/>
        </p:nvSpPr>
        <p:spPr>
          <a:xfrm>
            <a:off x="3627"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361"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cxnSp>
        <p:nvCxnSpPr>
          <p:cNvPr id="6" name="Straight Connector 5">
            <a:extLst>
              <a:ext uri="{FF2B5EF4-FFF2-40B4-BE49-F238E27FC236}">
                <a16:creationId xmlns="" xmlns:a16="http://schemas.microsoft.com/office/drawing/2014/main"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 xmlns:a16="http://schemas.microsoft.com/office/drawing/2014/main" id="{65F477E9-DF8E-4C9C-9F9D-9EA894096F0D}"/>
              </a:ext>
            </a:extLst>
          </p:cNvPr>
          <p:cNvSpPr>
            <a:spLocks noGrp="1"/>
          </p:cNvSpPr>
          <p:nvPr/>
        </p:nvSpPr>
        <p:spPr>
          <a:xfrm>
            <a:off x="2362201" y="1479551"/>
            <a:ext cx="8317522"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457200" rtl="0" eaLnBrk="1" fontAlgn="auto" latinLnBrk="0" hangingPunct="1">
              <a:lnSpc>
                <a:spcPct val="80000"/>
              </a:lnSpc>
              <a:spcBef>
                <a:spcPts val="0"/>
              </a:spcBef>
              <a:spcAft>
                <a:spcPts val="0"/>
              </a:spcAft>
              <a:buClrTx/>
              <a:buSzTx/>
              <a:buFontTx/>
              <a:buNone/>
              <a:tabLst/>
              <a:defRPr/>
            </a:pPr>
            <a:r>
              <a:rPr kumimoji="0" lang="fr-FR" sz="3200" b="0" i="0" u="none" strike="noStrike" kern="1200" cap="none" spc="0" normalizeH="0" baseline="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FORMATION DES PARTIES PRENANTES À </a:t>
            </a:r>
            <a:r>
              <a:rPr kumimoji="0" lang="fr-FR" sz="3200" b="0" i="0" u="none" strike="noStrike" kern="1200" cap="none" spc="0" normalizeH="0" baseline="0" dirty="0" smtClean="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L’ÉVALUATION </a:t>
            </a:r>
            <a:r>
              <a:rPr kumimoji="0" lang="fr-FR" sz="3200" b="0" i="0" u="none" strike="noStrike" kern="1200" cap="none" spc="0" normalizeH="0" baseline="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NATIONALE DE LA CHAÎNE </a:t>
            </a:r>
            <a:r>
              <a:rPr kumimoji="0" lang="fr-FR" sz="3200" b="0" i="0" u="none" strike="noStrike" kern="1200" cap="none" spc="0" normalizeH="0" baseline="0" dirty="0" smtClean="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D’APPROVISIONNEMENT </a:t>
            </a:r>
            <a:r>
              <a:rPr kumimoji="0" lang="fr-FR" sz="3200" b="0" i="0" u="none" strike="noStrike" kern="1200" cap="none" spc="0" normalizeH="0" baseline="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(NSCA 2.0)</a:t>
            </a:r>
          </a:p>
          <a:p>
            <a:pPr marL="0" marR="0" lvl="0" indent="0" algn="l" defTabSz="457200" rtl="0" eaLnBrk="1" fontAlgn="auto" latinLnBrk="0" hangingPunct="1">
              <a:lnSpc>
                <a:spcPct val="80000"/>
              </a:lnSpc>
              <a:spcBef>
                <a:spcPts val="0"/>
              </a:spcBef>
              <a:spcAft>
                <a:spcPts val="0"/>
              </a:spcAft>
              <a:buClrTx/>
              <a:buSzTx/>
              <a:buFontTx/>
              <a:buNone/>
              <a:tabLst/>
              <a:defRPr/>
            </a:pPr>
            <a:r>
              <a:rPr kumimoji="0" lang="fr-FR" sz="3200" b="0" i="0" u="none" strike="noStrike" kern="1200" cap="none" spc="0" normalizeH="0" baseline="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3</a:t>
            </a:r>
            <a:r>
              <a:rPr kumimoji="0" lang="fr-FR" sz="3200" b="0" i="0" u="none" strike="noStrike" kern="1200" cap="none" spc="0" normalizeH="0" baseline="3000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e</a:t>
            </a:r>
            <a:r>
              <a:rPr kumimoji="0" lang="fr-FR" sz="3200" b="0" i="0" u="none" strike="noStrike" kern="1200" cap="none" spc="0" normalizeH="0" baseline="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 jour :  Analyse</a:t>
            </a:r>
          </a:p>
          <a:p>
            <a:pPr algn="l" rtl="0">
              <a:lnSpc>
                <a:spcPct val="80000"/>
              </a:lnSpc>
            </a:pP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 h -- /-- h --</a:t>
            </a:r>
          </a:p>
          <a:p>
            <a:pPr marL="0" marR="0" lvl="0" indent="0" algn="l" defTabSz="457200" rtl="0" eaLnBrk="1" fontAlgn="auto" latinLnBrk="0" hangingPunct="1">
              <a:lnSpc>
                <a:spcPct val="80000"/>
              </a:lnSpc>
              <a:spcBef>
                <a:spcPts val="0"/>
              </a:spcBef>
              <a:spcAft>
                <a:spcPts val="0"/>
              </a:spcAft>
              <a:buClrTx/>
              <a:buSzTx/>
              <a:buFontTx/>
              <a:buNone/>
              <a:tabLst/>
              <a:defRPr/>
            </a:pPr>
            <a:endParaRPr kumimoji="0" lang="fr-FR" altLang="en-US" sz="800" b="0" i="0" u="none" strike="noStrike" kern="1200" cap="none" spc="0" normalizeH="0" baseline="0" noProof="0" dirty="0">
              <a:ln>
                <a:noFill/>
              </a:ln>
              <a:solidFill>
                <a:srgbClr val="000000"/>
              </a:solidFill>
              <a:effectLst/>
              <a:uLnTx/>
              <a:uFillTx/>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 xmlns:a16="http://schemas.microsoft.com/office/drawing/2014/main" id="{A5DA08E8-AE8A-4B9E-A800-6267744BB982}"/>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800"/>
              </a:spcAft>
              <a:buClrTx/>
              <a:buSzTx/>
              <a:buFont typeface="Arial"/>
              <a:buNone/>
              <a:tabLst/>
              <a:defRPr/>
            </a:pPr>
            <a:r>
              <a:rPr kumimoji="0" lang="fr-FR" sz="1800" b="0" i="0" u="none" strike="noStrike" kern="1200" cap="none" spc="0" normalizeH="0" baseline="0">
                <a:ln>
                  <a:noFill/>
                </a:ln>
                <a:solidFill>
                  <a:srgbClr val="FFFFFF"/>
                </a:solidFill>
                <a:effectLst/>
                <a:uLnTx/>
                <a:uFillTx/>
                <a:latin typeface="Gill Sans MT"/>
                <a:ea typeface="+mn-ea"/>
              </a:rPr>
              <a:t>--/--/----</a:t>
            </a:r>
          </a:p>
        </p:txBody>
      </p:sp>
      <p:cxnSp>
        <p:nvCxnSpPr>
          <p:cNvPr id="12" name="Straight Connector 11">
            <a:extLst>
              <a:ext uri="{FF2B5EF4-FFF2-40B4-BE49-F238E27FC236}">
                <a16:creationId xmlns="" xmlns:a16="http://schemas.microsoft.com/office/drawing/2014/main" id="{0AB3C290-D446-4057-B83C-6A2ED36A336D}"/>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9943" name="Picture 3" descr="C:\Users\Mariana Rodrigues\AppData\Local\Microsoft\Windows\INetCacheContent.Word\Horizontal_RGB_294_White.png">
            <a:extLst>
              <a:ext uri="{FF2B5EF4-FFF2-40B4-BE49-F238E27FC236}">
                <a16:creationId xmlns="" xmlns:a16="http://schemas.microsoft.com/office/drawing/2014/main" id="{B66CD02E-BDDC-4D38-B0AF-B1EDBE28567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 xmlns:a16="http://schemas.microsoft.com/office/drawing/2014/main" id="{918F998B-3CDE-42DF-AF26-6A2CE33904E3}"/>
              </a:ext>
            </a:extLst>
          </p:cNvPr>
          <p:cNvSpPr txBox="1"/>
          <p:nvPr/>
        </p:nvSpPr>
        <p:spPr>
          <a:xfrm>
            <a:off x="6147252" y="6100390"/>
            <a:ext cx="4968423"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dirty="0">
                <a:ln>
                  <a:noFill/>
                </a:ln>
                <a:solidFill>
                  <a:prstClr val="white"/>
                </a:solidFill>
                <a:effectLst/>
                <a:uLnTx/>
                <a:uFillTx/>
                <a:latin typeface="Calibri Light" panose="020F0302020204030204"/>
                <a:ea typeface="+mn-ea"/>
                <a:cs typeface="+mn-cs"/>
              </a:rPr>
              <a:t>USAID Programme de la chaîne </a:t>
            </a:r>
            <a:r>
              <a:rPr kumimoji="0" lang="fr-FR" sz="1200" b="1" i="0" u="none" strike="noStrike" kern="1200" cap="none" spc="0" normalizeH="0" baseline="0" dirty="0" smtClean="0">
                <a:ln>
                  <a:noFill/>
                </a:ln>
                <a:solidFill>
                  <a:prstClr val="white"/>
                </a:solidFill>
                <a:effectLst/>
                <a:uLnTx/>
                <a:uFillTx/>
                <a:latin typeface="Calibri Light" panose="020F0302020204030204"/>
                <a:ea typeface="+mn-ea"/>
                <a:cs typeface="+mn-cs"/>
              </a:rPr>
              <a:t>d’approvisionnement </a:t>
            </a:r>
            <a:r>
              <a:rPr kumimoji="0" lang="fr-FR" sz="1200" b="1" i="0" u="none" strike="noStrike" kern="1200" cap="none" spc="0" normalizeH="0" baseline="0" dirty="0">
                <a:ln>
                  <a:noFill/>
                </a:ln>
                <a:solidFill>
                  <a:prstClr val="white"/>
                </a:solidFill>
                <a:effectLst/>
                <a:uLnTx/>
                <a:uFillTx/>
                <a:latin typeface="Calibri Light" panose="020F0302020204030204"/>
                <a:ea typeface="+mn-ea"/>
                <a:cs typeface="+mn-cs"/>
              </a:rPr>
              <a:t>de la santé mondiale - Ordre </a:t>
            </a:r>
            <a:r>
              <a:rPr kumimoji="0" lang="fr-FR" sz="1200" b="1" i="0" u="none" strike="noStrike" kern="1200" cap="none" spc="0" normalizeH="0" baseline="0" dirty="0" smtClean="0">
                <a:ln>
                  <a:noFill/>
                </a:ln>
                <a:solidFill>
                  <a:prstClr val="white"/>
                </a:solidFill>
                <a:effectLst/>
                <a:uLnTx/>
                <a:uFillTx/>
                <a:latin typeface="Calibri Light" panose="020F0302020204030204"/>
                <a:ea typeface="+mn-ea"/>
                <a:cs typeface="+mn-cs"/>
              </a:rPr>
              <a:t>d’exécution </a:t>
            </a:r>
            <a:r>
              <a:rPr kumimoji="0" lang="fr-FR" sz="1200" b="1" i="0" u="none" strike="noStrike" kern="1200" cap="none" spc="0" normalizeH="0" baseline="0" dirty="0">
                <a:ln>
                  <a:noFill/>
                </a:ln>
                <a:solidFill>
                  <a:prstClr val="white"/>
                </a:solidFill>
                <a:effectLst/>
                <a:uLnTx/>
                <a:uFillTx/>
                <a:latin typeface="Calibri Light" panose="020F0302020204030204"/>
                <a:ea typeface="+mn-ea"/>
                <a:cs typeface="+mn-cs"/>
              </a:rPr>
              <a:t>de </a:t>
            </a:r>
            <a:r>
              <a:rPr kumimoji="0" lang="fr-FR" sz="1200" b="1" i="0" u="none" strike="noStrike" kern="1200" cap="none" spc="0" normalizeH="0" baseline="0" dirty="0" smtClean="0">
                <a:ln>
                  <a:noFill/>
                </a:ln>
                <a:solidFill>
                  <a:prstClr val="white"/>
                </a:solidFill>
                <a:effectLst/>
                <a:uLnTx/>
                <a:uFillTx/>
                <a:latin typeface="Calibri Light" panose="020F0302020204030204"/>
                <a:ea typeface="+mn-ea"/>
                <a:cs typeface="+mn-cs"/>
              </a:rPr>
              <a:t>l’assistance </a:t>
            </a:r>
            <a:r>
              <a:rPr kumimoji="0" lang="fr-FR" sz="1200" b="1" i="0" u="none" strike="noStrike" kern="1200" cap="none" spc="0" normalizeH="0" baseline="0" dirty="0">
                <a:ln>
                  <a:noFill/>
                </a:ln>
                <a:solidFill>
                  <a:prstClr val="white"/>
                </a:solidFill>
                <a:effectLst/>
                <a:uLnTx/>
                <a:uFillTx/>
                <a:latin typeface="Calibri Light" panose="020F0302020204030204"/>
                <a:ea typeface="+mn-ea"/>
                <a:cs typeface="+mn-cs"/>
              </a:rPr>
              <a:t>technique, évaluation nationale de la chaîne </a:t>
            </a:r>
            <a:r>
              <a:rPr kumimoji="0" lang="fr-FR" sz="1200" b="1" i="0" u="none" strike="noStrike" kern="1200" cap="none" spc="0" normalizeH="0" baseline="0" dirty="0" smtClean="0">
                <a:ln>
                  <a:noFill/>
                </a:ln>
                <a:solidFill>
                  <a:prstClr val="white"/>
                </a:solidFill>
                <a:effectLst/>
                <a:uLnTx/>
                <a:uFillTx/>
                <a:latin typeface="Calibri Light" panose="020F0302020204030204"/>
                <a:ea typeface="+mn-ea"/>
                <a:cs typeface="+mn-cs"/>
              </a:rPr>
              <a:t>d’approvisionnement </a:t>
            </a:r>
            <a:endParaRPr kumimoji="0" lang="fr-FR" sz="1200" b="1" i="0" u="none" strike="noStrike" kern="1200" cap="none" spc="0" normalizeH="0" baseline="0" dirty="0">
              <a:ln>
                <a:noFill/>
              </a:ln>
              <a:solidFill>
                <a:prstClr val="white"/>
              </a:solidFill>
              <a:effectLst/>
              <a:uLnTx/>
              <a:uFillTx/>
              <a:latin typeface="Calibri Light" panose="020F0302020204030204"/>
              <a:ea typeface="+mn-ea"/>
              <a:cs typeface="+mn-cs"/>
            </a:endParaRPr>
          </a:p>
        </p:txBody>
      </p:sp>
    </p:spTree>
    <p:custDataLst>
      <p:tags r:id="rId1"/>
    </p:custDataLst>
    <p:extLst>
      <p:ext uri="{BB962C8B-B14F-4D97-AF65-F5344CB8AC3E}">
        <p14:creationId xmlns:p14="http://schemas.microsoft.com/office/powerpoint/2010/main" val="3834250746"/>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382007"/>
            <a:ext cx="10515600" cy="1325563"/>
          </a:xfrm>
        </p:spPr>
        <p:txBody>
          <a:bodyPr>
            <a:noAutofit/>
          </a:bodyPr>
          <a:lstStyle/>
          <a:p>
            <a:pPr algn="l" rtl="0"/>
            <a:r>
              <a:rPr lang="fr-FR" sz="3200" b="1" i="0" u="none" baseline="0" dirty="0">
                <a:solidFill>
                  <a:srgbClr val="C00000"/>
                </a:solidFill>
                <a:latin typeface="Gill Sans MT" panose="020B0502020104020203" pitchFamily="34" charset="0"/>
              </a:rPr>
              <a:t>Exemples </a:t>
            </a:r>
            <a:r>
              <a:rPr lang="fr-FR" sz="3200" b="1" i="0" u="none" baseline="0" dirty="0" smtClean="0">
                <a:solidFill>
                  <a:srgbClr val="C00000"/>
                </a:solidFill>
                <a:latin typeface="Gill Sans MT" panose="020B0502020104020203" pitchFamily="34" charset="0"/>
              </a:rPr>
              <a:t>d’analyse </a:t>
            </a:r>
            <a:r>
              <a:rPr lang="fr-FR" sz="3200" b="1" i="0" u="none" baseline="0" dirty="0">
                <a:solidFill>
                  <a:srgbClr val="C00000"/>
                </a:solidFill>
                <a:latin typeface="Gill Sans MT" panose="020B0502020104020203" pitchFamily="34" charset="0"/>
              </a:rPr>
              <a:t>des données à </a:t>
            </a:r>
            <a:r>
              <a:rPr lang="fr-FR" sz="3200" b="1" i="0" u="none" baseline="0" dirty="0" smtClean="0">
                <a:solidFill>
                  <a:srgbClr val="C00000"/>
                </a:solidFill>
                <a:latin typeface="Gill Sans MT" panose="020B0502020104020203" pitchFamily="34" charset="0"/>
              </a:rPr>
              <a:t>l’endroit</a:t>
            </a:r>
            <a:endParaRPr lang="fr-FR" sz="3200" b="1" i="0" u="none" baseline="0" dirty="0">
              <a:solidFill>
                <a:srgbClr val="C00000"/>
              </a:solidFill>
              <a:latin typeface="Gill Sans MT" panose="020B0502020104020203" pitchFamily="34" charset="0"/>
            </a:endParaRPr>
          </a:p>
        </p:txBody>
      </p:sp>
      <p:sp>
        <p:nvSpPr>
          <p:cNvPr id="4" name="Text Placeholder 3"/>
          <p:cNvSpPr>
            <a:spLocks noGrp="1"/>
          </p:cNvSpPr>
          <p:nvPr>
            <p:ph idx="1"/>
          </p:nvPr>
        </p:nvSpPr>
        <p:spPr>
          <a:xfrm>
            <a:off x="838200" y="740840"/>
            <a:ext cx="10810875" cy="5996646"/>
          </a:xfrm>
        </p:spPr>
        <p:txBody>
          <a:bodyPr>
            <a:normAutofit fontScale="92500" lnSpcReduction="20000"/>
          </a:bodyPr>
          <a:lstStyle/>
          <a:p>
            <a:pPr marL="285750" indent="-285750" algn="l" rtl="0">
              <a:buFont typeface="Wingdings" panose="05000000000000000000" pitchFamily="2" charset="2"/>
              <a:buChar char="ü"/>
            </a:pPr>
            <a:r>
              <a:rPr lang="fr-FR" sz="3200" b="0" i="0" u="none" baseline="0" dirty="0">
                <a:latin typeface="Gill Sans MT" panose="020B0502020104020203" pitchFamily="34" charset="0"/>
              </a:rPr>
              <a:t>Planification et gestion stratégiques : Déterminer si les structures et les plans appropriés sont en place pour améliorer le système</a:t>
            </a:r>
          </a:p>
          <a:p>
            <a:pPr lvl="1" algn="l" rtl="0">
              <a:buFont typeface="Arial" panose="020B0604020202020204" pitchFamily="34" charset="0"/>
              <a:buChar char="•"/>
            </a:pPr>
            <a:r>
              <a:rPr lang="fr-FR" sz="3200" b="0" i="0" u="none" baseline="0" dirty="0">
                <a:latin typeface="Gill Sans MT" panose="020B0502020104020203" pitchFamily="34" charset="0"/>
              </a:rPr>
              <a:t>Dans le cas contraire, quelles sont les conséquences ?</a:t>
            </a:r>
          </a:p>
          <a:p>
            <a:pPr lvl="1" algn="l" rtl="0">
              <a:buFont typeface="Arial" panose="020B0604020202020204" pitchFamily="34" charset="0"/>
              <a:buChar char="•"/>
            </a:pPr>
            <a:endParaRPr lang="fr-FR" sz="3200" dirty="0">
              <a:latin typeface="Gill Sans MT" panose="020B0502020104020203" pitchFamily="34" charset="0"/>
            </a:endParaRPr>
          </a:p>
          <a:p>
            <a:pPr marL="285750" indent="-285750" algn="l" rtl="0">
              <a:buFont typeface="Wingdings" panose="05000000000000000000" pitchFamily="2" charset="2"/>
              <a:buChar char="ü"/>
            </a:pPr>
            <a:r>
              <a:rPr lang="fr-FR" sz="3200" b="0" i="0" u="none" baseline="0" dirty="0">
                <a:latin typeface="Gill Sans MT" panose="020B0502020104020203" pitchFamily="34" charset="0"/>
              </a:rPr>
              <a:t>Y </a:t>
            </a:r>
            <a:r>
              <a:rPr lang="fr-FR" sz="3200" b="0" i="0" u="none" baseline="0" dirty="0" err="1">
                <a:latin typeface="Gill Sans MT" panose="020B0502020104020203" pitchFamily="34" charset="0"/>
              </a:rPr>
              <a:t>a-t-il</a:t>
            </a:r>
            <a:r>
              <a:rPr lang="fr-FR" sz="3200" b="0" i="0" u="none" baseline="0" dirty="0">
                <a:latin typeface="Gill Sans MT" panose="020B0502020104020203" pitchFamily="34" charset="0"/>
              </a:rPr>
              <a:t> un déficit financier au niveau du système ou </a:t>
            </a:r>
            <a:r>
              <a:rPr lang="fr-FR" sz="3200" b="0" i="0" u="none" baseline="0" dirty="0" smtClean="0">
                <a:latin typeface="Gill Sans MT" panose="020B0502020104020203" pitchFamily="34" charset="0"/>
              </a:rPr>
              <a:t>d’une </a:t>
            </a:r>
            <a:r>
              <a:rPr lang="fr-FR" sz="3200" b="0" i="0" u="none" baseline="0" dirty="0">
                <a:latin typeface="Gill Sans MT" panose="020B0502020104020203" pitchFamily="34" charset="0"/>
              </a:rPr>
              <a:t>partie spécifique du système ?</a:t>
            </a:r>
          </a:p>
          <a:p>
            <a:pPr lvl="1" algn="l" rtl="0">
              <a:buFont typeface="Arial" panose="020B0604020202020204" pitchFamily="34" charset="0"/>
              <a:buChar char="•"/>
            </a:pPr>
            <a:r>
              <a:rPr lang="fr-FR" sz="3200" b="0" i="0" u="none" baseline="0" dirty="0">
                <a:latin typeface="Gill Sans MT" panose="020B0502020104020203" pitchFamily="34" charset="0"/>
              </a:rPr>
              <a:t>(comme sur la diapositive précédente)</a:t>
            </a:r>
          </a:p>
          <a:p>
            <a:pPr lvl="1" algn="l" rtl="0">
              <a:buFont typeface="Arial" panose="020B0604020202020204" pitchFamily="34" charset="0"/>
              <a:buChar char="•"/>
            </a:pPr>
            <a:endParaRPr lang="fr-FR" sz="3200" dirty="0">
              <a:latin typeface="Gill Sans MT" panose="020B0502020104020203" pitchFamily="34" charset="0"/>
            </a:endParaRPr>
          </a:p>
          <a:p>
            <a:pPr marL="285750" indent="-285750" algn="l" rtl="0">
              <a:buFont typeface="Wingdings" panose="05000000000000000000" pitchFamily="2" charset="2"/>
              <a:buChar char="ü"/>
            </a:pPr>
            <a:r>
              <a:rPr lang="fr-FR" sz="3200" b="0" i="0" u="none" baseline="0" dirty="0">
                <a:latin typeface="Gill Sans MT" panose="020B0502020104020203" pitchFamily="34" charset="0"/>
              </a:rPr>
              <a:t>Le SIGL est-il bien compris et bien utilisé ?</a:t>
            </a:r>
          </a:p>
          <a:p>
            <a:pPr lvl="1" algn="l" rtl="0">
              <a:buFont typeface="Arial" panose="020B0604020202020204" pitchFamily="34" charset="0"/>
              <a:buChar char="•"/>
            </a:pPr>
            <a:r>
              <a:rPr lang="fr-FR" sz="3200" b="0" i="0" u="none" baseline="0" dirty="0">
                <a:latin typeface="Gill Sans MT" panose="020B0502020104020203" pitchFamily="34" charset="0"/>
              </a:rPr>
              <a:t>En quoi cela affecte-t-il les commandes et les distributions ?</a:t>
            </a:r>
          </a:p>
          <a:p>
            <a:pPr lvl="1" algn="l" rtl="0">
              <a:buFont typeface="Arial" panose="020B0604020202020204" pitchFamily="34" charset="0"/>
              <a:buChar char="•"/>
            </a:pPr>
            <a:r>
              <a:rPr lang="fr-FR" sz="3200" b="0" i="0" u="none" baseline="0" dirty="0">
                <a:latin typeface="Gill Sans MT" panose="020B0502020104020203" pitchFamily="34" charset="0"/>
              </a:rPr>
              <a:t>En quoi cela affecte-t-il la capacité du personnel à apporter </a:t>
            </a:r>
            <a:r>
              <a:rPr lang="fr-FR" sz="3200" b="0" i="0" u="none" baseline="0" dirty="0" smtClean="0">
                <a:latin typeface="Gill Sans MT" panose="020B0502020104020203" pitchFamily="34" charset="0"/>
              </a:rPr>
              <a:t/>
            </a:r>
            <a:br>
              <a:rPr lang="fr-FR" sz="3200" b="0" i="0" u="none" baseline="0" dirty="0" smtClean="0">
                <a:latin typeface="Gill Sans MT" panose="020B0502020104020203" pitchFamily="34" charset="0"/>
              </a:rPr>
            </a:br>
            <a:r>
              <a:rPr lang="fr-FR" sz="3200" b="0" i="0" u="none" baseline="0" dirty="0" smtClean="0">
                <a:latin typeface="Gill Sans MT" panose="020B0502020104020203" pitchFamily="34" charset="0"/>
              </a:rPr>
              <a:t>des </a:t>
            </a:r>
            <a:r>
              <a:rPr lang="fr-FR" sz="3200" b="0" i="0" u="none" baseline="0" dirty="0">
                <a:latin typeface="Gill Sans MT" panose="020B0502020104020203" pitchFamily="34" charset="0"/>
              </a:rPr>
              <a:t>corrections en cas de performances médiocres ?</a:t>
            </a:r>
          </a:p>
          <a:p>
            <a:pPr lvl="1" algn="l" rtl="0">
              <a:buFont typeface="Arial" panose="020B0604020202020204" pitchFamily="34" charset="0"/>
              <a:buChar char="•"/>
            </a:pPr>
            <a:endParaRPr lang="fr-FR" sz="3200" dirty="0">
              <a:latin typeface="Gill Sans MT" panose="020B0502020104020203" pitchFamily="34" charset="0"/>
            </a:endParaRPr>
          </a:p>
          <a:p>
            <a:pPr marL="285750" indent="-285750" algn="l" rtl="0">
              <a:buFont typeface="Wingdings" panose="05000000000000000000" pitchFamily="2" charset="2"/>
              <a:buChar char="ü"/>
            </a:pPr>
            <a:r>
              <a:rPr lang="fr-FR" sz="3200" b="0" i="0" u="none" baseline="0" dirty="0">
                <a:latin typeface="Gill Sans MT" panose="020B0502020104020203" pitchFamily="34" charset="0"/>
              </a:rPr>
              <a:t>Le personnel reçoit-il une formation ?</a:t>
            </a:r>
          </a:p>
          <a:p>
            <a:pPr lvl="1" algn="l" rtl="0">
              <a:buFont typeface="Arial" panose="020B0604020202020204" pitchFamily="34" charset="0"/>
              <a:buChar char="•"/>
            </a:pPr>
            <a:r>
              <a:rPr lang="fr-FR" sz="3200" b="0" i="0" u="none" baseline="0" dirty="0">
                <a:latin typeface="Gill Sans MT" panose="020B0502020104020203" pitchFamily="34" charset="0"/>
              </a:rPr>
              <a:t>Si non, </a:t>
            </a:r>
            <a:r>
              <a:rPr lang="fr-FR" sz="3200" b="0" i="0" u="none" baseline="0" dirty="0" smtClean="0">
                <a:latin typeface="Gill Sans MT" panose="020B0502020104020203" pitchFamily="34" charset="0"/>
              </a:rPr>
              <a:t>qu’est-ce </a:t>
            </a:r>
            <a:r>
              <a:rPr lang="fr-FR" sz="3200" b="0" i="0" u="none" baseline="0" dirty="0">
                <a:latin typeface="Gill Sans MT" panose="020B0502020104020203" pitchFamily="34" charset="0"/>
              </a:rPr>
              <a:t>que cela signifie pour les autres modules ?</a:t>
            </a:r>
          </a:p>
          <a:p>
            <a:pPr algn="l" rtl="0">
              <a:buFont typeface="Arial" panose="020B0604020202020204" pitchFamily="34" charset="0"/>
              <a:buChar char="•"/>
            </a:pPr>
            <a:endParaRPr lang="fr-FR" sz="3200" dirty="0">
              <a:latin typeface="Gill Sans MT" panose="020B0502020104020203" pitchFamily="34"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40402209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158983"/>
            <a:ext cx="10515600" cy="1325563"/>
          </a:xfrm>
        </p:spPr>
        <p:txBody>
          <a:bodyPr>
            <a:normAutofit/>
          </a:bodyPr>
          <a:lstStyle/>
          <a:p>
            <a:pPr algn="l" rtl="0"/>
            <a:r>
              <a:rPr lang="fr-FR" b="1" i="0" u="none" baseline="0">
                <a:solidFill>
                  <a:srgbClr val="C00000"/>
                </a:solidFill>
                <a:latin typeface="Gill Sans MT" panose="020B0502020104020203" pitchFamily="34" charset="0"/>
              </a:rPr>
              <a:t>Remarques (1)</a:t>
            </a:r>
          </a:p>
        </p:txBody>
      </p:sp>
      <p:sp>
        <p:nvSpPr>
          <p:cNvPr id="4" name="Text Placeholder 3"/>
          <p:cNvSpPr>
            <a:spLocks noGrp="1"/>
          </p:cNvSpPr>
          <p:nvPr>
            <p:ph idx="1"/>
          </p:nvPr>
        </p:nvSpPr>
        <p:spPr>
          <a:xfrm>
            <a:off x="914399" y="825190"/>
            <a:ext cx="10727473" cy="6032810"/>
          </a:xfrm>
        </p:spPr>
        <p:txBody>
          <a:bodyPr>
            <a:normAutofit fontScale="85000" lnSpcReduction="20000"/>
          </a:bodyPr>
          <a:lstStyle/>
          <a:p>
            <a:pPr algn="l" rtl="0">
              <a:buFont typeface="Wingdings" panose="05000000000000000000" pitchFamily="2" charset="2"/>
              <a:buChar char="ü"/>
            </a:pPr>
            <a:r>
              <a:rPr lang="fr-FR" sz="3200" b="0" i="0" u="none" baseline="0" dirty="0">
                <a:latin typeface="Gill Sans MT" panose="020B0502020104020203" pitchFamily="34" charset="0"/>
              </a:rPr>
              <a:t>Les questions descriptives du CMM sont essentielles à </a:t>
            </a:r>
            <a:r>
              <a:rPr lang="fr-FR" sz="3200" b="0" i="0" u="none" baseline="0" dirty="0" smtClean="0">
                <a:latin typeface="Gill Sans MT" panose="020B0502020104020203" pitchFamily="34" charset="0"/>
              </a:rPr>
              <a:t>l’analyse </a:t>
            </a:r>
            <a:r>
              <a:rPr lang="fr-FR" sz="3200" b="0" i="0" u="none" baseline="0" dirty="0">
                <a:latin typeface="Gill Sans MT" panose="020B0502020104020203" pitchFamily="34" charset="0"/>
              </a:rPr>
              <a:t>(</a:t>
            </a:r>
            <a:r>
              <a:rPr lang="fr-FR" sz="3200" b="0" i="0" u="sng" baseline="0" dirty="0">
                <a:latin typeface="Gill Sans MT" panose="020B0502020104020203" pitchFamily="34" charset="0"/>
              </a:rPr>
              <a:t>et non facultatives</a:t>
            </a:r>
            <a:r>
              <a:rPr lang="fr-FR" sz="3200" b="0" i="0" u="none" baseline="0" dirty="0">
                <a:latin typeface="Gill Sans MT" panose="020B0502020104020203" pitchFamily="34" charset="0"/>
              </a:rPr>
              <a:t> !)</a:t>
            </a:r>
          </a:p>
          <a:p>
            <a:pPr algn="l" rtl="0">
              <a:buFont typeface="Wingdings" panose="05000000000000000000" pitchFamily="2" charset="2"/>
              <a:buChar char="ü"/>
            </a:pPr>
            <a:endParaRPr lang="fr-FR" sz="3200" dirty="0">
              <a:latin typeface="Gill Sans MT" panose="020B0502020104020203" pitchFamily="34" charset="0"/>
            </a:endParaRPr>
          </a:p>
          <a:p>
            <a:pPr algn="l" rtl="0">
              <a:buFont typeface="Wingdings" panose="05000000000000000000" pitchFamily="2" charset="2"/>
              <a:buChar char="ü"/>
            </a:pPr>
            <a:r>
              <a:rPr lang="fr-FR" sz="3200" b="0" i="0" u="none" baseline="0" dirty="0">
                <a:latin typeface="Gill Sans MT" panose="020B0502020104020203" pitchFamily="34" charset="0"/>
              </a:rPr>
              <a:t>Exemples pour les points de prestation de services :</a:t>
            </a:r>
          </a:p>
          <a:p>
            <a:pPr lvl="1" algn="l" rtl="0">
              <a:buFont typeface="Arial" panose="020B0604020202020204" pitchFamily="34" charset="0"/>
              <a:buChar char="•"/>
            </a:pPr>
            <a:r>
              <a:rPr lang="fr-FR" sz="3200" b="0" i="0" u="none" baseline="0" dirty="0">
                <a:latin typeface="Gill Sans MT" panose="020B0502020104020203" pitchFamily="34" charset="0"/>
              </a:rPr>
              <a:t>Quels sont les principaux obstacles aux programmes de renforcement des compétences de gestion de la chaîne </a:t>
            </a:r>
            <a:r>
              <a:rPr lang="fr-FR" sz="3200" b="0" i="0" u="none" baseline="0" dirty="0" smtClean="0">
                <a:latin typeface="Gill Sans MT" panose="020B0502020104020203" pitchFamily="34" charset="0"/>
              </a:rPr>
              <a:t>d’approvisionnement</a:t>
            </a:r>
            <a:r>
              <a:rPr lang="fr-FR" sz="3200" b="0" i="0" u="none" baseline="0" dirty="0">
                <a:latin typeface="Gill Sans MT" panose="020B0502020104020203" pitchFamily="34" charset="0"/>
              </a:rPr>
              <a:t> ?</a:t>
            </a:r>
          </a:p>
          <a:p>
            <a:pPr lvl="1" algn="l" rtl="0">
              <a:buFont typeface="Arial" panose="020B0604020202020204" pitchFamily="34" charset="0"/>
              <a:buChar char="•"/>
            </a:pPr>
            <a:r>
              <a:rPr lang="fr-FR" sz="3200" b="0" i="0" u="none" baseline="0" dirty="0">
                <a:latin typeface="Gill Sans MT" panose="020B0502020104020203" pitchFamily="34" charset="0"/>
              </a:rPr>
              <a:t>Quelles mesures sont-elles prises après </a:t>
            </a:r>
            <a:r>
              <a:rPr lang="fr-FR" sz="3200" b="0" i="0" u="none" baseline="0" dirty="0" smtClean="0">
                <a:latin typeface="Gill Sans MT" panose="020B0502020104020203" pitchFamily="34" charset="0"/>
              </a:rPr>
              <a:t>l’évaluation </a:t>
            </a:r>
            <a:r>
              <a:rPr lang="fr-FR" sz="3200" b="0" i="0" u="none" baseline="0" dirty="0">
                <a:latin typeface="Gill Sans MT" panose="020B0502020104020203" pitchFamily="34" charset="0"/>
              </a:rPr>
              <a:t>des performances par le personnel ?</a:t>
            </a:r>
          </a:p>
          <a:p>
            <a:pPr marL="943439" lvl="1" indent="-342900" algn="l" rtl="0">
              <a:buFont typeface="Arial" panose="020B0604020202020204" pitchFamily="34" charset="0"/>
              <a:buChar char="•"/>
            </a:pPr>
            <a:endParaRPr lang="fr-FR" sz="3200" dirty="0">
              <a:latin typeface="Gill Sans MT" panose="020B0502020104020203" pitchFamily="34" charset="0"/>
            </a:endParaRPr>
          </a:p>
          <a:p>
            <a:pPr lvl="1" algn="l" rtl="0">
              <a:buFont typeface="Arial" panose="020B0604020202020204" pitchFamily="34" charset="0"/>
              <a:buChar char="•"/>
            </a:pPr>
            <a:r>
              <a:rPr lang="fr-FR" sz="3200" b="0" i="0" u="none" baseline="0" dirty="0">
                <a:latin typeface="Gill Sans MT" panose="020B0502020104020203" pitchFamily="34" charset="0"/>
              </a:rPr>
              <a:t>Comment le problème du déficit budgétaire </a:t>
            </a:r>
            <a:r>
              <a:rPr lang="fr-FR" sz="3200" b="0" i="0" u="none" baseline="0" dirty="0" err="1">
                <a:latin typeface="Gill Sans MT" panose="020B0502020104020203" pitchFamily="34" charset="0"/>
              </a:rPr>
              <a:t>a-t-il</a:t>
            </a:r>
            <a:r>
              <a:rPr lang="fr-FR" sz="3200" b="0" i="0" u="none" baseline="0" dirty="0">
                <a:latin typeface="Gill Sans MT" panose="020B0502020104020203" pitchFamily="34" charset="0"/>
              </a:rPr>
              <a:t> été résolu ? </a:t>
            </a:r>
            <a:r>
              <a:rPr lang="fr-FR" sz="3200" b="0" i="0" u="none" baseline="0" dirty="0" smtClean="0">
                <a:latin typeface="Gill Sans MT" panose="020B0502020104020203" pitchFamily="34" charset="0"/>
              </a:rPr>
              <a:t/>
            </a:r>
            <a:br>
              <a:rPr lang="fr-FR" sz="3200" b="0" i="0" u="none" baseline="0" dirty="0" smtClean="0">
                <a:latin typeface="Gill Sans MT" panose="020B0502020104020203" pitchFamily="34" charset="0"/>
              </a:rPr>
            </a:br>
            <a:r>
              <a:rPr lang="fr-FR" sz="3200" b="0" i="0" u="none" baseline="0" dirty="0" smtClean="0">
                <a:latin typeface="Gill Sans MT" panose="020B0502020104020203" pitchFamily="34" charset="0"/>
              </a:rPr>
              <a:t>(</a:t>
            </a:r>
            <a:r>
              <a:rPr lang="fr-FR" sz="3200" b="0" i="0" u="none" baseline="0" dirty="0">
                <a:latin typeface="Gill Sans MT" panose="020B0502020104020203" pitchFamily="34" charset="0"/>
              </a:rPr>
              <a:t>p. ex., il est important de savoir si rien </a:t>
            </a:r>
            <a:r>
              <a:rPr lang="fr-FR" sz="3200" b="0" i="0" u="none" baseline="0" dirty="0" smtClean="0">
                <a:latin typeface="Gill Sans MT" panose="020B0502020104020203" pitchFamily="34" charset="0"/>
              </a:rPr>
              <a:t>n’a </a:t>
            </a:r>
            <a:r>
              <a:rPr lang="fr-FR" sz="3200" b="0" i="0" u="none" baseline="0" dirty="0">
                <a:latin typeface="Gill Sans MT" panose="020B0502020104020203" pitchFamily="34" charset="0"/>
              </a:rPr>
              <a:t>été fait !)</a:t>
            </a:r>
          </a:p>
          <a:p>
            <a:pPr lvl="1" algn="l" rtl="0">
              <a:buFont typeface="Arial" panose="020B0604020202020204" pitchFamily="34" charset="0"/>
              <a:buChar char="•"/>
            </a:pPr>
            <a:r>
              <a:rPr lang="fr-FR" sz="3200" b="0" i="0" u="none" baseline="0" dirty="0">
                <a:latin typeface="Gill Sans MT" panose="020B0502020104020203" pitchFamily="34" charset="0"/>
              </a:rPr>
              <a:t>Les remboursements des assurances sont-ils versés dans les temps ?</a:t>
            </a:r>
          </a:p>
          <a:p>
            <a:pPr marL="943439" lvl="1" indent="-342900" algn="l" rtl="0">
              <a:buFont typeface="Arial" panose="020B0604020202020204" pitchFamily="34" charset="0"/>
              <a:buChar char="•"/>
            </a:pPr>
            <a:endParaRPr lang="fr-FR" sz="3200" dirty="0">
              <a:latin typeface="Gill Sans MT" panose="020B0502020104020203" pitchFamily="34" charset="0"/>
            </a:endParaRPr>
          </a:p>
          <a:p>
            <a:pPr lvl="1" algn="l" rtl="0">
              <a:buFont typeface="Arial" panose="020B0604020202020204" pitchFamily="34" charset="0"/>
              <a:buChar char="•"/>
            </a:pPr>
            <a:r>
              <a:rPr lang="fr-FR" sz="3200" b="0" i="0" u="none" baseline="0" dirty="0">
                <a:latin typeface="Gill Sans MT" panose="020B0502020104020203" pitchFamily="34" charset="0"/>
              </a:rPr>
              <a:t>À quelles difficultés êtes-vous confronté lorsque vous utilisez des SIGL électroniques/papier ?</a:t>
            </a:r>
          </a:p>
          <a:p>
            <a:pPr lvl="1" algn="l" rtl="0">
              <a:buFont typeface="Arial" panose="020B0604020202020204" pitchFamily="34" charset="0"/>
              <a:buChar char="•"/>
            </a:pPr>
            <a:r>
              <a:rPr lang="fr-FR" sz="3200" b="0" i="0" u="none" baseline="0" dirty="0" smtClean="0">
                <a:latin typeface="Gill Sans MT" panose="020B0502020104020203" pitchFamily="34" charset="0"/>
              </a:rPr>
              <a:t>L’établissement </a:t>
            </a:r>
            <a:r>
              <a:rPr lang="fr-FR" sz="3200" b="0" i="0" u="none" baseline="0" dirty="0">
                <a:latin typeface="Gill Sans MT" panose="020B0502020104020203" pitchFamily="34" charset="0"/>
              </a:rPr>
              <a:t>prépare-t-il un budget SIGL dans le cadre du budget organisationnel général ?</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34804803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l" rtl="0"/>
            <a:r>
              <a:rPr lang="fr-FR" b="1" i="0" u="none" baseline="0">
                <a:solidFill>
                  <a:srgbClr val="C00000"/>
                </a:solidFill>
                <a:latin typeface="Gill Sans MT" panose="020B0502020104020203" pitchFamily="34" charset="0"/>
              </a:rPr>
              <a:t>Remarques (2)</a:t>
            </a:r>
          </a:p>
        </p:txBody>
      </p:sp>
      <p:sp>
        <p:nvSpPr>
          <p:cNvPr id="4" name="Text Placeholder 3"/>
          <p:cNvSpPr>
            <a:spLocks noGrp="1"/>
          </p:cNvSpPr>
          <p:nvPr>
            <p:ph idx="1"/>
          </p:nvPr>
        </p:nvSpPr>
        <p:spPr>
          <a:xfrm>
            <a:off x="838200" y="1825625"/>
            <a:ext cx="10782300" cy="4351338"/>
          </a:xfrm>
        </p:spPr>
        <p:txBody>
          <a:bodyPr>
            <a:normAutofit fontScale="92500" lnSpcReduction="10000"/>
          </a:bodyPr>
          <a:lstStyle/>
          <a:p>
            <a:pPr marL="342900" indent="-342900" algn="l" rtl="0">
              <a:buFont typeface="Wingdings" panose="05000000000000000000" pitchFamily="2" charset="2"/>
              <a:buChar char="ü"/>
            </a:pPr>
            <a:r>
              <a:rPr lang="fr-FR" sz="3200" b="0" i="0" u="none" baseline="0" dirty="0">
                <a:latin typeface="Gill Sans MT" panose="020B0502020104020203" pitchFamily="34" charset="0"/>
              </a:rPr>
              <a:t>Rappel : Des capacités inférieures ne donnent pas toujours lieu </a:t>
            </a:r>
            <a:r>
              <a:rPr lang="fr-FR" sz="3200" b="0" i="0" u="none" baseline="0" dirty="0" smtClean="0">
                <a:latin typeface="Gill Sans MT" panose="020B0502020104020203" pitchFamily="34" charset="0"/>
              </a:rPr>
              <a:t/>
            </a:r>
            <a:br>
              <a:rPr lang="fr-FR" sz="3200" b="0" i="0" u="none" baseline="0" dirty="0" smtClean="0">
                <a:latin typeface="Gill Sans MT" panose="020B0502020104020203" pitchFamily="34" charset="0"/>
              </a:rPr>
            </a:br>
            <a:r>
              <a:rPr lang="fr-FR" sz="3200" b="0" i="0" u="none" baseline="0" dirty="0" smtClean="0">
                <a:latin typeface="Gill Sans MT" panose="020B0502020104020203" pitchFamily="34" charset="0"/>
              </a:rPr>
              <a:t>à </a:t>
            </a:r>
            <a:r>
              <a:rPr lang="fr-FR" sz="3200" b="0" i="0" u="none" baseline="0" dirty="0">
                <a:latin typeface="Gill Sans MT" panose="020B0502020104020203" pitchFamily="34" charset="0"/>
              </a:rPr>
              <a:t>des performances inférieures (et inversement, des capacités supérieures ne se traduisent pas systématiquement par de meilleures performances)</a:t>
            </a:r>
          </a:p>
          <a:p>
            <a:pPr algn="l" rtl="0">
              <a:buFont typeface="Wingdings" panose="05000000000000000000" pitchFamily="2" charset="2"/>
              <a:buChar char="ü"/>
            </a:pPr>
            <a:endParaRPr lang="fr-FR" sz="3200" dirty="0">
              <a:latin typeface="Gill Sans MT" panose="020B0502020104020203" pitchFamily="34" charset="0"/>
            </a:endParaRPr>
          </a:p>
          <a:p>
            <a:pPr algn="l" rtl="0">
              <a:buFont typeface="Wingdings" panose="05000000000000000000" pitchFamily="2" charset="2"/>
              <a:buChar char="ü"/>
            </a:pPr>
            <a:endParaRPr lang="fr-FR" sz="3200" dirty="0">
              <a:latin typeface="Gill Sans MT" panose="020B0502020104020203" pitchFamily="34" charset="0"/>
            </a:endParaRPr>
          </a:p>
          <a:p>
            <a:pPr marL="342900" indent="-342900" algn="l" rtl="0">
              <a:buFont typeface="Wingdings" panose="05000000000000000000" pitchFamily="2" charset="2"/>
              <a:buChar char="ü"/>
            </a:pPr>
            <a:r>
              <a:rPr lang="fr-FR" sz="3200" b="0" i="0" u="none" baseline="0" dirty="0">
                <a:latin typeface="Gill Sans MT" panose="020B0502020104020203" pitchFamily="34" charset="0"/>
              </a:rPr>
              <a:t>Certaines mesures de capacité </a:t>
            </a:r>
            <a:r>
              <a:rPr lang="fr-FR" sz="3200" b="0" i="0" u="none" baseline="0" dirty="0" smtClean="0">
                <a:latin typeface="Gill Sans MT" panose="020B0502020104020203" pitchFamily="34" charset="0"/>
              </a:rPr>
              <a:t>n’affectent </a:t>
            </a:r>
            <a:r>
              <a:rPr lang="fr-FR" sz="3200" b="0" i="0" u="none" baseline="0" dirty="0">
                <a:latin typeface="Gill Sans MT" panose="020B0502020104020203" pitchFamily="34" charset="0"/>
              </a:rPr>
              <a:t>pas directement les performances </a:t>
            </a:r>
            <a:r>
              <a:rPr lang="fr-FR" sz="3200" b="0" i="1" u="none" baseline="0" dirty="0">
                <a:latin typeface="Gill Sans MT" panose="020B0502020104020203" pitchFamily="34" charset="0"/>
              </a:rPr>
              <a:t>mesurées</a:t>
            </a:r>
          </a:p>
          <a:p>
            <a:pPr lvl="1" algn="l" rtl="0">
              <a:buFont typeface="Arial" panose="020B0604020202020204" pitchFamily="34" charset="0"/>
              <a:buChar char="•"/>
            </a:pPr>
            <a:r>
              <a:rPr lang="fr-FR" sz="3200" b="0" i="0" u="none" baseline="0" dirty="0">
                <a:latin typeface="Gill Sans MT" panose="020B0502020104020203" pitchFamily="34" charset="0"/>
              </a:rPr>
              <a:t>P. ex., le stockage des matières dangereuses</a:t>
            </a:r>
          </a:p>
          <a:p>
            <a:pPr lvl="1" algn="l" rtl="0">
              <a:buFont typeface="Arial" panose="020B0604020202020204" pitchFamily="34" charset="0"/>
              <a:buChar char="•"/>
            </a:pPr>
            <a:r>
              <a:rPr lang="fr-FR" sz="3200" b="1" i="0" u="none" baseline="0" dirty="0">
                <a:latin typeface="Gill Sans MT" panose="020B0502020104020203" pitchFamily="34" charset="0"/>
              </a:rPr>
              <a:t>Cela ne signifie pas que ce </a:t>
            </a:r>
            <a:r>
              <a:rPr lang="fr-FR" sz="3200" b="1" i="0" u="none" baseline="0" dirty="0" smtClean="0">
                <a:latin typeface="Gill Sans MT" panose="020B0502020104020203" pitchFamily="34" charset="0"/>
              </a:rPr>
              <a:t>n’est </a:t>
            </a:r>
            <a:r>
              <a:rPr lang="fr-FR" sz="3200" b="1" i="0" u="none" baseline="0" dirty="0">
                <a:latin typeface="Gill Sans MT" panose="020B0502020104020203" pitchFamily="34" charset="0"/>
              </a:rPr>
              <a:t>pas important</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10641833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2"/>
          </p:nvPr>
        </p:nvSpPr>
        <p:spPr/>
      </p:sp>
      <p:sp>
        <p:nvSpPr>
          <p:cNvPr id="3" name="Slide Number Placeholder 2"/>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fr-FR" sz="794" b="0" i="0" u="none" strike="noStrike" kern="1200" cap="none" spc="0" normalizeH="0" baseline="0" noProof="0" dirty="0">
              <a:ln>
                <a:noFill/>
              </a:ln>
              <a:solidFill>
                <a:srgbClr val="6C6463"/>
              </a:solidFill>
              <a:effectLst/>
              <a:uLnTx/>
              <a:uFillTx/>
              <a:latin typeface="Calibri" panose="020F0502020204030204"/>
              <a:ea typeface="+mn-ea"/>
              <a:cs typeface="+mn-cs"/>
            </a:endParaRPr>
          </a:p>
        </p:txBody>
      </p:sp>
      <p:sp>
        <p:nvSpPr>
          <p:cNvPr id="4" name="Title 3"/>
          <p:cNvSpPr>
            <a:spLocks noGrp="1"/>
          </p:cNvSpPr>
          <p:nvPr>
            <p:ph type="title"/>
          </p:nvPr>
        </p:nvSpPr>
        <p:spPr>
          <a:xfrm>
            <a:off x="6299605" y="2506553"/>
            <a:ext cx="5689195" cy="1489250"/>
          </a:xfrm>
        </p:spPr>
        <p:txBody>
          <a:bodyPr>
            <a:noAutofit/>
          </a:bodyPr>
          <a:lstStyle/>
          <a:p>
            <a:pPr algn="l" rtl="0"/>
            <a:r>
              <a:rPr lang="fr-FR" sz="3200" b="1" i="0" u="none" baseline="0">
                <a:latin typeface="Gill Sans MT" panose="020B0502020104020203" pitchFamily="34" charset="0"/>
              </a:rPr>
              <a:t>Analyses facultatives</a:t>
            </a:r>
          </a:p>
        </p:txBody>
      </p:sp>
    </p:spTree>
    <p:custDataLst>
      <p:tags r:id="rId1"/>
    </p:custDataLst>
    <p:extLst>
      <p:ext uri="{BB962C8B-B14F-4D97-AF65-F5344CB8AC3E}">
        <p14:creationId xmlns:p14="http://schemas.microsoft.com/office/powerpoint/2010/main" val="5780174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algn="l" rtl="0"/>
            <a:r>
              <a:rPr lang="fr-FR" sz="3200" b="1" i="0" u="none" baseline="0">
                <a:solidFill>
                  <a:srgbClr val="C00000"/>
                </a:solidFill>
                <a:latin typeface="Gill Sans MT" panose="020B0502020104020203" pitchFamily="34" charset="0"/>
              </a:rPr>
              <a:t>Pourquoi sont-elles facultatives ?</a:t>
            </a:r>
          </a:p>
        </p:txBody>
      </p:sp>
      <p:sp>
        <p:nvSpPr>
          <p:cNvPr id="4" name="Text Placeholder 3"/>
          <p:cNvSpPr>
            <a:spLocks noGrp="1"/>
          </p:cNvSpPr>
          <p:nvPr>
            <p:ph idx="1"/>
          </p:nvPr>
        </p:nvSpPr>
        <p:spPr/>
        <p:txBody>
          <a:bodyPr>
            <a:normAutofit/>
          </a:bodyPr>
          <a:lstStyle/>
          <a:p>
            <a:pPr algn="l" rtl="0">
              <a:buFont typeface="Wingdings" panose="05000000000000000000" pitchFamily="2" charset="2"/>
              <a:buChar char="ü"/>
            </a:pPr>
            <a:r>
              <a:rPr lang="fr-FR" sz="3200" b="0" i="0" u="none" baseline="0">
                <a:latin typeface="Gill Sans MT" panose="020B0502020104020203" pitchFamily="34" charset="0"/>
              </a:rPr>
              <a:t>Exploration de données pour </a:t>
            </a:r>
            <a:r>
              <a:rPr lang="fr-FR" sz="3200" b="0" i="0" u="sng" baseline="0">
                <a:latin typeface="Gill Sans MT" panose="020B0502020104020203" pitchFamily="34" charset="0"/>
              </a:rPr>
              <a:t>générer des hypothèses</a:t>
            </a:r>
            <a:endParaRPr lang="fr-FR" sz="3200" dirty="0">
              <a:latin typeface="Gill Sans MT" panose="020B0502020104020203" pitchFamily="34" charset="0"/>
            </a:endParaRPr>
          </a:p>
          <a:p>
            <a:pPr lvl="1" algn="l" rtl="0">
              <a:buFont typeface="Arial" panose="020B0604020202020204" pitchFamily="34" charset="0"/>
              <a:buChar char="•"/>
            </a:pPr>
            <a:r>
              <a:rPr lang="fr-FR" sz="3200" b="0" i="0" u="none" baseline="0">
                <a:latin typeface="Gill Sans MT" panose="020B0502020104020203" pitchFamily="34" charset="0"/>
              </a:rPr>
              <a:t>Peut aider à identifier les domaines nécessitant un diagnostic plus approfondi</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40327491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62024" y="-117630"/>
            <a:ext cx="11229975" cy="1325563"/>
          </a:xfrm>
        </p:spPr>
        <p:txBody>
          <a:bodyPr>
            <a:normAutofit/>
          </a:bodyPr>
          <a:lstStyle/>
          <a:p>
            <a:pPr algn="l" rtl="0"/>
            <a:r>
              <a:rPr lang="fr-FR" sz="3600" b="1" i="0" u="none" baseline="0" dirty="0">
                <a:solidFill>
                  <a:srgbClr val="C00000"/>
                </a:solidFill>
                <a:latin typeface="Gill Sans MT" panose="020B0502020104020203" pitchFamily="34" charset="0"/>
              </a:rPr>
              <a:t>La chaîne </a:t>
            </a:r>
            <a:r>
              <a:rPr lang="fr-FR" sz="3600" b="1" i="0" u="none" baseline="0" dirty="0" smtClean="0">
                <a:solidFill>
                  <a:srgbClr val="C00000"/>
                </a:solidFill>
                <a:latin typeface="Gill Sans MT" panose="020B0502020104020203" pitchFamily="34" charset="0"/>
              </a:rPr>
              <a:t>d’approvisionnement </a:t>
            </a:r>
            <a:r>
              <a:rPr lang="fr-FR" sz="3600" b="1" i="0" u="none" baseline="0" dirty="0">
                <a:solidFill>
                  <a:srgbClr val="C00000"/>
                </a:solidFill>
                <a:latin typeface="Gill Sans MT" panose="020B0502020104020203" pitchFamily="34" charset="0"/>
              </a:rPr>
              <a:t>est </a:t>
            </a:r>
            <a:r>
              <a:rPr lang="fr-FR" sz="3600" b="1" i="0" u="none" baseline="0" dirty="0" smtClean="0">
                <a:solidFill>
                  <a:srgbClr val="C00000"/>
                </a:solidFill>
                <a:latin typeface="Gill Sans MT" panose="020B0502020104020203" pitchFamily="34" charset="0"/>
              </a:rPr>
              <a:t/>
            </a:r>
            <a:br>
              <a:rPr lang="fr-FR" sz="3600" b="1" i="0" u="none" baseline="0" dirty="0" smtClean="0">
                <a:solidFill>
                  <a:srgbClr val="C00000"/>
                </a:solidFill>
                <a:latin typeface="Gill Sans MT" panose="020B0502020104020203" pitchFamily="34" charset="0"/>
              </a:rPr>
            </a:br>
            <a:r>
              <a:rPr lang="fr-FR" sz="3600" b="1" i="0" u="none" baseline="0" dirty="0" smtClean="0">
                <a:solidFill>
                  <a:srgbClr val="C00000"/>
                </a:solidFill>
                <a:latin typeface="Gill Sans MT" panose="020B0502020104020203" pitchFamily="34" charset="0"/>
              </a:rPr>
              <a:t>un </a:t>
            </a:r>
            <a:r>
              <a:rPr lang="fr-FR" sz="3600" b="1" i="0" u="none" baseline="0" dirty="0">
                <a:solidFill>
                  <a:srgbClr val="C00000"/>
                </a:solidFill>
                <a:latin typeface="Gill Sans MT" panose="020B0502020104020203" pitchFamily="34" charset="0"/>
              </a:rPr>
              <a:t>système complexe</a:t>
            </a:r>
          </a:p>
        </p:txBody>
      </p:sp>
      <p:sp>
        <p:nvSpPr>
          <p:cNvPr id="4" name="Text Placeholder 3"/>
          <p:cNvSpPr>
            <a:spLocks noGrp="1"/>
          </p:cNvSpPr>
          <p:nvPr>
            <p:ph idx="1"/>
          </p:nvPr>
        </p:nvSpPr>
        <p:spPr>
          <a:xfrm>
            <a:off x="938560" y="1106411"/>
            <a:ext cx="10658707" cy="5542155"/>
          </a:xfrm>
        </p:spPr>
        <p:txBody>
          <a:bodyPr>
            <a:normAutofit/>
          </a:bodyPr>
          <a:lstStyle/>
          <a:p>
            <a:pPr algn="l" rtl="0">
              <a:buFont typeface="Wingdings" panose="05000000000000000000" pitchFamily="2" charset="2"/>
              <a:buChar char="ü"/>
            </a:pPr>
            <a:r>
              <a:rPr lang="fr-FR" sz="3200" b="0" i="0" u="none" baseline="0" dirty="0">
                <a:latin typeface="Gill Sans MT" panose="020B0502020104020203" pitchFamily="34" charset="0"/>
              </a:rPr>
              <a:t>Plusieurs niveaux</a:t>
            </a:r>
          </a:p>
          <a:p>
            <a:pPr algn="l" rtl="0">
              <a:buFont typeface="Wingdings" panose="05000000000000000000" pitchFamily="2" charset="2"/>
              <a:buChar char="ü"/>
            </a:pPr>
            <a:r>
              <a:rPr lang="fr-FR" sz="3200" b="0" i="0" u="none" baseline="0" dirty="0">
                <a:latin typeface="Gill Sans MT" panose="020B0502020104020203" pitchFamily="34" charset="0"/>
              </a:rPr>
              <a:t>Plusieurs intrants</a:t>
            </a:r>
          </a:p>
          <a:p>
            <a:pPr lvl="1" algn="l" rtl="0">
              <a:buFont typeface="Arial" panose="020B0604020202020204" pitchFamily="34" charset="0"/>
              <a:buChar char="•"/>
            </a:pPr>
            <a:r>
              <a:rPr lang="fr-FR" sz="3200" b="0" i="0" u="none" baseline="0" dirty="0">
                <a:latin typeface="Gill Sans MT" panose="020B0502020104020203" pitchFamily="34" charset="0"/>
              </a:rPr>
              <a:t>Certains sont propres à la chaîne </a:t>
            </a:r>
            <a:r>
              <a:rPr lang="fr-FR" sz="3200" b="0" i="0" u="none" baseline="0" dirty="0" smtClean="0">
                <a:latin typeface="Gill Sans MT" panose="020B0502020104020203" pitchFamily="34" charset="0"/>
              </a:rPr>
              <a:t>d’approvisionnement</a:t>
            </a:r>
            <a:r>
              <a:rPr lang="fr-FR" sz="3200" b="0" i="0" u="none" baseline="0" dirty="0">
                <a:latin typeface="Gill Sans MT" panose="020B0502020104020203" pitchFamily="34" charset="0"/>
              </a:rPr>
              <a:t>, mais </a:t>
            </a:r>
            <a:r>
              <a:rPr lang="fr-FR" sz="3200" b="0" i="0" u="none" baseline="0" dirty="0" smtClean="0">
                <a:latin typeface="Gill Sans MT" panose="020B0502020104020203" pitchFamily="34" charset="0"/>
              </a:rPr>
              <a:t>d’autres </a:t>
            </a:r>
            <a:r>
              <a:rPr lang="fr-FR" sz="3200" b="0" i="0" u="none" baseline="0" dirty="0">
                <a:latin typeface="Gill Sans MT" panose="020B0502020104020203" pitchFamily="34" charset="0"/>
              </a:rPr>
              <a:t>font partie du système de santé en général</a:t>
            </a:r>
          </a:p>
          <a:p>
            <a:pPr algn="l" rtl="0">
              <a:buFont typeface="Wingdings" panose="05000000000000000000" pitchFamily="2" charset="2"/>
              <a:buChar char="ü"/>
            </a:pPr>
            <a:r>
              <a:rPr lang="fr-FR" sz="3200" b="0" i="0" u="none" baseline="0" dirty="0">
                <a:latin typeface="Gill Sans MT" panose="020B0502020104020203" pitchFamily="34" charset="0"/>
              </a:rPr>
              <a:t>Plusieurs processus</a:t>
            </a:r>
          </a:p>
          <a:p>
            <a:pPr algn="l" rtl="0">
              <a:buFont typeface="Wingdings" panose="05000000000000000000" pitchFamily="2" charset="2"/>
              <a:buChar char="ü"/>
            </a:pPr>
            <a:r>
              <a:rPr lang="fr-FR" sz="3200" b="0" i="0" u="none" baseline="0" dirty="0">
                <a:latin typeface="Gill Sans MT" panose="020B0502020104020203" pitchFamily="34" charset="0"/>
              </a:rPr>
              <a:t>Plusieurs boucles de rétroaction</a:t>
            </a:r>
          </a:p>
          <a:p>
            <a:pPr lvl="1" algn="l" rtl="0">
              <a:buFont typeface="Arial" panose="020B0604020202020204" pitchFamily="34" charset="0"/>
              <a:buChar char="•"/>
            </a:pPr>
            <a:r>
              <a:rPr lang="fr-FR" sz="3200" b="0" i="0" u="none" baseline="0" dirty="0">
                <a:latin typeface="Gill Sans MT" panose="020B0502020104020203" pitchFamily="34" charset="0"/>
              </a:rPr>
              <a:t>(p. ex., informations, fonds, matériel, connaissances)</a:t>
            </a:r>
          </a:p>
          <a:p>
            <a:pPr algn="l" rtl="0">
              <a:buFont typeface="Wingdings" panose="05000000000000000000" pitchFamily="2" charset="2"/>
              <a:buChar char="ü"/>
            </a:pPr>
            <a:r>
              <a:rPr lang="fr-FR" sz="3200" b="0" i="0" u="none" baseline="0" dirty="0">
                <a:latin typeface="Gill Sans MT" panose="020B0502020104020203" pitchFamily="34" charset="0"/>
              </a:rPr>
              <a:t>Plusieurs mesures de performance</a:t>
            </a:r>
          </a:p>
          <a:p>
            <a:pPr algn="l" rtl="0">
              <a:buFont typeface="Wingdings" panose="05000000000000000000" pitchFamily="2" charset="2"/>
              <a:buChar char="ü"/>
            </a:pPr>
            <a:endParaRPr lang="fr-FR" sz="3200" dirty="0">
              <a:latin typeface="Gill Sans MT" panose="020B0502020104020203" pitchFamily="34" charset="0"/>
            </a:endParaRPr>
          </a:p>
          <a:p>
            <a:pPr marL="0" indent="0" algn="l" rtl="0">
              <a:buNone/>
            </a:pPr>
            <a:r>
              <a:rPr lang="fr-FR" sz="3200" b="0" i="0" u="none" baseline="0" dirty="0">
                <a:latin typeface="Gill Sans MT" panose="020B0502020104020203" pitchFamily="34" charset="0"/>
              </a:rPr>
              <a:t>=problèmes pour les analyses statistiques</a:t>
            </a:r>
          </a:p>
          <a:p>
            <a:pPr algn="l" rtl="0">
              <a:buFont typeface="Wingdings" panose="05000000000000000000" pitchFamily="2" charset="2"/>
              <a:buChar char="ü"/>
            </a:pPr>
            <a:endParaRPr lang="fr-FR" sz="3200" dirty="0">
              <a:latin typeface="Gill Sans MT" panose="020B0502020104020203" pitchFamily="34" charset="0"/>
            </a:endParaRPr>
          </a:p>
          <a:p>
            <a:pPr algn="l" rtl="0">
              <a:buFont typeface="Wingdings" panose="05000000000000000000" pitchFamily="2" charset="2"/>
              <a:buChar char="ü"/>
            </a:pPr>
            <a:endParaRPr lang="fr-FR" sz="3200" dirty="0">
              <a:latin typeface="Gill Sans MT" panose="020B0502020104020203" pitchFamily="34"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35679859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93638"/>
            <a:ext cx="10363200" cy="580800"/>
          </a:xfrm>
        </p:spPr>
        <p:txBody>
          <a:bodyPr>
            <a:noAutofit/>
          </a:bodyPr>
          <a:lstStyle/>
          <a:p>
            <a:pPr algn="l" rtl="0"/>
            <a:r>
              <a:rPr lang="fr-FR" sz="3200" b="1" i="0" u="none" baseline="0">
                <a:solidFill>
                  <a:srgbClr val="C00000"/>
                </a:solidFill>
                <a:latin typeface="Gill Sans MT" panose="020B0502020104020203" pitchFamily="34" charset="0"/>
              </a:rPr>
              <a:t>Mises en garde (1)</a:t>
            </a:r>
          </a:p>
        </p:txBody>
      </p:sp>
      <p:sp>
        <p:nvSpPr>
          <p:cNvPr id="4" name="Text Placeholder 3"/>
          <p:cNvSpPr>
            <a:spLocks noGrp="1"/>
          </p:cNvSpPr>
          <p:nvPr>
            <p:ph idx="1"/>
          </p:nvPr>
        </p:nvSpPr>
        <p:spPr>
          <a:xfrm>
            <a:off x="914400" y="680225"/>
            <a:ext cx="10950498" cy="5564458"/>
          </a:xfrm>
        </p:spPr>
        <p:txBody>
          <a:bodyPr>
            <a:noAutofit/>
          </a:bodyPr>
          <a:lstStyle/>
          <a:p>
            <a:pPr marL="342900" indent="-342900" algn="l" rtl="0">
              <a:buFont typeface="Wingdings" panose="05000000000000000000" pitchFamily="2" charset="2"/>
              <a:buChar char="ü"/>
            </a:pPr>
            <a:r>
              <a:rPr lang="fr-FR" sz="3200" b="0" i="0" u="none" baseline="0" dirty="0">
                <a:latin typeface="Gill Sans MT" panose="020B0502020104020203" pitchFamily="34" charset="0"/>
              </a:rPr>
              <a:t>Taille de </a:t>
            </a:r>
            <a:r>
              <a:rPr lang="fr-FR" sz="3200" b="0" i="0" u="none" baseline="0" dirty="0" smtClean="0">
                <a:latin typeface="Gill Sans MT" panose="020B0502020104020203" pitchFamily="34" charset="0"/>
              </a:rPr>
              <a:t>l’échantillon </a:t>
            </a:r>
            <a:r>
              <a:rPr lang="fr-FR" sz="3200" b="0" i="0" u="none" baseline="0" dirty="0">
                <a:latin typeface="Gill Sans MT" panose="020B0502020104020203" pitchFamily="34" charset="0"/>
              </a:rPr>
              <a:t>basée sur une marge </a:t>
            </a:r>
            <a:r>
              <a:rPr lang="fr-FR" sz="3200" b="0" i="0" u="none" baseline="0" dirty="0" smtClean="0">
                <a:latin typeface="Gill Sans MT" panose="020B0502020104020203" pitchFamily="34" charset="0"/>
              </a:rPr>
              <a:t>d’erreur</a:t>
            </a:r>
            <a:r>
              <a:rPr lang="fr-FR" sz="3200" b="0" i="0" u="none" baseline="0" dirty="0">
                <a:latin typeface="Gill Sans MT" panose="020B0502020104020203" pitchFamily="34" charset="0"/>
              </a:rPr>
              <a:t> ; non basée sur ces types </a:t>
            </a:r>
            <a:r>
              <a:rPr lang="fr-FR" sz="3200" b="0" i="0" u="none" baseline="0" dirty="0" smtClean="0">
                <a:latin typeface="Gill Sans MT" panose="020B0502020104020203" pitchFamily="34" charset="0"/>
              </a:rPr>
              <a:t>d’analyse</a:t>
            </a:r>
            <a:endParaRPr lang="fr-FR" sz="3200" b="0" i="0" u="none" baseline="0" dirty="0">
              <a:latin typeface="Gill Sans MT" panose="020B0502020104020203" pitchFamily="34" charset="0"/>
            </a:endParaRPr>
          </a:p>
          <a:p>
            <a:pPr lvl="1" algn="l" rtl="0">
              <a:buFont typeface="Arial" panose="020B0604020202020204" pitchFamily="34" charset="0"/>
              <a:buChar char="•"/>
            </a:pPr>
            <a:r>
              <a:rPr lang="fr-FR" sz="3200" b="0" i="0" u="none" baseline="0" dirty="0">
                <a:latin typeface="Gill Sans MT" panose="020B0502020104020203" pitchFamily="34" charset="0"/>
              </a:rPr>
              <a:t>Risque élevé </a:t>
            </a:r>
            <a:r>
              <a:rPr lang="fr-FR" sz="3200" b="0" i="0" u="none" baseline="0" dirty="0" smtClean="0">
                <a:latin typeface="Gill Sans MT" panose="020B0502020104020203" pitchFamily="34" charset="0"/>
              </a:rPr>
              <a:t>d’erreur </a:t>
            </a:r>
            <a:r>
              <a:rPr lang="fr-FR" sz="3200" b="0" i="0" u="none" baseline="0" dirty="0">
                <a:latin typeface="Gill Sans MT" panose="020B0502020104020203" pitchFamily="34" charset="0"/>
              </a:rPr>
              <a:t>de type II (détermination erronée </a:t>
            </a:r>
            <a:r>
              <a:rPr lang="fr-FR" sz="3200" b="0" i="0" u="none" baseline="0" dirty="0" smtClean="0">
                <a:latin typeface="Gill Sans MT" panose="020B0502020104020203" pitchFamily="34" charset="0"/>
              </a:rPr>
              <a:t>qu’il n’y </a:t>
            </a:r>
            <a:r>
              <a:rPr lang="fr-FR" sz="3200" b="0" i="0" u="none" baseline="0" dirty="0">
                <a:latin typeface="Gill Sans MT" panose="020B0502020104020203" pitchFamily="34" charset="0"/>
              </a:rPr>
              <a:t>a pas de relation)</a:t>
            </a:r>
          </a:p>
          <a:p>
            <a:pPr lvl="1" algn="l" rtl="0">
              <a:buFont typeface="Arial" panose="020B0604020202020204" pitchFamily="34" charset="0"/>
              <a:buChar char="•"/>
            </a:pPr>
            <a:endParaRPr lang="fr-FR" sz="3200" dirty="0">
              <a:latin typeface="Gill Sans MT" panose="020B0502020104020203" pitchFamily="34" charset="0"/>
            </a:endParaRPr>
          </a:p>
          <a:p>
            <a:pPr marL="342900" indent="-342900" algn="l" rtl="0">
              <a:buFont typeface="Wingdings" panose="05000000000000000000" pitchFamily="2" charset="2"/>
              <a:buChar char="ü"/>
            </a:pPr>
            <a:r>
              <a:rPr lang="fr-FR" sz="3200" b="0" i="0" u="none" baseline="0" dirty="0">
                <a:latin typeface="Gill Sans MT" panose="020B0502020104020203" pitchFamily="34" charset="0"/>
              </a:rPr>
              <a:t>Erreur de mesure</a:t>
            </a:r>
          </a:p>
          <a:p>
            <a:pPr lvl="1" algn="l" rtl="0">
              <a:buFont typeface="Arial" panose="020B0604020202020204" pitchFamily="34" charset="0"/>
              <a:buChar char="•"/>
            </a:pPr>
            <a:r>
              <a:rPr lang="fr-FR" sz="3200" b="0" i="0" u="none" baseline="0" dirty="0">
                <a:latin typeface="Gill Sans MT" panose="020B0502020104020203" pitchFamily="34" charset="0"/>
              </a:rPr>
              <a:t>Le CMM comporte trop de questions pour être utile à ce niveau</a:t>
            </a:r>
          </a:p>
          <a:p>
            <a:pPr lvl="1" algn="l" rtl="0">
              <a:buFont typeface="Arial" panose="020B0604020202020204" pitchFamily="34" charset="0"/>
              <a:buChar char="•"/>
            </a:pPr>
            <a:endParaRPr lang="fr-FR" sz="3200" dirty="0">
              <a:latin typeface="Gill Sans MT" panose="020B0502020104020203" pitchFamily="34" charset="0"/>
            </a:endParaRPr>
          </a:p>
          <a:p>
            <a:pPr marL="342900" indent="-342900" algn="l" rtl="0">
              <a:buFont typeface="Wingdings" panose="05000000000000000000" pitchFamily="2" charset="2"/>
              <a:buChar char="ü"/>
            </a:pPr>
            <a:r>
              <a:rPr lang="fr-FR" sz="3200" b="0" i="0" u="none" baseline="0" dirty="0">
                <a:latin typeface="Gill Sans MT" panose="020B0502020104020203" pitchFamily="34" charset="0"/>
              </a:rPr>
              <a:t>Biais de variable omise</a:t>
            </a:r>
          </a:p>
          <a:p>
            <a:pPr lvl="1" algn="l" rtl="0">
              <a:buFont typeface="Arial" panose="020B0604020202020204" pitchFamily="34" charset="0"/>
              <a:buChar char="•"/>
            </a:pPr>
            <a:r>
              <a:rPr lang="fr-FR" sz="3200" b="0" i="0" u="none" baseline="0" dirty="0">
                <a:latin typeface="Gill Sans MT" panose="020B0502020104020203" pitchFamily="34" charset="0"/>
              </a:rPr>
              <a:t>Difficile </a:t>
            </a:r>
            <a:r>
              <a:rPr lang="fr-FR" sz="3200" b="0" i="0" u="none" baseline="0" dirty="0" smtClean="0">
                <a:latin typeface="Gill Sans MT" panose="020B0502020104020203" pitchFamily="34" charset="0"/>
              </a:rPr>
              <a:t>d’inclure </a:t>
            </a:r>
            <a:r>
              <a:rPr lang="fr-FR" sz="3200" b="0" i="0" u="none" baseline="0" dirty="0">
                <a:latin typeface="Gill Sans MT" panose="020B0502020104020203" pitchFamily="34" charset="0"/>
              </a:rPr>
              <a:t>plusieurs niveaux dans un même modèle</a:t>
            </a:r>
          </a:p>
          <a:p>
            <a:pPr lvl="1" algn="l" rtl="0">
              <a:buFont typeface="Arial" panose="020B0604020202020204" pitchFamily="34" charset="0"/>
              <a:buChar char="•"/>
            </a:pPr>
            <a:r>
              <a:rPr lang="fr-FR" sz="3200" b="0" i="0" u="none" baseline="0" dirty="0">
                <a:latin typeface="Gill Sans MT" panose="020B0502020104020203" pitchFamily="34" charset="0"/>
              </a:rPr>
              <a:t>Délai insuffisant</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18658861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30911"/>
            <a:ext cx="10363200" cy="580800"/>
          </a:xfrm>
        </p:spPr>
        <p:txBody>
          <a:bodyPr>
            <a:normAutofit fontScale="90000"/>
          </a:bodyPr>
          <a:lstStyle/>
          <a:p>
            <a:pPr algn="l" rtl="0"/>
            <a:r>
              <a:rPr lang="fr-FR" b="1" i="0" u="none" baseline="0">
                <a:solidFill>
                  <a:srgbClr val="C00000"/>
                </a:solidFill>
                <a:latin typeface="Gill Sans MT" panose="020B0502020104020203" pitchFamily="34" charset="0"/>
              </a:rPr>
              <a:t>Mises en garde (2)</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31234" y="805816"/>
            <a:ext cx="10175111" cy="5728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0356858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805" y="193638"/>
            <a:ext cx="10363200" cy="580800"/>
          </a:xfrm>
        </p:spPr>
        <p:txBody>
          <a:bodyPr>
            <a:noAutofit/>
          </a:bodyPr>
          <a:lstStyle/>
          <a:p>
            <a:pPr algn="l" rtl="0"/>
            <a:r>
              <a:rPr lang="fr-FR" sz="3200" b="1" i="0" u="none" baseline="0" dirty="0">
                <a:solidFill>
                  <a:srgbClr val="C00000"/>
                </a:solidFill>
                <a:latin typeface="Gill Sans MT" panose="020B0502020104020203" pitchFamily="34" charset="0"/>
              </a:rPr>
              <a:t>Types </a:t>
            </a:r>
            <a:r>
              <a:rPr lang="fr-FR" sz="3200" b="1" i="0" u="none" baseline="0" dirty="0" smtClean="0">
                <a:solidFill>
                  <a:srgbClr val="C00000"/>
                </a:solidFill>
                <a:latin typeface="Gill Sans MT" panose="020B0502020104020203" pitchFamily="34" charset="0"/>
              </a:rPr>
              <a:t>d’analyses </a:t>
            </a:r>
            <a:r>
              <a:rPr lang="fr-FR" sz="3200" b="1" i="0" u="none" baseline="0" dirty="0">
                <a:solidFill>
                  <a:srgbClr val="C00000"/>
                </a:solidFill>
                <a:latin typeface="Gill Sans MT" panose="020B0502020104020203" pitchFamily="34" charset="0"/>
              </a:rPr>
              <a:t>avancées</a:t>
            </a:r>
          </a:p>
        </p:txBody>
      </p:sp>
      <p:sp>
        <p:nvSpPr>
          <p:cNvPr id="4" name="Text Placeholder 3"/>
          <p:cNvSpPr>
            <a:spLocks noGrp="1"/>
          </p:cNvSpPr>
          <p:nvPr>
            <p:ph idx="1"/>
          </p:nvPr>
        </p:nvSpPr>
        <p:spPr>
          <a:xfrm>
            <a:off x="914805" y="868858"/>
            <a:ext cx="11177392" cy="5989142"/>
          </a:xfrm>
        </p:spPr>
        <p:txBody>
          <a:bodyPr>
            <a:noAutofit/>
          </a:bodyPr>
          <a:lstStyle/>
          <a:p>
            <a:pPr marL="739125" indent="-604738" algn="l" rtl="0">
              <a:buFont typeface="Wingdings" panose="05000000000000000000" pitchFamily="2" charset="2"/>
              <a:buChar char="ü"/>
            </a:pPr>
            <a:r>
              <a:rPr lang="fr-FR" b="0" i="0" u="none" baseline="0" dirty="0">
                <a:latin typeface="Gill Sans MT" panose="020B0502020104020203" pitchFamily="34" charset="0"/>
              </a:rPr>
              <a:t>Test </a:t>
            </a:r>
            <a:r>
              <a:rPr lang="fr-FR" b="0" i="0" u="none" baseline="0" dirty="0" smtClean="0">
                <a:latin typeface="Gill Sans MT" panose="020B0502020104020203" pitchFamily="34" charset="0"/>
              </a:rPr>
              <a:t>d’hypothèses </a:t>
            </a:r>
            <a:r>
              <a:rPr lang="fr-FR" b="0" i="0" u="none" baseline="0" dirty="0">
                <a:latin typeface="Gill Sans MT" panose="020B0502020104020203" pitchFamily="34" charset="0"/>
              </a:rPr>
              <a:t>spécifiques</a:t>
            </a:r>
          </a:p>
          <a:p>
            <a:pPr marL="1343863" lvl="1" indent="-604738" algn="l" rtl="0">
              <a:buFont typeface="Arial" panose="020B0604020202020204" pitchFamily="34" charset="0"/>
              <a:buChar char="•"/>
            </a:pPr>
            <a:r>
              <a:rPr lang="fr-FR" sz="2800" b="0" i="0" u="none" baseline="0" dirty="0">
                <a:latin typeface="Gill Sans MT" panose="020B0502020104020203" pitchFamily="34" charset="0"/>
              </a:rPr>
              <a:t>Déterminées dans les travaux de </a:t>
            </a:r>
            <a:r>
              <a:rPr lang="fr-FR" sz="2800" b="0" i="0" u="none" baseline="0" dirty="0" err="1">
                <a:latin typeface="Gill Sans MT" panose="020B0502020104020203" pitchFamily="34" charset="0"/>
              </a:rPr>
              <a:t>préévaluation</a:t>
            </a:r>
            <a:endParaRPr lang="fr-FR" sz="2800" b="0" i="0" u="none" baseline="0" dirty="0">
              <a:latin typeface="Gill Sans MT" panose="020B0502020104020203" pitchFamily="34" charset="0"/>
            </a:endParaRPr>
          </a:p>
          <a:p>
            <a:pPr marL="1343863" lvl="1" indent="-604738" algn="l" rtl="0">
              <a:buFont typeface="Arial" panose="020B0604020202020204" pitchFamily="34" charset="0"/>
              <a:buChar char="•"/>
            </a:pPr>
            <a:r>
              <a:rPr lang="fr-FR" sz="2800" b="0" i="0" u="none" baseline="0" dirty="0">
                <a:latin typeface="Gill Sans MT" panose="020B0502020104020203" pitchFamily="34" charset="0"/>
              </a:rPr>
              <a:t>Liées à un sujet spécifique </a:t>
            </a:r>
            <a:r>
              <a:rPr lang="fr-FR" sz="2800" b="0" i="0" u="none" baseline="0" dirty="0" smtClean="0">
                <a:latin typeface="Gill Sans MT" panose="020B0502020104020203" pitchFamily="34" charset="0"/>
              </a:rPr>
              <a:t>d’intérêt </a:t>
            </a:r>
            <a:r>
              <a:rPr lang="fr-FR" sz="2800" b="0" i="0" u="none" baseline="0" dirty="0">
                <a:latin typeface="Gill Sans MT" panose="020B0502020104020203" pitchFamily="34" charset="0"/>
              </a:rPr>
              <a:t>supérieur</a:t>
            </a:r>
          </a:p>
          <a:p>
            <a:pPr marL="1948602" lvl="2" indent="-604738" algn="l" rtl="0">
              <a:buFont typeface="Arial" panose="020B0604020202020204" pitchFamily="34" charset="0"/>
              <a:buChar char="•"/>
            </a:pPr>
            <a:r>
              <a:rPr lang="fr-FR" sz="2800" b="0" i="0" u="none" baseline="0" dirty="0">
                <a:latin typeface="Gill Sans MT" panose="020B0502020104020203" pitchFamily="34" charset="0"/>
              </a:rPr>
              <a:t>P. ex. Le SIGL affecte-t-il... </a:t>
            </a:r>
          </a:p>
          <a:p>
            <a:pPr marL="1343863" lvl="1" indent="-604738" algn="l" rtl="0">
              <a:buFont typeface="Arial" panose="020B0604020202020204" pitchFamily="34" charset="0"/>
              <a:buChar char="•"/>
            </a:pPr>
            <a:r>
              <a:rPr lang="fr-FR" sz="2800" b="0" i="0" u="none" baseline="0" dirty="0">
                <a:latin typeface="Gill Sans MT" panose="020B0502020104020203" pitchFamily="34" charset="0"/>
              </a:rPr>
              <a:t>Nécessite une certaine hétérogénéité, des mesures spécifiques</a:t>
            </a:r>
          </a:p>
          <a:p>
            <a:pPr marL="1343863" lvl="1" indent="-604738" algn="l" rtl="0">
              <a:buFont typeface="Arial" panose="020B0604020202020204" pitchFamily="34" charset="0"/>
              <a:buChar char="•"/>
            </a:pPr>
            <a:r>
              <a:rPr lang="fr-FR" sz="2800" b="0" i="0" u="none" baseline="0" dirty="0">
                <a:latin typeface="Gill Sans MT" panose="020B0502020104020203" pitchFamily="34" charset="0"/>
              </a:rPr>
              <a:t>Toujours pas </a:t>
            </a:r>
            <a:r>
              <a:rPr lang="fr-FR" sz="2800" b="0" i="0" u="none" baseline="0" dirty="0" smtClean="0">
                <a:latin typeface="Gill Sans MT" panose="020B0502020104020203" pitchFamily="34" charset="0"/>
              </a:rPr>
              <a:t>d’analyse </a:t>
            </a:r>
            <a:r>
              <a:rPr lang="fr-FR" sz="2800" b="0" i="1" u="none" baseline="0" dirty="0">
                <a:latin typeface="Gill Sans MT" panose="020B0502020104020203" pitchFamily="34" charset="0"/>
              </a:rPr>
              <a:t>causale</a:t>
            </a:r>
            <a:r>
              <a:rPr lang="fr-FR" sz="2800" b="0" i="0" u="none" baseline="0" dirty="0">
                <a:latin typeface="Gill Sans MT" panose="020B0502020104020203" pitchFamily="34" charset="0"/>
              </a:rPr>
              <a:t> !</a:t>
            </a:r>
          </a:p>
          <a:p>
            <a:pPr marL="1343863" lvl="1" indent="-604738" algn="l" rtl="0">
              <a:buFont typeface="Arial" panose="020B0604020202020204" pitchFamily="34" charset="0"/>
              <a:buChar char="•"/>
            </a:pPr>
            <a:endParaRPr lang="fr-FR" sz="2800" dirty="0">
              <a:latin typeface="Gill Sans MT" panose="020B0502020104020203" pitchFamily="34" charset="0"/>
            </a:endParaRPr>
          </a:p>
          <a:p>
            <a:pPr marL="739125" indent="-604738" algn="l" rtl="0">
              <a:buFont typeface="Wingdings" panose="05000000000000000000" pitchFamily="2" charset="2"/>
              <a:buChar char="ü"/>
            </a:pPr>
            <a:r>
              <a:rPr lang="fr-FR" b="0" i="0" u="none" baseline="0" dirty="0">
                <a:latin typeface="Gill Sans MT" panose="020B0502020104020203" pitchFamily="34" charset="0"/>
              </a:rPr>
              <a:t>Exploration spéculative</a:t>
            </a:r>
          </a:p>
          <a:p>
            <a:pPr marL="1343863" lvl="1" indent="-604738" algn="l" rtl="0">
              <a:buFont typeface="Arial" panose="020B0604020202020204" pitchFamily="34" charset="0"/>
              <a:buChar char="•"/>
            </a:pPr>
            <a:r>
              <a:rPr lang="fr-FR" sz="2800" b="0" i="0" u="none" baseline="0" dirty="0">
                <a:latin typeface="Gill Sans MT" panose="020B0502020104020203" pitchFamily="34" charset="0"/>
              </a:rPr>
              <a:t>Exploration de données (p. ex. arbres de régression/CART, etc.)</a:t>
            </a:r>
          </a:p>
          <a:p>
            <a:pPr marL="1343863" lvl="1" indent="-604738" algn="l" rtl="0">
              <a:buFont typeface="Arial" panose="020B0604020202020204" pitchFamily="34" charset="0"/>
              <a:buChar char="•"/>
            </a:pPr>
            <a:r>
              <a:rPr lang="fr-FR" sz="2800" b="0" i="0" u="none" baseline="0" dirty="0">
                <a:latin typeface="Gill Sans MT" panose="020B0502020104020203" pitchFamily="34" charset="0"/>
              </a:rPr>
              <a:t>Utilisée pour générer des hypothèses à analyser et étudier</a:t>
            </a:r>
          </a:p>
          <a:p>
            <a:pPr marL="743324" indent="-604738" algn="l" rtl="0">
              <a:buFont typeface="Arial" panose="020B0604020202020204" pitchFamily="34" charset="0"/>
              <a:buChar char="•"/>
            </a:pPr>
            <a:endParaRPr lang="fr-FR" sz="2400"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29484218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805" y="328421"/>
            <a:ext cx="10363200" cy="580800"/>
          </a:xfrm>
        </p:spPr>
        <p:txBody>
          <a:bodyPr>
            <a:noAutofit/>
          </a:bodyPr>
          <a:lstStyle/>
          <a:p>
            <a:pPr algn="l" rtl="0"/>
            <a:r>
              <a:rPr lang="fr-FR" sz="3200" b="1" i="0" u="none" baseline="0">
                <a:solidFill>
                  <a:srgbClr val="C00000"/>
                </a:solidFill>
                <a:latin typeface="Gill Sans MT" panose="020B0502020104020203" pitchFamily="34" charset="0"/>
              </a:rPr>
              <a:t>Comment procéder</a:t>
            </a:r>
          </a:p>
        </p:txBody>
      </p:sp>
      <p:sp>
        <p:nvSpPr>
          <p:cNvPr id="4" name="Text Placeholder 3"/>
          <p:cNvSpPr>
            <a:spLocks noGrp="1"/>
          </p:cNvSpPr>
          <p:nvPr>
            <p:ph idx="1"/>
          </p:nvPr>
        </p:nvSpPr>
        <p:spPr>
          <a:xfrm>
            <a:off x="1014608" y="1312385"/>
            <a:ext cx="10363200" cy="4233230"/>
          </a:xfrm>
        </p:spPr>
        <p:txBody>
          <a:bodyPr>
            <a:noAutofit/>
          </a:bodyPr>
          <a:lstStyle/>
          <a:p>
            <a:pPr marL="739125" indent="-604738" algn="l" rtl="0">
              <a:buFont typeface="Wingdings" panose="05000000000000000000" pitchFamily="2" charset="2"/>
              <a:buChar char="ü"/>
            </a:pPr>
            <a:r>
              <a:rPr lang="fr-FR" sz="3200" b="0" i="0" u="none" baseline="0" dirty="0">
                <a:latin typeface="Gill Sans MT" panose="020B0502020104020203" pitchFamily="34" charset="0"/>
              </a:rPr>
              <a:t>Disposer du personnel nécessaire</a:t>
            </a:r>
          </a:p>
          <a:p>
            <a:pPr marL="739125" indent="-604738" algn="l" rtl="0">
              <a:buFont typeface="Wingdings" panose="05000000000000000000" pitchFamily="2" charset="2"/>
              <a:buChar char="ü"/>
            </a:pPr>
            <a:r>
              <a:rPr lang="fr-FR" sz="3200" b="0" i="0" u="none" baseline="0" dirty="0">
                <a:latin typeface="Gill Sans MT" panose="020B0502020104020203" pitchFamily="34" charset="0"/>
              </a:rPr>
              <a:t>Utiliser les résultats propres au site, à </a:t>
            </a:r>
            <a:r>
              <a:rPr lang="fr-FR" sz="3200" b="0" i="0" u="none" baseline="0" dirty="0" smtClean="0">
                <a:latin typeface="Gill Sans MT" panose="020B0502020104020203" pitchFamily="34" charset="0"/>
              </a:rPr>
              <a:t>l’entrepôt </a:t>
            </a:r>
            <a:r>
              <a:rPr lang="fr-FR" sz="3200" b="0" i="0" u="none" baseline="0" dirty="0">
                <a:latin typeface="Gill Sans MT" panose="020B0502020104020203" pitchFamily="34" charset="0"/>
              </a:rPr>
              <a:t>ou à </a:t>
            </a:r>
            <a:r>
              <a:rPr lang="fr-FR" sz="3200" b="0" i="0" u="none" baseline="0" dirty="0" smtClean="0">
                <a:latin typeface="Gill Sans MT" panose="020B0502020104020203" pitchFamily="34" charset="0"/>
              </a:rPr>
              <a:t>l’entité</a:t>
            </a:r>
            <a:endParaRPr lang="fr-FR" sz="3200" b="0" i="0" u="none" baseline="0" dirty="0">
              <a:latin typeface="Gill Sans MT" panose="020B0502020104020203" pitchFamily="34" charset="0"/>
            </a:endParaRPr>
          </a:p>
          <a:p>
            <a:pPr marL="1343863" lvl="1" indent="-604738" algn="l" rtl="0">
              <a:buFont typeface="Arial" panose="020B0604020202020204" pitchFamily="34" charset="0"/>
              <a:buChar char="•"/>
            </a:pPr>
            <a:r>
              <a:rPr lang="fr-FR" sz="3200" b="0" i="0" u="none" baseline="0" dirty="0">
                <a:latin typeface="Gill Sans MT" panose="020B0502020104020203" pitchFamily="34" charset="0"/>
              </a:rPr>
              <a:t>KPI par entité</a:t>
            </a:r>
          </a:p>
          <a:p>
            <a:pPr marL="1343863" lvl="1" indent="-604738" algn="l" rtl="0">
              <a:buFont typeface="Arial" panose="020B0604020202020204" pitchFamily="34" charset="0"/>
              <a:buChar char="•"/>
            </a:pPr>
            <a:r>
              <a:rPr lang="fr-FR" sz="3200" b="0" i="0" u="none" baseline="0" dirty="0">
                <a:latin typeface="Gill Sans MT" panose="020B0502020104020203" pitchFamily="34" charset="0"/>
              </a:rPr>
              <a:t>CMM et/ou questions individuelles (nombre limité) par entité</a:t>
            </a:r>
          </a:p>
          <a:p>
            <a:pPr marL="739125" indent="-604738" algn="l" rtl="0">
              <a:buFont typeface="Wingdings" panose="05000000000000000000" pitchFamily="2" charset="2"/>
              <a:buChar char="ü"/>
            </a:pPr>
            <a:r>
              <a:rPr lang="fr-FR" sz="3200" b="0" i="0" u="none" baseline="0" dirty="0">
                <a:latin typeface="Gill Sans MT" panose="020B0502020104020203" pitchFamily="34" charset="0"/>
              </a:rPr>
              <a:t>Comparer</a:t>
            </a:r>
          </a:p>
          <a:p>
            <a:pPr marL="739125" indent="-604738" algn="l" rtl="0">
              <a:buFont typeface="Wingdings" panose="05000000000000000000" pitchFamily="2" charset="2"/>
              <a:buChar char="ü"/>
            </a:pPr>
            <a:endParaRPr lang="fr-FR" sz="3200" dirty="0">
              <a:latin typeface="Gill Sans MT" panose="020B0502020104020203" pitchFamily="34" charset="0"/>
            </a:endParaRPr>
          </a:p>
          <a:p>
            <a:pPr marL="739125" indent="-604738" algn="l" rtl="0">
              <a:buFont typeface="Wingdings" panose="05000000000000000000" pitchFamily="2" charset="2"/>
              <a:buChar char="ü"/>
            </a:pPr>
            <a:r>
              <a:rPr lang="fr-FR" sz="3200" b="0" i="0" u="none" baseline="0" dirty="0">
                <a:latin typeface="Gill Sans MT" panose="020B0502020104020203" pitchFamily="34" charset="0"/>
              </a:rPr>
              <a:t>Réfléchir et analyser</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1959468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algn="l" rtl="0"/>
            <a:r>
              <a:rPr lang="fr-FR" sz="3200" b="1" i="0" u="none" baseline="0" dirty="0" smtClean="0">
                <a:solidFill>
                  <a:srgbClr val="C00000"/>
                </a:solidFill>
                <a:latin typeface="Gill Sans MT" panose="020B0502020104020203" pitchFamily="34" charset="0"/>
              </a:rPr>
              <a:t>L’analyse </a:t>
            </a:r>
            <a:r>
              <a:rPr lang="fr-FR" sz="3200" b="1" i="0" u="none" baseline="0" dirty="0">
                <a:solidFill>
                  <a:srgbClr val="C00000"/>
                </a:solidFill>
                <a:latin typeface="Gill Sans MT" panose="020B0502020104020203" pitchFamily="34" charset="0"/>
              </a:rPr>
              <a:t>des données est à la fois une activité </a:t>
            </a:r>
            <a:r>
              <a:rPr lang="fr-FR" sz="3200" b="1" i="0" u="none" baseline="0" dirty="0" smtClean="0">
                <a:solidFill>
                  <a:srgbClr val="C00000"/>
                </a:solidFill>
                <a:latin typeface="Gill Sans MT" panose="020B0502020104020203" pitchFamily="34" charset="0"/>
              </a:rPr>
              <a:t>d’équipe </a:t>
            </a:r>
            <a:r>
              <a:rPr lang="fr-FR" sz="3200" b="1" i="0" u="none" baseline="0" dirty="0">
                <a:solidFill>
                  <a:srgbClr val="C00000"/>
                </a:solidFill>
                <a:latin typeface="Gill Sans MT" panose="020B0502020104020203" pitchFamily="34" charset="0"/>
              </a:rPr>
              <a:t>et itérative</a:t>
            </a:r>
          </a:p>
        </p:txBody>
      </p:sp>
      <p:sp>
        <p:nvSpPr>
          <p:cNvPr id="4" name="Text Placeholder 3"/>
          <p:cNvSpPr>
            <a:spLocks noGrp="1"/>
          </p:cNvSpPr>
          <p:nvPr>
            <p:ph idx="1"/>
          </p:nvPr>
        </p:nvSpPr>
        <p:spPr>
          <a:xfrm>
            <a:off x="838200" y="1825625"/>
            <a:ext cx="11029950" cy="4351338"/>
          </a:xfrm>
        </p:spPr>
        <p:txBody>
          <a:bodyPr>
            <a:normAutofit fontScale="92500" lnSpcReduction="10000"/>
          </a:bodyPr>
          <a:lstStyle/>
          <a:p>
            <a:pPr algn="l" rtl="0">
              <a:buFont typeface="Wingdings" panose="05000000000000000000" pitchFamily="2" charset="2"/>
              <a:buChar char="ü"/>
            </a:pPr>
            <a:r>
              <a:rPr lang="fr-FR" sz="3200" b="0" i="0" u="none" baseline="0" dirty="0">
                <a:latin typeface="Gill Sans MT" panose="020B0502020104020203" pitchFamily="34" charset="0"/>
              </a:rPr>
              <a:t>Discussion avec </a:t>
            </a:r>
            <a:r>
              <a:rPr lang="fr-FR" sz="3200" b="0" i="0" u="none" baseline="0" dirty="0" smtClean="0">
                <a:latin typeface="Gill Sans MT" panose="020B0502020104020203" pitchFamily="34" charset="0"/>
              </a:rPr>
              <a:t>l’équipe d’évaluation </a:t>
            </a:r>
            <a:r>
              <a:rPr lang="fr-FR" sz="3200" b="0" i="0" u="none" baseline="0" dirty="0">
                <a:latin typeface="Gill Sans MT" panose="020B0502020104020203" pitchFamily="34" charset="0"/>
              </a:rPr>
              <a:t>et entre </a:t>
            </a:r>
            <a:r>
              <a:rPr lang="fr-FR" sz="3200" b="0" i="0" u="none" baseline="0" dirty="0" smtClean="0">
                <a:latin typeface="Gill Sans MT" panose="020B0502020104020203" pitchFamily="34" charset="0"/>
              </a:rPr>
              <a:t>l’équipe d’évaluation </a:t>
            </a:r>
            <a:r>
              <a:rPr lang="fr-FR" sz="3200" b="0" i="0" u="none" baseline="0" dirty="0">
                <a:latin typeface="Gill Sans MT" panose="020B0502020104020203" pitchFamily="34" charset="0"/>
              </a:rPr>
              <a:t>et les parties prenantes</a:t>
            </a:r>
          </a:p>
          <a:p>
            <a:pPr algn="l" rtl="0">
              <a:buFont typeface="Wingdings" panose="05000000000000000000" pitchFamily="2" charset="2"/>
              <a:buChar char="ü"/>
            </a:pPr>
            <a:endParaRPr lang="fr-FR" sz="3200" dirty="0">
              <a:latin typeface="Gill Sans MT" panose="020B0502020104020203" pitchFamily="34" charset="0"/>
            </a:endParaRPr>
          </a:p>
          <a:p>
            <a:pPr algn="l" rtl="0">
              <a:buFont typeface="Wingdings" panose="05000000000000000000" pitchFamily="2" charset="2"/>
              <a:buChar char="ü"/>
            </a:pPr>
            <a:r>
              <a:rPr lang="fr-FR" sz="3200" b="0" i="0" u="none" baseline="0" dirty="0">
                <a:latin typeface="Gill Sans MT" panose="020B0502020104020203" pitchFamily="34" charset="0"/>
              </a:rPr>
              <a:t>Les analyses statistiques ne répondront pas à toutes vos questions</a:t>
            </a:r>
          </a:p>
          <a:p>
            <a:pPr algn="l" rtl="0">
              <a:buFont typeface="Wingdings" panose="05000000000000000000" pitchFamily="2" charset="2"/>
              <a:buChar char="ü"/>
            </a:pPr>
            <a:endParaRPr lang="fr-FR" sz="3200" dirty="0">
              <a:latin typeface="Gill Sans MT" panose="020B0502020104020203" pitchFamily="34" charset="0"/>
            </a:endParaRPr>
          </a:p>
          <a:p>
            <a:pPr lvl="1" algn="l" rtl="0">
              <a:buFont typeface="Wingdings" panose="05000000000000000000" pitchFamily="2" charset="2"/>
              <a:buChar char="ü"/>
            </a:pPr>
            <a:r>
              <a:rPr lang="fr-FR" sz="3200" b="0" i="0" u="none" baseline="0" dirty="0">
                <a:latin typeface="Gill Sans MT" panose="020B0502020104020203" pitchFamily="34" charset="0"/>
              </a:rPr>
              <a:t>Bien que les données recueillies soient toutes « quantitatives » (sauf la cartographie de la chaîne </a:t>
            </a:r>
            <a:r>
              <a:rPr lang="fr-FR" sz="3200" b="0" i="0" u="none" baseline="0" dirty="0" smtClean="0">
                <a:latin typeface="Gill Sans MT" panose="020B0502020104020203" pitchFamily="34" charset="0"/>
              </a:rPr>
              <a:t>d’approvisionnement</a:t>
            </a:r>
            <a:r>
              <a:rPr lang="fr-FR" sz="3200" b="0" i="0" u="none" baseline="0" dirty="0">
                <a:latin typeface="Gill Sans MT" panose="020B0502020104020203" pitchFamily="34" charset="0"/>
              </a:rPr>
              <a:t>), les observations des collecteurs de données, de </a:t>
            </a:r>
            <a:r>
              <a:rPr lang="fr-FR" sz="3200" b="0" i="0" u="none" baseline="0" dirty="0" smtClean="0">
                <a:latin typeface="Gill Sans MT" panose="020B0502020104020203" pitchFamily="34" charset="0"/>
              </a:rPr>
              <a:t>l’équipe d’évaluation</a:t>
            </a:r>
            <a:r>
              <a:rPr lang="fr-FR" sz="3200" b="0" i="0" u="none" baseline="0" dirty="0">
                <a:latin typeface="Gill Sans MT" panose="020B0502020104020203" pitchFamily="34" charset="0"/>
              </a:rPr>
              <a:t>, des parties prenantes et du public sont toujours pertinentes et importantes</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27342793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203200" y="6438588"/>
            <a:ext cx="2844800" cy="214546"/>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4FB1AD-D69E-B741-965A-0BAE826C2FA6}" type="datetime1">
              <a:rPr kumimoji="0" lang="en-US" sz="794" b="0" i="0" u="none" strike="noStrike" kern="1200" cap="none" spc="0" normalizeH="0" baseline="0">
                <a:ln>
                  <a:noFill/>
                </a:ln>
                <a:solidFill>
                  <a:srgbClr val="6C6463"/>
                </a:solidFill>
                <a:effectLst/>
                <a:uLnTx/>
                <a:uFillTx/>
                <a:latin typeface="Gill Sans MT"/>
                <a:ea typeface="+mn-ea"/>
              </a:rPr>
              <a:pPr marL="0" marR="0" lvl="0" indent="0" algn="l" defTabSz="914400" rtl="0" eaLnBrk="1" fontAlgn="auto" latinLnBrk="0" hangingPunct="1">
                <a:lnSpc>
                  <a:spcPct val="100000"/>
                </a:lnSpc>
                <a:spcBef>
                  <a:spcPts val="0"/>
                </a:spcBef>
                <a:spcAft>
                  <a:spcPts val="0"/>
                </a:spcAft>
                <a:buClrTx/>
                <a:buSzTx/>
                <a:buFontTx/>
                <a:buNone/>
                <a:tabLst/>
                <a:defRPr/>
              </a:pPr>
              <a:t>4/19/2019</a:t>
            </a:fld>
            <a:endParaRPr kumimoji="0" lang="fr-FR" sz="794" b="0" i="0" u="none" strike="noStrike" kern="1200" cap="none" spc="0" normalizeH="0" baseline="0" noProof="0" dirty="0">
              <a:ln>
                <a:noFill/>
              </a:ln>
              <a:solidFill>
                <a:srgbClr val="6C6463"/>
              </a:solidFill>
              <a:effectLst/>
              <a:uLnTx/>
              <a:uFillTx/>
              <a:latin typeface="Gill Sans MT"/>
              <a:ea typeface="+mn-ea"/>
            </a:endParaRPr>
          </a:p>
        </p:txBody>
      </p:sp>
      <p:sp>
        <p:nvSpPr>
          <p:cNvPr id="4" name="Slide Number Placeholder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782948-4DBE-204D-AB9E-B65E067054AE}" type="slidenum">
              <a:rPr kumimoji="0" sz="794" b="0" i="0" u="none" strike="noStrike" kern="1200" cap="none" spc="0" normalizeH="0" baseline="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fr-FR" sz="794" b="0" i="0" u="none" strike="noStrike" kern="1200" cap="none" spc="0" normalizeH="0" baseline="0" noProof="0" dirty="0">
              <a:ln>
                <a:noFill/>
              </a:ln>
              <a:solidFill>
                <a:srgbClr val="6C6463"/>
              </a:solidFill>
              <a:effectLst/>
              <a:uLnTx/>
              <a:uFillTx/>
              <a:latin typeface="Gill Sans MT"/>
              <a:ea typeface="+mn-ea"/>
            </a:endParaRPr>
          </a:p>
        </p:txBody>
      </p:sp>
      <p:sp>
        <p:nvSpPr>
          <p:cNvPr id="5" name="Title 4"/>
          <p:cNvSpPr>
            <a:spLocks noGrp="1"/>
          </p:cNvSpPr>
          <p:nvPr>
            <p:ph type="title"/>
          </p:nvPr>
        </p:nvSpPr>
        <p:spPr>
          <a:xfrm>
            <a:off x="587349" y="-129605"/>
            <a:ext cx="10363200" cy="590931"/>
          </a:xfrm>
        </p:spPr>
        <p:txBody>
          <a:bodyPr/>
          <a:lstStyle/>
          <a:p>
            <a:pPr algn="l" rtl="0"/>
            <a:r>
              <a:rPr lang="fr-FR" sz="3600" b="1" i="0" u="none" baseline="0">
                <a:solidFill>
                  <a:srgbClr val="C00000"/>
                </a:solidFill>
                <a:latin typeface="Gill Sans MT" panose="020B0502020104020203" pitchFamily="34" charset="0"/>
              </a:rPr>
              <a:t>Structure</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999760157"/>
              </p:ext>
            </p:extLst>
          </p:nvPr>
        </p:nvGraphicFramePr>
        <p:xfrm>
          <a:off x="628185" y="408780"/>
          <a:ext cx="11251500" cy="6240367"/>
        </p:xfrm>
        <a:graphic>
          <a:graphicData uri="http://schemas.openxmlformats.org/drawingml/2006/table">
            <a:tbl>
              <a:tblPr firstRow="1" bandRow="1">
                <a:tableStyleId>{5C22544A-7EE6-4342-B048-85BDC9FD1C3A}</a:tableStyleId>
              </a:tblPr>
              <a:tblGrid>
                <a:gridCol w="1402252">
                  <a:extLst>
                    <a:ext uri="{9D8B030D-6E8A-4147-A177-3AD203B41FA5}">
                      <a16:colId xmlns="" xmlns:a16="http://schemas.microsoft.com/office/drawing/2014/main" val="20000"/>
                    </a:ext>
                  </a:extLst>
                </a:gridCol>
                <a:gridCol w="1506428">
                  <a:extLst>
                    <a:ext uri="{9D8B030D-6E8A-4147-A177-3AD203B41FA5}">
                      <a16:colId xmlns="" xmlns:a16="http://schemas.microsoft.com/office/drawing/2014/main" val="20001"/>
                    </a:ext>
                  </a:extLst>
                </a:gridCol>
                <a:gridCol w="752586">
                  <a:extLst>
                    <a:ext uri="{9D8B030D-6E8A-4147-A177-3AD203B41FA5}">
                      <a16:colId xmlns="" xmlns:a16="http://schemas.microsoft.com/office/drawing/2014/main" val="20002"/>
                    </a:ext>
                  </a:extLst>
                </a:gridCol>
                <a:gridCol w="2721954">
                  <a:extLst>
                    <a:ext uri="{9D8B030D-6E8A-4147-A177-3AD203B41FA5}">
                      <a16:colId xmlns="" xmlns:a16="http://schemas.microsoft.com/office/drawing/2014/main" val="20003"/>
                    </a:ext>
                  </a:extLst>
                </a:gridCol>
                <a:gridCol w="320816">
                  <a:extLst>
                    <a:ext uri="{9D8B030D-6E8A-4147-A177-3AD203B41FA5}">
                      <a16:colId xmlns="" xmlns:a16="http://schemas.microsoft.com/office/drawing/2014/main" val="20004"/>
                    </a:ext>
                  </a:extLst>
                </a:gridCol>
                <a:gridCol w="1709480">
                  <a:extLst>
                    <a:ext uri="{9D8B030D-6E8A-4147-A177-3AD203B41FA5}">
                      <a16:colId xmlns="" xmlns:a16="http://schemas.microsoft.com/office/drawing/2014/main" val="20005"/>
                    </a:ext>
                  </a:extLst>
                </a:gridCol>
                <a:gridCol w="641173">
                  <a:extLst>
                    <a:ext uri="{9D8B030D-6E8A-4147-A177-3AD203B41FA5}">
                      <a16:colId xmlns="" xmlns:a16="http://schemas.microsoft.com/office/drawing/2014/main" val="20006"/>
                    </a:ext>
                  </a:extLst>
                </a:gridCol>
                <a:gridCol w="208280">
                  <a:extLst>
                    <a:ext uri="{9D8B030D-6E8A-4147-A177-3AD203B41FA5}">
                      <a16:colId xmlns="" xmlns:a16="http://schemas.microsoft.com/office/drawing/2014/main" val="20007"/>
                    </a:ext>
                  </a:extLst>
                </a:gridCol>
                <a:gridCol w="1988531">
                  <a:extLst>
                    <a:ext uri="{9D8B030D-6E8A-4147-A177-3AD203B41FA5}">
                      <a16:colId xmlns="" xmlns:a16="http://schemas.microsoft.com/office/drawing/2014/main" val="1723617083"/>
                    </a:ext>
                  </a:extLst>
                </a:gridCol>
              </a:tblGrid>
              <a:tr h="419552">
                <a:tc gridSpan="2">
                  <a:txBody>
                    <a:bodyPr/>
                    <a:lstStyle/>
                    <a:p>
                      <a:pPr algn="ctr" rtl="0"/>
                      <a:r>
                        <a:rPr lang="fr-FR" b="1" i="0" u="none" baseline="0" dirty="0">
                          <a:solidFill>
                            <a:schemeClr val="bg1"/>
                          </a:solidFill>
                          <a:latin typeface="Gill Sans MT" panose="020B0502020104020203" pitchFamily="34" charset="0"/>
                        </a:rPr>
                        <a:t>Données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fr-FR"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gridSpan="3">
                  <a:txBody>
                    <a:bodyPr/>
                    <a:lstStyle/>
                    <a:p>
                      <a:pPr algn="ctr" rtl="0"/>
                      <a:r>
                        <a:rPr lang="fr-FR" b="0" i="0" u="none" baseline="0">
                          <a:solidFill>
                            <a:schemeClr val="tx1"/>
                          </a:solidFill>
                          <a:latin typeface="Gill Sans MT" panose="020B0502020104020203" pitchFamily="34" charset="0"/>
                        </a:rPr>
                        <a:t>Analyse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fr-FR"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endParaRPr lang="fr-FR"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tc gridSpan="2">
                  <a:txBody>
                    <a:bodyPr/>
                    <a:lstStyle/>
                    <a:p>
                      <a:endParaRPr lang="fr-FR" dirty="0">
                        <a:latin typeface="Gill Sans MT" panose="020B0502020104020203" pitchFamily="34"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endParaRPr lang="fr-FR"/>
                    </a:p>
                  </a:txBody>
                  <a:tcPr/>
                </a:tc>
                <a:extLst>
                  <a:ext uri="{0D108BD9-81ED-4DB2-BD59-A6C34878D82A}">
                    <a16:rowId xmlns="" xmlns:a16="http://schemas.microsoft.com/office/drawing/2014/main" val="10000"/>
                  </a:ext>
                </a:extLst>
              </a:tr>
              <a:tr h="419552">
                <a:tc>
                  <a:txBody>
                    <a:bodyPr/>
                    <a:lstStyle/>
                    <a:p>
                      <a:endParaRPr lang="fr-FR" b="1" dirty="0">
                        <a:solidFill>
                          <a:schemeClr val="bg1"/>
                        </a:solidFill>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fr-FR" dirty="0">
                        <a:latin typeface="Gill Sans MT" panose="020B0502020104020203"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pPr algn="l" rtl="0"/>
                      <a:r>
                        <a:rPr lang="fr-FR" b="0" i="0" u="none" baseline="0" dirty="0">
                          <a:latin typeface="Gill Sans MT" panose="020B0502020104020203" pitchFamily="34" charset="0"/>
                        </a:rPr>
                        <a:t>Définir la chaîne </a:t>
                      </a:r>
                      <a:r>
                        <a:rPr lang="fr-FR" b="0" i="0" u="none" baseline="0" dirty="0" smtClean="0">
                          <a:latin typeface="Gill Sans MT" panose="020B0502020104020203" pitchFamily="34" charset="0"/>
                        </a:rPr>
                        <a:t>d’approvisionnement</a:t>
                      </a:r>
                      <a:r>
                        <a:rPr lang="fr-FR" b="0" i="0" u="none" baseline="0" dirty="0">
                          <a:latin typeface="Gill Sans MT" panose="020B0502020104020203"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85000"/>
                      </a:schemeClr>
                    </a:solidFill>
                  </a:tcPr>
                </a:tc>
                <a:tc>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endParaRPr lang="fr-FR" dirty="0">
                        <a:latin typeface="Gill Sans MT" panose="020B0502020104020203"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tc gridSpan="2">
                  <a:txBody>
                    <a:bodyPr/>
                    <a:lstStyle/>
                    <a:p>
                      <a:endParaRPr lang="fr-FR" dirty="0">
                        <a:latin typeface="Gill Sans MT" panose="020B0502020104020203" pitchFamily="34"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hMerge="1">
                  <a:txBody>
                    <a:bodyPr/>
                    <a:lstStyle/>
                    <a:p>
                      <a:endParaRPr lang="fr-FR"/>
                    </a:p>
                  </a:txBody>
                  <a:tcPr/>
                </a:tc>
                <a:extLst>
                  <a:ext uri="{0D108BD9-81ED-4DB2-BD59-A6C34878D82A}">
                    <a16:rowId xmlns="" xmlns:a16="http://schemas.microsoft.com/office/drawing/2014/main" val="10001"/>
                  </a:ext>
                </a:extLst>
              </a:tr>
              <a:tr h="1136887">
                <a:tc gridSpan="2">
                  <a:txBody>
                    <a:bodyPr/>
                    <a:lstStyle/>
                    <a:p>
                      <a:pPr algn="ctr" rtl="0"/>
                      <a:r>
                        <a:rPr lang="fr-FR" b="1" i="0" u="none" baseline="0" dirty="0">
                          <a:solidFill>
                            <a:schemeClr val="bg1"/>
                          </a:solidFill>
                          <a:latin typeface="Gill Sans MT" panose="020B0502020104020203" pitchFamily="34" charset="0"/>
                        </a:rPr>
                        <a:t>Cartographie de la chaîne </a:t>
                      </a:r>
                      <a:r>
                        <a:rPr lang="fr-FR" b="1" i="0" u="none" baseline="0" dirty="0" smtClean="0">
                          <a:solidFill>
                            <a:schemeClr val="bg1"/>
                          </a:solidFill>
                          <a:latin typeface="Gill Sans MT" panose="020B0502020104020203" pitchFamily="34" charset="0"/>
                        </a:rPr>
                        <a:t>d’approvisionnement</a:t>
                      </a:r>
                      <a:endParaRPr lang="fr-FR" b="1" i="0" u="none" baseline="0" dirty="0">
                        <a:solidFill>
                          <a:schemeClr val="bg1"/>
                        </a:solidFill>
                        <a:latin typeface="Gill Sans MT" panose="020B05020201040202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fr-FR"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indent="0" algn="l" rtl="0">
                        <a:buAutoNum type="arabicPeriod"/>
                      </a:pPr>
                      <a:r>
                        <a:rPr lang="fr-FR" b="0" i="0" u="none" baseline="0">
                          <a:latin typeface="Gill Sans MT" panose="020B0502020104020203" pitchFamily="34" charset="0"/>
                        </a:rPr>
                        <a:t> Structure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3">
                  <a:txBody>
                    <a:bodyPr/>
                    <a:lstStyle/>
                    <a:p>
                      <a:pPr algn="ctr" rtl="0"/>
                      <a:r>
                        <a:rPr lang="fr-FR" b="0" i="0" u="none" baseline="0">
                          <a:latin typeface="Gill Sans MT" panose="020B0502020104020203" pitchFamily="34" charset="0"/>
                        </a:rPr>
                        <a:t>Synthèse et commentaires</a:t>
                      </a:r>
                      <a:endParaRPr lang="fr-FR" dirty="0">
                        <a:latin typeface="Gill Sans MT" panose="020B05020201040202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fr-FR" dirty="0">
                        <a:latin typeface="Gill Sans MT" panose="020B0502020104020203" pitchFamily="34" charset="0"/>
                      </a:endParaRPr>
                    </a:p>
                    <a:p>
                      <a:endParaRPr lang="fr-FR" dirty="0">
                        <a:latin typeface="Gill Sans MT" panose="020B0502020104020203" pitchFamily="34" charset="0"/>
                      </a:endParaRPr>
                    </a:p>
                    <a:p>
                      <a:endParaRPr lang="fr-FR" dirty="0">
                        <a:latin typeface="Gill Sans MT" panose="020B0502020104020203" pitchFamily="34" charset="0"/>
                      </a:endParaRPr>
                    </a:p>
                    <a:p>
                      <a:endParaRPr lang="fr-FR" dirty="0">
                        <a:latin typeface="Gill Sans MT" panose="020B0502020104020203" pitchFamily="34" charset="0"/>
                      </a:endParaRP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latin typeface="Gill Sans MT" panose="020B0502020104020203" pitchFamily="34" charset="0"/>
                      </a:endParaRP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2"/>
                  </a:ext>
                </a:extLst>
              </a:tr>
              <a:tr h="419552">
                <a:tc>
                  <a:txBody>
                    <a:bodyPr/>
                    <a:lstStyle/>
                    <a:p>
                      <a:pPr algn="ctr" rtl="0"/>
                      <a:endParaRPr lang="fr-FR" b="1" dirty="0">
                        <a:solidFill>
                          <a:schemeClr val="bg1"/>
                        </a:solidFill>
                        <a:latin typeface="Gill Sans MT" panose="020B0502020104020203"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fr-FR" dirty="0">
                        <a:latin typeface="Gill Sans MT" panose="020B0502020104020203"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l" rtl="0"/>
                      <a:r>
                        <a:rPr lang="fr-FR" b="0" i="0" u="none" baseline="0">
                          <a:latin typeface="Gill Sans MT" panose="020B0502020104020203" pitchFamily="34" charset="0"/>
                        </a:rPr>
                        <a:t>2. Maturité</a:t>
                      </a:r>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vMerge="1">
                  <a:txBody>
                    <a:bodyPr/>
                    <a:lstStyle/>
                    <a:p>
                      <a:endParaRPr lang="fr-FR"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rowSpan="6" gridSpan="2">
                  <a:txBody>
                    <a:bodyPr/>
                    <a:lstStyle/>
                    <a:p>
                      <a:pPr algn="l" rtl="0"/>
                      <a:r>
                        <a:rPr lang="fr-FR" b="1" i="0" u="none" baseline="0" dirty="0">
                          <a:latin typeface="Gill Sans MT" panose="020B0502020104020203" pitchFamily="34" charset="0"/>
                        </a:rPr>
                        <a:t>Résultats</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0000">
                        <a:alpha val="44000"/>
                      </a:srgbClr>
                    </a:solidFill>
                  </a:tcPr>
                </a:tc>
                <a:tc rowSpan="6" hMerge="1">
                  <a:txBody>
                    <a:bodyPr/>
                    <a:lstStyle/>
                    <a:p>
                      <a:endParaRPr lang="fr-FR"/>
                    </a:p>
                  </a:txBody>
                  <a:tcPr/>
                </a:tc>
                <a:extLst>
                  <a:ext uri="{0D108BD9-81ED-4DB2-BD59-A6C34878D82A}">
                    <a16:rowId xmlns="" xmlns:a16="http://schemas.microsoft.com/office/drawing/2014/main" val="10003"/>
                  </a:ext>
                </a:extLst>
              </a:tr>
              <a:tr h="232732">
                <a:tc gridSpan="2">
                  <a:txBody>
                    <a:bodyPr/>
                    <a:lstStyle/>
                    <a:p>
                      <a:pPr algn="ctr" rtl="0"/>
                      <a:r>
                        <a:rPr lang="fr-FR" b="1" i="0" u="none" baseline="0">
                          <a:solidFill>
                            <a:schemeClr val="bg1"/>
                          </a:solidFill>
                          <a:latin typeface="Gill Sans MT" panose="020B0502020104020203" pitchFamily="34" charset="0"/>
                        </a:rPr>
                        <a:t>KPI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fr-FR"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l" rtl="0"/>
                      <a:r>
                        <a:rPr lang="fr-FR" b="0" i="0" u="none" baseline="0">
                          <a:latin typeface="Gill Sans MT" panose="020B0502020104020203" pitchFamily="34" charset="0"/>
                        </a:rPr>
                        <a:t>3. Performances</a:t>
                      </a:r>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vMerge="1">
                  <a:txBody>
                    <a:bodyPr/>
                    <a:lstStyle/>
                    <a:p>
                      <a:endParaRPr lang="fr-FR"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2" vMerge="1">
                  <a:txBody>
                    <a:bodyPr/>
                    <a:lstStyle/>
                    <a:p>
                      <a:endParaRPr lang="fr-FR"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hMerge="1" vMerge="1">
                  <a:txBody>
                    <a:bodyPr/>
                    <a:lstStyle/>
                    <a:p>
                      <a:endParaRPr lang="fr-FR"/>
                    </a:p>
                  </a:txBody>
                  <a:tcPr/>
                </a:tc>
                <a:extLst>
                  <a:ext uri="{0D108BD9-81ED-4DB2-BD59-A6C34878D82A}">
                    <a16:rowId xmlns="" xmlns:a16="http://schemas.microsoft.com/office/drawing/2014/main" val="10004"/>
                  </a:ext>
                </a:extLst>
              </a:tr>
              <a:tr h="362606">
                <a:tc>
                  <a:txBody>
                    <a:bodyPr/>
                    <a:lstStyle/>
                    <a:p>
                      <a:endParaRPr lang="fr-FR" b="1" dirty="0">
                        <a:solidFill>
                          <a:schemeClr val="bg1"/>
                        </a:solidFill>
                        <a:latin typeface="Gill Sans MT" panose="020B0502020104020203"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fr-FR" dirty="0">
                        <a:latin typeface="Gill Sans MT" panose="020B0502020104020203"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l" rtl="0"/>
                      <a:r>
                        <a:rPr lang="fr-FR" b="0" i="0" u="none" baseline="0">
                          <a:latin typeface="Gill Sans MT" panose="020B0502020104020203" pitchFamily="34" charset="0"/>
                        </a:rPr>
                        <a:t>Et domaines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endParaRPr lang="fr-FR" dirty="0">
                        <a:latin typeface="Gill Sans MT" panose="020B0502020104020203"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2" vMerge="1">
                  <a:txBody>
                    <a:bodyPr/>
                    <a:lstStyle/>
                    <a:p>
                      <a:endParaRPr lang="fr-FR"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vMerge="1">
                  <a:txBody>
                    <a:bodyPr/>
                    <a:lstStyle/>
                    <a:p>
                      <a:endParaRPr lang="fr-FR"/>
                    </a:p>
                  </a:txBody>
                  <a:tcPr/>
                </a:tc>
                <a:extLst>
                  <a:ext uri="{0D108BD9-81ED-4DB2-BD59-A6C34878D82A}">
                    <a16:rowId xmlns="" xmlns:a16="http://schemas.microsoft.com/office/drawing/2014/main" val="10005"/>
                  </a:ext>
                </a:extLst>
              </a:tr>
              <a:tr h="0">
                <a:tc rowSpan="2" gridSpan="2">
                  <a:txBody>
                    <a:bodyPr/>
                    <a:lstStyle/>
                    <a:p>
                      <a:pPr algn="ctr" rtl="0"/>
                      <a:r>
                        <a:rPr lang="fr-FR" b="1" i="0" u="none" baseline="0">
                          <a:solidFill>
                            <a:schemeClr val="bg1"/>
                          </a:solidFill>
                          <a:latin typeface="Gill Sans MT" panose="020B0502020104020203" pitchFamily="34" charset="0"/>
                        </a:rPr>
                        <a:t>Capacités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solidFill>
                  </a:tcPr>
                </a:tc>
                <a:tc rowSpan="2" hMerge="1">
                  <a:txBody>
                    <a:bodyPr/>
                    <a:lstStyle/>
                    <a:p>
                      <a:endParaRPr lang="fr-FR"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rowSpan="2">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rowSpan="2">
                  <a:txBody>
                    <a:bodyPr/>
                    <a:lstStyle/>
                    <a:p>
                      <a:pPr algn="l" rtl="0"/>
                      <a:r>
                        <a:rPr lang="fr-FR" b="0" i="0" u="none" baseline="0">
                          <a:latin typeface="Gill Sans MT" panose="020B0502020104020203" pitchFamily="34" charset="0"/>
                        </a:rPr>
                        <a:t>1. Performants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rowSpan="2">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rowSpan="4">
                  <a:txBody>
                    <a:bodyPr/>
                    <a:lstStyle/>
                    <a:p>
                      <a:pPr algn="ctr" rtl="0"/>
                      <a:r>
                        <a:rPr lang="fr-FR" b="0" i="0" u="none" baseline="0" dirty="0">
                          <a:latin typeface="Gill Sans MT" panose="020B0502020104020203" pitchFamily="34" charset="0"/>
                        </a:rPr>
                        <a:t>Autres données recueillies avant/pendant </a:t>
                      </a:r>
                      <a:r>
                        <a:rPr lang="fr-FR" b="0" i="0" u="none" baseline="0" dirty="0" smtClean="0">
                          <a:latin typeface="Gill Sans MT" panose="020B0502020104020203" pitchFamily="34" charset="0"/>
                        </a:rPr>
                        <a:t>l’évaluation</a:t>
                      </a:r>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gridSpan="2" vMerge="1">
                  <a:txBody>
                    <a:bodyPr/>
                    <a:lstStyle/>
                    <a:p>
                      <a:endParaRPr lang="fr-FR" dirty="0">
                        <a:latin typeface="Gill Sans MT" panose="020B0502020104020203"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hMerge="1" vMerge="1">
                  <a:txBody>
                    <a:bodyPr/>
                    <a:lstStyle/>
                    <a:p>
                      <a:endParaRPr lang="fr-FR"/>
                    </a:p>
                  </a:txBody>
                  <a:tcPr/>
                </a:tc>
                <a:extLst>
                  <a:ext uri="{0D108BD9-81ED-4DB2-BD59-A6C34878D82A}">
                    <a16:rowId xmlns="" xmlns:a16="http://schemas.microsoft.com/office/drawing/2014/main" val="10006"/>
                  </a:ext>
                </a:extLst>
              </a:tr>
              <a:tr h="302712">
                <a:tc gridSpan="2" vMerge="1">
                  <a:txBody>
                    <a:bodyPr/>
                    <a:lstStyle/>
                    <a:p>
                      <a:pPr algn="ctr" rtl="0"/>
                      <a:endParaRPr lang="fr-FR" b="1" dirty="0">
                        <a:solidFill>
                          <a:schemeClr val="bg1"/>
                        </a:solidFill>
                        <a:latin typeface="Gill Sans MT" panose="020B05020201040202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solidFill>
                  </a:tcPr>
                </a:tc>
                <a:tc hMerge="1" vMerge="1">
                  <a:txBody>
                    <a:bodyPr/>
                    <a:lstStyle/>
                    <a:p>
                      <a:endParaRPr lang="fr-FR"/>
                    </a:p>
                  </a:txBody>
                  <a:tcPr/>
                </a:tc>
                <a:tc vMerge="1">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vMerge="1">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vMerge="1">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vMerge="1">
                  <a:txBody>
                    <a:bodyPr/>
                    <a:lstStyle/>
                    <a:p>
                      <a:endParaRPr lang="fr-FR"/>
                    </a:p>
                  </a:txBody>
                  <a:tcPr/>
                </a:tc>
                <a:tc rowSpan="2">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gridSpan="2" vMerge="1">
                  <a:txBody>
                    <a:bodyPr/>
                    <a:lstStyle/>
                    <a:p>
                      <a:endParaRPr lang="fr-FR" dirty="0">
                        <a:latin typeface="Gill Sans MT" panose="020B0502020104020203"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vMerge="1">
                  <a:txBody>
                    <a:bodyPr/>
                    <a:lstStyle/>
                    <a:p>
                      <a:endParaRPr lang="fr-FR"/>
                    </a:p>
                  </a:txBody>
                  <a:tcPr/>
                </a:tc>
                <a:extLst>
                  <a:ext uri="{0D108BD9-81ED-4DB2-BD59-A6C34878D82A}">
                    <a16:rowId xmlns="" xmlns:a16="http://schemas.microsoft.com/office/drawing/2014/main" val="4187348321"/>
                  </a:ext>
                </a:extLst>
              </a:tr>
              <a:tr h="419552">
                <a:tc rowSpan="2" gridSpan="2">
                  <a:txBody>
                    <a:bodyPr/>
                    <a:lstStyle/>
                    <a:p>
                      <a:pPr algn="l" rtl="0"/>
                      <a:r>
                        <a:rPr lang="fr-FR" sz="2000" b="1" i="0" u="none" baseline="0">
                          <a:solidFill>
                            <a:schemeClr val="bg1"/>
                          </a:solidFill>
                          <a:latin typeface="Gill Sans MT" panose="020B0502020104020203" pitchFamily="34" charset="0"/>
                        </a:rPr>
                        <a:t>- De base</a:t>
                      </a:r>
                    </a:p>
                    <a:p>
                      <a:pPr algn="l" rtl="0"/>
                      <a:r>
                        <a:rPr lang="fr-FR" sz="2000" b="1" i="0" u="none" baseline="0">
                          <a:solidFill>
                            <a:schemeClr val="bg1"/>
                          </a:solidFill>
                          <a:latin typeface="Gill Sans MT" panose="020B0502020104020203" pitchFamily="34" charset="0"/>
                        </a:rPr>
                        <a:t>- Transversales (gestion, finances, politiques, gouvernance, SIGL)</a:t>
                      </a:r>
                      <a:endParaRPr lang="fr-FR" sz="2000" b="1" dirty="0">
                        <a:solidFill>
                          <a:schemeClr val="bg1"/>
                        </a:solidFill>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hMerge="1">
                  <a:txBody>
                    <a:bodyPr/>
                    <a:lstStyle/>
                    <a:p>
                      <a:endParaRPr lang="fr-FR"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l" rtl="0"/>
                      <a:r>
                        <a:rPr lang="fr-FR" b="0" i="0" u="none" baseline="0">
                          <a:latin typeface="Gill Sans MT" panose="020B0502020104020203" pitchFamily="34" charset="0"/>
                        </a:rPr>
                        <a:t>2. À améliorer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vMerge="1">
                  <a:txBody>
                    <a:bodyPr/>
                    <a:lstStyle/>
                    <a:p>
                      <a:endParaRPr lang="fr-FR"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vMerge="1">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gridSpan="2" vMerge="1">
                  <a:txBody>
                    <a:bodyPr/>
                    <a:lstStyle/>
                    <a:p>
                      <a:endParaRPr lang="fr-FR" dirty="0">
                        <a:latin typeface="Gill Sans MT" panose="020B0502020104020203"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vMerge="1">
                  <a:txBody>
                    <a:bodyPr/>
                    <a:lstStyle/>
                    <a:p>
                      <a:endParaRPr lang="fr-FR"/>
                    </a:p>
                  </a:txBody>
                  <a:tcPr/>
                </a:tc>
                <a:extLst>
                  <a:ext uri="{0D108BD9-81ED-4DB2-BD59-A6C34878D82A}">
                    <a16:rowId xmlns="" xmlns:a16="http://schemas.microsoft.com/office/drawing/2014/main" val="10007"/>
                  </a:ext>
                </a:extLst>
              </a:tr>
              <a:tr h="1752919">
                <a:tc gridSpan="2" vMerge="1">
                  <a:txBody>
                    <a:bodyPr/>
                    <a:lstStyle/>
                    <a:p>
                      <a:endParaRPr lang="fr-FR"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vMerge="1">
                  <a:txBody>
                    <a:bodyPr/>
                    <a:lstStyle/>
                    <a:p>
                      <a:endParaRPr lang="fr-FR"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fr-FR" dirty="0">
                        <a:latin typeface="Gill Sans MT" panose="020B0502020104020203"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vMerge="1">
                  <a:txBody>
                    <a:bodyPr/>
                    <a:lstStyle/>
                    <a:p>
                      <a:endParaRPr lang="fr-FR"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fr-FR"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gridSpan="2">
                  <a:txBody>
                    <a:bodyPr/>
                    <a:lstStyle/>
                    <a:p>
                      <a:endParaRPr lang="fr-FR" dirty="0">
                        <a:latin typeface="Gill Sans MT" panose="020B0502020104020203"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fr-FR"/>
                    </a:p>
                  </a:txBody>
                  <a:tcPr/>
                </a:tc>
                <a:extLst>
                  <a:ext uri="{0D108BD9-81ED-4DB2-BD59-A6C34878D82A}">
                    <a16:rowId xmlns="" xmlns:a16="http://schemas.microsoft.com/office/drawing/2014/main" val="10008"/>
                  </a:ext>
                </a:extLst>
              </a:tr>
            </a:tbl>
          </a:graphicData>
        </a:graphic>
      </p:graphicFrame>
      <p:sp>
        <p:nvSpPr>
          <p:cNvPr id="8" name="Right Brace 7"/>
          <p:cNvSpPr/>
          <p:nvPr/>
        </p:nvSpPr>
        <p:spPr>
          <a:xfrm>
            <a:off x="3384362" y="204866"/>
            <a:ext cx="595544" cy="6552773"/>
          </a:xfrm>
          <a:prstGeom prst="rightBrace">
            <a:avLst>
              <a:gd name="adj1" fmla="val 0"/>
              <a:gd name="adj2" fmla="val 49489"/>
            </a:avLst>
          </a:prstGeom>
          <a:ln w="47625"/>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Right Brace 8"/>
          <p:cNvSpPr/>
          <p:nvPr/>
        </p:nvSpPr>
        <p:spPr>
          <a:xfrm>
            <a:off x="9055349" y="264125"/>
            <a:ext cx="380256" cy="6434254"/>
          </a:xfrm>
          <a:prstGeom prst="rightBrace">
            <a:avLst>
              <a:gd name="adj1" fmla="val 0"/>
              <a:gd name="adj2" fmla="val 50000"/>
            </a:avLst>
          </a:prstGeom>
          <a:ln w="41275">
            <a:solidFill>
              <a:schemeClr val="accent1"/>
            </a:solidFill>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35854816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algn="l" rtl="0"/>
            <a:r>
              <a:rPr lang="fr-FR" sz="3200" b="1" i="0" u="none" baseline="0">
                <a:solidFill>
                  <a:srgbClr val="C00000"/>
                </a:solidFill>
                <a:latin typeface="Gill Sans MT" panose="020B0502020104020203" pitchFamily="34" charset="0"/>
              </a:rPr>
              <a:t>Utilisés conjointement, les scores des KPI et du modèle de maturité des capacités permettent</a:t>
            </a:r>
          </a:p>
        </p:txBody>
      </p:sp>
      <p:sp>
        <p:nvSpPr>
          <p:cNvPr id="4" name="Text Placeholder 3"/>
          <p:cNvSpPr>
            <a:spLocks noGrp="1"/>
          </p:cNvSpPr>
          <p:nvPr>
            <p:ph idx="1"/>
          </p:nvPr>
        </p:nvSpPr>
        <p:spPr>
          <a:xfrm>
            <a:off x="838199" y="1825625"/>
            <a:ext cx="10972801" cy="4351338"/>
          </a:xfrm>
        </p:spPr>
        <p:txBody>
          <a:bodyPr>
            <a:normAutofit fontScale="92500" lnSpcReduction="10000"/>
          </a:bodyPr>
          <a:lstStyle/>
          <a:p>
            <a:pPr algn="l" rtl="0">
              <a:buFont typeface="Wingdings" panose="05000000000000000000" pitchFamily="2" charset="2"/>
              <a:buChar char="ü"/>
            </a:pPr>
            <a:endParaRPr lang="fr-FR" sz="3200" dirty="0">
              <a:latin typeface="Gill Sans MT" panose="020B0502020104020203" pitchFamily="34" charset="0"/>
            </a:endParaRPr>
          </a:p>
          <a:p>
            <a:pPr marL="342900" indent="-342900" algn="l" rtl="0">
              <a:buFont typeface="Wingdings" panose="05000000000000000000" pitchFamily="2" charset="2"/>
              <a:buChar char="ü"/>
            </a:pPr>
            <a:r>
              <a:rPr lang="fr-FR" sz="3200" b="0" i="0" u="none" baseline="0" dirty="0" smtClean="0">
                <a:latin typeface="Gill Sans MT" panose="020B0502020104020203" pitchFamily="34" charset="0"/>
              </a:rPr>
              <a:t>D’identifier </a:t>
            </a:r>
            <a:r>
              <a:rPr lang="fr-FR" sz="3200" b="0" i="0" u="none" baseline="0" dirty="0">
                <a:latin typeface="Gill Sans MT" panose="020B0502020104020203" pitchFamily="34" charset="0"/>
              </a:rPr>
              <a:t>les domaines dans lesquels les performances sont élevées/faibles</a:t>
            </a:r>
          </a:p>
          <a:p>
            <a:pPr marL="342900" indent="-342900" algn="l" rtl="0">
              <a:buFont typeface="Wingdings" panose="05000000000000000000" pitchFamily="2" charset="2"/>
              <a:buChar char="ü"/>
            </a:pPr>
            <a:r>
              <a:rPr lang="fr-FR" sz="3200" b="0" i="0" u="none" baseline="0" dirty="0" smtClean="0">
                <a:latin typeface="Gill Sans MT" panose="020B0502020104020203" pitchFamily="34" charset="0"/>
              </a:rPr>
              <a:t>D’identifier </a:t>
            </a:r>
            <a:r>
              <a:rPr lang="fr-FR" sz="3200" b="0" i="0" u="none" baseline="0" dirty="0">
                <a:latin typeface="Gill Sans MT" panose="020B0502020104020203" pitchFamily="34" charset="0"/>
              </a:rPr>
              <a:t>les domaines dans lesquels la maturité est élevée/faible</a:t>
            </a:r>
          </a:p>
          <a:p>
            <a:pPr marL="342900" indent="-342900">
              <a:buFont typeface="Wingdings" panose="05000000000000000000" pitchFamily="2" charset="2"/>
              <a:buChar char="ü"/>
            </a:pPr>
            <a:r>
              <a:rPr lang="fr-FR" sz="3200" smtClean="0">
                <a:latin typeface="Gill Sans MT" panose="020B0502020104020203" pitchFamily="34" charset="0"/>
              </a:rPr>
              <a:t>D’</a:t>
            </a:r>
            <a:r>
              <a:rPr lang="fr-FR" sz="3200" smtClean="0">
                <a:latin typeface="Gill Sans MT" panose="020B0502020104020203" pitchFamily="34" charset="0"/>
              </a:rPr>
              <a:t>analyser </a:t>
            </a:r>
            <a:r>
              <a:rPr lang="fr-FR" sz="3200" b="0" i="0" u="none" baseline="0" dirty="0">
                <a:latin typeface="Gill Sans MT" panose="020B0502020104020203" pitchFamily="34" charset="0"/>
              </a:rPr>
              <a:t>les processus afin de déterminer comment ces derniers peuvent être associés les uns aux autres</a:t>
            </a:r>
          </a:p>
          <a:p>
            <a:pPr marL="342900" indent="-342900" algn="l" rtl="0">
              <a:buFont typeface="Wingdings" panose="05000000000000000000" pitchFamily="2" charset="2"/>
              <a:buChar char="ü"/>
            </a:pPr>
            <a:endParaRPr lang="fr-FR" sz="3200" dirty="0">
              <a:latin typeface="Gill Sans MT" panose="020B0502020104020203" pitchFamily="34" charset="0"/>
            </a:endParaRPr>
          </a:p>
          <a:p>
            <a:pPr marL="342900" indent="-342900" algn="l" rtl="0">
              <a:buFont typeface="Wingdings" panose="05000000000000000000" pitchFamily="2" charset="2"/>
              <a:buChar char="ü"/>
            </a:pPr>
            <a:r>
              <a:rPr lang="fr-FR" sz="3200" b="0" i="0" u="none" baseline="0" dirty="0">
                <a:latin typeface="Gill Sans MT" panose="020B0502020104020203" pitchFamily="34" charset="0"/>
              </a:rPr>
              <a:t>Toutefois, une évaluation NSCA peut recommander </a:t>
            </a:r>
            <a:r>
              <a:rPr lang="fr-FR" sz="3200" b="0" i="0" u="none" baseline="0" dirty="0" smtClean="0">
                <a:latin typeface="Gill Sans MT" panose="020B0502020104020203" pitchFamily="34" charset="0"/>
              </a:rPr>
              <a:t>d’étudier </a:t>
            </a:r>
            <a:r>
              <a:rPr lang="fr-FR" sz="3200" b="0" i="0" u="none" baseline="0" dirty="0">
                <a:latin typeface="Gill Sans MT" panose="020B0502020104020203" pitchFamily="34" charset="0"/>
              </a:rPr>
              <a:t>plus en profondeur certains domaines</a:t>
            </a:r>
          </a:p>
          <a:p>
            <a:endParaRPr lang="fr-FR"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11056403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algn="l" rtl="0"/>
            <a:r>
              <a:rPr lang="fr-FR" sz="3200" b="1" i="0" u="none" baseline="0">
                <a:solidFill>
                  <a:srgbClr val="C00000"/>
                </a:solidFill>
                <a:latin typeface="Gill Sans MT" panose="020B0502020104020203" pitchFamily="34" charset="0"/>
              </a:rPr>
              <a:t>Questions principales</a:t>
            </a:r>
          </a:p>
        </p:txBody>
      </p:sp>
      <p:sp>
        <p:nvSpPr>
          <p:cNvPr id="4" name="Text Placeholder 3"/>
          <p:cNvSpPr>
            <a:spLocks noGrp="1"/>
          </p:cNvSpPr>
          <p:nvPr>
            <p:ph idx="1"/>
          </p:nvPr>
        </p:nvSpPr>
        <p:spPr>
          <a:xfrm>
            <a:off x="838200" y="1663700"/>
            <a:ext cx="10515600" cy="4351338"/>
          </a:xfrm>
        </p:spPr>
        <p:txBody>
          <a:bodyPr>
            <a:normAutofit/>
          </a:bodyPr>
          <a:lstStyle/>
          <a:p>
            <a:pPr algn="l" rtl="0">
              <a:buFont typeface="Wingdings" panose="05000000000000000000" pitchFamily="2" charset="2"/>
              <a:buChar char="ü"/>
            </a:pPr>
            <a:endParaRPr lang="fr-FR" sz="3200" dirty="0">
              <a:latin typeface="Gill Sans MT" panose="020B0502020104020203" pitchFamily="34" charset="0"/>
            </a:endParaRPr>
          </a:p>
          <a:p>
            <a:pPr marL="342900" indent="-342900" algn="l" rtl="0">
              <a:buFont typeface="Wingdings" panose="05000000000000000000" pitchFamily="2" charset="2"/>
              <a:buChar char="ü"/>
            </a:pPr>
            <a:r>
              <a:rPr lang="fr-FR" sz="3200" b="0" i="0" u="none" baseline="0" dirty="0">
                <a:latin typeface="Gill Sans MT" panose="020B0502020104020203" pitchFamily="34" charset="0"/>
              </a:rPr>
              <a:t>Quels sont les points faibles en matière de performance ?</a:t>
            </a:r>
          </a:p>
          <a:p>
            <a:pPr marL="342900" indent="-342900" algn="l" rtl="0">
              <a:buFont typeface="Wingdings" panose="05000000000000000000" pitchFamily="2" charset="2"/>
              <a:buChar char="ü"/>
            </a:pPr>
            <a:endParaRPr lang="fr-FR" sz="3200" dirty="0">
              <a:latin typeface="Gill Sans MT" panose="020B0502020104020203" pitchFamily="34" charset="0"/>
            </a:endParaRPr>
          </a:p>
          <a:p>
            <a:pPr marL="342900" indent="-342900" algn="l" rtl="0">
              <a:buFont typeface="Wingdings" panose="05000000000000000000" pitchFamily="2" charset="2"/>
              <a:buChar char="ü"/>
            </a:pPr>
            <a:r>
              <a:rPr lang="fr-FR" sz="3200" b="0" i="0" u="none" baseline="0" dirty="0">
                <a:latin typeface="Gill Sans MT" panose="020B0502020104020203" pitchFamily="34" charset="0"/>
              </a:rPr>
              <a:t>Quels sont les problèmes liés aux capacités qui pourraient y contribuer ?</a:t>
            </a:r>
          </a:p>
          <a:p>
            <a:pPr marL="342900" indent="-342900" algn="l" rtl="0">
              <a:buFont typeface="Wingdings" panose="05000000000000000000" pitchFamily="2" charset="2"/>
              <a:buChar char="ü"/>
            </a:pPr>
            <a:endParaRPr lang="fr-FR" sz="3200" dirty="0">
              <a:latin typeface="Gill Sans MT" panose="020B0502020104020203" pitchFamily="34" charset="0"/>
            </a:endParaRPr>
          </a:p>
          <a:p>
            <a:pPr marL="342900" indent="-342900" algn="l" rtl="0">
              <a:buFont typeface="Wingdings" panose="05000000000000000000" pitchFamily="2" charset="2"/>
              <a:buChar char="ü"/>
            </a:pPr>
            <a:r>
              <a:rPr lang="fr-FR" sz="3200" b="0" i="0" u="none" baseline="0" dirty="0">
                <a:latin typeface="Gill Sans MT" panose="020B0502020104020203" pitchFamily="34" charset="0"/>
              </a:rPr>
              <a:t>Quelles améliorations des capacités pourraient influer positivement sur les KPI ? </a:t>
            </a:r>
            <a:endParaRPr lang="fr-FR"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3040346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399" y="408714"/>
            <a:ext cx="10363200" cy="580800"/>
          </a:xfrm>
        </p:spPr>
        <p:txBody>
          <a:bodyPr>
            <a:noAutofit/>
          </a:bodyPr>
          <a:lstStyle/>
          <a:p>
            <a:pPr algn="l" rtl="0"/>
            <a:r>
              <a:rPr lang="fr-FR" sz="3200" b="1" i="0" u="none" baseline="0" dirty="0">
                <a:solidFill>
                  <a:srgbClr val="C00000"/>
                </a:solidFill>
                <a:latin typeface="Gill Sans MT" panose="020B0502020104020203" pitchFamily="34" charset="0"/>
              </a:rPr>
              <a:t>Les données doivent être examinées « à </a:t>
            </a:r>
            <a:r>
              <a:rPr lang="fr-FR" sz="3200" b="1" i="0" u="none" baseline="0" dirty="0" smtClean="0">
                <a:solidFill>
                  <a:srgbClr val="C00000"/>
                </a:solidFill>
                <a:latin typeface="Gill Sans MT" panose="020B0502020104020203" pitchFamily="34" charset="0"/>
              </a:rPr>
              <a:t>l’envers</a:t>
            </a:r>
            <a:r>
              <a:rPr lang="fr-FR" sz="3200" b="1" i="0" u="none" baseline="0" dirty="0">
                <a:solidFill>
                  <a:srgbClr val="C00000"/>
                </a:solidFill>
                <a:latin typeface="Gill Sans MT" panose="020B0502020104020203" pitchFamily="34" charset="0"/>
              </a:rPr>
              <a:t> » et « à </a:t>
            </a:r>
            <a:r>
              <a:rPr lang="fr-FR" sz="3200" b="1" i="0" u="none" baseline="0" dirty="0" smtClean="0">
                <a:solidFill>
                  <a:srgbClr val="C00000"/>
                </a:solidFill>
                <a:latin typeface="Gill Sans MT" panose="020B0502020104020203" pitchFamily="34" charset="0"/>
              </a:rPr>
              <a:t>l’endroit</a:t>
            </a:r>
            <a:r>
              <a:rPr lang="fr-FR" sz="3200" b="1" i="0" u="none" baseline="0" dirty="0">
                <a:solidFill>
                  <a:srgbClr val="C00000"/>
                </a:solidFill>
                <a:latin typeface="Gill Sans MT" panose="020B0502020104020203" pitchFamily="34" charset="0"/>
              </a:rPr>
              <a:t> »</a:t>
            </a:r>
          </a:p>
        </p:txBody>
      </p:sp>
      <p:sp>
        <p:nvSpPr>
          <p:cNvPr id="4" name="Text Placeholder 3"/>
          <p:cNvSpPr>
            <a:spLocks noGrp="1"/>
          </p:cNvSpPr>
          <p:nvPr>
            <p:ph idx="1"/>
          </p:nvPr>
        </p:nvSpPr>
        <p:spPr>
          <a:xfrm>
            <a:off x="914399" y="1306835"/>
            <a:ext cx="10459233" cy="5142451"/>
          </a:xfrm>
        </p:spPr>
        <p:txBody>
          <a:bodyPr>
            <a:normAutofit/>
          </a:bodyPr>
          <a:lstStyle/>
          <a:p>
            <a:pPr algn="l" rtl="0">
              <a:buFont typeface="Wingdings" panose="05000000000000000000" pitchFamily="2" charset="2"/>
              <a:buChar char="ü"/>
            </a:pPr>
            <a:r>
              <a:rPr lang="fr-FR" sz="3200" b="0" i="0" u="none" baseline="0" dirty="0">
                <a:latin typeface="Gill Sans MT" panose="020B0502020104020203" pitchFamily="34" charset="0"/>
              </a:rPr>
              <a:t>À </a:t>
            </a:r>
            <a:r>
              <a:rPr lang="fr-FR" sz="3200" b="0" i="0" u="none" baseline="0" dirty="0" smtClean="0">
                <a:latin typeface="Gill Sans MT" panose="020B0502020104020203" pitchFamily="34" charset="0"/>
              </a:rPr>
              <a:t>l’envers</a:t>
            </a:r>
            <a:r>
              <a:rPr lang="fr-FR" sz="3200" b="0" i="0" u="none" baseline="0" dirty="0">
                <a:latin typeface="Gill Sans MT" panose="020B0502020104020203" pitchFamily="34" charset="0"/>
              </a:rPr>
              <a:t> : En partant des KPI, puis en intégrant le modèle CMM aux résultats</a:t>
            </a:r>
          </a:p>
          <a:p>
            <a:pPr lvl="1" algn="l" rtl="0">
              <a:buFont typeface="Arial" panose="020B0604020202020204" pitchFamily="34" charset="0"/>
              <a:buChar char="•"/>
            </a:pPr>
            <a:r>
              <a:rPr lang="fr-FR" sz="3200" b="0" i="0" u="none" baseline="0" dirty="0">
                <a:latin typeface="Gill Sans MT" panose="020B0502020104020203" pitchFamily="34" charset="0"/>
              </a:rPr>
              <a:t>Sans oublier </a:t>
            </a:r>
            <a:r>
              <a:rPr lang="fr-FR" sz="3200" b="0" i="0" u="none" baseline="0" dirty="0" smtClean="0">
                <a:latin typeface="Gill Sans MT" panose="020B0502020104020203" pitchFamily="34" charset="0"/>
              </a:rPr>
              <a:t>qu’il </a:t>
            </a:r>
            <a:r>
              <a:rPr lang="fr-FR" sz="3200" b="0" i="0" u="none" baseline="0" dirty="0">
                <a:latin typeface="Gill Sans MT" panose="020B0502020104020203" pitchFamily="34" charset="0"/>
              </a:rPr>
              <a:t>existe des relations entre les KPI qui doivent être évaluées et comprises.</a:t>
            </a:r>
          </a:p>
          <a:p>
            <a:pPr lvl="1" algn="l" rtl="0">
              <a:buFont typeface="Wingdings" panose="05000000000000000000" pitchFamily="2" charset="2"/>
              <a:buChar char="ü"/>
            </a:pPr>
            <a:endParaRPr lang="fr-FR" sz="3200" dirty="0">
              <a:latin typeface="Gill Sans MT" panose="020B0502020104020203" pitchFamily="34" charset="0"/>
            </a:endParaRPr>
          </a:p>
          <a:p>
            <a:pPr algn="l" rtl="0">
              <a:buFont typeface="Wingdings" panose="05000000000000000000" pitchFamily="2" charset="2"/>
              <a:buChar char="ü"/>
            </a:pPr>
            <a:r>
              <a:rPr lang="fr-FR" sz="3200" b="0" i="0" u="none" baseline="0" dirty="0">
                <a:latin typeface="Gill Sans MT" panose="020B0502020104020203" pitchFamily="34" charset="0"/>
              </a:rPr>
              <a:t>À </a:t>
            </a:r>
            <a:r>
              <a:rPr lang="fr-FR" sz="3200" b="0" i="0" u="none" baseline="0" dirty="0" smtClean="0">
                <a:latin typeface="Gill Sans MT" panose="020B0502020104020203" pitchFamily="34" charset="0"/>
              </a:rPr>
              <a:t>l’endroit</a:t>
            </a:r>
            <a:r>
              <a:rPr lang="fr-FR" sz="3200" b="0" i="0" u="none" baseline="0" dirty="0">
                <a:latin typeface="Gill Sans MT" panose="020B0502020104020203" pitchFamily="34" charset="0"/>
              </a:rPr>
              <a:t> : En commençant par les modules transversaux, puis en les associant à </a:t>
            </a:r>
            <a:r>
              <a:rPr lang="fr-FR" sz="3200" b="0" i="0" u="none" baseline="0" dirty="0" smtClean="0">
                <a:latin typeface="Gill Sans MT" panose="020B0502020104020203" pitchFamily="34" charset="0"/>
              </a:rPr>
              <a:t>d’autres </a:t>
            </a:r>
            <a:r>
              <a:rPr lang="fr-FR" sz="3200" b="0" i="0" u="none" baseline="0" dirty="0">
                <a:latin typeface="Gill Sans MT" panose="020B0502020104020203" pitchFamily="34" charset="0"/>
              </a:rPr>
              <a:t>parties du modèle CMM</a:t>
            </a:r>
          </a:p>
          <a:p>
            <a:pPr algn="l" rtl="0">
              <a:buFont typeface="Wingdings" panose="05000000000000000000" pitchFamily="2" charset="2"/>
              <a:buChar char="ü"/>
            </a:pPr>
            <a:endParaRPr lang="fr-FR" sz="3200" dirty="0">
              <a:latin typeface="Gill Sans MT" panose="020B0502020104020203" pitchFamily="34" charset="0"/>
            </a:endParaRPr>
          </a:p>
          <a:p>
            <a:pPr algn="l" rtl="0">
              <a:buFont typeface="Wingdings" panose="05000000000000000000" pitchFamily="2" charset="2"/>
              <a:buChar char="ü"/>
            </a:pPr>
            <a:r>
              <a:rPr lang="fr-FR" sz="3200" b="0" i="0" u="none" baseline="0" dirty="0">
                <a:latin typeface="Gill Sans MT" panose="020B0502020104020203" pitchFamily="34" charset="0"/>
              </a:rPr>
              <a:t>Il est également nécessaire </a:t>
            </a:r>
            <a:r>
              <a:rPr lang="fr-FR" sz="3200" b="0" i="0" u="none" baseline="0" dirty="0" smtClean="0">
                <a:latin typeface="Gill Sans MT" panose="020B0502020104020203" pitchFamily="34" charset="0"/>
              </a:rPr>
              <a:t>d’examiner </a:t>
            </a:r>
            <a:r>
              <a:rPr lang="fr-FR" sz="3200" b="0" i="0" u="none" baseline="0" dirty="0">
                <a:latin typeface="Gill Sans MT" panose="020B0502020104020203" pitchFamily="34" charset="0"/>
              </a:rPr>
              <a:t>les différents niveaux</a:t>
            </a:r>
          </a:p>
          <a:p>
            <a:pPr algn="l" rtl="0">
              <a:buFont typeface="Wingdings" panose="05000000000000000000" pitchFamily="2" charset="2"/>
              <a:buChar char="ü"/>
            </a:pPr>
            <a:endParaRPr lang="fr-FR" sz="3200" dirty="0">
              <a:latin typeface="Gill Sans MT" panose="020B0502020104020203" pitchFamily="34" charset="0"/>
            </a:endParaRPr>
          </a:p>
          <a:p>
            <a:endParaRPr lang="fr-FR"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1839726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7653126" y="1458092"/>
            <a:ext cx="4281563" cy="4695669"/>
          </a:xfrm>
          <a:prstGeom prst="rect">
            <a:avLst/>
          </a:prstGeom>
          <a:solidFill>
            <a:schemeClr val="bg1"/>
          </a:solidFill>
          <a:ln w="19050">
            <a:prstDash val="dash"/>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noProof="0" dirty="0">
              <a:ln>
                <a:noFill/>
              </a:ln>
              <a:solidFill>
                <a:prstClr val="white"/>
              </a:solidFill>
              <a:effectLst/>
              <a:uLnTx/>
              <a:uFillTx/>
              <a:latin typeface="Gill Sans MT" panose="020B0502020104020203" pitchFamily="34" charset="0"/>
              <a:ea typeface="+mn-ea"/>
              <a:cs typeface="+mn-cs"/>
            </a:endParaRPr>
          </a:p>
        </p:txBody>
      </p:sp>
      <p:sp>
        <p:nvSpPr>
          <p:cNvPr id="17" name="Rectangle 16"/>
          <p:cNvSpPr/>
          <p:nvPr/>
        </p:nvSpPr>
        <p:spPr>
          <a:xfrm>
            <a:off x="761999" y="1380459"/>
            <a:ext cx="5658678" cy="4695669"/>
          </a:xfrm>
          <a:prstGeom prst="rect">
            <a:avLst/>
          </a:prstGeom>
          <a:solidFill>
            <a:schemeClr val="bg1"/>
          </a:solidFill>
          <a:ln w="19050">
            <a:prstDash val="dash"/>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noProof="0" dirty="0">
              <a:ln>
                <a:noFill/>
              </a:ln>
              <a:solidFill>
                <a:prstClr val="white"/>
              </a:solidFill>
              <a:effectLst/>
              <a:uLnTx/>
              <a:uFillTx/>
              <a:latin typeface="Gill Sans MT" panose="020B0502020104020203" pitchFamily="34" charset="0"/>
              <a:ea typeface="+mn-ea"/>
              <a:cs typeface="+mn-cs"/>
            </a:endParaRPr>
          </a:p>
        </p:txBody>
      </p:sp>
      <p:sp>
        <p:nvSpPr>
          <p:cNvPr id="3" name="Title 2"/>
          <p:cNvSpPr>
            <a:spLocks noGrp="1"/>
          </p:cNvSpPr>
          <p:nvPr>
            <p:ph type="title"/>
          </p:nvPr>
        </p:nvSpPr>
        <p:spPr>
          <a:xfrm>
            <a:off x="379143" y="247941"/>
            <a:ext cx="12467062" cy="580800"/>
          </a:xfrm>
        </p:spPr>
        <p:txBody>
          <a:bodyPr>
            <a:noAutofit/>
          </a:bodyPr>
          <a:lstStyle/>
          <a:p>
            <a:pPr algn="l" rtl="0"/>
            <a:r>
              <a:rPr lang="fr-FR" sz="3200" b="1" i="0" u="none" baseline="0" dirty="0">
                <a:solidFill>
                  <a:srgbClr val="C00000"/>
                </a:solidFill>
                <a:latin typeface="Gill Sans MT" panose="020B0502020104020203" pitchFamily="34" charset="0"/>
              </a:rPr>
              <a:t>Analyser les données à </a:t>
            </a:r>
            <a:r>
              <a:rPr lang="fr-FR" sz="3200" b="1" i="0" u="none" baseline="0" dirty="0" smtClean="0">
                <a:solidFill>
                  <a:srgbClr val="C00000"/>
                </a:solidFill>
                <a:latin typeface="Gill Sans MT" panose="020B0502020104020203" pitchFamily="34" charset="0"/>
              </a:rPr>
              <a:t>l’envers </a:t>
            </a:r>
            <a:r>
              <a:rPr lang="fr-FR" sz="3200" b="1" i="0" u="none" baseline="0" dirty="0">
                <a:solidFill>
                  <a:srgbClr val="C00000"/>
                </a:solidFill>
                <a:latin typeface="Gill Sans MT" panose="020B0502020104020203" pitchFamily="34" charset="0"/>
              </a:rPr>
              <a:t>(exemple simplifié)</a:t>
            </a:r>
          </a:p>
        </p:txBody>
      </p:sp>
      <p:sp>
        <p:nvSpPr>
          <p:cNvPr id="2" name="Slide Number Placeholder 1"/>
          <p:cNvSpPr>
            <a:spLocks noGrp="1"/>
          </p:cNvSpPr>
          <p:nvPr>
            <p:ph type="sldNum" sz="quarter" idx="12"/>
          </p:nvPr>
        </p:nvSpPr>
        <p:spPr>
          <a:xfrm>
            <a:off x="8610600" y="6720791"/>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050" b="0" i="0" u="none" strike="noStrike" kern="1200" cap="none" spc="0" normalizeH="0" baseline="0">
                <a:ln>
                  <a:noFill/>
                </a:ln>
                <a:solidFill>
                  <a:prstClr val="black">
                    <a:tint val="75000"/>
                  </a:prstClr>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fr-FR" sz="1050" b="0" i="0" u="none" strike="noStrike" kern="1200" cap="none" spc="0" normalizeH="0" baseline="0" noProof="0" dirty="0">
              <a:ln>
                <a:noFill/>
              </a:ln>
              <a:solidFill>
                <a:prstClr val="black">
                  <a:tint val="75000"/>
                </a:prstClr>
              </a:solidFill>
              <a:effectLst/>
              <a:uLnTx/>
              <a:uFillTx/>
              <a:latin typeface="Gill Sans MT" panose="020B0502020104020203" pitchFamily="34" charset="0"/>
              <a:ea typeface="+mn-ea"/>
              <a:cs typeface="+mn-cs"/>
            </a:endParaRPr>
          </a:p>
        </p:txBody>
      </p:sp>
      <p:sp>
        <p:nvSpPr>
          <p:cNvPr id="5" name="TextBox 4"/>
          <p:cNvSpPr txBox="1"/>
          <p:nvPr/>
        </p:nvSpPr>
        <p:spPr>
          <a:xfrm>
            <a:off x="907773" y="1770902"/>
            <a:ext cx="2411897" cy="2031325"/>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dirty="0">
                <a:ln>
                  <a:noFill/>
                </a:ln>
                <a:solidFill>
                  <a:prstClr val="black"/>
                </a:solidFill>
                <a:effectLst/>
                <a:uLnTx/>
                <a:uFillTx/>
                <a:latin typeface="Gill Sans MT" panose="020B0502020104020203" pitchFamily="34" charset="0"/>
                <a:ea typeface="+mn-ea"/>
                <a:cs typeface="+mn-cs"/>
              </a:rPr>
              <a:t>Données sur les ruptures de stock (PPS)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dirty="0">
                <a:ln>
                  <a:noFill/>
                </a:ln>
                <a:solidFill>
                  <a:srgbClr val="FF0000"/>
                </a:solidFill>
                <a:effectLst/>
                <a:uLnTx/>
                <a:uFillTx/>
                <a:latin typeface="Gill Sans MT" panose="020B0502020104020203" pitchFamily="34" charset="0"/>
                <a:ea typeface="+mn-ea"/>
                <a:cs typeface="+mn-cs"/>
              </a:rPr>
              <a:t>- Ruptures de stock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dirty="0">
                <a:ln>
                  <a:noFill/>
                </a:ln>
                <a:solidFill>
                  <a:prstClr val="black"/>
                </a:solidFill>
                <a:effectLst/>
                <a:uLnTx/>
                <a:uFillTx/>
                <a:latin typeface="Gill Sans MT" panose="020B0502020104020203" pitchFamily="34" charset="0"/>
                <a:ea typeface="+mn-ea"/>
                <a:cs typeface="+mn-cs"/>
              </a:rPr>
              <a:t>Stockage selon </a:t>
            </a:r>
            <a:r>
              <a:rPr kumimoji="0" lang="fr-FR" b="1" i="0" u="none" strike="noStrike" kern="1200" cap="none" spc="0" normalizeH="0" baseline="0" dirty="0" smtClean="0">
                <a:ln>
                  <a:noFill/>
                </a:ln>
                <a:solidFill>
                  <a:prstClr val="black"/>
                </a:solidFill>
                <a:effectLst/>
                <a:uLnTx/>
                <a:uFillTx/>
                <a:latin typeface="Gill Sans MT" panose="020B0502020104020203" pitchFamily="34" charset="0"/>
                <a:ea typeface="+mn-ea"/>
                <a:cs typeface="+mn-cs"/>
              </a:rPr>
              <a:t/>
            </a:r>
            <a:br>
              <a:rPr kumimoji="0" lang="fr-FR" b="1" i="0" u="none" strike="noStrike" kern="1200" cap="none" spc="0" normalizeH="0" baseline="0" dirty="0" smtClean="0">
                <a:ln>
                  <a:noFill/>
                </a:ln>
                <a:solidFill>
                  <a:prstClr val="black"/>
                </a:solidFill>
                <a:effectLst/>
                <a:uLnTx/>
                <a:uFillTx/>
                <a:latin typeface="Gill Sans MT" panose="020B0502020104020203" pitchFamily="34" charset="0"/>
                <a:ea typeface="+mn-ea"/>
                <a:cs typeface="+mn-cs"/>
              </a:rPr>
            </a:br>
            <a:r>
              <a:rPr kumimoji="0" lang="fr-FR" b="1" i="0" u="none" strike="noStrike" kern="1200" cap="none" spc="0" normalizeH="0" baseline="0" dirty="0" smtClean="0">
                <a:ln>
                  <a:noFill/>
                </a:ln>
                <a:solidFill>
                  <a:prstClr val="black"/>
                </a:solidFill>
                <a:effectLst/>
                <a:uLnTx/>
                <a:uFillTx/>
                <a:latin typeface="Gill Sans MT" panose="020B0502020104020203" pitchFamily="34" charset="0"/>
                <a:ea typeface="+mn-ea"/>
                <a:cs typeface="+mn-cs"/>
              </a:rPr>
              <a:t>le </a:t>
            </a:r>
            <a:r>
              <a:rPr kumimoji="0" lang="fr-FR" b="1" i="0" u="none" strike="noStrike" kern="1200" cap="none" spc="0" normalizeH="0" baseline="0" dirty="0">
                <a:ln>
                  <a:noFill/>
                </a:ln>
                <a:solidFill>
                  <a:prstClr val="black"/>
                </a:solidFill>
                <a:effectLst/>
                <a:uLnTx/>
                <a:uFillTx/>
                <a:latin typeface="Gill Sans MT" panose="020B0502020104020203" pitchFamily="34" charset="0"/>
                <a:ea typeface="+mn-ea"/>
                <a:cs typeface="+mn-cs"/>
              </a:rPr>
              <a:t>plan ?</a:t>
            </a:r>
          </a:p>
        </p:txBody>
      </p:sp>
      <p:sp>
        <p:nvSpPr>
          <p:cNvPr id="8" name="TextBox 7"/>
          <p:cNvSpPr txBox="1"/>
          <p:nvPr/>
        </p:nvSpPr>
        <p:spPr>
          <a:xfrm>
            <a:off x="3677475" y="2100440"/>
            <a:ext cx="2411897" cy="1477328"/>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b="1" i="0" u="sng" strike="noStrike" kern="1200" cap="none" spc="0" normalizeH="0" baseline="0">
                <a:ln>
                  <a:noFill/>
                </a:ln>
                <a:solidFill>
                  <a:prstClr val="black"/>
                </a:solidFill>
                <a:effectLst/>
                <a:uLnTx/>
                <a:uFillTx/>
                <a:latin typeface="Gill Sans MT" panose="020B0502020104020203" pitchFamily="34" charset="0"/>
                <a:ea typeface="+mn-ea"/>
                <a:cs typeface="+mn-cs"/>
              </a:rPr>
              <a:t>Données des commandes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a:ln>
                  <a:noFill/>
                </a:ln>
                <a:solidFill>
                  <a:prstClr val="black"/>
                </a:solidFill>
                <a:effectLst/>
                <a:uLnTx/>
                <a:uFillTx/>
                <a:latin typeface="Gill Sans MT" panose="020B0502020104020203" pitchFamily="34" charset="0"/>
                <a:ea typeface="+mn-ea"/>
                <a:cs typeface="+mn-cs"/>
              </a:rPr>
              <a:t>- Dans les délais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a:ln>
                  <a:noFill/>
                </a:ln>
                <a:solidFill>
                  <a:prstClr val="black"/>
                </a:solidFill>
                <a:effectLst/>
                <a:uLnTx/>
                <a:uFillTx/>
                <a:latin typeface="Gill Sans MT" panose="020B0502020104020203" pitchFamily="34" charset="0"/>
                <a:ea typeface="+mn-ea"/>
                <a:cs typeface="+mn-cs"/>
              </a:rPr>
              <a:t>- Complètes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a:ln>
                  <a:noFill/>
                </a:ln>
                <a:solidFill>
                  <a:prstClr val="black"/>
                </a:solidFill>
                <a:effectLst/>
                <a:uLnTx/>
                <a:uFillTx/>
                <a:latin typeface="Gill Sans MT" panose="020B0502020104020203" pitchFamily="34" charset="0"/>
                <a:ea typeface="+mn-ea"/>
                <a:cs typeface="+mn-cs"/>
              </a:rPr>
              <a:t>- Urgentes ?</a:t>
            </a:r>
          </a:p>
        </p:txBody>
      </p:sp>
      <p:cxnSp>
        <p:nvCxnSpPr>
          <p:cNvPr id="10" name="Straight Arrow Connector 9"/>
          <p:cNvCxnSpPr/>
          <p:nvPr/>
        </p:nvCxnSpPr>
        <p:spPr>
          <a:xfrm flipH="1">
            <a:off x="3359425" y="5177500"/>
            <a:ext cx="4976191" cy="0"/>
          </a:xfrm>
          <a:prstGeom prst="straightConnector1">
            <a:avLst/>
          </a:prstGeom>
          <a:ln w="19050">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3677476" y="4050920"/>
            <a:ext cx="2411897" cy="923330"/>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b="1" i="0" u="sng" strike="noStrike" kern="1200" cap="none" spc="0" normalizeH="0" baseline="0">
                <a:ln>
                  <a:noFill/>
                </a:ln>
                <a:solidFill>
                  <a:prstClr val="black"/>
                </a:solidFill>
                <a:effectLst/>
                <a:uLnTx/>
                <a:uFillTx/>
                <a:latin typeface="Gill Sans MT" panose="020B0502020104020203" pitchFamily="34" charset="0"/>
                <a:ea typeface="+mn-ea"/>
                <a:cs typeface="+mn-cs"/>
              </a:rPr>
              <a:t>Données des ruptures de stock ? </a:t>
            </a:r>
            <a:r>
              <a:rPr kumimoji="0" lang="fr-FR" b="1" i="0" u="none" strike="noStrike" kern="1200" cap="none" spc="0" normalizeH="0" baseline="0">
                <a:ln>
                  <a:noFill/>
                </a:ln>
                <a:solidFill>
                  <a:prstClr val="black"/>
                </a:solidFill>
                <a:effectLst/>
                <a:uLnTx/>
                <a:uFillTx/>
                <a:latin typeface="Gill Sans MT" panose="020B0502020104020203" pitchFamily="34" charset="0"/>
                <a:ea typeface="+mn-ea"/>
                <a:cs typeface="+mn-cs"/>
              </a:rPr>
              <a:t>(Fournisseur)</a:t>
            </a:r>
          </a:p>
        </p:txBody>
      </p:sp>
      <p:cxnSp>
        <p:nvCxnSpPr>
          <p:cNvPr id="12" name="Straight Arrow Connector 11"/>
          <p:cNvCxnSpPr/>
          <p:nvPr/>
        </p:nvCxnSpPr>
        <p:spPr>
          <a:xfrm flipH="1">
            <a:off x="3359425" y="2078783"/>
            <a:ext cx="4976191" cy="0"/>
          </a:xfrm>
          <a:prstGeom prst="straightConnector1">
            <a:avLst/>
          </a:prstGeom>
          <a:ln w="19050">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2120346" y="4448558"/>
            <a:ext cx="0" cy="38082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endCxn id="8" idx="1"/>
          </p:cNvCxnSpPr>
          <p:nvPr/>
        </p:nvCxnSpPr>
        <p:spPr>
          <a:xfrm>
            <a:off x="3319670" y="2839104"/>
            <a:ext cx="357805" cy="0"/>
          </a:xfrm>
          <a:prstGeom prst="straightConnector1">
            <a:avLst/>
          </a:prstGeom>
          <a:ln w="19050">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V="1">
            <a:off x="4883424" y="3577768"/>
            <a:ext cx="0" cy="4731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947530" y="4839713"/>
            <a:ext cx="2411897" cy="369332"/>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b="1" i="0" u="sng" strike="noStrike" kern="1200" cap="none" spc="0" normalizeH="0" baseline="0">
                <a:ln>
                  <a:noFill/>
                </a:ln>
                <a:solidFill>
                  <a:prstClr val="black"/>
                </a:solidFill>
                <a:effectLst/>
                <a:uLnTx/>
                <a:uFillTx/>
                <a:latin typeface="Gill Sans MT" panose="020B0502020104020203" pitchFamily="34" charset="0"/>
                <a:ea typeface="+mn-ea"/>
                <a:cs typeface="+mn-cs"/>
              </a:rPr>
              <a:t>RH adaptées ?</a:t>
            </a:r>
            <a:endParaRPr kumimoji="0" lang="fr-FR"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p:txBody>
      </p:sp>
      <p:sp>
        <p:nvSpPr>
          <p:cNvPr id="19" name="TextBox 18"/>
          <p:cNvSpPr txBox="1"/>
          <p:nvPr/>
        </p:nvSpPr>
        <p:spPr>
          <a:xfrm>
            <a:off x="1" y="1256731"/>
            <a:ext cx="2113720" cy="369332"/>
          </a:xfrm>
          <a:prstGeom prst="rect">
            <a:avLst/>
          </a:prstGeom>
          <a:solidFill>
            <a:schemeClr val="bg1"/>
          </a:solidFill>
          <a:ln>
            <a:solidFill>
              <a:schemeClr val="accent1"/>
            </a:solidFill>
            <a:prstDash val="dash"/>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b="1" i="0" u="sng" strike="noStrike" kern="1200" cap="none" spc="0" normalizeH="0" baseline="0" dirty="0">
                <a:ln>
                  <a:noFill/>
                </a:ln>
                <a:solidFill>
                  <a:prstClr val="black"/>
                </a:solidFill>
                <a:effectLst/>
                <a:uLnTx/>
                <a:uFillTx/>
                <a:latin typeface="Gill Sans MT" panose="020B0502020104020203" pitchFamily="34" charset="0"/>
                <a:ea typeface="+mn-ea"/>
                <a:cs typeface="+mn-cs"/>
              </a:rPr>
              <a:t>Données des KPI</a:t>
            </a:r>
            <a:endParaRPr kumimoji="0" lang="fr-FR"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p:txBody>
      </p:sp>
      <p:sp>
        <p:nvSpPr>
          <p:cNvPr id="21" name="TextBox 20"/>
          <p:cNvSpPr txBox="1"/>
          <p:nvPr/>
        </p:nvSpPr>
        <p:spPr>
          <a:xfrm>
            <a:off x="6897756" y="1123744"/>
            <a:ext cx="1827143" cy="646331"/>
          </a:xfrm>
          <a:prstGeom prst="rect">
            <a:avLst/>
          </a:prstGeom>
          <a:solidFill>
            <a:schemeClr val="bg1"/>
          </a:solidFill>
          <a:ln>
            <a:solidFill>
              <a:schemeClr val="accent1"/>
            </a:solidFill>
            <a:prstDash val="dash"/>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b="1" i="0" u="sng" strike="noStrike" kern="1200" cap="none" spc="0" normalizeH="0" baseline="0" dirty="0">
                <a:ln>
                  <a:noFill/>
                </a:ln>
                <a:solidFill>
                  <a:prstClr val="black"/>
                </a:solidFill>
                <a:effectLst/>
                <a:uLnTx/>
                <a:uFillTx/>
                <a:latin typeface="Gill Sans MT" panose="020B0502020104020203" pitchFamily="34" charset="0"/>
                <a:ea typeface="+mn-ea"/>
                <a:cs typeface="+mn-cs"/>
              </a:rPr>
              <a:t>Données de </a:t>
            </a:r>
            <a:r>
              <a:rPr kumimoji="0" lang="fr-FR" b="1" i="0" u="sng" strike="noStrike" kern="1200" cap="none" spc="0" normalizeH="0" baseline="0" dirty="0" smtClean="0">
                <a:ln>
                  <a:noFill/>
                </a:ln>
                <a:solidFill>
                  <a:prstClr val="black"/>
                </a:solidFill>
                <a:effectLst/>
                <a:uLnTx/>
                <a:uFillTx/>
                <a:latin typeface="Gill Sans MT" panose="020B0502020104020203" pitchFamily="34" charset="0"/>
                <a:ea typeface="+mn-ea"/>
                <a:cs typeface="+mn-cs"/>
              </a:rPr>
              <a:t>l’enquête </a:t>
            </a:r>
            <a:r>
              <a:rPr kumimoji="0" lang="fr-FR" b="1" i="0" u="sng" strike="noStrike" kern="1200" cap="none" spc="0" normalizeH="0" baseline="0" dirty="0">
                <a:ln>
                  <a:noFill/>
                </a:ln>
                <a:solidFill>
                  <a:prstClr val="black"/>
                </a:solidFill>
                <a:effectLst/>
                <a:uLnTx/>
                <a:uFillTx/>
                <a:latin typeface="Gill Sans MT" panose="020B0502020104020203" pitchFamily="34" charset="0"/>
                <a:ea typeface="+mn-ea"/>
                <a:cs typeface="+mn-cs"/>
              </a:rPr>
              <a:t>CMM</a:t>
            </a:r>
            <a:endParaRPr kumimoji="0" lang="fr-FR"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p:txBody>
      </p:sp>
      <p:sp>
        <p:nvSpPr>
          <p:cNvPr id="22" name="TextBox 21"/>
          <p:cNvSpPr txBox="1"/>
          <p:nvPr/>
        </p:nvSpPr>
        <p:spPr>
          <a:xfrm>
            <a:off x="8335616" y="3364637"/>
            <a:ext cx="2411897" cy="923330"/>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b="1" i="0" u="sng" strike="noStrike" kern="1200" cap="none" spc="0" normalizeH="0" baseline="0">
                <a:ln>
                  <a:noFill/>
                </a:ln>
                <a:solidFill>
                  <a:prstClr val="black"/>
                </a:solidFill>
                <a:effectLst/>
                <a:uLnTx/>
                <a:uFillTx/>
                <a:latin typeface="Gill Sans MT" panose="020B0502020104020203" pitchFamily="34" charset="0"/>
                <a:ea typeface="+mn-ea"/>
                <a:cs typeface="+mn-cs"/>
              </a:rPr>
              <a:t>Domaines de faible maturité du système SIGL ?</a:t>
            </a:r>
            <a:endParaRPr kumimoji="0" lang="fr-FR"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p:txBody>
      </p:sp>
      <p:sp>
        <p:nvSpPr>
          <p:cNvPr id="23" name="TextBox 22"/>
          <p:cNvSpPr txBox="1"/>
          <p:nvPr/>
        </p:nvSpPr>
        <p:spPr>
          <a:xfrm>
            <a:off x="8335617" y="1994389"/>
            <a:ext cx="2411897" cy="1200329"/>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b="1" i="0" u="sng" strike="noStrike" kern="1200" cap="none" spc="0" normalizeH="0" baseline="0" dirty="0">
                <a:ln>
                  <a:noFill/>
                </a:ln>
                <a:solidFill>
                  <a:prstClr val="black"/>
                </a:solidFill>
                <a:effectLst/>
                <a:uLnTx/>
                <a:uFillTx/>
                <a:latin typeface="Gill Sans MT" panose="020B0502020104020203" pitchFamily="34" charset="0"/>
                <a:ea typeface="+mn-ea"/>
                <a:cs typeface="+mn-cs"/>
              </a:rPr>
              <a:t>Domaines de faible maturité de </a:t>
            </a:r>
            <a:r>
              <a:rPr kumimoji="0" lang="fr-FR" b="1" i="0" u="sng" strike="noStrike" kern="1200" cap="none" spc="0" normalizeH="0" baseline="0" dirty="0" smtClean="0">
                <a:ln>
                  <a:noFill/>
                </a:ln>
                <a:solidFill>
                  <a:prstClr val="black"/>
                </a:solidFill>
                <a:effectLst/>
                <a:uLnTx/>
                <a:uFillTx/>
                <a:latin typeface="Gill Sans MT" panose="020B0502020104020203" pitchFamily="34" charset="0"/>
                <a:ea typeface="+mn-ea"/>
                <a:cs typeface="+mn-cs"/>
              </a:rPr>
              <a:t>l’entreposage/</a:t>
            </a:r>
            <a:br>
              <a:rPr kumimoji="0" lang="fr-FR" b="1" i="0" u="sng" strike="noStrike" kern="1200" cap="none" spc="0" normalizeH="0" baseline="0" dirty="0" smtClean="0">
                <a:ln>
                  <a:noFill/>
                </a:ln>
                <a:solidFill>
                  <a:prstClr val="black"/>
                </a:solidFill>
                <a:effectLst/>
                <a:uLnTx/>
                <a:uFillTx/>
                <a:latin typeface="Gill Sans MT" panose="020B0502020104020203" pitchFamily="34" charset="0"/>
                <a:ea typeface="+mn-ea"/>
                <a:cs typeface="+mn-cs"/>
              </a:rPr>
            </a:br>
            <a:r>
              <a:rPr kumimoji="0" lang="fr-FR" b="1" i="0" u="sng" strike="noStrike" kern="1200" cap="none" spc="0" normalizeH="0" baseline="0" dirty="0" smtClean="0">
                <a:ln>
                  <a:noFill/>
                </a:ln>
                <a:solidFill>
                  <a:prstClr val="black"/>
                </a:solidFill>
                <a:effectLst/>
                <a:uLnTx/>
                <a:uFillTx/>
                <a:latin typeface="Gill Sans MT" panose="020B0502020104020203" pitchFamily="34" charset="0"/>
                <a:ea typeface="+mn-ea"/>
                <a:cs typeface="+mn-cs"/>
              </a:rPr>
              <a:t>stockage</a:t>
            </a:r>
            <a:r>
              <a:rPr kumimoji="0" lang="fr-FR" b="1" i="0" u="sng" strike="noStrike" kern="1200" cap="none" spc="0" normalizeH="0" baseline="0" dirty="0">
                <a:ln>
                  <a:noFill/>
                </a:ln>
                <a:solidFill>
                  <a:prstClr val="black"/>
                </a:solidFill>
                <a:effectLst/>
                <a:uLnTx/>
                <a:uFillTx/>
                <a:latin typeface="Gill Sans MT" panose="020B0502020104020203" pitchFamily="34" charset="0"/>
                <a:ea typeface="+mn-ea"/>
                <a:cs typeface="+mn-cs"/>
              </a:rPr>
              <a:t> ?</a:t>
            </a:r>
            <a:endParaRPr kumimoji="0" lang="fr-FR"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p:txBody>
      </p:sp>
      <p:sp>
        <p:nvSpPr>
          <p:cNvPr id="24" name="TextBox 23"/>
          <p:cNvSpPr txBox="1"/>
          <p:nvPr/>
        </p:nvSpPr>
        <p:spPr>
          <a:xfrm>
            <a:off x="8335617" y="4655046"/>
            <a:ext cx="2411897" cy="1200329"/>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b="1" i="0" u="sng" strike="noStrike" kern="1200" cap="none" spc="0" normalizeH="0" baseline="0">
                <a:ln>
                  <a:noFill/>
                </a:ln>
                <a:solidFill>
                  <a:prstClr val="black"/>
                </a:solidFill>
                <a:effectLst/>
                <a:uLnTx/>
                <a:uFillTx/>
                <a:latin typeface="Gill Sans MT" panose="020B0502020104020203" pitchFamily="34" charset="0"/>
                <a:ea typeface="+mn-ea"/>
                <a:cs typeface="+mn-cs"/>
              </a:rPr>
              <a:t>Domaines de faible maturité des ressources humaines ?</a:t>
            </a:r>
            <a:endParaRPr kumimoji="0" lang="fr-FR"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p:txBody>
      </p:sp>
      <p:cxnSp>
        <p:nvCxnSpPr>
          <p:cNvPr id="26" name="Straight Arrow Connector 25"/>
          <p:cNvCxnSpPr/>
          <p:nvPr/>
        </p:nvCxnSpPr>
        <p:spPr>
          <a:xfrm flipH="1">
            <a:off x="6089372" y="3511379"/>
            <a:ext cx="2246244" cy="0"/>
          </a:xfrm>
          <a:prstGeom prst="straightConnector1">
            <a:avLst/>
          </a:prstGeom>
          <a:ln w="19050">
            <a:tailEnd type="arrow"/>
          </a:ln>
        </p:spPr>
        <p:style>
          <a:lnRef idx="2">
            <a:schemeClr val="accent1"/>
          </a:lnRef>
          <a:fillRef idx="0">
            <a:schemeClr val="accent1"/>
          </a:fillRef>
          <a:effectRef idx="1">
            <a:schemeClr val="accent1"/>
          </a:effectRef>
          <a:fontRef idx="minor">
            <a:schemeClr val="tx1"/>
          </a:fontRef>
        </p:style>
      </p:cxnSp>
    </p:spTree>
    <p:custDataLst>
      <p:tags r:id="rId1"/>
    </p:custDataLst>
    <p:extLst>
      <p:ext uri="{BB962C8B-B14F-4D97-AF65-F5344CB8AC3E}">
        <p14:creationId xmlns:p14="http://schemas.microsoft.com/office/powerpoint/2010/main" val="30547474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98471"/>
            <a:ext cx="10515600" cy="1325563"/>
          </a:xfrm>
        </p:spPr>
        <p:txBody>
          <a:bodyPr>
            <a:noAutofit/>
          </a:bodyPr>
          <a:lstStyle/>
          <a:p>
            <a:pPr algn="l" rtl="0"/>
            <a:r>
              <a:rPr lang="fr-FR" sz="3200" b="1" i="0" u="none" baseline="0" dirty="0">
                <a:solidFill>
                  <a:srgbClr val="C00000"/>
                </a:solidFill>
                <a:latin typeface="Gill Sans MT" panose="020B0502020104020203" pitchFamily="34" charset="0"/>
              </a:rPr>
              <a:t>Analyser les données à </a:t>
            </a:r>
            <a:r>
              <a:rPr lang="fr-FR" sz="3200" b="1" i="0" u="none" baseline="0" dirty="0" smtClean="0">
                <a:solidFill>
                  <a:srgbClr val="C00000"/>
                </a:solidFill>
                <a:latin typeface="Gill Sans MT" panose="020B0502020104020203" pitchFamily="34" charset="0"/>
              </a:rPr>
              <a:t>l’envers </a:t>
            </a:r>
            <a:r>
              <a:rPr lang="fr-FR" sz="3200" b="1" i="0" u="none" baseline="0" dirty="0">
                <a:solidFill>
                  <a:srgbClr val="C00000"/>
                </a:solidFill>
                <a:latin typeface="Gill Sans MT" panose="020B0502020104020203" pitchFamily="34" charset="0"/>
              </a:rPr>
              <a:t>(exemple simple)</a:t>
            </a:r>
          </a:p>
        </p:txBody>
      </p:sp>
      <p:sp>
        <p:nvSpPr>
          <p:cNvPr id="4" name="Text Placeholder 3"/>
          <p:cNvSpPr>
            <a:spLocks noGrp="1"/>
          </p:cNvSpPr>
          <p:nvPr>
            <p:ph idx="1"/>
          </p:nvPr>
        </p:nvSpPr>
        <p:spPr>
          <a:xfrm>
            <a:off x="895350" y="758748"/>
            <a:ext cx="10939346" cy="6478858"/>
          </a:xfrm>
        </p:spPr>
        <p:txBody>
          <a:bodyPr>
            <a:normAutofit fontScale="92500"/>
          </a:bodyPr>
          <a:lstStyle/>
          <a:p>
            <a:pPr algn="l" rtl="0">
              <a:buFont typeface="Wingdings" panose="05000000000000000000" pitchFamily="2" charset="2"/>
              <a:buChar char="ü"/>
            </a:pPr>
            <a:r>
              <a:rPr lang="fr-FR" sz="3200" b="0" i="0" u="none" baseline="0" dirty="0">
                <a:latin typeface="Gill Sans MT" panose="020B0502020104020203" pitchFamily="34" charset="0"/>
              </a:rPr>
              <a:t>Si la précision des prévisions est médiocre pour la plupart des produits évalués :</a:t>
            </a:r>
          </a:p>
          <a:p>
            <a:pPr algn="l" rtl="0">
              <a:buFont typeface="Wingdings" panose="05000000000000000000" pitchFamily="2" charset="2"/>
              <a:buChar char="ü"/>
            </a:pPr>
            <a:r>
              <a:rPr lang="fr-FR" sz="3200" b="0" i="0" u="none" baseline="0" dirty="0" smtClean="0">
                <a:latin typeface="Gill Sans MT" panose="020B0502020104020203" pitchFamily="34" charset="0"/>
              </a:rPr>
              <a:t>Examiner </a:t>
            </a:r>
            <a:r>
              <a:rPr lang="fr-FR" sz="3200" b="0" i="0" u="none" baseline="0" dirty="0">
                <a:latin typeface="Gill Sans MT" panose="020B0502020104020203" pitchFamily="34" charset="0"/>
              </a:rPr>
              <a:t>le module CMM pour les prévisions</a:t>
            </a:r>
          </a:p>
          <a:p>
            <a:pPr lvl="1" algn="l" rtl="0">
              <a:buFont typeface="Arial" panose="020B0604020202020204" pitchFamily="34" charset="0"/>
              <a:buChar char="•"/>
            </a:pPr>
            <a:r>
              <a:rPr lang="fr-FR" sz="3200" b="0" i="0" u="none" baseline="0" dirty="0">
                <a:latin typeface="Gill Sans MT" panose="020B0502020104020203" pitchFamily="34" charset="0"/>
              </a:rPr>
              <a:t>La qualité des prévisions est-elle vérifiée et des ajustements sont-ils effectués ?</a:t>
            </a:r>
          </a:p>
          <a:p>
            <a:pPr lvl="1" algn="l" rtl="0">
              <a:buFont typeface="Arial" panose="020B0604020202020204" pitchFamily="34" charset="0"/>
              <a:buChar char="•"/>
            </a:pPr>
            <a:r>
              <a:rPr lang="fr-FR" sz="3200" b="0" i="0" u="none" baseline="0" dirty="0">
                <a:latin typeface="Gill Sans MT" panose="020B0502020104020203" pitchFamily="34" charset="0"/>
              </a:rPr>
              <a:t>Quelles données sont utilisées ?</a:t>
            </a:r>
          </a:p>
          <a:p>
            <a:pPr lvl="1" algn="l" rtl="0">
              <a:buFont typeface="Arial" panose="020B0604020202020204" pitchFamily="34" charset="0"/>
              <a:buChar char="•"/>
            </a:pPr>
            <a:r>
              <a:rPr lang="fr-FR" sz="3200" b="0" i="0" u="none" baseline="0" dirty="0">
                <a:latin typeface="Gill Sans MT" panose="020B0502020104020203" pitchFamily="34" charset="0"/>
              </a:rPr>
              <a:t>Les données sont-elles à jour ? Leur qualité a-t-elle été vérifiée ?</a:t>
            </a:r>
          </a:p>
          <a:p>
            <a:pPr lvl="1" algn="l" rtl="0">
              <a:buFont typeface="Arial" panose="020B0604020202020204" pitchFamily="34" charset="0"/>
              <a:buChar char="•"/>
            </a:pPr>
            <a:r>
              <a:rPr lang="fr-FR" sz="3200" b="0" i="0" u="none" baseline="0" dirty="0">
                <a:latin typeface="Gill Sans MT" panose="020B0502020104020203" pitchFamily="34" charset="0"/>
              </a:rPr>
              <a:t>Comment les prévisions sont-elles établies ?</a:t>
            </a:r>
          </a:p>
          <a:p>
            <a:pPr lvl="1" algn="l" rtl="0">
              <a:buFont typeface="Wingdings" panose="05000000000000000000" pitchFamily="2" charset="2"/>
              <a:buChar char="ü"/>
            </a:pPr>
            <a:endParaRPr lang="fr-FR" sz="3200" dirty="0">
              <a:latin typeface="Gill Sans MT" panose="020B0502020104020203" pitchFamily="34" charset="0"/>
            </a:endParaRPr>
          </a:p>
          <a:p>
            <a:pPr lvl="1" algn="l" rtl="0">
              <a:buFont typeface="Wingdings" panose="05000000000000000000" pitchFamily="2" charset="2"/>
              <a:buChar char="ü"/>
            </a:pPr>
            <a:r>
              <a:rPr lang="fr-FR" sz="3200" b="0" i="0" u="none" baseline="0" dirty="0">
                <a:latin typeface="Gill Sans MT" panose="020B0502020104020203" pitchFamily="34" charset="0"/>
              </a:rPr>
              <a:t>Question de base sur </a:t>
            </a:r>
            <a:r>
              <a:rPr lang="fr-FR" sz="3200" b="0" i="0" u="none" baseline="0" dirty="0" smtClean="0">
                <a:latin typeface="Gill Sans MT" panose="020B0502020104020203" pitchFamily="34" charset="0"/>
              </a:rPr>
              <a:t>l’approvisionnement</a:t>
            </a:r>
            <a:r>
              <a:rPr lang="fr-FR" sz="3200" b="0" i="0" u="none" baseline="0" dirty="0">
                <a:latin typeface="Gill Sans MT" panose="020B0502020104020203" pitchFamily="34" charset="0"/>
              </a:rPr>
              <a:t> : Est-il fait référence aux éléments suivants lors de la sélection des fournisseurs et </a:t>
            </a:r>
            <a:r>
              <a:rPr lang="fr-FR" sz="3200" b="0" i="0" u="none" baseline="0" dirty="0" smtClean="0">
                <a:latin typeface="Gill Sans MT" panose="020B0502020104020203" pitchFamily="34" charset="0"/>
              </a:rPr>
              <a:t/>
            </a:r>
            <a:br>
              <a:rPr lang="fr-FR" sz="3200" b="0" i="0" u="none" baseline="0" dirty="0" smtClean="0">
                <a:latin typeface="Gill Sans MT" panose="020B0502020104020203" pitchFamily="34" charset="0"/>
              </a:rPr>
            </a:br>
            <a:r>
              <a:rPr lang="fr-FR" sz="3200" b="0" i="0" u="none" baseline="0" dirty="0" smtClean="0">
                <a:latin typeface="Gill Sans MT" panose="020B0502020104020203" pitchFamily="34" charset="0"/>
              </a:rPr>
              <a:t>de l’approvisionnement </a:t>
            </a:r>
            <a:r>
              <a:rPr lang="fr-FR" sz="3200" b="0" i="0" u="none" baseline="0" dirty="0">
                <a:latin typeface="Gill Sans MT" panose="020B0502020104020203" pitchFamily="34" charset="0"/>
              </a:rPr>
              <a:t>(présélection ou offres) ?</a:t>
            </a:r>
          </a:p>
          <a:p>
            <a:pPr marL="457200" lvl="1" indent="0" algn="l" rtl="0">
              <a:buNone/>
            </a:pPr>
            <a:r>
              <a:rPr lang="fr-FR" sz="3200" b="0" i="0" u="none" baseline="0" dirty="0">
                <a:latin typeface="Gill Sans MT" panose="020B0502020104020203" pitchFamily="34" charset="0"/>
              </a:rPr>
              <a:t>	</a:t>
            </a:r>
            <a:r>
              <a:rPr lang="fr-FR" sz="3465" b="0" i="0" u="none" baseline="0" dirty="0">
                <a:latin typeface="Gill Sans MT" panose="020B0502020104020203" pitchFamily="34" charset="0"/>
              </a:rPr>
              <a:t>…prévisions</a:t>
            </a:r>
          </a:p>
          <a:p>
            <a:pPr algn="l" rtl="0">
              <a:buFont typeface="Wingdings" panose="05000000000000000000" pitchFamily="2" charset="2"/>
              <a:buChar char="ü"/>
            </a:pPr>
            <a:endParaRPr lang="fr-FR" sz="3200" dirty="0">
              <a:latin typeface="Gill Sans MT" panose="020B0502020104020203" pitchFamily="34" charset="0"/>
            </a:endParaRPr>
          </a:p>
          <a:p>
            <a:pPr algn="l" rtl="0">
              <a:buFont typeface="Arial" panose="020B0604020202020204" pitchFamily="34" charset="0"/>
              <a:buChar char="•"/>
            </a:pPr>
            <a:endParaRPr lang="fr-FR" sz="3200" dirty="0">
              <a:latin typeface="Gill Sans MT" panose="020B0502020104020203" pitchFamily="34"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3801360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136525"/>
            <a:ext cx="10515600" cy="1325563"/>
          </a:xfrm>
        </p:spPr>
        <p:txBody>
          <a:bodyPr>
            <a:noAutofit/>
          </a:bodyPr>
          <a:lstStyle/>
          <a:p>
            <a:pPr algn="l" rtl="0"/>
            <a:r>
              <a:rPr lang="fr-FR" sz="3200" b="1" i="0" u="none" baseline="0" dirty="0">
                <a:solidFill>
                  <a:srgbClr val="C00000"/>
                </a:solidFill>
                <a:latin typeface="Gill Sans MT" panose="020B0502020104020203" pitchFamily="34" charset="0"/>
              </a:rPr>
              <a:t>Analyser les données à </a:t>
            </a:r>
            <a:r>
              <a:rPr lang="fr-FR" sz="3200" b="1" i="0" u="none" baseline="0" dirty="0" smtClean="0">
                <a:solidFill>
                  <a:srgbClr val="C00000"/>
                </a:solidFill>
                <a:latin typeface="Gill Sans MT" panose="020B0502020104020203" pitchFamily="34" charset="0"/>
              </a:rPr>
              <a:t>l’endroit</a:t>
            </a:r>
            <a:endParaRPr lang="fr-FR" sz="3200" b="1" i="0" u="none" baseline="0" dirty="0">
              <a:solidFill>
                <a:srgbClr val="C00000"/>
              </a:solidFill>
              <a:latin typeface="Gill Sans MT" panose="020B0502020104020203" pitchFamily="34" charset="0"/>
            </a:endParaRPr>
          </a:p>
        </p:txBody>
      </p:sp>
      <p:sp>
        <p:nvSpPr>
          <p:cNvPr id="4" name="Text Placeholder 3"/>
          <p:cNvSpPr>
            <a:spLocks noGrp="1"/>
          </p:cNvSpPr>
          <p:nvPr>
            <p:ph idx="1"/>
          </p:nvPr>
        </p:nvSpPr>
        <p:spPr>
          <a:xfrm>
            <a:off x="838200" y="1382751"/>
            <a:ext cx="10287000" cy="4794212"/>
          </a:xfrm>
        </p:spPr>
        <p:txBody>
          <a:bodyPr>
            <a:normAutofit/>
          </a:bodyPr>
          <a:lstStyle/>
          <a:p>
            <a:pPr algn="l" rtl="0">
              <a:buFont typeface="Wingdings" panose="05000000000000000000" pitchFamily="2" charset="2"/>
              <a:buChar char="ü"/>
            </a:pPr>
            <a:r>
              <a:rPr lang="fr-FR" sz="3200" b="0" i="0" u="none" baseline="0" dirty="0">
                <a:latin typeface="Gill Sans MT" panose="020B0502020104020203" pitchFamily="34" charset="0"/>
              </a:rPr>
              <a:t>Les causes éloignées peuvent (ou non) </a:t>
            </a:r>
            <a:r>
              <a:rPr lang="fr-FR" sz="3200" b="0" i="0" u="none" baseline="0" dirty="0" smtClean="0">
                <a:latin typeface="Gill Sans MT" panose="020B0502020104020203" pitchFamily="34" charset="0"/>
              </a:rPr>
              <a:t>l’emporter </a:t>
            </a:r>
            <a:r>
              <a:rPr lang="fr-FR" sz="3200" b="0" i="0" u="none" baseline="0" dirty="0">
                <a:latin typeface="Gill Sans MT" panose="020B0502020104020203" pitchFamily="34" charset="0"/>
              </a:rPr>
              <a:t>sur les causes immédiates</a:t>
            </a:r>
          </a:p>
          <a:p>
            <a:pPr lvl="1" algn="l" rtl="0">
              <a:buFont typeface="Arial" panose="020B0604020202020204" pitchFamily="34" charset="0"/>
              <a:buChar char="•"/>
            </a:pPr>
            <a:r>
              <a:rPr lang="fr-FR" sz="3200" b="0" i="0" u="none" baseline="0" dirty="0">
                <a:latin typeface="Gill Sans MT" panose="020B0502020104020203" pitchFamily="34" charset="0"/>
              </a:rPr>
              <a:t>Une trésorerie insuffisante </a:t>
            </a:r>
            <a:r>
              <a:rPr lang="fr-FR" sz="3200" b="0" i="0" u="sng" baseline="0" dirty="0">
                <a:latin typeface="Gill Sans MT" panose="020B0502020104020203" pitchFamily="34" charset="0"/>
              </a:rPr>
              <a:t>peut</a:t>
            </a:r>
            <a:r>
              <a:rPr lang="fr-FR" sz="3200" b="0" i="0" u="none" baseline="0" dirty="0">
                <a:latin typeface="Gill Sans MT" panose="020B0502020104020203" pitchFamily="34" charset="0"/>
              </a:rPr>
              <a:t> affecter davantage les ruptures de stock que la gestion des pharmacies....</a:t>
            </a:r>
          </a:p>
          <a:p>
            <a:pPr lvl="1" algn="l" rtl="0">
              <a:buFont typeface="Arial" panose="020B0604020202020204" pitchFamily="34" charset="0"/>
              <a:buChar char="•"/>
            </a:pPr>
            <a:r>
              <a:rPr lang="fr-FR" sz="3200" b="0" i="0" u="none" baseline="0" dirty="0">
                <a:latin typeface="Gill Sans MT" panose="020B0502020104020203" pitchFamily="34" charset="0"/>
              </a:rPr>
              <a:t>Commencer par les modules et questions transversaux du CMM</a:t>
            </a:r>
          </a:p>
          <a:p>
            <a:pPr algn="l" rtl="0">
              <a:buFont typeface="Arial" panose="020B0604020202020204" pitchFamily="34" charset="0"/>
              <a:buChar char="•"/>
            </a:pPr>
            <a:endParaRPr lang="fr-FR" sz="3200" dirty="0">
              <a:latin typeface="Gill Sans MT" panose="020B0502020104020203" pitchFamily="34"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123526442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9"/>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8C70D9CD-AD36-478D-80BF-6C9D285375BA}"/>
</file>

<file path=customXml/itemProps2.xml><?xml version="1.0" encoding="utf-8"?>
<ds:datastoreItem xmlns:ds="http://schemas.openxmlformats.org/officeDocument/2006/customXml" ds:itemID="{15A61548-8526-4B99-9C1A-A8BCD3582633}"/>
</file>

<file path=customXml/itemProps3.xml><?xml version="1.0" encoding="utf-8"?>
<ds:datastoreItem xmlns:ds="http://schemas.openxmlformats.org/officeDocument/2006/customXml" ds:itemID="{58B399A8-4AD3-45D3-972F-C0244A98144A}"/>
</file>

<file path=customXml/itemProps4.xml><?xml version="1.0" encoding="utf-8"?>
<ds:datastoreItem xmlns:ds="http://schemas.openxmlformats.org/officeDocument/2006/customXml" ds:itemID="{7033D151-FDCE-44AE-9838-3BAB2BFEFF67}"/>
</file>

<file path=docProps/app.xml><?xml version="1.0" encoding="utf-8"?>
<Properties xmlns="http://schemas.openxmlformats.org/officeDocument/2006/extended-properties" xmlns:vt="http://schemas.openxmlformats.org/officeDocument/2006/docPropsVTypes">
  <TotalTime>210</TotalTime>
  <Words>2157</Words>
  <Application>Microsoft Office PowerPoint</Application>
  <PresentationFormat>Custom</PresentationFormat>
  <Paragraphs>259</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PowerPoint Presentation</vt:lpstr>
      <vt:lpstr>L’analyse des données est à la fois une activité d’équipe et itérative</vt:lpstr>
      <vt:lpstr>Structure</vt:lpstr>
      <vt:lpstr>Utilisés conjointement, les scores des KPI et du modèle de maturité des capacités permettent</vt:lpstr>
      <vt:lpstr>Questions principales</vt:lpstr>
      <vt:lpstr>Les données doivent être examinées « à l’envers » et « à l’endroit »</vt:lpstr>
      <vt:lpstr>Analyser les données à l’envers (exemple simplifié)</vt:lpstr>
      <vt:lpstr>Analyser les données à l’envers (exemple simple)</vt:lpstr>
      <vt:lpstr>Analyser les données à l’endroit</vt:lpstr>
      <vt:lpstr>Exemples d’analyse des données à l’endroit</vt:lpstr>
      <vt:lpstr>Remarques (1)</vt:lpstr>
      <vt:lpstr>Remarques (2)</vt:lpstr>
      <vt:lpstr>Analyses facultatives</vt:lpstr>
      <vt:lpstr>Pourquoi sont-elles facultatives ?</vt:lpstr>
      <vt:lpstr>La chaîne d’approvisionnement est  un système complexe</vt:lpstr>
      <vt:lpstr>Mises en garde (1)</vt:lpstr>
      <vt:lpstr>Mises en garde (2)</vt:lpstr>
      <vt:lpstr>Types d’analyses avancées</vt:lpstr>
      <vt:lpstr>Comment procéder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uattachotsakda</cp:lastModifiedBy>
  <cp:revision>58</cp:revision>
  <dcterms:created xsi:type="dcterms:W3CDTF">2018-05-01T03:53:35Z</dcterms:created>
  <dcterms:modified xsi:type="dcterms:W3CDTF">2019-04-19T12:35:28Z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00BE4DBD-D30D-42E8-92AF-A63374326C76</vt:lpwstr>
  </property>
  <property fmtid="{D5CDD505-2E9C-101B-9397-08002B2CF9AE}" pid="3" name="ArticulatePath">
    <vt:lpwstr>Day 3-Session 9-Analysis-2018</vt:lpwstr>
  </property>
  <property fmtid="{D5CDD505-2E9C-101B-9397-08002B2CF9AE}" pid="4" name="ContentTypeId">
    <vt:lpwstr>0x0101008DA58B5CA681664FAB24816C56F41085020073CD9A2FDE83D74A8AE87C5E6F6E6916</vt:lpwstr>
  </property>
  <property fmtid="{D5CDD505-2E9C-101B-9397-08002B2CF9AE}" pid="5" name="Project Document Type">
    <vt:lpwstr/>
  </property>
  <property fmtid="{D5CDD505-2E9C-101B-9397-08002B2CF9AE}" pid="6" name="MediaServiceImageTags">
    <vt:lpwstr/>
  </property>
  <property fmtid="{D5CDD505-2E9C-101B-9397-08002B2CF9AE}" pid="7" name="lcf76f155ced4ddcb4097134ff3c332f">
    <vt:lpwstr/>
  </property>
</Properties>
</file>