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6.xml" ContentType="application/vnd.openxmlformats-officedocument.presentationml.slide+xml"/>
  <Override PartName="/ppt/slides/slide1.xml" ContentType="application/vnd.openxmlformats-officedocument.presentationml.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3.xml" ContentType="application/vnd.openxmlformats-officedocument.presentationml.notesSlide+xml"/>
  <Override PartName="/ppt/notesSlides/notesSlide2.xml" ContentType="application/vnd.openxmlformats-officedocument.presentationml.notes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notesSlides/notesSlide1.xml" ContentType="application/vnd.openxmlformats-officedocument.presentationml.notesSlide+xml"/>
  <Override PartName="/ppt/slideLayouts/slideLayout29.xml" ContentType="application/vnd.openxmlformats-officedocument.presentationml.slideLayout+xml"/>
  <Override PartName="/ppt/slideLayouts/slideLayout28.xml" ContentType="application/vnd.openxmlformats-officedocument.presentationml.slideLayout+xml"/>
  <Override PartName="/ppt/slideLayouts/slideLayout27.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8"/>
  </p:notesMasterIdLst>
  <p:sldIdLst>
    <p:sldId id="474" r:id="rId2"/>
    <p:sldId id="521" r:id="rId3"/>
    <p:sldId id="522" r:id="rId4"/>
    <p:sldId id="523" r:id="rId5"/>
    <p:sldId id="524" r:id="rId6"/>
    <p:sldId id="535"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87050" autoAdjust="0"/>
  </p:normalViewPr>
  <p:slideViewPr>
    <p:cSldViewPr snapToGrid="0">
      <p:cViewPr>
        <p:scale>
          <a:sx n="90" d="100"/>
          <a:sy n="90" d="100"/>
        </p:scale>
        <p:origin x="-1254" y="-27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8530" name="Slide Image Placeholder 1">
            <a:extLst>
              <a:ext uri="{FF2B5EF4-FFF2-40B4-BE49-F238E27FC236}">
                <a16:creationId xmlns="" xmlns:a16="http://schemas.microsoft.com/office/drawing/2014/main" id="{3142794C-07E9-45B1-AA06-3D0B1FAA5CEF}"/>
              </a:ext>
            </a:extLst>
          </p:cNvPr>
          <p:cNvSpPr>
            <a:spLocks noGrp="1" noRot="1" noChangeAspect="1" noChangeArrowheads="1" noTextEdit="1"/>
          </p:cNvSpPr>
          <p:nvPr>
            <p:ph type="sldImg"/>
          </p:nvPr>
        </p:nvSpPr>
        <p:spPr>
          <a:ln/>
        </p:spPr>
      </p:sp>
      <p:sp>
        <p:nvSpPr>
          <p:cNvPr id="278531" name="Notes Placeholder 2">
            <a:extLst>
              <a:ext uri="{FF2B5EF4-FFF2-40B4-BE49-F238E27FC236}">
                <a16:creationId xmlns="" xmlns:a16="http://schemas.microsoft.com/office/drawing/2014/main" id="{556CF2CC-5C6E-4B77-982A-7E616F31B692}"/>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278532" name="Slide Number Placeholder 3">
            <a:extLst>
              <a:ext uri="{FF2B5EF4-FFF2-40B4-BE49-F238E27FC236}">
                <a16:creationId xmlns="" xmlns:a16="http://schemas.microsoft.com/office/drawing/2014/main" id="{FD2217DE-7160-4700-91F5-EC415F39F2A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A2A8C63-450A-45BF-8A51-E706004AFA25}"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237293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42" name="Slide Image Placeholder 1">
            <a:extLst>
              <a:ext uri="{FF2B5EF4-FFF2-40B4-BE49-F238E27FC236}">
                <a16:creationId xmlns="" xmlns:a16="http://schemas.microsoft.com/office/drawing/2014/main" id="{FDFDF812-1501-4E60-9E3A-C3637F3E2119}"/>
              </a:ext>
            </a:extLst>
          </p:cNvPr>
          <p:cNvSpPr>
            <a:spLocks noGrp="1" noRot="1" noChangeAspect="1" noChangeArrowheads="1" noTextEdit="1"/>
          </p:cNvSpPr>
          <p:nvPr>
            <p:ph type="sldImg"/>
          </p:nvPr>
        </p:nvSpPr>
        <p:spPr>
          <a:ln/>
        </p:spPr>
      </p:sp>
      <p:sp>
        <p:nvSpPr>
          <p:cNvPr id="266243" name="Notes Placeholder 2">
            <a:extLst>
              <a:ext uri="{FF2B5EF4-FFF2-40B4-BE49-F238E27FC236}">
                <a16:creationId xmlns="" xmlns:a16="http://schemas.microsoft.com/office/drawing/2014/main" id="{985EE1EC-7CE2-42C8-B206-8712A1224BF9}"/>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266244" name="Slide Number Placeholder 3">
            <a:extLst>
              <a:ext uri="{FF2B5EF4-FFF2-40B4-BE49-F238E27FC236}">
                <a16:creationId xmlns="" xmlns:a16="http://schemas.microsoft.com/office/drawing/2014/main" id="{8C107D5A-3654-4563-9159-2C22FB77F4AA}"/>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D3A67486-7B6A-4374-91C9-51B1515B0735}"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2</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53859858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8290" name="Slide Image Placeholder 1">
            <a:extLst>
              <a:ext uri="{FF2B5EF4-FFF2-40B4-BE49-F238E27FC236}">
                <a16:creationId xmlns="" xmlns:a16="http://schemas.microsoft.com/office/drawing/2014/main" id="{8F49985E-D94E-4F87-B65C-710741692D81}"/>
              </a:ext>
            </a:extLst>
          </p:cNvPr>
          <p:cNvSpPr>
            <a:spLocks noGrp="1" noRot="1" noChangeAspect="1" noChangeArrowheads="1" noTextEdit="1"/>
          </p:cNvSpPr>
          <p:nvPr>
            <p:ph type="sldImg"/>
          </p:nvPr>
        </p:nvSpPr>
        <p:spPr>
          <a:ln/>
        </p:spPr>
      </p:sp>
      <p:sp>
        <p:nvSpPr>
          <p:cNvPr id="268291" name="Notes Placeholder 2">
            <a:extLst>
              <a:ext uri="{FF2B5EF4-FFF2-40B4-BE49-F238E27FC236}">
                <a16:creationId xmlns="" xmlns:a16="http://schemas.microsoft.com/office/drawing/2014/main" id="{9B662DDE-6A13-433C-A290-DEFA4A0FA27E}"/>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Les équipes sur le terrain doivent compter deux personnes au minimum, mais il est possible </a:t>
            </a:r>
            <a:r>
              <a:rPr lang="fr-FR" b="0" i="0" u="none" baseline="0" dirty="0" smtClean="0"/>
              <a:t>d’en </a:t>
            </a:r>
            <a:r>
              <a:rPr lang="fr-FR" b="0" i="0" u="none" baseline="0" dirty="0"/>
              <a:t>avoir 3 ou 4. </a:t>
            </a:r>
            <a:r>
              <a:rPr lang="fr-FR" b="0" i="0" u="none" baseline="0" dirty="0" smtClean="0"/>
              <a:t>L’une </a:t>
            </a:r>
            <a:r>
              <a:rPr lang="fr-FR" b="0" i="0" u="none" baseline="0" dirty="0"/>
              <a:t>se charge de la collecte des données CMM, </a:t>
            </a:r>
            <a:r>
              <a:rPr lang="fr-FR" b="0" i="0" u="none" baseline="0" dirty="0" smtClean="0"/>
              <a:t>l’autre </a:t>
            </a:r>
            <a:r>
              <a:rPr lang="fr-FR" b="0" i="0" u="none" baseline="0" dirty="0"/>
              <a:t>des données KPI. Chaque équipe a besoin de deux tablettes En général, il est possible de traiter les installations en une journée, mais la collecte peut prendre plus de temps dans les entrepôts intermédiaires. La veille, le superviseur de chaque équipe doit à nouveau contacter les établissements de santé pour leur rappeler la visite. Il a déjà dû les contacter une première fois pour les prévenir de </a:t>
            </a:r>
            <a:r>
              <a:rPr lang="fr-FR" b="0" i="0" u="none" baseline="0" dirty="0" smtClean="0"/>
              <a:t>l’exercice</a:t>
            </a:r>
            <a:r>
              <a:rPr lang="fr-FR" b="0" i="0" u="none" baseline="0" dirty="0"/>
              <a:t>. Il est recommandé </a:t>
            </a:r>
            <a:r>
              <a:rPr lang="fr-FR" b="0" i="0" u="none" baseline="0" dirty="0" smtClean="0"/>
              <a:t>d’envoyer </a:t>
            </a:r>
            <a:r>
              <a:rPr lang="fr-FR" b="0" i="0" u="none" baseline="0" dirty="0"/>
              <a:t>la liste des éléments à vérifier à </a:t>
            </a:r>
            <a:r>
              <a:rPr lang="fr-FR" b="0" i="0" u="none" baseline="0" dirty="0" smtClean="0"/>
              <a:t>l’avance </a:t>
            </a:r>
            <a:r>
              <a:rPr lang="fr-FR" b="0" i="0" u="none" baseline="0" dirty="0"/>
              <a:t>de façon à ce que ceux-ci soient prêts. Il ne faut toutefois pas les envoyer trop à </a:t>
            </a:r>
            <a:r>
              <a:rPr lang="fr-FR" b="0" i="0" u="none" baseline="0" dirty="0" smtClean="0"/>
              <a:t>l’avance </a:t>
            </a:r>
            <a:r>
              <a:rPr lang="fr-FR" b="0" i="0" u="none" baseline="0" dirty="0"/>
              <a:t>pour éviter que les installations ne préparent les documents spécialement pour </a:t>
            </a:r>
            <a:r>
              <a:rPr lang="fr-FR" b="0" i="0" u="none" baseline="0" dirty="0" smtClean="0"/>
              <a:t>l’évaluation</a:t>
            </a:r>
            <a:r>
              <a:rPr lang="fr-FR" b="0" i="0" u="none" baseline="0" dirty="0"/>
              <a:t>. Les équipes chargées de la collecte des données doivent envoyer les données chaque jour. Pour cela, elles peuvent attendre de rentrer à leur hôtel dans la soirée afin de disposer </a:t>
            </a:r>
            <a:r>
              <a:rPr lang="fr-FR" b="0" i="0" u="none" baseline="0" dirty="0" smtClean="0"/>
              <a:t>d’un </a:t>
            </a:r>
            <a:r>
              <a:rPr lang="fr-FR" b="0" i="0" u="none" baseline="0" dirty="0"/>
              <a:t>accès Internet.</a:t>
            </a:r>
            <a:endParaRPr lang="fr-FR" altLang="en-US" dirty="0"/>
          </a:p>
        </p:txBody>
      </p:sp>
      <p:sp>
        <p:nvSpPr>
          <p:cNvPr id="268292" name="Slide Number Placeholder 3">
            <a:extLst>
              <a:ext uri="{FF2B5EF4-FFF2-40B4-BE49-F238E27FC236}">
                <a16:creationId xmlns="" xmlns:a16="http://schemas.microsoft.com/office/drawing/2014/main" id="{E4240C8E-B9E1-413A-883F-1E2AAC449557}"/>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BCA4002-A2C4-474C-AB15-13084FBB4CE9}"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25418092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0338" name="Slide Image Placeholder 1">
            <a:extLst>
              <a:ext uri="{FF2B5EF4-FFF2-40B4-BE49-F238E27FC236}">
                <a16:creationId xmlns="" xmlns:a16="http://schemas.microsoft.com/office/drawing/2014/main" id="{6013C229-4A60-43D0-B078-CE4323D19C69}"/>
              </a:ext>
            </a:extLst>
          </p:cNvPr>
          <p:cNvSpPr>
            <a:spLocks noGrp="1" noRot="1" noChangeAspect="1" noChangeArrowheads="1" noTextEdit="1"/>
          </p:cNvSpPr>
          <p:nvPr>
            <p:ph type="sldImg"/>
          </p:nvPr>
        </p:nvSpPr>
        <p:spPr>
          <a:ln/>
        </p:spPr>
      </p:sp>
      <p:sp>
        <p:nvSpPr>
          <p:cNvPr id="270339" name="Notes Placeholder 2">
            <a:extLst>
              <a:ext uri="{FF2B5EF4-FFF2-40B4-BE49-F238E27FC236}">
                <a16:creationId xmlns="" xmlns:a16="http://schemas.microsoft.com/office/drawing/2014/main" id="{500703CA-55F4-4651-9E44-0F0BDCAD2E14}"/>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Pour procéder à </a:t>
            </a:r>
            <a:r>
              <a:rPr lang="fr-FR" b="0" i="0" u="none" baseline="0" dirty="0" smtClean="0"/>
              <a:t>l’évaluation </a:t>
            </a:r>
            <a:r>
              <a:rPr lang="fr-FR" b="0" i="0" u="none" baseline="0" dirty="0"/>
              <a:t>au niveau central, il faudra probablement passer une journée au minimum, sinon plus, au ministère de la Santé, et prévoir éventuellement de nouvelles visites pour vérifier que tous les modules ont été passés en revue et que les bons interlocuteurs ont été interrogés. Ces réunions doivent être prévues bien à </a:t>
            </a:r>
            <a:r>
              <a:rPr lang="fr-FR" b="0" i="0" u="none" baseline="0" dirty="0" smtClean="0"/>
              <a:t>l’avance</a:t>
            </a:r>
            <a:r>
              <a:rPr lang="fr-FR" b="0" i="0" u="none" baseline="0" dirty="0"/>
              <a:t>. </a:t>
            </a:r>
            <a:r>
              <a:rPr lang="fr-FR" b="0" i="0" u="none" baseline="0" dirty="0" smtClean="0"/>
              <a:t>L’évaluation </a:t>
            </a:r>
            <a:r>
              <a:rPr lang="fr-FR" b="0" i="0" u="none" baseline="0" dirty="0"/>
              <a:t>CMS prendra plus </a:t>
            </a:r>
            <a:r>
              <a:rPr lang="fr-FR" b="0" i="0" u="none" baseline="0" dirty="0" smtClean="0"/>
              <a:t>d’une </a:t>
            </a:r>
            <a:r>
              <a:rPr lang="fr-FR" b="0" i="0" u="none" baseline="0" dirty="0"/>
              <a:t>journée surtout si </a:t>
            </a:r>
            <a:r>
              <a:rPr lang="fr-FR" b="0" i="0" u="none" baseline="0" dirty="0" smtClean="0"/>
              <a:t>l’on </a:t>
            </a:r>
            <a:r>
              <a:rPr lang="fr-FR" b="0" i="0" u="none" baseline="0" dirty="0"/>
              <a:t>tient compte des produits. Si le pays dispose de plusieurs chaînes </a:t>
            </a:r>
            <a:r>
              <a:rPr lang="fr-FR" b="0" i="0" u="none" baseline="0" dirty="0" smtClean="0"/>
              <a:t>d’approvisionnement</a:t>
            </a:r>
            <a:r>
              <a:rPr lang="fr-FR" b="0" i="0" u="none" baseline="0" dirty="0"/>
              <a:t>, la quantité de travail sera multipliée, puisque la collecte du CMM et des KPI doit avoir lieu pour chaque chaîne </a:t>
            </a:r>
            <a:r>
              <a:rPr lang="fr-FR" b="0" i="0" u="none" baseline="0" dirty="0" smtClean="0"/>
              <a:t>d’approvisionnement</a:t>
            </a:r>
            <a:r>
              <a:rPr lang="fr-FR" b="0" i="0" u="none" baseline="0" dirty="0"/>
              <a:t>.</a:t>
            </a:r>
            <a:endParaRPr lang="fr-FR" altLang="en-US" dirty="0"/>
          </a:p>
        </p:txBody>
      </p:sp>
      <p:sp>
        <p:nvSpPr>
          <p:cNvPr id="270340" name="Slide Number Placeholder 3">
            <a:extLst>
              <a:ext uri="{FF2B5EF4-FFF2-40B4-BE49-F238E27FC236}">
                <a16:creationId xmlns="" xmlns:a16="http://schemas.microsoft.com/office/drawing/2014/main" id="{13CF8120-55D4-4F49-9676-4EFDDE9022A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BD1EA7A-6434-445B-8654-BB35A459373E}"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4298975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Slide Image Placeholder 1">
            <a:extLst>
              <a:ext uri="{FF2B5EF4-FFF2-40B4-BE49-F238E27FC236}">
                <a16:creationId xmlns="" xmlns:a16="http://schemas.microsoft.com/office/drawing/2014/main" id="{3584DF0E-AC39-468B-BDF2-6CC4C6706C79}"/>
              </a:ext>
            </a:extLst>
          </p:cNvPr>
          <p:cNvSpPr>
            <a:spLocks noGrp="1" noRot="1" noChangeAspect="1" noChangeArrowheads="1" noTextEdit="1"/>
          </p:cNvSpPr>
          <p:nvPr>
            <p:ph type="sldImg"/>
          </p:nvPr>
        </p:nvSpPr>
        <p:spPr>
          <a:ln/>
        </p:spPr>
      </p:sp>
      <p:sp>
        <p:nvSpPr>
          <p:cNvPr id="272387" name="Notes Placeholder 2">
            <a:extLst>
              <a:ext uri="{FF2B5EF4-FFF2-40B4-BE49-F238E27FC236}">
                <a16:creationId xmlns="" xmlns:a16="http://schemas.microsoft.com/office/drawing/2014/main" id="{19AEE990-2B49-4FD9-98FB-38BAA219FE4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smtClean="0"/>
              <a:t>L’équipe </a:t>
            </a:r>
            <a:r>
              <a:rPr lang="fr-FR" b="0" i="0" u="none" baseline="0" dirty="0"/>
              <a:t>centrale est généralement composée des membres du noyau dur de </a:t>
            </a:r>
            <a:r>
              <a:rPr lang="fr-FR" b="0" i="0" u="none" baseline="0" dirty="0" smtClean="0"/>
              <a:t>l’équipe d’évaluation</a:t>
            </a:r>
            <a:r>
              <a:rPr lang="fr-FR" b="0" i="0" u="none" baseline="0" dirty="0"/>
              <a:t>. Elle est chargée de collecter les données au niveau central, de suivre la progression du travail sur le terrain et de procéder à </a:t>
            </a:r>
            <a:r>
              <a:rPr lang="fr-FR" b="0" i="0" u="none" baseline="0" dirty="0" smtClean="0"/>
              <a:t>l’analyse </a:t>
            </a:r>
            <a:r>
              <a:rPr lang="fr-FR" b="0" i="0" u="none" baseline="0" dirty="0"/>
              <a:t>initiale et au bilan. Elle doit compter au moins 6 personnes.</a:t>
            </a:r>
            <a:endParaRPr lang="fr-FR" altLang="en-US" dirty="0"/>
          </a:p>
        </p:txBody>
      </p:sp>
      <p:sp>
        <p:nvSpPr>
          <p:cNvPr id="272388" name="Slide Number Placeholder 3">
            <a:extLst>
              <a:ext uri="{FF2B5EF4-FFF2-40B4-BE49-F238E27FC236}">
                <a16:creationId xmlns="" xmlns:a16="http://schemas.microsoft.com/office/drawing/2014/main" id="{2A2F2BFD-660D-4C4C-A876-735B0A045F0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9FBEC01-AC05-4DB8-AC78-4C84D7AB220C}"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61402610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2386" name="Slide Image Placeholder 1">
            <a:extLst>
              <a:ext uri="{FF2B5EF4-FFF2-40B4-BE49-F238E27FC236}">
                <a16:creationId xmlns="" xmlns:a16="http://schemas.microsoft.com/office/drawing/2014/main" id="{3584DF0E-AC39-468B-BDF2-6CC4C6706C79}"/>
              </a:ext>
            </a:extLst>
          </p:cNvPr>
          <p:cNvSpPr>
            <a:spLocks noGrp="1" noRot="1" noChangeAspect="1" noChangeArrowheads="1" noTextEdit="1"/>
          </p:cNvSpPr>
          <p:nvPr>
            <p:ph type="sldImg"/>
          </p:nvPr>
        </p:nvSpPr>
        <p:spPr>
          <a:ln/>
        </p:spPr>
      </p:sp>
      <p:sp>
        <p:nvSpPr>
          <p:cNvPr id="272387" name="Notes Placeholder 2">
            <a:extLst>
              <a:ext uri="{FF2B5EF4-FFF2-40B4-BE49-F238E27FC236}">
                <a16:creationId xmlns="" xmlns:a16="http://schemas.microsoft.com/office/drawing/2014/main" id="{19AEE990-2B49-4FD9-98FB-38BAA219FE4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Le centre de commande peut se trouver dans le bureau </a:t>
            </a:r>
            <a:r>
              <a:rPr lang="fr-FR" b="0" i="0" u="none" baseline="0" dirty="0" smtClean="0"/>
              <a:t>d’un </a:t>
            </a:r>
            <a:r>
              <a:rPr lang="fr-FR" b="0" i="0" u="none" baseline="0" dirty="0"/>
              <a:t>partenaire de mise en œuvre, au ministère de la Santé, ou à </a:t>
            </a:r>
            <a:r>
              <a:rPr lang="fr-FR" b="0" i="0" u="none" baseline="0" dirty="0" smtClean="0"/>
              <a:t>l’hôtel </a:t>
            </a:r>
            <a:r>
              <a:rPr lang="fr-FR" b="0" i="0" u="none" baseline="0" dirty="0"/>
              <a:t>des consultants internationaux, si telle est la composition de </a:t>
            </a:r>
            <a:r>
              <a:rPr lang="fr-FR" b="0" i="0" u="none" baseline="0" dirty="0" smtClean="0"/>
              <a:t>l’équipe</a:t>
            </a:r>
            <a:r>
              <a:rPr lang="fr-FR" b="0" i="0" u="none" baseline="0" dirty="0"/>
              <a:t>. Ce sera le lieu de ralliement de </a:t>
            </a:r>
            <a:r>
              <a:rPr lang="fr-FR" b="0" i="0" u="none" baseline="0" dirty="0" smtClean="0"/>
              <a:t>l’équipe </a:t>
            </a:r>
            <a:r>
              <a:rPr lang="fr-FR" b="0" i="0" u="none" baseline="0" dirty="0"/>
              <a:t>centrale où elle pourra se rencontrer, vérifier </a:t>
            </a:r>
            <a:r>
              <a:rPr lang="fr-FR" b="0" i="0" u="none" baseline="0" dirty="0" smtClean="0"/>
              <a:t>l’avancement </a:t>
            </a:r>
            <a:r>
              <a:rPr lang="fr-FR" b="0" i="0" u="none" baseline="0" dirty="0"/>
              <a:t>de </a:t>
            </a:r>
            <a:r>
              <a:rPr lang="fr-FR" b="0" i="0" u="none" baseline="0" dirty="0" smtClean="0"/>
              <a:t>l’évaluation</a:t>
            </a:r>
            <a:r>
              <a:rPr lang="fr-FR" b="0" i="0" u="none" baseline="0" dirty="0"/>
              <a:t>, résoudre les problèmes, discuter des premiers résultats et préparer les bilans.</a:t>
            </a:r>
            <a:endParaRPr lang="fr-FR" altLang="en-US" dirty="0"/>
          </a:p>
        </p:txBody>
      </p:sp>
      <p:sp>
        <p:nvSpPr>
          <p:cNvPr id="272388" name="Slide Number Placeholder 3">
            <a:extLst>
              <a:ext uri="{FF2B5EF4-FFF2-40B4-BE49-F238E27FC236}">
                <a16:creationId xmlns="" xmlns:a16="http://schemas.microsoft.com/office/drawing/2014/main" id="{2A2F2BFD-660D-4C4C-A876-735B0A045F0E}"/>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A9FBEC01-AC05-4DB8-AC78-4C84D7AB220C}"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6</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92529219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4/11/2019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 xmlns:a16="http://schemas.microsoft.com/office/drawing/2014/main"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4/11/2019</a:t>
            </a:fld>
            <a:endParaRPr lang="en-US" altLang="en-US" dirty="0"/>
          </a:p>
        </p:txBody>
      </p:sp>
      <p:sp>
        <p:nvSpPr>
          <p:cNvPr id="5" name="Footer Placeholder 4">
            <a:extLst>
              <a:ext uri="{FF2B5EF4-FFF2-40B4-BE49-F238E27FC236}">
                <a16:creationId xmlns="" xmlns:a16="http://schemas.microsoft.com/office/drawing/2014/main"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 xmlns:a16="http://schemas.microsoft.com/office/drawing/2014/main"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4/11/2019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 xmlns:a16="http://schemas.microsoft.com/office/drawing/2014/main" id="{EABD33E6-AED5-426E-BF6C-81CBB230167C}"/>
              </a:ext>
            </a:extLst>
          </p:cNvPr>
          <p:cNvSpPr/>
          <p:nvPr/>
        </p:nvSpPr>
        <p:spPr>
          <a:xfrm>
            <a:off x="236802" y="197110"/>
            <a:ext cx="11684579"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kern="0" dirty="0">
              <a:solidFill>
                <a:sysClr val="windowText" lastClr="000000"/>
              </a:solidFill>
              <a:latin typeface="Gill Sans MT"/>
            </a:endParaRPr>
          </a:p>
        </p:txBody>
      </p:sp>
      <p:cxnSp>
        <p:nvCxnSpPr>
          <p:cNvPr id="6" name="Straight Connector 5">
            <a:extLst>
              <a:ext uri="{FF2B5EF4-FFF2-40B4-BE49-F238E27FC236}">
                <a16:creationId xmlns="" xmlns:a16="http://schemas.microsoft.com/office/drawing/2014/main" id="{95D8C009-709E-4FCB-8F58-890CF0C01B4B}"/>
              </a:ext>
            </a:extLst>
          </p:cNvPr>
          <p:cNvCxnSpPr/>
          <p:nvPr/>
        </p:nvCxnSpPr>
        <p:spPr>
          <a:xfrm>
            <a:off x="6266734" y="6016626"/>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62D6CC62-7D96-48E3-BBA2-A14F31E3DD72}"/>
              </a:ext>
            </a:extLst>
          </p:cNvPr>
          <p:cNvSpPr>
            <a:spLocks noGrp="1"/>
          </p:cNvSpPr>
          <p:nvPr/>
        </p:nvSpPr>
        <p:spPr>
          <a:xfrm>
            <a:off x="2438400" y="1479548"/>
            <a:ext cx="8001000" cy="2286000"/>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algn="l" defTabSz="604738"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2</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Opérations de collecte de données</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defTabSz="604738"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 xmlns:a16="http://schemas.microsoft.com/office/drawing/2014/main" id="{1D25EAB6-329E-4DAE-B8D5-953334E4413F}"/>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defTabSz="604738" rtl="0">
              <a:spcAft>
                <a:spcPts val="1058"/>
              </a:spcAft>
              <a:defRPr/>
            </a:pPr>
            <a:r>
              <a:rPr lang="fr-FR" sz="1800" b="0" i="0" u="none" baseline="0">
                <a:solidFill>
                  <a:srgbClr val="FFFFFF"/>
                </a:solidFill>
              </a:rPr>
              <a:t>--/--/----</a:t>
            </a:r>
          </a:p>
        </p:txBody>
      </p:sp>
      <p:cxnSp>
        <p:nvCxnSpPr>
          <p:cNvPr id="12" name="Straight Connector 11">
            <a:extLst>
              <a:ext uri="{FF2B5EF4-FFF2-40B4-BE49-F238E27FC236}">
                <a16:creationId xmlns="" xmlns:a16="http://schemas.microsoft.com/office/drawing/2014/main" id="{EC687E56-CCCC-4C8E-8C02-10D9833FC06C}"/>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79559" name="Picture 3" descr="C:\Users\Mariana Rodrigues\AppData\Local\Microsoft\Windows\INetCacheContent.Word\Horizontal_RGB_294_White.png">
            <a:extLst>
              <a:ext uri="{FF2B5EF4-FFF2-40B4-BE49-F238E27FC236}">
                <a16:creationId xmlns="" xmlns:a16="http://schemas.microsoft.com/office/drawing/2014/main" id="{8EA79AD4-8315-4499-A1EC-67005614973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599858" y="6057548"/>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 xmlns:a16="http://schemas.microsoft.com/office/drawing/2014/main" id="{EE9B8E2E-9D30-44E6-A6ED-EBA67167A39E}"/>
              </a:ext>
            </a:extLst>
          </p:cNvPr>
          <p:cNvSpPr txBox="1"/>
          <p:nvPr/>
        </p:nvSpPr>
        <p:spPr>
          <a:xfrm>
            <a:off x="6266735" y="5956561"/>
            <a:ext cx="5912774" cy="738664"/>
          </a:xfrm>
          <a:prstGeom prst="rect">
            <a:avLst/>
          </a:prstGeom>
          <a:noFill/>
        </p:spPr>
        <p:txBody>
          <a:bodyPr wrap="square" rtlCol="0">
            <a:spAutoFit/>
          </a:bodyPr>
          <a:lstStyle/>
          <a:p>
            <a:pPr algn="l" defTabSz="604738" rtl="0"/>
            <a:r>
              <a:rPr lang="fr-FR" sz="1400" b="1" i="0" u="none" baseline="0" dirty="0">
                <a:solidFill>
                  <a:srgbClr val="FFFFFF"/>
                </a:solidFill>
                <a:latin typeface="Gill Sans MT"/>
              </a:rPr>
              <a:t>USAID Programme de la chaîne </a:t>
            </a:r>
            <a:r>
              <a:rPr lang="fr-FR" sz="1400" b="1" i="0" u="none" baseline="0" dirty="0" smtClean="0">
                <a:solidFill>
                  <a:srgbClr val="FFFFFF"/>
                </a:solidFill>
                <a:latin typeface="Gill Sans MT"/>
              </a:rPr>
              <a:t>d’approvisionnement </a:t>
            </a:r>
            <a:r>
              <a:rPr lang="fr-FR" sz="1400" b="1" i="0" u="none" baseline="0" dirty="0">
                <a:solidFill>
                  <a:srgbClr val="FFFFFF"/>
                </a:solidFill>
                <a:latin typeface="Gill Sans MT"/>
              </a:rPr>
              <a:t>de la santé mondiale - Ordre </a:t>
            </a:r>
            <a:r>
              <a:rPr lang="fr-FR" sz="1400" b="1" i="0" u="none" baseline="0" dirty="0" smtClean="0">
                <a:solidFill>
                  <a:srgbClr val="FFFFFF"/>
                </a:solidFill>
                <a:latin typeface="Gill Sans MT"/>
              </a:rPr>
              <a:t>d’exécution </a:t>
            </a:r>
            <a:r>
              <a:rPr lang="fr-FR" sz="1400" b="1" i="0" u="none" baseline="0" dirty="0">
                <a:solidFill>
                  <a:srgbClr val="FFFFFF"/>
                </a:solidFill>
                <a:latin typeface="Gill Sans MT"/>
              </a:rPr>
              <a:t>de </a:t>
            </a:r>
            <a:r>
              <a:rPr lang="fr-FR" sz="1400" b="1" i="0" u="none" baseline="0" dirty="0" smtClean="0">
                <a:solidFill>
                  <a:srgbClr val="FFFFFF"/>
                </a:solidFill>
                <a:latin typeface="Gill Sans MT"/>
              </a:rPr>
              <a:t>l’assistance </a:t>
            </a:r>
            <a:r>
              <a:rPr lang="fr-FR" sz="1400" b="1" i="0" u="none" baseline="0" dirty="0">
                <a:solidFill>
                  <a:srgbClr val="FFFFFF"/>
                </a:solidFill>
                <a:latin typeface="Gill Sans MT"/>
              </a:rPr>
              <a:t>technique, évaluation nationale de la chaîne </a:t>
            </a:r>
            <a:r>
              <a:rPr lang="fr-FR" sz="1400" b="1" i="0" u="none" baseline="0" dirty="0" smtClean="0">
                <a:solidFill>
                  <a:srgbClr val="FFFFFF"/>
                </a:solidFill>
                <a:latin typeface="Gill Sans MT"/>
              </a:rPr>
              <a:t>d’approvisionnement </a:t>
            </a:r>
            <a:endParaRPr lang="fr-FR" sz="1400" b="1" i="0" u="none" baseline="0" dirty="0">
              <a:solidFill>
                <a:srgbClr val="FFFFFF"/>
              </a:solidFill>
              <a:latin typeface="Gill Sans MT"/>
            </a:endParaRPr>
          </a:p>
        </p:txBody>
      </p:sp>
    </p:spTree>
    <p:extLst>
      <p:ext uri="{BB962C8B-B14F-4D97-AF65-F5344CB8AC3E}">
        <p14:creationId xmlns:p14="http://schemas.microsoft.com/office/powerpoint/2010/main" val="2659380185"/>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7265" name="Content Placeholder 1">
            <a:extLst>
              <a:ext uri="{FF2B5EF4-FFF2-40B4-BE49-F238E27FC236}">
                <a16:creationId xmlns="" xmlns:a16="http://schemas.microsoft.com/office/drawing/2014/main" id="{76C55A29-3BFD-4C97-BCF7-1B2A408645E1}"/>
              </a:ext>
            </a:extLst>
          </p:cNvPr>
          <p:cNvSpPr>
            <a:spLocks noGrp="1"/>
          </p:cNvSpPr>
          <p:nvPr>
            <p:ph idx="1"/>
          </p:nvPr>
        </p:nvSpPr>
        <p:spPr>
          <a:xfrm>
            <a:off x="264512" y="885523"/>
            <a:ext cx="11684576" cy="5466066"/>
          </a:xfrm>
        </p:spPr>
        <p:txBody>
          <a:bodyPr/>
          <a:lstStyle/>
          <a:p>
            <a:pPr algn="l" rtl="0"/>
            <a:r>
              <a:rPr lang="fr-FR" sz="3174" b="0" i="0" u="none" baseline="0">
                <a:solidFill>
                  <a:schemeClr val="tx1"/>
                </a:solidFill>
                <a:latin typeface="Gill Sans MT" panose="020B0502020104020203" pitchFamily="34" charset="0"/>
                <a:cs typeface="Gill Sans MT" panose="020B0502020104020203" pitchFamily="34" charset="0"/>
              </a:rPr>
              <a:t>Équipes sur le terrain</a:t>
            </a:r>
          </a:p>
          <a:p>
            <a:pPr algn="l" rtl="0"/>
            <a:r>
              <a:rPr lang="fr-FR" sz="3174" b="0" i="0" u="none" baseline="0">
                <a:solidFill>
                  <a:schemeClr val="tx1"/>
                </a:solidFill>
                <a:latin typeface="Gill Sans MT" panose="020B0502020104020203" pitchFamily="34" charset="0"/>
                <a:cs typeface="Gill Sans MT" panose="020B0502020104020203" pitchFamily="34" charset="0"/>
              </a:rPr>
              <a:t>Collecte des données au niveau central</a:t>
            </a:r>
          </a:p>
          <a:p>
            <a:pPr algn="l" rtl="0" eaLnBrk="1" hangingPunct="1"/>
            <a:r>
              <a:rPr lang="fr-FR" sz="3174" b="0" i="0" u="none" baseline="0">
                <a:solidFill>
                  <a:schemeClr val="tx1"/>
                </a:solidFill>
                <a:latin typeface="Gill Sans MT" panose="020B0502020104020203" pitchFamily="34" charset="0"/>
                <a:cs typeface="Gill Sans MT" panose="020B0502020104020203" pitchFamily="34" charset="0"/>
              </a:rPr>
              <a:t>Centre de commande</a:t>
            </a:r>
          </a:p>
        </p:txBody>
      </p:sp>
      <p:sp>
        <p:nvSpPr>
          <p:cNvPr id="267266" name="Date Placeholder 2">
            <a:extLst>
              <a:ext uri="{FF2B5EF4-FFF2-40B4-BE49-F238E27FC236}">
                <a16:creationId xmlns="" xmlns:a16="http://schemas.microsoft.com/office/drawing/2014/main" id="{7870C91C-C6BB-48BA-8B50-CEF46A8E53E6}"/>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A7A324FD-80D9-4D57-B11E-28540992CED5}"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267267" name="Footer Placeholder 3">
            <a:extLst>
              <a:ext uri="{FF2B5EF4-FFF2-40B4-BE49-F238E27FC236}">
                <a16:creationId xmlns="" xmlns:a16="http://schemas.microsoft.com/office/drawing/2014/main" id="{37649203-2E14-4B77-8292-7561577FF283}"/>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267268" name="Slide Number Placeholder 4">
            <a:extLst>
              <a:ext uri="{FF2B5EF4-FFF2-40B4-BE49-F238E27FC236}">
                <a16:creationId xmlns="" xmlns:a16="http://schemas.microsoft.com/office/drawing/2014/main" id="{E0E8AC32-7014-4B27-82FB-FB4113F5BCB3}"/>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C12EE6F7-51AC-4101-9567-55BEFFFEF200}" type="slidenum">
              <a:rPr sz="601">
                <a:solidFill>
                  <a:srgbClr val="6C6463"/>
                </a:solidFill>
                <a:latin typeface="Gill Sans MT" panose="020B0502020104020203" pitchFamily="34" charset="0"/>
              </a:rPr>
              <a:pPr defTabSz="604738"/>
              <a:t>2</a:t>
            </a:fld>
            <a:endParaRPr lang="fr-FR" altLang="en-US" sz="601" dirty="0">
              <a:solidFill>
                <a:srgbClr val="6C6463"/>
              </a:solidFill>
              <a:latin typeface="Gill Sans MT" panose="020B0502020104020203" pitchFamily="34" charset="0"/>
            </a:endParaRPr>
          </a:p>
        </p:txBody>
      </p:sp>
      <p:sp>
        <p:nvSpPr>
          <p:cNvPr id="267269" name="Title 5">
            <a:extLst>
              <a:ext uri="{FF2B5EF4-FFF2-40B4-BE49-F238E27FC236}">
                <a16:creationId xmlns="" xmlns:a16="http://schemas.microsoft.com/office/drawing/2014/main" id="{77AEC926-6ABF-48E1-A8C8-C01655C4D5F7}"/>
              </a:ext>
            </a:extLst>
          </p:cNvPr>
          <p:cNvSpPr>
            <a:spLocks noGrp="1"/>
          </p:cNvSpPr>
          <p:nvPr>
            <p:ph type="title"/>
          </p:nvPr>
        </p:nvSpPr>
        <p:spPr>
          <a:xfrm>
            <a:off x="2101850" y="318463"/>
            <a:ext cx="8305801"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Contenu</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42660181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69313" name="Content Placeholder 1">
            <a:extLst>
              <a:ext uri="{FF2B5EF4-FFF2-40B4-BE49-F238E27FC236}">
                <a16:creationId xmlns="" xmlns:a16="http://schemas.microsoft.com/office/drawing/2014/main" id="{458493A5-C77A-433B-A67A-2337590F6711}"/>
              </a:ext>
            </a:extLst>
          </p:cNvPr>
          <p:cNvSpPr>
            <a:spLocks noGrp="1"/>
          </p:cNvSpPr>
          <p:nvPr>
            <p:ph idx="1"/>
          </p:nvPr>
        </p:nvSpPr>
        <p:spPr>
          <a:xfrm>
            <a:off x="232113" y="1145300"/>
            <a:ext cx="11641382" cy="5712700"/>
          </a:xfrm>
        </p:spPr>
        <p:txBody>
          <a:bodyPr/>
          <a:lstStyle/>
          <a:p>
            <a:pPr algn="l" rtl="0"/>
            <a:r>
              <a:rPr lang="fr-FR" sz="3174" b="0" i="0" u="none" baseline="0" dirty="0">
                <a:solidFill>
                  <a:schemeClr val="tx1"/>
                </a:solidFill>
                <a:latin typeface="Gill Sans MT" panose="020B0502020104020203" pitchFamily="34" charset="0"/>
                <a:cs typeface="Gill Sans MT" panose="020B0502020104020203" pitchFamily="34" charset="0"/>
              </a:rPr>
              <a:t>Deux personnes</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Chacune avec une tablette.</a:t>
            </a:r>
          </a:p>
          <a:p>
            <a:pPr algn="l" rtl="0"/>
            <a:r>
              <a:rPr lang="fr-FR" sz="3174" b="0" i="0" u="none" baseline="0" dirty="0">
                <a:solidFill>
                  <a:schemeClr val="tx1"/>
                </a:solidFill>
                <a:latin typeface="Gill Sans MT" panose="020B0502020104020203" pitchFamily="34" charset="0"/>
                <a:cs typeface="Gill Sans MT" panose="020B0502020104020203" pitchFamily="34" charset="0"/>
              </a:rPr>
              <a:t>Traitement </a:t>
            </a:r>
            <a:r>
              <a:rPr lang="fr-FR" sz="3174" b="0" i="0" u="none" baseline="0" dirty="0" smtClean="0">
                <a:solidFill>
                  <a:schemeClr val="tx1"/>
                </a:solidFill>
                <a:latin typeface="Gill Sans MT" panose="020B0502020104020203" pitchFamily="34" charset="0"/>
                <a:cs typeface="Gill Sans MT" panose="020B0502020104020203" pitchFamily="34" charset="0"/>
              </a:rPr>
              <a:t>d’un </a:t>
            </a:r>
            <a:r>
              <a:rPr lang="fr-FR" sz="3174" b="0" i="0" u="none" baseline="0" dirty="0">
                <a:solidFill>
                  <a:schemeClr val="tx1"/>
                </a:solidFill>
                <a:latin typeface="Gill Sans MT" panose="020B0502020104020203" pitchFamily="34" charset="0"/>
                <a:cs typeface="Gill Sans MT" panose="020B0502020104020203" pitchFamily="34" charset="0"/>
              </a:rPr>
              <a:t>centre de santé/hôpital en une journée.</a:t>
            </a:r>
          </a:p>
          <a:p>
            <a:pPr algn="l" rtl="0"/>
            <a:r>
              <a:rPr lang="fr-FR" sz="3174" b="0" i="0" u="none" baseline="0" dirty="0">
                <a:solidFill>
                  <a:schemeClr val="tx1"/>
                </a:solidFill>
                <a:latin typeface="Gill Sans MT" panose="020B0502020104020203" pitchFamily="34" charset="0"/>
                <a:cs typeface="Gill Sans MT" panose="020B0502020104020203" pitchFamily="34" charset="0"/>
              </a:rPr>
              <a:t>Entrepôts intermédiaires… cela dépend.</a:t>
            </a:r>
            <a:endParaRPr lang="fr-FR" altLang="en-US" sz="3174" dirty="0">
              <a:solidFill>
                <a:schemeClr val="tx1"/>
              </a:solidFill>
              <a:latin typeface="Gill Sans MT" panose="020B0502020104020203" pitchFamily="34" charset="0"/>
              <a:cs typeface="Gill Sans MT" panose="020B0502020104020203" pitchFamily="34" charset="0"/>
            </a:endParaRPr>
          </a:p>
          <a:p>
            <a:pPr algn="l" rtl="0"/>
            <a:r>
              <a:rPr lang="fr-FR" sz="3174" b="0" i="0" u="none" baseline="0" dirty="0">
                <a:solidFill>
                  <a:schemeClr val="tx1"/>
                </a:solidFill>
                <a:latin typeface="Gill Sans MT" panose="020B0502020104020203" pitchFamily="34" charset="0"/>
                <a:cs typeface="Gill Sans MT" panose="020B0502020104020203" pitchFamily="34" charset="0"/>
              </a:rPr>
              <a:t>Planification à </a:t>
            </a:r>
            <a:r>
              <a:rPr lang="fr-FR" sz="3174" b="0" i="0" u="none" baseline="0" dirty="0" smtClean="0">
                <a:solidFill>
                  <a:schemeClr val="tx1"/>
                </a:solidFill>
                <a:latin typeface="Gill Sans MT" panose="020B0502020104020203" pitchFamily="34" charset="0"/>
                <a:cs typeface="Gill Sans MT" panose="020B0502020104020203" pitchFamily="34" charset="0"/>
              </a:rPr>
              <a:t>l’avance</a:t>
            </a:r>
            <a:r>
              <a:rPr lang="fr-FR" sz="3174" b="0" i="0" u="none" baseline="0" dirty="0">
                <a:solidFill>
                  <a:schemeClr val="tx1"/>
                </a:solidFill>
                <a:latin typeface="Gill Sans MT" panose="020B0502020104020203" pitchFamily="34" charset="0"/>
                <a:cs typeface="Gill Sans MT" panose="020B0502020104020203" pitchFamily="34" charset="0"/>
              </a:rPr>
              <a:t>/ Envoi de la liste des éléments à vérifier.</a:t>
            </a:r>
            <a:endParaRPr lang="fr-FR" altLang="en-US" sz="3174" dirty="0">
              <a:solidFill>
                <a:schemeClr val="tx1"/>
              </a:solidFill>
              <a:latin typeface="Gill Sans MT" panose="020B0502020104020203" pitchFamily="34" charset="0"/>
              <a:cs typeface="Gill Sans MT" panose="020B0502020104020203" pitchFamily="34" charset="0"/>
            </a:endParaRPr>
          </a:p>
          <a:p>
            <a:pPr algn="l" rtl="0"/>
            <a:r>
              <a:rPr lang="fr-FR" sz="3174" b="0" i="0" u="none" baseline="0" dirty="0">
                <a:solidFill>
                  <a:schemeClr val="tx1"/>
                </a:solidFill>
                <a:latin typeface="Gill Sans MT" panose="020B0502020104020203" pitchFamily="34" charset="0"/>
                <a:cs typeface="Gill Sans MT" panose="020B0502020104020203" pitchFamily="34" charset="0"/>
              </a:rPr>
              <a:t>Envoi des données à </a:t>
            </a:r>
            <a:r>
              <a:rPr lang="fr-FR" sz="3174" b="0" i="0" u="none" baseline="0" dirty="0" smtClean="0">
                <a:solidFill>
                  <a:schemeClr val="tx1"/>
                </a:solidFill>
                <a:latin typeface="Gill Sans MT" panose="020B0502020104020203" pitchFamily="34" charset="0"/>
                <a:cs typeface="Gill Sans MT" panose="020B0502020104020203" pitchFamily="34" charset="0"/>
              </a:rPr>
              <a:t>l’issue </a:t>
            </a:r>
            <a:r>
              <a:rPr lang="fr-FR" sz="3174" b="0" i="0" u="none" baseline="0" dirty="0">
                <a:solidFill>
                  <a:schemeClr val="tx1"/>
                </a:solidFill>
                <a:latin typeface="Gill Sans MT" panose="020B0502020104020203" pitchFamily="34" charset="0"/>
                <a:cs typeface="Gill Sans MT" panose="020B0502020104020203" pitchFamily="34" charset="0"/>
              </a:rPr>
              <a:t>de </a:t>
            </a:r>
            <a:r>
              <a:rPr lang="fr-FR" sz="3174" b="0" i="0" u="none" baseline="0" dirty="0" smtClean="0">
                <a:solidFill>
                  <a:schemeClr val="tx1"/>
                </a:solidFill>
                <a:latin typeface="Gill Sans MT" panose="020B0502020104020203" pitchFamily="34" charset="0"/>
                <a:cs typeface="Gill Sans MT" panose="020B0502020104020203" pitchFamily="34" charset="0"/>
              </a:rPr>
              <a:t>l’opération </a:t>
            </a:r>
            <a:r>
              <a:rPr lang="fr-FR" sz="3174" b="0" i="0" u="none" baseline="0" dirty="0">
                <a:solidFill>
                  <a:schemeClr val="tx1"/>
                </a:solidFill>
                <a:latin typeface="Gill Sans MT" panose="020B0502020104020203" pitchFamily="34" charset="0"/>
                <a:cs typeface="Gill Sans MT" panose="020B0502020104020203" pitchFamily="34" charset="0"/>
              </a:rPr>
              <a:t>(tous les jours,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dans l’idéal</a:t>
            </a:r>
            <a:r>
              <a:rPr lang="fr-FR" sz="3174" b="0" i="0" u="none" baseline="0" dirty="0">
                <a:solidFill>
                  <a:schemeClr val="tx1"/>
                </a:solidFill>
                <a:latin typeface="Gill Sans MT" panose="020B0502020104020203" pitchFamily="34" charset="0"/>
                <a:cs typeface="Gill Sans MT" panose="020B0502020104020203" pitchFamily="34" charset="0"/>
              </a:rPr>
              <a:t>).</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Connexion Internet requise.</a:t>
            </a: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269314" name="Date Placeholder 2">
            <a:extLst>
              <a:ext uri="{FF2B5EF4-FFF2-40B4-BE49-F238E27FC236}">
                <a16:creationId xmlns="" xmlns:a16="http://schemas.microsoft.com/office/drawing/2014/main" id="{DDF47F4A-A28B-432C-A419-BC4DF77DC874}"/>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C2B126A6-0B1B-4F71-BF2C-2D9978CF5F0E}"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269315" name="Footer Placeholder 3">
            <a:extLst>
              <a:ext uri="{FF2B5EF4-FFF2-40B4-BE49-F238E27FC236}">
                <a16:creationId xmlns="" xmlns:a16="http://schemas.microsoft.com/office/drawing/2014/main" id="{F9CCD72D-7A77-4F35-8CE7-04948A8C007A}"/>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269316" name="Slide Number Placeholder 4">
            <a:extLst>
              <a:ext uri="{FF2B5EF4-FFF2-40B4-BE49-F238E27FC236}">
                <a16:creationId xmlns="" xmlns:a16="http://schemas.microsoft.com/office/drawing/2014/main" id="{926BB3F4-4B10-43E2-811C-E77AF3B1DF1D}"/>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D712784-942D-4212-83BD-819D030AF7A6}" type="slidenum">
              <a:rPr sz="601">
                <a:solidFill>
                  <a:srgbClr val="6C6463"/>
                </a:solidFill>
                <a:latin typeface="Gill Sans MT" panose="020B0502020104020203" pitchFamily="34" charset="0"/>
              </a:rPr>
              <a:pPr defTabSz="604738"/>
              <a:t>3</a:t>
            </a:fld>
            <a:endParaRPr lang="fr-FR" altLang="en-US" sz="601" dirty="0">
              <a:solidFill>
                <a:srgbClr val="6C6463"/>
              </a:solidFill>
              <a:latin typeface="Gill Sans MT" panose="020B0502020104020203" pitchFamily="34" charset="0"/>
            </a:endParaRPr>
          </a:p>
        </p:txBody>
      </p:sp>
      <p:sp>
        <p:nvSpPr>
          <p:cNvPr id="269317" name="Title 5">
            <a:extLst>
              <a:ext uri="{FF2B5EF4-FFF2-40B4-BE49-F238E27FC236}">
                <a16:creationId xmlns="" xmlns:a16="http://schemas.microsoft.com/office/drawing/2014/main" id="{F82605CD-24F5-455F-8BAC-6752A16E60C0}"/>
              </a:ext>
            </a:extLst>
          </p:cNvPr>
          <p:cNvSpPr>
            <a:spLocks noGrp="1"/>
          </p:cNvSpPr>
          <p:nvPr>
            <p:ph type="title"/>
          </p:nvPr>
        </p:nvSpPr>
        <p:spPr>
          <a:xfrm>
            <a:off x="2101850" y="318463"/>
            <a:ext cx="8305801"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Équipes sur le terrain</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402889820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1361" name="Content Placeholder 1">
            <a:extLst>
              <a:ext uri="{FF2B5EF4-FFF2-40B4-BE49-F238E27FC236}">
                <a16:creationId xmlns="" xmlns:a16="http://schemas.microsoft.com/office/drawing/2014/main" id="{DCF4C1CD-8AEA-4B78-BF99-AB7BA0660CB3}"/>
              </a:ext>
            </a:extLst>
          </p:cNvPr>
          <p:cNvSpPr>
            <a:spLocks noGrp="1"/>
          </p:cNvSpPr>
          <p:nvPr>
            <p:ph idx="1"/>
          </p:nvPr>
        </p:nvSpPr>
        <p:spPr>
          <a:xfrm>
            <a:off x="253710" y="885522"/>
            <a:ext cx="11938290" cy="5788295"/>
          </a:xfrm>
        </p:spPr>
        <p:txBody>
          <a:bodyPr/>
          <a:lstStyle/>
          <a:p>
            <a:pPr algn="l" rtl="0"/>
            <a:r>
              <a:rPr lang="fr-FR" sz="3174" b="0" i="0" u="none" baseline="0" dirty="0">
                <a:solidFill>
                  <a:schemeClr val="tx1"/>
                </a:solidFill>
                <a:latin typeface="Gill Sans MT" panose="020B0502020104020203" pitchFamily="34" charset="0"/>
                <a:cs typeface="Gill Sans MT" panose="020B0502020104020203" pitchFamily="34" charset="0"/>
              </a:rPr>
              <a:t>Ministère de la Santé et entités associées</a:t>
            </a:r>
            <a:r>
              <a:rPr lang="fr-FR" sz="3174" b="0" i="0" u="none" baseline="0" dirty="0">
                <a:solidFill>
                  <a:schemeClr val="tx1"/>
                </a:solidFill>
              </a:rPr>
              <a:t> (Autorité de réglementation pharmaceutique, par exemple)</a:t>
            </a:r>
            <a:endParaRPr lang="fr-FR" altLang="en-US" sz="3174" dirty="0">
              <a:solidFill>
                <a:schemeClr val="tx1"/>
              </a:solidFill>
              <a:latin typeface="Gill Sans MT" panose="020B0502020104020203" pitchFamily="34" charset="0"/>
              <a:cs typeface="Gill Sans MT" panose="020B0502020104020203" pitchFamily="34" charset="0"/>
            </a:endParaRP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Passage en revue des modules CMM et identification à </a:t>
            </a:r>
            <a:r>
              <a:rPr lang="fr-FR" sz="3174" b="0" i="0" u="none" baseline="0" dirty="0" smtClean="0">
                <a:solidFill>
                  <a:schemeClr val="tx1"/>
                </a:solidFill>
                <a:latin typeface="Gill Sans MT" panose="020B0502020104020203" pitchFamily="34" charset="0"/>
                <a:cs typeface="Gill Sans MT" panose="020B0502020104020203" pitchFamily="34" charset="0"/>
              </a:rPr>
              <a:t>l’avance </a:t>
            </a:r>
            <a:r>
              <a:rPr lang="fr-FR" sz="3174" b="0" i="0" u="none" baseline="0" dirty="0">
                <a:solidFill>
                  <a:schemeClr val="tx1"/>
                </a:solidFill>
                <a:latin typeface="Gill Sans MT" panose="020B0502020104020203" pitchFamily="34" charset="0"/>
                <a:cs typeface="Gill Sans MT" panose="020B0502020104020203" pitchFamily="34" charset="0"/>
              </a:rPr>
              <a:t>des services/entités/etc. adéquats pour chaque module.</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Certaines informations KPI ont peut-être été déjà collectées ici, selon les rôles et les responsabilités définis pour chaque pays.</a:t>
            </a:r>
          </a:p>
          <a:p>
            <a:pPr algn="l" rtl="0"/>
            <a:r>
              <a:rPr lang="fr-FR" sz="3174" b="0" i="0" u="none" baseline="0" dirty="0">
                <a:solidFill>
                  <a:schemeClr val="tx1"/>
                </a:solidFill>
                <a:latin typeface="Gill Sans MT" panose="020B0502020104020203" pitchFamily="34" charset="0"/>
                <a:cs typeface="Gill Sans MT" panose="020B0502020104020203" pitchFamily="34" charset="0"/>
              </a:rPr>
              <a:t>Magasins centraux de fournitures médicales</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CMM et KPI.</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Plusieurs éventuellement (si </a:t>
            </a:r>
            <a:r>
              <a:rPr lang="fr-FR" sz="3174" b="0" i="0" u="none" baseline="0" dirty="0" smtClean="0">
                <a:solidFill>
                  <a:schemeClr val="tx1"/>
                </a:solidFill>
                <a:latin typeface="Gill Sans MT" panose="020B0502020104020203" pitchFamily="34" charset="0"/>
                <a:cs typeface="Gill Sans MT" panose="020B0502020104020203" pitchFamily="34" charset="0"/>
              </a:rPr>
              <a:t>l’on </a:t>
            </a:r>
            <a:r>
              <a:rPr lang="fr-FR" sz="3174" b="0" i="0" u="none" baseline="0" dirty="0">
                <a:solidFill>
                  <a:schemeClr val="tx1"/>
                </a:solidFill>
                <a:latin typeface="Gill Sans MT" panose="020B0502020104020203" pitchFamily="34" charset="0"/>
                <a:cs typeface="Gill Sans MT" panose="020B0502020104020203" pitchFamily="34" charset="0"/>
              </a:rPr>
              <a:t>inclut par exemple les ONG ou </a:t>
            </a:r>
            <a:r>
              <a:rPr lang="fr-FR" sz="3174" b="0" i="0" u="none" baseline="0" dirty="0" smtClean="0">
                <a:solidFill>
                  <a:schemeClr val="tx1"/>
                </a:solidFill>
                <a:latin typeface="Gill Sans MT" panose="020B0502020104020203" pitchFamily="34" charset="0"/>
                <a:cs typeface="Gill Sans MT" panose="020B0502020104020203" pitchFamily="34" charset="0"/>
              </a:rPr>
              <a:t>d’autres </a:t>
            </a:r>
            <a:r>
              <a:rPr lang="fr-FR" sz="3174" b="0" i="0" u="none" baseline="0" dirty="0">
                <a:solidFill>
                  <a:schemeClr val="tx1"/>
                </a:solidFill>
                <a:latin typeface="Gill Sans MT" panose="020B0502020104020203" pitchFamily="34" charset="0"/>
                <a:cs typeface="Gill Sans MT" panose="020B0502020104020203" pitchFamily="34" charset="0"/>
              </a:rPr>
              <a:t>organisations privées).</a:t>
            </a:r>
          </a:p>
          <a:p>
            <a:pPr algn="l" rtl="0" eaLnBrk="1" hangingPunct="1"/>
            <a:endParaRPr lang="fr-FR" altLang="en-US" sz="2399" dirty="0">
              <a:solidFill>
                <a:schemeClr val="tx1"/>
              </a:solidFill>
              <a:latin typeface="Gill Sans MT" panose="020B0502020104020203" pitchFamily="34" charset="0"/>
              <a:cs typeface="Gill Sans MT" panose="020B0502020104020203" pitchFamily="34" charset="0"/>
            </a:endParaRPr>
          </a:p>
        </p:txBody>
      </p:sp>
      <p:sp>
        <p:nvSpPr>
          <p:cNvPr id="271362" name="Date Placeholder 2">
            <a:extLst>
              <a:ext uri="{FF2B5EF4-FFF2-40B4-BE49-F238E27FC236}">
                <a16:creationId xmlns="" xmlns:a16="http://schemas.microsoft.com/office/drawing/2014/main" id="{547594D5-41BA-4AFE-9A29-2250FADF62D1}"/>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FFA86755-24D4-4A8A-A28D-047FEFA78F07}"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271363" name="Footer Placeholder 3">
            <a:extLst>
              <a:ext uri="{FF2B5EF4-FFF2-40B4-BE49-F238E27FC236}">
                <a16:creationId xmlns="" xmlns:a16="http://schemas.microsoft.com/office/drawing/2014/main" id="{248FDA96-3A88-4481-85D0-87E2EC3A2F09}"/>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271364" name="Slide Number Placeholder 4">
            <a:extLst>
              <a:ext uri="{FF2B5EF4-FFF2-40B4-BE49-F238E27FC236}">
                <a16:creationId xmlns="" xmlns:a16="http://schemas.microsoft.com/office/drawing/2014/main" id="{74EE6196-FB74-4946-9B6E-A1F7DFC59462}"/>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6A1742CA-965E-4A03-A828-19C3D793F953}" type="slidenum">
              <a:rPr sz="601">
                <a:solidFill>
                  <a:srgbClr val="6C6463"/>
                </a:solidFill>
                <a:latin typeface="Gill Sans MT" panose="020B0502020104020203" pitchFamily="34" charset="0"/>
              </a:rPr>
              <a:pPr defTabSz="604738"/>
              <a:t>4</a:t>
            </a:fld>
            <a:endParaRPr lang="fr-FR" altLang="en-US" sz="601" dirty="0">
              <a:solidFill>
                <a:srgbClr val="6C6463"/>
              </a:solidFill>
              <a:latin typeface="Gill Sans MT" panose="020B0502020104020203" pitchFamily="34" charset="0"/>
            </a:endParaRPr>
          </a:p>
        </p:txBody>
      </p:sp>
      <p:sp>
        <p:nvSpPr>
          <p:cNvPr id="271365" name="Title 5">
            <a:extLst>
              <a:ext uri="{FF2B5EF4-FFF2-40B4-BE49-F238E27FC236}">
                <a16:creationId xmlns="" xmlns:a16="http://schemas.microsoft.com/office/drawing/2014/main" id="{E424ED76-6F1D-48C1-A154-04E79F4B3E74}"/>
              </a:ext>
            </a:extLst>
          </p:cNvPr>
          <p:cNvSpPr>
            <a:spLocks noGrp="1"/>
          </p:cNvSpPr>
          <p:nvPr>
            <p:ph type="title"/>
          </p:nvPr>
        </p:nvSpPr>
        <p:spPr>
          <a:xfrm>
            <a:off x="1943100" y="184185"/>
            <a:ext cx="8305801"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Au niveau central, </a:t>
            </a:r>
            <a:r>
              <a:rPr lang="fr-FR" b="1" i="0" u="none" baseline="0" dirty="0" smtClean="0">
                <a:latin typeface="Gill Sans MT" panose="020B0502020104020203" pitchFamily="34" charset="0"/>
                <a:cs typeface="Gill Sans MT" panose="020B0502020104020203" pitchFamily="34" charset="0"/>
              </a:rPr>
              <a:t>l’équipe </a:t>
            </a:r>
            <a:r>
              <a:rPr lang="fr-FR" b="1" i="0" u="none" baseline="0" dirty="0">
                <a:latin typeface="Gill Sans MT" panose="020B0502020104020203" pitchFamily="34" charset="0"/>
                <a:cs typeface="Gill Sans MT" panose="020B0502020104020203" pitchFamily="34" charset="0"/>
              </a:rPr>
              <a:t>couvre</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35169779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3409" name="Content Placeholder 1">
            <a:extLst>
              <a:ext uri="{FF2B5EF4-FFF2-40B4-BE49-F238E27FC236}">
                <a16:creationId xmlns="" xmlns:a16="http://schemas.microsoft.com/office/drawing/2014/main" id="{D5317CFB-5774-4F3E-8633-38C93F8B8696}"/>
              </a:ext>
            </a:extLst>
          </p:cNvPr>
          <p:cNvSpPr>
            <a:spLocks noGrp="1"/>
          </p:cNvSpPr>
          <p:nvPr>
            <p:ph idx="1"/>
          </p:nvPr>
        </p:nvSpPr>
        <p:spPr>
          <a:xfrm>
            <a:off x="188917" y="941952"/>
            <a:ext cx="11814167" cy="5476286"/>
          </a:xfrm>
        </p:spPr>
        <p:txBody>
          <a:bodyPr>
            <a:noAutofit/>
          </a:bodyPr>
          <a:lstStyle/>
          <a:p>
            <a:pPr algn="l" rtl="0"/>
            <a:r>
              <a:rPr lang="fr-FR" sz="3174" b="0" i="0" u="none" baseline="0" dirty="0">
                <a:solidFill>
                  <a:schemeClr val="tx1"/>
                </a:solidFill>
                <a:latin typeface="Gill Sans MT" panose="020B0502020104020203" pitchFamily="34" charset="0"/>
                <a:cs typeface="Gill Sans MT" panose="020B0502020104020203" pitchFamily="34" charset="0"/>
              </a:rPr>
              <a:t>Généralement, mais pas nécessairement, ce sont les personnes qui dirigent </a:t>
            </a:r>
            <a:r>
              <a:rPr lang="fr-FR" sz="3174" b="0" i="0" u="none" baseline="0" dirty="0" smtClean="0">
                <a:solidFill>
                  <a:schemeClr val="tx1"/>
                </a:solidFill>
                <a:latin typeface="Gill Sans MT" panose="020B0502020104020203" pitchFamily="34" charset="0"/>
                <a:cs typeface="Gill Sans MT" panose="020B0502020104020203" pitchFamily="34" charset="0"/>
              </a:rPr>
              <a:t>l’évaluation</a:t>
            </a:r>
            <a:r>
              <a:rPr lang="fr-FR" sz="3174" b="0" i="0" u="none" baseline="0" dirty="0">
                <a:solidFill>
                  <a:schemeClr val="tx1"/>
                </a:solidFill>
                <a:latin typeface="Gill Sans MT" panose="020B0502020104020203" pitchFamily="34" charset="0"/>
                <a:cs typeface="Gill Sans MT" panose="020B0502020104020203" pitchFamily="34" charset="0"/>
              </a:rPr>
              <a:t>.</a:t>
            </a:r>
          </a:p>
          <a:p>
            <a:pPr algn="l" rtl="0"/>
            <a:r>
              <a:rPr lang="fr-FR" sz="3174" b="0" i="0" u="none" baseline="0" dirty="0">
                <a:solidFill>
                  <a:schemeClr val="tx1"/>
                </a:solidFill>
                <a:latin typeface="Gill Sans MT" panose="020B0502020104020203" pitchFamily="34" charset="0"/>
                <a:cs typeface="Gill Sans MT" panose="020B0502020104020203" pitchFamily="34" charset="0"/>
              </a:rPr>
              <a:t>2 semaines sont nécessaires</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Dépend un peu du nombre de KPI facultatifs à collecter.</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Commencer à prendre des rendez-vous au moins deux semaines à </a:t>
            </a:r>
            <a:r>
              <a:rPr lang="fr-FR" sz="3174" b="0" i="0" u="none" baseline="0" dirty="0" smtClean="0">
                <a:solidFill>
                  <a:schemeClr val="tx1"/>
                </a:solidFill>
                <a:latin typeface="Gill Sans MT" panose="020B0502020104020203" pitchFamily="34" charset="0"/>
                <a:cs typeface="Gill Sans MT" panose="020B0502020104020203" pitchFamily="34" charset="0"/>
              </a:rPr>
              <a:t>l’avance</a:t>
            </a:r>
            <a:r>
              <a:rPr lang="fr-FR" sz="3174" b="0" i="0" u="none" baseline="0" dirty="0">
                <a:solidFill>
                  <a:schemeClr val="tx1"/>
                </a:solidFill>
                <a:latin typeface="Gill Sans MT" panose="020B0502020104020203" pitchFamily="34" charset="0"/>
                <a:cs typeface="Gill Sans MT" panose="020B0502020104020203" pitchFamily="34" charset="0"/>
              </a:rPr>
              <a:t>.</a:t>
            </a:r>
          </a:p>
          <a:p>
            <a:pPr algn="l" rtl="0"/>
            <a:r>
              <a:rPr lang="fr-FR" sz="3174" b="0" i="0" u="none" baseline="0" dirty="0">
                <a:solidFill>
                  <a:schemeClr val="tx1"/>
                </a:solidFill>
                <a:latin typeface="Gill Sans MT" panose="020B0502020104020203" pitchFamily="34" charset="0"/>
                <a:cs typeface="Gill Sans MT" panose="020B0502020104020203" pitchFamily="34" charset="0"/>
              </a:rPr>
              <a:t>En principe, cette équipe est aussi censée :</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Revoir les données/répondre aux questions posées par les autres équipes de collecte de données.</a:t>
            </a:r>
          </a:p>
          <a:p>
            <a:pPr lvl="1" algn="l" rtl="0"/>
            <a:r>
              <a:rPr lang="fr-FR" sz="3174" b="0" i="0" u="none" baseline="0" dirty="0">
                <a:solidFill>
                  <a:schemeClr val="tx1"/>
                </a:solidFill>
                <a:latin typeface="Gill Sans MT" panose="020B0502020104020203" pitchFamily="34" charset="0"/>
                <a:cs typeface="Gill Sans MT" panose="020B0502020104020203" pitchFamily="34" charset="0"/>
              </a:rPr>
              <a:t>Procéder à </a:t>
            </a:r>
            <a:r>
              <a:rPr lang="fr-FR" sz="3174" b="0" i="0" u="none" baseline="0" dirty="0" smtClean="0">
                <a:solidFill>
                  <a:schemeClr val="tx1"/>
                </a:solidFill>
                <a:latin typeface="Gill Sans MT" panose="020B0502020104020203" pitchFamily="34" charset="0"/>
                <a:cs typeface="Gill Sans MT" panose="020B0502020104020203" pitchFamily="34" charset="0"/>
              </a:rPr>
              <a:t>l’analyse </a:t>
            </a:r>
            <a:r>
              <a:rPr lang="fr-FR" sz="3174" b="0" i="0" u="none" baseline="0" dirty="0">
                <a:solidFill>
                  <a:schemeClr val="tx1"/>
                </a:solidFill>
                <a:latin typeface="Gill Sans MT" panose="020B0502020104020203" pitchFamily="34" charset="0"/>
                <a:cs typeface="Gill Sans MT" panose="020B0502020104020203" pitchFamily="34" charset="0"/>
              </a:rPr>
              <a:t>initiale et au bilan.</a:t>
            </a:r>
          </a:p>
        </p:txBody>
      </p:sp>
      <p:sp>
        <p:nvSpPr>
          <p:cNvPr id="273410" name="Date Placeholder 2">
            <a:extLst>
              <a:ext uri="{FF2B5EF4-FFF2-40B4-BE49-F238E27FC236}">
                <a16:creationId xmlns="" xmlns:a16="http://schemas.microsoft.com/office/drawing/2014/main" id="{5CCDA2DE-5072-4D5A-A8CA-0B5AEFC35045}"/>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04E52C20-092D-42D0-ABB8-A3E89C5D03CF}"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273411" name="Footer Placeholder 3">
            <a:extLst>
              <a:ext uri="{FF2B5EF4-FFF2-40B4-BE49-F238E27FC236}">
                <a16:creationId xmlns="" xmlns:a16="http://schemas.microsoft.com/office/drawing/2014/main" id="{3C33CE8F-6BB6-4723-836F-8DD6B094F03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273412" name="Slide Number Placeholder 4">
            <a:extLst>
              <a:ext uri="{FF2B5EF4-FFF2-40B4-BE49-F238E27FC236}">
                <a16:creationId xmlns="" xmlns:a16="http://schemas.microsoft.com/office/drawing/2014/main" id="{43E281C4-4E3D-44DF-A6F1-ADFD0041AE6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A6887922-4219-481B-84B5-5214463F6B02}" type="slidenum">
              <a:rPr sz="601">
                <a:solidFill>
                  <a:srgbClr val="6C6463"/>
                </a:solidFill>
                <a:latin typeface="Gill Sans MT" panose="020B0502020104020203" pitchFamily="34" charset="0"/>
              </a:rPr>
              <a:pPr defTabSz="604738"/>
              <a:t>5</a:t>
            </a:fld>
            <a:endParaRPr lang="fr-FR" altLang="en-US" sz="601" dirty="0">
              <a:solidFill>
                <a:srgbClr val="6C6463"/>
              </a:solidFill>
              <a:latin typeface="Gill Sans MT" panose="020B0502020104020203" pitchFamily="34" charset="0"/>
            </a:endParaRPr>
          </a:p>
        </p:txBody>
      </p:sp>
      <p:sp>
        <p:nvSpPr>
          <p:cNvPr id="273413" name="Title 5">
            <a:extLst>
              <a:ext uri="{FF2B5EF4-FFF2-40B4-BE49-F238E27FC236}">
                <a16:creationId xmlns="" xmlns:a16="http://schemas.microsoft.com/office/drawing/2014/main" id="{997C7429-B3DC-4460-92E9-40FF60ED2AC7}"/>
              </a:ext>
            </a:extLst>
          </p:cNvPr>
          <p:cNvSpPr>
            <a:spLocks noGrp="1"/>
          </p:cNvSpPr>
          <p:nvPr>
            <p:ph type="title"/>
          </p:nvPr>
        </p:nvSpPr>
        <p:spPr>
          <a:xfrm>
            <a:off x="0" y="108591"/>
            <a:ext cx="12192000" cy="1099175"/>
          </a:xfrm>
        </p:spPr>
        <p:txBody>
          <a:bodyPr/>
          <a:lstStyle/>
          <a:p>
            <a:pPr algn="ctr" rtl="0" eaLnBrk="1" hangingPunct="1"/>
            <a:r>
              <a:rPr lang="fr-FR" b="1" i="0" u="none" baseline="0" dirty="0">
                <a:latin typeface="Gill Sans MT" panose="020B0502020104020203" pitchFamily="34" charset="0"/>
                <a:cs typeface="Gill Sans MT" panose="020B0502020104020203" pitchFamily="34" charset="0"/>
              </a:rPr>
              <a:t>Équipe chargée de la collecte des données au niveau central</a:t>
            </a:r>
            <a:r>
              <a:rPr lang="fr-FR" b="1" dirty="0">
                <a:solidFill>
                  <a:srgbClr val="000000"/>
                </a:solidFill>
                <a:latin typeface="Gill Sans MT" panose="020B0502020104020203" pitchFamily="34" charset="0"/>
                <a:cs typeface="Gill Sans MT" panose="020B0502020104020203" pitchFamily="34" charset="0"/>
              </a:rPr>
              <a:t/>
            </a:r>
            <a:br>
              <a:rPr lang="fr-FR" b="1" dirty="0">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2100200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73409" name="Content Placeholder 1">
            <a:extLst>
              <a:ext uri="{FF2B5EF4-FFF2-40B4-BE49-F238E27FC236}">
                <a16:creationId xmlns="" xmlns:a16="http://schemas.microsoft.com/office/drawing/2014/main" id="{D5317CFB-5774-4F3E-8633-38C93F8B8696}"/>
              </a:ext>
            </a:extLst>
          </p:cNvPr>
          <p:cNvSpPr>
            <a:spLocks noGrp="1"/>
          </p:cNvSpPr>
          <p:nvPr>
            <p:ph idx="1"/>
          </p:nvPr>
        </p:nvSpPr>
        <p:spPr>
          <a:xfrm>
            <a:off x="188917" y="931320"/>
            <a:ext cx="11432469" cy="5476286"/>
          </a:xfrm>
        </p:spPr>
        <p:txBody>
          <a:bodyPr>
            <a:noAutofit/>
          </a:bodyPr>
          <a:lstStyle/>
          <a:p>
            <a:pPr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Créer une plateforme centrale où le responsable de </a:t>
            </a:r>
            <a:r>
              <a:rPr lang="fr-FR" sz="3174" b="0" i="0" u="none" baseline="0" dirty="0" smtClean="0">
                <a:solidFill>
                  <a:schemeClr val="tx1"/>
                </a:solidFill>
                <a:latin typeface="Gill Sans MT" panose="020B0502020104020203" pitchFamily="34" charset="0"/>
                <a:cs typeface="Gill Sans MT" panose="020B0502020104020203" pitchFamily="34" charset="0"/>
              </a:rPr>
              <a:t>l’évaluation</a:t>
            </a:r>
            <a:r>
              <a:rPr lang="fr-FR" sz="3174" b="0" i="0" u="none" baseline="0" dirty="0">
                <a:solidFill>
                  <a:schemeClr val="tx1"/>
                </a:solidFill>
                <a:latin typeface="Gill Sans MT" panose="020B0502020104020203" pitchFamily="34" charset="0"/>
                <a:cs typeface="Gill Sans MT" panose="020B0502020104020203" pitchFamily="34" charset="0"/>
              </a:rPr>
              <a:t>, </a:t>
            </a:r>
            <a:r>
              <a:rPr lang="fr-FR" sz="3174" b="0" i="0" u="none" baseline="0" dirty="0" smtClean="0">
                <a:solidFill>
                  <a:schemeClr val="tx1"/>
                </a:solidFill>
                <a:latin typeface="Gill Sans MT" panose="020B0502020104020203" pitchFamily="34" charset="0"/>
                <a:cs typeface="Gill Sans MT" panose="020B0502020104020203" pitchFamily="34" charset="0"/>
              </a:rPr>
              <a:t/>
            </a:r>
            <a:br>
              <a:rPr lang="fr-FR" sz="3174" b="0" i="0" u="none" baseline="0" dirty="0" smtClean="0">
                <a:solidFill>
                  <a:schemeClr val="tx1"/>
                </a:solidFill>
                <a:latin typeface="Gill Sans MT" panose="020B0502020104020203" pitchFamily="34" charset="0"/>
                <a:cs typeface="Gill Sans MT" panose="020B0502020104020203" pitchFamily="34" charset="0"/>
              </a:rPr>
            </a:br>
            <a:r>
              <a:rPr lang="fr-FR" sz="3174" b="0" i="0" u="none" baseline="0" dirty="0" smtClean="0">
                <a:solidFill>
                  <a:schemeClr val="tx1"/>
                </a:solidFill>
                <a:latin typeface="Gill Sans MT" panose="020B0502020104020203" pitchFamily="34" charset="0"/>
                <a:cs typeface="Gill Sans MT" panose="020B0502020104020203" pitchFamily="34" charset="0"/>
              </a:rPr>
              <a:t>le </a:t>
            </a:r>
            <a:r>
              <a:rPr lang="fr-FR" sz="3174" b="0" i="0" u="none" baseline="0" dirty="0">
                <a:solidFill>
                  <a:schemeClr val="tx1"/>
                </a:solidFill>
                <a:latin typeface="Gill Sans MT" panose="020B0502020104020203" pitchFamily="34" charset="0"/>
                <a:cs typeface="Gill Sans MT" panose="020B0502020104020203" pitchFamily="34" charset="0"/>
              </a:rPr>
              <a:t>responsable des données et les autres intervenants au niveau central pourront communiquer, et coordonner et gérer les activités sur le terrain.</a:t>
            </a:r>
          </a:p>
          <a:p>
            <a:pPr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Créer un groupe WhatsApp ou tout autre mécanisme de communication instantanée ou plateforme de média social afin </a:t>
            </a:r>
            <a:r>
              <a:rPr lang="fr-FR" sz="3174" b="0" i="0" u="none" baseline="0" dirty="0" smtClean="0">
                <a:solidFill>
                  <a:schemeClr val="tx1"/>
                </a:solidFill>
                <a:latin typeface="Gill Sans MT" panose="020B0502020104020203" pitchFamily="34" charset="0"/>
                <a:cs typeface="Gill Sans MT" panose="020B0502020104020203" pitchFamily="34" charset="0"/>
              </a:rPr>
              <a:t>de </a:t>
            </a:r>
            <a:r>
              <a:rPr lang="fr-FR" sz="3174" b="0" i="0" u="none" baseline="0" dirty="0">
                <a:solidFill>
                  <a:schemeClr val="tx1"/>
                </a:solidFill>
                <a:latin typeface="Gill Sans MT" panose="020B0502020104020203" pitchFamily="34" charset="0"/>
                <a:cs typeface="Gill Sans MT" panose="020B0502020104020203" pitchFamily="34" charset="0"/>
              </a:rPr>
              <a:t>permettre les échanges entre le centre et les équipes de terrain. </a:t>
            </a:r>
          </a:p>
          <a:p>
            <a:pPr algn="l" rtl="0">
              <a:buFont typeface="Wingdings" panose="05000000000000000000" pitchFamily="2" charset="2"/>
              <a:buChar char="ü"/>
            </a:pPr>
            <a:r>
              <a:rPr lang="fr-FR" sz="3174" b="0" i="0" u="none" baseline="0" dirty="0">
                <a:solidFill>
                  <a:schemeClr val="tx1"/>
                </a:solidFill>
                <a:latin typeface="Gill Sans MT" panose="020B0502020104020203" pitchFamily="34" charset="0"/>
                <a:cs typeface="Gill Sans MT" panose="020B0502020104020203" pitchFamily="34" charset="0"/>
              </a:rPr>
              <a:t>Donner aux équipes de collecte de données une connexion ou un accès Internet pour leur permettre de communiquer en permanence avec le centre et de charger les données dans le logiciel </a:t>
            </a:r>
            <a:r>
              <a:rPr lang="fr-FR" sz="3174" b="0" i="0" u="none" baseline="0" dirty="0" err="1">
                <a:solidFill>
                  <a:schemeClr val="tx1"/>
                </a:solidFill>
                <a:latin typeface="Gill Sans MT" panose="020B0502020104020203" pitchFamily="34" charset="0"/>
                <a:cs typeface="Gill Sans MT" panose="020B0502020104020203" pitchFamily="34" charset="0"/>
              </a:rPr>
              <a:t>SurveyCTO</a:t>
            </a:r>
            <a:r>
              <a:rPr lang="fr-FR" sz="3174" b="0" i="0" u="none" baseline="0" dirty="0">
                <a:solidFill>
                  <a:schemeClr val="tx1"/>
                </a:solidFill>
                <a:latin typeface="Gill Sans MT" panose="020B0502020104020203" pitchFamily="34" charset="0"/>
                <a:cs typeface="Gill Sans MT" panose="020B0502020104020203" pitchFamily="34" charset="0"/>
              </a:rPr>
              <a:t> au quotidien. </a:t>
            </a:r>
          </a:p>
        </p:txBody>
      </p:sp>
      <p:sp>
        <p:nvSpPr>
          <p:cNvPr id="273410" name="Date Placeholder 2">
            <a:extLst>
              <a:ext uri="{FF2B5EF4-FFF2-40B4-BE49-F238E27FC236}">
                <a16:creationId xmlns="" xmlns:a16="http://schemas.microsoft.com/office/drawing/2014/main" id="{5CCDA2DE-5072-4D5A-A8CA-0B5AEFC35045}"/>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04E52C20-092D-42D0-ABB8-A3E89C5D03CF}"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273411" name="Footer Placeholder 3">
            <a:extLst>
              <a:ext uri="{FF2B5EF4-FFF2-40B4-BE49-F238E27FC236}">
                <a16:creationId xmlns="" xmlns:a16="http://schemas.microsoft.com/office/drawing/2014/main" id="{3C33CE8F-6BB6-4723-836F-8DD6B094F03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273412" name="Slide Number Placeholder 4">
            <a:extLst>
              <a:ext uri="{FF2B5EF4-FFF2-40B4-BE49-F238E27FC236}">
                <a16:creationId xmlns="" xmlns:a16="http://schemas.microsoft.com/office/drawing/2014/main" id="{43E281C4-4E3D-44DF-A6F1-ADFD0041AE64}"/>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A6887922-4219-481B-84B5-5214463F6B02}" type="slidenum">
              <a:rPr sz="601">
                <a:solidFill>
                  <a:srgbClr val="6C6463"/>
                </a:solidFill>
                <a:latin typeface="Gill Sans MT" panose="020B0502020104020203" pitchFamily="34" charset="0"/>
              </a:rPr>
              <a:pPr defTabSz="604738"/>
              <a:t>6</a:t>
            </a:fld>
            <a:endParaRPr lang="fr-FR" altLang="en-US" sz="601" dirty="0">
              <a:solidFill>
                <a:srgbClr val="6C6463"/>
              </a:solidFill>
              <a:latin typeface="Gill Sans MT" panose="020B0502020104020203" pitchFamily="34" charset="0"/>
            </a:endParaRPr>
          </a:p>
        </p:txBody>
      </p:sp>
      <p:sp>
        <p:nvSpPr>
          <p:cNvPr id="273413" name="Title 5">
            <a:extLst>
              <a:ext uri="{FF2B5EF4-FFF2-40B4-BE49-F238E27FC236}">
                <a16:creationId xmlns="" xmlns:a16="http://schemas.microsoft.com/office/drawing/2014/main" id="{997C7429-B3DC-4460-92E9-40FF60ED2AC7}"/>
              </a:ext>
            </a:extLst>
          </p:cNvPr>
          <p:cNvSpPr>
            <a:spLocks noGrp="1"/>
          </p:cNvSpPr>
          <p:nvPr>
            <p:ph type="title"/>
          </p:nvPr>
        </p:nvSpPr>
        <p:spPr>
          <a:xfrm>
            <a:off x="2026256" y="108591"/>
            <a:ext cx="8305801"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Centre de commande</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spTree>
    <p:extLst>
      <p:ext uri="{BB962C8B-B14F-4D97-AF65-F5344CB8AC3E}">
        <p14:creationId xmlns:p14="http://schemas.microsoft.com/office/powerpoint/2010/main" val="1669900202"/>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2FD2D754-1B37-490E-9E65-5CDB6E8C2799}"/>
</file>

<file path=customXml/itemProps2.xml><?xml version="1.0" encoding="utf-8"?>
<ds:datastoreItem xmlns:ds="http://schemas.openxmlformats.org/officeDocument/2006/customXml" ds:itemID="{3DEDACDC-C048-43E0-9E0D-849165A20E65}"/>
</file>

<file path=customXml/itemProps3.xml><?xml version="1.0" encoding="utf-8"?>
<ds:datastoreItem xmlns:ds="http://schemas.openxmlformats.org/officeDocument/2006/customXml" ds:itemID="{F2FB91EB-B01E-4926-9128-556388562463}"/>
</file>

<file path=customXml/itemProps4.xml><?xml version="1.0" encoding="utf-8"?>
<ds:datastoreItem xmlns:ds="http://schemas.openxmlformats.org/officeDocument/2006/customXml" ds:itemID="{B6BEA265-673F-4CF9-B69B-0E56F9259F04}"/>
</file>

<file path=docProps/app.xml><?xml version="1.0" encoding="utf-8"?>
<Properties xmlns="http://schemas.openxmlformats.org/officeDocument/2006/extended-properties" xmlns:vt="http://schemas.openxmlformats.org/officeDocument/2006/docPropsVTypes">
  <TotalTime>36</TotalTime>
  <Words>692</Words>
  <Application>Microsoft Office PowerPoint</Application>
  <PresentationFormat>Custom</PresentationFormat>
  <Paragraphs>61</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1_16.9-Template_12.7.2016</vt:lpstr>
      <vt:lpstr>PowerPoint Presentation</vt:lpstr>
      <vt:lpstr>Contenu </vt:lpstr>
      <vt:lpstr>Équipes sur le terrain </vt:lpstr>
      <vt:lpstr>Au niveau central, l’équipe couvre </vt:lpstr>
      <vt:lpstr>Équipe chargée de la collecte des données au niveau central </vt:lpstr>
      <vt:lpstr>Centre de commande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22</cp:revision>
  <dcterms:created xsi:type="dcterms:W3CDTF">2018-05-01T03:53:35Z</dcterms:created>
  <dcterms:modified xsi:type="dcterms:W3CDTF">2019-04-11T11:04:53Z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