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diagrams/data1.xml" ContentType="application/vnd.openxmlformats-officedocument.drawingml.diagramData+xml"/>
  <Override PartName="/ppt/drawings/drawing3.xml" ContentType="application/vnd.openxmlformats-officedocument.drawingml.chartshapes+xml"/>
  <Override PartName="/ppt/drawings/drawing2.xml" ContentType="application/vnd.openxmlformats-officedocument.drawingml.chartshapes+xml"/>
  <Override PartName="/ppt/drawings/drawing1.xml" ContentType="application/vnd.openxmlformats-officedocument.drawingml.chartshapes+xml"/>
  <Override PartName="/ppt/presentation.xml" ContentType="application/vnd.openxmlformats-officedocument.presentationml.presentation.main+xml"/>
  <Override PartName="/ppt/slides/slide56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5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30.xml" ContentType="application/vnd.openxmlformats-officedocument.presentationml.slide+xml"/>
  <Override PartName="/ppt/slides/slide8.xml" ContentType="application/vnd.openxmlformats-officedocument.presentationml.slide+xml"/>
  <Override PartName="/ppt/slides/slide50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52.xml" ContentType="application/vnd.openxmlformats-officedocument.presentationml.slide+xml"/>
  <Override PartName="/ppt/slides/slide39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51.xml" ContentType="application/vnd.openxmlformats-officedocument.presentationml.slide+xml"/>
  <Override PartName="/ppt/slides/slide46.xml" ContentType="application/vnd.openxmlformats-officedocument.presentationml.slide+xml"/>
  <Override PartName="/ppt/slides/slide49.xml" ContentType="application/vnd.openxmlformats-officedocument.presentationml.slide+xml"/>
  <Override PartName="/ppt/slides/slide38.xml" ContentType="application/vnd.openxmlformats-officedocument.presentationml.slide+xml"/>
  <Override PartName="/ppt/slides/slide54.xml" ContentType="application/vnd.openxmlformats-officedocument.presentationml.slide+xml"/>
  <Override PartName="/ppt/slides/slide31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53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3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theme/theme4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charts/chart5.xml" ContentType="application/vnd.openxmlformats-officedocument.drawingml.chart+xml"/>
  <Override PartName="/ppt/charts/chart3.xml" ContentType="application/vnd.openxmlformats-officedocument.drawingml.chart+xml"/>
  <Override PartName="/ppt/charts/chart6.xml" ContentType="application/vnd.openxmlformats-officedocument.drawingml.char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charts/chart7.xml" ContentType="application/vnd.openxmlformats-officedocument.drawingml.char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ags/tag31.xml" ContentType="application/vnd.openxmlformats-officedocument.presentationml.tags+xml"/>
  <Override PartName="/ppt/tags/tag91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9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2.xml" ContentType="application/vnd.openxmlformats-officedocument.presentationml.tags+xml"/>
  <Override PartName="/ppt/tags/tag28.xml" ContentType="application/vnd.openxmlformats-officedocument.presentationml.tags+xml"/>
  <Override PartName="/ppt/tags/tag30.xml" ContentType="application/vnd.openxmlformats-officedocument.presentationml.tags+xml"/>
  <Override PartName="/ppt/tags/tag3.xml" ContentType="application/vnd.openxmlformats-officedocument.presentationml.tags+xml"/>
  <Override PartName="/ppt/tags/tag21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0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90.xml" ContentType="application/vnd.openxmlformats-officedocument.presentationml.tags+xml"/>
  <Override PartName="/ppt/tags/tag3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75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94.xml" ContentType="application/vnd.openxmlformats-officedocument.presentationml.tags+xml"/>
  <Override PartName="/ppt/tags/tag93.xml" ContentType="application/vnd.openxmlformats-officedocument.presentationml.tags+xml"/>
  <Override PartName="/ppt/tags/tag92.xml" ContentType="application/vnd.openxmlformats-officedocument.presentationml.tags+xml"/>
  <Override PartName="/ppt/tags/tag89.xml" ContentType="application/vnd.openxmlformats-officedocument.presentationml.tags+xml"/>
  <Override PartName="/ppt/tags/tag88.xml" ContentType="application/vnd.openxmlformats-officedocument.presentationml.tags+xml"/>
  <Override PartName="/ppt/tags/tag96.xml" ContentType="application/vnd.openxmlformats-officedocument.presentationml.tags+xml"/>
  <Override PartName="/ppt/tags/tag87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67.xml" ContentType="application/vnd.openxmlformats-officedocument.presentationml.tags+xml"/>
  <Override PartName="/ppt/tags/tag73.xml" ContentType="application/vnd.openxmlformats-officedocument.presentationml.tags+xml"/>
  <Override PartName="/ppt/tags/tag65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3.xml" ContentType="application/vnd.openxmlformats-officedocument.presentationml.tags+xml"/>
  <Override PartName="/ppt/tags/tag42.xml" ContentType="application/vnd.openxmlformats-officedocument.presentationml.tags+xml"/>
  <Override PartName="/ppt/tags/tag41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9.xml" ContentType="application/vnd.openxmlformats-officedocument.presentationml.tags+xml"/>
  <Override PartName="/ppt/tags/tag66.xml" ContentType="application/vnd.openxmlformats-officedocument.presentationml.tags+xml"/>
  <Override PartName="/ppt/tags/tag51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56.xml" ContentType="application/vnd.openxmlformats-officedocument.presentationml.tags+xml"/>
  <Override PartName="/ppt/tags/tag55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54.xml" ContentType="application/vnd.openxmlformats-officedocument.presentationml.tags+xml"/>
  <Override PartName="/ppt/tags/tag50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style2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colors5.xml" ContentType="application/vnd.ms-office.chartcolorstyle+xml"/>
  <Override PartName="/ppt/charts/style7.xml" ContentType="application/vnd.ms-office.chartstyle+xml"/>
  <Override PartName="/ppt/charts/style5.xml" ContentType="application/vnd.ms-office.chartstyle+xml"/>
  <Override PartName="/ppt/charts/colors4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colors1.xml" ContentType="application/vnd.ms-office.chartcolorstyle+xml"/>
  <Override PartName="/ppt/charts/colors3.xml" ContentType="application/vnd.ms-office.chartcolorstyle+xml"/>
  <Override PartName="/ppt/charts/style4.xml" ContentType="application/vnd.ms-office.chartstyle+xml"/>
  <Override PartName="/ppt/charts/style3.xml" ContentType="application/vnd.ms-office.chartstyle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808" r:id="rId2"/>
    <p:sldMasterId id="2147483751" r:id="rId3"/>
  </p:sldMasterIdLst>
  <p:notesMasterIdLst>
    <p:notesMasterId r:id="rId63"/>
  </p:notesMasterIdLst>
  <p:handoutMasterIdLst>
    <p:handoutMasterId r:id="rId64"/>
  </p:handoutMasterIdLst>
  <p:sldIdLst>
    <p:sldId id="307" r:id="rId4"/>
    <p:sldId id="1087" r:id="rId5"/>
    <p:sldId id="1111" r:id="rId6"/>
    <p:sldId id="957" r:id="rId7"/>
    <p:sldId id="1026" r:id="rId8"/>
    <p:sldId id="1112" r:id="rId9"/>
    <p:sldId id="1072" r:id="rId10"/>
    <p:sldId id="1113" r:id="rId11"/>
    <p:sldId id="997" r:id="rId12"/>
    <p:sldId id="1114" r:id="rId13"/>
    <p:sldId id="1025" r:id="rId14"/>
    <p:sldId id="918" r:id="rId15"/>
    <p:sldId id="968" r:id="rId16"/>
    <p:sldId id="1156" r:id="rId17"/>
    <p:sldId id="1161" r:id="rId18"/>
    <p:sldId id="895" r:id="rId19"/>
    <p:sldId id="1172" r:id="rId20"/>
    <p:sldId id="1115" r:id="rId21"/>
    <p:sldId id="1019" r:id="rId22"/>
    <p:sldId id="1117" r:id="rId23"/>
    <p:sldId id="1169" r:id="rId24"/>
    <p:sldId id="1170" r:id="rId25"/>
    <p:sldId id="1116" r:id="rId26"/>
    <p:sldId id="1021" r:id="rId27"/>
    <p:sldId id="1155" r:id="rId28"/>
    <p:sldId id="1158" r:id="rId29"/>
    <p:sldId id="1118" r:id="rId30"/>
    <p:sldId id="311" r:id="rId31"/>
    <p:sldId id="1101" r:id="rId32"/>
    <p:sldId id="976" r:id="rId33"/>
    <p:sldId id="1119" r:id="rId34"/>
    <p:sldId id="1131" r:id="rId35"/>
    <p:sldId id="996" r:id="rId36"/>
    <p:sldId id="1142" r:id="rId37"/>
    <p:sldId id="1134" r:id="rId38"/>
    <p:sldId id="1141" r:id="rId39"/>
    <p:sldId id="1136" r:id="rId40"/>
    <p:sldId id="1138" r:id="rId41"/>
    <p:sldId id="1140" r:id="rId42"/>
    <p:sldId id="1145" r:id="rId43"/>
    <p:sldId id="1147" r:id="rId44"/>
    <p:sldId id="1148" r:id="rId45"/>
    <p:sldId id="1149" r:id="rId46"/>
    <p:sldId id="1151" r:id="rId47"/>
    <p:sldId id="1152" r:id="rId48"/>
    <p:sldId id="1163" r:id="rId49"/>
    <p:sldId id="1154" r:id="rId50"/>
    <p:sldId id="1174" r:id="rId51"/>
    <p:sldId id="1121" r:id="rId52"/>
    <p:sldId id="1171" r:id="rId53"/>
    <p:sldId id="1129" r:id="rId54"/>
    <p:sldId id="1120" r:id="rId55"/>
    <p:sldId id="1164" r:id="rId56"/>
    <p:sldId id="1107" r:id="rId57"/>
    <p:sldId id="1020" r:id="rId58"/>
    <p:sldId id="1173" r:id="rId59"/>
    <p:sldId id="1122" r:id="rId60"/>
    <p:sldId id="1167" r:id="rId61"/>
    <p:sldId id="1175" r:id="rId62"/>
  </p:sldIdLst>
  <p:sldSz cx="9144000" cy="6858000" type="screen4x3"/>
  <p:notesSz cx="6858000" cy="9144000"/>
  <p:embeddedFontLst>
    <p:embeddedFont>
      <p:font typeface="Georgia" panose="02040502050405020303" pitchFamily="18" charset="0"/>
      <p:regular r:id="rId65"/>
      <p:bold r:id="rId66"/>
      <p:italic r:id="rId67"/>
      <p:boldItalic r:id="rId68"/>
    </p:embeddedFont>
    <p:embeddedFont>
      <p:font typeface="Times" panose="02020603050405020304" pitchFamily="18" charset="0"/>
      <p:regular r:id="rId69"/>
      <p:bold r:id="rId70"/>
      <p:italic r:id="rId71"/>
      <p:boldItalic r:id="rId72"/>
    </p:embeddedFont>
    <p:embeddedFont>
      <p:font typeface="Gill Sans MT" panose="020B0502020104020203" pitchFamily="34" charset="0"/>
      <p:regular r:id="rId73"/>
      <p:bold r:id="rId74"/>
      <p:italic r:id="rId75"/>
      <p:boldItalic r:id="rId76"/>
    </p:embeddedFont>
    <p:embeddedFont>
      <p:font typeface="Calibri" panose="020F0502020204030204" pitchFamily="34" charset="0"/>
      <p:regular r:id="rId77"/>
      <p:bold r:id="rId78"/>
      <p:italic r:id="rId79"/>
      <p:boldItalic r:id="rId80"/>
    </p:embeddedFont>
    <p:embeddedFont>
      <p:font typeface="Cabin" panose="00000500000000000000" pitchFamily="2" charset="0"/>
      <p:regular r:id="rId81"/>
      <p:bold r:id="rId82"/>
      <p:italic r:id="rId83"/>
      <p:boldItalic r:id="rId84"/>
    </p:embeddedFont>
    <p:embeddedFont>
      <p:font typeface="ＭＳ Ｐゴシック" panose="020B0600070205080204" pitchFamily="34" charset="-128"/>
      <p:regular r:id="rId85"/>
    </p:embeddedFont>
  </p:embeddedFontLst>
  <p:custDataLst>
    <p:tags r:id="rId8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84" userDrawn="1">
          <p15:clr>
            <a:srgbClr val="A4A3A4"/>
          </p15:clr>
        </p15:guide>
        <p15:guide id="2" pos="2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urhana Wehelie" initials="FW" lastIdx="1" clrIdx="0"/>
  <p:cmAuthor id="2" name="Mariana Rodrigues" initials="MR" lastIdx="2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000"/>
    <a:srgbClr val="C0FFFF"/>
    <a:srgbClr val="BA0C2F"/>
    <a:srgbClr val="00863D"/>
    <a:srgbClr val="FF6600"/>
    <a:srgbClr val="0067B9"/>
    <a:srgbClr val="996633"/>
    <a:srgbClr val="CC0000"/>
    <a:srgbClr val="AAB4D7"/>
    <a:srgbClr val="002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4" autoAdjust="0"/>
    <p:restoredTop sz="93135" autoAdjust="0"/>
  </p:normalViewPr>
  <p:slideViewPr>
    <p:cSldViewPr snapToObjects="1">
      <p:cViewPr>
        <p:scale>
          <a:sx n="100" d="100"/>
          <a:sy n="100" d="100"/>
        </p:scale>
        <p:origin x="-1860" y="-198"/>
      </p:cViewPr>
      <p:guideLst>
        <p:guide orient="horz" pos="1584"/>
        <p:guide pos="288"/>
      </p:guideLst>
    </p:cSldViewPr>
  </p:slideViewPr>
  <p:outlineViewPr>
    <p:cViewPr>
      <p:scale>
        <a:sx n="33" d="100"/>
        <a:sy n="33" d="100"/>
      </p:scale>
      <p:origin x="0" y="-63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840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4.fntdata"/><Relationship Id="rId84" Type="http://schemas.openxmlformats.org/officeDocument/2006/relationships/font" Target="fonts/font20.fntdata"/><Relationship Id="rId89" Type="http://schemas.openxmlformats.org/officeDocument/2006/relationships/viewProps" Target="viewProp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5" Type="http://schemas.openxmlformats.org/officeDocument/2006/relationships/slide" Target="slides/slide2.xml"/><Relationship Id="rId90" Type="http://schemas.openxmlformats.org/officeDocument/2006/relationships/theme" Target="theme/theme1.xml"/><Relationship Id="rId95" Type="http://schemas.openxmlformats.org/officeDocument/2006/relationships/customXml" Target="../customXml/item4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handoutMaster" Target="handoutMasters/handoutMaster1.xml"/><Relationship Id="rId69" Type="http://schemas.openxmlformats.org/officeDocument/2006/relationships/font" Target="fonts/font5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85" Type="http://schemas.openxmlformats.org/officeDocument/2006/relationships/font" Target="fonts/font21.fntdata"/><Relationship Id="rId93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font" Target="fonts/font3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font" Target="fonts/font19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tags" Target="tags/tag1.xml"/><Relationship Id="rId94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12.fntdata"/><Relationship Id="rId7" Type="http://schemas.openxmlformats.org/officeDocument/2006/relationships/slide" Target="slides/slide4.xml"/><Relationship Id="rId71" Type="http://schemas.openxmlformats.org/officeDocument/2006/relationships/font" Target="fonts/font7.fntdata"/><Relationship Id="rId92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font" Target="fonts/font2.fntdata"/><Relationship Id="rId87" Type="http://schemas.openxmlformats.org/officeDocument/2006/relationships/commentAuthors" Target="commentAuthors.xml"/><Relationship Id="rId61" Type="http://schemas.openxmlformats.org/officeDocument/2006/relationships/slide" Target="slides/slide58.xml"/><Relationship Id="rId82" Type="http://schemas.openxmlformats.org/officeDocument/2006/relationships/font" Target="fonts/font18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Martin\Desktop\Metrics.xlsx" TargetMode="Externa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Martin\Desktop\Metrics.xlsx" TargetMode="Externa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Martin\Desktop\Metrics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C:\Users\Martin\Desktop\Metrics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C:\Users\Martin\Desktop\Metrics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Martin\Desktop\Metrics.xlsx" TargetMode="External"/><Relationship Id="rId4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file:///C:\Users\Martin\Desktop\Metric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800" b="1" i="0" u="none" baseline="0" dirty="0"/>
              <a:t>Ruptures de stock par niveau</a:t>
            </a:r>
            <a:endParaRPr lang="fr-FR" sz="1800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7095596283482637E-2"/>
          <c:y val="0.11830940988835725"/>
          <c:w val="0.90029334037458564"/>
          <c:h val="0.6836893594042371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SHEET!$E$5</c:f>
              <c:strCache>
                <c:ptCount val="1"/>
                <c:pt idx="0">
                  <c:v>Stockout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SHEET!$F$3:$J$3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SHEET!$F$5:$J$5</c:f>
              <c:numCache>
                <c:formatCode>General</c:formatCode>
                <c:ptCount val="5"/>
                <c:pt idx="0">
                  <c:v>24</c:v>
                </c:pt>
                <c:pt idx="1">
                  <c:v>20</c:v>
                </c:pt>
                <c:pt idx="2">
                  <c:v>16</c:v>
                </c:pt>
                <c:pt idx="3">
                  <c:v>11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E83-418C-B1D3-2863E7932F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3551360"/>
        <c:axId val="233552896"/>
      </c:barChart>
      <c:catAx>
        <c:axId val="23355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3552896"/>
        <c:crosses val="autoZero"/>
        <c:auto val="1"/>
        <c:lblAlgn val="ctr"/>
        <c:lblOffset val="100"/>
        <c:noMultiLvlLbl val="0"/>
      </c:catAx>
      <c:valAx>
        <c:axId val="233552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3551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800" b="1" i="0" u="none" baseline="0"/>
              <a:t>Types de commande par niveau</a:t>
            </a:r>
            <a:endParaRPr lang="fr-FR" sz="1800" b="1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7095596283482637E-2"/>
          <c:y val="0.11830940988835725"/>
          <c:w val="0.90029334037458564"/>
          <c:h val="0.6836893594042371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SHEET!$E$17</c:f>
              <c:strCache>
                <c:ptCount val="1"/>
                <c:pt idx="0">
                  <c:v>Planned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SHEET!$F$16:$J$16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SHEET!$F$17:$J$17</c:f>
              <c:numCache>
                <c:formatCode>0%</c:formatCode>
                <c:ptCount val="5"/>
                <c:pt idx="0">
                  <c:v>0.62074752097635388</c:v>
                </c:pt>
                <c:pt idx="1">
                  <c:v>0.95036101083032487</c:v>
                </c:pt>
                <c:pt idx="2">
                  <c:v>1</c:v>
                </c:pt>
                <c:pt idx="3">
                  <c:v>0.96863799283154128</c:v>
                </c:pt>
                <c:pt idx="4">
                  <c:v>0.98717948717948723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48-4304-954C-16EE4B7089AA}"/>
            </c:ext>
          </c:extLst>
        </c:ser>
        <c:ser>
          <c:idx val="0"/>
          <c:order val="1"/>
          <c:tx>
            <c:strRef>
              <c:f>SHEET!$E$18</c:f>
              <c:strCache>
                <c:ptCount val="1"/>
                <c:pt idx="0">
                  <c:v>Emergency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SHEET!$F$18:$J$18</c:f>
              <c:numCache>
                <c:formatCode>0%</c:formatCode>
                <c:ptCount val="5"/>
                <c:pt idx="0">
                  <c:v>0</c:v>
                </c:pt>
                <c:pt idx="1">
                  <c:v>3.6101083032490976E-3</c:v>
                </c:pt>
                <c:pt idx="2">
                  <c:v>0</c:v>
                </c:pt>
                <c:pt idx="3">
                  <c:v>3.1362007168458779E-2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48-4304-954C-16EE4B7089AA}"/>
            </c:ext>
          </c:extLst>
        </c:ser>
        <c:ser>
          <c:idx val="2"/>
          <c:order val="2"/>
          <c:tx>
            <c:strRef>
              <c:f>SHEET!$E$19</c:f>
              <c:strCache>
                <c:ptCount val="1"/>
                <c:pt idx="0">
                  <c:v>Other type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SHEET!$F$19:$J$19</c:f>
              <c:numCache>
                <c:formatCode>0%</c:formatCode>
                <c:ptCount val="5"/>
                <c:pt idx="0">
                  <c:v>0.38363844393592678</c:v>
                </c:pt>
                <c:pt idx="1">
                  <c:v>0.11010830324909747</c:v>
                </c:pt>
                <c:pt idx="2">
                  <c:v>0</c:v>
                </c:pt>
                <c:pt idx="3">
                  <c:v>2.6881720430107527E-2</c:v>
                </c:pt>
                <c:pt idx="4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448-4304-954C-16EE4B708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6209664"/>
        <c:axId val="236211200"/>
      </c:barChart>
      <c:catAx>
        <c:axId val="2362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11200"/>
        <c:crosses val="autoZero"/>
        <c:auto val="1"/>
        <c:lblAlgn val="ctr"/>
        <c:lblOffset val="100"/>
        <c:noMultiLvlLbl val="0"/>
      </c:catAx>
      <c:valAx>
        <c:axId val="23621120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r-FR" sz="18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rPr>
              <a:t>Enregistrement des températures par niveau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069154847877585"/>
          <c:y val="0.11453420685858676"/>
          <c:w val="0.87262071315055911"/>
          <c:h val="0.669078635752223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SHEET!$E$72</c:f>
              <c:strCache>
                <c:ptCount val="1"/>
                <c:pt idx="0">
                  <c:v>Percentage of facilities that have temperature logs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SHEET!$F$71:$K$71</c:f>
              <c:strCache>
                <c:ptCount val="6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  <c:pt idx="5">
                  <c:v>DHO / DVS</c:v>
                </c:pt>
              </c:strCache>
            </c:strRef>
          </c:cat>
          <c:val>
            <c:numRef>
              <c:f>SHEET!$F$72:$K$72</c:f>
              <c:numCache>
                <c:formatCode>0%</c:formatCode>
                <c:ptCount val="6"/>
                <c:pt idx="0">
                  <c:v>0.6745823782103022</c:v>
                </c:pt>
                <c:pt idx="1">
                  <c:v>0.68543401372487722</c:v>
                </c:pt>
                <c:pt idx="2">
                  <c:v>0.80065359477124176</c:v>
                </c:pt>
                <c:pt idx="3">
                  <c:v>0.65578817733990147</c:v>
                </c:pt>
                <c:pt idx="4">
                  <c:v>0.84615384615384615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0D-44D9-9CC3-FD68D27BB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5362944"/>
        <c:axId val="221245824"/>
      </c:barChart>
      <c:catAx>
        <c:axId val="23536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1245824"/>
        <c:crosses val="autoZero"/>
        <c:auto val="1"/>
        <c:lblAlgn val="ctr"/>
        <c:lblOffset val="100"/>
        <c:noMultiLvlLbl val="0"/>
      </c:catAx>
      <c:valAx>
        <c:axId val="22124582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5362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r-FR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rPr>
              <a:t>Données relatives aux ressources humaines de la chaîne </a:t>
            </a:r>
            <a:r>
              <a:rPr lang="fr-FR" sz="14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sz="1400" b="1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65384630049577"/>
          <c:y val="0.12144393241167435"/>
          <c:w val="0.87681588888475837"/>
          <c:h val="0.63779551749579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SHEET!$E$80</c:f>
              <c:strCache>
                <c:ptCount val="1"/>
                <c:pt idx="0">
                  <c:v>Staff Turnover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SHEET!$F$79:$J$79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SHEET!$F$80:$J$80</c:f>
              <c:numCache>
                <c:formatCode>0%</c:formatCode>
                <c:ptCount val="5"/>
                <c:pt idx="0">
                  <c:v>0.25286521371974935</c:v>
                </c:pt>
                <c:pt idx="1">
                  <c:v>3.5709628846951481E-2</c:v>
                </c:pt>
                <c:pt idx="2">
                  <c:v>7.2463768115942032E-2</c:v>
                </c:pt>
                <c:pt idx="3">
                  <c:v>4.2043984476067275E-3</c:v>
                </c:pt>
                <c:pt idx="4">
                  <c:v>5.4945054945054944E-2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65-4E39-B8B5-1014E984B324}"/>
            </c:ext>
          </c:extLst>
        </c:ser>
        <c:ser>
          <c:idx val="1"/>
          <c:order val="1"/>
          <c:tx>
            <c:strRef>
              <c:f>SHEET!$E$81</c:f>
              <c:strCache>
                <c:ptCount val="1"/>
                <c:pt idx="0">
                  <c:v>Position Vacant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SHEET!$F$79:$J$79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SHEET!$F$81:$J$81</c:f>
              <c:numCache>
                <c:formatCode>0%</c:formatCode>
                <c:ptCount val="5"/>
                <c:pt idx="0">
                  <c:v>0.29242532488597589</c:v>
                </c:pt>
                <c:pt idx="1">
                  <c:v>8.8145945834585668E-2</c:v>
                </c:pt>
                <c:pt idx="2">
                  <c:v>0.44078742608154381</c:v>
                </c:pt>
                <c:pt idx="3">
                  <c:v>0.54718711091863803</c:v>
                </c:pt>
                <c:pt idx="4">
                  <c:v>0.2671772671772672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65-4E39-B8B5-1014E984B324}"/>
            </c:ext>
          </c:extLst>
        </c:ser>
        <c:ser>
          <c:idx val="2"/>
          <c:order val="2"/>
          <c:tx>
            <c:strRef>
              <c:f>SHEET!$E$82</c:f>
              <c:strCache>
                <c:ptCount val="1"/>
                <c:pt idx="0">
                  <c:v>Staff Seconded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SHEET!$F$79:$J$79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SHEET!$F$82:$J$82</c:f>
              <c:numCache>
                <c:formatCode>0%</c:formatCode>
                <c:ptCount val="5"/>
                <c:pt idx="0">
                  <c:v>7.7993599623212742E-2</c:v>
                </c:pt>
                <c:pt idx="1">
                  <c:v>7.355982947214465E-2</c:v>
                </c:pt>
                <c:pt idx="2">
                  <c:v>4.7385620915032678E-2</c:v>
                </c:pt>
                <c:pt idx="3">
                  <c:v>0.11126847290640395</c:v>
                </c:pt>
                <c:pt idx="4">
                  <c:v>1.7094017094017096E-2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465-4E39-B8B5-1014E984B3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6349312"/>
        <c:axId val="236350848"/>
      </c:barChart>
      <c:catAx>
        <c:axId val="23634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350848"/>
        <c:crosses val="autoZero"/>
        <c:auto val="1"/>
        <c:lblAlgn val="ctr"/>
        <c:lblOffset val="100"/>
        <c:noMultiLvlLbl val="0"/>
      </c:catAx>
      <c:valAx>
        <c:axId val="236350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349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6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r-FR" sz="16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rPr>
              <a:t>Taux </a:t>
            </a:r>
            <a:r>
              <a:rPr lang="fr-F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rPr>
              <a:t>d’exécution </a:t>
            </a:r>
            <a:r>
              <a:rPr lang="fr-FR" sz="16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rPr>
              <a:t>des commandes dans les délais par niveau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849498153434075"/>
          <c:y val="0.12175563697427307"/>
          <c:w val="0.86488033200819792"/>
          <c:h val="0.5963053083877420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SHEET!$F$123</c:f>
              <c:strCache>
                <c:ptCount val="1"/>
                <c:pt idx="0">
                  <c:v>On-time (all orders)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SHEET!$G$121:$K$121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SHEET!$G$123:$K$123</c:f>
              <c:numCache>
                <c:formatCode>0%</c:formatCode>
                <c:ptCount val="5"/>
                <c:pt idx="0">
                  <c:v>0.15279569892473119</c:v>
                </c:pt>
                <c:pt idx="1">
                  <c:v>0.26583815028901731</c:v>
                </c:pt>
                <c:pt idx="2">
                  <c:v>0.37325349301397204</c:v>
                </c:pt>
                <c:pt idx="3">
                  <c:v>0.52870370370370368</c:v>
                </c:pt>
                <c:pt idx="4">
                  <c:v>0.74871794871794861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AD7-4CDE-A089-A9ED50F3F6F6}"/>
            </c:ext>
          </c:extLst>
        </c:ser>
        <c:ser>
          <c:idx val="3"/>
          <c:order val="1"/>
          <c:tx>
            <c:strRef>
              <c:f>SHEET!$F$125</c:f>
              <c:strCache>
                <c:ptCount val="1"/>
                <c:pt idx="0">
                  <c:v>On-time (emergency orders)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SHEET!$G$121:$K$121</c:f>
              <c:strCache>
                <c:ptCount val="5"/>
                <c:pt idx="0">
                  <c:v>HCII</c:v>
                </c:pt>
                <c:pt idx="1">
                  <c:v>HCIII</c:v>
                </c:pt>
                <c:pt idx="2">
                  <c:v>HCiV</c:v>
                </c:pt>
                <c:pt idx="3">
                  <c:v>Gen Hosp</c:v>
                </c:pt>
                <c:pt idx="4">
                  <c:v>Reg Ref</c:v>
                </c:pt>
              </c:strCache>
            </c:strRef>
          </c:cat>
          <c:val>
            <c:numRef>
              <c:f>SHEET!$G$125:$K$125</c:f>
              <c:numCache>
                <c:formatCode>General</c:formatCode>
                <c:ptCount val="5"/>
                <c:pt idx="3" formatCode="0%">
                  <c:v>5.5555555555555552E-2</c:v>
                </c:pt>
                <c:pt idx="4" formatCode="0%">
                  <c:v>7.6923076923076927E-2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AD7-4CDE-A089-A9ED50F3F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6409600"/>
        <c:axId val="236411136"/>
      </c:barChart>
      <c:catAx>
        <c:axId val="23640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411136"/>
        <c:crosses val="autoZero"/>
        <c:auto val="1"/>
        <c:lblAlgn val="ctr"/>
        <c:lblOffset val="100"/>
        <c:noMultiLvlLbl val="0"/>
      </c:catAx>
      <c:valAx>
        <c:axId val="236411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 rtl="0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40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387691734282055E-2"/>
          <c:y val="0.79105161028863757"/>
          <c:w val="0.85829138684157869"/>
          <c:h val="0.190467898392221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B1-4FC6-A9F7-E9C77FE9F7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B1-4FC6-A9F7-E9C77FE9F7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2B1-4FC6-A9F7-E9C77FE9F7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2B1-4FC6-A9F7-E9C77FE9F7F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2B1-4FC6-A9F7-E9C77FE9F7F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2B1-4FC6-A9F7-E9C77FE9F7FF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rtl="0">
                    <a:defRPr sz="18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rtl="0"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 rtl="0"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KPIs!$B$16:$B$21</c:f>
              <c:strCache>
                <c:ptCount val="6"/>
                <c:pt idx="0">
                  <c:v>Government of Uganda</c:v>
                </c:pt>
                <c:pt idx="1">
                  <c:v>Global Fund </c:v>
                </c:pt>
                <c:pt idx="2">
                  <c:v>GAVI and other vaccine donors</c:v>
                </c:pt>
                <c:pt idx="3">
                  <c:v>US Government</c:v>
                </c:pt>
                <c:pt idx="4">
                  <c:v>Vector Control / MoH</c:v>
                </c:pt>
                <c:pt idx="5">
                  <c:v>Other donors</c:v>
                </c:pt>
              </c:strCache>
            </c:strRef>
          </c:cat>
          <c:val>
            <c:numRef>
              <c:f>KPIs!$C$16:$C$21</c:f>
              <c:numCache>
                <c:formatCode>0%</c:formatCode>
                <c:ptCount val="6"/>
                <c:pt idx="0">
                  <c:v>0.25732042161865976</c:v>
                </c:pt>
                <c:pt idx="1">
                  <c:v>0.32401260153267403</c:v>
                </c:pt>
                <c:pt idx="2">
                  <c:v>0.18486679721035318</c:v>
                </c:pt>
                <c:pt idx="3">
                  <c:v>9.0631326102434979E-3</c:v>
                </c:pt>
                <c:pt idx="4">
                  <c:v>0.16231798082863505</c:v>
                </c:pt>
                <c:pt idx="5">
                  <c:v>6.2419066199434443E-2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52B1-4FC6-A9F7-E9C77FE9F7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6991751668104003"/>
          <c:w val="0.999517423182117"/>
          <c:h val="0.227432195975503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BD7-4979-B7F5-45BCFD764C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BD7-4979-B7F5-45BCFD764C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BD7-4979-B7F5-45BCFD764C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BD7-4979-B7F5-45BCFD764CED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rtl="0"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rtl="0"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615926329891875E-2"/>
                  <c:y val="1.9297530474119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BD7-4979-B7F5-45BCFD764CED}"/>
                </c:ext>
              </c:extLst>
            </c:dLbl>
            <c:dLbl>
              <c:idx val="3"/>
              <c:layout>
                <c:manualLayout>
                  <c:x val="2.0892288843401215E-2"/>
                  <c:y val="2.4495024654008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BD7-4979-B7F5-45BCFD764C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 rtl="0"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'Sources of Funds'!$C$2:$C$5</c:f>
              <c:strCache>
                <c:ptCount val="4"/>
                <c:pt idx="0">
                  <c:v>JMS Cost Recovery</c:v>
                </c:pt>
                <c:pt idx="1">
                  <c:v>USAID Through GHSC-PSM</c:v>
                </c:pt>
                <c:pt idx="2">
                  <c:v>Global Fund TASO</c:v>
                </c:pt>
                <c:pt idx="3">
                  <c:v>Government of Uganda</c:v>
                </c:pt>
              </c:strCache>
            </c:strRef>
          </c:cat>
          <c:val>
            <c:numRef>
              <c:f>'Sources of Funds'!$D$2:$D$5</c:f>
              <c:numCache>
                <c:formatCode>0%</c:formatCode>
                <c:ptCount val="4"/>
                <c:pt idx="0">
                  <c:v>0.27479805232412408</c:v>
                </c:pt>
                <c:pt idx="1">
                  <c:v>0.68422617076382719</c:v>
                </c:pt>
                <c:pt idx="2">
                  <c:v>2.1203206932502099E-2</c:v>
                </c:pt>
                <c:pt idx="3">
                  <c:v>1.9772569979546531E-2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BD7-4979-B7F5-45BCFD764CED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6BD7-4979-B7F5-45BCFD764C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6BD7-4979-B7F5-45BCFD764C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6BD7-4979-B7F5-45BCFD764C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6BD7-4979-B7F5-45BCFD764CED}"/>
              </c:ext>
            </c:extLst>
          </c:dPt>
          <c:cat>
            <c:strRef>
              <c:f>'Sources of Funds'!$C$2:$C$5</c:f>
              <c:strCache>
                <c:ptCount val="4"/>
                <c:pt idx="0">
                  <c:v>JMS Cost Recovery</c:v>
                </c:pt>
                <c:pt idx="1">
                  <c:v>USAID Through GHSC-PSM</c:v>
                </c:pt>
                <c:pt idx="2">
                  <c:v>Global Fund TASO</c:v>
                </c:pt>
                <c:pt idx="3">
                  <c:v>Government of Uganda</c:v>
                </c:pt>
              </c:strCache>
            </c:strRef>
          </c:cat>
          <c:val>
            <c:numRef>
              <c:f>'Sources of Funds'!$E$2:$E$5</c:f>
              <c:numCache>
                <c:formatCode>_(* #,##0_);_(* \(#,##0\);_(* "-"??_);_(@_)</c:formatCode>
                <c:ptCount val="4"/>
                <c:pt idx="0">
                  <c:v>14088325.872328766</c:v>
                </c:pt>
                <c:pt idx="1">
                  <c:v>35078855.845479451</c:v>
                </c:pt>
                <c:pt idx="2">
                  <c:v>1087044.4178082191</c:v>
                </c:pt>
                <c:pt idx="3">
                  <c:v>1013698.6301369863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6BD7-4979-B7F5-45BCFD764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269560054993126E-2"/>
          <c:y val="0.80215703670843963"/>
          <c:w val="0.97643419572553436"/>
          <c:h val="0.181969982625411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DC6674-2410-4707-81CC-0A337FFAB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386775E-1844-41A2-8E77-4B01CCEC98F3}">
      <dgm:prSet phldrT="[Text]" custT="1"/>
      <dgm:spPr>
        <a:solidFill>
          <a:srgbClr val="C00000"/>
        </a:solidFill>
      </dgm:spPr>
      <dgm:t>
        <a:bodyPr/>
        <a:lstStyle/>
        <a:p>
          <a:pPr algn="l" rtl="0">
            <a:lnSpc>
              <a:spcPct val="100000"/>
            </a:lnSpc>
            <a:spcAft>
              <a:spcPts val="0"/>
            </a:spcAft>
          </a:pPr>
          <a:r>
            <a:rPr lang="fr-FR" sz="2100" b="1" i="0" u="none" baseline="0" dirty="0">
              <a:solidFill>
                <a:schemeClr val="bg1"/>
              </a:solidFill>
              <a:latin typeface="+mj-lt"/>
            </a:rPr>
            <a:t>1. Cartographie de la chaîne </a:t>
          </a:r>
          <a:r>
            <a:rPr lang="fr-FR" sz="2100" b="1" i="0" u="none" baseline="0" dirty="0" smtClean="0">
              <a:solidFill>
                <a:schemeClr val="bg1"/>
              </a:solidFill>
              <a:latin typeface="+mj-lt"/>
            </a:rPr>
            <a:t>d’approvisionnement </a:t>
          </a:r>
          <a:endParaRPr lang="fr-FR" sz="2100" b="1" i="0" dirty="0">
            <a:solidFill>
              <a:schemeClr val="bg1"/>
            </a:solidFill>
            <a:latin typeface="+mj-lt"/>
          </a:endParaRP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kumimoji="0" lang="fr-FR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     Développer une représentation visuelle de la chaîne </a:t>
          </a:r>
          <a:r>
            <a:rPr kumimoji="0" lang="fr-FR" sz="16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d’approvisionnement</a:t>
          </a:r>
          <a:endParaRPr lang="fr-FR" sz="1600" b="0" i="0" dirty="0">
            <a:solidFill>
              <a:schemeClr val="bg1"/>
            </a:solidFill>
            <a:latin typeface="+mj-lt"/>
          </a:endParaRPr>
        </a:p>
      </dgm:t>
    </dgm:pt>
    <dgm:pt modelId="{EF685EF4-5938-4C0C-9A93-757A06C4838B}" type="parTrans" cxnId="{361F9EF5-1364-428B-9E63-EF4594B04CA7}">
      <dgm:prSet/>
      <dgm:spPr/>
      <dgm:t>
        <a:bodyPr/>
        <a:lstStyle/>
        <a:p>
          <a:endParaRPr lang="fr-FR"/>
        </a:p>
      </dgm:t>
    </dgm:pt>
    <dgm:pt modelId="{AAE23BDD-DF11-4A96-BD47-F20943A82D54}" type="sibTrans" cxnId="{361F9EF5-1364-428B-9E63-EF4594B04CA7}">
      <dgm:prSet/>
      <dgm:spPr/>
      <dgm:t>
        <a:bodyPr/>
        <a:lstStyle/>
        <a:p>
          <a:endParaRPr lang="fr-FR"/>
        </a:p>
      </dgm:t>
    </dgm:pt>
    <dgm:pt modelId="{8333F5F5-6FBC-4BFB-8584-37834FCC93F5}">
      <dgm:prSet phldrT="[Text]" custT="1"/>
      <dgm:spPr>
        <a:solidFill>
          <a:srgbClr val="C00000"/>
        </a:solidFill>
      </dgm:spPr>
      <dgm:t>
        <a:bodyPr/>
        <a:lstStyle/>
        <a:p>
          <a:pPr algn="l" rtl="0">
            <a:lnSpc>
              <a:spcPct val="100000"/>
            </a:lnSpc>
            <a:spcAft>
              <a:spcPts val="0"/>
            </a:spcAft>
          </a:pPr>
          <a:r>
            <a:rPr lang="fr-FR" sz="2100" b="1" i="0" u="none" baseline="0" dirty="0"/>
            <a:t>2. Évaluation des capacités et du fonctionnement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kumimoji="0" lang="fr-FR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     Mesurer les capacités et le fonctionnement </a:t>
          </a:r>
          <a:r>
            <a:rPr kumimoji="0" lang="fr-FR" sz="16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d’une </a:t>
          </a:r>
          <a:r>
            <a:rPr kumimoji="0" lang="fr-FR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chaîne </a:t>
          </a:r>
          <a:r>
            <a:rPr kumimoji="0" lang="fr-FR" sz="16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/>
          </a:r>
          <a:br>
            <a:rPr kumimoji="0" lang="fr-FR" sz="16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</a:br>
          <a:r>
            <a:rPr kumimoji="0" lang="fr-FR" sz="16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     d’approvisionnement</a:t>
          </a:r>
          <a:endParaRPr lang="fr-FR" sz="1600" b="0" i="0" dirty="0">
            <a:solidFill>
              <a:schemeClr val="bg1"/>
            </a:solidFill>
            <a:latin typeface="+mj-lt"/>
          </a:endParaRPr>
        </a:p>
      </dgm:t>
    </dgm:pt>
    <dgm:pt modelId="{F38C41F1-B1D5-413C-B56F-4495274E1742}" type="parTrans" cxnId="{F7614FB1-7DA3-4FB5-8004-16A4C763D659}">
      <dgm:prSet/>
      <dgm:spPr/>
      <dgm:t>
        <a:bodyPr/>
        <a:lstStyle/>
        <a:p>
          <a:endParaRPr lang="fr-FR"/>
        </a:p>
      </dgm:t>
    </dgm:pt>
    <dgm:pt modelId="{9FA1E02B-54BF-4281-839F-3D0F3ED1B6F5}" type="sibTrans" cxnId="{F7614FB1-7DA3-4FB5-8004-16A4C763D659}">
      <dgm:prSet/>
      <dgm:spPr/>
      <dgm:t>
        <a:bodyPr/>
        <a:lstStyle/>
        <a:p>
          <a:endParaRPr lang="fr-FR"/>
        </a:p>
      </dgm:t>
    </dgm:pt>
    <dgm:pt modelId="{D641D9E6-B2D0-4B86-A3A9-B78498F78167}">
      <dgm:prSet phldrT="[Text]" custT="1"/>
      <dgm:spPr>
        <a:solidFill>
          <a:srgbClr val="C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spcFirstLastPara="0" vert="horz" wrap="square" lIns="685483" tIns="53340" rIns="53340" bIns="53340" numCol="1" spcCol="1270" anchor="ctr" anchorCtr="0"/>
        <a:lstStyle/>
        <a:p>
          <a:pPr marL="0"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2100" b="1" i="0" u="none" kern="1200" baseline="0" dirty="0">
              <a:solidFill>
                <a:srgbClr val="FFFFFF"/>
              </a:solidFill>
              <a:latin typeface="Gill Sans MT"/>
              <a:ea typeface="+mn-ea"/>
              <a:cs typeface="+mn-cs"/>
            </a:rPr>
            <a:t>3. Indicateurs clés de performance</a:t>
          </a:r>
        </a:p>
        <a:p>
          <a:pPr marL="0"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2100" b="1" i="0" u="none" kern="1200" baseline="0" dirty="0">
              <a:solidFill>
                <a:srgbClr val="FFFFFF"/>
              </a:solidFill>
              <a:latin typeface="Gill Sans MT"/>
              <a:ea typeface="+mn-ea"/>
              <a:cs typeface="+mn-cs"/>
            </a:rPr>
            <a:t>   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Mesurer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les performances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d’une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chaîne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d’approvisionnement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de la santé</a:t>
          </a:r>
        </a:p>
      </dgm:t>
    </dgm:pt>
    <dgm:pt modelId="{04238D90-1BC4-4B6C-AE78-AABC454F01EC}" type="parTrans" cxnId="{DEA765FB-2DCF-476A-A615-20AD6082D037}">
      <dgm:prSet/>
      <dgm:spPr/>
      <dgm:t>
        <a:bodyPr/>
        <a:lstStyle/>
        <a:p>
          <a:endParaRPr lang="fr-FR"/>
        </a:p>
      </dgm:t>
    </dgm:pt>
    <dgm:pt modelId="{0E13D896-819F-4F6B-857F-8A079D04EE44}" type="sibTrans" cxnId="{DEA765FB-2DCF-476A-A615-20AD6082D037}">
      <dgm:prSet/>
      <dgm:spPr/>
      <dgm:t>
        <a:bodyPr/>
        <a:lstStyle/>
        <a:p>
          <a:endParaRPr lang="fr-FR"/>
        </a:p>
      </dgm:t>
    </dgm:pt>
    <dgm:pt modelId="{D3781050-EC37-446E-B8A5-9B9B331886EA}" type="pres">
      <dgm:prSet presAssocID="{FCDC6674-2410-4707-81CC-0A337FFABF2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DDFDFE8D-3D91-42BA-8529-03DA6108DCF1}" type="pres">
      <dgm:prSet presAssocID="{FCDC6674-2410-4707-81CC-0A337FFABF2D}" presName="Name1" presStyleCnt="0"/>
      <dgm:spPr/>
    </dgm:pt>
    <dgm:pt modelId="{6901086A-E992-49F4-9B8F-6C206888E5C2}" type="pres">
      <dgm:prSet presAssocID="{FCDC6674-2410-4707-81CC-0A337FFABF2D}" presName="cycle" presStyleCnt="0"/>
      <dgm:spPr/>
    </dgm:pt>
    <dgm:pt modelId="{BB2A2DA9-95F9-4EDB-8A93-332E3C571D1F}" type="pres">
      <dgm:prSet presAssocID="{FCDC6674-2410-4707-81CC-0A337FFABF2D}" presName="srcNode" presStyleLbl="node1" presStyleIdx="0" presStyleCnt="3"/>
      <dgm:spPr/>
    </dgm:pt>
    <dgm:pt modelId="{38D09D35-0DF1-4A7D-8794-3CACCC9E8618}" type="pres">
      <dgm:prSet presAssocID="{FCDC6674-2410-4707-81CC-0A337FFABF2D}" presName="conn" presStyleLbl="parChTrans1D2" presStyleIdx="0" presStyleCnt="1"/>
      <dgm:spPr/>
      <dgm:t>
        <a:bodyPr/>
        <a:lstStyle/>
        <a:p>
          <a:endParaRPr lang="fr-FR"/>
        </a:p>
      </dgm:t>
    </dgm:pt>
    <dgm:pt modelId="{5F0732AB-756D-4A5D-ADFC-873995D4C555}" type="pres">
      <dgm:prSet presAssocID="{FCDC6674-2410-4707-81CC-0A337FFABF2D}" presName="extraNode" presStyleLbl="node1" presStyleIdx="0" presStyleCnt="3"/>
      <dgm:spPr/>
    </dgm:pt>
    <dgm:pt modelId="{7419A35B-3C02-487E-AEEA-118FE43E67FF}" type="pres">
      <dgm:prSet presAssocID="{FCDC6674-2410-4707-81CC-0A337FFABF2D}" presName="dstNode" presStyleLbl="node1" presStyleIdx="0" presStyleCnt="3"/>
      <dgm:spPr/>
    </dgm:pt>
    <dgm:pt modelId="{0C74A69E-B933-4B10-A78F-CEA397BECBEA}" type="pres">
      <dgm:prSet presAssocID="{E386775E-1844-41A2-8E77-4B01CCEC98F3}" presName="text_1" presStyleLbl="node1" presStyleIdx="0" presStyleCnt="3" custLinFactNeighborX="-52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166DF9-7005-458D-BB48-2E24CD94FAE7}" type="pres">
      <dgm:prSet presAssocID="{E386775E-1844-41A2-8E77-4B01CCEC98F3}" presName="accent_1" presStyleCnt="0"/>
      <dgm:spPr/>
    </dgm:pt>
    <dgm:pt modelId="{569AC37E-6726-4238-A57A-C8434D5D0F1D}" type="pres">
      <dgm:prSet presAssocID="{E386775E-1844-41A2-8E77-4B01CCEC98F3}" presName="accentRepeatNode" presStyleLbl="solidFgAcc1" presStyleIdx="0" presStyleCnt="3"/>
      <dgm:spPr/>
    </dgm:pt>
    <dgm:pt modelId="{CADE4C5C-EF94-4255-B688-C7AA0922E26E}" type="pres">
      <dgm:prSet presAssocID="{8333F5F5-6FBC-4BFB-8584-37834FCC93F5}" presName="text_2" presStyleLbl="node1" presStyleIdx="1" presStyleCnt="3" custLinFactNeighborX="-55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56C6B9E-5852-4AF9-BFAA-85333019C311}" type="pres">
      <dgm:prSet presAssocID="{8333F5F5-6FBC-4BFB-8584-37834FCC93F5}" presName="accent_2" presStyleCnt="0"/>
      <dgm:spPr/>
    </dgm:pt>
    <dgm:pt modelId="{787C164B-CFCE-47AF-B262-314E9E0E1285}" type="pres">
      <dgm:prSet presAssocID="{8333F5F5-6FBC-4BFB-8584-37834FCC93F5}" presName="accentRepeatNode" presStyleLbl="solidFgAcc1" presStyleIdx="1" presStyleCnt="3"/>
      <dgm:spPr/>
    </dgm:pt>
    <dgm:pt modelId="{DB35DE6A-AEDE-4D31-B16D-0366F0D7D0E8}" type="pres">
      <dgm:prSet presAssocID="{D641D9E6-B2D0-4B86-A3A9-B78498F78167}" presName="text_3" presStyleLbl="node1" presStyleIdx="2" presStyleCnt="3">
        <dgm:presLayoutVars>
          <dgm:bulletEnabled val="1"/>
        </dgm:presLayoutVars>
      </dgm:prSet>
      <dgm:spPr>
        <a:xfrm>
          <a:off x="599728" y="3022600"/>
          <a:ext cx="7177950" cy="863600"/>
        </a:xfrm>
        <a:prstGeom prst="rect">
          <a:avLst/>
        </a:prstGeom>
      </dgm:spPr>
      <dgm:t>
        <a:bodyPr/>
        <a:lstStyle/>
        <a:p>
          <a:endParaRPr lang="fr-FR"/>
        </a:p>
      </dgm:t>
    </dgm:pt>
    <dgm:pt modelId="{DB2D9BF1-CF00-49E1-BBAF-017E46891BFF}" type="pres">
      <dgm:prSet presAssocID="{D641D9E6-B2D0-4B86-A3A9-B78498F78167}" presName="accent_3" presStyleCnt="0"/>
      <dgm:spPr/>
    </dgm:pt>
    <dgm:pt modelId="{0554BBCD-3515-455D-99C5-6AB7E4130130}" type="pres">
      <dgm:prSet presAssocID="{D641D9E6-B2D0-4B86-A3A9-B78498F78167}" presName="accentRepeatNode" presStyleLbl="solidFgAcc1" presStyleIdx="2" presStyleCnt="3"/>
      <dgm:spPr/>
    </dgm:pt>
  </dgm:ptLst>
  <dgm:cxnLst>
    <dgm:cxn modelId="{F43B2243-5834-40EB-9AB4-84A8E1ABA045}" type="presOf" srcId="{E386775E-1844-41A2-8E77-4B01CCEC98F3}" destId="{0C74A69E-B933-4B10-A78F-CEA397BECBEA}" srcOrd="0" destOrd="0" presId="urn:microsoft.com/office/officeart/2008/layout/VerticalCurvedList"/>
    <dgm:cxn modelId="{361F9EF5-1364-428B-9E63-EF4594B04CA7}" srcId="{FCDC6674-2410-4707-81CC-0A337FFABF2D}" destId="{E386775E-1844-41A2-8E77-4B01CCEC98F3}" srcOrd="0" destOrd="0" parTransId="{EF685EF4-5938-4C0C-9A93-757A06C4838B}" sibTransId="{AAE23BDD-DF11-4A96-BD47-F20943A82D54}"/>
    <dgm:cxn modelId="{53EE9A4D-1892-463B-8258-23093E268BD2}" type="presOf" srcId="{AAE23BDD-DF11-4A96-BD47-F20943A82D54}" destId="{38D09D35-0DF1-4A7D-8794-3CACCC9E8618}" srcOrd="0" destOrd="0" presId="urn:microsoft.com/office/officeart/2008/layout/VerticalCurvedList"/>
    <dgm:cxn modelId="{DEA765FB-2DCF-476A-A615-20AD6082D037}" srcId="{FCDC6674-2410-4707-81CC-0A337FFABF2D}" destId="{D641D9E6-B2D0-4B86-A3A9-B78498F78167}" srcOrd="2" destOrd="0" parTransId="{04238D90-1BC4-4B6C-AE78-AABC454F01EC}" sibTransId="{0E13D896-819F-4F6B-857F-8A079D04EE44}"/>
    <dgm:cxn modelId="{F7614FB1-7DA3-4FB5-8004-16A4C763D659}" srcId="{FCDC6674-2410-4707-81CC-0A337FFABF2D}" destId="{8333F5F5-6FBC-4BFB-8584-37834FCC93F5}" srcOrd="1" destOrd="0" parTransId="{F38C41F1-B1D5-413C-B56F-4495274E1742}" sibTransId="{9FA1E02B-54BF-4281-839F-3D0F3ED1B6F5}"/>
    <dgm:cxn modelId="{4B93679B-0CA4-4359-BA86-54E3176FD094}" type="presOf" srcId="{FCDC6674-2410-4707-81CC-0A337FFABF2D}" destId="{D3781050-EC37-446E-B8A5-9B9B331886EA}" srcOrd="0" destOrd="0" presId="urn:microsoft.com/office/officeart/2008/layout/VerticalCurvedList"/>
    <dgm:cxn modelId="{448F470A-33B0-48C8-89BA-BDDFE8B9B69D}" type="presOf" srcId="{8333F5F5-6FBC-4BFB-8584-37834FCC93F5}" destId="{CADE4C5C-EF94-4255-B688-C7AA0922E26E}" srcOrd="0" destOrd="0" presId="urn:microsoft.com/office/officeart/2008/layout/VerticalCurvedList"/>
    <dgm:cxn modelId="{987C222F-127C-43D1-BC61-CB14CC6ED31A}" type="presOf" srcId="{D641D9E6-B2D0-4B86-A3A9-B78498F78167}" destId="{DB35DE6A-AEDE-4D31-B16D-0366F0D7D0E8}" srcOrd="0" destOrd="0" presId="urn:microsoft.com/office/officeart/2008/layout/VerticalCurvedList"/>
    <dgm:cxn modelId="{2B1CC691-E891-4D0E-B8C6-6545EBF8A3FB}" type="presParOf" srcId="{D3781050-EC37-446E-B8A5-9B9B331886EA}" destId="{DDFDFE8D-3D91-42BA-8529-03DA6108DCF1}" srcOrd="0" destOrd="0" presId="urn:microsoft.com/office/officeart/2008/layout/VerticalCurvedList"/>
    <dgm:cxn modelId="{AFC42605-B86D-4C20-9ECB-5830E6059C44}" type="presParOf" srcId="{DDFDFE8D-3D91-42BA-8529-03DA6108DCF1}" destId="{6901086A-E992-49F4-9B8F-6C206888E5C2}" srcOrd="0" destOrd="0" presId="urn:microsoft.com/office/officeart/2008/layout/VerticalCurvedList"/>
    <dgm:cxn modelId="{BCB237F6-29B8-4E8B-AD77-328D14A28873}" type="presParOf" srcId="{6901086A-E992-49F4-9B8F-6C206888E5C2}" destId="{BB2A2DA9-95F9-4EDB-8A93-332E3C571D1F}" srcOrd="0" destOrd="0" presId="urn:microsoft.com/office/officeart/2008/layout/VerticalCurvedList"/>
    <dgm:cxn modelId="{D3FFEF9A-3B07-495A-A255-A55A23EA2704}" type="presParOf" srcId="{6901086A-E992-49F4-9B8F-6C206888E5C2}" destId="{38D09D35-0DF1-4A7D-8794-3CACCC9E8618}" srcOrd="1" destOrd="0" presId="urn:microsoft.com/office/officeart/2008/layout/VerticalCurvedList"/>
    <dgm:cxn modelId="{D2C95A34-C01C-4515-9D0C-BEE59C138EEF}" type="presParOf" srcId="{6901086A-E992-49F4-9B8F-6C206888E5C2}" destId="{5F0732AB-756D-4A5D-ADFC-873995D4C555}" srcOrd="2" destOrd="0" presId="urn:microsoft.com/office/officeart/2008/layout/VerticalCurvedList"/>
    <dgm:cxn modelId="{A59F943C-06EE-4F30-84B8-6A80AFB7F06C}" type="presParOf" srcId="{6901086A-E992-49F4-9B8F-6C206888E5C2}" destId="{7419A35B-3C02-487E-AEEA-118FE43E67FF}" srcOrd="3" destOrd="0" presId="urn:microsoft.com/office/officeart/2008/layout/VerticalCurvedList"/>
    <dgm:cxn modelId="{875909DB-CBAD-4AD6-B5D5-7729185795BA}" type="presParOf" srcId="{DDFDFE8D-3D91-42BA-8529-03DA6108DCF1}" destId="{0C74A69E-B933-4B10-A78F-CEA397BECBEA}" srcOrd="1" destOrd="0" presId="urn:microsoft.com/office/officeart/2008/layout/VerticalCurvedList"/>
    <dgm:cxn modelId="{5719B142-0411-4F7E-89C8-74C7E1B71FA3}" type="presParOf" srcId="{DDFDFE8D-3D91-42BA-8529-03DA6108DCF1}" destId="{5A166DF9-7005-458D-BB48-2E24CD94FAE7}" srcOrd="2" destOrd="0" presId="urn:microsoft.com/office/officeart/2008/layout/VerticalCurvedList"/>
    <dgm:cxn modelId="{72EEC9CD-AACB-4B21-9C37-3FA2A653C211}" type="presParOf" srcId="{5A166DF9-7005-458D-BB48-2E24CD94FAE7}" destId="{569AC37E-6726-4238-A57A-C8434D5D0F1D}" srcOrd="0" destOrd="0" presId="urn:microsoft.com/office/officeart/2008/layout/VerticalCurvedList"/>
    <dgm:cxn modelId="{E28EFCF8-8670-4B6A-8834-F3F1283C7031}" type="presParOf" srcId="{DDFDFE8D-3D91-42BA-8529-03DA6108DCF1}" destId="{CADE4C5C-EF94-4255-B688-C7AA0922E26E}" srcOrd="3" destOrd="0" presId="urn:microsoft.com/office/officeart/2008/layout/VerticalCurvedList"/>
    <dgm:cxn modelId="{76B7C530-B6DE-4B56-BE55-BA3C72334530}" type="presParOf" srcId="{DDFDFE8D-3D91-42BA-8529-03DA6108DCF1}" destId="{556C6B9E-5852-4AF9-BFAA-85333019C311}" srcOrd="4" destOrd="0" presId="urn:microsoft.com/office/officeart/2008/layout/VerticalCurvedList"/>
    <dgm:cxn modelId="{712AD018-8D26-4141-A5CD-50DD288FCBA8}" type="presParOf" srcId="{556C6B9E-5852-4AF9-BFAA-85333019C311}" destId="{787C164B-CFCE-47AF-B262-314E9E0E1285}" srcOrd="0" destOrd="0" presId="urn:microsoft.com/office/officeart/2008/layout/VerticalCurvedList"/>
    <dgm:cxn modelId="{62353917-8720-41D7-B4AF-0FF0B620E67B}" type="presParOf" srcId="{DDFDFE8D-3D91-42BA-8529-03DA6108DCF1}" destId="{DB35DE6A-AEDE-4D31-B16D-0366F0D7D0E8}" srcOrd="5" destOrd="0" presId="urn:microsoft.com/office/officeart/2008/layout/VerticalCurvedList"/>
    <dgm:cxn modelId="{DABE3096-34EC-4FDE-B774-E3A9C6EEBF90}" type="presParOf" srcId="{DDFDFE8D-3D91-42BA-8529-03DA6108DCF1}" destId="{DB2D9BF1-CF00-49E1-BBAF-017E46891BFF}" srcOrd="6" destOrd="0" presId="urn:microsoft.com/office/officeart/2008/layout/VerticalCurvedList"/>
    <dgm:cxn modelId="{639BD9DE-98AD-42B1-9433-C51BB954E9E8}" type="presParOf" srcId="{DB2D9BF1-CF00-49E1-BBAF-017E46891BFF}" destId="{0554BBCD-3515-455D-99C5-6AB7E41301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09D35-0DF1-4A7D-8794-3CACCC9E8618}">
      <dsp:nvSpPr>
        <dsp:cNvPr id="0" name=""/>
        <dsp:cNvSpPr/>
      </dsp:nvSpPr>
      <dsp:spPr>
        <a:xfrm>
          <a:off x="-4881706" y="-748095"/>
          <a:ext cx="5814192" cy="5814192"/>
        </a:xfrm>
        <a:prstGeom prst="blockArc">
          <a:avLst>
            <a:gd name="adj1" fmla="val 18900000"/>
            <a:gd name="adj2" fmla="val 2700000"/>
            <a:gd name="adj3" fmla="val 37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74A69E-B933-4B10-A78F-CEA397BECBEA}">
      <dsp:nvSpPr>
        <dsp:cNvPr id="0" name=""/>
        <dsp:cNvSpPr/>
      </dsp:nvSpPr>
      <dsp:spPr>
        <a:xfrm>
          <a:off x="561828" y="431800"/>
          <a:ext cx="7177950" cy="863600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483" tIns="53340" rIns="53340" bIns="53340" numCol="1" spcCol="1270" anchor="ctr" anchorCtr="0">
          <a:noAutofit/>
        </a:bodyPr>
        <a:lstStyle/>
        <a:p>
          <a:pPr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2100" b="1" i="0" u="none" kern="1200" baseline="0" dirty="0">
              <a:solidFill>
                <a:schemeClr val="bg1"/>
              </a:solidFill>
              <a:latin typeface="+mj-lt"/>
            </a:rPr>
            <a:t>1. Cartographie de la chaîne </a:t>
          </a:r>
          <a:r>
            <a:rPr lang="fr-FR" sz="2100" b="1" i="0" u="none" kern="1200" baseline="0" dirty="0" smtClean="0">
              <a:solidFill>
                <a:schemeClr val="bg1"/>
              </a:solidFill>
              <a:latin typeface="+mj-lt"/>
            </a:rPr>
            <a:t>d’approvisionnement </a:t>
          </a:r>
          <a:endParaRPr lang="fr-FR" sz="2100" b="1" i="0" kern="1200" dirty="0">
            <a:solidFill>
              <a:schemeClr val="bg1"/>
            </a:solidFill>
            <a:latin typeface="+mj-lt"/>
          </a:endParaRPr>
        </a:p>
        <a:p>
          <a:pPr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     Développer une représentation visuelle de la chaîne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d’approvisionnement</a:t>
          </a:r>
          <a:endParaRPr lang="fr-FR" sz="1600" b="0" i="0" kern="1200" dirty="0">
            <a:solidFill>
              <a:schemeClr val="bg1"/>
            </a:solidFill>
            <a:latin typeface="+mj-lt"/>
          </a:endParaRPr>
        </a:p>
      </dsp:txBody>
      <dsp:txXfrm>
        <a:off x="561828" y="431800"/>
        <a:ext cx="7177950" cy="863600"/>
      </dsp:txXfrm>
    </dsp:sp>
    <dsp:sp modelId="{569AC37E-6726-4238-A57A-C8434D5D0F1D}">
      <dsp:nvSpPr>
        <dsp:cNvPr id="0" name=""/>
        <dsp:cNvSpPr/>
      </dsp:nvSpPr>
      <dsp:spPr>
        <a:xfrm>
          <a:off x="59978" y="323850"/>
          <a:ext cx="1079500" cy="1079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DE4C5C-EF94-4255-B688-C7AA0922E26E}">
      <dsp:nvSpPr>
        <dsp:cNvPr id="0" name=""/>
        <dsp:cNvSpPr/>
      </dsp:nvSpPr>
      <dsp:spPr>
        <a:xfrm>
          <a:off x="875345" y="1727200"/>
          <a:ext cx="6864031" cy="863600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483" tIns="53340" rIns="53340" bIns="53340" numCol="1" spcCol="1270" anchor="ctr" anchorCtr="0">
          <a:noAutofit/>
        </a:bodyPr>
        <a:lstStyle/>
        <a:p>
          <a:pPr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2100" b="1" i="0" u="none" kern="1200" baseline="0" dirty="0"/>
            <a:t>2. Évaluation des capacités et du fonctionnement</a:t>
          </a:r>
        </a:p>
        <a:p>
          <a:pPr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     Mesurer les capacités et le fonctionnement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d’une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chaîne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/>
          </a:r>
          <a:b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</a:b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rPr>
            <a:t>     d’approvisionnement</a:t>
          </a:r>
          <a:endParaRPr lang="fr-FR" sz="1600" b="0" i="0" kern="1200" dirty="0">
            <a:solidFill>
              <a:schemeClr val="bg1"/>
            </a:solidFill>
            <a:latin typeface="+mj-lt"/>
          </a:endParaRPr>
        </a:p>
      </dsp:txBody>
      <dsp:txXfrm>
        <a:off x="875345" y="1727200"/>
        <a:ext cx="6864031" cy="863600"/>
      </dsp:txXfrm>
    </dsp:sp>
    <dsp:sp modelId="{787C164B-CFCE-47AF-B262-314E9E0E1285}">
      <dsp:nvSpPr>
        <dsp:cNvPr id="0" name=""/>
        <dsp:cNvSpPr/>
      </dsp:nvSpPr>
      <dsp:spPr>
        <a:xfrm>
          <a:off x="373897" y="1619250"/>
          <a:ext cx="1079500" cy="1079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35DE6A-AEDE-4D31-B16D-0366F0D7D0E8}">
      <dsp:nvSpPr>
        <dsp:cNvPr id="0" name=""/>
        <dsp:cNvSpPr/>
      </dsp:nvSpPr>
      <dsp:spPr>
        <a:xfrm>
          <a:off x="599728" y="3022600"/>
          <a:ext cx="7177950" cy="863600"/>
        </a:xfrm>
        <a:prstGeom prst="rect">
          <a:avLst/>
        </a:prstGeom>
        <a:solidFill>
          <a:srgbClr val="C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483" tIns="53340" rIns="53340" bIns="53340" numCol="1" spcCol="1270" anchor="ctr" anchorCtr="0">
          <a:noAutofit/>
        </a:bodyPr>
        <a:lstStyle/>
        <a:p>
          <a:pPr marL="0"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2100" b="1" i="0" u="none" kern="1200" baseline="0" dirty="0">
              <a:solidFill>
                <a:srgbClr val="FFFFFF"/>
              </a:solidFill>
              <a:latin typeface="Gill Sans MT"/>
              <a:ea typeface="+mn-ea"/>
              <a:cs typeface="+mn-cs"/>
            </a:rPr>
            <a:t>3. Indicateurs clés de performance</a:t>
          </a:r>
        </a:p>
        <a:p>
          <a:pPr marL="0" lvl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2100" b="1" i="0" u="none" kern="1200" baseline="0" dirty="0">
              <a:solidFill>
                <a:srgbClr val="FFFFFF"/>
              </a:solidFill>
              <a:latin typeface="Gill Sans MT"/>
              <a:ea typeface="+mn-ea"/>
              <a:cs typeface="+mn-cs"/>
            </a:rPr>
            <a:t>   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Mesurer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les performances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d’une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chaîne </a:t>
          </a:r>
          <a:r>
            <a:rPr kumimoji="0" lang="fr-FR" sz="1600" b="0" i="0" u="none" strike="noStrike" kern="1200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d’approvisionnement </a:t>
          </a:r>
          <a:r>
            <a:rPr kumimoji="0" lang="fr-FR" sz="16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+mn-cs"/>
            </a:rPr>
            <a:t>de la santé</a:t>
          </a:r>
        </a:p>
      </dsp:txBody>
      <dsp:txXfrm>
        <a:off x="599728" y="3022600"/>
        <a:ext cx="7177950" cy="863600"/>
      </dsp:txXfrm>
    </dsp:sp>
    <dsp:sp modelId="{0554BBCD-3515-455D-99C5-6AB7E4130130}">
      <dsp:nvSpPr>
        <dsp:cNvPr id="0" name=""/>
        <dsp:cNvSpPr/>
      </dsp:nvSpPr>
      <dsp:spPr>
        <a:xfrm>
          <a:off x="59978" y="2914650"/>
          <a:ext cx="1079500" cy="10795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0.03798</cdr:x>
      <cdr:y>0.00984</cdr:y>
    </cdr:from>
    <cdr:to>
      <cdr:x>0.06721</cdr:x>
      <cdr:y>0.10075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2815B04D-7572-4391-8119-4E3E54D1782A}"/>
            </a:ext>
          </a:extLst>
        </cdr:cNvPr>
        <cdr:cNvSpPr txBox="1"/>
      </cdr:nvSpPr>
      <cdr:spPr>
        <a:xfrm xmlns:a="http://schemas.openxmlformats.org/drawingml/2006/main">
          <a:off x="318193" y="39162"/>
          <a:ext cx="244913" cy="3619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600"/>
            <a:t>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0.03798</cdr:x>
      <cdr:y>0.00984</cdr:y>
    </cdr:from>
    <cdr:to>
      <cdr:x>0.06721</cdr:x>
      <cdr:y>0.10075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2815B04D-7572-4391-8119-4E3E54D1782A}"/>
            </a:ext>
          </a:extLst>
        </cdr:cNvPr>
        <cdr:cNvSpPr txBox="1"/>
      </cdr:nvSpPr>
      <cdr:spPr>
        <a:xfrm xmlns:a="http://schemas.openxmlformats.org/drawingml/2006/main">
          <a:off x="318193" y="39162"/>
          <a:ext cx="244913" cy="3619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600"/>
            <a:t>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0.76387</cdr:x>
      <cdr:y>0.79372</cdr:y>
    </cdr:from>
    <cdr:to>
      <cdr:x>1</cdr:x>
      <cdr:y>1</cdr:y>
    </cdr:to>
    <cdr:sp macro="" textlink="">
      <cdr:nvSpPr>
        <cdr:cNvPr id="2" name="Oval Callout 1"/>
        <cdr:cNvSpPr/>
      </cdr:nvSpPr>
      <cdr:spPr>
        <a:xfrm xmlns:a="http://schemas.openxmlformats.org/drawingml/2006/main">
          <a:off x="6333176" y="4415147"/>
          <a:ext cx="1957732" cy="1147453"/>
        </a:xfrm>
        <a:prstGeom xmlns:a="http://schemas.openxmlformats.org/drawingml/2006/main" prst="wedgeEllipseCallout">
          <a:avLst>
            <a:gd name="adj1" fmla="val -207694"/>
            <a:gd name="adj2" fmla="val -46558"/>
          </a:avLst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sz="1300" dirty="0"/>
            <a:t>Indiquez vos données dans cette diapositive et ajoutez des chiffres</a:t>
          </a:r>
          <a:endParaRPr lang="en-US" sz="13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t>8/13/2019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t>8/13/2019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="" xmlns:a16="http://schemas.microsoft.com/office/drawing/2014/main" id="{65F3F546-5FCA-4DA7-B053-31FCAE6A81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="" xmlns:a16="http://schemas.microsoft.com/office/drawing/2014/main" id="{42712C23-DF12-46B7-A538-6D4F912A9F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="" xmlns:a16="http://schemas.microsoft.com/office/drawing/2014/main" id="{71BADBFC-550E-40E6-B233-E9D3D7B812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45E1C9B-6228-4EF0-BDC4-F4633A4728B9}" type="slidenum">
              <a:rPr sz="1200">
                <a:latin typeface="Times" panose="02020603050405020304" pitchFamily="18" charset="0"/>
              </a:rPr>
              <a:pPr/>
              <a:t>1</a:t>
            </a:fld>
            <a:endParaRPr lang="fr-FR" altLang="en-US" sz="120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512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4A558B-E4E9-A94A-B9C1-029E46A76ABA}" type="slidenum">
              <a:r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90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 eaLnBrk="1" hangingPunct="1">
              <a:spcBef>
                <a:spcPct val="0"/>
              </a:spcBef>
            </a:pPr>
            <a:endParaRPr lang="fr-FR" altLang="en-US"/>
          </a:p>
        </p:txBody>
      </p:sp>
      <p:sp>
        <p:nvSpPr>
          <p:cNvPr id="2641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/>
            <a:fld id="{138BF69E-CB98-4C92-9F69-761DC89669ED}" type="slidenum">
              <a:rPr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30</a:t>
            </a:fld>
            <a:endParaRPr lang="fr-FR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698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E53E3F81-CFC9-4505-B598-CBFC1ED168D8}" type="slidenum">
              <a:rPr/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5146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4A558B-E4E9-A94A-B9C1-029E46A76ABA}" type="slidenum">
              <a:rPr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1210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4A558B-E4E9-A94A-B9C1-029E46A76ABA}" type="slidenum">
              <a:rPr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301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-FR" b="0" i="0" u="none" baseline="0" dirty="0"/>
              <a:t>Ce calendrier est celui de </a:t>
            </a:r>
            <a:r>
              <a:rPr lang="fr-FR" b="0" i="0" u="none" baseline="0" dirty="0" smtClean="0"/>
              <a:t>l’Ouganda</a:t>
            </a:r>
            <a:r>
              <a:rPr lang="fr-FR" b="0" i="0" u="none" baseline="0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DC366F2-1B82-8E43-B983-045388936D7F}" type="slidenum">
              <a:r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60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-FR" b="0" i="0" u="none" baseline="0" dirty="0"/>
              <a:t>À présenter sous forme de graphique </a:t>
            </a:r>
          </a:p>
          <a:p>
            <a:endParaRPr lang="fr-FR" baseline="0" dirty="0"/>
          </a:p>
          <a:p>
            <a:pPr algn="l" rtl="0"/>
            <a:r>
              <a:rPr lang="fr-FR" b="0" i="0" u="none" baseline="0" dirty="0"/>
              <a:t>Points importants</a:t>
            </a:r>
          </a:p>
          <a:p>
            <a:pPr marL="228600" indent="-228600" algn="l" rtl="0">
              <a:buAutoNum type="arabicPeriod"/>
            </a:pPr>
            <a:r>
              <a:rPr lang="fr-FR" b="0" i="0" u="none" baseline="0" dirty="0"/>
              <a:t>Présentation de </a:t>
            </a:r>
            <a:r>
              <a:rPr lang="fr-FR" b="0" i="0" u="none" baseline="0" dirty="0" smtClean="0"/>
              <a:t>l’attribution </a:t>
            </a:r>
            <a:r>
              <a:rPr lang="fr-FR" b="0" i="0" u="none" baseline="0" dirty="0"/>
              <a:t>des scores — quelles sont les quatre catégories et raisons pour lesquelles </a:t>
            </a:r>
            <a:r>
              <a:rPr lang="fr-FR" b="0" i="0" u="none" baseline="0" dirty="0" smtClean="0"/>
              <a:t>l’attribution d’un </a:t>
            </a:r>
            <a:r>
              <a:rPr lang="fr-FR" b="0" i="0" u="none" baseline="0" dirty="0"/>
              <a:t>score est importante ? </a:t>
            </a:r>
          </a:p>
          <a:p>
            <a:pPr marL="228600" indent="-228600" algn="l" rtl="0">
              <a:buAutoNum type="arabicPeriod"/>
            </a:pPr>
            <a:r>
              <a:rPr lang="fr-FR" b="0" i="0" u="none" baseline="0" dirty="0"/>
              <a:t> Pourquoi cette version est-elle si efficace — Pas une simple catégorisation. </a:t>
            </a:r>
          </a:p>
          <a:p>
            <a:pPr marL="228600" indent="-228600" algn="l" rtl="0">
              <a:buAutoNum type="arabicPeriod"/>
            </a:pPr>
            <a:r>
              <a:rPr lang="fr-FR" b="0" i="0" u="none" baseline="0" dirty="0"/>
              <a:t>Il conviendrait de comparer avec </a:t>
            </a:r>
            <a:r>
              <a:rPr lang="fr-FR" b="0" i="0" u="none" baseline="0" dirty="0" smtClean="0"/>
              <a:t>d’autres </a:t>
            </a:r>
            <a:r>
              <a:rPr lang="fr-FR" b="0" i="0" u="none" baseline="0" dirty="0"/>
              <a:t>modèles de maturité. </a:t>
            </a:r>
          </a:p>
          <a:p>
            <a:pPr marL="228600" indent="-228600" algn="l" rtl="0">
              <a:buAutoNum type="arabicPeriod"/>
            </a:pPr>
            <a:r>
              <a:rPr lang="fr-FR" b="0" i="0" u="none" baseline="0" dirty="0"/>
              <a:t>Deux façons </a:t>
            </a:r>
            <a:r>
              <a:rPr lang="fr-FR" b="0" i="0" u="none" baseline="0" dirty="0" smtClean="0"/>
              <a:t>d’obtenir </a:t>
            </a:r>
            <a:r>
              <a:rPr lang="fr-FR" b="0" i="0" u="none" baseline="0" dirty="0"/>
              <a:t>un score général « de base »</a:t>
            </a:r>
          </a:p>
          <a:p>
            <a:pPr marL="685800" lvl="1" indent="-228600" algn="l" rtl="0">
              <a:buAutoNum type="arabicPeriod"/>
            </a:pPr>
            <a:r>
              <a:rPr lang="fr-FR" b="0" i="0" u="none" baseline="0" dirty="0"/>
              <a:t>Toutes les capacités de base</a:t>
            </a:r>
          </a:p>
          <a:p>
            <a:pPr marL="685800" lvl="1" indent="-228600" algn="l" rtl="0">
              <a:buAutoNum type="arabicPeriod"/>
            </a:pPr>
            <a:r>
              <a:rPr lang="fr-FR" b="0" i="0" u="none" baseline="0" dirty="0"/>
              <a:t>Combinaison de niveaux intermédiaires et de niveaux de base avec des lacunes. </a:t>
            </a:r>
          </a:p>
          <a:p>
            <a:pPr marL="0" lvl="0" indent="0" algn="l" rtl="0">
              <a:buNone/>
            </a:pPr>
            <a:r>
              <a:rPr lang="fr-FR" b="0" i="0" u="none" baseline="0" dirty="0"/>
              <a:t>Remarque interne importante : </a:t>
            </a:r>
            <a:r>
              <a:rPr lang="fr-FR" b="0" i="0" u="none" baseline="0" dirty="0" smtClean="0"/>
              <a:t>qu’entend-on </a:t>
            </a:r>
            <a:r>
              <a:rPr lang="fr-FR" b="0" i="0" u="none" baseline="0" dirty="0"/>
              <a:t>par inférieur à « de base » ? – où et quand définir les attentes ?</a:t>
            </a:r>
          </a:p>
          <a:p>
            <a:pPr marL="0" lvl="0" indent="0" algn="l" rtl="0">
              <a:buNone/>
            </a:pPr>
            <a:endParaRPr lang="fr-FR" baseline="0" dirty="0"/>
          </a:p>
          <a:p>
            <a:pPr marL="0" lvl="0" indent="0" algn="l" rtl="0">
              <a:buNone/>
            </a:pPr>
            <a:r>
              <a:rPr lang="fr-FR" b="0" i="0" u="none" baseline="0" dirty="0"/>
              <a:t>Autres détails sur le modèle de maturité à inclure dans la formation sous forme de diapositives supplémentaires.</a:t>
            </a:r>
          </a:p>
          <a:p>
            <a:pPr algn="l" rtl="0"/>
            <a:r>
              <a:rPr lang="fr-FR" b="0" i="0" u="none" baseline="0" dirty="0"/>
              <a:t>Débattre des différentes façons </a:t>
            </a:r>
            <a:r>
              <a:rPr lang="fr-FR" b="0" i="0" u="none" baseline="0" dirty="0" smtClean="0"/>
              <a:t>d’interpréter </a:t>
            </a:r>
            <a:r>
              <a:rPr lang="fr-FR" b="0" i="0" u="none" baseline="0" dirty="0"/>
              <a:t>les scores de maturité.</a:t>
            </a:r>
          </a:p>
          <a:p>
            <a:pPr lvl="1" algn="l" rtl="0"/>
            <a:r>
              <a:rPr lang="fr-FR" b="0" i="0" u="none" baseline="0" dirty="0"/>
              <a:t>Niveau général </a:t>
            </a:r>
          </a:p>
          <a:p>
            <a:pPr lvl="1" algn="l" rtl="0"/>
            <a:r>
              <a:rPr lang="fr-FR" b="0" i="0" u="none" baseline="0" dirty="0"/>
              <a:t>Quel score reflète un niveau de base suffisant  </a:t>
            </a:r>
          </a:p>
          <a:p>
            <a:pPr lvl="1" algn="l" rtl="0"/>
            <a:r>
              <a:rPr lang="fr-FR" b="0" i="0" u="none" baseline="0" dirty="0"/>
              <a:t>Variabilité </a:t>
            </a:r>
            <a:r>
              <a:rPr lang="fr-FR" b="0" i="0" u="none" baseline="0" dirty="0" smtClean="0"/>
              <a:t>d’un </a:t>
            </a:r>
            <a:r>
              <a:rPr lang="fr-FR" b="0" i="0" u="none" baseline="0" dirty="0"/>
              <a:t>site à </a:t>
            </a:r>
            <a:r>
              <a:rPr lang="fr-FR" b="0" i="0" u="none" baseline="0" dirty="0" smtClean="0"/>
              <a:t>l’autre</a:t>
            </a:r>
            <a:endParaRPr lang="fr-FR" b="0" i="0" u="none" baseline="0" dirty="0"/>
          </a:p>
          <a:p>
            <a:pPr lvl="1" algn="l" rtl="0"/>
            <a:r>
              <a:rPr lang="fr-FR" b="0" i="0" u="none" baseline="0" dirty="0"/>
              <a:t>Pas de ligne de démarcation claire…</a:t>
            </a:r>
          </a:p>
          <a:p>
            <a:pPr lvl="1" algn="l" rtl="0"/>
            <a:r>
              <a:rPr lang="fr-FR" b="0" i="0" u="none" baseline="0" dirty="0"/>
              <a:t>Cas dans lesquels des lacunes peuvent être constatées au niveau de la maturité de base en même temps que des capacités avancées pour la même fonction </a:t>
            </a:r>
          </a:p>
          <a:p>
            <a:pPr marL="0" lvl="0" indent="0" algn="l" rtl="0">
              <a:buNone/>
            </a:pPr>
            <a:endParaRPr lang="fr-FR" baseline="0" dirty="0"/>
          </a:p>
          <a:p>
            <a:pPr marL="0" lvl="0" indent="0" algn="l" rtl="0">
              <a:buNone/>
            </a:pPr>
            <a:endParaRPr lang="fr-FR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950B9C52-E2F9-4229-A752-FF3A322C8BC5}" type="slidenum">
              <a:r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8872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950B9C52-E2F9-4229-A752-FF3A322C8BC5}" type="slidenum">
              <a:r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9693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950B9C52-E2F9-4229-A752-FF3A322C8BC5}" type="slidenum">
              <a:r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7152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-FR" b="0" i="0" u="none" baseline="0" dirty="0"/>
              <a:t>Comprendre les capacités et les performances de la chaîne </a:t>
            </a:r>
            <a:r>
              <a:rPr lang="fr-FR" b="0" i="0" u="none" baseline="0" dirty="0" smtClean="0"/>
              <a:t>d’approvisionnement </a:t>
            </a:r>
            <a:r>
              <a:rPr lang="fr-FR" b="0" i="0" u="none" baseline="0" dirty="0"/>
              <a:t>offre une vision complète de son état actuel.  Si des capacités très développées doivent, en théorie, entraîner un niveau de performance supérieur (et inversement), ce </a:t>
            </a:r>
            <a:r>
              <a:rPr lang="fr-FR" b="0" i="0" u="none" baseline="0" dirty="0" smtClean="0"/>
              <a:t>n’est </a:t>
            </a:r>
            <a:r>
              <a:rPr lang="fr-FR" b="0" i="0" u="none" baseline="0" dirty="0"/>
              <a:t>cependant pas toujours le cas. </a:t>
            </a:r>
            <a:r>
              <a:rPr lang="fr-FR" b="0" i="0" u="none" baseline="0" dirty="0" smtClean="0"/>
              <a:t>L’évaluation </a:t>
            </a:r>
            <a:r>
              <a:rPr lang="fr-FR" b="0" i="0" u="none" baseline="0" dirty="0"/>
              <a:t>nationale de la chaîne </a:t>
            </a:r>
            <a:r>
              <a:rPr lang="fr-FR" b="0" i="0" u="none" baseline="0" dirty="0" smtClean="0"/>
              <a:t>d’approvisionnement </a:t>
            </a:r>
            <a:r>
              <a:rPr lang="fr-FR" b="0" i="0" u="none" baseline="0" dirty="0"/>
              <a:t>fournit des données pour mieux documenter à la fois la planification et la gestion des performances.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E53E3F81-CFC9-4505-B598-CBFC1ED168D8}" type="slidenum">
              <a:r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2195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-FR" b="0" i="0" u="none" baseline="0" dirty="0"/>
              <a:t>Orange = laboratoire</a:t>
            </a:r>
          </a:p>
          <a:p>
            <a:pPr algn="l" rtl="0"/>
            <a:r>
              <a:rPr lang="fr-FR" b="0" i="0" u="none" baseline="0" dirty="0"/>
              <a:t>Vert = tuberculose</a:t>
            </a:r>
          </a:p>
          <a:p>
            <a:pPr algn="l" rtl="0"/>
            <a:r>
              <a:rPr lang="fr-FR" b="0" i="0" u="none" baseline="0" dirty="0"/>
              <a:t>Noir = médicaments essentiels </a:t>
            </a:r>
          </a:p>
          <a:p>
            <a:pPr algn="l" rtl="0"/>
            <a:r>
              <a:rPr lang="fr-FR" b="0" i="0" u="none" baseline="0" dirty="0"/>
              <a:t>Rouge = VIH/SIDA </a:t>
            </a:r>
          </a:p>
          <a:p>
            <a:pPr algn="l" rtl="0"/>
            <a:r>
              <a:rPr lang="fr-FR" b="0" i="0" u="none" baseline="0" dirty="0"/>
              <a:t>Violet = nutrition </a:t>
            </a:r>
          </a:p>
          <a:p>
            <a:pPr algn="l" rtl="0"/>
            <a:r>
              <a:rPr lang="fr-FR" b="0" i="0" u="none" baseline="0" dirty="0"/>
              <a:t>Bleu = vaccins </a:t>
            </a:r>
          </a:p>
          <a:p>
            <a:pPr algn="l" rtl="0"/>
            <a:r>
              <a:rPr lang="fr-FR" b="0" i="0" u="none" baseline="0" dirty="0"/>
              <a:t>Rose = santé reproductive </a:t>
            </a:r>
          </a:p>
          <a:p>
            <a:endParaRPr lang="fr-FR" baseline="0" dirty="0"/>
          </a:p>
          <a:p>
            <a:pPr algn="l" rtl="0"/>
            <a:r>
              <a:rPr lang="fr-FR" b="0" i="0" u="none" baseline="0" dirty="0"/>
              <a:t>** Les produits de laboratoire spécialisés sont livrés directement par les magasins médicaux communs. Leur transbordement est réalisé par le laboratoire national de santé publique de </a:t>
            </a:r>
            <a:r>
              <a:rPr lang="fr-FR" b="0" i="0" u="none" baseline="0" dirty="0" smtClean="0"/>
              <a:t>l’Ouganda </a:t>
            </a:r>
            <a:r>
              <a:rPr lang="fr-FR" b="0" i="0" u="none" baseline="0" dirty="0"/>
              <a:t>(UNPHL)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DF273123-D9A7-AC4D-8E4D-DE85FCD293CD}" type="slidenum">
              <a:r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424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-FR" b="0" i="0" u="none" baseline="0" dirty="0"/>
              <a:t>Orange = laboratoire</a:t>
            </a:r>
          </a:p>
          <a:p>
            <a:pPr algn="l" rtl="0"/>
            <a:r>
              <a:rPr lang="fr-FR" b="0" i="0" u="none" baseline="0" dirty="0"/>
              <a:t>Vert = tuberculose</a:t>
            </a:r>
          </a:p>
          <a:p>
            <a:pPr algn="l" rtl="0"/>
            <a:r>
              <a:rPr lang="fr-FR" b="0" i="0" u="none" baseline="0" dirty="0"/>
              <a:t>Noir = médicaments essentiels </a:t>
            </a:r>
          </a:p>
          <a:p>
            <a:pPr algn="l" rtl="0"/>
            <a:r>
              <a:rPr lang="fr-FR" b="0" i="0" u="none" baseline="0" dirty="0"/>
              <a:t>Rouge = VIH/SIDA </a:t>
            </a:r>
          </a:p>
          <a:p>
            <a:pPr algn="l" rtl="0"/>
            <a:r>
              <a:rPr lang="fr-FR" b="0" i="0" u="none" baseline="0" dirty="0"/>
              <a:t>Violet = nutrition </a:t>
            </a:r>
          </a:p>
          <a:p>
            <a:pPr algn="l" rtl="0"/>
            <a:r>
              <a:rPr lang="fr-FR" b="0" i="0" u="none" baseline="0" dirty="0"/>
              <a:t>Bleu = vaccins </a:t>
            </a:r>
          </a:p>
          <a:p>
            <a:pPr algn="l" rtl="0"/>
            <a:r>
              <a:rPr lang="fr-FR" b="0" i="0" u="none" baseline="0" dirty="0"/>
              <a:t>Rose = santé reproductive </a:t>
            </a:r>
          </a:p>
          <a:p>
            <a:endParaRPr lang="fr-FR" baseline="0" dirty="0"/>
          </a:p>
          <a:p>
            <a:pPr algn="l" rtl="0"/>
            <a:r>
              <a:rPr lang="fr-FR" b="0" i="0" u="none" baseline="0" dirty="0"/>
              <a:t>** Les produits de laboratoire spécialisés sont livrés directement par les magasins médicaux communs. Leur transbordement est réalisé par le laboratoire national de santé publique de </a:t>
            </a:r>
            <a:r>
              <a:rPr lang="fr-FR" b="0" i="0" u="none" baseline="0" dirty="0" smtClean="0"/>
              <a:t>l’Ouganda </a:t>
            </a:r>
            <a:r>
              <a:rPr lang="fr-FR" b="0" i="0" u="none" baseline="0" dirty="0"/>
              <a:t>(UNPHL)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DF273123-D9A7-AC4D-8E4D-DE85FCD293CD}" type="slidenum">
              <a:r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734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Shape 5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jpeg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152399"/>
            <a:ext cx="8839200" cy="6555326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0C00456-721A-A94C-800A-D5E7EE91C160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chemeClr val="bg1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5" name="Picture 14" descr="USAID_Logo_White_v02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8" name="Rounded Rectangle 17"/>
          <p:cNvSpPr/>
          <p:nvPr userDrawn="1"/>
        </p:nvSpPr>
        <p:spPr>
          <a:xfrm>
            <a:off x="5159633" y="3726360"/>
            <a:ext cx="3396734" cy="2739509"/>
          </a:xfrm>
          <a:prstGeom prst="roundRect">
            <a:avLst>
              <a:gd name="adj" fmla="val 4893"/>
            </a:avLst>
          </a:prstGeom>
          <a:solidFill>
            <a:schemeClr val="bg1">
              <a:alpha val="80000"/>
            </a:schemeClr>
          </a:solidFill>
          <a:ln w="6350">
            <a:solidFill>
              <a:srgbClr val="6C64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137160" rIns="182880" bIns="137160" rtlCol="0" anchor="ctr">
            <a:spAutoFit/>
          </a:bodyPr>
          <a:lstStyle/>
          <a:p>
            <a:pPr marL="58737" indent="0">
              <a:spcAft>
                <a:spcPts val="600"/>
              </a:spcAft>
              <a:buFontTx/>
              <a:buNone/>
            </a:pPr>
            <a:r>
              <a:rPr lang="en-US" sz="1000" dirty="0">
                <a:solidFill>
                  <a:schemeClr val="tx1"/>
                </a:solidFill>
              </a:rPr>
              <a:t>To change this cover photo: </a:t>
            </a:r>
          </a:p>
          <a:p>
            <a:pPr marL="171450" indent="-112713">
              <a:spcAft>
                <a:spcPts val="600"/>
              </a:spcAft>
              <a:buFont typeface="Arial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Click on View &gt; Slide Master.</a:t>
            </a:r>
          </a:p>
          <a:p>
            <a:pPr marL="171450" indent="-112713">
              <a:spcAft>
                <a:spcPts val="600"/>
              </a:spcAft>
              <a:buFont typeface="Arial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Right</a:t>
            </a:r>
            <a:r>
              <a:rPr lang="en-US" sz="1000" baseline="0" dirty="0">
                <a:solidFill>
                  <a:schemeClr val="tx1"/>
                </a:solidFill>
              </a:rPr>
              <a:t> c</a:t>
            </a:r>
            <a:r>
              <a:rPr lang="en-US" sz="1000" dirty="0">
                <a:solidFill>
                  <a:schemeClr val="tx1"/>
                </a:solidFill>
              </a:rPr>
              <a:t>lick on this photo</a:t>
            </a:r>
            <a:r>
              <a:rPr lang="en-US" sz="1000" baseline="0" dirty="0">
                <a:solidFill>
                  <a:schemeClr val="tx1"/>
                </a:solidFill>
              </a:rPr>
              <a:t> &gt; Change Picture… &gt; Choose a Picture &gt; Insert.</a:t>
            </a:r>
            <a:endParaRPr lang="en-US" sz="1000" dirty="0">
              <a:solidFill>
                <a:schemeClr val="tx1"/>
              </a:solidFill>
            </a:endParaRPr>
          </a:p>
          <a:p>
            <a:pPr marL="171450" indent="-112713">
              <a:spcAft>
                <a:spcPts val="600"/>
              </a:spcAft>
              <a:buFont typeface="Arial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Click on Picture Tools tab &gt; Crop &gt; drag straight cropping handles to inside edges of white frame. You can resize the photo within shape, while locking the </a:t>
            </a:r>
            <a:r>
              <a:rPr lang="en-US" sz="1000" dirty="0" smtClean="0">
                <a:solidFill>
                  <a:schemeClr val="tx1"/>
                </a:solidFill>
              </a:rPr>
              <a:t>photo’s </a:t>
            </a:r>
            <a:r>
              <a:rPr lang="en-US" sz="1000" dirty="0">
                <a:solidFill>
                  <a:schemeClr val="tx1"/>
                </a:solidFill>
              </a:rPr>
              <a:t>aspect ratio, by holding shift key and dragging the </a:t>
            </a:r>
            <a:r>
              <a:rPr lang="en-US" sz="1000" dirty="0" smtClean="0">
                <a:solidFill>
                  <a:schemeClr val="tx1"/>
                </a:solidFill>
              </a:rPr>
              <a:t>photo’s </a:t>
            </a:r>
            <a:r>
              <a:rPr lang="en-US" sz="1000" dirty="0">
                <a:solidFill>
                  <a:schemeClr val="tx1"/>
                </a:solidFill>
              </a:rPr>
              <a:t>round corner handle. You can also use the mouse to drag the photo to desired position within the shape. Click outside the photo.</a:t>
            </a:r>
          </a:p>
          <a:p>
            <a:pPr marL="171450" indent="-112713">
              <a:spcAft>
                <a:spcPts val="600"/>
              </a:spcAft>
              <a:buFont typeface="Arial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Add photo credit to the text box at top right of page.</a:t>
            </a:r>
          </a:p>
          <a:p>
            <a:pPr marL="171450" indent="-112713">
              <a:spcAft>
                <a:spcPts val="600"/>
              </a:spcAft>
              <a:buFont typeface="Arial"/>
              <a:buChar char="•"/>
            </a:pPr>
            <a:r>
              <a:rPr lang="en-US" sz="1000" dirty="0">
                <a:solidFill>
                  <a:schemeClr val="tx1"/>
                </a:solidFill>
              </a:rPr>
              <a:t>Delete this instruction text box.</a:t>
            </a:r>
          </a:p>
        </p:txBody>
      </p:sp>
    </p:spTree>
    <p:extLst>
      <p:ext uri="{BB962C8B-B14F-4D97-AF65-F5344CB8AC3E}">
        <p14:creationId xmlns:p14="http://schemas.microsoft.com/office/powerpoint/2010/main" val="388307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21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7714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25405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4146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62035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7900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126997"/>
            <a:ext cx="8839200" cy="657860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F4168E2-91C5-9646-9F53-5B4E70AF759D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USAID_Logo_White_v02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452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8/13/2019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93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989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F1C838E6-2EFE-2E47-BF15-73F64BC0A44F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102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22633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CCE5460-4FB7-5647-9AB1-CEF5116A5DCA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8386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D8A49A0-1A63-6943-82D6-C193E6102C72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82463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79362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42319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F1C838E6-2EFE-2E47-BF15-73F64BC0A44F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51183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476668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CCE5460-4FB7-5647-9AB1-CEF5116A5DCA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5104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D8A49A0-1A63-6943-82D6-C193E6102C72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9674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Re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C:\Users\Mariana Rodrigues\AppData\Local\Microsoft\Windows\INetCacheContent.Word\Horizontal_RGB_294_White.png"/>
          <p:cNvPicPr/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35" t="13752" r="7623" b="12534"/>
          <a:stretch/>
        </p:blipFill>
        <p:spPr bwMode="auto">
          <a:xfrm>
            <a:off x="444690" y="5715000"/>
            <a:ext cx="2374710" cy="762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2" descr="https://lh4.googleusercontent.com/EYIocQE3_LmP_isqnQpZ0AGbNTCCQynNGG9PyCf0IGsbLOhic6gT0SWMiyL4y7nacmhR6fsYbbHEC7ZP7c_d3JkHn3kFGchRNozZ8WJla4KxmAFtqjCdePCWSxxy0XeOI9Ty2uV1pPWRc6HnpQ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59" y="4882859"/>
            <a:ext cx="1604341" cy="172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lh3.googleusercontent.com/vwIUzCA7DYf1d4KOMzYvyFu1RFgC7nbV_xQaE7v0b0ifwm3GPEXaChW2BJFAk6ejdZJk0bN01awerF0e2jTm7cOkwpQDfk3dWxUnb0brNtAgplz1fK1JnIWtcGgSZqn-tSlZQNwsjOmvbQipT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531" y="5984819"/>
            <a:ext cx="3147669" cy="49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96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Title + Lef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7383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</p:spPr>
        <p:txBody>
          <a:bodyPr anchor="t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61C64-498F-7F4C-B0A1-12650882F061}" type="datetimeFigureOut">
              <a:rPr lang="en-US" smtClean="0"/>
              <a:t>8/13/2019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B4CF6-B2FB-1E49-909C-D679BE094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412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6000"/>
              <a:buFont typeface="Cabin"/>
              <a:buNone/>
              <a:defRPr sz="6000" b="0" i="0" u="none" strike="noStrike" cap="none">
                <a:solidFill>
                  <a:srgbClr val="BA0C2F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ctr" rtl="0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ctr" rtl="0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ctr" rtl="0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ctr" rtl="0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152400" y="6530079"/>
            <a:ext cx="21336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00" b="0" i="0" u="none" strike="noStrike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699351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3215"/>
            <a:ext cx="2133600" cy="40011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20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17439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77000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7864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/Gray 1 Content">
  <p:cSld name="3_Red/Gray 1 Content">
    <p:bg>
      <p:bgPr>
        <a:solidFill>
          <a:srgbClr val="E7E7E5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85800" y="16002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55600" algn="l" rtl="0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42900" algn="l" rtl="0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sz="14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Font typeface="Cabin"/>
              <a:buNone/>
              <a:defRPr sz="2800" b="0" i="0" u="none" strike="noStrike" cap="none">
                <a:solidFill>
                  <a:srgbClr val="BA0C2F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26452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9" y="2118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3" name="think-cell Slide" r:id="rId4" imgW="353" imgH="353" progId="TCLayout.ActiveDocument.1">
                  <p:embed/>
                </p:oleObj>
              </mc:Choice>
              <mc:Fallback>
                <p:oleObj name="think-cell Slide" r:id="rId4" imgW="353" imgH="353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2118"/>
                        <a:ext cx="1587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123110" y="295205"/>
            <a:ext cx="8794113" cy="36933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x-none" dirty="0"/>
          </a:p>
        </p:txBody>
      </p:sp>
      <p:sp>
        <p:nvSpPr>
          <p:cNvPr id="5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685128" fontAlgn="base">
              <a:spcBef>
                <a:spcPct val="0"/>
              </a:spcBef>
              <a:spcAft>
                <a:spcPct val="0"/>
              </a:spcAft>
            </a:pPr>
            <a:endParaRPr lang="x-none" sz="612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9250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5617">
          <p15:clr>
            <a:srgbClr val="F26B43"/>
          </p15:clr>
        </p15:guide>
        <p15:guide id="2" pos="76">
          <p15:clr>
            <a:srgbClr val="F26B43"/>
          </p15:clr>
        </p15:guide>
        <p15:guide id="3" orient="horz" pos="437">
          <p15:clr>
            <a:srgbClr val="F26B43"/>
          </p15:clr>
        </p15:guide>
        <p15:guide id="4" orient="horz" pos="2993">
          <p15:clr>
            <a:srgbClr val="F26B43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152399"/>
            <a:ext cx="8839200" cy="6555326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C00456-721A-A94C-800A-D5E7EE91C160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chemeClr val="bg1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5" name="Picture 14" descr="USAID_Logo_White_v02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8" name="Rounded Rectangle 17"/>
          <p:cNvSpPr/>
          <p:nvPr userDrawn="1"/>
        </p:nvSpPr>
        <p:spPr>
          <a:xfrm>
            <a:off x="5159633" y="3726360"/>
            <a:ext cx="3396734" cy="2739509"/>
          </a:xfrm>
          <a:prstGeom prst="roundRect">
            <a:avLst>
              <a:gd name="adj" fmla="val 4893"/>
            </a:avLst>
          </a:prstGeom>
          <a:solidFill>
            <a:schemeClr val="bg1">
              <a:alpha val="80000"/>
            </a:schemeClr>
          </a:solidFill>
          <a:ln w="6350">
            <a:solidFill>
              <a:srgbClr val="6C64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137160" rIns="182880" bIns="137160" rtlCol="0" anchor="ctr">
            <a:spAutoFit/>
          </a:bodyPr>
          <a:lstStyle/>
          <a:p>
            <a:pPr marL="58737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To change this cover photo: </a:t>
            </a:r>
          </a:p>
          <a:p>
            <a:pPr marL="171450" marR="0" lvl="0" indent="-1127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Click on View &gt; Slide Master.</a:t>
            </a:r>
          </a:p>
          <a:p>
            <a:pPr marL="171450" marR="0" lvl="0" indent="-1127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Right click on this photo &gt; Change Picture… &gt; Choose a Picture &gt; Insert.</a:t>
            </a:r>
          </a:p>
          <a:p>
            <a:pPr marL="171450" marR="0" lvl="0" indent="-1127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Click on Picture Tools tab &gt; Crop &gt; drag straight cropping handles to inside edges of white frame. You can resize the photo within shape, while locking the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photo’s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aspect ratio, by holding shift key and dragging the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photo’s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round corner handle. You can also use the mouse to drag the photo to desired position within the shape. Click outside the photo.</a:t>
            </a:r>
          </a:p>
          <a:p>
            <a:pPr marL="171450" marR="0" lvl="0" indent="-1127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Add photo credit to the text box at top right of page.</a:t>
            </a:r>
          </a:p>
          <a:p>
            <a:pPr marL="171450" marR="0" lvl="0" indent="-1127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Delete this instruction text box.</a:t>
            </a:r>
          </a:p>
        </p:txBody>
      </p:sp>
    </p:spTree>
    <p:extLst>
      <p:ext uri="{BB962C8B-B14F-4D97-AF65-F5344CB8AC3E}">
        <p14:creationId xmlns:p14="http://schemas.microsoft.com/office/powerpoint/2010/main" val="33127138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2C8F94-9D67-854F-8417-3B884156945E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8540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349C05-927F-3348-96DF-9086CF2761D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03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160972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31676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18E012-EC0C-1649-A039-CB178266D114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56391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C62A9A-2216-F44B-AFF9-136AA601C377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466049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3355D5-F1DA-0F48-9E7E-0A3FEBF9FF84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49011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EB5C5-97E6-6B45-BBE4-F2449473BB9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233264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EB5C5-97E6-6B45-BBE4-F2449473BB9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94677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21759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18E012-EC0C-1649-A039-CB178266D114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98014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C62A9A-2216-F44B-AFF9-136AA601C377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478555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3355D5-F1DA-0F48-9E7E-0A3FEBF9FF84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21081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EB5C5-97E6-6B45-BBE4-F2449473BB9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26695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EB5C5-97E6-6B45-BBE4-F2449473BB9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24630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126997"/>
            <a:ext cx="8839200" cy="657860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4168E2-91C5-9646-9F53-5B4E70AF759D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pic>
        <p:nvPicPr>
          <p:cNvPr id="9" name="Picture 8" descr="USAID_Logo_White_v02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0475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2C8F94-9D67-854F-8417-3B884156945E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4550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349C05-927F-3348-96DF-9086CF2761D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6876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83289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838E6-2EFE-2E47-BF15-73F64BC0A44F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50646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C62A9A-2216-F44B-AFF9-136AA601C377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111702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CE5460-4FB7-5647-9AB1-CEF5116A5DCA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45687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8A49A0-1A63-6943-82D6-C193E6102C72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36057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8/13/2019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EB5C5-97E6-6B45-BBE4-F2449473BB9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92205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9329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838E6-2EFE-2E47-BF15-73F64BC0A44F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340945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C62A9A-2216-F44B-AFF9-136AA601C377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100624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CE5460-4FB7-5647-9AB1-CEF5116A5DCA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676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8A49A0-1A63-6943-82D6-C193E6102C72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04990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Title + Lef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EB5C5-97E6-6B45-BBE4-F2449473BB9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60167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3"/>
            <a:ext cx="9144000" cy="6857596"/>
          </a:xfrm>
          <a:prstGeom prst="rect">
            <a:avLst/>
          </a:prstGeom>
        </p:spPr>
      </p:pic>
      <p:sp>
        <p:nvSpPr>
          <p:cNvPr id="2" name="TitleRectangle"/>
          <p:cNvSpPr>
            <a:spLocks/>
          </p:cNvSpPr>
          <p:nvPr userDrawn="1"/>
        </p:nvSpPr>
        <p:spPr bwMode="white">
          <a:xfrm>
            <a:off x="2128471" y="1"/>
            <a:ext cx="7017149" cy="4048475"/>
          </a:xfrm>
          <a:prstGeom prst="rect">
            <a:avLst/>
          </a:prstGeom>
          <a:solidFill>
            <a:schemeClr val="bg2">
              <a:alpha val="92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837" baseline="0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8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4" name="Title"/>
          <p:cNvSpPr>
            <a:spLocks noGrp="1" noChangeArrowheads="1"/>
          </p:cNvSpPr>
          <p:nvPr userDrawn="1">
            <p:ph type="ctrTitle"/>
          </p:nvPr>
        </p:nvSpPr>
        <p:spPr>
          <a:xfrm>
            <a:off x="2314476" y="1463555"/>
            <a:ext cx="6358614" cy="50244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lang="x-none" sz="3265" b="0" baseline="0">
                <a:solidFill>
                  <a:schemeClr val="accent2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en-US" noProof="0"/>
              <a:t>Click to edit Master title style</a:t>
            </a:r>
            <a:endParaRPr lang="x-none" noProof="0" dirty="0"/>
          </a:p>
        </p:txBody>
      </p:sp>
      <p:sp>
        <p:nvSpPr>
          <p:cNvPr id="13315" name="Subtitle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2314476" y="3182433"/>
            <a:ext cx="6358614" cy="2198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x-none" sz="1428" cap="all" baseline="0">
                <a:solidFill>
                  <a:schemeClr val="accent6"/>
                </a:solidFill>
                <a:latin typeface="+mn-lt"/>
                <a:ea typeface="+mn-ea"/>
              </a:defRPr>
            </a:lvl1pPr>
          </a:lstStyle>
          <a:p>
            <a:pPr lvl="0" latinLnBrk="0"/>
            <a:r>
              <a:rPr lang="en-US" noProof="0"/>
              <a:t>Click to edit Master subtitle style</a:t>
            </a:r>
            <a:endParaRPr lang="x-none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 userDrawn="1"/>
        </p:nvSpPr>
        <p:spPr bwMode="gray">
          <a:xfrm>
            <a:off x="2314476" y="3650596"/>
            <a:ext cx="6358614" cy="22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 lang="x-none"/>
            </a:pPr>
            <a:r>
              <a:rPr lang="x-none" sz="1428" baseline="0" dirty="0">
                <a:solidFill>
                  <a:schemeClr val="accent6"/>
                </a:solidFill>
                <a:latin typeface="+mn-lt"/>
              </a:rPr>
              <a:t>Document type | Date</a:t>
            </a:r>
          </a:p>
        </p:txBody>
      </p:sp>
      <p:sp>
        <p:nvSpPr>
          <p:cNvPr id="5" name="doc id" hidden="1"/>
          <p:cNvSpPr txBox="1">
            <a:spLocks noChangeArrowheads="1"/>
          </p:cNvSpPr>
          <p:nvPr userDrawn="1"/>
        </p:nvSpPr>
        <p:spPr bwMode="white">
          <a:xfrm>
            <a:off x="8615933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 lang="x-none"/>
            </a:pPr>
            <a:endParaRPr lang="x-none" sz="816" baseline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8" name="LogoImage"/>
          <p:cNvSpPr>
            <a:spLocks noEditPoints="1"/>
          </p:cNvSpPr>
          <p:nvPr userDrawn="1"/>
        </p:nvSpPr>
        <p:spPr bwMode="auto">
          <a:xfrm>
            <a:off x="2314475" y="153713"/>
            <a:ext cx="2221327" cy="242909"/>
          </a:xfrm>
          <a:custGeom>
            <a:avLst/>
            <a:gdLst>
              <a:gd name="T0" fmla="*/ 504 w 5516"/>
              <a:gd name="T1" fmla="*/ 26 h 606"/>
              <a:gd name="T2" fmla="*/ 18 w 5516"/>
              <a:gd name="T3" fmla="*/ 22 h 606"/>
              <a:gd name="T4" fmla="*/ 140 w 5516"/>
              <a:gd name="T5" fmla="*/ 436 h 606"/>
              <a:gd name="T6" fmla="*/ 408 w 5516"/>
              <a:gd name="T7" fmla="*/ 372 h 606"/>
              <a:gd name="T8" fmla="*/ 696 w 5516"/>
              <a:gd name="T9" fmla="*/ 422 h 606"/>
              <a:gd name="T10" fmla="*/ 768 w 5516"/>
              <a:gd name="T11" fmla="*/ 196 h 606"/>
              <a:gd name="T12" fmla="*/ 1272 w 5516"/>
              <a:gd name="T13" fmla="*/ 26 h 606"/>
              <a:gd name="T14" fmla="*/ 1302 w 5516"/>
              <a:gd name="T15" fmla="*/ 338 h 606"/>
              <a:gd name="T16" fmla="*/ 1202 w 5516"/>
              <a:gd name="T17" fmla="*/ 436 h 606"/>
              <a:gd name="T18" fmla="*/ 1030 w 5516"/>
              <a:gd name="T19" fmla="*/ 10 h 606"/>
              <a:gd name="T20" fmla="*/ 960 w 5516"/>
              <a:gd name="T21" fmla="*/ 22 h 606"/>
              <a:gd name="T22" fmla="*/ 804 w 5516"/>
              <a:gd name="T23" fmla="*/ 434 h 606"/>
              <a:gd name="T24" fmla="*/ 930 w 5516"/>
              <a:gd name="T25" fmla="*/ 246 h 606"/>
              <a:gd name="T26" fmla="*/ 1658 w 5516"/>
              <a:gd name="T27" fmla="*/ 342 h 606"/>
              <a:gd name="T28" fmla="*/ 1368 w 5516"/>
              <a:gd name="T29" fmla="*/ 188 h 606"/>
              <a:gd name="T30" fmla="*/ 1514 w 5516"/>
              <a:gd name="T31" fmla="*/ 436 h 606"/>
              <a:gd name="T32" fmla="*/ 1564 w 5516"/>
              <a:gd name="T33" fmla="*/ 434 h 606"/>
              <a:gd name="T34" fmla="*/ 1904 w 5516"/>
              <a:gd name="T35" fmla="*/ 184 h 606"/>
              <a:gd name="T36" fmla="*/ 1728 w 5516"/>
              <a:gd name="T37" fmla="*/ 366 h 606"/>
              <a:gd name="T38" fmla="*/ 2102 w 5516"/>
              <a:gd name="T39" fmla="*/ 192 h 606"/>
              <a:gd name="T40" fmla="*/ 1982 w 5516"/>
              <a:gd name="T41" fmla="*/ 320 h 606"/>
              <a:gd name="T42" fmla="*/ 2478 w 5516"/>
              <a:gd name="T43" fmla="*/ 242 h 606"/>
              <a:gd name="T44" fmla="*/ 2406 w 5516"/>
              <a:gd name="T45" fmla="*/ 390 h 606"/>
              <a:gd name="T46" fmla="*/ 2234 w 5516"/>
              <a:gd name="T47" fmla="*/ 192 h 606"/>
              <a:gd name="T48" fmla="*/ 2478 w 5516"/>
              <a:gd name="T49" fmla="*/ 242 h 606"/>
              <a:gd name="T50" fmla="*/ 2928 w 5516"/>
              <a:gd name="T51" fmla="*/ 448 h 606"/>
              <a:gd name="T52" fmla="*/ 2958 w 5516"/>
              <a:gd name="T53" fmla="*/ 230 h 606"/>
              <a:gd name="T54" fmla="*/ 2716 w 5516"/>
              <a:gd name="T55" fmla="*/ 54 h 606"/>
              <a:gd name="T56" fmla="*/ 2714 w 5516"/>
              <a:gd name="T57" fmla="*/ 36 h 606"/>
              <a:gd name="T58" fmla="*/ 2928 w 5516"/>
              <a:gd name="T59" fmla="*/ 448 h 606"/>
              <a:gd name="T60" fmla="*/ 3388 w 5516"/>
              <a:gd name="T61" fmla="*/ 4 h 606"/>
              <a:gd name="T62" fmla="*/ 3396 w 5516"/>
              <a:gd name="T63" fmla="*/ 366 h 606"/>
              <a:gd name="T64" fmla="*/ 3580 w 5516"/>
              <a:gd name="T65" fmla="*/ 190 h 606"/>
              <a:gd name="T66" fmla="*/ 3502 w 5516"/>
              <a:gd name="T67" fmla="*/ 432 h 606"/>
              <a:gd name="T68" fmla="*/ 4232 w 5516"/>
              <a:gd name="T69" fmla="*/ 348 h 606"/>
              <a:gd name="T70" fmla="*/ 3858 w 5516"/>
              <a:gd name="T71" fmla="*/ 176 h 606"/>
              <a:gd name="T72" fmla="*/ 3758 w 5516"/>
              <a:gd name="T73" fmla="*/ 446 h 606"/>
              <a:gd name="T74" fmla="*/ 3990 w 5516"/>
              <a:gd name="T75" fmla="*/ 282 h 606"/>
              <a:gd name="T76" fmla="*/ 4042 w 5516"/>
              <a:gd name="T77" fmla="*/ 342 h 606"/>
              <a:gd name="T78" fmla="*/ 4134 w 5516"/>
              <a:gd name="T79" fmla="*/ 448 h 606"/>
              <a:gd name="T80" fmla="*/ 4454 w 5516"/>
              <a:gd name="T81" fmla="*/ 202 h 606"/>
              <a:gd name="T82" fmla="*/ 4284 w 5516"/>
              <a:gd name="T83" fmla="*/ 174 h 606"/>
              <a:gd name="T84" fmla="*/ 4432 w 5516"/>
              <a:gd name="T85" fmla="*/ 588 h 606"/>
              <a:gd name="T86" fmla="*/ 4792 w 5516"/>
              <a:gd name="T87" fmla="*/ 382 h 606"/>
              <a:gd name="T88" fmla="*/ 5192 w 5516"/>
              <a:gd name="T89" fmla="*/ 340 h 606"/>
              <a:gd name="T90" fmla="*/ 4902 w 5516"/>
              <a:gd name="T91" fmla="*/ 186 h 606"/>
              <a:gd name="T92" fmla="*/ 4850 w 5516"/>
              <a:gd name="T93" fmla="*/ 274 h 606"/>
              <a:gd name="T94" fmla="*/ 4742 w 5516"/>
              <a:gd name="T95" fmla="*/ 194 h 606"/>
              <a:gd name="T96" fmla="*/ 4794 w 5516"/>
              <a:gd name="T97" fmla="*/ 418 h 606"/>
              <a:gd name="T98" fmla="*/ 5004 w 5516"/>
              <a:gd name="T99" fmla="*/ 338 h 606"/>
              <a:gd name="T100" fmla="*/ 5098 w 5516"/>
              <a:gd name="T101" fmla="*/ 446 h 606"/>
              <a:gd name="T102" fmla="*/ 5418 w 5516"/>
              <a:gd name="T103" fmla="*/ 192 h 606"/>
              <a:gd name="T104" fmla="*/ 5348 w 5516"/>
              <a:gd name="T105" fmla="*/ 180 h 606"/>
              <a:gd name="T106" fmla="*/ 5254 w 5516"/>
              <a:gd name="T107" fmla="*/ 60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16" h="606">
                <a:moveTo>
                  <a:pt x="366" y="448"/>
                </a:moveTo>
                <a:cubicBezTo>
                  <a:pt x="524" y="448"/>
                  <a:pt x="524" y="448"/>
                  <a:pt x="524" y="448"/>
                </a:cubicBezTo>
                <a:cubicBezTo>
                  <a:pt x="524" y="436"/>
                  <a:pt x="524" y="436"/>
                  <a:pt x="524" y="436"/>
                </a:cubicBezTo>
                <a:cubicBezTo>
                  <a:pt x="486" y="432"/>
                  <a:pt x="470" y="414"/>
                  <a:pt x="468" y="362"/>
                </a:cubicBezTo>
                <a:cubicBezTo>
                  <a:pt x="454" y="86"/>
                  <a:pt x="454" y="86"/>
                  <a:pt x="454" y="86"/>
                </a:cubicBezTo>
                <a:cubicBezTo>
                  <a:pt x="452" y="46"/>
                  <a:pt x="470" y="30"/>
                  <a:pt x="504" y="26"/>
                </a:cubicBezTo>
                <a:cubicBezTo>
                  <a:pt x="504" y="12"/>
                  <a:pt x="504" y="12"/>
                  <a:pt x="504" y="12"/>
                </a:cubicBezTo>
                <a:cubicBezTo>
                  <a:pt x="394" y="12"/>
                  <a:pt x="394" y="12"/>
                  <a:pt x="394" y="12"/>
                </a:cubicBezTo>
                <a:cubicBezTo>
                  <a:pt x="264" y="350"/>
                  <a:pt x="264" y="350"/>
                  <a:pt x="264" y="350"/>
                </a:cubicBezTo>
                <a:cubicBezTo>
                  <a:pt x="132" y="10"/>
                  <a:pt x="132" y="10"/>
                  <a:pt x="132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26"/>
                  <a:pt x="74" y="32"/>
                  <a:pt x="72" y="84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4" y="410"/>
                  <a:pt x="38" y="430"/>
                  <a:pt x="0" y="436"/>
                </a:cubicBezTo>
                <a:cubicBezTo>
                  <a:pt x="0" y="448"/>
                  <a:pt x="0" y="448"/>
                  <a:pt x="0" y="448"/>
                </a:cubicBezTo>
                <a:cubicBezTo>
                  <a:pt x="140" y="448"/>
                  <a:pt x="140" y="448"/>
                  <a:pt x="140" y="448"/>
                </a:cubicBezTo>
                <a:cubicBezTo>
                  <a:pt x="140" y="436"/>
                  <a:pt x="140" y="436"/>
                  <a:pt x="140" y="436"/>
                </a:cubicBezTo>
                <a:cubicBezTo>
                  <a:pt x="98" y="428"/>
                  <a:pt x="84" y="414"/>
                  <a:pt x="88" y="35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240" y="444"/>
                  <a:pt x="240" y="444"/>
                  <a:pt x="240" y="444"/>
                </a:cubicBezTo>
                <a:cubicBezTo>
                  <a:pt x="258" y="444"/>
                  <a:pt x="258" y="444"/>
                  <a:pt x="258" y="444"/>
                </a:cubicBezTo>
                <a:cubicBezTo>
                  <a:pt x="396" y="86"/>
                  <a:pt x="396" y="86"/>
                  <a:pt x="396" y="86"/>
                </a:cubicBezTo>
                <a:cubicBezTo>
                  <a:pt x="408" y="372"/>
                  <a:pt x="408" y="372"/>
                  <a:pt x="408" y="372"/>
                </a:cubicBezTo>
                <a:cubicBezTo>
                  <a:pt x="410" y="416"/>
                  <a:pt x="398" y="430"/>
                  <a:pt x="366" y="434"/>
                </a:cubicBezTo>
                <a:lnTo>
                  <a:pt x="366" y="448"/>
                </a:lnTo>
                <a:close/>
                <a:moveTo>
                  <a:pt x="670" y="456"/>
                </a:moveTo>
                <a:cubicBezTo>
                  <a:pt x="708" y="456"/>
                  <a:pt x="756" y="440"/>
                  <a:pt x="782" y="412"/>
                </a:cubicBezTo>
                <a:cubicBezTo>
                  <a:pt x="776" y="400"/>
                  <a:pt x="776" y="400"/>
                  <a:pt x="776" y="400"/>
                </a:cubicBezTo>
                <a:cubicBezTo>
                  <a:pt x="750" y="416"/>
                  <a:pt x="722" y="422"/>
                  <a:pt x="696" y="422"/>
                </a:cubicBezTo>
                <a:cubicBezTo>
                  <a:pt x="620" y="422"/>
                  <a:pt x="592" y="358"/>
                  <a:pt x="592" y="290"/>
                </a:cubicBezTo>
                <a:cubicBezTo>
                  <a:pt x="592" y="258"/>
                  <a:pt x="600" y="236"/>
                  <a:pt x="614" y="222"/>
                </a:cubicBezTo>
                <a:cubicBezTo>
                  <a:pt x="626" y="210"/>
                  <a:pt x="646" y="204"/>
                  <a:pt x="664" y="204"/>
                </a:cubicBezTo>
                <a:cubicBezTo>
                  <a:pt x="690" y="204"/>
                  <a:pt x="722" y="214"/>
                  <a:pt x="744" y="244"/>
                </a:cubicBezTo>
                <a:cubicBezTo>
                  <a:pt x="750" y="244"/>
                  <a:pt x="750" y="244"/>
                  <a:pt x="750" y="244"/>
                </a:cubicBezTo>
                <a:cubicBezTo>
                  <a:pt x="758" y="234"/>
                  <a:pt x="766" y="212"/>
                  <a:pt x="768" y="196"/>
                </a:cubicBezTo>
                <a:cubicBezTo>
                  <a:pt x="748" y="180"/>
                  <a:pt x="720" y="172"/>
                  <a:pt x="686" y="172"/>
                </a:cubicBezTo>
                <a:cubicBezTo>
                  <a:pt x="604" y="172"/>
                  <a:pt x="544" y="246"/>
                  <a:pt x="544" y="326"/>
                </a:cubicBezTo>
                <a:cubicBezTo>
                  <a:pt x="540" y="390"/>
                  <a:pt x="576" y="456"/>
                  <a:pt x="670" y="456"/>
                </a:cubicBezTo>
                <a:moveTo>
                  <a:pt x="1272" y="98"/>
                </a:moveTo>
                <a:cubicBezTo>
                  <a:pt x="1292" y="98"/>
                  <a:pt x="1308" y="82"/>
                  <a:pt x="1308" y="62"/>
                </a:cubicBezTo>
                <a:cubicBezTo>
                  <a:pt x="1308" y="42"/>
                  <a:pt x="1292" y="26"/>
                  <a:pt x="1272" y="26"/>
                </a:cubicBezTo>
                <a:cubicBezTo>
                  <a:pt x="1252" y="26"/>
                  <a:pt x="1238" y="42"/>
                  <a:pt x="1238" y="62"/>
                </a:cubicBezTo>
                <a:cubicBezTo>
                  <a:pt x="1238" y="82"/>
                  <a:pt x="1252" y="98"/>
                  <a:pt x="1272" y="98"/>
                </a:cubicBezTo>
                <a:moveTo>
                  <a:pt x="1202" y="448"/>
                </a:moveTo>
                <a:cubicBezTo>
                  <a:pt x="1346" y="448"/>
                  <a:pt x="1346" y="448"/>
                  <a:pt x="1346" y="448"/>
                </a:cubicBezTo>
                <a:cubicBezTo>
                  <a:pt x="1346" y="436"/>
                  <a:pt x="1346" y="436"/>
                  <a:pt x="1346" y="436"/>
                </a:cubicBezTo>
                <a:cubicBezTo>
                  <a:pt x="1304" y="432"/>
                  <a:pt x="1302" y="434"/>
                  <a:pt x="1302" y="338"/>
                </a:cubicBezTo>
                <a:cubicBezTo>
                  <a:pt x="1302" y="176"/>
                  <a:pt x="1302" y="176"/>
                  <a:pt x="1302" y="176"/>
                </a:cubicBezTo>
                <a:cubicBezTo>
                  <a:pt x="1200" y="176"/>
                  <a:pt x="1200" y="176"/>
                  <a:pt x="1200" y="176"/>
                </a:cubicBezTo>
                <a:cubicBezTo>
                  <a:pt x="1200" y="188"/>
                  <a:pt x="1200" y="188"/>
                  <a:pt x="1200" y="188"/>
                </a:cubicBezTo>
                <a:cubicBezTo>
                  <a:pt x="1244" y="190"/>
                  <a:pt x="1250" y="192"/>
                  <a:pt x="1250" y="268"/>
                </a:cubicBezTo>
                <a:cubicBezTo>
                  <a:pt x="1250" y="336"/>
                  <a:pt x="1250" y="336"/>
                  <a:pt x="1250" y="336"/>
                </a:cubicBezTo>
                <a:cubicBezTo>
                  <a:pt x="1250" y="432"/>
                  <a:pt x="1248" y="432"/>
                  <a:pt x="1202" y="436"/>
                </a:cubicBezTo>
                <a:cubicBezTo>
                  <a:pt x="1178" y="434"/>
                  <a:pt x="1154" y="426"/>
                  <a:pt x="1076" y="338"/>
                </a:cubicBezTo>
                <a:cubicBezTo>
                  <a:pt x="1046" y="302"/>
                  <a:pt x="996" y="244"/>
                  <a:pt x="968" y="206"/>
                </a:cubicBezTo>
                <a:cubicBezTo>
                  <a:pt x="1062" y="102"/>
                  <a:pt x="1062" y="102"/>
                  <a:pt x="1062" y="102"/>
                </a:cubicBezTo>
                <a:cubicBezTo>
                  <a:pt x="1108" y="52"/>
                  <a:pt x="1132" y="26"/>
                  <a:pt x="1176" y="24"/>
                </a:cubicBezTo>
                <a:cubicBezTo>
                  <a:pt x="1176" y="10"/>
                  <a:pt x="1176" y="10"/>
                  <a:pt x="1176" y="10"/>
                </a:cubicBezTo>
                <a:cubicBezTo>
                  <a:pt x="1030" y="10"/>
                  <a:pt x="1030" y="10"/>
                  <a:pt x="1030" y="10"/>
                </a:cubicBezTo>
                <a:cubicBezTo>
                  <a:pt x="1030" y="22"/>
                  <a:pt x="1030" y="22"/>
                  <a:pt x="1030" y="22"/>
                </a:cubicBezTo>
                <a:cubicBezTo>
                  <a:pt x="1050" y="26"/>
                  <a:pt x="1056" y="32"/>
                  <a:pt x="1056" y="46"/>
                </a:cubicBezTo>
                <a:cubicBezTo>
                  <a:pt x="1056" y="56"/>
                  <a:pt x="1054" y="72"/>
                  <a:pt x="1026" y="102"/>
                </a:cubicBezTo>
                <a:cubicBezTo>
                  <a:pt x="910" y="230"/>
                  <a:pt x="910" y="230"/>
                  <a:pt x="910" y="230"/>
                </a:cubicBezTo>
                <a:cubicBezTo>
                  <a:pt x="910" y="148"/>
                  <a:pt x="910" y="148"/>
                  <a:pt x="910" y="148"/>
                </a:cubicBezTo>
                <a:cubicBezTo>
                  <a:pt x="910" y="36"/>
                  <a:pt x="916" y="28"/>
                  <a:pt x="960" y="22"/>
                </a:cubicBezTo>
                <a:cubicBezTo>
                  <a:pt x="960" y="8"/>
                  <a:pt x="960" y="8"/>
                  <a:pt x="960" y="8"/>
                </a:cubicBezTo>
                <a:cubicBezTo>
                  <a:pt x="804" y="8"/>
                  <a:pt x="804" y="8"/>
                  <a:pt x="804" y="8"/>
                </a:cubicBezTo>
                <a:cubicBezTo>
                  <a:pt x="804" y="22"/>
                  <a:pt x="804" y="22"/>
                  <a:pt x="804" y="22"/>
                </a:cubicBezTo>
                <a:cubicBezTo>
                  <a:pt x="852" y="26"/>
                  <a:pt x="854" y="36"/>
                  <a:pt x="854" y="148"/>
                </a:cubicBezTo>
                <a:cubicBezTo>
                  <a:pt x="854" y="300"/>
                  <a:pt x="854" y="300"/>
                  <a:pt x="854" y="300"/>
                </a:cubicBezTo>
                <a:cubicBezTo>
                  <a:pt x="854" y="422"/>
                  <a:pt x="850" y="430"/>
                  <a:pt x="804" y="434"/>
                </a:cubicBezTo>
                <a:cubicBezTo>
                  <a:pt x="804" y="446"/>
                  <a:pt x="804" y="446"/>
                  <a:pt x="804" y="446"/>
                </a:cubicBezTo>
                <a:cubicBezTo>
                  <a:pt x="960" y="446"/>
                  <a:pt x="960" y="446"/>
                  <a:pt x="960" y="446"/>
                </a:cubicBezTo>
                <a:cubicBezTo>
                  <a:pt x="960" y="434"/>
                  <a:pt x="960" y="434"/>
                  <a:pt x="960" y="434"/>
                </a:cubicBezTo>
                <a:cubicBezTo>
                  <a:pt x="910" y="428"/>
                  <a:pt x="910" y="424"/>
                  <a:pt x="910" y="292"/>
                </a:cubicBezTo>
                <a:cubicBezTo>
                  <a:pt x="910" y="268"/>
                  <a:pt x="910" y="268"/>
                  <a:pt x="910" y="268"/>
                </a:cubicBezTo>
                <a:cubicBezTo>
                  <a:pt x="930" y="246"/>
                  <a:pt x="930" y="246"/>
                  <a:pt x="930" y="246"/>
                </a:cubicBezTo>
                <a:cubicBezTo>
                  <a:pt x="982" y="310"/>
                  <a:pt x="1038" y="380"/>
                  <a:pt x="1098" y="448"/>
                </a:cubicBezTo>
                <a:cubicBezTo>
                  <a:pt x="1202" y="448"/>
                  <a:pt x="1202" y="448"/>
                  <a:pt x="1202" y="448"/>
                </a:cubicBezTo>
                <a:close/>
                <a:moveTo>
                  <a:pt x="1564" y="448"/>
                </a:moveTo>
                <a:cubicBezTo>
                  <a:pt x="1706" y="448"/>
                  <a:pt x="1706" y="448"/>
                  <a:pt x="1706" y="448"/>
                </a:cubicBezTo>
                <a:cubicBezTo>
                  <a:pt x="1706" y="436"/>
                  <a:pt x="1706" y="436"/>
                  <a:pt x="1706" y="436"/>
                </a:cubicBezTo>
                <a:cubicBezTo>
                  <a:pt x="1658" y="434"/>
                  <a:pt x="1658" y="432"/>
                  <a:pt x="1658" y="342"/>
                </a:cubicBezTo>
                <a:cubicBezTo>
                  <a:pt x="1658" y="280"/>
                  <a:pt x="1658" y="280"/>
                  <a:pt x="1658" y="280"/>
                </a:cubicBezTo>
                <a:cubicBezTo>
                  <a:pt x="1658" y="198"/>
                  <a:pt x="1612" y="172"/>
                  <a:pt x="1570" y="172"/>
                </a:cubicBezTo>
                <a:cubicBezTo>
                  <a:pt x="1534" y="172"/>
                  <a:pt x="1498" y="188"/>
                  <a:pt x="1470" y="224"/>
                </a:cubicBezTo>
                <a:cubicBezTo>
                  <a:pt x="1470" y="176"/>
                  <a:pt x="1470" y="176"/>
                  <a:pt x="1470" y="176"/>
                </a:cubicBezTo>
                <a:cubicBezTo>
                  <a:pt x="1368" y="176"/>
                  <a:pt x="1368" y="176"/>
                  <a:pt x="1368" y="176"/>
                </a:cubicBezTo>
                <a:cubicBezTo>
                  <a:pt x="1368" y="188"/>
                  <a:pt x="1368" y="188"/>
                  <a:pt x="1368" y="188"/>
                </a:cubicBezTo>
                <a:cubicBezTo>
                  <a:pt x="1412" y="190"/>
                  <a:pt x="1418" y="192"/>
                  <a:pt x="1418" y="268"/>
                </a:cubicBezTo>
                <a:cubicBezTo>
                  <a:pt x="1418" y="336"/>
                  <a:pt x="1418" y="336"/>
                  <a:pt x="1418" y="336"/>
                </a:cubicBezTo>
                <a:cubicBezTo>
                  <a:pt x="1418" y="434"/>
                  <a:pt x="1418" y="434"/>
                  <a:pt x="1370" y="436"/>
                </a:cubicBezTo>
                <a:cubicBezTo>
                  <a:pt x="1370" y="448"/>
                  <a:pt x="1370" y="448"/>
                  <a:pt x="1370" y="448"/>
                </a:cubicBezTo>
                <a:cubicBezTo>
                  <a:pt x="1514" y="448"/>
                  <a:pt x="1514" y="448"/>
                  <a:pt x="1514" y="448"/>
                </a:cubicBezTo>
                <a:cubicBezTo>
                  <a:pt x="1514" y="436"/>
                  <a:pt x="1514" y="436"/>
                  <a:pt x="1514" y="436"/>
                </a:cubicBezTo>
                <a:cubicBezTo>
                  <a:pt x="1472" y="432"/>
                  <a:pt x="1470" y="434"/>
                  <a:pt x="1470" y="338"/>
                </a:cubicBezTo>
                <a:cubicBezTo>
                  <a:pt x="1470" y="262"/>
                  <a:pt x="1470" y="262"/>
                  <a:pt x="1470" y="262"/>
                </a:cubicBezTo>
                <a:cubicBezTo>
                  <a:pt x="1470" y="236"/>
                  <a:pt x="1504" y="206"/>
                  <a:pt x="1546" y="206"/>
                </a:cubicBezTo>
                <a:cubicBezTo>
                  <a:pt x="1580" y="206"/>
                  <a:pt x="1606" y="220"/>
                  <a:pt x="1606" y="286"/>
                </a:cubicBezTo>
                <a:cubicBezTo>
                  <a:pt x="1606" y="340"/>
                  <a:pt x="1606" y="340"/>
                  <a:pt x="1606" y="340"/>
                </a:cubicBezTo>
                <a:cubicBezTo>
                  <a:pt x="1606" y="432"/>
                  <a:pt x="1602" y="432"/>
                  <a:pt x="1564" y="434"/>
                </a:cubicBezTo>
                <a:lnTo>
                  <a:pt x="1564" y="448"/>
                </a:lnTo>
                <a:close/>
                <a:moveTo>
                  <a:pt x="1776" y="222"/>
                </a:moveTo>
                <a:cubicBezTo>
                  <a:pt x="1776" y="200"/>
                  <a:pt x="1796" y="188"/>
                  <a:pt x="1822" y="188"/>
                </a:cubicBezTo>
                <a:cubicBezTo>
                  <a:pt x="1874" y="188"/>
                  <a:pt x="1896" y="236"/>
                  <a:pt x="1900" y="252"/>
                </a:cubicBezTo>
                <a:cubicBezTo>
                  <a:pt x="1912" y="252"/>
                  <a:pt x="1912" y="252"/>
                  <a:pt x="1912" y="252"/>
                </a:cubicBezTo>
                <a:cubicBezTo>
                  <a:pt x="1912" y="212"/>
                  <a:pt x="1908" y="188"/>
                  <a:pt x="1904" y="184"/>
                </a:cubicBezTo>
                <a:cubicBezTo>
                  <a:pt x="1900" y="180"/>
                  <a:pt x="1862" y="170"/>
                  <a:pt x="1824" y="170"/>
                </a:cubicBezTo>
                <a:cubicBezTo>
                  <a:pt x="1768" y="170"/>
                  <a:pt x="1734" y="206"/>
                  <a:pt x="1734" y="248"/>
                </a:cubicBezTo>
                <a:cubicBezTo>
                  <a:pt x="1734" y="340"/>
                  <a:pt x="1890" y="322"/>
                  <a:pt x="1890" y="396"/>
                </a:cubicBezTo>
                <a:cubicBezTo>
                  <a:pt x="1890" y="422"/>
                  <a:pt x="1866" y="436"/>
                  <a:pt x="1826" y="436"/>
                </a:cubicBezTo>
                <a:cubicBezTo>
                  <a:pt x="1788" y="436"/>
                  <a:pt x="1754" y="416"/>
                  <a:pt x="1744" y="366"/>
                </a:cubicBezTo>
                <a:cubicBezTo>
                  <a:pt x="1728" y="366"/>
                  <a:pt x="1728" y="366"/>
                  <a:pt x="1728" y="366"/>
                </a:cubicBezTo>
                <a:cubicBezTo>
                  <a:pt x="1728" y="386"/>
                  <a:pt x="1732" y="422"/>
                  <a:pt x="1734" y="428"/>
                </a:cubicBezTo>
                <a:cubicBezTo>
                  <a:pt x="1744" y="446"/>
                  <a:pt x="1788" y="454"/>
                  <a:pt x="1824" y="454"/>
                </a:cubicBezTo>
                <a:cubicBezTo>
                  <a:pt x="1888" y="454"/>
                  <a:pt x="1928" y="416"/>
                  <a:pt x="1928" y="372"/>
                </a:cubicBezTo>
                <a:cubicBezTo>
                  <a:pt x="1932" y="270"/>
                  <a:pt x="1776" y="286"/>
                  <a:pt x="1776" y="222"/>
                </a:cubicBezTo>
                <a:moveTo>
                  <a:pt x="2030" y="270"/>
                </a:moveTo>
                <a:cubicBezTo>
                  <a:pt x="2034" y="220"/>
                  <a:pt x="2058" y="192"/>
                  <a:pt x="2102" y="192"/>
                </a:cubicBezTo>
                <a:cubicBezTo>
                  <a:pt x="2144" y="192"/>
                  <a:pt x="2170" y="220"/>
                  <a:pt x="2172" y="270"/>
                </a:cubicBezTo>
                <a:lnTo>
                  <a:pt x="2030" y="270"/>
                </a:lnTo>
                <a:close/>
                <a:moveTo>
                  <a:pt x="2030" y="290"/>
                </a:moveTo>
                <a:cubicBezTo>
                  <a:pt x="2222" y="290"/>
                  <a:pt x="2222" y="290"/>
                  <a:pt x="2222" y="290"/>
                </a:cubicBezTo>
                <a:cubicBezTo>
                  <a:pt x="2226" y="228"/>
                  <a:pt x="2192" y="168"/>
                  <a:pt x="2114" y="168"/>
                </a:cubicBezTo>
                <a:cubicBezTo>
                  <a:pt x="2034" y="168"/>
                  <a:pt x="1982" y="232"/>
                  <a:pt x="1982" y="320"/>
                </a:cubicBezTo>
                <a:cubicBezTo>
                  <a:pt x="1982" y="388"/>
                  <a:pt x="2018" y="456"/>
                  <a:pt x="2112" y="456"/>
                </a:cubicBezTo>
                <a:cubicBezTo>
                  <a:pt x="2150" y="456"/>
                  <a:pt x="2198" y="440"/>
                  <a:pt x="2224" y="412"/>
                </a:cubicBezTo>
                <a:cubicBezTo>
                  <a:pt x="2218" y="400"/>
                  <a:pt x="2218" y="400"/>
                  <a:pt x="2218" y="400"/>
                </a:cubicBezTo>
                <a:cubicBezTo>
                  <a:pt x="2192" y="416"/>
                  <a:pt x="2164" y="422"/>
                  <a:pt x="2138" y="422"/>
                </a:cubicBezTo>
                <a:cubicBezTo>
                  <a:pt x="2058" y="420"/>
                  <a:pt x="2028" y="352"/>
                  <a:pt x="2030" y="290"/>
                </a:cubicBezTo>
                <a:moveTo>
                  <a:pt x="2478" y="242"/>
                </a:moveTo>
                <a:cubicBezTo>
                  <a:pt x="2490" y="206"/>
                  <a:pt x="2510" y="192"/>
                  <a:pt x="2528" y="192"/>
                </a:cubicBezTo>
                <a:cubicBezTo>
                  <a:pt x="2528" y="180"/>
                  <a:pt x="2528" y="180"/>
                  <a:pt x="2528" y="180"/>
                </a:cubicBezTo>
                <a:cubicBezTo>
                  <a:pt x="2430" y="180"/>
                  <a:pt x="2430" y="180"/>
                  <a:pt x="2430" y="180"/>
                </a:cubicBezTo>
                <a:cubicBezTo>
                  <a:pt x="2430" y="192"/>
                  <a:pt x="2430" y="192"/>
                  <a:pt x="2430" y="192"/>
                </a:cubicBezTo>
                <a:cubicBezTo>
                  <a:pt x="2454" y="194"/>
                  <a:pt x="2466" y="206"/>
                  <a:pt x="2458" y="234"/>
                </a:cubicBezTo>
                <a:cubicBezTo>
                  <a:pt x="2406" y="390"/>
                  <a:pt x="2406" y="390"/>
                  <a:pt x="2406" y="390"/>
                </a:cubicBezTo>
                <a:cubicBezTo>
                  <a:pt x="2354" y="270"/>
                  <a:pt x="2354" y="270"/>
                  <a:pt x="2354" y="270"/>
                </a:cubicBezTo>
                <a:cubicBezTo>
                  <a:pt x="2340" y="238"/>
                  <a:pt x="2334" y="224"/>
                  <a:pt x="2334" y="212"/>
                </a:cubicBezTo>
                <a:cubicBezTo>
                  <a:pt x="2334" y="202"/>
                  <a:pt x="2340" y="196"/>
                  <a:pt x="2360" y="192"/>
                </a:cubicBezTo>
                <a:cubicBezTo>
                  <a:pt x="2360" y="180"/>
                  <a:pt x="2360" y="180"/>
                  <a:pt x="2360" y="180"/>
                </a:cubicBezTo>
                <a:cubicBezTo>
                  <a:pt x="2234" y="180"/>
                  <a:pt x="2234" y="180"/>
                  <a:pt x="2234" y="180"/>
                </a:cubicBezTo>
                <a:cubicBezTo>
                  <a:pt x="2234" y="192"/>
                  <a:pt x="2234" y="192"/>
                  <a:pt x="2234" y="192"/>
                </a:cubicBezTo>
                <a:cubicBezTo>
                  <a:pt x="2266" y="194"/>
                  <a:pt x="2268" y="198"/>
                  <a:pt x="2310" y="292"/>
                </a:cubicBezTo>
                <a:cubicBezTo>
                  <a:pt x="2382" y="450"/>
                  <a:pt x="2382" y="450"/>
                  <a:pt x="2382" y="450"/>
                </a:cubicBezTo>
                <a:cubicBezTo>
                  <a:pt x="2358" y="512"/>
                  <a:pt x="2320" y="546"/>
                  <a:pt x="2242" y="564"/>
                </a:cubicBezTo>
                <a:cubicBezTo>
                  <a:pt x="2246" y="576"/>
                  <a:pt x="2260" y="600"/>
                  <a:pt x="2268" y="606"/>
                </a:cubicBezTo>
                <a:cubicBezTo>
                  <a:pt x="2370" y="564"/>
                  <a:pt x="2390" y="498"/>
                  <a:pt x="2426" y="396"/>
                </a:cubicBezTo>
                <a:lnTo>
                  <a:pt x="2478" y="242"/>
                </a:lnTo>
                <a:close/>
                <a:moveTo>
                  <a:pt x="2844" y="394"/>
                </a:moveTo>
                <a:cubicBezTo>
                  <a:pt x="2822" y="412"/>
                  <a:pt x="2782" y="416"/>
                  <a:pt x="2750" y="416"/>
                </a:cubicBezTo>
                <a:cubicBezTo>
                  <a:pt x="2670" y="416"/>
                  <a:pt x="2606" y="360"/>
                  <a:pt x="2606" y="284"/>
                </a:cubicBezTo>
                <a:cubicBezTo>
                  <a:pt x="2606" y="236"/>
                  <a:pt x="2626" y="206"/>
                  <a:pt x="2658" y="198"/>
                </a:cubicBezTo>
                <a:cubicBezTo>
                  <a:pt x="2698" y="266"/>
                  <a:pt x="2770" y="338"/>
                  <a:pt x="2844" y="394"/>
                </a:cubicBezTo>
                <a:moveTo>
                  <a:pt x="2928" y="448"/>
                </a:moveTo>
                <a:cubicBezTo>
                  <a:pt x="3022" y="448"/>
                  <a:pt x="3022" y="448"/>
                  <a:pt x="3022" y="448"/>
                </a:cubicBezTo>
                <a:cubicBezTo>
                  <a:pt x="3022" y="436"/>
                  <a:pt x="3022" y="436"/>
                  <a:pt x="3022" y="436"/>
                </a:cubicBezTo>
                <a:cubicBezTo>
                  <a:pt x="2992" y="432"/>
                  <a:pt x="2946" y="408"/>
                  <a:pt x="2896" y="372"/>
                </a:cubicBezTo>
                <a:cubicBezTo>
                  <a:pt x="2914" y="342"/>
                  <a:pt x="2918" y="300"/>
                  <a:pt x="2922" y="270"/>
                </a:cubicBezTo>
                <a:cubicBezTo>
                  <a:pt x="2926" y="244"/>
                  <a:pt x="2946" y="244"/>
                  <a:pt x="2958" y="242"/>
                </a:cubicBezTo>
                <a:cubicBezTo>
                  <a:pt x="2958" y="230"/>
                  <a:pt x="2958" y="230"/>
                  <a:pt x="2958" y="230"/>
                </a:cubicBezTo>
                <a:cubicBezTo>
                  <a:pt x="2834" y="230"/>
                  <a:pt x="2834" y="230"/>
                  <a:pt x="2834" y="230"/>
                </a:cubicBezTo>
                <a:cubicBezTo>
                  <a:pt x="2834" y="242"/>
                  <a:pt x="2834" y="242"/>
                  <a:pt x="2834" y="242"/>
                </a:cubicBezTo>
                <a:cubicBezTo>
                  <a:pt x="2864" y="246"/>
                  <a:pt x="2892" y="250"/>
                  <a:pt x="2892" y="294"/>
                </a:cubicBezTo>
                <a:cubicBezTo>
                  <a:pt x="2892" y="318"/>
                  <a:pt x="2888" y="342"/>
                  <a:pt x="2878" y="358"/>
                </a:cubicBezTo>
                <a:cubicBezTo>
                  <a:pt x="2770" y="274"/>
                  <a:pt x="2670" y="156"/>
                  <a:pt x="2670" y="96"/>
                </a:cubicBezTo>
                <a:cubicBezTo>
                  <a:pt x="2670" y="66"/>
                  <a:pt x="2688" y="54"/>
                  <a:pt x="2716" y="54"/>
                </a:cubicBezTo>
                <a:cubicBezTo>
                  <a:pt x="2752" y="54"/>
                  <a:pt x="2784" y="78"/>
                  <a:pt x="2800" y="124"/>
                </a:cubicBezTo>
                <a:cubicBezTo>
                  <a:pt x="2812" y="124"/>
                  <a:pt x="2812" y="124"/>
                  <a:pt x="2812" y="124"/>
                </a:cubicBezTo>
                <a:cubicBezTo>
                  <a:pt x="2810" y="42"/>
                  <a:pt x="2810" y="42"/>
                  <a:pt x="2810" y="42"/>
                </a:cubicBezTo>
                <a:cubicBezTo>
                  <a:pt x="2798" y="42"/>
                  <a:pt x="2798" y="42"/>
                  <a:pt x="2798" y="42"/>
                </a:cubicBezTo>
                <a:cubicBezTo>
                  <a:pt x="2798" y="48"/>
                  <a:pt x="2792" y="52"/>
                  <a:pt x="2788" y="52"/>
                </a:cubicBezTo>
                <a:cubicBezTo>
                  <a:pt x="2772" y="52"/>
                  <a:pt x="2752" y="36"/>
                  <a:pt x="2714" y="36"/>
                </a:cubicBezTo>
                <a:cubicBezTo>
                  <a:pt x="2672" y="36"/>
                  <a:pt x="2630" y="62"/>
                  <a:pt x="2630" y="118"/>
                </a:cubicBezTo>
                <a:cubicBezTo>
                  <a:pt x="2630" y="140"/>
                  <a:pt x="2636" y="160"/>
                  <a:pt x="2648" y="182"/>
                </a:cubicBezTo>
                <a:cubicBezTo>
                  <a:pt x="2592" y="200"/>
                  <a:pt x="2562" y="248"/>
                  <a:pt x="2562" y="304"/>
                </a:cubicBezTo>
                <a:cubicBezTo>
                  <a:pt x="2562" y="406"/>
                  <a:pt x="2640" y="460"/>
                  <a:pt x="2726" y="460"/>
                </a:cubicBezTo>
                <a:cubicBezTo>
                  <a:pt x="2780" y="460"/>
                  <a:pt x="2824" y="444"/>
                  <a:pt x="2862" y="410"/>
                </a:cubicBezTo>
                <a:cubicBezTo>
                  <a:pt x="2888" y="424"/>
                  <a:pt x="2912" y="442"/>
                  <a:pt x="2928" y="448"/>
                </a:cubicBezTo>
                <a:moveTo>
                  <a:pt x="3094" y="212"/>
                </a:moveTo>
                <a:cubicBezTo>
                  <a:pt x="3094" y="88"/>
                  <a:pt x="3154" y="20"/>
                  <a:pt x="3252" y="20"/>
                </a:cubicBezTo>
                <a:cubicBezTo>
                  <a:pt x="3328" y="20"/>
                  <a:pt x="3372" y="58"/>
                  <a:pt x="3392" y="134"/>
                </a:cubicBezTo>
                <a:cubicBezTo>
                  <a:pt x="3404" y="134"/>
                  <a:pt x="3404" y="134"/>
                  <a:pt x="3404" y="134"/>
                </a:cubicBezTo>
                <a:cubicBezTo>
                  <a:pt x="3400" y="4"/>
                  <a:pt x="3400" y="4"/>
                  <a:pt x="3400" y="4"/>
                </a:cubicBezTo>
                <a:cubicBezTo>
                  <a:pt x="3388" y="4"/>
                  <a:pt x="3388" y="4"/>
                  <a:pt x="3388" y="4"/>
                </a:cubicBezTo>
                <a:cubicBezTo>
                  <a:pt x="3384" y="14"/>
                  <a:pt x="3376" y="18"/>
                  <a:pt x="3364" y="18"/>
                </a:cubicBezTo>
                <a:cubicBezTo>
                  <a:pt x="3338" y="18"/>
                  <a:pt x="3314" y="0"/>
                  <a:pt x="3248" y="0"/>
                </a:cubicBezTo>
                <a:cubicBezTo>
                  <a:pt x="3118" y="0"/>
                  <a:pt x="3030" y="102"/>
                  <a:pt x="3030" y="242"/>
                </a:cubicBezTo>
                <a:cubicBezTo>
                  <a:pt x="3030" y="376"/>
                  <a:pt x="3110" y="460"/>
                  <a:pt x="3238" y="460"/>
                </a:cubicBezTo>
                <a:cubicBezTo>
                  <a:pt x="3320" y="460"/>
                  <a:pt x="3384" y="420"/>
                  <a:pt x="3408" y="380"/>
                </a:cubicBezTo>
                <a:cubicBezTo>
                  <a:pt x="3396" y="366"/>
                  <a:pt x="3396" y="366"/>
                  <a:pt x="3396" y="366"/>
                </a:cubicBezTo>
                <a:cubicBezTo>
                  <a:pt x="3370" y="402"/>
                  <a:pt x="3314" y="426"/>
                  <a:pt x="3256" y="426"/>
                </a:cubicBezTo>
                <a:cubicBezTo>
                  <a:pt x="3156" y="426"/>
                  <a:pt x="3094" y="340"/>
                  <a:pt x="3094" y="212"/>
                </a:cubicBezTo>
                <a:moveTo>
                  <a:pt x="3678" y="328"/>
                </a:moveTo>
                <a:cubicBezTo>
                  <a:pt x="3678" y="392"/>
                  <a:pt x="3650" y="430"/>
                  <a:pt x="3592" y="430"/>
                </a:cubicBezTo>
                <a:cubicBezTo>
                  <a:pt x="3542" y="430"/>
                  <a:pt x="3496" y="384"/>
                  <a:pt x="3496" y="292"/>
                </a:cubicBezTo>
                <a:cubicBezTo>
                  <a:pt x="3496" y="226"/>
                  <a:pt x="3528" y="190"/>
                  <a:pt x="3580" y="190"/>
                </a:cubicBezTo>
                <a:cubicBezTo>
                  <a:pt x="3628" y="192"/>
                  <a:pt x="3678" y="238"/>
                  <a:pt x="3678" y="328"/>
                </a:cubicBezTo>
                <a:moveTo>
                  <a:pt x="3732" y="312"/>
                </a:moveTo>
                <a:cubicBezTo>
                  <a:pt x="3732" y="260"/>
                  <a:pt x="3710" y="214"/>
                  <a:pt x="3672" y="190"/>
                </a:cubicBezTo>
                <a:cubicBezTo>
                  <a:pt x="3650" y="176"/>
                  <a:pt x="3620" y="168"/>
                  <a:pt x="3588" y="168"/>
                </a:cubicBezTo>
                <a:cubicBezTo>
                  <a:pt x="3502" y="168"/>
                  <a:pt x="3442" y="230"/>
                  <a:pt x="3442" y="310"/>
                </a:cubicBezTo>
                <a:cubicBezTo>
                  <a:pt x="3442" y="364"/>
                  <a:pt x="3464" y="408"/>
                  <a:pt x="3502" y="432"/>
                </a:cubicBezTo>
                <a:cubicBezTo>
                  <a:pt x="3524" y="446"/>
                  <a:pt x="3554" y="452"/>
                  <a:pt x="3586" y="452"/>
                </a:cubicBezTo>
                <a:cubicBezTo>
                  <a:pt x="3672" y="454"/>
                  <a:pt x="3732" y="394"/>
                  <a:pt x="3732" y="312"/>
                </a:cubicBezTo>
                <a:moveTo>
                  <a:pt x="4136" y="448"/>
                </a:moveTo>
                <a:cubicBezTo>
                  <a:pt x="4280" y="448"/>
                  <a:pt x="4280" y="448"/>
                  <a:pt x="4280" y="448"/>
                </a:cubicBezTo>
                <a:cubicBezTo>
                  <a:pt x="4280" y="436"/>
                  <a:pt x="4280" y="436"/>
                  <a:pt x="4280" y="436"/>
                </a:cubicBezTo>
                <a:cubicBezTo>
                  <a:pt x="4230" y="434"/>
                  <a:pt x="4232" y="426"/>
                  <a:pt x="4232" y="348"/>
                </a:cubicBezTo>
                <a:cubicBezTo>
                  <a:pt x="4232" y="276"/>
                  <a:pt x="4232" y="276"/>
                  <a:pt x="4232" y="276"/>
                </a:cubicBezTo>
                <a:cubicBezTo>
                  <a:pt x="4232" y="200"/>
                  <a:pt x="4190" y="172"/>
                  <a:pt x="4142" y="172"/>
                </a:cubicBezTo>
                <a:cubicBezTo>
                  <a:pt x="4098" y="172"/>
                  <a:pt x="4064" y="196"/>
                  <a:pt x="4038" y="232"/>
                </a:cubicBezTo>
                <a:cubicBezTo>
                  <a:pt x="4028" y="194"/>
                  <a:pt x="4000" y="172"/>
                  <a:pt x="3954" y="172"/>
                </a:cubicBezTo>
                <a:cubicBezTo>
                  <a:pt x="3916" y="172"/>
                  <a:pt x="3880" y="196"/>
                  <a:pt x="3858" y="224"/>
                </a:cubicBezTo>
                <a:cubicBezTo>
                  <a:pt x="3858" y="176"/>
                  <a:pt x="3858" y="176"/>
                  <a:pt x="3858" y="176"/>
                </a:cubicBezTo>
                <a:cubicBezTo>
                  <a:pt x="3756" y="176"/>
                  <a:pt x="3756" y="176"/>
                  <a:pt x="3756" y="176"/>
                </a:cubicBezTo>
                <a:cubicBezTo>
                  <a:pt x="3756" y="188"/>
                  <a:pt x="3756" y="188"/>
                  <a:pt x="3756" y="188"/>
                </a:cubicBezTo>
                <a:cubicBezTo>
                  <a:pt x="3800" y="190"/>
                  <a:pt x="3806" y="192"/>
                  <a:pt x="3806" y="268"/>
                </a:cubicBezTo>
                <a:cubicBezTo>
                  <a:pt x="3806" y="346"/>
                  <a:pt x="3806" y="346"/>
                  <a:pt x="3806" y="346"/>
                </a:cubicBezTo>
                <a:cubicBezTo>
                  <a:pt x="3806" y="434"/>
                  <a:pt x="3804" y="434"/>
                  <a:pt x="3758" y="434"/>
                </a:cubicBezTo>
                <a:cubicBezTo>
                  <a:pt x="3758" y="446"/>
                  <a:pt x="3758" y="446"/>
                  <a:pt x="3758" y="446"/>
                </a:cubicBezTo>
                <a:cubicBezTo>
                  <a:pt x="3902" y="446"/>
                  <a:pt x="3902" y="446"/>
                  <a:pt x="3902" y="446"/>
                </a:cubicBezTo>
                <a:cubicBezTo>
                  <a:pt x="3902" y="434"/>
                  <a:pt x="3902" y="434"/>
                  <a:pt x="3902" y="434"/>
                </a:cubicBezTo>
                <a:cubicBezTo>
                  <a:pt x="3862" y="430"/>
                  <a:pt x="3858" y="430"/>
                  <a:pt x="3858" y="342"/>
                </a:cubicBezTo>
                <a:cubicBezTo>
                  <a:pt x="3858" y="262"/>
                  <a:pt x="3858" y="262"/>
                  <a:pt x="3858" y="262"/>
                </a:cubicBezTo>
                <a:cubicBezTo>
                  <a:pt x="3858" y="234"/>
                  <a:pt x="3894" y="204"/>
                  <a:pt x="3932" y="204"/>
                </a:cubicBezTo>
                <a:cubicBezTo>
                  <a:pt x="3974" y="204"/>
                  <a:pt x="3990" y="226"/>
                  <a:pt x="3990" y="282"/>
                </a:cubicBezTo>
                <a:cubicBezTo>
                  <a:pt x="3990" y="338"/>
                  <a:pt x="3990" y="338"/>
                  <a:pt x="3990" y="338"/>
                </a:cubicBezTo>
                <a:cubicBezTo>
                  <a:pt x="3990" y="428"/>
                  <a:pt x="3988" y="432"/>
                  <a:pt x="3950" y="436"/>
                </a:cubicBezTo>
                <a:cubicBezTo>
                  <a:pt x="3950" y="448"/>
                  <a:pt x="3950" y="448"/>
                  <a:pt x="3950" y="448"/>
                </a:cubicBezTo>
                <a:cubicBezTo>
                  <a:pt x="4086" y="448"/>
                  <a:pt x="4086" y="448"/>
                  <a:pt x="4086" y="448"/>
                </a:cubicBezTo>
                <a:cubicBezTo>
                  <a:pt x="4086" y="436"/>
                  <a:pt x="4086" y="436"/>
                  <a:pt x="4086" y="436"/>
                </a:cubicBezTo>
                <a:cubicBezTo>
                  <a:pt x="4040" y="432"/>
                  <a:pt x="4042" y="428"/>
                  <a:pt x="4042" y="342"/>
                </a:cubicBezTo>
                <a:cubicBezTo>
                  <a:pt x="4042" y="264"/>
                  <a:pt x="4042" y="264"/>
                  <a:pt x="4042" y="264"/>
                </a:cubicBezTo>
                <a:cubicBezTo>
                  <a:pt x="4042" y="236"/>
                  <a:pt x="4078" y="206"/>
                  <a:pt x="4118" y="206"/>
                </a:cubicBezTo>
                <a:cubicBezTo>
                  <a:pt x="4152" y="206"/>
                  <a:pt x="4174" y="226"/>
                  <a:pt x="4174" y="284"/>
                </a:cubicBezTo>
                <a:cubicBezTo>
                  <a:pt x="4174" y="346"/>
                  <a:pt x="4174" y="346"/>
                  <a:pt x="4174" y="346"/>
                </a:cubicBezTo>
                <a:cubicBezTo>
                  <a:pt x="4174" y="428"/>
                  <a:pt x="4174" y="432"/>
                  <a:pt x="4134" y="436"/>
                </a:cubicBezTo>
                <a:cubicBezTo>
                  <a:pt x="4134" y="448"/>
                  <a:pt x="4134" y="448"/>
                  <a:pt x="4134" y="448"/>
                </a:cubicBezTo>
                <a:lnTo>
                  <a:pt x="4136" y="448"/>
                </a:lnTo>
                <a:close/>
                <a:moveTo>
                  <a:pt x="4546" y="316"/>
                </a:moveTo>
                <a:cubicBezTo>
                  <a:pt x="4546" y="388"/>
                  <a:pt x="4516" y="432"/>
                  <a:pt x="4460" y="432"/>
                </a:cubicBezTo>
                <a:cubicBezTo>
                  <a:pt x="4424" y="432"/>
                  <a:pt x="4384" y="412"/>
                  <a:pt x="4384" y="384"/>
                </a:cubicBezTo>
                <a:cubicBezTo>
                  <a:pt x="4384" y="248"/>
                  <a:pt x="4384" y="248"/>
                  <a:pt x="4384" y="248"/>
                </a:cubicBezTo>
                <a:cubicBezTo>
                  <a:pt x="4384" y="226"/>
                  <a:pt x="4416" y="202"/>
                  <a:pt x="4454" y="202"/>
                </a:cubicBezTo>
                <a:cubicBezTo>
                  <a:pt x="4510" y="206"/>
                  <a:pt x="4546" y="248"/>
                  <a:pt x="4546" y="316"/>
                </a:cubicBezTo>
                <a:moveTo>
                  <a:pt x="4600" y="310"/>
                </a:moveTo>
                <a:cubicBezTo>
                  <a:pt x="4600" y="230"/>
                  <a:pt x="4548" y="170"/>
                  <a:pt x="4478" y="170"/>
                </a:cubicBezTo>
                <a:cubicBezTo>
                  <a:pt x="4438" y="170"/>
                  <a:pt x="4406" y="188"/>
                  <a:pt x="4384" y="214"/>
                </a:cubicBezTo>
                <a:cubicBezTo>
                  <a:pt x="4384" y="174"/>
                  <a:pt x="4384" y="174"/>
                  <a:pt x="4384" y="174"/>
                </a:cubicBezTo>
                <a:cubicBezTo>
                  <a:pt x="4284" y="174"/>
                  <a:pt x="4284" y="174"/>
                  <a:pt x="4284" y="174"/>
                </a:cubicBezTo>
                <a:cubicBezTo>
                  <a:pt x="4284" y="186"/>
                  <a:pt x="4284" y="186"/>
                  <a:pt x="4284" y="186"/>
                </a:cubicBezTo>
                <a:cubicBezTo>
                  <a:pt x="4326" y="188"/>
                  <a:pt x="4332" y="190"/>
                  <a:pt x="4332" y="280"/>
                </a:cubicBezTo>
                <a:cubicBezTo>
                  <a:pt x="4332" y="466"/>
                  <a:pt x="4332" y="466"/>
                  <a:pt x="4332" y="466"/>
                </a:cubicBezTo>
                <a:cubicBezTo>
                  <a:pt x="4332" y="564"/>
                  <a:pt x="4334" y="570"/>
                  <a:pt x="4286" y="574"/>
                </a:cubicBezTo>
                <a:cubicBezTo>
                  <a:pt x="4286" y="588"/>
                  <a:pt x="4286" y="588"/>
                  <a:pt x="4286" y="588"/>
                </a:cubicBezTo>
                <a:cubicBezTo>
                  <a:pt x="4432" y="588"/>
                  <a:pt x="4432" y="588"/>
                  <a:pt x="4432" y="588"/>
                </a:cubicBezTo>
                <a:cubicBezTo>
                  <a:pt x="4432" y="574"/>
                  <a:pt x="4432" y="574"/>
                  <a:pt x="4432" y="574"/>
                </a:cubicBezTo>
                <a:cubicBezTo>
                  <a:pt x="4380" y="572"/>
                  <a:pt x="4384" y="564"/>
                  <a:pt x="4384" y="462"/>
                </a:cubicBezTo>
                <a:cubicBezTo>
                  <a:pt x="4384" y="424"/>
                  <a:pt x="4384" y="424"/>
                  <a:pt x="4384" y="424"/>
                </a:cubicBezTo>
                <a:cubicBezTo>
                  <a:pt x="4404" y="444"/>
                  <a:pt x="4436" y="454"/>
                  <a:pt x="4466" y="454"/>
                </a:cubicBezTo>
                <a:cubicBezTo>
                  <a:pt x="4548" y="454"/>
                  <a:pt x="4600" y="392"/>
                  <a:pt x="4600" y="310"/>
                </a:cubicBezTo>
                <a:moveTo>
                  <a:pt x="4792" y="382"/>
                </a:moveTo>
                <a:cubicBezTo>
                  <a:pt x="4792" y="404"/>
                  <a:pt x="4762" y="424"/>
                  <a:pt x="4736" y="424"/>
                </a:cubicBezTo>
                <a:cubicBezTo>
                  <a:pt x="4712" y="424"/>
                  <a:pt x="4694" y="410"/>
                  <a:pt x="4694" y="378"/>
                </a:cubicBezTo>
                <a:cubicBezTo>
                  <a:pt x="4694" y="322"/>
                  <a:pt x="4752" y="328"/>
                  <a:pt x="4792" y="306"/>
                </a:cubicBezTo>
                <a:cubicBezTo>
                  <a:pt x="4792" y="382"/>
                  <a:pt x="4792" y="382"/>
                  <a:pt x="4792" y="382"/>
                </a:cubicBezTo>
                <a:close/>
                <a:moveTo>
                  <a:pt x="5240" y="434"/>
                </a:moveTo>
                <a:cubicBezTo>
                  <a:pt x="5192" y="432"/>
                  <a:pt x="5192" y="430"/>
                  <a:pt x="5192" y="340"/>
                </a:cubicBezTo>
                <a:cubicBezTo>
                  <a:pt x="5192" y="278"/>
                  <a:pt x="5192" y="278"/>
                  <a:pt x="5192" y="278"/>
                </a:cubicBezTo>
                <a:cubicBezTo>
                  <a:pt x="5192" y="196"/>
                  <a:pt x="5146" y="170"/>
                  <a:pt x="5104" y="170"/>
                </a:cubicBezTo>
                <a:cubicBezTo>
                  <a:pt x="5068" y="170"/>
                  <a:pt x="5032" y="186"/>
                  <a:pt x="5004" y="222"/>
                </a:cubicBezTo>
                <a:cubicBezTo>
                  <a:pt x="5004" y="174"/>
                  <a:pt x="5004" y="174"/>
                  <a:pt x="5004" y="174"/>
                </a:cubicBezTo>
                <a:cubicBezTo>
                  <a:pt x="4902" y="174"/>
                  <a:pt x="4902" y="174"/>
                  <a:pt x="4902" y="174"/>
                </a:cubicBezTo>
                <a:cubicBezTo>
                  <a:pt x="4902" y="186"/>
                  <a:pt x="4902" y="186"/>
                  <a:pt x="4902" y="186"/>
                </a:cubicBezTo>
                <a:cubicBezTo>
                  <a:pt x="4946" y="188"/>
                  <a:pt x="4952" y="190"/>
                  <a:pt x="4952" y="266"/>
                </a:cubicBezTo>
                <a:cubicBezTo>
                  <a:pt x="4952" y="334"/>
                  <a:pt x="4952" y="334"/>
                  <a:pt x="4952" y="334"/>
                </a:cubicBezTo>
                <a:cubicBezTo>
                  <a:pt x="4952" y="430"/>
                  <a:pt x="4952" y="432"/>
                  <a:pt x="4904" y="434"/>
                </a:cubicBezTo>
                <a:cubicBezTo>
                  <a:pt x="4892" y="434"/>
                  <a:pt x="4892" y="434"/>
                  <a:pt x="4892" y="434"/>
                </a:cubicBezTo>
                <a:cubicBezTo>
                  <a:pt x="4854" y="434"/>
                  <a:pt x="4850" y="422"/>
                  <a:pt x="4850" y="366"/>
                </a:cubicBezTo>
                <a:cubicBezTo>
                  <a:pt x="4850" y="274"/>
                  <a:pt x="4850" y="274"/>
                  <a:pt x="4850" y="274"/>
                </a:cubicBezTo>
                <a:cubicBezTo>
                  <a:pt x="4850" y="256"/>
                  <a:pt x="4848" y="240"/>
                  <a:pt x="4844" y="228"/>
                </a:cubicBezTo>
                <a:cubicBezTo>
                  <a:pt x="4830" y="186"/>
                  <a:pt x="4796" y="170"/>
                  <a:pt x="4748" y="170"/>
                </a:cubicBezTo>
                <a:cubicBezTo>
                  <a:pt x="4718" y="170"/>
                  <a:pt x="4674" y="180"/>
                  <a:pt x="4650" y="202"/>
                </a:cubicBezTo>
                <a:cubicBezTo>
                  <a:pt x="4652" y="214"/>
                  <a:pt x="4664" y="240"/>
                  <a:pt x="4670" y="248"/>
                </a:cubicBezTo>
                <a:cubicBezTo>
                  <a:pt x="4676" y="246"/>
                  <a:pt x="4676" y="246"/>
                  <a:pt x="4676" y="246"/>
                </a:cubicBezTo>
                <a:cubicBezTo>
                  <a:pt x="4688" y="216"/>
                  <a:pt x="4708" y="194"/>
                  <a:pt x="4742" y="194"/>
                </a:cubicBezTo>
                <a:cubicBezTo>
                  <a:pt x="4778" y="194"/>
                  <a:pt x="4794" y="220"/>
                  <a:pt x="4794" y="250"/>
                </a:cubicBezTo>
                <a:cubicBezTo>
                  <a:pt x="4794" y="282"/>
                  <a:pt x="4794" y="282"/>
                  <a:pt x="4794" y="282"/>
                </a:cubicBezTo>
                <a:cubicBezTo>
                  <a:pt x="4794" y="302"/>
                  <a:pt x="4702" y="306"/>
                  <a:pt x="4664" y="338"/>
                </a:cubicBezTo>
                <a:cubicBezTo>
                  <a:pt x="4652" y="350"/>
                  <a:pt x="4642" y="364"/>
                  <a:pt x="4642" y="384"/>
                </a:cubicBezTo>
                <a:cubicBezTo>
                  <a:pt x="4642" y="426"/>
                  <a:pt x="4672" y="456"/>
                  <a:pt x="4716" y="456"/>
                </a:cubicBezTo>
                <a:cubicBezTo>
                  <a:pt x="4744" y="456"/>
                  <a:pt x="4768" y="446"/>
                  <a:pt x="4794" y="418"/>
                </a:cubicBezTo>
                <a:cubicBezTo>
                  <a:pt x="4798" y="438"/>
                  <a:pt x="4814" y="448"/>
                  <a:pt x="4842" y="448"/>
                </a:cubicBezTo>
                <a:cubicBezTo>
                  <a:pt x="4906" y="448"/>
                  <a:pt x="4906" y="448"/>
                  <a:pt x="4906" y="448"/>
                </a:cubicBezTo>
                <a:cubicBezTo>
                  <a:pt x="4906" y="448"/>
                  <a:pt x="4906" y="448"/>
                  <a:pt x="4906" y="448"/>
                </a:cubicBezTo>
                <a:cubicBezTo>
                  <a:pt x="5048" y="448"/>
                  <a:pt x="5048" y="448"/>
                  <a:pt x="5048" y="448"/>
                </a:cubicBezTo>
                <a:cubicBezTo>
                  <a:pt x="5048" y="436"/>
                  <a:pt x="5048" y="436"/>
                  <a:pt x="5048" y="436"/>
                </a:cubicBezTo>
                <a:cubicBezTo>
                  <a:pt x="5006" y="432"/>
                  <a:pt x="5004" y="434"/>
                  <a:pt x="5004" y="338"/>
                </a:cubicBezTo>
                <a:cubicBezTo>
                  <a:pt x="5004" y="262"/>
                  <a:pt x="5004" y="262"/>
                  <a:pt x="5004" y="262"/>
                </a:cubicBezTo>
                <a:cubicBezTo>
                  <a:pt x="5004" y="236"/>
                  <a:pt x="5038" y="206"/>
                  <a:pt x="5080" y="206"/>
                </a:cubicBezTo>
                <a:cubicBezTo>
                  <a:pt x="5114" y="206"/>
                  <a:pt x="5140" y="220"/>
                  <a:pt x="5140" y="286"/>
                </a:cubicBezTo>
                <a:cubicBezTo>
                  <a:pt x="5140" y="340"/>
                  <a:pt x="5140" y="340"/>
                  <a:pt x="5140" y="340"/>
                </a:cubicBezTo>
                <a:cubicBezTo>
                  <a:pt x="5140" y="432"/>
                  <a:pt x="5136" y="432"/>
                  <a:pt x="5098" y="434"/>
                </a:cubicBezTo>
                <a:cubicBezTo>
                  <a:pt x="5098" y="446"/>
                  <a:pt x="5098" y="446"/>
                  <a:pt x="5098" y="446"/>
                </a:cubicBezTo>
                <a:cubicBezTo>
                  <a:pt x="5240" y="446"/>
                  <a:pt x="5240" y="446"/>
                  <a:pt x="5240" y="446"/>
                </a:cubicBezTo>
                <a:lnTo>
                  <a:pt x="5240" y="434"/>
                </a:lnTo>
                <a:close/>
                <a:moveTo>
                  <a:pt x="5516" y="192"/>
                </a:moveTo>
                <a:cubicBezTo>
                  <a:pt x="5516" y="180"/>
                  <a:pt x="5516" y="180"/>
                  <a:pt x="5516" y="180"/>
                </a:cubicBezTo>
                <a:cubicBezTo>
                  <a:pt x="5418" y="180"/>
                  <a:pt x="5418" y="180"/>
                  <a:pt x="5418" y="180"/>
                </a:cubicBezTo>
                <a:cubicBezTo>
                  <a:pt x="5418" y="192"/>
                  <a:pt x="5418" y="192"/>
                  <a:pt x="5418" y="192"/>
                </a:cubicBezTo>
                <a:cubicBezTo>
                  <a:pt x="5442" y="194"/>
                  <a:pt x="5454" y="206"/>
                  <a:pt x="5446" y="234"/>
                </a:cubicBezTo>
                <a:cubicBezTo>
                  <a:pt x="5394" y="390"/>
                  <a:pt x="5394" y="390"/>
                  <a:pt x="5394" y="390"/>
                </a:cubicBezTo>
                <a:cubicBezTo>
                  <a:pt x="5342" y="270"/>
                  <a:pt x="5342" y="270"/>
                  <a:pt x="5342" y="270"/>
                </a:cubicBezTo>
                <a:cubicBezTo>
                  <a:pt x="5328" y="238"/>
                  <a:pt x="5322" y="224"/>
                  <a:pt x="5322" y="212"/>
                </a:cubicBezTo>
                <a:cubicBezTo>
                  <a:pt x="5322" y="202"/>
                  <a:pt x="5328" y="196"/>
                  <a:pt x="5348" y="192"/>
                </a:cubicBezTo>
                <a:cubicBezTo>
                  <a:pt x="5348" y="180"/>
                  <a:pt x="5348" y="180"/>
                  <a:pt x="5348" y="180"/>
                </a:cubicBezTo>
                <a:cubicBezTo>
                  <a:pt x="5220" y="180"/>
                  <a:pt x="5220" y="180"/>
                  <a:pt x="5220" y="180"/>
                </a:cubicBezTo>
                <a:cubicBezTo>
                  <a:pt x="5220" y="192"/>
                  <a:pt x="5220" y="192"/>
                  <a:pt x="5220" y="192"/>
                </a:cubicBezTo>
                <a:cubicBezTo>
                  <a:pt x="5252" y="194"/>
                  <a:pt x="5254" y="198"/>
                  <a:pt x="5296" y="292"/>
                </a:cubicBezTo>
                <a:cubicBezTo>
                  <a:pt x="5368" y="450"/>
                  <a:pt x="5368" y="450"/>
                  <a:pt x="5368" y="450"/>
                </a:cubicBezTo>
                <a:cubicBezTo>
                  <a:pt x="5344" y="512"/>
                  <a:pt x="5306" y="546"/>
                  <a:pt x="5228" y="564"/>
                </a:cubicBezTo>
                <a:cubicBezTo>
                  <a:pt x="5232" y="576"/>
                  <a:pt x="5246" y="600"/>
                  <a:pt x="5254" y="606"/>
                </a:cubicBezTo>
                <a:cubicBezTo>
                  <a:pt x="5356" y="564"/>
                  <a:pt x="5376" y="498"/>
                  <a:pt x="5412" y="396"/>
                </a:cubicBezTo>
                <a:cubicBezTo>
                  <a:pt x="5466" y="242"/>
                  <a:pt x="5466" y="242"/>
                  <a:pt x="5466" y="242"/>
                </a:cubicBezTo>
                <a:cubicBezTo>
                  <a:pt x="5478" y="206"/>
                  <a:pt x="5498" y="192"/>
                  <a:pt x="5516" y="192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3297" tIns="46649" rIns="93297" bIns="46649" numCol="1" anchor="t" anchorCtr="0" compatLnSpc="1">
            <a:prstTxWarp prst="textNoShape">
              <a:avLst/>
            </a:prstTxWarp>
          </a:bodyPr>
          <a:lstStyle>
            <a:defPPr>
              <a:defRPr lang="x-non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x-none"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x-none" sz="1632" baseline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6" name="Disclaimer-English (United States)" hidden="1"/>
          <p:cNvSpPr>
            <a:spLocks noChangeArrowheads="1"/>
          </p:cNvSpPr>
          <p:nvPr userDrawn="1"/>
        </p:nvSpPr>
        <p:spPr bwMode="black">
          <a:xfrm>
            <a:off x="2314476" y="6407791"/>
            <a:ext cx="3616660" cy="38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/>
          <a:p>
            <a:pPr defTabSz="821202" eaLnBrk="0" hangingPunct="0"/>
            <a:r>
              <a:rPr lang="x-none" sz="816" baseline="0" dirty="0">
                <a:solidFill>
                  <a:srgbClr val="FFFFFF"/>
                </a:solidFill>
                <a:latin typeface="+mn-lt"/>
              </a:rPr>
              <a:t>CONFIDENTIAL AND PROPRIETARY</a:t>
            </a:r>
          </a:p>
          <a:p>
            <a:pPr defTabSz="821202" eaLnBrk="0" hangingPunct="0"/>
            <a:r>
              <a:rPr lang="x-none" sz="816" baseline="0" dirty="0">
                <a:solidFill>
                  <a:srgbClr val="FFFFFF"/>
                </a:solidFill>
                <a:latin typeface="+mn-lt"/>
              </a:rPr>
              <a:t>Any use of this material without specific permission of McKinsey &amp; Company is strictly prohibited</a:t>
            </a:r>
          </a:p>
        </p:txBody>
      </p:sp>
    </p:spTree>
    <p:extLst>
      <p:ext uri="{BB962C8B-B14F-4D97-AF65-F5344CB8AC3E}">
        <p14:creationId xmlns:p14="http://schemas.microsoft.com/office/powerpoint/2010/main" val="365890571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en-US"/>
              <a:t>Click to edit Master title style</a:t>
            </a:r>
            <a:endParaRPr lang="x-none" dirty="0"/>
          </a:p>
        </p:txBody>
      </p:sp>
      <p:sp>
        <p:nvSpPr>
          <p:cNvPr id="8" name="Slide Number"/>
          <p:cNvSpPr txBox="1">
            <a:spLocks/>
          </p:cNvSpPr>
          <p:nvPr userDrawn="1"/>
        </p:nvSpPr>
        <p:spPr bwMode="auto">
          <a:xfrm>
            <a:off x="8739040" y="6639224"/>
            <a:ext cx="130852" cy="12809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x-none"/>
            </a:defPPr>
            <a:lvl1pPr>
              <a:defRPr lang="x-none" sz="1000" baseline="0">
                <a:latin typeface="+mn-lt"/>
              </a:defRPr>
            </a:lvl1pPr>
          </a:lstStyle>
          <a:p>
            <a:fld id="{42C328C1-A84F-4A39-A664-DBA00541A8C6}" type="slidenum">
              <a:rPr lang="x-none" sz="816" baseline="0" smtClean="0">
                <a:solidFill>
                  <a:srgbClr val="808080"/>
                </a:solidFill>
                <a:latin typeface="+mn-lt"/>
              </a:rPr>
              <a:pPr/>
              <a:t>‹#›</a:t>
            </a:fld>
            <a:endParaRPr lang="x-none" sz="816" baseline="0" dirty="0">
              <a:solidFill>
                <a:srgbClr val="808080"/>
              </a:solidFill>
              <a:latin typeface="+mn-lt"/>
            </a:endParaRPr>
          </a:p>
        </p:txBody>
      </p:sp>
      <p:sp>
        <p:nvSpPr>
          <p:cNvPr id="9" name="SlideLogoText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7586248" y="6639224"/>
            <a:ext cx="1050093" cy="128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13526"/>
            <a:r>
              <a:rPr lang="x-none" sz="816" baseline="0" dirty="0">
                <a:solidFill>
                  <a:srgbClr val="808080"/>
                </a:solidFill>
                <a:latin typeface="+mn-lt"/>
              </a:rPr>
              <a:t>McKinsey &amp; Company</a:t>
            </a:r>
          </a:p>
        </p:txBody>
      </p:sp>
      <p:sp>
        <p:nvSpPr>
          <p:cNvPr id="5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913526"/>
            <a:endParaRPr lang="x-none" sz="816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376866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5505">
          <p15:clr>
            <a:srgbClr val="F26B43"/>
          </p15:clr>
        </p15:guide>
        <p15:guide id="2" pos="74">
          <p15:clr>
            <a:srgbClr val="F26B43"/>
          </p15:clr>
        </p15:guide>
        <p15:guide id="3" orient="horz" pos="571">
          <p15:clr>
            <a:srgbClr val="F26B43"/>
          </p15:clr>
        </p15:guide>
        <p15:guide id="4" orient="horz" pos="3911">
          <p15:clr>
            <a:srgbClr val="F26B43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x-none" dirty="0"/>
          </a:p>
        </p:txBody>
      </p:sp>
      <p:sp>
        <p:nvSpPr>
          <p:cNvPr id="15" name="Slide Number"/>
          <p:cNvSpPr txBox="1">
            <a:spLocks/>
          </p:cNvSpPr>
          <p:nvPr userDrawn="1"/>
        </p:nvSpPr>
        <p:spPr>
          <a:xfrm>
            <a:off x="8739040" y="6639224"/>
            <a:ext cx="130852" cy="12809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x-none"/>
            </a:defPPr>
            <a:lvl1pPr>
              <a:defRPr lang="x-none" sz="1000" baseline="0">
                <a:latin typeface="+mn-lt"/>
              </a:defRPr>
            </a:lvl1pPr>
          </a:lstStyle>
          <a:p>
            <a:fld id="{42C328C1-A84F-4A39-A664-DBA00541A8C6}" type="slidenum">
              <a:rPr lang="x-none" sz="816" baseline="0" smtClean="0">
                <a:solidFill>
                  <a:srgbClr val="FFFFFF"/>
                </a:solidFill>
                <a:latin typeface="+mn-lt"/>
              </a:rPr>
              <a:pPr/>
              <a:t>‹#›</a:t>
            </a:fld>
            <a:endParaRPr lang="x-none" sz="816" baseline="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6" name="SlideLogoText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7586248" y="6639224"/>
            <a:ext cx="1050093" cy="128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13526"/>
            <a:r>
              <a:rPr lang="x-none" sz="816" baseline="0" dirty="0">
                <a:solidFill>
                  <a:srgbClr val="FFFFFF"/>
                </a:solidFill>
                <a:latin typeface="+mn-lt"/>
              </a:rPr>
              <a:t>McKinsey &amp; Company</a:t>
            </a:r>
          </a:p>
        </p:txBody>
      </p:sp>
      <p:sp>
        <p:nvSpPr>
          <p:cNvPr id="5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913526"/>
            <a:endParaRPr lang="x-none" sz="816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320789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978">
          <p15:clr>
            <a:srgbClr val="000000"/>
          </p15:clr>
        </p15:guide>
        <p15:guide id="2" orient="horz" pos="570">
          <p15:clr>
            <a:srgbClr val="000000"/>
          </p15:clr>
        </p15:guide>
        <p15:guide id="3" orient="horz" pos="3912">
          <p15:clr>
            <a:srgbClr val="000000"/>
          </p15:clr>
        </p15:guide>
        <p15:guide id="4" pos="72">
          <p15:clr>
            <a:srgbClr val="00000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62.xml"/><Relationship Id="rId3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57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61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65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24" Type="http://schemas.openxmlformats.org/officeDocument/2006/relationships/slideLayout" Target="../slideLayouts/slideLayout60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9.xml"/><Relationship Id="rId28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63.xml"/><Relationship Id="rId30" Type="http://schemas.openxmlformats.org/officeDocument/2006/relationships/slideLayout" Target="../slideLayouts/slideLayout6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13" Type="http://schemas.openxmlformats.org/officeDocument/2006/relationships/tags" Target="../tags/tag10.xml"/><Relationship Id="rId18" Type="http://schemas.openxmlformats.org/officeDocument/2006/relationships/tags" Target="../tags/tag15.xml"/><Relationship Id="rId3" Type="http://schemas.openxmlformats.org/officeDocument/2006/relationships/slideLayout" Target="../slideLayouts/slideLayout69.xml"/><Relationship Id="rId21" Type="http://schemas.openxmlformats.org/officeDocument/2006/relationships/tags" Target="../tags/tag18.xml"/><Relationship Id="rId7" Type="http://schemas.openxmlformats.org/officeDocument/2006/relationships/tags" Target="../tags/tag4.xml"/><Relationship Id="rId12" Type="http://schemas.openxmlformats.org/officeDocument/2006/relationships/tags" Target="../tags/tag9.xml"/><Relationship Id="rId17" Type="http://schemas.openxmlformats.org/officeDocument/2006/relationships/tags" Target="../tags/tag14.xml"/><Relationship Id="rId2" Type="http://schemas.openxmlformats.org/officeDocument/2006/relationships/slideLayout" Target="../slideLayouts/slideLayout68.xml"/><Relationship Id="rId16" Type="http://schemas.openxmlformats.org/officeDocument/2006/relationships/tags" Target="../tags/tag13.xml"/><Relationship Id="rId20" Type="http://schemas.openxmlformats.org/officeDocument/2006/relationships/tags" Target="../tags/tag17.xml"/><Relationship Id="rId1" Type="http://schemas.openxmlformats.org/officeDocument/2006/relationships/slideLayout" Target="../slideLayouts/slideLayout67.xml"/><Relationship Id="rId6" Type="http://schemas.openxmlformats.org/officeDocument/2006/relationships/tags" Target="../tags/tag3.xml"/><Relationship Id="rId11" Type="http://schemas.openxmlformats.org/officeDocument/2006/relationships/tags" Target="../tags/tag8.xml"/><Relationship Id="rId24" Type="http://schemas.openxmlformats.org/officeDocument/2006/relationships/image" Target="../media/image9.emf"/><Relationship Id="rId5" Type="http://schemas.openxmlformats.org/officeDocument/2006/relationships/vmlDrawing" Target="../drawings/vmlDrawing2.vml"/><Relationship Id="rId15" Type="http://schemas.openxmlformats.org/officeDocument/2006/relationships/tags" Target="../tags/tag12.xml"/><Relationship Id="rId23" Type="http://schemas.openxmlformats.org/officeDocument/2006/relationships/oleObject" Target="../embeddings/oleObject2.bin"/><Relationship Id="rId10" Type="http://schemas.openxmlformats.org/officeDocument/2006/relationships/tags" Target="../tags/tag7.xml"/><Relationship Id="rId19" Type="http://schemas.openxmlformats.org/officeDocument/2006/relationships/tags" Target="../tags/tag16.xml"/><Relationship Id="rId4" Type="http://schemas.openxmlformats.org/officeDocument/2006/relationships/theme" Target="../theme/theme3.xml"/><Relationship Id="rId9" Type="http://schemas.openxmlformats.org/officeDocument/2006/relationships/tags" Target="../tags/tag6.xml"/><Relationship Id="rId14" Type="http://schemas.openxmlformats.org/officeDocument/2006/relationships/tags" Target="../tags/tag11.xml"/><Relationship Id="rId22" Type="http://schemas.openxmlformats.org/officeDocument/2006/relationships/tags" Target="../tags/tag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30079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fld id="{7C017F59-29DA-6F48-B92A-5AD511CC2D63}" type="datetime1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0079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391583"/>
            <a:ext cx="21336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24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ame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8813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74" r:id="rId2"/>
    <p:sldLayoutId id="2147483654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4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30" r:id="rId15"/>
    <p:sldLayoutId id="2147483696" r:id="rId16"/>
    <p:sldLayoutId id="2147483716" r:id="rId17"/>
    <p:sldLayoutId id="2147483717" r:id="rId18"/>
    <p:sldLayoutId id="2147483718" r:id="rId19"/>
    <p:sldLayoutId id="2147483686" r:id="rId20"/>
    <p:sldLayoutId id="2147483720" r:id="rId21"/>
    <p:sldLayoutId id="2147483699" r:id="rId22"/>
    <p:sldLayoutId id="2147483694" r:id="rId23"/>
    <p:sldLayoutId id="2147483731" r:id="rId24"/>
    <p:sldLayoutId id="2147483732" r:id="rId25"/>
    <p:sldLayoutId id="2147483733" r:id="rId26"/>
    <p:sldLayoutId id="2147483734" r:id="rId27"/>
    <p:sldLayoutId id="2147483735" r:id="rId28"/>
    <p:sldLayoutId id="2147483736" r:id="rId29"/>
    <p:sldLayoutId id="2147483737" r:id="rId30"/>
    <p:sldLayoutId id="2147483807" r:id="rId31"/>
    <p:sldLayoutId id="2147483875" r:id="rId32"/>
    <p:sldLayoutId id="2147483876" r:id="rId33"/>
    <p:sldLayoutId id="2147483877" r:id="rId34"/>
    <p:sldLayoutId id="2147483878" r:id="rId35"/>
    <p:sldLayoutId id="2147483879" r:id="rId3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•"/>
        <a:defRPr sz="2000" b="0" i="0" kern="1200">
          <a:solidFill>
            <a:srgbClr val="635C5B"/>
          </a:solidFill>
          <a:latin typeface="Gill Sans MT"/>
          <a:ea typeface="+mn-ea"/>
          <a:cs typeface="Gill Sans MT"/>
        </a:defRPr>
      </a:lvl1pPr>
      <a:lvl2pPr marL="684213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–"/>
        <a:defRPr sz="2000" b="0" i="0" kern="1200">
          <a:solidFill>
            <a:srgbClr val="635C5B"/>
          </a:solidFill>
          <a:latin typeface="Gill Sans MT"/>
          <a:ea typeface="+mn-ea"/>
          <a:cs typeface="Gill Sans MT"/>
        </a:defRPr>
      </a:lvl2pPr>
      <a:lvl3pPr marL="914400" indent="-230188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146175" indent="-231775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255713" indent="-230188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30079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017F59-29DA-6F48-B92A-5AD511CC2D63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35C5B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35C5B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30079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35C5B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35C5B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35C5B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7" name="Frame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2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730522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  <p:sldLayoutId id="2147483828" r:id="rId20"/>
    <p:sldLayoutId id="2147483829" r:id="rId21"/>
    <p:sldLayoutId id="2147483830" r:id="rId22"/>
    <p:sldLayoutId id="2147483831" r:id="rId23"/>
    <p:sldLayoutId id="2147483832" r:id="rId24"/>
    <p:sldLayoutId id="2147483833" r:id="rId25"/>
    <p:sldLayoutId id="2147483834" r:id="rId26"/>
    <p:sldLayoutId id="2147483835" r:id="rId27"/>
    <p:sldLayoutId id="2147483836" r:id="rId28"/>
    <p:sldLayoutId id="2147483837" r:id="rId29"/>
    <p:sldLayoutId id="2147483838" r:id="rId30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•"/>
        <a:defRPr sz="2000" b="0" i="0" kern="1200">
          <a:solidFill>
            <a:srgbClr val="635C5B"/>
          </a:solidFill>
          <a:latin typeface="Gill Sans MT"/>
          <a:ea typeface="+mn-ea"/>
          <a:cs typeface="Gill Sans MT"/>
        </a:defRPr>
      </a:lvl1pPr>
      <a:lvl2pPr marL="684213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–"/>
        <a:defRPr sz="2000" b="0" i="0" kern="1200">
          <a:solidFill>
            <a:srgbClr val="635C5B"/>
          </a:solidFill>
          <a:latin typeface="Gill Sans MT"/>
          <a:ea typeface="+mn-ea"/>
          <a:cs typeface="Gill Sans MT"/>
        </a:defRPr>
      </a:lvl2pPr>
      <a:lvl3pPr marL="914400" indent="-230188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146175" indent="-231775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255713" indent="-230188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/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" name="think-cell Slide" r:id="rId23" imgW="270" imgH="270" progId="TCLayout.ActiveDocument.1">
                  <p:embed/>
                </p:oleObj>
              </mc:Choice>
              <mc:Fallback>
                <p:oleObj name="think-cell Slide" r:id="rId2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7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x-none" sz="1837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34" name="Working Draft"/>
          <p:cNvSpPr txBox="1">
            <a:spLocks noChangeArrowheads="1"/>
          </p:cNvSpPr>
          <p:nvPr/>
        </p:nvSpPr>
        <p:spPr bwMode="gray">
          <a:xfrm rot="5400000">
            <a:off x="8039871" y="1979057"/>
            <a:ext cx="2065716" cy="9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 lang="x-none"/>
            </a:pPr>
            <a:r>
              <a:rPr lang="en-US" sz="612" baseline="0">
                <a:solidFill>
                  <a:srgbClr val="808080"/>
                </a:solidFill>
                <a:latin typeface="+mn-lt"/>
                <a:ea typeface="+mn-ea"/>
              </a:rPr>
              <a:t>Last Modified 9/21/2016 10:31 AM Eastern Standard Time</a:t>
            </a:r>
            <a:endParaRPr lang="x-none" sz="1632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  <p:sp>
        <p:nvSpPr>
          <p:cNvPr id="1035" name="Printed"/>
          <p:cNvSpPr txBox="1">
            <a:spLocks noChangeArrowheads="1"/>
          </p:cNvSpPr>
          <p:nvPr/>
        </p:nvSpPr>
        <p:spPr bwMode="gray">
          <a:xfrm rot="5400000">
            <a:off x="8173169" y="4197037"/>
            <a:ext cx="1799119" cy="9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x-none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x-none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 lang="x-none"/>
            </a:pPr>
            <a:r>
              <a:rPr lang="en-US" sz="612" baseline="0">
                <a:solidFill>
                  <a:srgbClr val="808080"/>
                </a:solidFill>
                <a:latin typeface="+mn-lt"/>
                <a:ea typeface="+mn-ea"/>
              </a:rPr>
              <a:t>Printed 9/21/2016 9:53 AM Eastern Standard Time</a:t>
            </a:r>
            <a:endParaRPr lang="x-none" sz="1632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gray">
          <a:xfrm>
            <a:off x="121489" y="234864"/>
            <a:ext cx="8794113" cy="31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latinLnBrk="0"/>
            <a:r>
              <a:rPr lang="en-US"/>
              <a:t>Click to edit Master title style</a:t>
            </a:r>
            <a:endParaRPr lang="x-none" noProof="0" dirty="0"/>
          </a:p>
        </p:txBody>
      </p:sp>
      <p:sp>
        <p:nvSpPr>
          <p:cNvPr id="10" name="1. On-page tracker" hidden="1"/>
          <p:cNvSpPr>
            <a:spLocks noChangeArrowheads="1"/>
          </p:cNvSpPr>
          <p:nvPr/>
        </p:nvSpPr>
        <p:spPr bwMode="gray">
          <a:xfrm>
            <a:off x="121489" y="77303"/>
            <a:ext cx="511961" cy="128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x-none" sz="816" cap="all" baseline="0" dirty="0">
                <a:solidFill>
                  <a:schemeClr val="accent6"/>
                </a:solidFill>
                <a:latin typeface="+mn-lt"/>
                <a:ea typeface="+mn-ea"/>
              </a:rPr>
              <a:t>TRACKER</a:t>
            </a:r>
          </a:p>
        </p:txBody>
      </p:sp>
      <p:sp>
        <p:nvSpPr>
          <p:cNvPr id="11" name="3. Unit of measure" hidden="1"/>
          <p:cNvSpPr txBox="1">
            <a:spLocks noChangeArrowheads="1"/>
          </p:cNvSpPr>
          <p:nvPr/>
        </p:nvSpPr>
        <p:spPr bwMode="gray">
          <a:xfrm>
            <a:off x="121489" y="566136"/>
            <a:ext cx="8794113" cy="256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lang="x-none"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lang="x-none"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lang="x-none"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lang="x-none"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lang="x-none"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lang="x-none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 lang="x-none"/>
            </a:pPr>
            <a:r>
              <a:rPr lang="x-none" sz="1632" baseline="0" dirty="0">
                <a:solidFill>
                  <a:schemeClr val="accent6"/>
                </a:solidFill>
                <a:latin typeface="+mn-lt"/>
                <a:ea typeface="+mn-ea"/>
              </a:rPr>
              <a:t>Unit of measure</a:t>
            </a:r>
          </a:p>
        </p:txBody>
      </p:sp>
      <p:grpSp>
        <p:nvGrpSpPr>
          <p:cNvPr id="4" name="Slide Elements" hidden="1"/>
          <p:cNvGrpSpPr/>
          <p:nvPr userDrawn="1"/>
        </p:nvGrpSpPr>
        <p:grpSpPr bwMode="gray">
          <a:xfrm>
            <a:off x="121489" y="6432273"/>
            <a:ext cx="8794113" cy="333805"/>
            <a:chOff x="119063" y="6304223"/>
            <a:chExt cx="8618537" cy="327160"/>
          </a:xfrm>
        </p:grpSpPr>
        <p:sp>
          <p:nvSpPr>
            <p:cNvPr id="13" name="4. Footnote"/>
            <p:cNvSpPr txBox="1">
              <a:spLocks noChangeArrowheads="1"/>
            </p:cNvSpPr>
            <p:nvPr/>
          </p:nvSpPr>
          <p:spPr bwMode="gray">
            <a:xfrm>
              <a:off x="119063" y="6304223"/>
              <a:ext cx="8618537" cy="1255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lang="x-none"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lang="x-none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 lang="x-none"/>
              </a:pPr>
              <a:r>
                <a:rPr lang="x-none" sz="816" baseline="0" dirty="0">
                  <a:solidFill>
                    <a:srgbClr val="808080"/>
                  </a:solidFill>
                  <a:latin typeface="+mn-lt"/>
                  <a:ea typeface="+mn-ea"/>
                </a:rPr>
                <a:t>1 Footnote</a:t>
              </a:r>
            </a:p>
          </p:txBody>
        </p:sp>
        <p:sp>
          <p:nvSpPr>
            <p:cNvPr id="14" name="5. Source"/>
            <p:cNvSpPr>
              <a:spLocks noChangeArrowheads="1"/>
            </p:cNvSpPr>
            <p:nvPr/>
          </p:nvSpPr>
          <p:spPr bwMode="gray">
            <a:xfrm>
              <a:off x="119063" y="6505836"/>
              <a:ext cx="7200000" cy="1255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marL="621975" indent="-621975" defTabSz="913526">
                <a:tabLst>
                  <a:tab pos="625214" algn="l"/>
                </a:tabLst>
              </a:pPr>
              <a:r>
                <a:rPr lang="x-none" sz="816" baseline="0" dirty="0">
                  <a:solidFill>
                    <a:srgbClr val="808080"/>
                  </a:solidFill>
                  <a:latin typeface="+mn-lt"/>
                  <a:ea typeface="+mn-ea"/>
                </a:rPr>
                <a:t>SOURCE : Source</a:t>
              </a: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1482156" y="1991016"/>
            <a:ext cx="4389768" cy="113050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 latinLnBrk="0"/>
            <a:r>
              <a:rPr lang="en-US"/>
              <a:t>Click to edit Master text styles</a:t>
            </a:r>
          </a:p>
          <a:p>
            <a:pPr lvl="1" latinLnBrk="0"/>
            <a:r>
              <a:rPr lang="en-US"/>
              <a:t>Second level</a:t>
            </a:r>
          </a:p>
          <a:p>
            <a:pPr lvl="2" latinLnBrk="0"/>
            <a:r>
              <a:rPr lang="en-US"/>
              <a:t>Third level</a:t>
            </a:r>
          </a:p>
          <a:p>
            <a:pPr lvl="3" latinLnBrk="0"/>
            <a:r>
              <a:rPr lang="en-US"/>
              <a:t>Fourth level</a:t>
            </a:r>
          </a:p>
          <a:p>
            <a:pPr lvl="4" latinLnBrk="0"/>
            <a:r>
              <a:rPr lang="en-US"/>
              <a:t>Fifth level</a:t>
            </a:r>
            <a:endParaRPr lang="x-none" dirty="0"/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gray">
          <a:xfrm>
            <a:off x="1482155" y="1205554"/>
            <a:ext cx="4350892" cy="596066"/>
            <a:chOff x="915" y="662"/>
            <a:chExt cx="2686" cy="368"/>
          </a:xfrm>
        </p:grpSpPr>
        <p:cxnSp>
          <p:nvCxnSpPr>
            <p:cNvPr id="16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AutoShape 250"/>
            <p:cNvSpPr>
              <a:spLocks noChangeArrowheads="1"/>
            </p:cNvSpPr>
            <p:nvPr/>
          </p:nvSpPr>
          <p:spPr bwMode="gray">
            <a:xfrm>
              <a:off x="915" y="662"/>
              <a:ext cx="2686" cy="368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r>
                <a:rPr lang="x-none" sz="1837" b="1" baseline="0" dirty="0">
                  <a:solidFill>
                    <a:srgbClr val="000000"/>
                  </a:solidFill>
                  <a:latin typeface="+mn-lt"/>
                  <a:ea typeface="+mn-ea"/>
                </a:rPr>
                <a:t>Title</a:t>
              </a:r>
            </a:p>
            <a:p>
              <a:r>
                <a:rPr lang="x-none" sz="1837" baseline="0" dirty="0">
                  <a:solidFill>
                    <a:srgbClr val="808080"/>
                  </a:solidFill>
                  <a:latin typeface="+mn-lt"/>
                  <a:ea typeface="+mn-ea"/>
                </a:rPr>
                <a:t>Unit of measure</a:t>
              </a:r>
            </a:p>
          </p:txBody>
        </p:sp>
      </p:grpSp>
      <p:grpSp>
        <p:nvGrpSpPr>
          <p:cNvPr id="17" name="McKSticker" hidden="1"/>
          <p:cNvGrpSpPr/>
          <p:nvPr/>
        </p:nvGrpSpPr>
        <p:grpSpPr bwMode="gray">
          <a:xfrm>
            <a:off x="8422811" y="291554"/>
            <a:ext cx="492792" cy="156360"/>
            <a:chOff x="8257822" y="285750"/>
            <a:chExt cx="482953" cy="153247"/>
          </a:xfrm>
        </p:grpSpPr>
        <p:sp>
          <p:nvSpPr>
            <p:cNvPr id="20" name="StickerRectangle"/>
            <p:cNvSpPr>
              <a:spLocks noChangeArrowheads="1"/>
            </p:cNvSpPr>
            <p:nvPr/>
          </p:nvSpPr>
          <p:spPr bwMode="gray">
            <a:xfrm>
              <a:off x="8257822" y="285750"/>
              <a:ext cx="482953" cy="153247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13526">
                <a:buClr>
                  <a:srgbClr val="002960"/>
                </a:buClr>
              </a:pPr>
              <a:r>
                <a:rPr lang="x-none" sz="816" baseline="0" dirty="0">
                  <a:solidFill>
                    <a:schemeClr val="accent6"/>
                  </a:solidFill>
                  <a:latin typeface="+mn-lt"/>
                  <a:ea typeface="+mn-ea"/>
                </a:rPr>
                <a:t>STICKER</a:t>
              </a:r>
            </a:p>
          </p:txBody>
        </p:sp>
        <p:cxnSp>
          <p:nvCxnSpPr>
            <p:cNvPr id="21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257822" y="285750"/>
              <a:ext cx="0" cy="153247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257822" y="438997"/>
              <a:ext cx="482953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4" name="SlideBottomBar" hidden="1"/>
          <p:cNvSpPr/>
          <p:nvPr userDrawn="1"/>
        </p:nvSpPr>
        <p:spPr>
          <a:xfrm>
            <a:off x="8682346" y="6455859"/>
            <a:ext cx="46650" cy="1263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837" baseline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3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913526"/>
            <a:endParaRPr lang="x-none" sz="816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  <p:grpSp>
        <p:nvGrpSpPr>
          <p:cNvPr id="26" name="LegendBoxes" hidden="1"/>
          <p:cNvGrpSpPr/>
          <p:nvPr userDrawn="1"/>
        </p:nvGrpSpPr>
        <p:grpSpPr bwMode="gray">
          <a:xfrm>
            <a:off x="8076338" y="285075"/>
            <a:ext cx="789128" cy="1021522"/>
            <a:chOff x="7835905" y="279400"/>
            <a:chExt cx="773373" cy="1001186"/>
          </a:xfrm>
        </p:grpSpPr>
        <p:sp>
          <p:nvSpPr>
            <p:cNvPr id="27" name="RectangleLegend1"/>
            <p:cNvSpPr>
              <a:spLocks noChangeArrowheads="1"/>
            </p:cNvSpPr>
            <p:nvPr/>
          </p:nvSpPr>
          <p:spPr bwMode="gray">
            <a:xfrm>
              <a:off x="7835905" y="290513"/>
              <a:ext cx="165100" cy="16033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28" name="RectangleLegend2"/>
            <p:cNvSpPr>
              <a:spLocks noChangeArrowheads="1"/>
            </p:cNvSpPr>
            <p:nvPr/>
          </p:nvSpPr>
          <p:spPr bwMode="gray">
            <a:xfrm>
              <a:off x="7835905" y="560388"/>
              <a:ext cx="165100" cy="16033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29" name="RectangleLegend3"/>
            <p:cNvSpPr>
              <a:spLocks noChangeArrowheads="1"/>
            </p:cNvSpPr>
            <p:nvPr/>
          </p:nvSpPr>
          <p:spPr bwMode="gray">
            <a:xfrm>
              <a:off x="7835905" y="831851"/>
              <a:ext cx="165100" cy="160338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30" name="RectangleLegend4"/>
            <p:cNvSpPr>
              <a:spLocks noChangeArrowheads="1"/>
            </p:cNvSpPr>
            <p:nvPr/>
          </p:nvSpPr>
          <p:spPr bwMode="gray">
            <a:xfrm>
              <a:off x="7835905" y="1103313"/>
              <a:ext cx="165100" cy="160338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31" name="Legend1"/>
            <p:cNvSpPr>
              <a:spLocks noChangeArrowheads="1"/>
            </p:cNvSpPr>
            <p:nvPr/>
          </p:nvSpPr>
          <p:spPr bwMode="gray">
            <a:xfrm>
              <a:off x="8089905" y="279400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32" name="Legend2"/>
            <p:cNvSpPr>
              <a:spLocks noChangeArrowheads="1"/>
            </p:cNvSpPr>
            <p:nvPr/>
          </p:nvSpPr>
          <p:spPr bwMode="gray">
            <a:xfrm>
              <a:off x="8089905" y="549275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33" name="Legend3"/>
            <p:cNvSpPr>
              <a:spLocks noChangeArrowheads="1"/>
            </p:cNvSpPr>
            <p:nvPr/>
          </p:nvSpPr>
          <p:spPr bwMode="gray">
            <a:xfrm>
              <a:off x="8089905" y="820738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34" name="Legend4"/>
            <p:cNvSpPr>
              <a:spLocks noChangeArrowheads="1"/>
            </p:cNvSpPr>
            <p:nvPr/>
          </p:nvSpPr>
          <p:spPr bwMode="gray">
            <a:xfrm>
              <a:off x="8089905" y="1092201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</p:grpSp>
      <p:grpSp>
        <p:nvGrpSpPr>
          <p:cNvPr id="35" name="LegendLines" hidden="1"/>
          <p:cNvGrpSpPr/>
          <p:nvPr userDrawn="1"/>
        </p:nvGrpSpPr>
        <p:grpSpPr bwMode="gray">
          <a:xfrm>
            <a:off x="7762259" y="285075"/>
            <a:ext cx="1103377" cy="749405"/>
            <a:chOff x="7540629" y="279400"/>
            <a:chExt cx="1081348" cy="734486"/>
          </a:xfrm>
        </p:grpSpPr>
        <p:sp>
          <p:nvSpPr>
            <p:cNvPr id="36" name="LineLegend1"/>
            <p:cNvSpPr>
              <a:spLocks noChangeShapeType="1"/>
            </p:cNvSpPr>
            <p:nvPr/>
          </p:nvSpPr>
          <p:spPr bwMode="gray">
            <a:xfrm>
              <a:off x="7540629" y="369888"/>
              <a:ext cx="45720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37" name="LineLegend2"/>
            <p:cNvSpPr>
              <a:spLocks noChangeShapeType="1"/>
            </p:cNvSpPr>
            <p:nvPr/>
          </p:nvSpPr>
          <p:spPr bwMode="gray">
            <a:xfrm>
              <a:off x="7540629" y="638175"/>
              <a:ext cx="45720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38" name="LineLegend3"/>
            <p:cNvSpPr>
              <a:spLocks noChangeShapeType="1"/>
            </p:cNvSpPr>
            <p:nvPr/>
          </p:nvSpPr>
          <p:spPr bwMode="gray">
            <a:xfrm>
              <a:off x="7540629" y="915988"/>
              <a:ext cx="45720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x-none" sz="1837" baseline="0" dirty="0">
                <a:latin typeface="+mn-lt"/>
                <a:ea typeface="+mn-ea"/>
              </a:endParaRPr>
            </a:p>
          </p:txBody>
        </p:sp>
        <p:sp>
          <p:nvSpPr>
            <p:cNvPr id="39" name="Legend1"/>
            <p:cNvSpPr>
              <a:spLocks noChangeArrowheads="1"/>
            </p:cNvSpPr>
            <p:nvPr/>
          </p:nvSpPr>
          <p:spPr bwMode="gray">
            <a:xfrm>
              <a:off x="8102604" y="279400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40" name="Legend2"/>
            <p:cNvSpPr>
              <a:spLocks noChangeArrowheads="1"/>
            </p:cNvSpPr>
            <p:nvPr/>
          </p:nvSpPr>
          <p:spPr bwMode="gray">
            <a:xfrm>
              <a:off x="8102604" y="546100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41" name="Legend3"/>
            <p:cNvSpPr>
              <a:spLocks noChangeArrowheads="1"/>
            </p:cNvSpPr>
            <p:nvPr/>
          </p:nvSpPr>
          <p:spPr bwMode="gray">
            <a:xfrm>
              <a:off x="8102604" y="825501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</p:grpSp>
      <p:grpSp>
        <p:nvGrpSpPr>
          <p:cNvPr id="42" name="LegendMoons" hidden="1"/>
          <p:cNvGrpSpPr/>
          <p:nvPr userDrawn="1"/>
        </p:nvGrpSpPr>
        <p:grpSpPr bwMode="gray">
          <a:xfrm>
            <a:off x="8008305" y="255920"/>
            <a:ext cx="857161" cy="1333054"/>
            <a:chOff x="7769225" y="250825"/>
            <a:chExt cx="840048" cy="1306516"/>
          </a:xfrm>
        </p:grpSpPr>
        <p:grpSp>
          <p:nvGrpSpPr>
            <p:cNvPr id="43" name="MoonLegend1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gray">
            <a:xfrm>
              <a:off x="7769225" y="250825"/>
              <a:ext cx="209550" cy="209551"/>
              <a:chOff x="4533" y="183"/>
              <a:chExt cx="144" cy="144"/>
            </a:xfrm>
          </p:grpSpPr>
          <p:sp>
            <p:nvSpPr>
              <p:cNvPr id="61" name="Oval 38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  <p:sp>
            <p:nvSpPr>
              <p:cNvPr id="62" name="Arc 39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44" name="MoonLegend2"/>
            <p:cNvGrpSpPr>
              <a:grpSpLocks noChangeAspect="1"/>
            </p:cNvGrpSpPr>
            <p:nvPr>
              <p:custDataLst>
                <p:tags r:id="rId9"/>
              </p:custDataLst>
            </p:nvPr>
          </p:nvGrpSpPr>
          <p:grpSpPr bwMode="gray">
            <a:xfrm>
              <a:off x="7769225" y="525066"/>
              <a:ext cx="209550" cy="209551"/>
              <a:chOff x="1694" y="2044"/>
              <a:chExt cx="160" cy="160"/>
            </a:xfrm>
          </p:grpSpPr>
          <p:sp>
            <p:nvSpPr>
              <p:cNvPr id="59" name="Oval 41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  <p:sp>
            <p:nvSpPr>
              <p:cNvPr id="60" name="Arc 42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1694" y="2044"/>
                <a:ext cx="160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45" name="MoonLegend4"/>
            <p:cNvGrpSpPr>
              <a:grpSpLocks noChangeAspect="1"/>
            </p:cNvGrpSpPr>
            <p:nvPr>
              <p:custDataLst>
                <p:tags r:id="rId10"/>
              </p:custDataLst>
            </p:nvPr>
          </p:nvGrpSpPr>
          <p:grpSpPr bwMode="gray">
            <a:xfrm>
              <a:off x="7769225" y="1073548"/>
              <a:ext cx="209550" cy="209551"/>
              <a:chOff x="4495" y="1198"/>
              <a:chExt cx="160" cy="160"/>
            </a:xfrm>
          </p:grpSpPr>
          <p:sp>
            <p:nvSpPr>
              <p:cNvPr id="57" name="Oval 47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  <p:sp>
            <p:nvSpPr>
              <p:cNvPr id="58" name="Arc 48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4495" y="1198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46" name="MoonLegend5"/>
            <p:cNvGrpSpPr>
              <a:grpSpLocks noChangeAspect="1"/>
            </p:cNvGrpSpPr>
            <p:nvPr>
              <p:custDataLst>
                <p:tags r:id="rId11"/>
              </p:custDataLst>
            </p:nvPr>
          </p:nvGrpSpPr>
          <p:grpSpPr bwMode="gray">
            <a:xfrm>
              <a:off x="7769225" y="1347790"/>
              <a:ext cx="209550" cy="209551"/>
              <a:chOff x="4495" y="1440"/>
              <a:chExt cx="160" cy="160"/>
            </a:xfrm>
          </p:grpSpPr>
          <p:sp>
            <p:nvSpPr>
              <p:cNvPr id="55" name="Oval 50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  <p:sp>
            <p:nvSpPr>
              <p:cNvPr id="56" name="Oval 51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495" y="1440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</p:grpSp>
        <p:grpSp>
          <p:nvGrpSpPr>
            <p:cNvPr id="47" name="MoonLegend3"/>
            <p:cNvGrpSpPr>
              <a:grpSpLocks noChangeAspect="1"/>
            </p:cNvGrpSpPr>
            <p:nvPr>
              <p:custDataLst>
                <p:tags r:id="rId12"/>
              </p:custDataLst>
            </p:nvPr>
          </p:nvGrpSpPr>
          <p:grpSpPr bwMode="gray">
            <a:xfrm>
              <a:off x="7769225" y="799307"/>
              <a:ext cx="209550" cy="209551"/>
              <a:chOff x="4495" y="1198"/>
              <a:chExt cx="160" cy="160"/>
            </a:xfrm>
          </p:grpSpPr>
          <p:sp>
            <p:nvSpPr>
              <p:cNvPr id="53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  <p:sp>
            <p:nvSpPr>
              <p:cNvPr id="54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495" y="1198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 sz="1837" baseline="0" dirty="0">
                  <a:latin typeface="+mn-lt"/>
                  <a:ea typeface="+mn-ea"/>
                </a:endParaRPr>
              </a:p>
            </p:txBody>
          </p:sp>
        </p:grpSp>
        <p:sp>
          <p:nvSpPr>
            <p:cNvPr id="48" name="Legend1"/>
            <p:cNvSpPr>
              <a:spLocks noChangeArrowheads="1"/>
            </p:cNvSpPr>
            <p:nvPr/>
          </p:nvSpPr>
          <p:spPr bwMode="gray">
            <a:xfrm>
              <a:off x="8089900" y="263525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49" name="Legend2"/>
            <p:cNvSpPr>
              <a:spLocks noChangeArrowheads="1"/>
            </p:cNvSpPr>
            <p:nvPr/>
          </p:nvSpPr>
          <p:spPr bwMode="gray">
            <a:xfrm>
              <a:off x="8089900" y="538163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50" name="Legend3"/>
            <p:cNvSpPr>
              <a:spLocks noChangeArrowheads="1"/>
            </p:cNvSpPr>
            <p:nvPr/>
          </p:nvSpPr>
          <p:spPr bwMode="gray">
            <a:xfrm>
              <a:off x="8089900" y="812802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51" name="Legend4"/>
            <p:cNvSpPr>
              <a:spLocks noChangeArrowheads="1"/>
            </p:cNvSpPr>
            <p:nvPr/>
          </p:nvSpPr>
          <p:spPr bwMode="gray">
            <a:xfrm>
              <a:off x="8089900" y="1084265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  <p:sp>
          <p:nvSpPr>
            <p:cNvPr id="52" name="Legend5"/>
            <p:cNvSpPr>
              <a:spLocks noChangeArrowheads="1"/>
            </p:cNvSpPr>
            <p:nvPr/>
          </p:nvSpPr>
          <p:spPr bwMode="gray">
            <a:xfrm>
              <a:off x="8089900" y="1360490"/>
              <a:ext cx="519373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526">
                <a:buClr>
                  <a:schemeClr val="tx2"/>
                </a:buClr>
              </a:pPr>
              <a:r>
                <a:rPr lang="x-none" sz="1224" baseline="0" dirty="0">
                  <a:latin typeface="+mn-lt"/>
                  <a:ea typeface="+mn-ea"/>
                </a:rPr>
                <a:t>Legend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3362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</p:sldLayoutIdLst>
  <p:hf hdr="0" ftr="0" dt="0"/>
  <p:txStyles>
    <p:titleStyle>
      <a:lvl1pPr algn="l" defTabSz="913526" rtl="0" eaLnBrk="1" fontAlgn="base" hangingPunct="1">
        <a:spcBef>
          <a:spcPct val="0"/>
        </a:spcBef>
        <a:spcAft>
          <a:spcPct val="0"/>
        </a:spcAft>
        <a:tabLst>
          <a:tab pos="275353" algn="l"/>
        </a:tabLst>
        <a:defRPr lang="x-none" sz="2041" b="0" baseline="0">
          <a:solidFill>
            <a:schemeClr val="tx2"/>
          </a:solidFill>
          <a:latin typeface="+mj-lt"/>
          <a:ea typeface="+mj-ea"/>
          <a:cs typeface="+mj-cs"/>
        </a:defRPr>
      </a:lvl1pPr>
      <a:lvl2pPr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2pPr>
      <a:lvl3pPr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3pPr>
      <a:lvl4pPr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4pPr>
      <a:lvl5pPr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5pPr>
      <a:lvl6pPr marL="466481"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6pPr>
      <a:lvl7pPr marL="932962"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7pPr>
      <a:lvl8pPr marL="1399443"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8pPr>
      <a:lvl9pPr marL="1865925" algn="l" defTabSz="913526" rtl="0" eaLnBrk="1" fontAlgn="base" hangingPunct="1">
        <a:spcBef>
          <a:spcPct val="0"/>
        </a:spcBef>
        <a:spcAft>
          <a:spcPct val="0"/>
        </a:spcAft>
        <a:defRPr lang="x-none" sz="1939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defRPr lang="x-none" sz="1428" baseline="0">
          <a:solidFill>
            <a:schemeClr val="tx1"/>
          </a:solidFill>
          <a:latin typeface="+mn-lt"/>
          <a:ea typeface="+mn-ea"/>
          <a:cs typeface="+mn-cs"/>
        </a:defRPr>
      </a:lvl1pPr>
      <a:lvl2pPr marL="197607" indent="-195987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lang="x-none" sz="1428" baseline="0">
          <a:solidFill>
            <a:schemeClr val="tx1"/>
          </a:solidFill>
          <a:latin typeface="+mn-lt"/>
        </a:defRPr>
      </a:lvl2pPr>
      <a:lvl3pPr marL="466481" indent="-267255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lang="x-none" sz="1428" baseline="0">
          <a:solidFill>
            <a:schemeClr val="tx1"/>
          </a:solidFill>
          <a:latin typeface="+mn-lt"/>
        </a:defRPr>
      </a:lvl3pPr>
      <a:lvl4pPr marL="626835" indent="-158733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lang="x-none" sz="1428" baseline="0">
          <a:solidFill>
            <a:schemeClr val="tx1"/>
          </a:solidFill>
          <a:latin typeface="+mn-lt"/>
        </a:defRPr>
      </a:lvl4pPr>
      <a:lvl5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428" baseline="0">
          <a:solidFill>
            <a:schemeClr val="tx1"/>
          </a:solidFill>
          <a:latin typeface="+mn-lt"/>
        </a:defRPr>
      </a:lvl5pPr>
      <a:lvl6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32" baseline="0">
          <a:solidFill>
            <a:schemeClr val="tx1"/>
          </a:solidFill>
          <a:latin typeface="+mn-lt"/>
        </a:defRPr>
      </a:lvl6pPr>
      <a:lvl7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32" baseline="0">
          <a:solidFill>
            <a:schemeClr val="tx1"/>
          </a:solidFill>
          <a:latin typeface="+mn-lt"/>
        </a:defRPr>
      </a:lvl7pPr>
      <a:lvl8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32" baseline="0">
          <a:solidFill>
            <a:schemeClr val="tx1"/>
          </a:solidFill>
          <a:latin typeface="+mn-lt"/>
        </a:defRPr>
      </a:lvl8pPr>
      <a:lvl9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x-none" sz="1632" baseline="0">
          <a:solidFill>
            <a:schemeClr val="tx1"/>
          </a:solidFill>
          <a:latin typeface="+mn-lt"/>
        </a:defRPr>
      </a:lvl9pPr>
    </p:bodyStyle>
    <p:otherStyle>
      <a:defPPr>
        <a:defRPr lang="x-none"/>
      </a:defPPr>
      <a:lvl1pPr marL="0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1pPr>
      <a:lvl2pPr marL="466481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2pPr>
      <a:lvl3pPr marL="932962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3pPr>
      <a:lvl4pPr marL="1399443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4pPr>
      <a:lvl5pPr marL="1865925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5pPr>
      <a:lvl6pPr marL="2332406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6pPr>
      <a:lvl7pPr marL="2798887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7pPr>
      <a:lvl8pPr marL="3265368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8pPr>
      <a:lvl9pPr marL="3731849" algn="l" defTabSz="932962" rtl="0" eaLnBrk="1" latinLnBrk="0" hangingPunct="1">
        <a:defRPr lang="x-none" sz="18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4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5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5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tags" Target="../tags/tag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5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2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8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8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9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9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slideLayout" Target="../slideLayouts/slideLayout36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2D0E1C5-66B5-46DA-9689-4B1151F785E8}"/>
              </a:ext>
            </a:extLst>
          </p:cNvPr>
          <p:cNvSpPr/>
          <p:nvPr/>
        </p:nvSpPr>
        <p:spPr>
          <a:xfrm>
            <a:off x="76200" y="19050"/>
            <a:ext cx="8839200" cy="6530975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itle 11">
            <a:extLst>
              <a:ext uri="{FF2B5EF4-FFF2-40B4-BE49-F238E27FC236}">
                <a16:creationId xmlns="" xmlns:a16="http://schemas.microsoft.com/office/drawing/2014/main" id="{CBA9BB30-C1B0-414B-A01D-B6A213019E9F}"/>
              </a:ext>
            </a:extLst>
          </p:cNvPr>
          <p:cNvSpPr>
            <a:spLocks noGrp="1"/>
          </p:cNvSpPr>
          <p:nvPr/>
        </p:nvSpPr>
        <p:spPr>
          <a:xfrm>
            <a:off x="838199" y="1066800"/>
            <a:ext cx="7238999" cy="2462213"/>
          </a:xfrm>
          <a:prstGeom prst="rect">
            <a:avLst/>
          </a:prstGeom>
          <a:effectLst/>
        </p:spPr>
        <p:txBody>
          <a:bodyPr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chemeClr val="bg1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>
              <a:defRPr/>
            </a:pPr>
            <a:r>
              <a:rPr lang="fr-FR" b="1" i="0" u="none" baseline="0" dirty="0">
                <a:solidFill>
                  <a:srgbClr val="FFFFFF"/>
                </a:solidFill>
              </a:rPr>
              <a:t>ÉVALUATION NATIONALE </a:t>
            </a:r>
            <a:r>
              <a:rPr lang="fr-FR" b="1" i="0" u="none" baseline="0" dirty="0" smtClean="0">
                <a:solidFill>
                  <a:srgbClr val="FFFFFF"/>
                </a:solidFill>
              </a:rPr>
              <a:t/>
            </a:r>
            <a:br>
              <a:rPr lang="fr-FR" b="1" i="0" u="none" baseline="0" dirty="0" smtClean="0">
                <a:solidFill>
                  <a:srgbClr val="FFFFFF"/>
                </a:solidFill>
              </a:rPr>
            </a:br>
            <a:r>
              <a:rPr lang="fr-FR" b="1" i="0" u="none" baseline="0" dirty="0" smtClean="0">
                <a:solidFill>
                  <a:srgbClr val="FFFFFF"/>
                </a:solidFill>
              </a:rPr>
              <a:t>DE </a:t>
            </a:r>
            <a:r>
              <a:rPr lang="fr-FR" b="1" i="0" u="none" baseline="0" dirty="0">
                <a:solidFill>
                  <a:srgbClr val="FFFFFF"/>
                </a:solidFill>
              </a:rPr>
              <a:t>LA CHAÎNE </a:t>
            </a:r>
            <a:r>
              <a:rPr lang="fr-FR" b="1" i="0" u="none" baseline="0" dirty="0" smtClean="0">
                <a:solidFill>
                  <a:srgbClr val="FFFFFF"/>
                </a:solidFill>
              </a:rPr>
              <a:t>D’APPROVISIONNEMENT</a:t>
            </a:r>
            <a:r>
              <a:rPr lang="fr-FR" b="0" i="0" u="none" baseline="0" dirty="0" smtClean="0">
                <a:solidFill>
                  <a:srgbClr val="FFFFFF"/>
                </a:solidFill>
              </a:rPr>
              <a:t> </a:t>
            </a:r>
            <a:br>
              <a:rPr lang="fr-FR" b="0" i="0" u="none" baseline="0" dirty="0" smtClean="0">
                <a:solidFill>
                  <a:srgbClr val="FFFFFF"/>
                </a:solidFill>
              </a:rPr>
            </a:br>
            <a:r>
              <a:rPr lang="fr-FR" sz="5400" b="0" i="0" u="none" baseline="0" dirty="0" smtClean="0">
                <a:solidFill>
                  <a:srgbClr val="FFFFFF"/>
                </a:solidFill>
              </a:rPr>
              <a:t>du </a:t>
            </a:r>
            <a:r>
              <a:rPr lang="fr-FR" sz="5400" b="0" i="0" u="none" baseline="0" dirty="0">
                <a:solidFill>
                  <a:srgbClr val="FFFFFF"/>
                </a:solidFill>
              </a:rPr>
              <a:t>pays X - NSCA 2.0</a:t>
            </a:r>
            <a:endParaRPr lang="fr-FR" sz="2800" b="1" dirty="0">
              <a:solidFill>
                <a:srgbClr val="FFFFFF"/>
              </a:solidFill>
            </a:endParaRPr>
          </a:p>
          <a:p>
            <a:pPr algn="l" rtl="0" fontAlgn="auto">
              <a:spcAft>
                <a:spcPts val="0"/>
              </a:spcAft>
              <a:defRPr/>
            </a:pPr>
            <a:r>
              <a:rPr lang="fr-FR" sz="4400" b="0" i="0" u="none" baseline="0" dirty="0">
                <a:solidFill>
                  <a:srgbClr val="FFFFFF"/>
                </a:solidFill>
              </a:rPr>
              <a:t>Résultats préliminaires</a:t>
            </a:r>
            <a:endParaRPr lang="fr-FR" sz="5400" dirty="0">
              <a:solidFill>
                <a:srgbClr val="FFFFFF"/>
              </a:solidFill>
            </a:endParaRPr>
          </a:p>
          <a:p>
            <a:pPr algn="l" rtl="0" fontAlgn="auto">
              <a:spcAft>
                <a:spcPts val="0"/>
              </a:spcAft>
              <a:defRPr/>
            </a:pPr>
            <a:endParaRPr lang="fr-FR" sz="1200" dirty="0">
              <a:solidFill>
                <a:sysClr val="windowText" lastClr="000000"/>
              </a:solidFill>
            </a:endParaRPr>
          </a:p>
        </p:txBody>
      </p:sp>
      <p:sp>
        <p:nvSpPr>
          <p:cNvPr id="10" name="Subtitle 12">
            <a:extLst>
              <a:ext uri="{FF2B5EF4-FFF2-40B4-BE49-F238E27FC236}">
                <a16:creationId xmlns="" xmlns:a16="http://schemas.microsoft.com/office/drawing/2014/main" id="{48A5E587-038B-4B5C-8C3C-2CD02BF0BF80}"/>
              </a:ext>
            </a:extLst>
          </p:cNvPr>
          <p:cNvSpPr>
            <a:spLocks noGrp="1"/>
          </p:cNvSpPr>
          <p:nvPr/>
        </p:nvSpPr>
        <p:spPr>
          <a:xfrm>
            <a:off x="838200" y="4343400"/>
            <a:ext cx="4191000" cy="676275"/>
          </a:xfrm>
          <a:prstGeom prst="rect">
            <a:avLst/>
          </a:prstGeom>
          <a:effectLst/>
        </p:spPr>
        <p:txBody>
          <a:bodyPr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None/>
              <a:defRPr sz="1600" b="0" i="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indent="0" algn="ctr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Gill Sans MT"/>
                <a:ea typeface="+mn-ea"/>
                <a:cs typeface="Gill Sans MT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 fontAlgn="auto">
              <a:defRPr/>
            </a:pPr>
            <a:r>
              <a:rPr lang="fr-FR" sz="1800" b="0" i="0" u="none" baseline="0">
                <a:solidFill>
                  <a:srgbClr val="FFFFFF"/>
                </a:solidFill>
              </a:rPr>
              <a:t>Jour Mois Année</a:t>
            </a:r>
          </a:p>
          <a:p>
            <a:pPr algn="l" rtl="0" fontAlgn="auto">
              <a:defRPr/>
            </a:pPr>
            <a:r>
              <a:rPr lang="fr-FR" sz="1800" b="0" i="0" u="none" baseline="0">
                <a:solidFill>
                  <a:srgbClr val="FFFFFF"/>
                </a:solidFill>
              </a:rPr>
              <a:t>Capitale, pays X</a:t>
            </a:r>
          </a:p>
        </p:txBody>
      </p:sp>
      <p:pic>
        <p:nvPicPr>
          <p:cNvPr id="37896" name="Picture 3" descr="C:\Users\Mariana Rodrigues\AppData\Local\Microsoft\Windows\INetCacheContent.Word\Horizontal_RGB_294_White.png">
            <a:extLst>
              <a:ext uri="{FF2B5EF4-FFF2-40B4-BE49-F238E27FC236}">
                <a16:creationId xmlns="" xmlns:a16="http://schemas.microsoft.com/office/drawing/2014/main" id="{387F7272-E87F-4080-B266-07CFD5933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3753" r="7623" b="12534"/>
          <a:stretch>
            <a:fillRect/>
          </a:stretch>
        </p:blipFill>
        <p:spPr bwMode="auto">
          <a:xfrm>
            <a:off x="381000" y="5911850"/>
            <a:ext cx="16668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469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10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05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838E6-2EFE-2E47-BF15-73F64BC0A44F}" type="datetime1">
              <a:rPr kumimoji="0" lang="en-US" sz="6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42782948-4DBE-204D-AB9E-B65E067054AE}" type="slidenum">
              <a:rPr sz="1200" b="1">
                <a:solidFill>
                  <a:srgbClr val="635C5B"/>
                </a:solidFill>
                <a:latin typeface="Gill Sans MT" panose="020B0502020104020203" pitchFamily="34" charset="0"/>
              </a:rPr>
              <a:pPr/>
              <a:t>11</a:t>
            </a:fld>
            <a:endParaRPr lang="fr-FR" sz="1200" b="1" dirty="0">
              <a:solidFill>
                <a:srgbClr val="635C5B"/>
              </a:solidFill>
              <a:latin typeface="Gill Sans MT" panose="020B0502020104020203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85800" y="314980"/>
            <a:ext cx="6590186" cy="52322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Composants de la NSCA 2.0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01588976"/>
              </p:ext>
            </p:extLst>
          </p:nvPr>
        </p:nvGraphicFramePr>
        <p:xfrm>
          <a:off x="697522" y="1363133"/>
          <a:ext cx="7836877" cy="431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6" name="Picture 4" descr="https://d30y9cdsu7xlg0.cloudfront.net/png/471109-200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712" y="1763247"/>
            <a:ext cx="823012" cy="82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30y9cdsu7xlg0.cloudfront.net/png/791762-200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4439838"/>
            <a:ext cx="725457" cy="74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d30y9cdsu7xlg0.cloudfront.net/png/771852-200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2218" y="3175408"/>
            <a:ext cx="688982" cy="7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61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2"/>
          <p:cNvSpPr>
            <a:spLocks noGrp="1"/>
          </p:cNvSpPr>
          <p:nvPr>
            <p:ph type="title"/>
          </p:nvPr>
        </p:nvSpPr>
        <p:spPr>
          <a:xfrm>
            <a:off x="684551" y="351020"/>
            <a:ext cx="8305800" cy="6096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Définitions du degré de maturité et contribution au score général du modèle CMM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879249"/>
              </p:ext>
            </p:extLst>
          </p:nvPr>
        </p:nvGraphicFramePr>
        <p:xfrm>
          <a:off x="533401" y="1302885"/>
          <a:ext cx="6095999" cy="502920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17525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81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62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63867"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Degré </a:t>
                      </a: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de maturité</a:t>
                      </a: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kumimoji="0" lang="fr-F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MT" pitchFamily="34" charset="0"/>
                          <a:cs typeface="Times New Roman" panose="02020603050405020304" pitchFamily="18" charset="0"/>
                        </a:rPr>
                        <a:t>(Contribution)</a:t>
                      </a:r>
                      <a:endParaRPr kumimoji="0" lang="fr-FR" altLang="en-US" sz="1400" b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Définition</a:t>
                      </a:r>
                      <a:endParaRPr kumimoji="0" lang="fr-FR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 MT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MT" pitchFamily="34" charset="0"/>
                          <a:cs typeface="Times New Roman" panose="02020603050405020304" pitchFamily="18" charset="0"/>
                        </a:rPr>
                        <a:t>Exemple </a:t>
                      </a: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MT" pitchFamily="34" charset="0"/>
                          <a:cs typeface="Times New Roman" panose="02020603050405020304" pitchFamily="18" charset="0"/>
                        </a:rPr>
                        <a:t>d’inventaire</a:t>
                      </a:r>
                      <a:endParaRPr kumimoji="0" lang="fr-F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 MT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9731"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De base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MT" pitchFamily="34" charset="0"/>
                          <a:cs typeface="Times New Roman" panose="02020603050405020304" pitchFamily="18" charset="0"/>
                        </a:rPr>
                        <a:t>(50 %)</a:t>
                      </a: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Doit disposer des capacités et des ressources nécessaires</a:t>
                      </a: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Fiches de stock</a:t>
                      </a:r>
                      <a:endParaRPr kumimoji="0" lang="fr-FR" altLang="en-US" sz="1800" u="none" strike="noStrike" kern="1200" cap="none" normalizeH="0" baseline="0" dirty="0">
                        <a:ln>
                          <a:noFill/>
                        </a:ln>
                        <a:solidFill>
                          <a:srgbClr val="635C5B"/>
                        </a:solidFill>
                        <a:effectLst/>
                        <a:latin typeface="Gill Sans MT" pitchFamily="34" charset="0"/>
                        <a:ea typeface="Gill Sans MT" pitchFamily="34" charset="0"/>
                        <a:cs typeface="Gill Sans MT" pitchFamily="34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0936"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Intermédiaire</a:t>
                      </a:r>
                      <a:r>
                        <a:rPr kumimoji="0" lang="fr-FR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kumimoji="0" lang="fr-FR" sz="1800" b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(30 %)</a:t>
                      </a:r>
                      <a:endParaRPr kumimoji="0" lang="fr-FR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 MT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Important, mais pas indispensable  </a:t>
                      </a:r>
                      <a:endParaRPr kumimoji="0" lang="fr-F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Gill Sans MT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Feuille Excel</a:t>
                      </a:r>
                      <a:endParaRPr kumimoji="0" lang="fr-FR" altLang="en-US" sz="1800" u="none" strike="noStrike" kern="1200" cap="none" normalizeH="0" baseline="0" dirty="0">
                        <a:ln>
                          <a:noFill/>
                        </a:ln>
                        <a:solidFill>
                          <a:srgbClr val="635C5B"/>
                        </a:solidFill>
                        <a:effectLst/>
                        <a:latin typeface="Gill Sans MT" pitchFamily="34" charset="0"/>
                        <a:ea typeface="Gill Sans MT" pitchFamily="34" charset="0"/>
                        <a:cs typeface="Gill Sans MT" pitchFamily="34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38289"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Avancé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MT" pitchFamily="34" charset="0"/>
                          <a:cs typeface="Times New Roman" panose="02020603050405020304" pitchFamily="18" charset="0"/>
                        </a:rPr>
                        <a:t>(15 %)</a:t>
                      </a: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Souhaitable  </a:t>
                      </a:r>
                      <a:endParaRPr kumimoji="0" lang="fr-F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Gill Sans MT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Outil électronique de gestion des stocks et de distribution</a:t>
                      </a:r>
                      <a:endParaRPr kumimoji="0" lang="fr-FR" altLang="en-US" sz="1800" u="none" strike="noStrike" kern="1200" cap="none" normalizeH="0" baseline="0" dirty="0">
                        <a:ln>
                          <a:noFill/>
                        </a:ln>
                        <a:solidFill>
                          <a:srgbClr val="635C5B"/>
                        </a:solidFill>
                        <a:effectLst/>
                        <a:latin typeface="Gill Sans MT" pitchFamily="34" charset="0"/>
                        <a:ea typeface="Gill Sans MT" pitchFamily="34" charset="0"/>
                        <a:cs typeface="Gill Sans MT" pitchFamily="34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86377"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Summum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MT" pitchFamily="34" charset="0"/>
                          <a:cs typeface="Times New Roman" panose="02020603050405020304" pitchFamily="18" charset="0"/>
                        </a:rPr>
                        <a:t>(5 %)</a:t>
                      </a:r>
                    </a:p>
                  </a:txBody>
                  <a:tcPr marL="91448" marR="91448" marT="45772" marB="45772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1pPr>
                      <a:lvl2pPr marL="742950" indent="-285750" defTabSz="457200">
                        <a:spcAft>
                          <a:spcPts val="1200"/>
                        </a:spcAft>
                        <a:buFont typeface="Arial" panose="020B0604020202020204" pitchFamily="34" charset="0"/>
                        <a:defRPr>
                          <a:solidFill>
                            <a:srgbClr val="635C5B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2pPr>
                      <a:lvl3pPr marL="11430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3pPr>
                      <a:lvl4pPr marL="16002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4pPr>
                      <a:lvl5pPr marL="2057400" indent="-228600" defTabSz="457200">
                        <a:spcBef>
                          <a:spcPct val="20000"/>
                        </a:spcBef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200">
                          <a:solidFill>
                            <a:srgbClr val="6C6463"/>
                          </a:solidFill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Tel que déployé par les principaux organismes internationaux de logistique. </a:t>
                      </a:r>
                      <a:endParaRPr kumimoji="0" lang="fr-FR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Gill Sans MT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Système de planification des ressources </a:t>
                      </a:r>
                      <a:r>
                        <a:rPr kumimoji="0" lang="fr-FR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d’entreprise </a:t>
                      </a:r>
                      <a:r>
                        <a:rPr kumimoji="0" lang="fr-FR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635C5B"/>
                          </a:solidFill>
                          <a:effectLst/>
                          <a:latin typeface="Gill Sans MT" pitchFamily="34" charset="0"/>
                          <a:ea typeface="Gill Sans MT" pitchFamily="34" charset="0"/>
                          <a:cs typeface="Gill Sans MT" pitchFamily="34" charset="0"/>
                        </a:rPr>
                        <a:t>(ERP) pour les stocks </a:t>
                      </a:r>
                      <a:endParaRPr kumimoji="0" lang="fr-FR" altLang="en-US" sz="1800" u="none" strike="noStrike" kern="1200" cap="none" normalizeH="0" baseline="0" dirty="0">
                        <a:ln>
                          <a:noFill/>
                        </a:ln>
                        <a:solidFill>
                          <a:srgbClr val="635C5B"/>
                        </a:solidFill>
                        <a:effectLst/>
                        <a:latin typeface="Gill Sans MT" pitchFamily="34" charset="0"/>
                        <a:ea typeface="Gill Sans MT" pitchFamily="34" charset="0"/>
                        <a:cs typeface="Gill Sans MT" pitchFamily="34" charset="0"/>
                      </a:endParaRPr>
                    </a:p>
                  </a:txBody>
                  <a:tcPr marL="91448" marR="91448" marT="45772" marB="45772" anchor="ctr"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B9F1CF4F-F94A-4E72-8A7A-1D90E0D98BB3}" type="slidenum">
              <a:rPr sz="1200" b="1">
                <a:latin typeface="Gill Sans MT" panose="020B0502020104020203" pitchFamily="34" charset="0"/>
              </a:rPr>
              <a:pPr/>
              <a:t>12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884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02DF3F38-FF01-4A69-B0AE-ECA27FEB5142}" type="datetime1">
              <a:rPr lang="en-US"/>
              <a:t>8/13/2019</a:t>
            </a:fld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80AB4CF6-B2FB-1E49-909C-D679BE094D01}" type="slidenum">
              <a:rPr sz="1200" b="1">
                <a:latin typeface="Gill Sans MT" panose="020B0502020104020203" pitchFamily="34" charset="0"/>
              </a:rPr>
              <a:pPr/>
              <a:t>13</a:t>
            </a:fld>
            <a:endParaRPr lang="fr-FR" sz="1200" b="1" dirty="0">
              <a:latin typeface="Gill Sans MT" panose="020B0502020104020203" pitchFamily="34" charset="0"/>
            </a:endParaRPr>
          </a:p>
        </p:txBody>
      </p:sp>
      <p:sp>
        <p:nvSpPr>
          <p:cNvPr id="40" name="Ellipse 53"/>
          <p:cNvSpPr/>
          <p:nvPr/>
        </p:nvSpPr>
        <p:spPr bwMode="auto">
          <a:xfrm>
            <a:off x="1279769" y="4117104"/>
            <a:ext cx="4297363" cy="2145338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44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0">
              <a:defRPr/>
            </a:pPr>
            <a:endParaRPr lang="fr-FR">
              <a:solidFill>
                <a:srgbClr val="FFFFFF"/>
              </a:solidFill>
              <a:latin typeface="Calibri" charset="0"/>
              <a:ea typeface="ＭＳ Ｐゴシック" charset="-128"/>
            </a:endParaRPr>
          </a:p>
        </p:txBody>
      </p:sp>
      <p:grpSp>
        <p:nvGrpSpPr>
          <p:cNvPr id="41" name="Group 16"/>
          <p:cNvGrpSpPr/>
          <p:nvPr/>
        </p:nvGrpSpPr>
        <p:grpSpPr>
          <a:xfrm>
            <a:off x="388184" y="3794507"/>
            <a:ext cx="4835525" cy="2185072"/>
            <a:chOff x="388184" y="3642859"/>
            <a:chExt cx="4835525" cy="2185072"/>
          </a:xfrm>
        </p:grpSpPr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990963" y="3642859"/>
              <a:ext cx="3636616" cy="975083"/>
            </a:xfrm>
            <a:custGeom>
              <a:avLst/>
              <a:gdLst/>
              <a:ahLst/>
              <a:cxnLst>
                <a:cxn ang="0">
                  <a:pos x="0" y="428"/>
                </a:cxn>
                <a:cxn ang="0">
                  <a:pos x="1574" y="0"/>
                </a:cxn>
                <a:cxn ang="0">
                  <a:pos x="3282" y="428"/>
                </a:cxn>
                <a:cxn ang="0">
                  <a:pos x="1642" y="880"/>
                </a:cxn>
                <a:cxn ang="0">
                  <a:pos x="0" y="428"/>
                </a:cxn>
              </a:cxnLst>
              <a:rect l="0" t="0" r="r" b="b"/>
              <a:pathLst>
                <a:path w="3282" h="880">
                  <a:moveTo>
                    <a:pt x="0" y="428"/>
                  </a:moveTo>
                  <a:lnTo>
                    <a:pt x="1574" y="0"/>
                  </a:lnTo>
                  <a:lnTo>
                    <a:pt x="3282" y="428"/>
                  </a:lnTo>
                  <a:lnTo>
                    <a:pt x="1642" y="880"/>
                  </a:lnTo>
                  <a:lnTo>
                    <a:pt x="0" y="4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>
                <a:latin typeface="Calibri" pitchFamily="34" charset="0"/>
              </a:endParaRPr>
            </a:p>
          </p:txBody>
        </p:sp>
        <p:grpSp>
          <p:nvGrpSpPr>
            <p:cNvPr id="43" name="Group 15"/>
            <p:cNvGrpSpPr/>
            <p:nvPr/>
          </p:nvGrpSpPr>
          <p:grpSpPr>
            <a:xfrm>
              <a:off x="388184" y="4117104"/>
              <a:ext cx="4835525" cy="1710827"/>
              <a:chOff x="388184" y="4117104"/>
              <a:chExt cx="4835525" cy="1710827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388184" y="4117104"/>
                <a:ext cx="2422195" cy="1710827"/>
              </a:xfrm>
              <a:custGeom>
                <a:avLst/>
                <a:gdLst/>
                <a:ahLst/>
                <a:cxnLst>
                  <a:cxn ang="0">
                    <a:pos x="0" y="910"/>
                  </a:cxn>
                  <a:cxn ang="0">
                    <a:pos x="2186" y="1544"/>
                  </a:cxn>
                  <a:cxn ang="0">
                    <a:pos x="2186" y="452"/>
                  </a:cxn>
                  <a:cxn ang="0">
                    <a:pos x="544" y="0"/>
                  </a:cxn>
                  <a:cxn ang="0">
                    <a:pos x="0" y="910"/>
                  </a:cxn>
                </a:cxnLst>
                <a:rect l="0" t="0" r="r" b="b"/>
                <a:pathLst>
                  <a:path w="2186" h="1544">
                    <a:moveTo>
                      <a:pt x="0" y="910"/>
                    </a:moveTo>
                    <a:lnTo>
                      <a:pt x="2186" y="1544"/>
                    </a:lnTo>
                    <a:lnTo>
                      <a:pt x="2186" y="452"/>
                    </a:lnTo>
                    <a:lnTo>
                      <a:pt x="544" y="0"/>
                    </a:lnTo>
                    <a:lnTo>
                      <a:pt x="0" y="91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>
                  <a:latin typeface="Calibri" pitchFamily="34" charset="0"/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2810379" y="4117104"/>
                <a:ext cx="2413330" cy="1710827"/>
              </a:xfrm>
              <a:custGeom>
                <a:avLst/>
                <a:gdLst/>
                <a:ahLst/>
                <a:cxnLst>
                  <a:cxn ang="0">
                    <a:pos x="1640" y="0"/>
                  </a:cxn>
                  <a:cxn ang="0">
                    <a:pos x="0" y="452"/>
                  </a:cxn>
                  <a:cxn ang="0">
                    <a:pos x="0" y="1544"/>
                  </a:cxn>
                  <a:cxn ang="0">
                    <a:pos x="2178" y="904"/>
                  </a:cxn>
                  <a:cxn ang="0">
                    <a:pos x="1640" y="0"/>
                  </a:cxn>
                </a:cxnLst>
                <a:rect l="0" t="0" r="r" b="b"/>
                <a:pathLst>
                  <a:path w="2178" h="1544">
                    <a:moveTo>
                      <a:pt x="1640" y="0"/>
                    </a:moveTo>
                    <a:lnTo>
                      <a:pt x="0" y="452"/>
                    </a:lnTo>
                    <a:lnTo>
                      <a:pt x="0" y="1544"/>
                    </a:lnTo>
                    <a:lnTo>
                      <a:pt x="2178" y="904"/>
                    </a:lnTo>
                    <a:lnTo>
                      <a:pt x="164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dirty="0">
                  <a:latin typeface="Calibri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21447849">
                <a:off x="3283084" y="4290731"/>
                <a:ext cx="1087157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perspectiveContrastingRightFacing"/>
                  <a:lightRig rig="threePt" dir="t"/>
                </a:scene3d>
              </a:bodyPr>
              <a:lstStyle/>
              <a:p>
                <a:pPr algn="ctr" rtl="0"/>
                <a:r>
                  <a:rPr lang="fr-FR" sz="3200" b="1" i="0" u="none" baseline="0">
                    <a:solidFill>
                      <a:schemeClr val="bg1"/>
                    </a:solidFill>
                    <a:latin typeface="Calibri" pitchFamily="34" charset="0"/>
                  </a:rPr>
                  <a:t>Élémentaire</a:t>
                </a:r>
                <a:r>
                  <a:rPr lang="fr-FR" sz="3200" b="1">
                    <a:solidFill>
                      <a:schemeClr val="bg1"/>
                    </a:solidFill>
                    <a:latin typeface="Calibri" pitchFamily="34" charset="0"/>
                  </a:rPr>
                  <a:t/>
                </a:r>
                <a:br>
                  <a:rPr lang="fr-FR" sz="3200" b="1">
                    <a:solidFill>
                      <a:schemeClr val="bg1"/>
                    </a:solidFill>
                    <a:latin typeface="Calibri" pitchFamily="34" charset="0"/>
                  </a:rPr>
                </a:br>
                <a:r>
                  <a:rPr lang="fr-FR" sz="3200" b="1" i="0" u="none" baseline="0">
                    <a:solidFill>
                      <a:schemeClr val="bg1"/>
                    </a:solidFill>
                    <a:latin typeface="Calibri" pitchFamily="34" charset="0"/>
                  </a:rPr>
                  <a:t> 50 %</a:t>
                </a:r>
              </a:p>
            </p:txBody>
          </p:sp>
        </p:grpSp>
      </p:grpSp>
      <p:grpSp>
        <p:nvGrpSpPr>
          <p:cNvPr id="47" name="Group 17"/>
          <p:cNvGrpSpPr/>
          <p:nvPr/>
        </p:nvGrpSpPr>
        <p:grpSpPr>
          <a:xfrm>
            <a:off x="1105862" y="2971843"/>
            <a:ext cx="3381840" cy="1524675"/>
            <a:chOff x="1105981" y="2750444"/>
            <a:chExt cx="3381840" cy="1524675"/>
          </a:xfrm>
        </p:grpSpPr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1105981" y="3080643"/>
              <a:ext cx="1688667" cy="1194476"/>
            </a:xfrm>
            <a:custGeom>
              <a:avLst/>
              <a:gdLst/>
              <a:ahLst/>
              <a:cxnLst>
                <a:cxn ang="0">
                  <a:pos x="0" y="634"/>
                </a:cxn>
                <a:cxn ang="0">
                  <a:pos x="1524" y="1078"/>
                </a:cxn>
                <a:cxn ang="0">
                  <a:pos x="1524" y="316"/>
                </a:cxn>
                <a:cxn ang="0">
                  <a:pos x="378" y="0"/>
                </a:cxn>
                <a:cxn ang="0">
                  <a:pos x="0" y="634"/>
                </a:cxn>
              </a:cxnLst>
              <a:rect l="0" t="0" r="r" b="b"/>
              <a:pathLst>
                <a:path w="1524" h="1078">
                  <a:moveTo>
                    <a:pt x="0" y="634"/>
                  </a:moveTo>
                  <a:lnTo>
                    <a:pt x="1524" y="1078"/>
                  </a:lnTo>
                  <a:lnTo>
                    <a:pt x="1524" y="316"/>
                  </a:lnTo>
                  <a:lnTo>
                    <a:pt x="378" y="0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9525">
              <a:solidFill>
                <a:schemeClr val="bg2">
                  <a:lumMod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000" b="1" dirty="0">
                <a:latin typeface="Calibri" pitchFamily="34" charset="0"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2789978" y="3080643"/>
              <a:ext cx="1684234" cy="1194476"/>
            </a:xfrm>
            <a:custGeom>
              <a:avLst/>
              <a:gdLst/>
              <a:ahLst/>
              <a:cxnLst>
                <a:cxn ang="0">
                  <a:pos x="1144" y="0"/>
                </a:cxn>
                <a:cxn ang="0">
                  <a:pos x="0" y="316"/>
                </a:cxn>
                <a:cxn ang="0">
                  <a:pos x="0" y="1078"/>
                </a:cxn>
                <a:cxn ang="0">
                  <a:pos x="1520" y="630"/>
                </a:cxn>
                <a:cxn ang="0">
                  <a:pos x="1144" y="0"/>
                </a:cxn>
              </a:cxnLst>
              <a:rect l="0" t="0" r="r" b="b"/>
              <a:pathLst>
                <a:path w="1520" h="1078">
                  <a:moveTo>
                    <a:pt x="1144" y="0"/>
                  </a:moveTo>
                  <a:lnTo>
                    <a:pt x="0" y="316"/>
                  </a:lnTo>
                  <a:lnTo>
                    <a:pt x="0" y="1078"/>
                  </a:lnTo>
                  <a:lnTo>
                    <a:pt x="1520" y="630"/>
                  </a:lnTo>
                  <a:lnTo>
                    <a:pt x="1144" y="0"/>
                  </a:lnTo>
                  <a:close/>
                </a:path>
              </a:pathLst>
            </a:custGeom>
            <a:solidFill>
              <a:srgbClr val="7A7146"/>
            </a:solidFill>
            <a:ln w="9525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000" b="1" dirty="0">
                <a:latin typeface="Calibri" pitchFamily="34" charset="0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1524824" y="2750444"/>
              <a:ext cx="2537432" cy="680342"/>
            </a:xfrm>
            <a:custGeom>
              <a:avLst/>
              <a:gdLst/>
              <a:ahLst/>
              <a:cxnLst>
                <a:cxn ang="0">
                  <a:pos x="0" y="298"/>
                </a:cxn>
                <a:cxn ang="0">
                  <a:pos x="1098" y="0"/>
                </a:cxn>
                <a:cxn ang="0">
                  <a:pos x="2290" y="298"/>
                </a:cxn>
                <a:cxn ang="0">
                  <a:pos x="1146" y="614"/>
                </a:cxn>
                <a:cxn ang="0">
                  <a:pos x="0" y="298"/>
                </a:cxn>
              </a:cxnLst>
              <a:rect l="0" t="0" r="r" b="b"/>
              <a:pathLst>
                <a:path w="2290" h="614">
                  <a:moveTo>
                    <a:pt x="0" y="298"/>
                  </a:moveTo>
                  <a:lnTo>
                    <a:pt x="1098" y="0"/>
                  </a:lnTo>
                  <a:lnTo>
                    <a:pt x="2290" y="298"/>
                  </a:lnTo>
                  <a:lnTo>
                    <a:pt x="1146" y="614"/>
                  </a:lnTo>
                  <a:lnTo>
                    <a:pt x="0" y="2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000" b="1" dirty="0">
                <a:latin typeface="Calibri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21335371">
              <a:off x="2636545" y="3213943"/>
              <a:ext cx="18512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pPr algn="ctr" rtl="0"/>
              <a:r>
                <a:rPr lang="fr-FR" sz="2400" b="1" i="0" u="none" baseline="0">
                  <a:solidFill>
                    <a:schemeClr val="bg1"/>
                  </a:solidFill>
                  <a:latin typeface="Calibri" pitchFamily="34" charset="0"/>
                </a:rPr>
                <a:t>Intermédiaire</a:t>
              </a:r>
              <a:r>
                <a:rPr lang="fr-FR" sz="2400" b="1">
                  <a:solidFill>
                    <a:schemeClr val="bg1"/>
                  </a:solidFill>
                  <a:latin typeface="Calibri" pitchFamily="34" charset="0"/>
                </a:rPr>
                <a:t/>
              </a:r>
              <a:br>
                <a:rPr lang="fr-FR" sz="2400" b="1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fr-FR" sz="2400" b="1" i="0" u="none" baseline="0">
                  <a:solidFill>
                    <a:schemeClr val="bg1"/>
                  </a:solidFill>
                  <a:latin typeface="Calibri" pitchFamily="34" charset="0"/>
                </a:rPr>
                <a:t>30 %</a:t>
              </a:r>
            </a:p>
          </p:txBody>
        </p:sp>
      </p:grpSp>
      <p:grpSp>
        <p:nvGrpSpPr>
          <p:cNvPr id="52" name="Group 18"/>
          <p:cNvGrpSpPr/>
          <p:nvPr/>
        </p:nvGrpSpPr>
        <p:grpSpPr>
          <a:xfrm>
            <a:off x="1666654" y="2154314"/>
            <a:ext cx="2287013" cy="1178964"/>
            <a:chOff x="1666654" y="1999187"/>
            <a:chExt cx="2287013" cy="1178964"/>
          </a:xfrm>
        </p:grpSpPr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1666654" y="2149882"/>
              <a:ext cx="1141290" cy="1028269"/>
            </a:xfrm>
            <a:custGeom>
              <a:avLst/>
              <a:gdLst/>
              <a:ahLst/>
              <a:cxnLst>
                <a:cxn ang="0">
                  <a:pos x="0" y="640"/>
                </a:cxn>
                <a:cxn ang="0">
                  <a:pos x="1030" y="928"/>
                </a:cxn>
                <a:cxn ang="0">
                  <a:pos x="1030" y="162"/>
                </a:cxn>
                <a:cxn ang="0">
                  <a:pos x="396" y="0"/>
                </a:cxn>
                <a:cxn ang="0">
                  <a:pos x="0" y="640"/>
                </a:cxn>
              </a:cxnLst>
              <a:rect l="0" t="0" r="r" b="b"/>
              <a:pathLst>
                <a:path w="1030" h="928">
                  <a:moveTo>
                    <a:pt x="0" y="640"/>
                  </a:moveTo>
                  <a:lnTo>
                    <a:pt x="1030" y="928"/>
                  </a:lnTo>
                  <a:lnTo>
                    <a:pt x="1030" y="162"/>
                  </a:lnTo>
                  <a:lnTo>
                    <a:pt x="396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000" b="1" dirty="0">
                <a:latin typeface="Calibri" pitchFamily="34" charset="0"/>
              </a:endParaRPr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2807944" y="2154314"/>
              <a:ext cx="1145723" cy="1023837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0" y="158"/>
                </a:cxn>
                <a:cxn ang="0">
                  <a:pos x="0" y="924"/>
                </a:cxn>
                <a:cxn ang="0">
                  <a:pos x="1034" y="630"/>
                </a:cxn>
                <a:cxn ang="0">
                  <a:pos x="634" y="0"/>
                </a:cxn>
              </a:cxnLst>
              <a:rect l="0" t="0" r="r" b="b"/>
              <a:pathLst>
                <a:path w="1034" h="924">
                  <a:moveTo>
                    <a:pt x="634" y="0"/>
                  </a:moveTo>
                  <a:lnTo>
                    <a:pt x="0" y="158"/>
                  </a:lnTo>
                  <a:lnTo>
                    <a:pt x="0" y="924"/>
                  </a:lnTo>
                  <a:lnTo>
                    <a:pt x="1034" y="630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000" b="1" dirty="0">
                <a:latin typeface="Calibri" pitchFamily="34" charset="0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2105441" y="1999187"/>
              <a:ext cx="1405006" cy="330199"/>
            </a:xfrm>
            <a:custGeom>
              <a:avLst/>
              <a:gdLst/>
              <a:ahLst/>
              <a:cxnLst>
                <a:cxn ang="0">
                  <a:pos x="0" y="136"/>
                </a:cxn>
                <a:cxn ang="0">
                  <a:pos x="642" y="0"/>
                </a:cxn>
                <a:cxn ang="0">
                  <a:pos x="1268" y="140"/>
                </a:cxn>
                <a:cxn ang="0">
                  <a:pos x="634" y="298"/>
                </a:cxn>
                <a:cxn ang="0">
                  <a:pos x="0" y="136"/>
                </a:cxn>
              </a:cxnLst>
              <a:rect l="0" t="0" r="r" b="b"/>
              <a:pathLst>
                <a:path w="1268" h="298">
                  <a:moveTo>
                    <a:pt x="0" y="136"/>
                  </a:moveTo>
                  <a:lnTo>
                    <a:pt x="642" y="0"/>
                  </a:lnTo>
                  <a:lnTo>
                    <a:pt x="1268" y="140"/>
                  </a:lnTo>
                  <a:lnTo>
                    <a:pt x="634" y="298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sz="2000" b="1" dirty="0">
                <a:latin typeface="Calibri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 rot="21425225">
              <a:off x="2584997" y="2298062"/>
              <a:ext cx="13617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ContrastingRightFacing"/>
                <a:lightRig rig="threePt" dir="t"/>
              </a:scene3d>
            </a:bodyPr>
            <a:lstStyle/>
            <a:p>
              <a:pPr algn="ctr" rtl="0"/>
              <a:r>
                <a:rPr lang="fr-FR" b="1" i="0" u="none" baseline="0">
                  <a:solidFill>
                    <a:schemeClr val="bg1"/>
                  </a:solidFill>
                  <a:latin typeface="Calibri" pitchFamily="34" charset="0"/>
                </a:rPr>
                <a:t>Avancé</a:t>
              </a:r>
              <a:r>
                <a:rPr lang="fr-FR" b="1">
                  <a:solidFill>
                    <a:schemeClr val="bg1"/>
                  </a:solidFill>
                  <a:latin typeface="Calibri" pitchFamily="34" charset="0"/>
                </a:rPr>
                <a:t/>
              </a:r>
              <a:br>
                <a:rPr lang="fr-FR" b="1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fr-FR" b="1" i="0" u="none" baseline="0">
                  <a:solidFill>
                    <a:schemeClr val="bg1"/>
                  </a:solidFill>
                  <a:latin typeface="Calibri" pitchFamily="34" charset="0"/>
                </a:rPr>
                <a:t>15 %</a:t>
              </a:r>
            </a:p>
          </p:txBody>
        </p:sp>
      </p:grpSp>
      <p:grpSp>
        <p:nvGrpSpPr>
          <p:cNvPr id="57" name="Group 19"/>
          <p:cNvGrpSpPr/>
          <p:nvPr/>
        </p:nvGrpSpPr>
        <p:grpSpPr>
          <a:xfrm>
            <a:off x="2218387" y="1093739"/>
            <a:ext cx="1254311" cy="1192261"/>
            <a:chOff x="2174140" y="895570"/>
            <a:chExt cx="1254311" cy="1192261"/>
          </a:xfrm>
        </p:grpSpPr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2174140" y="895570"/>
              <a:ext cx="636020" cy="1192261"/>
            </a:xfrm>
            <a:custGeom>
              <a:avLst/>
              <a:gdLst/>
              <a:ahLst/>
              <a:cxnLst>
                <a:cxn ang="0">
                  <a:pos x="0" y="944"/>
                </a:cxn>
                <a:cxn ang="0">
                  <a:pos x="574" y="1076"/>
                </a:cxn>
                <a:cxn ang="0">
                  <a:pos x="570" y="0"/>
                </a:cxn>
                <a:cxn ang="0">
                  <a:pos x="0" y="944"/>
                </a:cxn>
              </a:cxnLst>
              <a:rect l="0" t="0" r="r" b="b"/>
              <a:pathLst>
                <a:path w="574" h="1076">
                  <a:moveTo>
                    <a:pt x="0" y="944"/>
                  </a:moveTo>
                  <a:lnTo>
                    <a:pt x="574" y="1076"/>
                  </a:lnTo>
                  <a:lnTo>
                    <a:pt x="570" y="0"/>
                  </a:lnTo>
                  <a:lnTo>
                    <a:pt x="0" y="94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>
                <a:latin typeface="Calibri" pitchFamily="34" charset="0"/>
              </a:endParaRPr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2805728" y="895570"/>
              <a:ext cx="622723" cy="1192261"/>
            </a:xfrm>
            <a:custGeom>
              <a:avLst/>
              <a:gdLst/>
              <a:ahLst/>
              <a:cxnLst>
                <a:cxn ang="0">
                  <a:pos x="4" y="1076"/>
                </a:cxn>
                <a:cxn ang="0">
                  <a:pos x="562" y="936"/>
                </a:cxn>
                <a:cxn ang="0">
                  <a:pos x="0" y="0"/>
                </a:cxn>
                <a:cxn ang="0">
                  <a:pos x="4" y="1076"/>
                </a:cxn>
              </a:cxnLst>
              <a:rect l="0" t="0" r="r" b="b"/>
              <a:pathLst>
                <a:path w="562" h="1076">
                  <a:moveTo>
                    <a:pt x="4" y="1076"/>
                  </a:moveTo>
                  <a:lnTo>
                    <a:pt x="562" y="936"/>
                  </a:lnTo>
                  <a:lnTo>
                    <a:pt x="0" y="0"/>
                  </a:lnTo>
                  <a:lnTo>
                    <a:pt x="4" y="107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>
                <a:latin typeface="Calibri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 rot="21354262">
            <a:off x="2470293" y="1626488"/>
            <a:ext cx="12345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 rtl="0"/>
            <a:r>
              <a:rPr lang="fr-FR" sz="1600" b="1" i="0" u="none" baseline="0">
                <a:solidFill>
                  <a:schemeClr val="bg1"/>
                </a:solidFill>
                <a:latin typeface="Calibri" pitchFamily="34" charset="0"/>
              </a:rPr>
              <a:t>Summum</a:t>
            </a:r>
            <a:r>
              <a:rPr lang="fr-FR" sz="1600" b="1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fr-FR" sz="1600" b="1">
                <a:solidFill>
                  <a:schemeClr val="bg1"/>
                </a:solidFill>
                <a:latin typeface="Calibri" pitchFamily="34" charset="0"/>
              </a:rPr>
            </a:br>
            <a:r>
              <a:rPr lang="fr-FR" sz="1600" b="1" i="0" u="none" baseline="0">
                <a:solidFill>
                  <a:schemeClr val="bg1"/>
                </a:solidFill>
                <a:latin typeface="Calibri" pitchFamily="34" charset="0"/>
              </a:rPr>
              <a:t> 5 %</a:t>
            </a:r>
          </a:p>
        </p:txBody>
      </p:sp>
      <p:sp>
        <p:nvSpPr>
          <p:cNvPr id="30" name="Title 7">
            <a:extLst>
              <a:ext uri="{FF2B5EF4-FFF2-40B4-BE49-F238E27FC236}">
                <a16:creationId xmlns="" xmlns:a16="http://schemas.microsoft.com/office/drawing/2014/main" id="{A9147C6B-C762-4AA8-BFD0-95BC1DF85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14980"/>
            <a:ext cx="7848600" cy="52322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/>
            <a:r>
              <a:rPr lang="fr-FR" b="1" i="0" u="none" baseline="0"/>
              <a:t>Score général Capability Maturity Model (CMM)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CAB0C415-2610-4B07-95AB-DCE883A6E280}"/>
              </a:ext>
            </a:extLst>
          </p:cNvPr>
          <p:cNvSpPr/>
          <p:nvPr/>
        </p:nvSpPr>
        <p:spPr>
          <a:xfrm>
            <a:off x="5234192" y="1379656"/>
            <a:ext cx="342852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000" b="0" i="0" u="none" baseline="0" dirty="0"/>
              <a:t>À chaque question est attribué un score.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000" b="0" i="0" u="none" baseline="0" dirty="0"/>
              <a:t>La somme des scores individuels obtenus pour chaque niveau de maturité correspond au score maximal pour le niveau </a:t>
            </a:r>
            <a:r>
              <a:rPr lang="fr-FR" sz="2000" b="0" i="0" u="none" baseline="0" dirty="0" smtClean="0"/>
              <a:t/>
            </a:r>
            <a:br>
              <a:rPr lang="fr-FR" sz="2000" b="0" i="0" u="none" baseline="0" dirty="0" smtClean="0"/>
            </a:br>
            <a:r>
              <a:rPr lang="fr-FR" sz="2000" b="0" i="0" u="none" baseline="0" dirty="0" smtClean="0"/>
              <a:t>en </a:t>
            </a:r>
            <a:r>
              <a:rPr lang="fr-FR" sz="2000" b="0" i="0" u="none" baseline="0" dirty="0"/>
              <a:t>question. 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000" b="0" i="0" u="none" baseline="0" dirty="0"/>
              <a:t>La somme de </a:t>
            </a:r>
            <a:r>
              <a:rPr lang="fr-FR" sz="2000" b="0" i="0" u="none" baseline="0" dirty="0" smtClean="0"/>
              <a:t>l’ensemble </a:t>
            </a:r>
            <a:r>
              <a:rPr lang="fr-FR" sz="2000" b="0" i="0" u="none" baseline="0" dirty="0"/>
              <a:t>des scores donne un score final pour ce module.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000" b="0" i="0" u="none" baseline="0" dirty="0"/>
              <a:t>Il est possible </a:t>
            </a:r>
            <a:r>
              <a:rPr lang="fr-FR" sz="2000" b="0" i="0" u="none" baseline="0" dirty="0" smtClean="0"/>
              <a:t>d’avoir </a:t>
            </a:r>
            <a:r>
              <a:rPr lang="fr-FR" sz="2000" b="0" i="0" u="none" baseline="0" dirty="0"/>
              <a:t>une combinaison de capacités </a:t>
            </a:r>
            <a:r>
              <a:rPr lang="fr-FR" sz="2000" b="0" i="0" u="none" baseline="0" dirty="0" smtClean="0"/>
              <a:t/>
            </a:r>
            <a:br>
              <a:rPr lang="fr-FR" sz="2000" b="0" i="0" u="none" baseline="0" dirty="0" smtClean="0"/>
            </a:br>
            <a:r>
              <a:rPr lang="fr-FR" sz="2000" b="0" i="0" u="none" baseline="0" dirty="0" smtClean="0"/>
              <a:t>de </a:t>
            </a:r>
            <a:r>
              <a:rPr lang="fr-FR" sz="2000" b="0" i="0" u="none" baseline="0" dirty="0"/>
              <a:t>maturité élémentaire et de maturité plus élevée.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fr-FR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4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68506"/>
            <a:ext cx="7886700" cy="977090"/>
          </a:xfrm>
        </p:spPr>
        <p:txBody>
          <a:bodyPr>
            <a:noAutofit/>
          </a:bodyPr>
          <a:lstStyle/>
          <a:p>
            <a:pPr algn="l" rtl="0"/>
            <a:r>
              <a:rPr lang="fr-FR" sz="2000" b="0" i="0" u="none" baseline="0" dirty="0" smtClean="0">
                <a:latin typeface="Gill Sans MT" panose="020B0502020104020203" pitchFamily="34" charset="0"/>
              </a:rPr>
              <a:t>La </a:t>
            </a:r>
            <a:r>
              <a:rPr lang="fr-FR" sz="2000" b="0" i="0" u="none" baseline="0" dirty="0">
                <a:latin typeface="Gill Sans MT" panose="020B0502020104020203" pitchFamily="34" charset="0"/>
              </a:rPr>
              <a:t>NSCA 2.0 ne satisfait pas à tous les besoins </a:t>
            </a:r>
            <a:r>
              <a:rPr lang="fr-FR" sz="2000" b="0" i="0" u="none" baseline="0" dirty="0" smtClean="0">
                <a:latin typeface="Gill Sans MT" panose="020B0502020104020203" pitchFamily="34" charset="0"/>
              </a:rPr>
              <a:t>d’évaluation </a:t>
            </a:r>
            <a:r>
              <a:rPr lang="fr-FR" sz="2000" b="0" i="0" u="none" baseline="0" dirty="0">
                <a:latin typeface="Gill Sans MT" panose="020B0502020104020203" pitchFamily="34" charset="0"/>
              </a:rPr>
              <a:t>de la chaîne </a:t>
            </a:r>
            <a:r>
              <a:rPr lang="fr-FR" sz="2000" b="0" i="0" u="none" baseline="0" dirty="0" smtClean="0">
                <a:latin typeface="Gill Sans MT" panose="020B0502020104020203" pitchFamily="34" charset="0"/>
              </a:rPr>
              <a:t>d’approvisionnement</a:t>
            </a:r>
            <a:r>
              <a:rPr lang="fr-FR" sz="2000" b="0" i="0" u="none" baseline="0" dirty="0">
                <a:latin typeface="Gill Sans MT" panose="020B0502020104020203" pitchFamily="34" charset="0"/>
              </a:rPr>
              <a:t>. Cet outil peut être recoupé avec </a:t>
            </a:r>
            <a:r>
              <a:rPr lang="fr-FR" sz="2000" b="0" i="0" u="none" baseline="0" dirty="0" smtClean="0">
                <a:latin typeface="Gill Sans MT" panose="020B0502020104020203" pitchFamily="34" charset="0"/>
              </a:rPr>
              <a:t>d’autres </a:t>
            </a:r>
            <a:r>
              <a:rPr lang="fr-FR" sz="2000" b="0" i="0" u="none" baseline="0" dirty="0">
                <a:latin typeface="Gill Sans MT" panose="020B0502020104020203" pitchFamily="34" charset="0"/>
              </a:rPr>
              <a:t>ressources mais ne les remplace pas.</a:t>
            </a:r>
          </a:p>
        </p:txBody>
      </p:sp>
      <p:sp>
        <p:nvSpPr>
          <p:cNvPr id="19" name="Freeform 18"/>
          <p:cNvSpPr/>
          <p:nvPr/>
        </p:nvSpPr>
        <p:spPr>
          <a:xfrm>
            <a:off x="3287465" y="2027364"/>
            <a:ext cx="2724147" cy="3028545"/>
          </a:xfrm>
          <a:custGeom>
            <a:avLst/>
            <a:gdLst>
              <a:gd name="connsiteX0" fmla="*/ 0 w 2599922"/>
              <a:gd name="connsiteY0" fmla="*/ 1299961 h 2599922"/>
              <a:gd name="connsiteX1" fmla="*/ 1299961 w 2599922"/>
              <a:gd name="connsiteY1" fmla="*/ 0 h 2599922"/>
              <a:gd name="connsiteX2" fmla="*/ 2599922 w 2599922"/>
              <a:gd name="connsiteY2" fmla="*/ 1299961 h 2599922"/>
              <a:gd name="connsiteX3" fmla="*/ 1299961 w 2599922"/>
              <a:gd name="connsiteY3" fmla="*/ 2599922 h 2599922"/>
              <a:gd name="connsiteX4" fmla="*/ 0 w 2599922"/>
              <a:gd name="connsiteY4" fmla="*/ 1299961 h 259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9922" h="2599922">
                <a:moveTo>
                  <a:pt x="0" y="1299961"/>
                </a:moveTo>
                <a:cubicBezTo>
                  <a:pt x="0" y="582012"/>
                  <a:pt x="582012" y="0"/>
                  <a:pt x="1299961" y="0"/>
                </a:cubicBezTo>
                <a:cubicBezTo>
                  <a:pt x="2017910" y="0"/>
                  <a:pt x="2599922" y="582012"/>
                  <a:pt x="2599922" y="1299961"/>
                </a:cubicBezTo>
                <a:cubicBezTo>
                  <a:pt x="2599922" y="2017910"/>
                  <a:pt x="2017910" y="2599922"/>
                  <a:pt x="1299961" y="2599922"/>
                </a:cubicBezTo>
                <a:cubicBezTo>
                  <a:pt x="582012" y="2599922"/>
                  <a:pt x="0" y="2017910"/>
                  <a:pt x="0" y="1299961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04880" tIns="404880" rIns="404880" bIns="404880" numCol="1" spcCol="1270" anchor="ctr" anchorCtr="0">
            <a:noAutofit/>
          </a:bodyPr>
          <a:lstStyle/>
          <a:p>
            <a:pPr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b="0" i="0" u="none" baseline="0" dirty="0" smtClean="0">
                <a:latin typeface="Gill Sans MT" panose="020B0502020104020203" pitchFamily="34" charset="0"/>
              </a:rPr>
              <a:t>L’évaluation </a:t>
            </a:r>
            <a:r>
              <a:rPr lang="fr-FR" sz="1600" b="0" i="0" u="none" baseline="0" dirty="0">
                <a:latin typeface="Gill Sans MT" panose="020B0502020104020203" pitchFamily="34" charset="0"/>
              </a:rPr>
              <a:t>NSCA est une analyse ponctuelle à un instant T. </a:t>
            </a:r>
            <a:r>
              <a:rPr lang="fr-FR" sz="1600" b="0" i="0" u="none" baseline="0" dirty="0" smtClean="0">
                <a:latin typeface="Gill Sans MT" panose="020B0502020104020203" pitchFamily="34" charset="0"/>
              </a:rPr>
              <a:t>L’évaluation </a:t>
            </a:r>
            <a:r>
              <a:rPr lang="fr-FR" sz="1600" b="0" i="0" u="none" baseline="0" dirty="0">
                <a:latin typeface="Gill Sans MT" panose="020B0502020104020203" pitchFamily="34" charset="0"/>
              </a:rPr>
              <a:t>NSCA </a:t>
            </a:r>
            <a:r>
              <a:rPr lang="fr-FR" sz="1600" b="0" i="0" u="none" baseline="0" dirty="0" smtClean="0">
                <a:latin typeface="Gill Sans MT" panose="020B0502020104020203" pitchFamily="34" charset="0"/>
              </a:rPr>
              <a:t>n’est </a:t>
            </a:r>
            <a:r>
              <a:rPr lang="fr-FR" sz="1600" b="1" i="0" u="sng" baseline="0" dirty="0">
                <a:solidFill>
                  <a:srgbClr val="FF0000"/>
                </a:solidFill>
                <a:latin typeface="Gill Sans MT" panose="020B0502020104020203" pitchFamily="34" charset="0"/>
              </a:rPr>
              <a:t>PAS</a:t>
            </a:r>
            <a:r>
              <a:rPr lang="fr-FR" sz="1600" b="1" i="0" u="none" baseline="0" dirty="0">
                <a:solidFill>
                  <a:srgbClr val="C00000"/>
                </a:solidFill>
                <a:latin typeface="Gill Sans MT" panose="020B0502020104020203" pitchFamily="34" charset="0"/>
              </a:rPr>
              <a:t> </a:t>
            </a:r>
            <a:r>
              <a:rPr lang="fr-FR" sz="1600" b="0" i="0" u="none" baseline="0" dirty="0">
                <a:latin typeface="Gill Sans MT" panose="020B0502020104020203" pitchFamily="34" charset="0"/>
              </a:rPr>
              <a:t>conçue pour</a:t>
            </a:r>
            <a:r>
              <a:rPr lang="fr-FR" sz="1600" b="0" i="0" u="none" baseline="0" dirty="0"/>
              <a:t> :  </a:t>
            </a:r>
          </a:p>
        </p:txBody>
      </p:sp>
      <p:sp>
        <p:nvSpPr>
          <p:cNvPr id="23" name="Freeform 22"/>
          <p:cNvSpPr/>
          <p:nvPr/>
        </p:nvSpPr>
        <p:spPr>
          <a:xfrm>
            <a:off x="5811420" y="2229903"/>
            <a:ext cx="1423006" cy="1381958"/>
          </a:xfrm>
          <a:custGeom>
            <a:avLst/>
            <a:gdLst>
              <a:gd name="connsiteX0" fmla="*/ 0 w 1299961"/>
              <a:gd name="connsiteY0" fmla="*/ 649981 h 1299961"/>
              <a:gd name="connsiteX1" fmla="*/ 649981 w 1299961"/>
              <a:gd name="connsiteY1" fmla="*/ 0 h 1299961"/>
              <a:gd name="connsiteX2" fmla="*/ 1299962 w 1299961"/>
              <a:gd name="connsiteY2" fmla="*/ 649981 h 1299961"/>
              <a:gd name="connsiteX3" fmla="*/ 649981 w 1299961"/>
              <a:gd name="connsiteY3" fmla="*/ 1299962 h 1299961"/>
              <a:gd name="connsiteX4" fmla="*/ 0 w 1299961"/>
              <a:gd name="connsiteY4" fmla="*/ 649981 h 129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961" h="1299961">
                <a:moveTo>
                  <a:pt x="0" y="649981"/>
                </a:moveTo>
                <a:cubicBezTo>
                  <a:pt x="0" y="291006"/>
                  <a:pt x="291006" y="0"/>
                  <a:pt x="649981" y="0"/>
                </a:cubicBezTo>
                <a:cubicBezTo>
                  <a:pt x="1008956" y="0"/>
                  <a:pt x="1299962" y="291006"/>
                  <a:pt x="1299962" y="649981"/>
                </a:cubicBezTo>
                <a:cubicBezTo>
                  <a:pt x="1299962" y="1008956"/>
                  <a:pt x="1008956" y="1299962"/>
                  <a:pt x="649981" y="1299962"/>
                </a:cubicBezTo>
                <a:cubicBezTo>
                  <a:pt x="291006" y="1299962"/>
                  <a:pt x="0" y="1008956"/>
                  <a:pt x="0" y="649981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03075" tIns="203075" rIns="203075" bIns="203075" numCol="1" spcCol="1270" anchor="ctr" anchorCtr="0">
            <a:noAutofit/>
          </a:bodyPr>
          <a:lstStyle/>
          <a:p>
            <a:pPr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b="0" i="0" u="none" baseline="0" dirty="0">
                <a:latin typeface="Gill Sans MT" panose="020B0502020104020203" pitchFamily="34" charset="0"/>
              </a:rPr>
              <a:t>Faire fonction </a:t>
            </a:r>
            <a:r>
              <a:rPr lang="fr-FR" sz="1200" b="0" i="0" u="none" baseline="0" dirty="0" smtClean="0">
                <a:latin typeface="Gill Sans MT" panose="020B0502020104020203" pitchFamily="34" charset="0"/>
              </a:rPr>
              <a:t>d’audit</a:t>
            </a:r>
            <a:endParaRPr lang="fr-FR" sz="1200" b="0" i="0" u="none" baseline="0" dirty="0">
              <a:latin typeface="Gill Sans MT" panose="020B0502020104020203" pitchFamily="34" charset="0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469632" y="4134903"/>
            <a:ext cx="1423006" cy="1381958"/>
          </a:xfrm>
          <a:custGeom>
            <a:avLst/>
            <a:gdLst>
              <a:gd name="connsiteX0" fmla="*/ 0 w 1299961"/>
              <a:gd name="connsiteY0" fmla="*/ 649981 h 1299961"/>
              <a:gd name="connsiteX1" fmla="*/ 649981 w 1299961"/>
              <a:gd name="connsiteY1" fmla="*/ 0 h 1299961"/>
              <a:gd name="connsiteX2" fmla="*/ 1299962 w 1299961"/>
              <a:gd name="connsiteY2" fmla="*/ 649981 h 1299961"/>
              <a:gd name="connsiteX3" fmla="*/ 649981 w 1299961"/>
              <a:gd name="connsiteY3" fmla="*/ 1299962 h 1299961"/>
              <a:gd name="connsiteX4" fmla="*/ 0 w 1299961"/>
              <a:gd name="connsiteY4" fmla="*/ 649981 h 129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961" h="1299961">
                <a:moveTo>
                  <a:pt x="0" y="649981"/>
                </a:moveTo>
                <a:cubicBezTo>
                  <a:pt x="0" y="291006"/>
                  <a:pt x="291006" y="0"/>
                  <a:pt x="649981" y="0"/>
                </a:cubicBezTo>
                <a:cubicBezTo>
                  <a:pt x="1008956" y="0"/>
                  <a:pt x="1299962" y="291006"/>
                  <a:pt x="1299962" y="649981"/>
                </a:cubicBezTo>
                <a:cubicBezTo>
                  <a:pt x="1299962" y="1008956"/>
                  <a:pt x="1008956" y="1299962"/>
                  <a:pt x="649981" y="1299962"/>
                </a:cubicBezTo>
                <a:cubicBezTo>
                  <a:pt x="291006" y="1299962"/>
                  <a:pt x="0" y="1008956"/>
                  <a:pt x="0" y="649981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03075" tIns="203075" rIns="203075" bIns="203075" numCol="1" spcCol="1270" anchor="ctr" anchorCtr="0">
            <a:noAutofit/>
          </a:bodyPr>
          <a:lstStyle/>
          <a:p>
            <a:pPr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b="0" i="0" u="none" baseline="0" dirty="0">
                <a:latin typeface="Gill Sans MT" panose="020B0502020104020203" pitchFamily="34" charset="0"/>
              </a:rPr>
              <a:t>Calculer précisément le retour sur investissement. </a:t>
            </a:r>
          </a:p>
        </p:txBody>
      </p:sp>
      <p:sp>
        <p:nvSpPr>
          <p:cNvPr id="26" name="Freeform 25"/>
          <p:cNvSpPr/>
          <p:nvPr/>
        </p:nvSpPr>
        <p:spPr>
          <a:xfrm>
            <a:off x="3967245" y="4899805"/>
            <a:ext cx="1423006" cy="1381958"/>
          </a:xfrm>
          <a:custGeom>
            <a:avLst/>
            <a:gdLst>
              <a:gd name="connsiteX0" fmla="*/ 0 w 1299961"/>
              <a:gd name="connsiteY0" fmla="*/ 649981 h 1299961"/>
              <a:gd name="connsiteX1" fmla="*/ 649981 w 1299961"/>
              <a:gd name="connsiteY1" fmla="*/ 0 h 1299961"/>
              <a:gd name="connsiteX2" fmla="*/ 1299962 w 1299961"/>
              <a:gd name="connsiteY2" fmla="*/ 649981 h 1299961"/>
              <a:gd name="connsiteX3" fmla="*/ 649981 w 1299961"/>
              <a:gd name="connsiteY3" fmla="*/ 1299962 h 1299961"/>
              <a:gd name="connsiteX4" fmla="*/ 0 w 1299961"/>
              <a:gd name="connsiteY4" fmla="*/ 649981 h 129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961" h="1299961">
                <a:moveTo>
                  <a:pt x="0" y="649981"/>
                </a:moveTo>
                <a:cubicBezTo>
                  <a:pt x="0" y="291006"/>
                  <a:pt x="291006" y="0"/>
                  <a:pt x="649981" y="0"/>
                </a:cubicBezTo>
                <a:cubicBezTo>
                  <a:pt x="1008956" y="0"/>
                  <a:pt x="1299962" y="291006"/>
                  <a:pt x="1299962" y="649981"/>
                </a:cubicBezTo>
                <a:cubicBezTo>
                  <a:pt x="1299962" y="1008956"/>
                  <a:pt x="1008956" y="1299962"/>
                  <a:pt x="649981" y="1299962"/>
                </a:cubicBezTo>
                <a:cubicBezTo>
                  <a:pt x="291006" y="1299962"/>
                  <a:pt x="0" y="1008956"/>
                  <a:pt x="0" y="649981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03075" tIns="203075" rIns="203075" bIns="203075" numCol="1" spcCol="1270" anchor="ctr" anchorCtr="0">
            <a:noAutofit/>
          </a:bodyPr>
          <a:lstStyle/>
          <a:p>
            <a:pPr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b="0" i="0" u="none" baseline="0">
                <a:latin typeface="Gill Sans MT" panose="020B0502020104020203" pitchFamily="34" charset="0"/>
              </a:rPr>
              <a:t>Identifier les comportements frauduleux.</a:t>
            </a:r>
          </a:p>
        </p:txBody>
      </p:sp>
      <p:sp>
        <p:nvSpPr>
          <p:cNvPr id="27" name="Freeform 26"/>
          <p:cNvSpPr/>
          <p:nvPr/>
        </p:nvSpPr>
        <p:spPr>
          <a:xfrm>
            <a:off x="2447660" y="4139351"/>
            <a:ext cx="1423006" cy="1381958"/>
          </a:xfrm>
          <a:custGeom>
            <a:avLst/>
            <a:gdLst>
              <a:gd name="connsiteX0" fmla="*/ 0 w 1299961"/>
              <a:gd name="connsiteY0" fmla="*/ 649981 h 1299961"/>
              <a:gd name="connsiteX1" fmla="*/ 649981 w 1299961"/>
              <a:gd name="connsiteY1" fmla="*/ 0 h 1299961"/>
              <a:gd name="connsiteX2" fmla="*/ 1299962 w 1299961"/>
              <a:gd name="connsiteY2" fmla="*/ 649981 h 1299961"/>
              <a:gd name="connsiteX3" fmla="*/ 649981 w 1299961"/>
              <a:gd name="connsiteY3" fmla="*/ 1299962 h 1299961"/>
              <a:gd name="connsiteX4" fmla="*/ 0 w 1299961"/>
              <a:gd name="connsiteY4" fmla="*/ 649981 h 129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961" h="1299961">
                <a:moveTo>
                  <a:pt x="0" y="649981"/>
                </a:moveTo>
                <a:cubicBezTo>
                  <a:pt x="0" y="291006"/>
                  <a:pt x="291006" y="0"/>
                  <a:pt x="649981" y="0"/>
                </a:cubicBezTo>
                <a:cubicBezTo>
                  <a:pt x="1008956" y="0"/>
                  <a:pt x="1299962" y="291006"/>
                  <a:pt x="1299962" y="649981"/>
                </a:cubicBezTo>
                <a:cubicBezTo>
                  <a:pt x="1299962" y="1008956"/>
                  <a:pt x="1008956" y="1299962"/>
                  <a:pt x="649981" y="1299962"/>
                </a:cubicBezTo>
                <a:cubicBezTo>
                  <a:pt x="291006" y="1299962"/>
                  <a:pt x="0" y="1008956"/>
                  <a:pt x="0" y="649981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03075" tIns="203075" rIns="203075" bIns="203075" numCol="1" spcCol="1270" anchor="ctr" anchorCtr="0">
            <a:noAutofit/>
          </a:bodyPr>
          <a:lstStyle/>
          <a:p>
            <a:pPr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b="0" i="0" u="none" baseline="0" dirty="0">
                <a:latin typeface="Gill Sans MT" panose="020B0502020104020203" pitchFamily="34" charset="0"/>
              </a:rPr>
              <a:t>Servir </a:t>
            </a:r>
            <a:r>
              <a:rPr lang="fr-FR" sz="1200" b="0" i="0" u="none" baseline="0" dirty="0" smtClean="0">
                <a:latin typeface="Gill Sans MT" panose="020B0502020104020203" pitchFamily="34" charset="0"/>
              </a:rPr>
              <a:t>d’outil </a:t>
            </a:r>
            <a:br>
              <a:rPr lang="fr-FR" sz="1200" b="0" i="0" u="none" baseline="0" dirty="0" smtClean="0">
                <a:latin typeface="Gill Sans MT" panose="020B0502020104020203" pitchFamily="34" charset="0"/>
              </a:rPr>
            </a:br>
            <a:r>
              <a:rPr lang="fr-FR" sz="1200" b="0" i="0" u="none" baseline="0" dirty="0" smtClean="0">
                <a:latin typeface="Gill Sans MT" panose="020B0502020104020203" pitchFamily="34" charset="0"/>
              </a:rPr>
              <a:t>de </a:t>
            </a:r>
            <a:r>
              <a:rPr lang="fr-FR" sz="1200" b="0" i="0" u="none" baseline="0" dirty="0">
                <a:latin typeface="Gill Sans MT" panose="020B0502020104020203" pitchFamily="34" charset="0"/>
              </a:rPr>
              <a:t>mesure de la performance </a:t>
            </a:r>
            <a:r>
              <a:rPr lang="fr-FR" sz="1200" b="0" i="0" u="none" baseline="0" dirty="0" smtClean="0">
                <a:latin typeface="Gill Sans MT" panose="020B0502020104020203" pitchFamily="34" charset="0"/>
              </a:rPr>
              <a:t/>
            </a:r>
            <a:br>
              <a:rPr lang="fr-FR" sz="1200" b="0" i="0" u="none" baseline="0" dirty="0" smtClean="0">
                <a:latin typeface="Gill Sans MT" panose="020B0502020104020203" pitchFamily="34" charset="0"/>
              </a:rPr>
            </a:br>
            <a:r>
              <a:rPr lang="fr-FR" sz="1200" b="0" i="0" u="none" baseline="0" dirty="0" smtClean="0">
                <a:latin typeface="Gill Sans MT" panose="020B0502020104020203" pitchFamily="34" charset="0"/>
              </a:rPr>
              <a:t>de </a:t>
            </a:r>
            <a:r>
              <a:rPr lang="fr-FR" sz="1200" b="0" i="0" u="none" baseline="0" dirty="0">
                <a:latin typeface="Gill Sans MT" panose="020B0502020104020203" pitchFamily="34" charset="0"/>
              </a:rPr>
              <a:t>personnes spécifiques</a:t>
            </a:r>
          </a:p>
        </p:txBody>
      </p:sp>
      <p:sp>
        <p:nvSpPr>
          <p:cNvPr id="29" name="Freeform 28"/>
          <p:cNvSpPr/>
          <p:nvPr/>
        </p:nvSpPr>
        <p:spPr>
          <a:xfrm>
            <a:off x="2068265" y="2458503"/>
            <a:ext cx="1423007" cy="1381958"/>
          </a:xfrm>
          <a:custGeom>
            <a:avLst/>
            <a:gdLst>
              <a:gd name="connsiteX0" fmla="*/ 0 w 1299961"/>
              <a:gd name="connsiteY0" fmla="*/ 649981 h 1299961"/>
              <a:gd name="connsiteX1" fmla="*/ 649981 w 1299961"/>
              <a:gd name="connsiteY1" fmla="*/ 0 h 1299961"/>
              <a:gd name="connsiteX2" fmla="*/ 1299962 w 1299961"/>
              <a:gd name="connsiteY2" fmla="*/ 649981 h 1299961"/>
              <a:gd name="connsiteX3" fmla="*/ 649981 w 1299961"/>
              <a:gd name="connsiteY3" fmla="*/ 1299962 h 1299961"/>
              <a:gd name="connsiteX4" fmla="*/ 0 w 1299961"/>
              <a:gd name="connsiteY4" fmla="*/ 649981 h 129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961" h="1299961">
                <a:moveTo>
                  <a:pt x="0" y="649981"/>
                </a:moveTo>
                <a:cubicBezTo>
                  <a:pt x="0" y="291006"/>
                  <a:pt x="291006" y="0"/>
                  <a:pt x="649981" y="0"/>
                </a:cubicBezTo>
                <a:cubicBezTo>
                  <a:pt x="1008956" y="0"/>
                  <a:pt x="1299962" y="291006"/>
                  <a:pt x="1299962" y="649981"/>
                </a:cubicBezTo>
                <a:cubicBezTo>
                  <a:pt x="1299962" y="1008956"/>
                  <a:pt x="1008956" y="1299962"/>
                  <a:pt x="649981" y="1299962"/>
                </a:cubicBezTo>
                <a:cubicBezTo>
                  <a:pt x="291006" y="1299962"/>
                  <a:pt x="0" y="1008956"/>
                  <a:pt x="0" y="649981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03075" tIns="203075" rIns="203075" bIns="203075" numCol="1" spcCol="1270" anchor="ctr" anchorCtr="0">
            <a:noAutofit/>
          </a:bodyPr>
          <a:lstStyle/>
          <a:p>
            <a:pPr algn="ctr" defTabSz="4445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200" b="0" i="0" u="none" baseline="0">
                <a:latin typeface="Gill Sans MT" panose="020B0502020104020203" pitchFamily="34" charset="0"/>
              </a:rPr>
              <a:t>Fournir des informations sur la causalité des observations </a:t>
            </a:r>
          </a:p>
        </p:txBody>
      </p:sp>
      <p:sp>
        <p:nvSpPr>
          <p:cNvPr id="15" name="Rectangular Callout 14"/>
          <p:cNvSpPr/>
          <p:nvPr/>
        </p:nvSpPr>
        <p:spPr bwMode="auto">
          <a:xfrm>
            <a:off x="452626" y="2854126"/>
            <a:ext cx="1193233" cy="823483"/>
          </a:xfrm>
          <a:prstGeom prst="wedgeRectCallout">
            <a:avLst>
              <a:gd name="adj1" fmla="val 94812"/>
              <a:gd name="adj2" fmla="val 20003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0" i="0" u="none" baseline="0" dirty="0">
                <a:solidFill>
                  <a:schemeClr val="bg1"/>
                </a:solidFill>
                <a:latin typeface="Gill Sans MT" panose="020B0502020104020203" pitchFamily="34" charset="0"/>
              </a:rPr>
              <a:t>Évaluation </a:t>
            </a:r>
            <a:r>
              <a:rPr lang="fr-FR" sz="1400" b="0" i="0" u="none" baseline="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/>
            </a:r>
            <a:br>
              <a:rPr lang="fr-FR" sz="1400" b="0" i="0" u="none" baseline="0" dirty="0" smtClean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fr-FR" sz="1400" b="0" i="0" u="none" baseline="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de l’impact</a:t>
            </a:r>
            <a:endParaRPr lang="fr-FR" sz="1400" b="0" i="0" u="none" baseline="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16" name="Rectangular Callout 15"/>
          <p:cNvSpPr/>
          <p:nvPr/>
        </p:nvSpPr>
        <p:spPr bwMode="auto">
          <a:xfrm>
            <a:off x="1295400" y="5196317"/>
            <a:ext cx="914400" cy="823483"/>
          </a:xfrm>
          <a:prstGeom prst="wedgeRectCallout">
            <a:avLst>
              <a:gd name="adj1" fmla="val 91084"/>
              <a:gd name="adj2" fmla="val -54734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0" i="0" u="none" baseline="0">
                <a:solidFill>
                  <a:schemeClr val="bg1"/>
                </a:solidFill>
                <a:latin typeface="Gill Sans MT" panose="020B0502020104020203" pitchFamily="34" charset="0"/>
              </a:rPr>
              <a:t>Analyse annuelle</a:t>
            </a:r>
          </a:p>
        </p:txBody>
      </p:sp>
      <p:sp>
        <p:nvSpPr>
          <p:cNvPr id="17" name="Rectangular Callout 16"/>
          <p:cNvSpPr/>
          <p:nvPr/>
        </p:nvSpPr>
        <p:spPr bwMode="auto">
          <a:xfrm>
            <a:off x="5919526" y="5903220"/>
            <a:ext cx="862273" cy="649980"/>
          </a:xfrm>
          <a:prstGeom prst="wedgeRectCallout">
            <a:avLst>
              <a:gd name="adj1" fmla="val -147484"/>
              <a:gd name="adj2" fmla="val -38614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0" i="0" u="none" baseline="0" dirty="0">
                <a:solidFill>
                  <a:schemeClr val="bg1"/>
                </a:solidFill>
                <a:latin typeface="Gill Sans MT" panose="020B0502020104020203" pitchFamily="34" charset="0"/>
              </a:rPr>
              <a:t>MAR ou SLICE</a:t>
            </a:r>
          </a:p>
        </p:txBody>
      </p:sp>
      <p:sp>
        <p:nvSpPr>
          <p:cNvPr id="20" name="Rectangular Callout 19"/>
          <p:cNvSpPr/>
          <p:nvPr/>
        </p:nvSpPr>
        <p:spPr bwMode="auto">
          <a:xfrm>
            <a:off x="7386826" y="4574815"/>
            <a:ext cx="918974" cy="649980"/>
          </a:xfrm>
          <a:prstGeom prst="wedgeRectCallout">
            <a:avLst>
              <a:gd name="adj1" fmla="val -130710"/>
              <a:gd name="adj2" fmla="val 37588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0" i="0" u="none" baseline="0" dirty="0">
                <a:solidFill>
                  <a:schemeClr val="bg1"/>
                </a:solidFill>
                <a:latin typeface="Arial" panose="020B0604020202020204" pitchFamily="34" charset="0"/>
              </a:rPr>
              <a:t>Analyse annuelle</a:t>
            </a:r>
          </a:p>
        </p:txBody>
      </p:sp>
      <p:sp>
        <p:nvSpPr>
          <p:cNvPr id="21" name="Rectangular Callout 20"/>
          <p:cNvSpPr/>
          <p:nvPr/>
        </p:nvSpPr>
        <p:spPr bwMode="auto">
          <a:xfrm>
            <a:off x="7231898" y="3404247"/>
            <a:ext cx="1283452" cy="730656"/>
          </a:xfrm>
          <a:prstGeom prst="wedgeRectCallout">
            <a:avLst>
              <a:gd name="adj1" fmla="val -78590"/>
              <a:gd name="adj2" fmla="val -96090"/>
            </a:avLst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0" i="0" u="none" baseline="0" dirty="0">
                <a:solidFill>
                  <a:schemeClr val="bg1"/>
                </a:solidFill>
                <a:latin typeface="Gill Sans MT" panose="020B0502020104020203" pitchFamily="34" charset="0"/>
              </a:rPr>
              <a:t>Étude des coûts ou audit</a:t>
            </a:r>
          </a:p>
        </p:txBody>
      </p:sp>
      <p:sp>
        <p:nvSpPr>
          <p:cNvPr id="22" name="Title 7">
            <a:extLst>
              <a:ext uri="{FF2B5EF4-FFF2-40B4-BE49-F238E27FC236}">
                <a16:creationId xmlns="" xmlns:a16="http://schemas.microsoft.com/office/drawing/2014/main" id="{2D913349-733B-4105-9559-1B75131C9B5A}"/>
              </a:ext>
            </a:extLst>
          </p:cNvPr>
          <p:cNvSpPr txBox="1">
            <a:spLocks/>
          </p:cNvSpPr>
          <p:nvPr/>
        </p:nvSpPr>
        <p:spPr>
          <a:xfrm>
            <a:off x="685800" y="314980"/>
            <a:ext cx="7848600" cy="5232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b="1" i="0" u="none" baseline="0" dirty="0"/>
              <a:t>Ce que </a:t>
            </a:r>
            <a:r>
              <a:rPr lang="fr-FR" b="1" i="0" u="none" baseline="0" dirty="0" smtClean="0"/>
              <a:t>l’évaluation </a:t>
            </a:r>
            <a:r>
              <a:rPr lang="fr-FR" b="1" i="0" u="none" baseline="0" dirty="0"/>
              <a:t>NSCA </a:t>
            </a:r>
            <a:r>
              <a:rPr lang="fr-FR" b="1" i="0" u="none" baseline="0" dirty="0" smtClean="0"/>
              <a:t>n’est </a:t>
            </a:r>
            <a:r>
              <a:rPr lang="fr-FR" b="1" i="0" u="none" baseline="0" dirty="0"/>
              <a:t>pas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="" xmlns:a16="http://schemas.microsoft.com/office/drawing/2014/main" id="{3C62CFE7-DDD2-4373-AF20-E9616BDC7E9A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14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888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5486400" cy="5549381"/>
          </a:xfrm>
        </p:spPr>
        <p:txBody>
          <a:bodyPr>
            <a:noAutofit/>
          </a:bodyPr>
          <a:lstStyle/>
          <a:p>
            <a:pPr algn="l" rtl="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8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L’évaluation </a:t>
            </a: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NSCA permet de décrire la performance (en termes de KPI) et le degré de maturité des capacités </a:t>
            </a:r>
            <a:r>
              <a:rPr lang="fr-FR" sz="18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d’une </a:t>
            </a: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chaîne </a:t>
            </a:r>
            <a:r>
              <a:rPr lang="fr-FR" sz="18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d’approvisionnement</a:t>
            </a: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.</a:t>
            </a:r>
          </a:p>
          <a:p>
            <a:pPr algn="l" rtl="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En fonction de la taille de </a:t>
            </a:r>
            <a:r>
              <a:rPr lang="fr-FR" sz="18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l’échantillon</a:t>
            </a: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, une analyse détaillée peut mettre en évidence une corrélation, mais pas une causalité. </a:t>
            </a:r>
          </a:p>
          <a:p>
            <a:pPr lvl="1" algn="l" rtl="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Le modèle CMM peut permettre </a:t>
            </a:r>
            <a:r>
              <a:rPr lang="fr-FR" sz="18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d’isoler </a:t>
            </a: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les contributions et processus généralement présents ou absents à différents niveaux de la chaîne </a:t>
            </a:r>
            <a:r>
              <a:rPr lang="fr-FR" sz="1800" b="0" i="0" u="none" baseline="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d’approvisionnement</a:t>
            </a:r>
            <a:r>
              <a:rPr lang="fr-FR" sz="1800" b="0" i="0" u="none" baseline="0" dirty="0">
                <a:solidFill>
                  <a:schemeClr val="tx1"/>
                </a:solidFill>
                <a:latin typeface="Gill Sans MT" panose="020B0502020104020203" pitchFamily="34" charset="0"/>
              </a:rPr>
              <a:t>.</a:t>
            </a:r>
            <a:endParaRPr lang="fr-FR" sz="1800" dirty="0">
              <a:latin typeface="Gill Sans MT" panose="020B0502020104020203" pitchFamily="34" charset="0"/>
            </a:endParaRPr>
          </a:p>
          <a:p>
            <a:pPr algn="l" rtl="0">
              <a:lnSpc>
                <a:spcPct val="11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800" b="0" i="0" u="none" baseline="0" dirty="0">
                <a:solidFill>
                  <a:srgbClr val="FF0000"/>
                </a:solidFill>
                <a:latin typeface="Gill Sans MT" panose="020B0502020104020203" pitchFamily="34" charset="0"/>
              </a:rPr>
              <a:t>Les résultats du CMM devraient permettre </a:t>
            </a:r>
            <a:r>
              <a:rPr lang="fr-FR" sz="1800" b="0" i="0" u="none" baseline="0" dirty="0" smtClean="0">
                <a:solidFill>
                  <a:srgbClr val="FF0000"/>
                </a:solidFill>
                <a:latin typeface="Gill Sans MT" panose="020B0502020104020203" pitchFamily="34" charset="0"/>
              </a:rPr>
              <a:t>d’identifier </a:t>
            </a:r>
            <a:r>
              <a:rPr lang="fr-FR" sz="1800" b="0" i="0" u="none" baseline="0" dirty="0">
                <a:solidFill>
                  <a:srgbClr val="FF0000"/>
                </a:solidFill>
                <a:latin typeface="Gill Sans MT" panose="020B0502020104020203" pitchFamily="34" charset="0"/>
              </a:rPr>
              <a:t>les domaines où des investissements ou la mise en place de mesures pourraient optimiser la performance. </a:t>
            </a:r>
          </a:p>
          <a:p>
            <a:pPr marL="454025" lvl="1" indent="0" algn="l" rtl="0">
              <a:lnSpc>
                <a:spcPct val="110000"/>
              </a:lnSpc>
              <a:spcBef>
                <a:spcPts val="1200"/>
              </a:spcBef>
              <a:buNone/>
            </a:pPr>
            <a:endParaRPr lang="fr-FR" sz="1800" dirty="0">
              <a:latin typeface="Gill Sans MT" panose="020B0502020104020203" pitchFamily="34" charset="0"/>
            </a:endParaRPr>
          </a:p>
          <a:p>
            <a:pPr algn="l" rtl="0">
              <a:lnSpc>
                <a:spcPct val="110000"/>
              </a:lnSpc>
              <a:spcBef>
                <a:spcPts val="1200"/>
              </a:spcBef>
            </a:pPr>
            <a:endParaRPr lang="fr-FR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B9F1CF4F-F94A-4E72-8A7A-1D90E0D98BB3}" type="slidenum">
              <a:rPr/>
              <a:pPr/>
              <a:t>15</a:t>
            </a:fld>
            <a:endParaRPr lang="fr-F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208" y="955040"/>
            <a:ext cx="2359025" cy="596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7">
            <a:extLst>
              <a:ext uri="{FF2B5EF4-FFF2-40B4-BE49-F238E27FC236}">
                <a16:creationId xmlns="" xmlns:a16="http://schemas.microsoft.com/office/drawing/2014/main" id="{74A9FCEE-BEE1-46A0-A9DE-0C77EC565389}"/>
              </a:ext>
            </a:extLst>
          </p:cNvPr>
          <p:cNvSpPr txBox="1">
            <a:spLocks/>
          </p:cNvSpPr>
          <p:nvPr/>
        </p:nvSpPr>
        <p:spPr>
          <a:xfrm>
            <a:off x="685800" y="314980"/>
            <a:ext cx="7848600" cy="5232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b="1" i="0" u="none" baseline="0" dirty="0"/>
              <a:t>Ce que permet </a:t>
            </a:r>
            <a:r>
              <a:rPr lang="fr-FR" b="1" i="0" u="none" baseline="0" dirty="0" smtClean="0"/>
              <a:t>l’évaluation </a:t>
            </a:r>
            <a:r>
              <a:rPr lang="fr-FR" b="1" i="0" u="none" baseline="0" dirty="0"/>
              <a:t>NSCA :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602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145" y="368092"/>
            <a:ext cx="8214255" cy="758825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Les outils évaluent les capacités, le fonctionnement et les performances de la chaîne </a:t>
            </a: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d’approvisionnement</a:t>
            </a:r>
            <a:endParaRPr lang="fr-FR" b="1" i="0" u="none" baseline="0" dirty="0">
              <a:latin typeface="Gill Sans MT" panose="020B0502020104020203" pitchFamily="34" charset="0"/>
              <a:sym typeface="Cab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267613" y="6444734"/>
            <a:ext cx="2133600" cy="184666"/>
          </a:xfrm>
        </p:spPr>
        <p:txBody>
          <a:bodyPr/>
          <a:lstStyle/>
          <a:p>
            <a:pPr algn="r" rtl="0"/>
            <a:fld id="{2A61DC93-8257-4C7C-8211-F523C3FF190E}" type="slidenum">
              <a:rPr/>
              <a:t>16</a:t>
            </a:fld>
            <a:endParaRPr lang="fr-FR" dirty="0"/>
          </a:p>
        </p:txBody>
      </p:sp>
      <p:sp>
        <p:nvSpPr>
          <p:cNvPr id="11" name="TextBox 10"/>
          <p:cNvSpPr txBox="1"/>
          <p:nvPr/>
        </p:nvSpPr>
        <p:spPr>
          <a:xfrm>
            <a:off x="2278572" y="2389101"/>
            <a:ext cx="492443" cy="2617896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rtl="0">
              <a:defRPr/>
            </a:pPr>
            <a:r>
              <a:rPr lang="fr-FR" sz="2000" b="0" i="0" u="none" baseline="0">
                <a:solidFill>
                  <a:srgbClr val="003366"/>
                </a:solidFill>
              </a:rPr>
              <a:t>Performances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17237" y="5495845"/>
            <a:ext cx="3667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fr-FR" sz="1600" b="0" i="0" u="none" baseline="0">
                <a:solidFill>
                  <a:srgbClr val="003366"/>
                </a:solidFill>
              </a:rPr>
              <a:t>Capacité et fonctionnement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50512" y="5436845"/>
            <a:ext cx="9334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fr-FR" sz="1600" b="0" i="0" u="none" baseline="0">
                <a:solidFill>
                  <a:srgbClr val="003366"/>
                </a:solidFill>
              </a:rPr>
              <a:t>Faible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83835" y="5082905"/>
            <a:ext cx="9350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fr-FR" sz="1600" b="0" i="0" u="none" baseline="0" dirty="0">
                <a:solidFill>
                  <a:srgbClr val="003366"/>
                </a:solidFill>
              </a:rPr>
              <a:t>Faible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650282" y="5434205"/>
            <a:ext cx="9350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fr-FR" sz="1600" b="0" i="0" u="none" baseline="0">
                <a:solidFill>
                  <a:srgbClr val="003366"/>
                </a:solidFill>
              </a:rPr>
              <a:t>Élevé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03506" y="1719947"/>
            <a:ext cx="9350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fr-FR" sz="1600" b="0" i="0" u="none" baseline="0">
                <a:solidFill>
                  <a:srgbClr val="003366"/>
                </a:solidFill>
              </a:rPr>
              <a:t>Élevé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421201" y="5641751"/>
            <a:ext cx="12176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fr-FR" sz="1400" b="0" i="0" u="none" baseline="0">
                <a:solidFill>
                  <a:srgbClr val="003366"/>
                </a:solidFill>
              </a:rPr>
              <a:t>Minimale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37034" y="5639884"/>
            <a:ext cx="1710434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fr-FR" sz="1400" b="0" i="0" u="none" baseline="0" dirty="0">
                <a:solidFill>
                  <a:srgbClr val="003366"/>
                </a:solidFill>
              </a:rPr>
              <a:t>Bonnes pratiques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2819400" y="6024047"/>
            <a:ext cx="4313667" cy="420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fr-FR" sz="1400" b="1" i="1" u="none" baseline="0" dirty="0">
                <a:solidFill>
                  <a:schemeClr val="bg1"/>
                </a:solidFill>
              </a:rPr>
              <a:t>Évaluation de la capacité et du fonctionnement </a:t>
            </a:r>
          </a:p>
        </p:txBody>
      </p:sp>
      <p:sp>
        <p:nvSpPr>
          <p:cNvPr id="43" name="Rectangle 42"/>
          <p:cNvSpPr/>
          <p:nvPr/>
        </p:nvSpPr>
        <p:spPr>
          <a:xfrm rot="16200000">
            <a:off x="45600" y="3296323"/>
            <a:ext cx="3820877" cy="4068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fr-FR" sz="1600" b="1" i="1" u="none" baseline="0">
                <a:solidFill>
                  <a:schemeClr val="bg1"/>
                </a:solidFill>
              </a:rPr>
              <a:t>KPI</a:t>
            </a:r>
          </a:p>
        </p:txBody>
      </p:sp>
      <p:sp>
        <p:nvSpPr>
          <p:cNvPr id="40" name="Oval Callout 39"/>
          <p:cNvSpPr/>
          <p:nvPr/>
        </p:nvSpPr>
        <p:spPr>
          <a:xfrm>
            <a:off x="152401" y="1719947"/>
            <a:ext cx="2372392" cy="1193327"/>
          </a:xfrm>
          <a:prstGeom prst="wedgeEllipseCallout">
            <a:avLst>
              <a:gd name="adj1" fmla="val 45319"/>
              <a:gd name="adj2" fmla="val 8141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fr-FR" sz="1100" b="1" i="0" u="none" baseline="0" dirty="0"/>
              <a:t>Quelles sont les performances actuelles de la chaîne </a:t>
            </a:r>
            <a:r>
              <a:rPr lang="fr-FR" sz="1100" b="1" i="0" u="none" baseline="0" dirty="0" smtClean="0"/>
              <a:t>d’approvisionnement</a:t>
            </a:r>
            <a:r>
              <a:rPr lang="fr-FR" sz="1100" b="1" i="0" u="none" baseline="0" dirty="0"/>
              <a:t> 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620E0C1-A972-4B0E-9EF1-5AD42010E5E9}"/>
              </a:ext>
            </a:extLst>
          </p:cNvPr>
          <p:cNvSpPr/>
          <p:nvPr/>
        </p:nvSpPr>
        <p:spPr>
          <a:xfrm>
            <a:off x="2819400" y="1589321"/>
            <a:ext cx="2156834" cy="191362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>
                <a:solidFill>
                  <a:schemeClr val="tx1"/>
                </a:solidFill>
              </a:rPr>
              <a:t>Capacités faibles</a:t>
            </a:r>
          </a:p>
          <a:p>
            <a:pPr algn="ctr" rtl="0"/>
            <a:endParaRPr lang="fr-FR" dirty="0">
              <a:solidFill>
                <a:schemeClr val="tx1"/>
              </a:solidFill>
            </a:endParaRPr>
          </a:p>
          <a:p>
            <a:pPr algn="ctr" rtl="0"/>
            <a:r>
              <a:rPr lang="fr-FR" b="0" i="0" u="none" baseline="0">
                <a:solidFill>
                  <a:schemeClr val="tx1"/>
                </a:solidFill>
              </a:rPr>
              <a:t>Performances élevées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C8E678F7-D67E-4C2B-A92C-FCAF1DDABAB7}"/>
              </a:ext>
            </a:extLst>
          </p:cNvPr>
          <p:cNvSpPr/>
          <p:nvPr/>
        </p:nvSpPr>
        <p:spPr>
          <a:xfrm>
            <a:off x="4976234" y="1589321"/>
            <a:ext cx="2156834" cy="1913625"/>
          </a:xfrm>
          <a:prstGeom prst="rect">
            <a:avLst/>
          </a:prstGeom>
          <a:solidFill>
            <a:srgbClr val="00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>
                <a:solidFill>
                  <a:schemeClr val="tx1"/>
                </a:solidFill>
              </a:rPr>
              <a:t>Capacités élevées</a:t>
            </a:r>
          </a:p>
          <a:p>
            <a:pPr algn="ctr" rtl="0"/>
            <a:endParaRPr lang="fr-FR" dirty="0">
              <a:solidFill>
                <a:schemeClr val="tx1"/>
              </a:solidFill>
            </a:endParaRPr>
          </a:p>
          <a:p>
            <a:pPr algn="ctr" rtl="0"/>
            <a:r>
              <a:rPr lang="fr-FR" b="0" i="0" u="none" baseline="0">
                <a:solidFill>
                  <a:schemeClr val="tx1"/>
                </a:solidFill>
              </a:rPr>
              <a:t>Performances élevées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ABCB3B90-7214-428F-B0B2-0BA3A968AB01}"/>
              </a:ext>
            </a:extLst>
          </p:cNvPr>
          <p:cNvSpPr/>
          <p:nvPr/>
        </p:nvSpPr>
        <p:spPr>
          <a:xfrm>
            <a:off x="2819400" y="3496575"/>
            <a:ext cx="2156834" cy="1913625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/>
              <a:t>Capacités faibles</a:t>
            </a:r>
          </a:p>
          <a:p>
            <a:pPr algn="ctr" rtl="0"/>
            <a:endParaRPr lang="fr-FR" dirty="0"/>
          </a:p>
          <a:p>
            <a:pPr algn="ctr" rtl="0"/>
            <a:r>
              <a:rPr lang="fr-FR" b="0" i="0" u="none" baseline="0"/>
              <a:t>Performances faibles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4A0D94A0-4720-4066-9CD3-EAA486EED07C}"/>
              </a:ext>
            </a:extLst>
          </p:cNvPr>
          <p:cNvSpPr/>
          <p:nvPr/>
        </p:nvSpPr>
        <p:spPr>
          <a:xfrm>
            <a:off x="4976234" y="3496575"/>
            <a:ext cx="2156834" cy="1913625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/>
              <a:t>Capacités élevées</a:t>
            </a:r>
          </a:p>
          <a:p>
            <a:pPr algn="ctr" rtl="0"/>
            <a:endParaRPr lang="fr-FR" dirty="0"/>
          </a:p>
          <a:p>
            <a:pPr algn="ctr" rtl="0"/>
            <a:r>
              <a:rPr lang="fr-FR" b="0" i="0" u="none" baseline="0"/>
              <a:t>Performances faibles</a:t>
            </a:r>
          </a:p>
        </p:txBody>
      </p:sp>
      <p:sp>
        <p:nvSpPr>
          <p:cNvPr id="41" name="Oval Callout 40"/>
          <p:cNvSpPr/>
          <p:nvPr/>
        </p:nvSpPr>
        <p:spPr>
          <a:xfrm>
            <a:off x="7133068" y="3795638"/>
            <a:ext cx="1828800" cy="1146175"/>
          </a:xfrm>
          <a:prstGeom prst="wedgeEllipseCallout">
            <a:avLst>
              <a:gd name="adj1" fmla="val -110706"/>
              <a:gd name="adj2" fmla="val 10222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fr-FR" sz="1100" b="1" i="0" u="none" baseline="0" dirty="0"/>
              <a:t>Quelle est la capacité du système à fonctionner ?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="" xmlns:a16="http://schemas.microsoft.com/office/drawing/2014/main" id="{371CA513-0CF0-4C2B-B109-6B94C555FD9B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16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63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</a:rPr>
              <a:t>À propos des collecteurs de données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" y="1142999"/>
            <a:ext cx="5074920" cy="4354513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fr-FR" b="0" i="0" u="none" baseline="0" dirty="0"/>
              <a:t>Les collecteurs de données comprenaient X titres et Y travailleurs de santé/pharmaciens actuellement en poste au sein du système de santé du pays X. </a:t>
            </a:r>
          </a:p>
          <a:p>
            <a:pPr algn="l" rtl="0"/>
            <a:r>
              <a:rPr lang="fr-FR" b="0" i="0" u="none" baseline="0" dirty="0"/>
              <a:t>Ils ont participé à une formation de 4 jours avant </a:t>
            </a:r>
            <a:r>
              <a:rPr lang="fr-FR" b="0" i="0" u="none" baseline="0" dirty="0" smtClean="0"/>
              <a:t>l’évaluation</a:t>
            </a:r>
            <a:r>
              <a:rPr lang="fr-FR" b="0" i="0" u="none" baseline="0" dirty="0"/>
              <a:t>.</a:t>
            </a:r>
          </a:p>
          <a:p>
            <a:pPr algn="l" rtl="0"/>
            <a:r>
              <a:rPr lang="fr-FR" b="0" i="0" u="none" baseline="0" dirty="0"/>
              <a:t>Cette formation incluait les points suivants : </a:t>
            </a:r>
          </a:p>
          <a:p>
            <a:pPr lvl="1" algn="l" rtl="0"/>
            <a:r>
              <a:rPr lang="fr-FR" b="0" i="0" u="none" baseline="0" dirty="0"/>
              <a:t>Étude approfondie de </a:t>
            </a:r>
            <a:r>
              <a:rPr lang="fr-FR" b="0" i="0" u="none" baseline="0" dirty="0" smtClean="0"/>
              <a:t>l’outil </a:t>
            </a:r>
            <a:r>
              <a:rPr lang="fr-FR" b="0" i="0" u="none" baseline="0" dirty="0"/>
              <a:t>NSCA et </a:t>
            </a:r>
            <a:r>
              <a:rPr lang="fr-FR" b="0" i="0" u="none" baseline="0" dirty="0" smtClean="0"/>
              <a:t/>
            </a:r>
            <a:br>
              <a:rPr lang="fr-FR" b="0" i="0" u="none" baseline="0" dirty="0" smtClean="0"/>
            </a:br>
            <a:r>
              <a:rPr lang="fr-FR" b="0" i="0" u="none" baseline="0" dirty="0" smtClean="0"/>
              <a:t>de </a:t>
            </a:r>
            <a:r>
              <a:rPr lang="fr-FR" b="0" i="0" u="none" baseline="0" dirty="0"/>
              <a:t>ses objectifs</a:t>
            </a:r>
          </a:p>
          <a:p>
            <a:pPr lvl="1" algn="l" rtl="0"/>
            <a:r>
              <a:rPr lang="fr-FR" b="0" i="0" u="none" baseline="0" dirty="0"/>
              <a:t>Processus de collecte des données et meilleures pratiques </a:t>
            </a:r>
          </a:p>
          <a:p>
            <a:pPr lvl="1" algn="l" rtl="0"/>
            <a:r>
              <a:rPr lang="fr-FR" b="0" i="0" u="none" baseline="0" dirty="0"/>
              <a:t>Conseils pour les entretiens</a:t>
            </a:r>
          </a:p>
          <a:p>
            <a:pPr lvl="1" algn="l" rtl="0"/>
            <a:r>
              <a:rPr lang="fr-FR" b="0" i="0" u="none" baseline="0" dirty="0"/>
              <a:t>Première prise en main de </a:t>
            </a:r>
            <a:r>
              <a:rPr lang="fr-FR" b="0" i="0" u="none" baseline="0" dirty="0" smtClean="0"/>
              <a:t>l’outil</a:t>
            </a:r>
            <a:endParaRPr lang="fr-FR" b="0" i="0" u="none" baseline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3A5B220F-240D-4734-8A00-6A37D499F3E5}" type="datetime1">
              <a:rPr lang="en-US"/>
              <a:t>8/13/2019</a:t>
            </a:fld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80AB4CF6-B2FB-1E49-909C-D679BE094D01}" type="slidenum">
              <a:rPr sz="1200" b="1">
                <a:solidFill>
                  <a:schemeClr val="tx1"/>
                </a:solidFill>
                <a:latin typeface="Gill Sans MT" panose="020B0502020104020203" pitchFamily="34" charset="0"/>
              </a:rPr>
              <a:pPr/>
              <a:t>17</a:t>
            </a:fld>
            <a:endParaRPr lang="fr-FR" sz="1200" b="1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4099" name="Picture 3" descr="C:\Users\agerken\Desktop\unname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07"/>
          <a:stretch/>
        </p:blipFill>
        <p:spPr bwMode="auto">
          <a:xfrm>
            <a:off x="5612552" y="1771650"/>
            <a:ext cx="3039957" cy="372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Callout 5"/>
          <p:cNvSpPr/>
          <p:nvPr/>
        </p:nvSpPr>
        <p:spPr>
          <a:xfrm>
            <a:off x="6781800" y="381000"/>
            <a:ext cx="1905000" cy="990600"/>
          </a:xfrm>
          <a:prstGeom prst="wedgeEllipseCallout">
            <a:avLst>
              <a:gd name="adj1" fmla="val -24537"/>
              <a:gd name="adj2" fmla="val 941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Ajoutez une nouvelle photo ici.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1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18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773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74557" y="304800"/>
            <a:ext cx="7772400" cy="954107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</a:rPr>
              <a:t>Pays X - NSCA 2.0 - Produits traceurs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205914"/>
              </p:ext>
            </p:extLst>
          </p:nvPr>
        </p:nvGraphicFramePr>
        <p:xfrm>
          <a:off x="457200" y="762000"/>
          <a:ext cx="8229600" cy="5823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39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75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336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6563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fr-FR" sz="900" b="1" i="0" u="non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Produits traceurs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/>
                        <a:t>Programme associé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/>
                        <a:t>Unité de mesure</a:t>
                      </a:r>
                      <a:endParaRPr lang="fr-FR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/>
                        <a:t>Traitement spécifique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9066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solidFill>
                            <a:srgbClr val="000000"/>
                          </a:solidFill>
                          <a:latin typeface="+mn-lt"/>
                        </a:rPr>
                        <a:t>Tenofovir/Lamivudine/Efavirenz 600/300/300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VIH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 de 30 comprimés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508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Préservatifs masculins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solidFill>
                            <a:srgbClr val="000000"/>
                          </a:solidFill>
                          <a:latin typeface="+mn-lt"/>
                        </a:rPr>
                        <a:t>RMNCAH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Préservatif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9066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TDR du paludisme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Paludisme/labo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Test (généralement par boîtes de 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2797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Moustiquaires imprégnées </a:t>
                      </a:r>
                      <a:r>
                        <a:rPr lang="fr-FR" sz="900" b="1" i="0" u="none" baseline="0" dirty="0" smtClean="0">
                          <a:latin typeface="+mn-lt"/>
                        </a:rPr>
                        <a:t>d’insecticide </a:t>
                      </a:r>
                      <a:r>
                        <a:rPr lang="fr-FR" sz="900" b="1" i="0" u="none" baseline="0" dirty="0">
                          <a:latin typeface="+mn-lt"/>
                        </a:rPr>
                        <a:t>à longue durée </a:t>
                      </a:r>
                      <a:r>
                        <a:rPr lang="fr-FR" sz="900" b="1" i="0" u="none" baseline="0" dirty="0" smtClean="0">
                          <a:latin typeface="+mn-lt"/>
                        </a:rPr>
                        <a:t>d’action</a:t>
                      </a:r>
                      <a:endParaRPr lang="fr-FR" sz="900" b="1" i="0" u="none" baseline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Paludisme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MILD (individuelle)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9066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Rifampicine/INH/Pyrazinamide/Ethambutol 150/75/400/275 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Tuberculose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 de 500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Endroit sec et frais, température inférieure à 25 °C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8153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Acétate de médroxyprogestérone en dépôt - voie intramusculaire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RMNCAH - Santé familiale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20-25 °C — Stockage au frais, les flacons doivent être disposés verticalement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8508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SRO + Zinc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RMNCAH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Sachet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0673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Anatoxine tétanique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Circoncision médicale volontaire et RMNCAH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Stockage au froid (2-8 °C)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8508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Unités internationales </a:t>
                      </a:r>
                      <a:r>
                        <a:rPr lang="fr-FR" sz="900" b="1" i="0" u="none" baseline="0" dirty="0" smtClean="0">
                          <a:latin typeface="+mn-lt"/>
                        </a:rPr>
                        <a:t>d’ocytocine</a:t>
                      </a:r>
                      <a:endParaRPr lang="fr-FR" sz="900" b="1" i="0" u="none" baseline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RMNCAH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Stockage au froid (2-8 °C)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8508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CTA (AL) 6x4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Système de soins de santé intégré et paludisme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Sachet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46332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Gélule </a:t>
                      </a:r>
                      <a:r>
                        <a:rPr lang="fr-FR" sz="900" b="1" i="0" u="none" baseline="0" dirty="0" smtClean="0">
                          <a:latin typeface="+mn-lt"/>
                        </a:rPr>
                        <a:t>d’amoxicilline </a:t>
                      </a:r>
                      <a:r>
                        <a:rPr lang="fr-FR" sz="900" b="1" i="0" u="none" baseline="0" dirty="0">
                          <a:latin typeface="+mn-lt"/>
                        </a:rPr>
                        <a:t>250 mg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Système de soins de santé intégré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 de 1 000 gélules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69066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Comprimés de metformine 500 mg</a:t>
                      </a:r>
                      <a:endParaRPr lang="fr-FR" sz="9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Système de soins de santé intégré et maladies non-transmissibles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Flacon de 100 comprimés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Stockage au froid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01244"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Kit de test rapide pour le VIH - Determine™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VIH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>
                          <a:latin typeface="+mn-lt"/>
                        </a:rPr>
                        <a:t>Test (généralement par boîtes de 100)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-FR" sz="900" b="1" i="0" u="none" baseline="0" dirty="0">
                          <a:latin typeface="+mn-lt"/>
                        </a:rPr>
                        <a:t>Aucun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295BD7A-2A9F-4266-96A3-B0076A24AFB8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19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3" name="Oval Callout 2"/>
          <p:cNvSpPr/>
          <p:nvPr/>
        </p:nvSpPr>
        <p:spPr>
          <a:xfrm>
            <a:off x="7315201" y="76200"/>
            <a:ext cx="1676400" cy="990600"/>
          </a:xfrm>
          <a:prstGeom prst="wedgeEllipseCallout">
            <a:avLst>
              <a:gd name="adj1" fmla="val -112500"/>
              <a:gd name="adj2" fmla="val 13942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Ajoutez les produits traceurs ici.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374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00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20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55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ircular Arrow 151"/>
          <p:cNvSpPr/>
          <p:nvPr/>
        </p:nvSpPr>
        <p:spPr>
          <a:xfrm>
            <a:off x="5725986" y="4441336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50" name="Circular Arrow 149"/>
          <p:cNvSpPr/>
          <p:nvPr/>
        </p:nvSpPr>
        <p:spPr>
          <a:xfrm>
            <a:off x="2082964" y="4410112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48" name="Circular Arrow 147"/>
          <p:cNvSpPr/>
          <p:nvPr/>
        </p:nvSpPr>
        <p:spPr>
          <a:xfrm>
            <a:off x="5173269" y="787708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71340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37" name="Circular Arrow 136"/>
          <p:cNvSpPr/>
          <p:nvPr/>
        </p:nvSpPr>
        <p:spPr>
          <a:xfrm>
            <a:off x="2078605" y="5397501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46" name="Circular Arrow 145"/>
          <p:cNvSpPr/>
          <p:nvPr/>
        </p:nvSpPr>
        <p:spPr>
          <a:xfrm>
            <a:off x="4291811" y="5440068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47" name="Circular Arrow 146"/>
          <p:cNvSpPr/>
          <p:nvPr/>
        </p:nvSpPr>
        <p:spPr>
          <a:xfrm>
            <a:off x="6741399" y="5464670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50163" y="341859"/>
            <a:ext cx="5049664" cy="41416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1" i="0" u="none" baseline="0" dirty="0"/>
              <a:t>Fabricants/dédouanement  </a:t>
            </a:r>
          </a:p>
        </p:txBody>
      </p:sp>
      <p:sp>
        <p:nvSpPr>
          <p:cNvPr id="7" name="Rectangle 6"/>
          <p:cNvSpPr/>
          <p:nvPr/>
        </p:nvSpPr>
        <p:spPr>
          <a:xfrm>
            <a:off x="3912887" y="971177"/>
            <a:ext cx="1481285" cy="52916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100" b="1" i="0" u="none" baseline="0" dirty="0"/>
              <a:t>Magasins médicaux nationaux/Fonds mondial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30386" y="989283"/>
            <a:ext cx="1331158" cy="52916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000" b="1" i="0" u="none" baseline="0" dirty="0"/>
              <a:t>Magasins médicaux </a:t>
            </a:r>
            <a:r>
              <a:rPr lang="fr-FR" sz="1000" b="1" i="0" u="none" baseline="0" dirty="0" smtClean="0"/>
              <a:t>communs/Fonds </a:t>
            </a:r>
            <a:r>
              <a:rPr lang="fr-FR" sz="1000" b="1" i="0" u="none" baseline="0" dirty="0"/>
              <a:t>mondial</a:t>
            </a:r>
          </a:p>
        </p:txBody>
      </p:sp>
      <p:sp>
        <p:nvSpPr>
          <p:cNvPr id="92" name="Rectangle 91"/>
          <p:cNvSpPr/>
          <p:nvPr/>
        </p:nvSpPr>
        <p:spPr>
          <a:xfrm>
            <a:off x="2205642" y="971177"/>
            <a:ext cx="1463504" cy="52916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100" b="1" i="0" u="none" baseline="0" dirty="0"/>
              <a:t>USAID</a:t>
            </a:r>
            <a:r>
              <a:rPr lang="fr-FR" sz="1100" b="1" i="0" u="none" baseline="0" dirty="0" smtClean="0"/>
              <a:t>/</a:t>
            </a:r>
            <a:br>
              <a:rPr lang="fr-FR" sz="1100" b="1" i="0" u="none" baseline="0" dirty="0" smtClean="0"/>
            </a:br>
            <a:r>
              <a:rPr lang="fr-FR" sz="1100" b="1" i="0" u="none" baseline="0" dirty="0" smtClean="0"/>
              <a:t>Planification </a:t>
            </a:r>
            <a:r>
              <a:rPr lang="fr-FR" sz="1100" b="1" i="0" u="none" baseline="0" dirty="0"/>
              <a:t>familiale</a:t>
            </a:r>
          </a:p>
        </p:txBody>
      </p:sp>
      <p:sp>
        <p:nvSpPr>
          <p:cNvPr id="95" name="Rectangle 94"/>
          <p:cNvSpPr/>
          <p:nvPr/>
        </p:nvSpPr>
        <p:spPr>
          <a:xfrm>
            <a:off x="218153" y="965770"/>
            <a:ext cx="1943615" cy="52916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100" b="1" i="0" u="none" baseline="0"/>
              <a:t>UNICEF/USAID</a:t>
            </a:r>
          </a:p>
        </p:txBody>
      </p:sp>
      <p:sp>
        <p:nvSpPr>
          <p:cNvPr id="97" name="Rectangle 96"/>
          <p:cNvSpPr/>
          <p:nvPr/>
        </p:nvSpPr>
        <p:spPr>
          <a:xfrm>
            <a:off x="853444" y="4615312"/>
            <a:ext cx="6946383" cy="4191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/>
              <a:t>Centres de santé gouvernementaux II à IV  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6413242" y="756024"/>
            <a:ext cx="0" cy="2926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4857763" y="2061972"/>
            <a:ext cx="1033304" cy="55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5875018" y="2059289"/>
            <a:ext cx="0" cy="14312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>
            <a:off x="1517743" y="1500343"/>
            <a:ext cx="0" cy="3118856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/>
          <p:nvPr/>
        </p:nvCxnSpPr>
        <p:spPr>
          <a:xfrm>
            <a:off x="8222069" y="1508701"/>
            <a:ext cx="1751" cy="41247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 flipV="1">
            <a:off x="5014651" y="1494770"/>
            <a:ext cx="0" cy="3782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8" name="Straight Arrow Connector 187"/>
          <p:cNvCxnSpPr/>
          <p:nvPr/>
        </p:nvCxnSpPr>
        <p:spPr>
          <a:xfrm>
            <a:off x="7018116" y="1500345"/>
            <a:ext cx="0" cy="31091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7" name="Straight Arrow Connector 226"/>
          <p:cNvCxnSpPr/>
          <p:nvPr/>
        </p:nvCxnSpPr>
        <p:spPr>
          <a:xfrm flipH="1">
            <a:off x="6817028" y="1500345"/>
            <a:ext cx="10482" cy="31091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>
            <a:off x="4886604" y="1484027"/>
            <a:ext cx="0" cy="5807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1" name="Straight Arrow Connector 270"/>
          <p:cNvCxnSpPr/>
          <p:nvPr/>
        </p:nvCxnSpPr>
        <p:spPr>
          <a:xfrm>
            <a:off x="5970983" y="1856724"/>
            <a:ext cx="11803" cy="16587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5" name="Straight Connector 274"/>
          <p:cNvCxnSpPr/>
          <p:nvPr/>
        </p:nvCxnSpPr>
        <p:spPr>
          <a:xfrm flipV="1">
            <a:off x="5122535" y="1500344"/>
            <a:ext cx="0" cy="291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5" name="Straight Arrow Connector 284"/>
          <p:cNvCxnSpPr/>
          <p:nvPr/>
        </p:nvCxnSpPr>
        <p:spPr>
          <a:xfrm>
            <a:off x="7309374" y="1783808"/>
            <a:ext cx="0" cy="28257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5" name="Straight Arrow Connector 294"/>
          <p:cNvCxnSpPr>
            <a:cxnSpLocks/>
          </p:cNvCxnSpPr>
          <p:nvPr/>
        </p:nvCxnSpPr>
        <p:spPr>
          <a:xfrm>
            <a:off x="1971003" y="2510323"/>
            <a:ext cx="1035837" cy="13282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/>
        </p:nvCxnSpPr>
        <p:spPr>
          <a:xfrm>
            <a:off x="1971003" y="1517594"/>
            <a:ext cx="0" cy="984497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3" name="Straight Arrow Connector 332"/>
          <p:cNvCxnSpPr/>
          <p:nvPr/>
        </p:nvCxnSpPr>
        <p:spPr>
          <a:xfrm>
            <a:off x="1634436" y="1659784"/>
            <a:ext cx="0" cy="294974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6" name="Straight Connector 335"/>
          <p:cNvCxnSpPr/>
          <p:nvPr/>
        </p:nvCxnSpPr>
        <p:spPr>
          <a:xfrm flipH="1">
            <a:off x="1634436" y="1638520"/>
            <a:ext cx="2308953" cy="792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41" name="Straight Connector 340"/>
          <p:cNvCxnSpPr/>
          <p:nvPr/>
        </p:nvCxnSpPr>
        <p:spPr>
          <a:xfrm flipV="1">
            <a:off x="3943387" y="1500766"/>
            <a:ext cx="0" cy="13375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57" name="Straight Arrow Connector 356"/>
          <p:cNvCxnSpPr/>
          <p:nvPr/>
        </p:nvCxnSpPr>
        <p:spPr>
          <a:xfrm>
            <a:off x="1961118" y="2603548"/>
            <a:ext cx="9885" cy="200598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8" name="Straight Connector 357"/>
          <p:cNvCxnSpPr/>
          <p:nvPr/>
        </p:nvCxnSpPr>
        <p:spPr>
          <a:xfrm>
            <a:off x="1966060" y="2603548"/>
            <a:ext cx="104572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Connector 371"/>
          <p:cNvCxnSpPr/>
          <p:nvPr/>
        </p:nvCxnSpPr>
        <p:spPr>
          <a:xfrm flipH="1">
            <a:off x="262033" y="2667745"/>
            <a:ext cx="2744807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/>
          <p:nvPr/>
        </p:nvCxnSpPr>
        <p:spPr>
          <a:xfrm>
            <a:off x="286323" y="2667745"/>
            <a:ext cx="0" cy="296566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1" name="Straight Connector 390"/>
          <p:cNvCxnSpPr/>
          <p:nvPr/>
        </p:nvCxnSpPr>
        <p:spPr>
          <a:xfrm>
            <a:off x="3011782" y="1500344"/>
            <a:ext cx="0" cy="382843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3" name="Straight Connector 392"/>
          <p:cNvCxnSpPr/>
          <p:nvPr/>
        </p:nvCxnSpPr>
        <p:spPr>
          <a:xfrm flipH="1">
            <a:off x="96898" y="1860803"/>
            <a:ext cx="2914884" cy="22384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4" name="Straight Arrow Connector 393"/>
          <p:cNvCxnSpPr/>
          <p:nvPr/>
        </p:nvCxnSpPr>
        <p:spPr>
          <a:xfrm>
            <a:off x="96898" y="1914552"/>
            <a:ext cx="65310" cy="3682402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12" name="Straight Connector 411"/>
          <p:cNvCxnSpPr/>
          <p:nvPr/>
        </p:nvCxnSpPr>
        <p:spPr>
          <a:xfrm>
            <a:off x="6223239" y="1494770"/>
            <a:ext cx="0" cy="1063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4" name="Straight Connector 413"/>
          <p:cNvCxnSpPr/>
          <p:nvPr/>
        </p:nvCxnSpPr>
        <p:spPr>
          <a:xfrm>
            <a:off x="6223239" y="1593411"/>
            <a:ext cx="2553000" cy="77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6" name="Straight Arrow Connector 415"/>
          <p:cNvCxnSpPr/>
          <p:nvPr/>
        </p:nvCxnSpPr>
        <p:spPr>
          <a:xfrm>
            <a:off x="8776239" y="1593411"/>
            <a:ext cx="0" cy="40578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6" name="Straight Arrow Connector 435"/>
          <p:cNvCxnSpPr/>
          <p:nvPr/>
        </p:nvCxnSpPr>
        <p:spPr>
          <a:xfrm>
            <a:off x="466107" y="1518450"/>
            <a:ext cx="24464" cy="411496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39" name="Straight Arrow Connector 438"/>
          <p:cNvCxnSpPr/>
          <p:nvPr/>
        </p:nvCxnSpPr>
        <p:spPr>
          <a:xfrm>
            <a:off x="1160538" y="2701612"/>
            <a:ext cx="0" cy="1907919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1" name="Straight Connector 440"/>
          <p:cNvCxnSpPr/>
          <p:nvPr/>
        </p:nvCxnSpPr>
        <p:spPr>
          <a:xfrm flipH="1" flipV="1">
            <a:off x="1171110" y="2723383"/>
            <a:ext cx="1850448" cy="16795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62" name="Straight Arrow Connector 461"/>
          <p:cNvCxnSpPr/>
          <p:nvPr/>
        </p:nvCxnSpPr>
        <p:spPr>
          <a:xfrm>
            <a:off x="6079996" y="2269161"/>
            <a:ext cx="0" cy="12463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64" name="Rectangle 463"/>
          <p:cNvSpPr/>
          <p:nvPr/>
        </p:nvSpPr>
        <p:spPr>
          <a:xfrm>
            <a:off x="5994044" y="2016869"/>
            <a:ext cx="592047" cy="252292"/>
          </a:xfrm>
          <a:prstGeom prst="rect">
            <a:avLst/>
          </a:prstGeom>
          <a:ln>
            <a:prstDash val="dashDot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000" b="0" i="0" u="none" baseline="0"/>
              <a:t>UNPHL</a:t>
            </a:r>
          </a:p>
        </p:txBody>
      </p:sp>
      <p:cxnSp>
        <p:nvCxnSpPr>
          <p:cNvPr id="468" name="Straight Connector 467"/>
          <p:cNvCxnSpPr/>
          <p:nvPr/>
        </p:nvCxnSpPr>
        <p:spPr>
          <a:xfrm flipV="1">
            <a:off x="6079996" y="1533946"/>
            <a:ext cx="0" cy="45666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014651" y="1856724"/>
            <a:ext cx="956332" cy="81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122535" y="1792307"/>
            <a:ext cx="218683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6586091" y="1517594"/>
            <a:ext cx="0" cy="1663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577904" y="1683951"/>
            <a:ext cx="2093345" cy="17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8635973" y="1691765"/>
            <a:ext cx="0" cy="39673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8863574" y="1547969"/>
            <a:ext cx="16210" cy="40854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736080" y="1547969"/>
            <a:ext cx="2127494" cy="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6741399" y="1500343"/>
            <a:ext cx="0" cy="704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4187074" y="1500766"/>
            <a:ext cx="0" cy="490271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1834896" y="1988777"/>
            <a:ext cx="2352178" cy="0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1837696" y="1985621"/>
            <a:ext cx="0" cy="2623910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 flipV="1">
            <a:off x="640095" y="3828061"/>
            <a:ext cx="21292" cy="1805353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flipV="1">
            <a:off x="4117285" y="1500343"/>
            <a:ext cx="0" cy="729079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 flipH="1" flipV="1">
            <a:off x="5750495" y="2435281"/>
            <a:ext cx="835596" cy="2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V="1">
            <a:off x="6556710" y="2443972"/>
            <a:ext cx="0" cy="2165559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V="1">
            <a:off x="6436172" y="1678534"/>
            <a:ext cx="0" cy="331309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flipH="1" flipV="1">
            <a:off x="5248656" y="1704324"/>
            <a:ext cx="1176848" cy="1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 flipV="1">
            <a:off x="5248656" y="1455271"/>
            <a:ext cx="0" cy="249054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V="1">
            <a:off x="7876322" y="3522407"/>
            <a:ext cx="0" cy="2365260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 flipH="1">
            <a:off x="6345937" y="1593411"/>
            <a:ext cx="1350507" cy="34222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/>
          <p:cNvCxnSpPr/>
          <p:nvPr/>
        </p:nvCxnSpPr>
        <p:spPr>
          <a:xfrm flipV="1">
            <a:off x="6382512" y="1389465"/>
            <a:ext cx="0" cy="249054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flipH="1" flipV="1">
            <a:off x="943887" y="3837724"/>
            <a:ext cx="2264" cy="771807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 flipH="1">
            <a:off x="737587" y="2143015"/>
            <a:ext cx="2550633" cy="0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/>
          <p:cNvCxnSpPr/>
          <p:nvPr/>
        </p:nvCxnSpPr>
        <p:spPr>
          <a:xfrm flipV="1">
            <a:off x="3309555" y="1455271"/>
            <a:ext cx="0" cy="657075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1316698" y="2437738"/>
            <a:ext cx="1690142" cy="6234"/>
          </a:xfrm>
          <a:prstGeom prst="line">
            <a:avLst/>
          </a:prstGeom>
          <a:ln>
            <a:prstDash val="dash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1322832" y="2435283"/>
            <a:ext cx="0" cy="2174248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53444" y="2320861"/>
            <a:ext cx="560179" cy="24622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>
                <a:solidFill>
                  <a:schemeClr val="bg1"/>
                </a:solidFill>
              </a:rPr>
              <a:t>3PL</a:t>
            </a:r>
          </a:p>
        </p:txBody>
      </p:sp>
      <p:cxnSp>
        <p:nvCxnSpPr>
          <p:cNvPr id="107" name="Straight Arrow Connector 106"/>
          <p:cNvCxnSpPr/>
          <p:nvPr/>
        </p:nvCxnSpPr>
        <p:spPr>
          <a:xfrm>
            <a:off x="8428643" y="2532428"/>
            <a:ext cx="0" cy="3100986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/>
          </p:cNvCxnSpPr>
          <p:nvPr/>
        </p:nvCxnSpPr>
        <p:spPr>
          <a:xfrm flipV="1">
            <a:off x="5742307" y="2516964"/>
            <a:ext cx="2686336" cy="664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>
            <a:off x="3006840" y="756024"/>
            <a:ext cx="0" cy="2332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>
            <a:off x="4498694" y="756024"/>
            <a:ext cx="0" cy="2893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1" name="Straight Arrow Connector 200"/>
          <p:cNvCxnSpPr/>
          <p:nvPr/>
        </p:nvCxnSpPr>
        <p:spPr>
          <a:xfrm>
            <a:off x="45726" y="6299200"/>
            <a:ext cx="43261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539232" y="6165849"/>
            <a:ext cx="16116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Antirétroviraux</a:t>
            </a:r>
          </a:p>
        </p:txBody>
      </p:sp>
      <p:cxnSp>
        <p:nvCxnSpPr>
          <p:cNvPr id="205" name="Straight Arrow Connector 204"/>
          <p:cNvCxnSpPr/>
          <p:nvPr/>
        </p:nvCxnSpPr>
        <p:spPr>
          <a:xfrm>
            <a:off x="39110" y="6457949"/>
            <a:ext cx="39729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0" name="TextBox 209"/>
          <p:cNvSpPr txBox="1"/>
          <p:nvPr/>
        </p:nvSpPr>
        <p:spPr>
          <a:xfrm>
            <a:off x="491351" y="6366589"/>
            <a:ext cx="20994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Laboratoires</a:t>
            </a:r>
          </a:p>
        </p:txBody>
      </p:sp>
      <p:cxnSp>
        <p:nvCxnSpPr>
          <p:cNvPr id="211" name="Straight Arrow Connector 210"/>
          <p:cNvCxnSpPr/>
          <p:nvPr/>
        </p:nvCxnSpPr>
        <p:spPr>
          <a:xfrm>
            <a:off x="19505" y="6692900"/>
            <a:ext cx="39729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2" name="TextBox 211"/>
          <p:cNvSpPr txBox="1"/>
          <p:nvPr/>
        </p:nvSpPr>
        <p:spPr>
          <a:xfrm>
            <a:off x="393640" y="6553200"/>
            <a:ext cx="196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Médicaments </a:t>
            </a:r>
            <a:r>
              <a:rPr lang="fr-FR" sz="1000" b="1" i="0" u="none" baseline="0" dirty="0" smtClean="0"/>
              <a:t>essentiels</a:t>
            </a:r>
            <a:endParaRPr lang="fr-FR" sz="1000" b="1" i="0" u="none" baseline="0" dirty="0"/>
          </a:p>
        </p:txBody>
      </p:sp>
      <p:cxnSp>
        <p:nvCxnSpPr>
          <p:cNvPr id="214" name="Straight Arrow Connector 213"/>
          <p:cNvCxnSpPr/>
          <p:nvPr/>
        </p:nvCxnSpPr>
        <p:spPr>
          <a:xfrm>
            <a:off x="1996547" y="6282609"/>
            <a:ext cx="39729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2393846" y="6159498"/>
            <a:ext cx="7126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/>
              <a:t>Vaccins</a:t>
            </a:r>
          </a:p>
        </p:txBody>
      </p:sp>
      <p:cxnSp>
        <p:nvCxnSpPr>
          <p:cNvPr id="216" name="Straight Arrow Connector 215"/>
          <p:cNvCxnSpPr/>
          <p:nvPr/>
        </p:nvCxnSpPr>
        <p:spPr>
          <a:xfrm>
            <a:off x="1952261" y="6498508"/>
            <a:ext cx="397299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2362200" y="6383179"/>
            <a:ext cx="1236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Nutrition</a:t>
            </a:r>
          </a:p>
        </p:txBody>
      </p:sp>
      <p:cxnSp>
        <p:nvCxnSpPr>
          <p:cNvPr id="218" name="Straight Arrow Connector 217"/>
          <p:cNvCxnSpPr/>
          <p:nvPr/>
        </p:nvCxnSpPr>
        <p:spPr>
          <a:xfrm>
            <a:off x="1996546" y="6695358"/>
            <a:ext cx="397299" cy="0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9" name="TextBox 218"/>
          <p:cNvSpPr txBox="1"/>
          <p:nvPr/>
        </p:nvSpPr>
        <p:spPr>
          <a:xfrm>
            <a:off x="2368999" y="6576137"/>
            <a:ext cx="1543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Santé reproductive</a:t>
            </a:r>
          </a:p>
        </p:txBody>
      </p:sp>
      <p:cxnSp>
        <p:nvCxnSpPr>
          <p:cNvPr id="220" name="Straight Arrow Connector 219"/>
          <p:cNvCxnSpPr/>
          <p:nvPr/>
        </p:nvCxnSpPr>
        <p:spPr>
          <a:xfrm>
            <a:off x="3834346" y="6299200"/>
            <a:ext cx="397299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4268716" y="6165849"/>
            <a:ext cx="17022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Tuberculose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4450359" y="6440330"/>
            <a:ext cx="16909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Transfert entre sites </a:t>
            </a:r>
          </a:p>
        </p:txBody>
      </p:sp>
      <p:cxnSp>
        <p:nvCxnSpPr>
          <p:cNvPr id="225" name="Straight Arrow Connector 224"/>
          <p:cNvCxnSpPr/>
          <p:nvPr/>
        </p:nvCxnSpPr>
        <p:spPr>
          <a:xfrm>
            <a:off x="6382512" y="6339143"/>
            <a:ext cx="640604" cy="0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2" name="TextBox 231"/>
          <p:cNvSpPr txBox="1"/>
          <p:nvPr/>
        </p:nvSpPr>
        <p:spPr>
          <a:xfrm>
            <a:off x="7081400" y="6216032"/>
            <a:ext cx="17983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Flux des communications </a:t>
            </a:r>
          </a:p>
        </p:txBody>
      </p:sp>
      <p:cxnSp>
        <p:nvCxnSpPr>
          <p:cNvPr id="127" name="Straight Arrow Connector 126"/>
          <p:cNvCxnSpPr/>
          <p:nvPr/>
        </p:nvCxnSpPr>
        <p:spPr>
          <a:xfrm>
            <a:off x="7584693" y="1490675"/>
            <a:ext cx="0" cy="3118856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6671533" y="1513992"/>
            <a:ext cx="0" cy="20655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H="1">
            <a:off x="6277967" y="3579500"/>
            <a:ext cx="39356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7695942" y="717550"/>
            <a:ext cx="0" cy="2926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5" name="Circular Arrow 144"/>
          <p:cNvSpPr/>
          <p:nvPr/>
        </p:nvSpPr>
        <p:spPr>
          <a:xfrm>
            <a:off x="3904732" y="6412071"/>
            <a:ext cx="522806" cy="36298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7621936" y="2945330"/>
            <a:ext cx="508772" cy="605580"/>
          </a:xfrm>
          <a:prstGeom prst="ellipse">
            <a:avLst/>
          </a:prstGeom>
          <a:noFill/>
          <a:ln w="38100">
            <a:solidFill>
              <a:srgbClr val="4515F7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cxnSp>
        <p:nvCxnSpPr>
          <p:cNvPr id="154" name="Straight Connector 153"/>
          <p:cNvCxnSpPr>
            <a:stCxn id="17" idx="1"/>
          </p:cNvCxnSpPr>
          <p:nvPr/>
        </p:nvCxnSpPr>
        <p:spPr>
          <a:xfrm flipH="1" flipV="1">
            <a:off x="7693329" y="1593411"/>
            <a:ext cx="3115" cy="1440604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 flipV="1">
            <a:off x="8058419" y="1610522"/>
            <a:ext cx="23511" cy="1442526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7" name="Oval 166"/>
          <p:cNvSpPr/>
          <p:nvPr/>
        </p:nvSpPr>
        <p:spPr>
          <a:xfrm>
            <a:off x="534201" y="3303749"/>
            <a:ext cx="508772" cy="605580"/>
          </a:xfrm>
          <a:prstGeom prst="ellipse">
            <a:avLst/>
          </a:prstGeom>
          <a:noFill/>
          <a:ln w="38100">
            <a:solidFill>
              <a:srgbClr val="4515F7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cxnSp>
        <p:nvCxnSpPr>
          <p:cNvPr id="181" name="Straight Connector 180"/>
          <p:cNvCxnSpPr/>
          <p:nvPr/>
        </p:nvCxnSpPr>
        <p:spPr>
          <a:xfrm flipH="1" flipV="1">
            <a:off x="769210" y="2143015"/>
            <a:ext cx="1219" cy="1160736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>
            <a:off x="-23820" y="5269040"/>
            <a:ext cx="9167820" cy="4493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2732478" y="1484029"/>
            <a:ext cx="1300517" cy="2006493"/>
            <a:chOff x="2732478" y="1484029"/>
            <a:chExt cx="1300517" cy="2006493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4032995" y="1484029"/>
              <a:ext cx="0" cy="26187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 flipH="1">
              <a:off x="2732478" y="1745902"/>
              <a:ext cx="1295429" cy="1637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/>
            <p:nvPr/>
          </p:nvCxnSpPr>
          <p:spPr>
            <a:xfrm>
              <a:off x="2750163" y="1762280"/>
              <a:ext cx="14286" cy="1728242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155" name="Straight Connector 154"/>
          <p:cNvCxnSpPr/>
          <p:nvPr/>
        </p:nvCxnSpPr>
        <p:spPr>
          <a:xfrm>
            <a:off x="4938895" y="1490675"/>
            <a:ext cx="0" cy="454867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flipH="1">
            <a:off x="4928853" y="1945542"/>
            <a:ext cx="2227908" cy="0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cxnSpLocks/>
          </p:cNvCxnSpPr>
          <p:nvPr/>
        </p:nvCxnSpPr>
        <p:spPr>
          <a:xfrm rot="5400000">
            <a:off x="5917511" y="2251272"/>
            <a:ext cx="1544981" cy="933523"/>
          </a:xfrm>
          <a:prstGeom prst="bentConnector3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13C18636-30A7-479A-9D95-4FE09B372482}"/>
              </a:ext>
            </a:extLst>
          </p:cNvPr>
          <p:cNvSpPr txBox="1"/>
          <p:nvPr/>
        </p:nvSpPr>
        <p:spPr>
          <a:xfrm>
            <a:off x="437020" y="3429000"/>
            <a:ext cx="705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900" b="1" i="0" u="none" baseline="0" dirty="0"/>
              <a:t>Système WAOS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38C2C264-E517-46EC-9286-31A25B861FC8}"/>
              </a:ext>
            </a:extLst>
          </p:cNvPr>
          <p:cNvSpPr txBox="1"/>
          <p:nvPr/>
        </p:nvSpPr>
        <p:spPr>
          <a:xfrm>
            <a:off x="7523620" y="3059668"/>
            <a:ext cx="705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900" b="1" i="0" u="none" baseline="0" dirty="0"/>
              <a:t>Système WAOS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2A4688E3-769A-44D3-89AA-73922A8C83B9}"/>
              </a:ext>
            </a:extLst>
          </p:cNvPr>
          <p:cNvSpPr/>
          <p:nvPr/>
        </p:nvSpPr>
        <p:spPr>
          <a:xfrm>
            <a:off x="2616200" y="3497911"/>
            <a:ext cx="3673867" cy="40054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200" b="1" i="0" u="none" baseline="0"/>
              <a:t>Hôpitaux de district/référence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C13D9E22-2099-4E5A-A4D9-58098AC2D50E}"/>
              </a:ext>
            </a:extLst>
          </p:cNvPr>
          <p:cNvSpPr/>
          <p:nvPr/>
        </p:nvSpPr>
        <p:spPr>
          <a:xfrm>
            <a:off x="190137" y="5633414"/>
            <a:ext cx="2177897" cy="52608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non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3A492D8D-4398-4BEB-B965-1CEF75CF2BC8}"/>
              </a:ext>
            </a:extLst>
          </p:cNvPr>
          <p:cNvSpPr/>
          <p:nvPr/>
        </p:nvSpPr>
        <p:spPr>
          <a:xfrm>
            <a:off x="2705100" y="5651294"/>
            <a:ext cx="1921857" cy="50820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="" xmlns:a16="http://schemas.microsoft.com/office/drawing/2014/main" id="{880D4A4D-B997-442E-BF23-C7DA0554483B}"/>
              </a:ext>
            </a:extLst>
          </p:cNvPr>
          <p:cNvSpPr/>
          <p:nvPr/>
        </p:nvSpPr>
        <p:spPr>
          <a:xfrm>
            <a:off x="4917421" y="5596954"/>
            <a:ext cx="2177897" cy="56254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non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="" xmlns:a16="http://schemas.microsoft.com/office/drawing/2014/main" id="{0650D514-9F74-468D-96B4-3AC0EBEDAC59}"/>
              </a:ext>
            </a:extLst>
          </p:cNvPr>
          <p:cNvSpPr/>
          <p:nvPr/>
        </p:nvSpPr>
        <p:spPr>
          <a:xfrm>
            <a:off x="7238147" y="5654905"/>
            <a:ext cx="1785120" cy="56053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="" xmlns:a16="http://schemas.microsoft.com/office/drawing/2014/main" id="{39D5A9DD-0669-43DB-8215-7EE4C7C46968}"/>
              </a:ext>
            </a:extLst>
          </p:cNvPr>
          <p:cNvSpPr/>
          <p:nvPr/>
        </p:nvSpPr>
        <p:spPr>
          <a:xfrm>
            <a:off x="3006840" y="2245738"/>
            <a:ext cx="2735467" cy="69959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/>
              <a:t>Bureaux de santé de district </a:t>
            </a:r>
          </a:p>
        </p:txBody>
      </p:sp>
      <p:cxnSp>
        <p:nvCxnSpPr>
          <p:cNvPr id="169" name="Straight Arrow Connector 168">
            <a:extLst>
              <a:ext uri="{FF2B5EF4-FFF2-40B4-BE49-F238E27FC236}">
                <a16:creationId xmlns="" xmlns:a16="http://schemas.microsoft.com/office/drawing/2014/main" id="{94CDDFA1-A2BD-4F21-B228-1C0E74BBFB98}"/>
              </a:ext>
            </a:extLst>
          </p:cNvPr>
          <p:cNvCxnSpPr>
            <a:cxnSpLocks/>
          </p:cNvCxnSpPr>
          <p:nvPr/>
        </p:nvCxnSpPr>
        <p:spPr>
          <a:xfrm>
            <a:off x="4708235" y="2945330"/>
            <a:ext cx="0" cy="558655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>
            <a:extLst>
              <a:ext uri="{FF2B5EF4-FFF2-40B4-BE49-F238E27FC236}">
                <a16:creationId xmlns="" xmlns:a16="http://schemas.microsoft.com/office/drawing/2014/main" id="{D7650CAD-A714-48B7-AC2B-582970B04F8E}"/>
              </a:ext>
            </a:extLst>
          </p:cNvPr>
          <p:cNvCxnSpPr>
            <a:cxnSpLocks/>
          </p:cNvCxnSpPr>
          <p:nvPr/>
        </p:nvCxnSpPr>
        <p:spPr>
          <a:xfrm flipV="1">
            <a:off x="3367477" y="2945330"/>
            <a:ext cx="0" cy="558656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72EFD340-0DDC-4D69-8B1A-8DCC303514DB}"/>
              </a:ext>
            </a:extLst>
          </p:cNvPr>
          <p:cNvSpPr txBox="1"/>
          <p:nvPr/>
        </p:nvSpPr>
        <p:spPr>
          <a:xfrm>
            <a:off x="72757" y="97703"/>
            <a:ext cx="2919093" cy="95410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marR="0" lvl="0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6000"/>
              <a:buFont typeface="Cabin"/>
              <a:buNone/>
              <a:defRPr sz="2800" b="1" i="0" u="none" strike="noStrike" cap="none">
                <a:solidFill>
                  <a:srgbClr val="BA0C2F"/>
                </a:solidFill>
                <a:latin typeface="Gill Sans MT" panose="020B0502020104020203" pitchFamily="34" charset="0"/>
                <a:ea typeface="Cabin"/>
                <a:cs typeface="Cabin"/>
                <a:sym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algn="l" rtl="0">
              <a:lnSpc>
                <a:spcPct val="90000"/>
              </a:lnSpc>
            </a:pPr>
            <a:r>
              <a:rPr lang="fr-FR" sz="1400" b="1" i="0" u="none" baseline="0" dirty="0"/>
              <a:t>Flux des informations et produits dans la chaîne </a:t>
            </a:r>
            <a:r>
              <a:rPr lang="fr-FR" sz="1400" b="1" i="0" u="none" baseline="0" dirty="0" smtClean="0"/>
              <a:t>d’approvisionnement </a:t>
            </a:r>
            <a:r>
              <a:rPr lang="fr-FR" sz="1400" b="1" i="0" u="none" baseline="0" dirty="0"/>
              <a:t>de santé nationale de </a:t>
            </a:r>
            <a:r>
              <a:rPr lang="fr-FR" sz="1400" b="1" i="0" u="none" baseline="0" dirty="0" smtClean="0"/>
              <a:t>l’Ouganda </a:t>
            </a:r>
            <a:endParaRPr lang="fr-FR" sz="1400" b="1" i="0" u="none" baseline="0" dirty="0"/>
          </a:p>
        </p:txBody>
      </p:sp>
      <p:cxnSp>
        <p:nvCxnSpPr>
          <p:cNvPr id="172" name="Straight Arrow Connector 171">
            <a:extLst>
              <a:ext uri="{FF2B5EF4-FFF2-40B4-BE49-F238E27FC236}">
                <a16:creationId xmlns="" xmlns:a16="http://schemas.microsoft.com/office/drawing/2014/main" id="{300867D1-2C2C-44E1-8A69-96DE8642E62F}"/>
              </a:ext>
            </a:extLst>
          </p:cNvPr>
          <p:cNvCxnSpPr/>
          <p:nvPr/>
        </p:nvCxnSpPr>
        <p:spPr>
          <a:xfrm>
            <a:off x="4467448" y="1494769"/>
            <a:ext cx="0" cy="745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4" name="Straight Arrow Connector 173">
            <a:extLst>
              <a:ext uri="{FF2B5EF4-FFF2-40B4-BE49-F238E27FC236}">
                <a16:creationId xmlns="" xmlns:a16="http://schemas.microsoft.com/office/drawing/2014/main" id="{9C83EEC7-9CCD-4641-907A-AE6894B7F0EB}"/>
              </a:ext>
            </a:extLst>
          </p:cNvPr>
          <p:cNvCxnSpPr/>
          <p:nvPr/>
        </p:nvCxnSpPr>
        <p:spPr>
          <a:xfrm>
            <a:off x="4378024" y="1500766"/>
            <a:ext cx="0" cy="7453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="" xmlns:a16="http://schemas.microsoft.com/office/drawing/2014/main" id="{A0A31777-45C9-4C5B-BA54-64DEE1166AB8}"/>
              </a:ext>
            </a:extLst>
          </p:cNvPr>
          <p:cNvCxnSpPr/>
          <p:nvPr/>
        </p:nvCxnSpPr>
        <p:spPr>
          <a:xfrm>
            <a:off x="4268716" y="1488105"/>
            <a:ext cx="0" cy="74539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6" name="Straight Arrow Connector 175">
            <a:extLst>
              <a:ext uri="{FF2B5EF4-FFF2-40B4-BE49-F238E27FC236}">
                <a16:creationId xmlns="" xmlns:a16="http://schemas.microsoft.com/office/drawing/2014/main" id="{F66BEB9B-3EF4-4F6F-91D9-DDCEF7FBA7D9}"/>
              </a:ext>
            </a:extLst>
          </p:cNvPr>
          <p:cNvCxnSpPr/>
          <p:nvPr/>
        </p:nvCxnSpPr>
        <p:spPr>
          <a:xfrm>
            <a:off x="4728673" y="1518024"/>
            <a:ext cx="0" cy="71139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="" xmlns:a16="http://schemas.microsoft.com/office/drawing/2014/main" id="{D356D4D7-ACAA-4C72-BAEA-72DB4D50FAA3}"/>
              </a:ext>
            </a:extLst>
          </p:cNvPr>
          <p:cNvCxnSpPr>
            <a:cxnSpLocks/>
          </p:cNvCxnSpPr>
          <p:nvPr/>
        </p:nvCxnSpPr>
        <p:spPr>
          <a:xfrm>
            <a:off x="4608951" y="1500343"/>
            <a:ext cx="93" cy="739821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A0B1B174-079E-4522-9FFC-3BDD9F89AD75}"/>
              </a:ext>
            </a:extLst>
          </p:cNvPr>
          <p:cNvSpPr/>
          <p:nvPr/>
        </p:nvSpPr>
        <p:spPr>
          <a:xfrm>
            <a:off x="7379842" y="902331"/>
            <a:ext cx="1687957" cy="5980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000" b="1" i="0" u="none" baseline="0" dirty="0"/>
              <a:t>CDC/PEPFAR</a:t>
            </a:r>
          </a:p>
          <a:p>
            <a:pPr algn="ctr" rtl="0"/>
            <a:r>
              <a:rPr lang="fr-FR" sz="1000" b="1" i="0" u="none" baseline="0" dirty="0"/>
              <a:t>Antirétroviraux</a:t>
            </a:r>
            <a:r>
              <a:rPr lang="fr-FR" sz="1000" b="1" i="0" u="none" baseline="0" dirty="0" smtClean="0"/>
              <a:t>/</a:t>
            </a:r>
            <a:br>
              <a:rPr lang="fr-FR" sz="1000" b="1" i="0" u="none" baseline="0" dirty="0" smtClean="0"/>
            </a:br>
            <a:r>
              <a:rPr lang="fr-FR" sz="1000" b="1" i="0" u="none" baseline="0" dirty="0" smtClean="0"/>
              <a:t>nutrition</a:t>
            </a:r>
            <a:endParaRPr lang="fr-FR" sz="1000" b="1" i="0" u="none" baseline="0" dirty="0"/>
          </a:p>
        </p:txBody>
      </p:sp>
      <p:cxnSp>
        <p:nvCxnSpPr>
          <p:cNvPr id="134" name="Straight Connector 133"/>
          <p:cNvCxnSpPr/>
          <p:nvPr/>
        </p:nvCxnSpPr>
        <p:spPr>
          <a:xfrm>
            <a:off x="2158482" y="2817845"/>
            <a:ext cx="863076" cy="15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>
            <a:off x="2150910" y="2817845"/>
            <a:ext cx="0" cy="17824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05674758-9A68-47D9-BA80-F19CEE70CB38}"/>
              </a:ext>
            </a:extLst>
          </p:cNvPr>
          <p:cNvCxnSpPr/>
          <p:nvPr/>
        </p:nvCxnSpPr>
        <p:spPr>
          <a:xfrm>
            <a:off x="6483350" y="6606462"/>
            <a:ext cx="403354" cy="6348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F1775871-D9C1-4D85-A6C8-81DAA217700A}"/>
              </a:ext>
            </a:extLst>
          </p:cNvPr>
          <p:cNvSpPr txBox="1"/>
          <p:nvPr/>
        </p:nvSpPr>
        <p:spPr>
          <a:xfrm>
            <a:off x="7161544" y="6470450"/>
            <a:ext cx="4374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/>
              <a:t>3PL </a:t>
            </a:r>
          </a:p>
        </p:txBody>
      </p:sp>
      <p:sp>
        <p:nvSpPr>
          <p:cNvPr id="2" name="Oval Callout 1"/>
          <p:cNvSpPr/>
          <p:nvPr/>
        </p:nvSpPr>
        <p:spPr>
          <a:xfrm>
            <a:off x="6168293" y="97703"/>
            <a:ext cx="2899507" cy="868067"/>
          </a:xfrm>
          <a:prstGeom prst="wedgeEllipseCallout">
            <a:avLst>
              <a:gd name="adj1" fmla="val -144005"/>
              <a:gd name="adj2" fmla="val 3475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Ajoutez ici une plus grande carte de la chaîne </a:t>
            </a:r>
            <a:r>
              <a:rPr lang="fr-FR" sz="1400" b="0" i="0" u="none" baseline="0" dirty="0" smtClean="0"/>
              <a:t>d’approvisionnement</a:t>
            </a:r>
            <a:r>
              <a:rPr lang="fr-FR" sz="1400" b="0" i="0" u="none" baseline="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1505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ircular Arrow 151"/>
          <p:cNvSpPr/>
          <p:nvPr/>
        </p:nvSpPr>
        <p:spPr>
          <a:xfrm>
            <a:off x="5725986" y="4441336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50" name="Circular Arrow 149"/>
          <p:cNvSpPr/>
          <p:nvPr/>
        </p:nvSpPr>
        <p:spPr>
          <a:xfrm>
            <a:off x="2082964" y="4410112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48" name="Circular Arrow 147"/>
          <p:cNvSpPr/>
          <p:nvPr/>
        </p:nvSpPr>
        <p:spPr>
          <a:xfrm>
            <a:off x="5173269" y="787708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71340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37" name="Circular Arrow 136"/>
          <p:cNvSpPr/>
          <p:nvPr/>
        </p:nvSpPr>
        <p:spPr>
          <a:xfrm>
            <a:off x="2078605" y="5397501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46" name="Circular Arrow 145"/>
          <p:cNvSpPr/>
          <p:nvPr/>
        </p:nvSpPr>
        <p:spPr>
          <a:xfrm>
            <a:off x="4291811" y="5440068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47" name="Circular Arrow 146"/>
          <p:cNvSpPr/>
          <p:nvPr/>
        </p:nvSpPr>
        <p:spPr>
          <a:xfrm>
            <a:off x="6741399" y="5464670"/>
            <a:ext cx="830724" cy="81793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50163" y="341859"/>
            <a:ext cx="5049664" cy="41416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/>
              <a:t>Fabricants/dédouanement  </a:t>
            </a:r>
          </a:p>
        </p:txBody>
      </p:sp>
      <p:sp>
        <p:nvSpPr>
          <p:cNvPr id="7" name="Rectangle 6"/>
          <p:cNvSpPr/>
          <p:nvPr/>
        </p:nvSpPr>
        <p:spPr>
          <a:xfrm>
            <a:off x="2260599" y="971177"/>
            <a:ext cx="3133573" cy="52916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 dirty="0"/>
              <a:t>Magasins médicaux nationaux/Fonds mondial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11108" y="945996"/>
            <a:ext cx="2596291" cy="52916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/>
              <a:t>Magasins médicaux communs/Fonds mondial</a:t>
            </a:r>
          </a:p>
        </p:txBody>
      </p:sp>
      <p:sp>
        <p:nvSpPr>
          <p:cNvPr id="97" name="Rectangle 96"/>
          <p:cNvSpPr/>
          <p:nvPr/>
        </p:nvSpPr>
        <p:spPr>
          <a:xfrm>
            <a:off x="853444" y="4615312"/>
            <a:ext cx="6946383" cy="4191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/>
              <a:t>Centres de santé gouvernementaux II à IV  </a:t>
            </a:r>
          </a:p>
        </p:txBody>
      </p:sp>
      <p:cxnSp>
        <p:nvCxnSpPr>
          <p:cNvPr id="30" name="Straight Arrow Connector 29"/>
          <p:cNvCxnSpPr>
            <a:cxnSpLocks/>
          </p:cNvCxnSpPr>
          <p:nvPr/>
        </p:nvCxnSpPr>
        <p:spPr>
          <a:xfrm>
            <a:off x="6413242" y="756024"/>
            <a:ext cx="0" cy="2151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884877" y="1991037"/>
            <a:ext cx="968713" cy="71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5837080" y="2009843"/>
            <a:ext cx="11452" cy="1505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/>
          <p:nvPr/>
        </p:nvCxnSpPr>
        <p:spPr>
          <a:xfrm flipH="1">
            <a:off x="8205719" y="1475163"/>
            <a:ext cx="16350" cy="40904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 flipH="1" flipV="1">
            <a:off x="5014651" y="1494770"/>
            <a:ext cx="1" cy="3701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8" name="Straight Arrow Connector 187"/>
          <p:cNvCxnSpPr/>
          <p:nvPr/>
        </p:nvCxnSpPr>
        <p:spPr>
          <a:xfrm>
            <a:off x="7028325" y="1500345"/>
            <a:ext cx="0" cy="31091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7" name="Straight Arrow Connector 226"/>
          <p:cNvCxnSpPr/>
          <p:nvPr/>
        </p:nvCxnSpPr>
        <p:spPr>
          <a:xfrm flipH="1">
            <a:off x="6817028" y="1500345"/>
            <a:ext cx="10482" cy="31091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>
            <a:off x="4884877" y="1494770"/>
            <a:ext cx="0" cy="4908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1" name="Straight Arrow Connector 270"/>
          <p:cNvCxnSpPr/>
          <p:nvPr/>
        </p:nvCxnSpPr>
        <p:spPr>
          <a:xfrm>
            <a:off x="5970983" y="1856724"/>
            <a:ext cx="11803" cy="16587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5" name="Straight Connector 274"/>
          <p:cNvCxnSpPr/>
          <p:nvPr/>
        </p:nvCxnSpPr>
        <p:spPr>
          <a:xfrm flipV="1">
            <a:off x="5122535" y="1500344"/>
            <a:ext cx="0" cy="291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5" name="Straight Arrow Connector 284"/>
          <p:cNvCxnSpPr/>
          <p:nvPr/>
        </p:nvCxnSpPr>
        <p:spPr>
          <a:xfrm>
            <a:off x="7309374" y="1783808"/>
            <a:ext cx="0" cy="28257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3" name="Straight Arrow Connector 332"/>
          <p:cNvCxnSpPr/>
          <p:nvPr/>
        </p:nvCxnSpPr>
        <p:spPr>
          <a:xfrm>
            <a:off x="1634436" y="1659784"/>
            <a:ext cx="0" cy="294974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6" name="Straight Connector 335"/>
          <p:cNvCxnSpPr/>
          <p:nvPr/>
        </p:nvCxnSpPr>
        <p:spPr>
          <a:xfrm flipH="1">
            <a:off x="1634436" y="1638520"/>
            <a:ext cx="2308953" cy="792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41" name="Straight Connector 340"/>
          <p:cNvCxnSpPr/>
          <p:nvPr/>
        </p:nvCxnSpPr>
        <p:spPr>
          <a:xfrm flipV="1">
            <a:off x="3943387" y="1500766"/>
            <a:ext cx="0" cy="13375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57" name="Straight Arrow Connector 356"/>
          <p:cNvCxnSpPr/>
          <p:nvPr/>
        </p:nvCxnSpPr>
        <p:spPr>
          <a:xfrm>
            <a:off x="1961118" y="2603548"/>
            <a:ext cx="9885" cy="200598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8" name="Straight Connector 357"/>
          <p:cNvCxnSpPr/>
          <p:nvPr/>
        </p:nvCxnSpPr>
        <p:spPr>
          <a:xfrm>
            <a:off x="1966060" y="2603548"/>
            <a:ext cx="104572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Connector 371"/>
          <p:cNvCxnSpPr/>
          <p:nvPr/>
        </p:nvCxnSpPr>
        <p:spPr>
          <a:xfrm flipH="1">
            <a:off x="262033" y="2667745"/>
            <a:ext cx="2744807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/>
          <p:nvPr/>
        </p:nvCxnSpPr>
        <p:spPr>
          <a:xfrm>
            <a:off x="286323" y="2667745"/>
            <a:ext cx="0" cy="2965669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12" name="Straight Connector 411"/>
          <p:cNvCxnSpPr/>
          <p:nvPr/>
        </p:nvCxnSpPr>
        <p:spPr>
          <a:xfrm>
            <a:off x="6223239" y="1494770"/>
            <a:ext cx="0" cy="1063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4" name="Straight Connector 413"/>
          <p:cNvCxnSpPr/>
          <p:nvPr/>
        </p:nvCxnSpPr>
        <p:spPr>
          <a:xfrm>
            <a:off x="6223239" y="1593411"/>
            <a:ext cx="2553000" cy="775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6" name="Straight Arrow Connector 415"/>
          <p:cNvCxnSpPr/>
          <p:nvPr/>
        </p:nvCxnSpPr>
        <p:spPr>
          <a:xfrm>
            <a:off x="8776239" y="1593411"/>
            <a:ext cx="0" cy="39721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9" name="Straight Arrow Connector 438"/>
          <p:cNvCxnSpPr/>
          <p:nvPr/>
        </p:nvCxnSpPr>
        <p:spPr>
          <a:xfrm>
            <a:off x="1135216" y="2740178"/>
            <a:ext cx="19728" cy="1884467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1" name="Straight Connector 440"/>
          <p:cNvCxnSpPr/>
          <p:nvPr/>
        </p:nvCxnSpPr>
        <p:spPr>
          <a:xfrm flipH="1">
            <a:off x="1133533" y="2740178"/>
            <a:ext cx="1877454" cy="0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62" name="Straight Arrow Connector 461"/>
          <p:cNvCxnSpPr/>
          <p:nvPr/>
        </p:nvCxnSpPr>
        <p:spPr>
          <a:xfrm>
            <a:off x="6079996" y="2269161"/>
            <a:ext cx="0" cy="12463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64" name="Rectangle 463"/>
          <p:cNvSpPr/>
          <p:nvPr/>
        </p:nvSpPr>
        <p:spPr>
          <a:xfrm>
            <a:off x="5994044" y="2016869"/>
            <a:ext cx="592047" cy="252292"/>
          </a:xfrm>
          <a:prstGeom prst="rect">
            <a:avLst/>
          </a:prstGeom>
          <a:ln>
            <a:prstDash val="dashDot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000" b="0" i="0" u="none" baseline="0"/>
              <a:t>UNPHL</a:t>
            </a:r>
          </a:p>
        </p:txBody>
      </p:sp>
      <p:cxnSp>
        <p:nvCxnSpPr>
          <p:cNvPr id="468" name="Straight Connector 467"/>
          <p:cNvCxnSpPr/>
          <p:nvPr/>
        </p:nvCxnSpPr>
        <p:spPr>
          <a:xfrm flipV="1">
            <a:off x="6079996" y="1475163"/>
            <a:ext cx="0" cy="515453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75" name="Straight Arrow Connector 474"/>
          <p:cNvCxnSpPr/>
          <p:nvPr/>
        </p:nvCxnSpPr>
        <p:spPr>
          <a:xfrm>
            <a:off x="4708235" y="2807544"/>
            <a:ext cx="0" cy="696441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014651" y="1856724"/>
            <a:ext cx="956332" cy="81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122535" y="1792307"/>
            <a:ext cx="218683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 flipV="1">
            <a:off x="6577904" y="1475163"/>
            <a:ext cx="8187" cy="2087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6577904" y="1678534"/>
            <a:ext cx="2058069" cy="54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8616696" y="1678534"/>
            <a:ext cx="0" cy="38870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4114800" y="1500766"/>
            <a:ext cx="0" cy="490271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>
            <a:cxnSpLocks/>
          </p:cNvCxnSpPr>
          <p:nvPr/>
        </p:nvCxnSpPr>
        <p:spPr>
          <a:xfrm flipH="1">
            <a:off x="1834896" y="1985621"/>
            <a:ext cx="2279904" cy="3156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1837696" y="1985621"/>
            <a:ext cx="0" cy="2623910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640094" y="3828061"/>
            <a:ext cx="1" cy="1746867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flipV="1">
            <a:off x="3712963" y="1500343"/>
            <a:ext cx="0" cy="729079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>
            <a:cxnSpLocks/>
          </p:cNvCxnSpPr>
          <p:nvPr/>
        </p:nvCxnSpPr>
        <p:spPr>
          <a:xfrm flipV="1">
            <a:off x="3367477" y="2945330"/>
            <a:ext cx="0" cy="558656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 flipH="1" flipV="1">
            <a:off x="5742308" y="2658462"/>
            <a:ext cx="835596" cy="2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V="1">
            <a:off x="6556710" y="2658465"/>
            <a:ext cx="0" cy="1951066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V="1">
            <a:off x="6436172" y="1678534"/>
            <a:ext cx="0" cy="331309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flipH="1" flipV="1">
            <a:off x="5248656" y="1704324"/>
            <a:ext cx="1176848" cy="1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 flipV="1">
            <a:off x="5248656" y="1455271"/>
            <a:ext cx="0" cy="249054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V="1">
            <a:off x="7876322" y="3522407"/>
            <a:ext cx="0" cy="2365260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flipH="1" flipV="1">
            <a:off x="943887" y="3837724"/>
            <a:ext cx="2264" cy="771807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 flipH="1">
            <a:off x="737587" y="2143015"/>
            <a:ext cx="2550633" cy="0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90"/>
          <p:cNvCxnSpPr/>
          <p:nvPr/>
        </p:nvCxnSpPr>
        <p:spPr>
          <a:xfrm flipV="1">
            <a:off x="3309555" y="1455271"/>
            <a:ext cx="0" cy="657075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1316698" y="2437738"/>
            <a:ext cx="1690142" cy="6234"/>
          </a:xfrm>
          <a:prstGeom prst="line">
            <a:avLst/>
          </a:prstGeom>
          <a:ln>
            <a:prstDash val="dash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1322832" y="2435283"/>
            <a:ext cx="0" cy="2174248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53444" y="2320861"/>
            <a:ext cx="560179" cy="24622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/>
              <a:t>3PL</a:t>
            </a:r>
          </a:p>
        </p:txBody>
      </p:sp>
      <p:cxnSp>
        <p:nvCxnSpPr>
          <p:cNvPr id="107" name="Straight Arrow Connector 106"/>
          <p:cNvCxnSpPr/>
          <p:nvPr/>
        </p:nvCxnSpPr>
        <p:spPr>
          <a:xfrm>
            <a:off x="8314343" y="2516964"/>
            <a:ext cx="0" cy="3048625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/>
          </p:cNvCxnSpPr>
          <p:nvPr/>
        </p:nvCxnSpPr>
        <p:spPr>
          <a:xfrm>
            <a:off x="5742307" y="2523605"/>
            <a:ext cx="2572036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cxnSpLocks/>
          </p:cNvCxnSpPr>
          <p:nvPr/>
        </p:nvCxnSpPr>
        <p:spPr>
          <a:xfrm>
            <a:off x="4498694" y="756024"/>
            <a:ext cx="0" cy="2151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1" name="Straight Arrow Connector 200"/>
          <p:cNvCxnSpPr/>
          <p:nvPr/>
        </p:nvCxnSpPr>
        <p:spPr>
          <a:xfrm>
            <a:off x="45726" y="6299200"/>
            <a:ext cx="43261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473229" y="6165849"/>
            <a:ext cx="14317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Antirétroviraux</a:t>
            </a:r>
          </a:p>
        </p:txBody>
      </p:sp>
      <p:cxnSp>
        <p:nvCxnSpPr>
          <p:cNvPr id="205" name="Straight Arrow Connector 204"/>
          <p:cNvCxnSpPr/>
          <p:nvPr/>
        </p:nvCxnSpPr>
        <p:spPr>
          <a:xfrm>
            <a:off x="39110" y="6457949"/>
            <a:ext cx="39729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0" name="TextBox 209"/>
          <p:cNvSpPr txBox="1"/>
          <p:nvPr/>
        </p:nvSpPr>
        <p:spPr>
          <a:xfrm>
            <a:off x="431696" y="6366589"/>
            <a:ext cx="1397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Laboratoires</a:t>
            </a:r>
          </a:p>
        </p:txBody>
      </p:sp>
      <p:cxnSp>
        <p:nvCxnSpPr>
          <p:cNvPr id="211" name="Straight Arrow Connector 210"/>
          <p:cNvCxnSpPr/>
          <p:nvPr/>
        </p:nvCxnSpPr>
        <p:spPr>
          <a:xfrm>
            <a:off x="19505" y="6692900"/>
            <a:ext cx="39729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2" name="TextBox 211"/>
          <p:cNvSpPr txBox="1"/>
          <p:nvPr/>
        </p:nvSpPr>
        <p:spPr>
          <a:xfrm>
            <a:off x="416744" y="6553200"/>
            <a:ext cx="1716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Médicaments essentiels</a:t>
            </a:r>
          </a:p>
        </p:txBody>
      </p:sp>
      <p:cxnSp>
        <p:nvCxnSpPr>
          <p:cNvPr id="214" name="Straight Arrow Connector 213"/>
          <p:cNvCxnSpPr/>
          <p:nvPr/>
        </p:nvCxnSpPr>
        <p:spPr>
          <a:xfrm>
            <a:off x="1996547" y="6282609"/>
            <a:ext cx="39729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2393846" y="6159498"/>
            <a:ext cx="7126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/>
              <a:t>Vaccins</a:t>
            </a:r>
          </a:p>
        </p:txBody>
      </p:sp>
      <p:cxnSp>
        <p:nvCxnSpPr>
          <p:cNvPr id="216" name="Straight Arrow Connector 215"/>
          <p:cNvCxnSpPr/>
          <p:nvPr/>
        </p:nvCxnSpPr>
        <p:spPr>
          <a:xfrm>
            <a:off x="1952261" y="6498508"/>
            <a:ext cx="397299" cy="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7" name="TextBox 216"/>
          <p:cNvSpPr txBox="1"/>
          <p:nvPr/>
        </p:nvSpPr>
        <p:spPr>
          <a:xfrm>
            <a:off x="2432594" y="6405719"/>
            <a:ext cx="1401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Nutrition</a:t>
            </a:r>
          </a:p>
        </p:txBody>
      </p:sp>
      <p:cxnSp>
        <p:nvCxnSpPr>
          <p:cNvPr id="218" name="Straight Arrow Connector 217"/>
          <p:cNvCxnSpPr/>
          <p:nvPr/>
        </p:nvCxnSpPr>
        <p:spPr>
          <a:xfrm>
            <a:off x="1996546" y="6695358"/>
            <a:ext cx="397299" cy="0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19" name="TextBox 218"/>
          <p:cNvSpPr txBox="1"/>
          <p:nvPr/>
        </p:nvSpPr>
        <p:spPr>
          <a:xfrm>
            <a:off x="2368999" y="6576137"/>
            <a:ext cx="1543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/>
              <a:t>Santé reproductive</a:t>
            </a:r>
          </a:p>
        </p:txBody>
      </p:sp>
      <p:cxnSp>
        <p:nvCxnSpPr>
          <p:cNvPr id="220" name="Straight Arrow Connector 219"/>
          <p:cNvCxnSpPr/>
          <p:nvPr/>
        </p:nvCxnSpPr>
        <p:spPr>
          <a:xfrm>
            <a:off x="3834346" y="6299200"/>
            <a:ext cx="397299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4268716" y="6165849"/>
            <a:ext cx="17249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Tuberculose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4450359" y="6440330"/>
            <a:ext cx="1543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/>
              <a:t>Transfert entre sites </a:t>
            </a:r>
          </a:p>
        </p:txBody>
      </p:sp>
      <p:cxnSp>
        <p:nvCxnSpPr>
          <p:cNvPr id="225" name="Straight Arrow Connector 224"/>
          <p:cNvCxnSpPr/>
          <p:nvPr/>
        </p:nvCxnSpPr>
        <p:spPr>
          <a:xfrm>
            <a:off x="6382512" y="6339143"/>
            <a:ext cx="640604" cy="0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2" name="TextBox 231"/>
          <p:cNvSpPr txBox="1"/>
          <p:nvPr/>
        </p:nvSpPr>
        <p:spPr>
          <a:xfrm>
            <a:off x="7081400" y="6216032"/>
            <a:ext cx="20625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Flux des communications </a:t>
            </a:r>
          </a:p>
        </p:txBody>
      </p:sp>
      <p:cxnSp>
        <p:nvCxnSpPr>
          <p:cNvPr id="128" name="Straight Connector 127"/>
          <p:cNvCxnSpPr/>
          <p:nvPr/>
        </p:nvCxnSpPr>
        <p:spPr>
          <a:xfrm>
            <a:off x="6671533" y="1475163"/>
            <a:ext cx="0" cy="21043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H="1">
            <a:off x="6277967" y="3579500"/>
            <a:ext cx="39356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5" name="Circular Arrow 144"/>
          <p:cNvSpPr/>
          <p:nvPr/>
        </p:nvSpPr>
        <p:spPr>
          <a:xfrm>
            <a:off x="3904732" y="6412071"/>
            <a:ext cx="522806" cy="36298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483868"/>
              <a:gd name="adj5" fmla="val 12500"/>
            </a:avLst>
          </a:prstGeom>
          <a:solidFill>
            <a:srgbClr val="4515F7"/>
          </a:solidFill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7621936" y="2945330"/>
            <a:ext cx="508772" cy="605580"/>
          </a:xfrm>
          <a:prstGeom prst="ellipse">
            <a:avLst/>
          </a:prstGeom>
          <a:noFill/>
          <a:ln w="38100">
            <a:solidFill>
              <a:srgbClr val="4515F7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167" name="Oval 166"/>
          <p:cNvSpPr/>
          <p:nvPr/>
        </p:nvSpPr>
        <p:spPr>
          <a:xfrm>
            <a:off x="534201" y="3303749"/>
            <a:ext cx="508772" cy="605580"/>
          </a:xfrm>
          <a:prstGeom prst="ellipse">
            <a:avLst/>
          </a:prstGeom>
          <a:noFill/>
          <a:ln w="38100">
            <a:solidFill>
              <a:srgbClr val="4515F7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cxnSp>
        <p:nvCxnSpPr>
          <p:cNvPr id="181" name="Straight Connector 180"/>
          <p:cNvCxnSpPr/>
          <p:nvPr/>
        </p:nvCxnSpPr>
        <p:spPr>
          <a:xfrm flipH="1" flipV="1">
            <a:off x="769210" y="2143015"/>
            <a:ext cx="1219" cy="1160736"/>
          </a:xfrm>
          <a:prstGeom prst="line">
            <a:avLst/>
          </a:prstGeom>
          <a:ln w="38100">
            <a:solidFill>
              <a:srgbClr val="4515F7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>
            <a:off x="-23820" y="5269040"/>
            <a:ext cx="9167820" cy="4493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 flipH="1" flipV="1">
            <a:off x="7858687" y="1475163"/>
            <a:ext cx="17635" cy="1427651"/>
          </a:xfrm>
          <a:prstGeom prst="straightConnector1">
            <a:avLst/>
          </a:prstGeom>
          <a:ln w="38100">
            <a:solidFill>
              <a:srgbClr val="4515F7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2" idx="3"/>
          </p:cNvCxnSpPr>
          <p:nvPr/>
        </p:nvCxnSpPr>
        <p:spPr>
          <a:xfrm>
            <a:off x="8407399" y="1210580"/>
            <a:ext cx="554226" cy="4344060"/>
          </a:xfrm>
          <a:prstGeom prst="bentConnector2">
            <a:avLst/>
          </a:prstGeom>
          <a:ln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cxnSpLocks/>
          </p:cNvCxnSpPr>
          <p:nvPr/>
        </p:nvCxnSpPr>
        <p:spPr>
          <a:xfrm>
            <a:off x="2801576" y="1475163"/>
            <a:ext cx="0" cy="20288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2913688" y="1745903"/>
            <a:ext cx="1114220" cy="947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V="1">
            <a:off x="4027908" y="1500343"/>
            <a:ext cx="5087" cy="23254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flipH="1">
            <a:off x="2913688" y="1732889"/>
            <a:ext cx="2486" cy="176502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4828424" y="1519572"/>
            <a:ext cx="1856" cy="414172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flipH="1">
            <a:off x="4830280" y="1933744"/>
            <a:ext cx="2352178" cy="0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7180602" y="1933744"/>
            <a:ext cx="0" cy="1800419"/>
          </a:xfrm>
          <a:prstGeom prst="line">
            <a:avLst/>
          </a:prstGeom>
          <a:ln>
            <a:solidFill>
              <a:srgbClr val="FF61E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flipH="1" flipV="1">
            <a:off x="6277967" y="3722563"/>
            <a:ext cx="902635" cy="11600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B45D3B17-D10D-4117-AAFC-2BFE5668C253}"/>
              </a:ext>
            </a:extLst>
          </p:cNvPr>
          <p:cNvSpPr/>
          <p:nvPr/>
        </p:nvSpPr>
        <p:spPr>
          <a:xfrm>
            <a:off x="2616200" y="3497911"/>
            <a:ext cx="3673867" cy="40054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200" b="1" i="0" u="none" baseline="0"/>
              <a:t>Hôpitaux de district/référence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="" xmlns:a16="http://schemas.microsoft.com/office/drawing/2014/main" id="{DE945FF3-C72A-4112-8A44-30C6A90E83B6}"/>
              </a:ext>
            </a:extLst>
          </p:cNvPr>
          <p:cNvSpPr/>
          <p:nvPr/>
        </p:nvSpPr>
        <p:spPr>
          <a:xfrm>
            <a:off x="3006840" y="2245738"/>
            <a:ext cx="2735467" cy="69959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1" i="0" u="none" baseline="0"/>
              <a:t>Bureaux de santé de district 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="" xmlns:a16="http://schemas.microsoft.com/office/drawing/2014/main" id="{4EA9E046-7FBA-4E05-B6D0-F45B0CBCE494}"/>
              </a:ext>
            </a:extLst>
          </p:cNvPr>
          <p:cNvSpPr/>
          <p:nvPr/>
        </p:nvSpPr>
        <p:spPr>
          <a:xfrm>
            <a:off x="190137" y="5633414"/>
            <a:ext cx="2177897" cy="52608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non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="" xmlns:a16="http://schemas.microsoft.com/office/drawing/2014/main" id="{5F8D2DE8-501E-4F00-A3B0-1BD86C64C37A}"/>
              </a:ext>
            </a:extLst>
          </p:cNvPr>
          <p:cNvSpPr/>
          <p:nvPr/>
        </p:nvSpPr>
        <p:spPr>
          <a:xfrm>
            <a:off x="2705100" y="5651294"/>
            <a:ext cx="1921857" cy="50820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="" xmlns:a16="http://schemas.microsoft.com/office/drawing/2014/main" id="{25FE4857-4BAF-4819-99F3-624097C1AA78}"/>
              </a:ext>
            </a:extLst>
          </p:cNvPr>
          <p:cNvSpPr/>
          <p:nvPr/>
        </p:nvSpPr>
        <p:spPr>
          <a:xfrm>
            <a:off x="4917421" y="5596954"/>
            <a:ext cx="2177897" cy="56254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non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="" xmlns:a16="http://schemas.microsoft.com/office/drawing/2014/main" id="{0588FF9D-279C-49EE-9766-7CC148D21F4B}"/>
              </a:ext>
            </a:extLst>
          </p:cNvPr>
          <p:cNvSpPr/>
          <p:nvPr/>
        </p:nvSpPr>
        <p:spPr>
          <a:xfrm>
            <a:off x="7238147" y="5654905"/>
            <a:ext cx="1785120" cy="56053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400" b="1" dirty="0"/>
          </a:p>
          <a:p>
            <a:pPr algn="ctr" rtl="0"/>
            <a:endParaRPr lang="fr-FR" sz="1400" b="1" dirty="0"/>
          </a:p>
          <a:p>
            <a:pPr algn="ctr" rtl="0"/>
            <a:r>
              <a:rPr lang="fr-FR" sz="1400" b="1" i="0" u="none" baseline="0" dirty="0"/>
              <a:t>Secteur privé, </a:t>
            </a:r>
            <a:r>
              <a:rPr lang="fr-FR" sz="1400" b="1" i="0" u="none" baseline="0" dirty="0" smtClean="0"/>
              <a:t/>
            </a:r>
            <a:br>
              <a:rPr lang="fr-FR" sz="1400" b="1" i="0" u="none" baseline="0" dirty="0" smtClean="0"/>
            </a:br>
            <a:r>
              <a:rPr lang="fr-FR" sz="1400" b="1" i="0" u="none" baseline="0" dirty="0" smtClean="0"/>
              <a:t>à </a:t>
            </a:r>
            <a:r>
              <a:rPr lang="fr-FR" sz="1400" b="1" i="0" u="none" baseline="0" dirty="0"/>
              <a:t>but lucratif</a:t>
            </a:r>
          </a:p>
          <a:p>
            <a:pPr algn="ctr" rtl="0"/>
            <a:endParaRPr lang="fr-FR" sz="1400" dirty="0"/>
          </a:p>
          <a:p>
            <a:pPr algn="ctr" rtl="0"/>
            <a:r>
              <a:rPr lang="fr-FR" sz="1400" b="0" i="0" u="none" baseline="0" dirty="0"/>
              <a:t>  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="" xmlns:a16="http://schemas.microsoft.com/office/drawing/2014/main" id="{CFD63FCF-2105-4971-9D04-01E265CF256F}"/>
              </a:ext>
            </a:extLst>
          </p:cNvPr>
          <p:cNvSpPr txBox="1"/>
          <p:nvPr/>
        </p:nvSpPr>
        <p:spPr>
          <a:xfrm>
            <a:off x="430577" y="3440668"/>
            <a:ext cx="705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900" b="1" i="0" u="none" baseline="0"/>
              <a:t>Système WAOS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030C2BC9-7038-41F3-9065-D6105856BD81}"/>
              </a:ext>
            </a:extLst>
          </p:cNvPr>
          <p:cNvSpPr txBox="1"/>
          <p:nvPr/>
        </p:nvSpPr>
        <p:spPr>
          <a:xfrm>
            <a:off x="7523620" y="3103138"/>
            <a:ext cx="705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900" b="1" i="0" u="none" baseline="0" dirty="0"/>
              <a:t>Système WAOS</a:t>
            </a:r>
          </a:p>
        </p:txBody>
      </p:sp>
      <p:cxnSp>
        <p:nvCxnSpPr>
          <p:cNvPr id="127" name="Straight Arrow Connector 126">
            <a:extLst>
              <a:ext uri="{FF2B5EF4-FFF2-40B4-BE49-F238E27FC236}">
                <a16:creationId xmlns="" xmlns:a16="http://schemas.microsoft.com/office/drawing/2014/main" id="{03BFF2F2-26E8-4CA4-82DE-26A05F7CD7CB}"/>
              </a:ext>
            </a:extLst>
          </p:cNvPr>
          <p:cNvCxnSpPr/>
          <p:nvPr/>
        </p:nvCxnSpPr>
        <p:spPr>
          <a:xfrm>
            <a:off x="4467448" y="1494769"/>
            <a:ext cx="0" cy="745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="" xmlns:a16="http://schemas.microsoft.com/office/drawing/2014/main" id="{4CBFEFC1-A8B4-4CD0-916D-506174B609F4}"/>
              </a:ext>
            </a:extLst>
          </p:cNvPr>
          <p:cNvCxnSpPr/>
          <p:nvPr/>
        </p:nvCxnSpPr>
        <p:spPr>
          <a:xfrm>
            <a:off x="4326635" y="1494770"/>
            <a:ext cx="0" cy="7453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="" xmlns:a16="http://schemas.microsoft.com/office/drawing/2014/main" id="{929BBFE4-47AB-4FAC-955B-DA1ED3DABDAB}"/>
              </a:ext>
            </a:extLst>
          </p:cNvPr>
          <p:cNvCxnSpPr/>
          <p:nvPr/>
        </p:nvCxnSpPr>
        <p:spPr>
          <a:xfrm>
            <a:off x="4179843" y="1518024"/>
            <a:ext cx="0" cy="74539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="" xmlns:a16="http://schemas.microsoft.com/office/drawing/2014/main" id="{53862AA8-79C7-4E13-8C4E-E1280C4631E2}"/>
              </a:ext>
            </a:extLst>
          </p:cNvPr>
          <p:cNvCxnSpPr/>
          <p:nvPr/>
        </p:nvCxnSpPr>
        <p:spPr>
          <a:xfrm>
            <a:off x="4728673" y="1518024"/>
            <a:ext cx="0" cy="745395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="" xmlns:a16="http://schemas.microsoft.com/office/drawing/2014/main" id="{E38C653D-E8C8-4908-90B5-4B18671CC6E6}"/>
              </a:ext>
            </a:extLst>
          </p:cNvPr>
          <p:cNvCxnSpPr>
            <a:cxnSpLocks/>
          </p:cNvCxnSpPr>
          <p:nvPr/>
        </p:nvCxnSpPr>
        <p:spPr>
          <a:xfrm>
            <a:off x="4608951" y="1500343"/>
            <a:ext cx="93" cy="739821"/>
          </a:xfrm>
          <a:prstGeom prst="straightConnector1">
            <a:avLst/>
          </a:prstGeom>
          <a:ln>
            <a:solidFill>
              <a:srgbClr val="FF61E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="" xmlns:a16="http://schemas.microsoft.com/office/drawing/2014/main" id="{C67A4ED2-6C40-4DFE-AD02-C2E48E1D37B3}"/>
              </a:ext>
            </a:extLst>
          </p:cNvPr>
          <p:cNvSpPr txBox="1"/>
          <p:nvPr/>
        </p:nvSpPr>
        <p:spPr>
          <a:xfrm>
            <a:off x="76200" y="112693"/>
            <a:ext cx="2651728" cy="95410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defPPr>
              <a:defRPr lang="fr-FR"/>
            </a:defPPr>
            <a:lvl1pPr marR="0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6000"/>
              <a:buFont typeface="Cabin"/>
              <a:buNone/>
              <a:defRPr b="1" i="0" u="none" strike="noStrike" cap="none">
                <a:solidFill>
                  <a:srgbClr val="BA0C2F"/>
                </a:solidFill>
                <a:latin typeface="Gill Sans MT" panose="020B0502020104020203" pitchFamily="34" charset="0"/>
                <a:ea typeface="Cabin"/>
                <a:cs typeface="Cab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pPr algn="l" rtl="0"/>
            <a:r>
              <a:rPr lang="fr-FR" sz="1400" b="1" i="0" u="none" baseline="0" dirty="0"/>
              <a:t>Carte NSCA des établissements financés par des fonds publics en Ouganda</a:t>
            </a:r>
          </a:p>
        </p:txBody>
      </p:sp>
      <p:cxnSp>
        <p:nvCxnSpPr>
          <p:cNvPr id="156" name="Straight Arrow Connector 155">
            <a:extLst>
              <a:ext uri="{FF2B5EF4-FFF2-40B4-BE49-F238E27FC236}">
                <a16:creationId xmlns="" xmlns:a16="http://schemas.microsoft.com/office/drawing/2014/main" id="{46CD564D-F1D9-410F-A194-CFD596F2226A}"/>
              </a:ext>
            </a:extLst>
          </p:cNvPr>
          <p:cNvCxnSpPr/>
          <p:nvPr/>
        </p:nvCxnSpPr>
        <p:spPr>
          <a:xfrm>
            <a:off x="6483350" y="6606462"/>
            <a:ext cx="403354" cy="6348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8" name="TextBox 157">
            <a:extLst>
              <a:ext uri="{FF2B5EF4-FFF2-40B4-BE49-F238E27FC236}">
                <a16:creationId xmlns="" xmlns:a16="http://schemas.microsoft.com/office/drawing/2014/main" id="{9B582151-5744-42AC-BEA8-7E839020A829}"/>
              </a:ext>
            </a:extLst>
          </p:cNvPr>
          <p:cNvSpPr txBox="1"/>
          <p:nvPr/>
        </p:nvSpPr>
        <p:spPr>
          <a:xfrm>
            <a:off x="7161544" y="6470450"/>
            <a:ext cx="16146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1000" b="1" i="0" u="none" baseline="0" dirty="0"/>
              <a:t>3PL </a:t>
            </a:r>
          </a:p>
        </p:txBody>
      </p:sp>
      <p:cxnSp>
        <p:nvCxnSpPr>
          <p:cNvPr id="123" name="Straight Connector 122"/>
          <p:cNvCxnSpPr/>
          <p:nvPr/>
        </p:nvCxnSpPr>
        <p:spPr>
          <a:xfrm>
            <a:off x="2072260" y="2829873"/>
            <a:ext cx="934580" cy="4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>
            <a:off x="2090670" y="2833953"/>
            <a:ext cx="5902" cy="177015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Oval Callout 1"/>
          <p:cNvSpPr/>
          <p:nvPr/>
        </p:nvSpPr>
        <p:spPr>
          <a:xfrm>
            <a:off x="6483350" y="228599"/>
            <a:ext cx="2813050" cy="1757022"/>
          </a:xfrm>
          <a:prstGeom prst="wedgeEllipseCallout">
            <a:avLst>
              <a:gd name="adj1" fmla="val -141620"/>
              <a:gd name="adj2" fmla="val 17601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Ajoutez ici uniquement le système du secteur public ou le système évalué par </a:t>
            </a:r>
            <a:r>
              <a:rPr lang="fr-FR" sz="1400" b="0" i="0" u="none" baseline="0" dirty="0" smtClean="0"/>
              <a:t>l’évaluation </a:t>
            </a:r>
            <a:r>
              <a:rPr lang="fr-FR" sz="1400" b="0" i="0" u="none" baseline="0" dirty="0"/>
              <a:t>NSCA, le cas échéant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53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23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279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>
            <a:spLocks noGrp="1"/>
          </p:cNvSpPr>
          <p:nvPr>
            <p:ph type="dt" idx="10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600"/>
              <a:buFont typeface="Cabin"/>
              <a:buNone/>
            </a:pPr>
            <a:r>
              <a:rPr lang="fr-FR" sz="600" b="0" i="0" u="none" strike="noStrike" cap="none" baseline="0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rPr>
              <a:t>16/05/2018</a:t>
            </a:r>
            <a:endParaRPr sz="600" b="0" i="0" u="none" strike="noStrike" cap="none">
              <a:solidFill>
                <a:srgbClr val="6C64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69" name="Shape 569"/>
          <p:cNvSpPr txBox="1">
            <a:spLocks noGrp="1"/>
          </p:cNvSpPr>
          <p:nvPr>
            <p:ph type="title"/>
          </p:nvPr>
        </p:nvSpPr>
        <p:spPr>
          <a:xfrm>
            <a:off x="677333" y="294900"/>
            <a:ext cx="6858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buSzPts val="6000"/>
            </a:pPr>
            <a:r>
              <a:rPr lang="fr-FR" b="1" i="0" u="none" baseline="0">
                <a:latin typeface="Gill Sans MT" panose="020B0502020104020203" pitchFamily="34" charset="0"/>
              </a:rPr>
              <a:t>Entretiens au niveau central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240" y="1548427"/>
            <a:ext cx="1752600" cy="202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798" y="1560459"/>
            <a:ext cx="2020941" cy="202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548133"/>
            <a:ext cx="2952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3"/>
          <a:stretch/>
        </p:blipFill>
        <p:spPr bwMode="auto">
          <a:xfrm>
            <a:off x="960721" y="4618377"/>
            <a:ext cx="3535079" cy="151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04146" y="1038727"/>
            <a:ext cx="2738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b="0" i="0" u="none" baseline="0"/>
              <a:t>Ministère de la Santé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0670" y="1026695"/>
            <a:ext cx="3329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b="0" i="0" u="none" baseline="0"/>
              <a:t>National Drug Authority (NDA)</a:t>
            </a:r>
          </a:p>
          <a:p>
            <a:endParaRPr lang="fr-FR" dirty="0"/>
          </a:p>
        </p:txBody>
      </p:sp>
      <p:sp>
        <p:nvSpPr>
          <p:cNvPr id="12" name="TextBox 11"/>
          <p:cNvSpPr txBox="1"/>
          <p:nvPr/>
        </p:nvSpPr>
        <p:spPr>
          <a:xfrm>
            <a:off x="4930670" y="4042610"/>
            <a:ext cx="3329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b="0" i="0" u="none" baseline="0" dirty="0"/>
              <a:t>Magasins médicaux communs </a:t>
            </a:r>
          </a:p>
          <a:p>
            <a:pPr algn="ctr"/>
            <a:endParaRPr lang="fr-FR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4080937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b="0" i="0" u="none" baseline="0"/>
              <a:t>Magasins médicaux nationaux</a:t>
            </a:r>
          </a:p>
          <a:p>
            <a:endParaRPr lang="fr-FR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="" xmlns:a16="http://schemas.microsoft.com/office/drawing/2014/main" id="{E211BC5B-1431-49CC-9054-87D9A057C354}"/>
              </a:ext>
            </a:extLst>
          </p:cNvPr>
          <p:cNvSpPr txBox="1">
            <a:spLocks/>
          </p:cNvSpPr>
          <p:nvPr/>
        </p:nvSpPr>
        <p:spPr bwMode="auto">
          <a:xfrm>
            <a:off x="6858000" y="6483913"/>
            <a:ext cx="2133600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24</a:t>
            </a:fld>
            <a:endParaRPr lang="fr-FR" altLang="en-US" sz="1200" b="1">
              <a:latin typeface="Gill Sans MT" panose="020B0502020104020203" pitchFamily="34" charset="0"/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5503798" y="152401"/>
            <a:ext cx="2954402" cy="886326"/>
          </a:xfrm>
          <a:prstGeom prst="wedgeEllipseCallout">
            <a:avLst>
              <a:gd name="adj1" fmla="val 6945"/>
              <a:gd name="adj2" fmla="val 42141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Placez les logos des entités du niveau central interrogées.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669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</a:rPr>
              <a:t>Objectif de </a:t>
            </a:r>
            <a:r>
              <a:rPr lang="fr-FR" b="1" i="0" u="none" baseline="0" dirty="0" smtClean="0">
                <a:latin typeface="Gill Sans MT" panose="020B0502020104020203" pitchFamily="34" charset="0"/>
              </a:rPr>
              <a:t>l’échantillonnage</a:t>
            </a:r>
            <a:endParaRPr lang="fr-FR" b="1" i="0" u="none" baseline="0" dirty="0">
              <a:latin typeface="Gill Sans MT" panose="020B0502020104020203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2590800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914400" y="4953000"/>
            <a:ext cx="1525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auto">
              <a:spcBef>
                <a:spcPts val="0"/>
              </a:spcBef>
              <a:spcAft>
                <a:spcPts val="0"/>
              </a:spcAft>
            </a:pPr>
            <a:r>
              <a:rPr lang="fr-FR" b="1" i="0" u="none" baseline="0">
                <a:solidFill>
                  <a:prstClr val="black"/>
                </a:solidFill>
                <a:latin typeface="Calibri"/>
              </a:rPr>
              <a:t>Réduire les biais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87280" y="5141987"/>
            <a:ext cx="29661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i="0" u="none" baseline="0">
                <a:solidFill>
                  <a:prstClr val="black"/>
                </a:solidFill>
                <a:latin typeface="Calibri"/>
              </a:rPr>
              <a:t>Améliorer la représentativité</a:t>
            </a:r>
          </a:p>
        </p:txBody>
      </p:sp>
      <p:pic>
        <p:nvPicPr>
          <p:cNvPr id="3" name="Picture 2" descr="soup-with-lade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600200"/>
            <a:ext cx="4702101" cy="3042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EF67631C-A771-454B-A00D-92B82D695374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25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00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8" name="Title 5"/>
          <p:cNvSpPr>
            <a:spLocks noGrp="1"/>
          </p:cNvSpPr>
          <p:nvPr>
            <p:ph type="title"/>
          </p:nvPr>
        </p:nvSpPr>
        <p:spPr>
          <a:xfrm>
            <a:off x="685800" y="287595"/>
            <a:ext cx="7772400" cy="1198532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Des districts, puis des sites au sein de ces districts, ont été choisis au hasard</a:t>
            </a:r>
            <a:endParaRPr lang="fr-FR" altLang="en-US" b="1" dirty="0">
              <a:latin typeface="Gill Sans MT" panose="020B0502020104020203" pitchFamily="34" charset="0"/>
              <a:sym typeface="Cabin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457223"/>
              </p:ext>
            </p:extLst>
          </p:nvPr>
        </p:nvGraphicFramePr>
        <p:xfrm>
          <a:off x="609600" y="2122160"/>
          <a:ext cx="3496678" cy="197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2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344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 dirty="0">
                          <a:effectLst/>
                        </a:rPr>
                        <a:t>Entrepôt central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effectLst/>
                        </a:rPr>
                        <a:t>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>
                          <a:effectLst/>
                        </a:rPr>
                        <a:t>Centre de santé II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effectLst/>
                        </a:rPr>
                        <a:t>31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>
                          <a:effectLst/>
                        </a:rPr>
                        <a:t>Centre de santé III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effectLst/>
                        </a:rPr>
                        <a:t>31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 dirty="0">
                          <a:effectLst/>
                        </a:rPr>
                        <a:t>Centre de santé IV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effectLst/>
                        </a:rPr>
                        <a:t>22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>
                          <a:effectLst/>
                        </a:rPr>
                        <a:t>Hôpitaux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effectLst/>
                        </a:rPr>
                        <a:t>17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294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>
                          <a:effectLst/>
                        </a:rPr>
                        <a:t>Ministère de la Santé ou institution similaire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Bureaux de santé de district</a:t>
                      </a: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5333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400" b="0" i="0" u="none" strike="noStrike" baseline="0">
                          <a:effectLst/>
                        </a:rPr>
                        <a:t>Hôpital régional de référence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fr-FR" sz="1400" b="0" i="0" u="none" strike="noStrike" baseline="0">
                          <a:effectLst/>
                        </a:rPr>
                        <a:t>8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5" marR="7145" marT="7145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0" name="Oval Callout 99"/>
          <p:cNvSpPr/>
          <p:nvPr/>
        </p:nvSpPr>
        <p:spPr>
          <a:xfrm>
            <a:off x="1752600" y="4319707"/>
            <a:ext cx="2133600" cy="785693"/>
          </a:xfrm>
          <a:prstGeom prst="wedgeEllipseCallout">
            <a:avLst>
              <a:gd name="adj1" fmla="val 26776"/>
              <a:gd name="adj2" fmla="val -7936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r>
              <a:rPr lang="fr-FR" sz="1400" b="1" i="1" u="none" baseline="0">
                <a:solidFill>
                  <a:schemeClr val="bg1"/>
                </a:solidFill>
              </a:rPr>
              <a:t>Total de 145 sites dans 31 districts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D3D2D64-87E3-4F06-B18B-CF78737599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333" t="18875" r="17500" b="5533"/>
          <a:stretch/>
        </p:blipFill>
        <p:spPr>
          <a:xfrm>
            <a:off x="4262939" y="1515892"/>
            <a:ext cx="4572000" cy="49611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3672" y="1219200"/>
            <a:ext cx="3572878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fr-FR" b="0" i="0" u="none" baseline="0">
                <a:solidFill>
                  <a:srgbClr val="BA0C2F"/>
                </a:solidFill>
                <a:latin typeface="Gill Sans MT" panose="020B0502020104020203" pitchFamily="34" charset="0"/>
                <a:sym typeface="Cabin"/>
              </a:rPr>
              <a:t>La sélection aléatoire est nécessaire pour réduire les biais et améliorer la</a:t>
            </a:r>
            <a:r>
              <a:rPr lang="fr-FR" b="0" i="0" u="none" baseline="0">
                <a:solidFill>
                  <a:srgbClr val="BA0C2F"/>
                </a:solidFill>
                <a:sym typeface="Cabin"/>
              </a:rPr>
              <a:t> r</a:t>
            </a:r>
            <a:r>
              <a:rPr lang="fr-FR" b="0" i="0" u="none" baseline="0">
                <a:solidFill>
                  <a:srgbClr val="BA0C2F"/>
                </a:solidFill>
                <a:latin typeface="Gill Sans MT" panose="020B0502020104020203" pitchFamily="34" charset="0"/>
                <a:sym typeface="Cabin"/>
              </a:rPr>
              <a:t>eprésentativité</a:t>
            </a:r>
            <a:endParaRPr lang="fr-FR" dirty="0">
              <a:solidFill>
                <a:srgbClr val="BA0C2F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1EAC5D15-D768-4035-AC2B-12403EA7247B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26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9C4831C-F187-4917-8C5C-B031BA1987D6}"/>
              </a:ext>
            </a:extLst>
          </p:cNvPr>
          <p:cNvSpPr/>
          <p:nvPr/>
        </p:nvSpPr>
        <p:spPr>
          <a:xfrm>
            <a:off x="523671" y="4800600"/>
            <a:ext cx="373926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fr-FR" sz="1600" b="0" i="0" u="none" baseline="0" dirty="0">
                <a:latin typeface="Gill Sans MT" panose="020B0502020104020203" pitchFamily="34" charset="0"/>
                <a:sym typeface="Cabin"/>
              </a:rPr>
              <a:t>Remarques :</a:t>
            </a:r>
          </a:p>
          <a:p>
            <a:pPr marL="176213" indent="-176213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fr-FR" sz="1600" b="0" i="0" u="none" baseline="0" dirty="0">
                <a:latin typeface="Gill Sans MT" panose="020B0502020104020203" pitchFamily="34" charset="0"/>
                <a:sym typeface="Cabin"/>
              </a:rPr>
              <a:t>Échantillon représentatif du pays disposant de </a:t>
            </a:r>
            <a:r>
              <a:rPr lang="fr-FR" sz="1600" b="0" i="0" u="none" baseline="0" dirty="0" smtClean="0">
                <a:latin typeface="Gill Sans MT" panose="020B0502020104020203" pitchFamily="34" charset="0"/>
                <a:sym typeface="Cabin"/>
              </a:rPr>
              <a:t>l’ensemble </a:t>
            </a:r>
            <a:r>
              <a:rPr lang="fr-FR" sz="1600" b="0" i="0" u="none" baseline="0" dirty="0">
                <a:latin typeface="Gill Sans MT" panose="020B0502020104020203" pitchFamily="34" charset="0"/>
                <a:sym typeface="Cabin"/>
              </a:rPr>
              <a:t>des produits traceurs</a:t>
            </a:r>
          </a:p>
          <a:p>
            <a:pPr marL="176213" indent="-176213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fr-FR" sz="1600" b="0" i="0" u="none" baseline="0" dirty="0">
                <a:latin typeface="Gill Sans MT" panose="020B0502020104020203" pitchFamily="34" charset="0"/>
                <a:sym typeface="Cabin"/>
              </a:rPr>
              <a:t>Îles et régions inaccessibles exclues</a:t>
            </a:r>
          </a:p>
          <a:p>
            <a:pPr marL="176213" indent="-176213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fr-FR" sz="1600" b="0" i="0" u="none" baseline="0" dirty="0">
                <a:latin typeface="Gill Sans MT" panose="020B0502020104020203" pitchFamily="34" charset="0"/>
                <a:sym typeface="Cabin"/>
              </a:rPr>
              <a:t>Surreprésentation des hôpitaux régionaux de référence</a:t>
            </a:r>
          </a:p>
          <a:p>
            <a:pPr marL="176213" indent="-176213" algn="l" rtl="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fr-FR" sz="1600" b="0" i="0" u="none" baseline="0" dirty="0">
                <a:latin typeface="Gill Sans MT" panose="020B0502020104020203" pitchFamily="34" charset="0"/>
                <a:sym typeface="Cabin"/>
              </a:rPr>
              <a:t>Sites privés à but non lucratif non inclus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5029200" y="762000"/>
            <a:ext cx="2514600" cy="609600"/>
          </a:xfrm>
          <a:prstGeom prst="wedgeEllipseCallout">
            <a:avLst>
              <a:gd name="adj1" fmla="val 3677"/>
              <a:gd name="adj2" fmla="val 15833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/>
              <a:t>Placez votre carte ici.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0" y="4267200"/>
            <a:ext cx="2310110" cy="1242893"/>
          </a:xfrm>
          <a:prstGeom prst="wedgeEllipseCallout">
            <a:avLst>
              <a:gd name="adj1" fmla="val 56614"/>
              <a:gd name="adj2" fmla="val -17458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Insérez votre tableau ici et faites-le suivre des éventuels exemples de mise en garde ci-dessous.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55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27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8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="" xmlns:a16="http://schemas.microsoft.com/office/drawing/2014/main" id="{6AB161D4-7FD2-499A-9653-950604FF1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810" y="319790"/>
            <a:ext cx="8615362" cy="1384995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La NSCA 2.0 nous a permis de collecter des données dans tous les domaines de la chaîne </a:t>
            </a: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d’approvisionnement</a:t>
            </a:r>
            <a:r>
              <a:rPr lang="fr-FR" b="1" dirty="0">
                <a:latin typeface="Gill Sans MT" panose="020B0502020104020203" pitchFamily="34" charset="0"/>
                <a:sym typeface="Cabin"/>
              </a:rPr>
              <a:t/>
            </a:r>
            <a:br>
              <a:rPr lang="fr-FR" b="1" dirty="0">
                <a:latin typeface="Gill Sans MT" panose="020B0502020104020203" pitchFamily="34" charset="0"/>
                <a:sym typeface="Cabin"/>
              </a:rPr>
            </a:br>
            <a:endParaRPr lang="fr-FR" b="1" dirty="0">
              <a:latin typeface="Gill Sans MT" panose="020B0502020104020203" pitchFamily="34" charset="0"/>
              <a:sym typeface="Cabin"/>
            </a:endParaRPr>
          </a:p>
        </p:txBody>
      </p:sp>
      <p:sp>
        <p:nvSpPr>
          <p:cNvPr id="10" name="Content Placeholder 7">
            <a:extLst>
              <a:ext uri="{FF2B5EF4-FFF2-40B4-BE49-F238E27FC236}">
                <a16:creationId xmlns="" xmlns:a16="http://schemas.microsoft.com/office/drawing/2014/main" id="{6E0ADE77-F131-4785-9C18-A6EA3652F7E1}"/>
              </a:ext>
            </a:extLst>
          </p:cNvPr>
          <p:cNvSpPr txBox="1">
            <a:spLocks/>
          </p:cNvSpPr>
          <p:nvPr/>
        </p:nvSpPr>
        <p:spPr bwMode="auto">
          <a:xfrm>
            <a:off x="685799" y="2158999"/>
            <a:ext cx="3407353" cy="124810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0"/>
          <a:lstStyle>
            <a:lvl1pPr marL="2349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068"/>
                </a:solidFill>
                <a:latin typeface="+mn-lt"/>
                <a:ea typeface="+mn-ea"/>
                <a:cs typeface="+mn-cs"/>
              </a:defRPr>
            </a:lvl1pPr>
            <a:lvl2pPr marL="6921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2pPr>
            <a:lvl3pPr marL="11493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3pPr>
            <a:lvl4pPr marL="16065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63750" indent="-23495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5pPr>
            <a:lvl6pPr marL="25209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6pPr>
            <a:lvl7pPr marL="29781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7pPr>
            <a:lvl8pPr marL="34353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8pPr>
            <a:lvl9pPr marL="38925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rtl="0">
              <a:lnSpc>
                <a:spcPct val="90000"/>
              </a:lnSpc>
              <a:buFontTx/>
              <a:buNone/>
              <a:defRPr/>
            </a:pPr>
            <a:r>
              <a:rPr lang="fr-FR" sz="1800" b="0" i="0" u="none" baseline="0" dirty="0">
                <a:solidFill>
                  <a:schemeClr val="tx1"/>
                </a:solidFill>
              </a:rPr>
              <a:t>Permet de mesurer le degré de maturité des capacités </a:t>
            </a:r>
            <a:r>
              <a:rPr lang="fr-FR" sz="1800" b="0" i="0" u="none" baseline="0" dirty="0" smtClean="0">
                <a:solidFill>
                  <a:schemeClr val="tx1"/>
                </a:solidFill>
              </a:rPr>
              <a:t>d’une </a:t>
            </a:r>
            <a:r>
              <a:rPr lang="fr-FR" sz="1800" b="0" i="0" u="none" baseline="0" dirty="0">
                <a:solidFill>
                  <a:schemeClr val="tx1"/>
                </a:solidFill>
              </a:rPr>
              <a:t>chaîne </a:t>
            </a:r>
            <a:r>
              <a:rPr lang="fr-FR" sz="1800" b="0" i="0" u="none" baseline="0" dirty="0" smtClean="0">
                <a:solidFill>
                  <a:schemeClr val="tx1"/>
                </a:solidFill>
              </a:rPr>
              <a:t>d’approvisionnement</a:t>
            </a:r>
            <a:r>
              <a:rPr lang="fr-FR" sz="1800" b="0" i="0" u="none" baseline="0" dirty="0">
                <a:solidFill>
                  <a:schemeClr val="tx1"/>
                </a:solidFill>
              </a:rPr>
              <a:t>, en le comparant aux normes de bonnes pratiques.</a:t>
            </a:r>
            <a:endParaRPr lang="fr-FR" sz="3200" kern="0" dirty="0">
              <a:solidFill>
                <a:srgbClr val="003366"/>
              </a:solidFill>
            </a:endParaRPr>
          </a:p>
        </p:txBody>
      </p:sp>
      <p:sp>
        <p:nvSpPr>
          <p:cNvPr id="11" name="Content Placeholder 9">
            <a:extLst>
              <a:ext uri="{FF2B5EF4-FFF2-40B4-BE49-F238E27FC236}">
                <a16:creationId xmlns="" xmlns:a16="http://schemas.microsoft.com/office/drawing/2014/main" id="{91F839AB-F752-4BAC-8BF4-019E590F85C9}"/>
              </a:ext>
            </a:extLst>
          </p:cNvPr>
          <p:cNvSpPr txBox="1">
            <a:spLocks/>
          </p:cNvSpPr>
          <p:nvPr/>
        </p:nvSpPr>
        <p:spPr bwMode="auto">
          <a:xfrm>
            <a:off x="5105400" y="2158999"/>
            <a:ext cx="3505200" cy="124810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0"/>
          <a:lstStyle>
            <a:lvl1pPr marL="2349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068"/>
                </a:solidFill>
                <a:latin typeface="+mn-lt"/>
                <a:ea typeface="+mn-ea"/>
                <a:cs typeface="+mn-cs"/>
              </a:defRPr>
            </a:lvl1pPr>
            <a:lvl2pPr marL="6921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2pPr>
            <a:lvl3pPr marL="11493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3pPr>
            <a:lvl4pPr marL="16065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63750" indent="-23495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5pPr>
            <a:lvl6pPr marL="25209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6pPr>
            <a:lvl7pPr marL="29781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7pPr>
            <a:lvl8pPr marL="34353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8pPr>
            <a:lvl9pPr marL="3892550" indent="-23495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rtl="0">
              <a:lnSpc>
                <a:spcPct val="90000"/>
              </a:lnSpc>
              <a:buFontTx/>
              <a:buNone/>
              <a:defRPr/>
            </a:pPr>
            <a:r>
              <a:rPr lang="fr-FR" sz="1800" b="0" i="0" u="none" baseline="0" dirty="0">
                <a:solidFill>
                  <a:schemeClr val="tx1"/>
                </a:solidFill>
              </a:rPr>
              <a:t>Ensemble </a:t>
            </a:r>
            <a:r>
              <a:rPr lang="fr-FR" sz="1800" b="0" i="0" u="none" baseline="0" dirty="0" smtClean="0">
                <a:solidFill>
                  <a:schemeClr val="tx1"/>
                </a:solidFill>
              </a:rPr>
              <a:t>d’indicateurs </a:t>
            </a:r>
            <a:r>
              <a:rPr lang="fr-FR" sz="1800" b="0" i="0" u="none" baseline="0" dirty="0">
                <a:solidFill>
                  <a:schemeClr val="tx1"/>
                </a:solidFill>
              </a:rPr>
              <a:t>permettant de mesurer de façon globale la performance </a:t>
            </a:r>
            <a:r>
              <a:rPr lang="fr-FR" sz="1800" b="0" i="0" u="none" baseline="0" dirty="0" smtClean="0">
                <a:solidFill>
                  <a:schemeClr val="tx1"/>
                </a:solidFill>
              </a:rPr>
              <a:t>d’une </a:t>
            </a:r>
            <a:r>
              <a:rPr lang="fr-FR" sz="1800" b="0" i="0" u="none" baseline="0" dirty="0">
                <a:solidFill>
                  <a:schemeClr val="tx1"/>
                </a:solidFill>
              </a:rPr>
              <a:t>chaîne </a:t>
            </a:r>
            <a:r>
              <a:rPr lang="fr-FR" sz="1800" b="0" i="0" u="none" baseline="0" dirty="0" smtClean="0">
                <a:solidFill>
                  <a:schemeClr val="tx1"/>
                </a:solidFill>
              </a:rPr>
              <a:t>d’approvisionnement </a:t>
            </a:r>
            <a:r>
              <a:rPr lang="fr-FR" sz="1800" b="0" i="0" u="none" baseline="0" dirty="0">
                <a:solidFill>
                  <a:schemeClr val="tx1"/>
                </a:solidFill>
              </a:rPr>
              <a:t>de la santé.</a:t>
            </a:r>
          </a:p>
        </p:txBody>
      </p:sp>
      <p:sp>
        <p:nvSpPr>
          <p:cNvPr id="12" name="Down Arrow 7">
            <a:extLst>
              <a:ext uri="{FF2B5EF4-FFF2-40B4-BE49-F238E27FC236}">
                <a16:creationId xmlns="" xmlns:a16="http://schemas.microsoft.com/office/drawing/2014/main" id="{7CBA347A-FAE6-464F-B5CB-3EC094C9F202}"/>
              </a:ext>
            </a:extLst>
          </p:cNvPr>
          <p:cNvSpPr/>
          <p:nvPr/>
        </p:nvSpPr>
        <p:spPr>
          <a:xfrm>
            <a:off x="1636713" y="3505200"/>
            <a:ext cx="1563687" cy="609600"/>
          </a:xfrm>
          <a:prstGeom prst="downArrow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i="0" u="none" kern="0" baseline="0" dirty="0">
                <a:solidFill>
                  <a:srgbClr val="FFFFFF"/>
                </a:solidFill>
                <a:latin typeface="Arial"/>
              </a:rPr>
              <a:t>Extrants</a:t>
            </a:r>
          </a:p>
        </p:txBody>
      </p:sp>
      <p:sp>
        <p:nvSpPr>
          <p:cNvPr id="40970" name="TextBox 17">
            <a:extLst>
              <a:ext uri="{FF2B5EF4-FFF2-40B4-BE49-F238E27FC236}">
                <a16:creationId xmlns="" xmlns:a16="http://schemas.microsoft.com/office/drawing/2014/main" id="{B515CF16-9A93-4A02-8FCC-070FEB354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99" y="1833562"/>
            <a:ext cx="3407353" cy="369332"/>
          </a:xfrm>
          <a:prstGeom prst="rect">
            <a:avLst/>
          </a:prstGeom>
          <a:solidFill>
            <a:srgbClr val="C00000"/>
          </a:solidFill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algn="ctr" rtl="0">
              <a:spcAft>
                <a:spcPct val="0"/>
              </a:spcAft>
              <a:buFontTx/>
              <a:buNone/>
            </a:pPr>
            <a:r>
              <a:rPr lang="fr-FR" sz="1800" b="1" i="0" u="none" baseline="0">
                <a:solidFill>
                  <a:schemeClr val="bg1"/>
                </a:solidFill>
                <a:latin typeface="Arial" panose="020B0604020202020204" pitchFamily="34" charset="0"/>
              </a:rPr>
              <a:t>CMM</a:t>
            </a:r>
          </a:p>
        </p:txBody>
      </p:sp>
      <p:sp>
        <p:nvSpPr>
          <p:cNvPr id="40971" name="TextBox 19">
            <a:extLst>
              <a:ext uri="{FF2B5EF4-FFF2-40B4-BE49-F238E27FC236}">
                <a16:creationId xmlns="" xmlns:a16="http://schemas.microsoft.com/office/drawing/2014/main" id="{C1E2C203-D004-453F-AFAF-812C0510D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1833562"/>
            <a:ext cx="3505200" cy="369332"/>
          </a:xfrm>
          <a:prstGeom prst="rect">
            <a:avLst/>
          </a:prstGeom>
          <a:solidFill>
            <a:srgbClr val="C00000"/>
          </a:solidFill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algn="ctr" rtl="0">
              <a:spcAft>
                <a:spcPct val="0"/>
              </a:spcAft>
              <a:buFontTx/>
              <a:buNone/>
            </a:pPr>
            <a:r>
              <a:rPr lang="fr-FR" sz="1800" b="1" i="0" u="none" baseline="0">
                <a:solidFill>
                  <a:schemeClr val="bg1"/>
                </a:solidFill>
                <a:latin typeface="Arial" panose="020B0604020202020204" pitchFamily="34" charset="0"/>
              </a:rPr>
              <a:t>KPI</a:t>
            </a:r>
          </a:p>
        </p:txBody>
      </p:sp>
      <p:sp>
        <p:nvSpPr>
          <p:cNvPr id="40972" name="TextBox 1">
            <a:extLst>
              <a:ext uri="{FF2B5EF4-FFF2-40B4-BE49-F238E27FC236}">
                <a16:creationId xmlns="" xmlns:a16="http://schemas.microsoft.com/office/drawing/2014/main" id="{A0E84D23-7395-4F40-9E3E-7633BE15E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810" y="4202113"/>
            <a:ext cx="7939790" cy="240065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457200" indent="-457200"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742950" indent="-285750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algn="l" rtl="0">
              <a:spcAft>
                <a:spcPct val="0"/>
              </a:spcAft>
              <a:buFontTx/>
              <a:buChar char="•"/>
              <a:defRPr/>
            </a:pPr>
            <a:r>
              <a:rPr lang="fr-FR" sz="2500" b="0" i="0" u="none" baseline="0" dirty="0">
                <a:solidFill>
                  <a:schemeClr val="tx1"/>
                </a:solidFill>
                <a:latin typeface="+mn-lt"/>
              </a:rPr>
              <a:t>Identifier les domaines </a:t>
            </a:r>
            <a:r>
              <a:rPr lang="fr-FR" sz="2500" b="0" i="0" u="none" baseline="0" dirty="0" smtClean="0">
                <a:solidFill>
                  <a:schemeClr val="tx1"/>
                </a:solidFill>
                <a:latin typeface="+mn-lt"/>
              </a:rPr>
              <a:t>d’intervention </a:t>
            </a:r>
            <a:r>
              <a:rPr lang="fr-FR" sz="2500" b="0" i="0" u="none" baseline="0" dirty="0">
                <a:solidFill>
                  <a:schemeClr val="tx1"/>
                </a:solidFill>
                <a:latin typeface="+mn-lt"/>
              </a:rPr>
              <a:t>possibles</a:t>
            </a:r>
          </a:p>
          <a:p>
            <a:pPr algn="l" rtl="0">
              <a:spcAft>
                <a:spcPct val="0"/>
              </a:spcAft>
              <a:buFontTx/>
              <a:buChar char="•"/>
              <a:defRPr/>
            </a:pPr>
            <a:r>
              <a:rPr lang="fr-FR" sz="2500" b="0" i="0" u="none" baseline="0" dirty="0">
                <a:solidFill>
                  <a:schemeClr val="tx1"/>
                </a:solidFill>
                <a:latin typeface="+mn-lt"/>
              </a:rPr>
              <a:t>Mesurer approximativement les performances par rapport aux KPI</a:t>
            </a:r>
          </a:p>
          <a:p>
            <a:pPr algn="l" rtl="0">
              <a:spcAft>
                <a:spcPct val="0"/>
              </a:spcAft>
              <a:buFontTx/>
              <a:buChar char="•"/>
              <a:defRPr/>
            </a:pPr>
            <a:r>
              <a:rPr lang="fr-FR" sz="2500" b="0" i="0" u="none" baseline="0" dirty="0">
                <a:solidFill>
                  <a:schemeClr val="tx1"/>
                </a:solidFill>
                <a:latin typeface="+mn-lt"/>
              </a:rPr>
              <a:t>Estimer la capacité du système</a:t>
            </a:r>
          </a:p>
          <a:p>
            <a:pPr algn="l" rtl="0">
              <a:spcAft>
                <a:spcPct val="0"/>
              </a:spcAft>
              <a:buFontTx/>
              <a:buChar char="•"/>
              <a:defRPr/>
            </a:pPr>
            <a:r>
              <a:rPr lang="fr-FR" sz="2500" b="0" i="0" u="none" baseline="0" dirty="0">
                <a:solidFill>
                  <a:schemeClr val="tx1"/>
                </a:solidFill>
                <a:latin typeface="+mn-lt"/>
              </a:rPr>
              <a:t>Obtenir une vision globale à la fois quantitative et qualitative de la chaîne </a:t>
            </a:r>
            <a:r>
              <a:rPr lang="fr-FR" sz="2500" b="0" i="0" u="none" baseline="0" dirty="0" smtClean="0">
                <a:solidFill>
                  <a:schemeClr val="tx1"/>
                </a:solidFill>
                <a:latin typeface="+mn-lt"/>
              </a:rPr>
              <a:t>d’approvisionnement </a:t>
            </a:r>
            <a:endParaRPr lang="fr-FR" sz="2500" b="0" i="0" u="none" baseline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Down Arrow 12">
            <a:extLst>
              <a:ext uri="{FF2B5EF4-FFF2-40B4-BE49-F238E27FC236}">
                <a16:creationId xmlns="" xmlns:a16="http://schemas.microsoft.com/office/drawing/2014/main" id="{D710C1BB-16CF-454B-914B-1726D816E797}"/>
              </a:ext>
            </a:extLst>
          </p:cNvPr>
          <p:cNvSpPr/>
          <p:nvPr/>
        </p:nvSpPr>
        <p:spPr>
          <a:xfrm>
            <a:off x="6096000" y="3505200"/>
            <a:ext cx="1563687" cy="609600"/>
          </a:xfrm>
          <a:prstGeom prst="downArrow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b="1" i="0" u="none" kern="0" baseline="0">
                <a:solidFill>
                  <a:srgbClr val="FFFFFF"/>
                </a:solidFill>
                <a:latin typeface="Arial"/>
              </a:rPr>
              <a:t>Extrants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="" xmlns:a16="http://schemas.microsoft.com/office/drawing/2014/main" id="{5A66292A-B161-43AF-B1EE-E0523A2399CD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28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517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/>
            <a:r>
              <a:rPr lang="fr-FR" sz="2800" b="1" i="0" u="none" baseline="0">
                <a:latin typeface="Gill Sans MT" panose="020B0502020104020203" pitchFamily="34" charset="0"/>
              </a:rPr>
              <a:t>Programme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15E105E-077C-47BA-9517-5975DA859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143000"/>
            <a:ext cx="7772400" cy="5257800"/>
          </a:xfrm>
        </p:spPr>
        <p:txBody>
          <a:bodyPr rtlCol="0">
            <a:normAutofit fontScale="92500" lnSpcReduction="10000"/>
          </a:bodyPr>
          <a:lstStyle/>
          <a:p>
            <a:pPr marL="179388" indent="-179388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29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1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10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716026"/>
              </p:ext>
            </p:extLst>
          </p:nvPr>
        </p:nvGraphicFramePr>
        <p:xfrm>
          <a:off x="381000" y="1242963"/>
          <a:ext cx="8516813" cy="4782886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1222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835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106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5888">
                <a:tc>
                  <a:txBody>
                    <a:bodyPr/>
                    <a:lstStyle/>
                    <a:p>
                      <a:pPr marL="0" marR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fr-FR" sz="1200" b="1" i="0" u="none" baseline="0" dirty="0">
                          <a:effectLst/>
                        </a:rPr>
                        <a:t>Catégorie</a:t>
                      </a:r>
                      <a:endParaRPr lang="fr-FR" sz="12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fr-FR" sz="1200" b="1" i="0" u="none" baseline="0">
                          <a:effectLst/>
                        </a:rPr>
                        <a:t>KPI</a:t>
                      </a:r>
                      <a:endParaRPr lang="fr-FR" sz="12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fr-FR" sz="1200" b="1" i="0" u="none" baseline="0">
                          <a:effectLst/>
                        </a:rPr>
                        <a:t>KPI</a:t>
                      </a:r>
                      <a:endParaRPr lang="fr-FR" sz="12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4104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r-FR" sz="1100" b="1" i="0" u="none" baseline="0" dirty="0">
                          <a:effectLst/>
                        </a:rPr>
                        <a:t>Prévision</a:t>
                      </a:r>
                      <a:endParaRPr lang="fr-FR" sz="11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baseline="0">
                          <a:effectLst/>
                        </a:rPr>
                        <a:t>Précision des prévisions </a:t>
                      </a:r>
                    </a:p>
                    <a:p>
                      <a:pPr marL="177800" marR="0" lvl="0" indent="-17780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baseline="0">
                          <a:effectLst/>
                        </a:rPr>
                        <a:t>Source des financements</a:t>
                      </a:r>
                      <a:endParaRPr lang="fr-FR" sz="12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Précision du plan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d’approvisionnement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32309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r-FR" sz="1100" b="1" i="0" u="none" baseline="0">
                          <a:effectLst/>
                        </a:rPr>
                        <a:t>Achats</a:t>
                      </a:r>
                      <a:endParaRPr lang="fr-FR" sz="1100" b="1" u="none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Taux de ponctualité et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d’exécution </a:t>
                      </a:r>
                      <a:r>
                        <a:rPr lang="fr-FR" sz="1200" b="1" i="0" u="none" kern="1200" baseline="0" dirty="0">
                          <a:effectLst/>
                        </a:rPr>
                        <a:t>complète des commandes pour le fournisseur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Pourcentage du prix de référence international payé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Nombre de commandes urgentes passées auprès des fournisseurs (pourcentage du total des commandes passées)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Taux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d’exécution </a:t>
                      </a:r>
                      <a:r>
                        <a:rPr lang="fr-FR" sz="1200" b="1" i="0" u="none" kern="1200" baseline="0" dirty="0">
                          <a:effectLst/>
                        </a:rPr>
                        <a:t>des commandes du fournisseur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Méthodes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d’approvisionnement </a:t>
                      </a:r>
                      <a:r>
                        <a:rPr lang="fr-FR" sz="1200" b="1" i="0" u="none" kern="1200" baseline="0" dirty="0">
                          <a:effectLst/>
                        </a:rPr>
                        <a:t>utilisées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Pourcentage des produits sélectionnés sur la base de la liste nationale des médicaments essentiels</a:t>
                      </a: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32936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r-FR" sz="1100" b="1" i="0" u="none" baseline="0" dirty="0">
                          <a:effectLst/>
                        </a:rPr>
                        <a:t>Gestion de </a:t>
                      </a:r>
                      <a:r>
                        <a:rPr lang="fr-FR" sz="1100" b="1" i="0" u="none" baseline="0" dirty="0" smtClean="0">
                          <a:effectLst/>
                        </a:rPr>
                        <a:t>l’entreposage </a:t>
                      </a:r>
                      <a:r>
                        <a:rPr lang="fr-FR" sz="1100" b="1" i="0" u="none" baseline="0" dirty="0">
                          <a:effectLst/>
                        </a:rPr>
                        <a:t>et des stocks</a:t>
                      </a:r>
                      <a:endParaRPr lang="fr-FR" sz="11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Stockage selon le plan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Taux de rupture de stock par produit traceur par niveau dans le système</a:t>
                      </a:r>
                      <a:endParaRPr lang="fr-FR" sz="1200" b="1" u="none" kern="1200" dirty="0">
                        <a:effectLst/>
                      </a:endParaRP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Exactitude des stocks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Taux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d’exécution </a:t>
                      </a:r>
                      <a:r>
                        <a:rPr lang="fr-FR" sz="1200" b="1" i="0" u="none" kern="1200" baseline="0" dirty="0">
                          <a:effectLst/>
                        </a:rPr>
                        <a:t>des commandes</a:t>
                      </a: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Gaspillage dû aux dommages, aux vols et à la péremption 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Nombre et durée des écarts de température dans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l’entrepôt </a:t>
                      </a:r>
                      <a:r>
                        <a:rPr lang="fr-FR" sz="1200" b="1" i="0" u="none" kern="1200" baseline="0" dirty="0">
                          <a:effectLst/>
                        </a:rPr>
                        <a:t>frigorifique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fr-FR" sz="1200" b="1" i="0" u="none" kern="1200" baseline="0" dirty="0">
                          <a:effectLst/>
                        </a:rPr>
                        <a:t>Taux de rupture de stock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d’un </a:t>
                      </a:r>
                      <a:r>
                        <a:rPr lang="fr-FR" sz="1200" b="1" i="0" u="none" kern="1200" baseline="0" dirty="0">
                          <a:effectLst/>
                        </a:rPr>
                        <a:t>ou de plusieurs produits traceurs par établissement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fr-FR" sz="1200" b="1" i="0" u="none" kern="1200" baseline="0" dirty="0">
                          <a:effectLst/>
                        </a:rPr>
                        <a:t>Coût de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l’opération d’entreposage</a:t>
                      </a:r>
                      <a:endParaRPr lang="fr-FR" sz="1200" b="1" i="0" u="none" kern="1200" baseline="0" dirty="0">
                        <a:effectLst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6154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r-FR" sz="1100" b="1" i="0" u="none" baseline="0">
                          <a:effectLst/>
                        </a:rPr>
                        <a:t>Distribution</a:t>
                      </a:r>
                      <a:endParaRPr lang="fr-FR" sz="11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Livraison dans les délais à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l’établissement</a:t>
                      </a:r>
                      <a:endParaRPr lang="fr-FR" sz="1200" b="1" i="0" u="none" kern="1200" baseline="0" dirty="0">
                        <a:effectLst/>
                      </a:endParaRPr>
                    </a:p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Pourcentage de commandes passées en urgence par les établissements de santé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fr-FR" sz="1200" b="1" i="0" u="none" kern="1200" baseline="0" dirty="0">
                          <a:effectLst/>
                        </a:rPr>
                        <a:t>Coût de </a:t>
                      </a:r>
                      <a:r>
                        <a:rPr lang="fr-FR" sz="1200" b="1" i="0" u="none" kern="1200" baseline="0" dirty="0" smtClean="0">
                          <a:effectLst/>
                        </a:rPr>
                        <a:t>l’opération </a:t>
                      </a:r>
                      <a:r>
                        <a:rPr lang="fr-FR" sz="1200" b="1" i="0" u="none" kern="1200" baseline="0" dirty="0">
                          <a:effectLst/>
                        </a:rPr>
                        <a:t>de distribution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7391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r-FR" sz="1100" b="1" i="0" u="none" baseline="0">
                          <a:effectLst/>
                        </a:rPr>
                        <a:t>RH</a:t>
                      </a:r>
                      <a:endParaRPr lang="fr-FR" sz="11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>
                          <a:effectLst/>
                        </a:rPr>
                        <a:t>Taux de rotation du personnel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Pourcentage de postes clés vacants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4104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fr-FR" sz="1100" b="1" i="0" u="none" baseline="0">
                          <a:effectLst/>
                        </a:rPr>
                        <a:t>Données et informations</a:t>
                      </a:r>
                      <a:endParaRPr lang="fr-FR" sz="1100" b="1" u="none" dirty="0">
                        <a:solidFill>
                          <a:schemeClr val="tx1"/>
                        </a:solidFill>
                        <a:effectLst/>
                        <a:latin typeface="Cabin"/>
                        <a:ea typeface="Cabin"/>
                        <a:cs typeface="Cabin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>
                          <a:effectLst/>
                        </a:rPr>
                        <a:t>Taux de rapportage réalisé à temps pour les établissements sanitaires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r-FR" sz="1200" b="1" i="0" u="none" kern="1200" baseline="0" dirty="0">
                          <a:effectLst/>
                        </a:rPr>
                        <a:t>Taux de rapportage pour les établissements sanitaires (complet)</a:t>
                      </a:r>
                      <a:endParaRPr lang="fr-FR" sz="12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884" marR="3888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693158" y="366010"/>
            <a:ext cx="7612642" cy="62459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Indicateurs clés de performance suivis dans la NSCA du pays X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C79F6D1-CEBC-45AA-B0A5-5D795B17F024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30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482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/>
            <a:r>
              <a:rPr lang="fr-FR" sz="2800" b="1" i="0" u="none" baseline="0">
                <a:latin typeface="Gill Sans MT" panose="020B0502020104020203" pitchFamily="34" charset="0"/>
              </a:rPr>
              <a:t>Programme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15E105E-077C-47BA-9517-5975DA859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143000"/>
            <a:ext cx="7772400" cy="5257800"/>
          </a:xfrm>
        </p:spPr>
        <p:txBody>
          <a:bodyPr rtlCol="0">
            <a:normAutofit fontScale="92500" lnSpcReduction="10000"/>
          </a:bodyPr>
          <a:lstStyle/>
          <a:p>
            <a:pPr marL="179388" indent="-179388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31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042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850B18-8205-4DD3-B750-C73F2AAC5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152400"/>
            <a:ext cx="8153096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sz="2200" b="1" i="0" u="none" baseline="0" dirty="0">
                <a:latin typeface="Gill Sans MT" panose="020B0502020104020203" pitchFamily="34" charset="0"/>
                <a:sym typeface="Cabin"/>
              </a:rPr>
              <a:t>La carte de chaleur du CMM présente les capacités des modules pour tous les niveaux de la chaîne </a:t>
            </a:r>
            <a:r>
              <a:rPr lang="fr-FR" sz="2200" b="1" i="0" u="none" baseline="0" dirty="0" smtClean="0">
                <a:latin typeface="Gill Sans MT" panose="020B0502020104020203" pitchFamily="34" charset="0"/>
                <a:sym typeface="Cabin"/>
              </a:rPr>
              <a:t>d’approvisionnement</a:t>
            </a:r>
            <a:endParaRPr lang="fr-FR" sz="2200" b="1" i="0" u="none" baseline="0" dirty="0">
              <a:latin typeface="Gill Sans MT" panose="020B0502020104020203" pitchFamily="34" charset="0"/>
              <a:sym typeface="Cabin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D0D207-D1F9-48D9-945F-2C2B41F3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D464683-C680-4A39-825E-63E7532A9560}" type="datetime1">
              <a:rPr lang="en-US"/>
              <a:t>8/13/2019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5C9C7E4-8EA5-4A53-A2B0-F89EE9F3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80AB4CF6-B2FB-1E49-909C-D679BE094D01}" type="slidenum">
              <a:rPr sz="1200" b="1">
                <a:latin typeface="Gill Sans MT" panose="020B0502020104020203" pitchFamily="34" charset="0"/>
              </a:rPr>
              <a:pPr/>
              <a:t>32</a:t>
            </a:fld>
            <a:endParaRPr lang="fr-FR" sz="1200" b="1" dirty="0">
              <a:latin typeface="Gill Sans MT" panose="020B05020201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14B7CBB-C7C3-45E7-88B5-D97B970C3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364" y="1251952"/>
            <a:ext cx="7424636" cy="5276506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7086600" y="533400"/>
            <a:ext cx="1676400" cy="1066800"/>
          </a:xfrm>
          <a:prstGeom prst="wedgeEllipseCallout">
            <a:avLst>
              <a:gd name="adj1" fmla="val -24755"/>
              <a:gd name="adj2" fmla="val 17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/>
              <a:t>Placez votre carte ici.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54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958769" y="1524000"/>
            <a:ext cx="7162800" cy="44958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E754DD27-8F7B-40F5-8F5A-47B80497FC29}"/>
              </a:ext>
            </a:extLst>
          </p:cNvPr>
          <p:cNvSpPr/>
          <p:nvPr/>
        </p:nvSpPr>
        <p:spPr>
          <a:xfrm>
            <a:off x="4525682" y="2743202"/>
            <a:ext cx="274905" cy="457195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75AB8E07-E48A-416A-8D94-57D945D5FB9F}"/>
              </a:ext>
            </a:extLst>
          </p:cNvPr>
          <p:cNvSpPr/>
          <p:nvPr/>
        </p:nvSpPr>
        <p:spPr>
          <a:xfrm>
            <a:off x="624509" y="2356765"/>
            <a:ext cx="488392" cy="544270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4BB32662-8DCA-45AB-856E-B7F95A4145DF}"/>
              </a:ext>
            </a:extLst>
          </p:cNvPr>
          <p:cNvSpPr/>
          <p:nvPr/>
        </p:nvSpPr>
        <p:spPr>
          <a:xfrm>
            <a:off x="503463" y="2286000"/>
            <a:ext cx="572451" cy="3047996"/>
          </a:xfrm>
          <a:custGeom>
            <a:avLst/>
            <a:gdLst>
              <a:gd name="connsiteX0" fmla="*/ 60107 w 572449"/>
              <a:gd name="connsiteY0" fmla="*/ 0 h 3047996"/>
              <a:gd name="connsiteX1" fmla="*/ 512342 w 572449"/>
              <a:gd name="connsiteY1" fmla="*/ 0 h 3047996"/>
              <a:gd name="connsiteX2" fmla="*/ 572449 w 572449"/>
              <a:gd name="connsiteY2" fmla="*/ 60107 h 3047996"/>
              <a:gd name="connsiteX3" fmla="*/ 572449 w 572449"/>
              <a:gd name="connsiteY3" fmla="*/ 3047996 h 3047996"/>
              <a:gd name="connsiteX4" fmla="*/ 572449 w 572449"/>
              <a:gd name="connsiteY4" fmla="*/ 3047996 h 3047996"/>
              <a:gd name="connsiteX5" fmla="*/ 0 w 572449"/>
              <a:gd name="connsiteY5" fmla="*/ 3047996 h 3047996"/>
              <a:gd name="connsiteX6" fmla="*/ 0 w 572449"/>
              <a:gd name="connsiteY6" fmla="*/ 3047996 h 3047996"/>
              <a:gd name="connsiteX7" fmla="*/ 0 w 572449"/>
              <a:gd name="connsiteY7" fmla="*/ 60107 h 3047996"/>
              <a:gd name="connsiteX8" fmla="*/ 60107 w 572449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449" h="3047996">
                <a:moveTo>
                  <a:pt x="512341" y="3047996"/>
                </a:moveTo>
                <a:lnTo>
                  <a:pt x="60108" y="3047996"/>
                </a:lnTo>
                <a:cubicBezTo>
                  <a:pt x="26912" y="3047996"/>
                  <a:pt x="1" y="3021085"/>
                  <a:pt x="1" y="2987889"/>
                </a:cubicBezTo>
                <a:lnTo>
                  <a:pt x="1" y="0"/>
                </a:lnTo>
                <a:lnTo>
                  <a:pt x="1" y="0"/>
                </a:lnTo>
                <a:lnTo>
                  <a:pt x="572448" y="0"/>
                </a:lnTo>
                <a:lnTo>
                  <a:pt x="572448" y="0"/>
                </a:lnTo>
                <a:lnTo>
                  <a:pt x="572448" y="2987889"/>
                </a:lnTo>
                <a:cubicBezTo>
                  <a:pt x="572448" y="3021085"/>
                  <a:pt x="545537" y="3047996"/>
                  <a:pt x="512341" y="3047996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9846" tIns="142239" rIns="159846" bIns="159845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b="1" i="0" u="none" kern="1200" baseline="0" dirty="0"/>
              <a:t>Planification et gestion stratégiques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158CDFDE-6628-4AC8-8783-3820E9B59102}"/>
              </a:ext>
            </a:extLst>
          </p:cNvPr>
          <p:cNvSpPr/>
          <p:nvPr/>
        </p:nvSpPr>
        <p:spPr>
          <a:xfrm>
            <a:off x="1384043" y="2400298"/>
            <a:ext cx="444475" cy="457204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9961F050-1845-45DA-B5D4-696262753E0B}"/>
              </a:ext>
            </a:extLst>
          </p:cNvPr>
          <p:cNvSpPr/>
          <p:nvPr/>
        </p:nvSpPr>
        <p:spPr>
          <a:xfrm>
            <a:off x="1300287" y="2286000"/>
            <a:ext cx="538222" cy="3047996"/>
          </a:xfrm>
          <a:custGeom>
            <a:avLst/>
            <a:gdLst>
              <a:gd name="connsiteX0" fmla="*/ 56513 w 538221"/>
              <a:gd name="connsiteY0" fmla="*/ 0 h 3047996"/>
              <a:gd name="connsiteX1" fmla="*/ 481708 w 538221"/>
              <a:gd name="connsiteY1" fmla="*/ 0 h 3047996"/>
              <a:gd name="connsiteX2" fmla="*/ 538221 w 538221"/>
              <a:gd name="connsiteY2" fmla="*/ 56513 h 3047996"/>
              <a:gd name="connsiteX3" fmla="*/ 538221 w 538221"/>
              <a:gd name="connsiteY3" fmla="*/ 3047996 h 3047996"/>
              <a:gd name="connsiteX4" fmla="*/ 538221 w 538221"/>
              <a:gd name="connsiteY4" fmla="*/ 3047996 h 3047996"/>
              <a:gd name="connsiteX5" fmla="*/ 0 w 538221"/>
              <a:gd name="connsiteY5" fmla="*/ 3047996 h 3047996"/>
              <a:gd name="connsiteX6" fmla="*/ 0 w 538221"/>
              <a:gd name="connsiteY6" fmla="*/ 3047996 h 3047996"/>
              <a:gd name="connsiteX7" fmla="*/ 0 w 538221"/>
              <a:gd name="connsiteY7" fmla="*/ 56513 h 3047996"/>
              <a:gd name="connsiteX8" fmla="*/ 56513 w 538221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221" h="3047996">
                <a:moveTo>
                  <a:pt x="481707" y="3047996"/>
                </a:moveTo>
                <a:lnTo>
                  <a:pt x="56514" y="3047996"/>
                </a:lnTo>
                <a:cubicBezTo>
                  <a:pt x="25303" y="3047996"/>
                  <a:pt x="1" y="3022694"/>
                  <a:pt x="1" y="2991483"/>
                </a:cubicBezTo>
                <a:lnTo>
                  <a:pt x="1" y="0"/>
                </a:lnTo>
                <a:lnTo>
                  <a:pt x="1" y="0"/>
                </a:lnTo>
                <a:lnTo>
                  <a:pt x="538220" y="0"/>
                </a:lnTo>
                <a:lnTo>
                  <a:pt x="538220" y="0"/>
                </a:lnTo>
                <a:lnTo>
                  <a:pt x="538220" y="2991483"/>
                </a:lnTo>
                <a:cubicBezTo>
                  <a:pt x="538220" y="3022694"/>
                  <a:pt x="512918" y="3047996"/>
                  <a:pt x="481707" y="3047996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8792" tIns="142239" rIns="158793" bIns="158792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Ressources humaines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="" xmlns:a16="http://schemas.microsoft.com/office/drawing/2014/main" id="{951068D2-C948-4EAD-8AC6-3BE1EFD1D7D7}"/>
              </a:ext>
            </a:extLst>
          </p:cNvPr>
          <p:cNvSpPr/>
          <p:nvPr/>
        </p:nvSpPr>
        <p:spPr>
          <a:xfrm>
            <a:off x="2211408" y="2476500"/>
            <a:ext cx="230670" cy="304799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2B8A8BEB-F7D8-4159-9F5D-BC6D848E073D}"/>
              </a:ext>
            </a:extLst>
          </p:cNvPr>
          <p:cNvSpPr/>
          <p:nvPr/>
        </p:nvSpPr>
        <p:spPr>
          <a:xfrm>
            <a:off x="1991972" y="2285999"/>
            <a:ext cx="567537" cy="3047997"/>
          </a:xfrm>
          <a:custGeom>
            <a:avLst/>
            <a:gdLst>
              <a:gd name="connsiteX0" fmla="*/ 59591 w 567536"/>
              <a:gd name="connsiteY0" fmla="*/ 0 h 3047996"/>
              <a:gd name="connsiteX1" fmla="*/ 507945 w 567536"/>
              <a:gd name="connsiteY1" fmla="*/ 0 h 3047996"/>
              <a:gd name="connsiteX2" fmla="*/ 567536 w 567536"/>
              <a:gd name="connsiteY2" fmla="*/ 59591 h 3047996"/>
              <a:gd name="connsiteX3" fmla="*/ 567536 w 567536"/>
              <a:gd name="connsiteY3" fmla="*/ 3047996 h 3047996"/>
              <a:gd name="connsiteX4" fmla="*/ 567536 w 567536"/>
              <a:gd name="connsiteY4" fmla="*/ 3047996 h 3047996"/>
              <a:gd name="connsiteX5" fmla="*/ 0 w 567536"/>
              <a:gd name="connsiteY5" fmla="*/ 3047996 h 3047996"/>
              <a:gd name="connsiteX6" fmla="*/ 0 w 567536"/>
              <a:gd name="connsiteY6" fmla="*/ 3047996 h 3047996"/>
              <a:gd name="connsiteX7" fmla="*/ 0 w 567536"/>
              <a:gd name="connsiteY7" fmla="*/ 59591 h 3047996"/>
              <a:gd name="connsiteX8" fmla="*/ 59591 w 567536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7536" h="3047996">
                <a:moveTo>
                  <a:pt x="507944" y="3047996"/>
                </a:moveTo>
                <a:lnTo>
                  <a:pt x="59592" y="3047996"/>
                </a:lnTo>
                <a:cubicBezTo>
                  <a:pt x="26681" y="3047996"/>
                  <a:pt x="1" y="3021316"/>
                  <a:pt x="1" y="2988405"/>
                </a:cubicBezTo>
                <a:lnTo>
                  <a:pt x="1" y="0"/>
                </a:lnTo>
                <a:lnTo>
                  <a:pt x="1" y="0"/>
                </a:lnTo>
                <a:lnTo>
                  <a:pt x="567535" y="0"/>
                </a:lnTo>
                <a:lnTo>
                  <a:pt x="567535" y="0"/>
                </a:lnTo>
                <a:lnTo>
                  <a:pt x="567535" y="2988405"/>
                </a:lnTo>
                <a:cubicBezTo>
                  <a:pt x="567535" y="3021316"/>
                  <a:pt x="540855" y="3047996"/>
                  <a:pt x="507944" y="3047996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9694" tIns="142240" rIns="159695" bIns="159694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SIGL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="" xmlns:a16="http://schemas.microsoft.com/office/drawing/2014/main" id="{886F94E1-3F96-4316-AEFD-72401D4688C2}"/>
              </a:ext>
            </a:extLst>
          </p:cNvPr>
          <p:cNvSpPr/>
          <p:nvPr/>
        </p:nvSpPr>
        <p:spPr>
          <a:xfrm>
            <a:off x="2942443" y="2400298"/>
            <a:ext cx="238840" cy="457204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66406439-055D-4C1F-8421-238B8BADF31E}"/>
              </a:ext>
            </a:extLst>
          </p:cNvPr>
          <p:cNvSpPr/>
          <p:nvPr/>
        </p:nvSpPr>
        <p:spPr>
          <a:xfrm>
            <a:off x="2808395" y="2286000"/>
            <a:ext cx="562768" cy="3047996"/>
          </a:xfrm>
          <a:custGeom>
            <a:avLst/>
            <a:gdLst>
              <a:gd name="connsiteX0" fmla="*/ 59091 w 562767"/>
              <a:gd name="connsiteY0" fmla="*/ 0 h 3047996"/>
              <a:gd name="connsiteX1" fmla="*/ 503676 w 562767"/>
              <a:gd name="connsiteY1" fmla="*/ 0 h 3047996"/>
              <a:gd name="connsiteX2" fmla="*/ 562767 w 562767"/>
              <a:gd name="connsiteY2" fmla="*/ 59091 h 3047996"/>
              <a:gd name="connsiteX3" fmla="*/ 562767 w 562767"/>
              <a:gd name="connsiteY3" fmla="*/ 3047996 h 3047996"/>
              <a:gd name="connsiteX4" fmla="*/ 562767 w 562767"/>
              <a:gd name="connsiteY4" fmla="*/ 3047996 h 3047996"/>
              <a:gd name="connsiteX5" fmla="*/ 0 w 562767"/>
              <a:gd name="connsiteY5" fmla="*/ 3047996 h 3047996"/>
              <a:gd name="connsiteX6" fmla="*/ 0 w 562767"/>
              <a:gd name="connsiteY6" fmla="*/ 3047996 h 3047996"/>
              <a:gd name="connsiteX7" fmla="*/ 0 w 562767"/>
              <a:gd name="connsiteY7" fmla="*/ 59091 h 3047996"/>
              <a:gd name="connsiteX8" fmla="*/ 59091 w 562767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767" h="3047996">
                <a:moveTo>
                  <a:pt x="503675" y="3047996"/>
                </a:moveTo>
                <a:lnTo>
                  <a:pt x="59092" y="3047996"/>
                </a:lnTo>
                <a:cubicBezTo>
                  <a:pt x="26457" y="3047996"/>
                  <a:pt x="1" y="3021540"/>
                  <a:pt x="1" y="2988905"/>
                </a:cubicBezTo>
                <a:lnTo>
                  <a:pt x="1" y="0"/>
                </a:lnTo>
                <a:lnTo>
                  <a:pt x="1" y="0"/>
                </a:lnTo>
                <a:lnTo>
                  <a:pt x="562766" y="0"/>
                </a:lnTo>
                <a:lnTo>
                  <a:pt x="562766" y="0"/>
                </a:lnTo>
                <a:lnTo>
                  <a:pt x="562766" y="2988905"/>
                </a:lnTo>
                <a:cubicBezTo>
                  <a:pt x="562766" y="3021540"/>
                  <a:pt x="536310" y="3047996"/>
                  <a:pt x="503675" y="3047996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9547" tIns="142239" rIns="159548" bIns="159547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Viabilité financière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24D23185-AA0F-4390-BEC4-2B484D23BEBB}"/>
              </a:ext>
            </a:extLst>
          </p:cNvPr>
          <p:cNvSpPr/>
          <p:nvPr/>
        </p:nvSpPr>
        <p:spPr>
          <a:xfrm>
            <a:off x="3638235" y="2476500"/>
            <a:ext cx="312726" cy="304799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9226E901-B2F8-48E3-BD3C-1F7928E320DA}"/>
              </a:ext>
            </a:extLst>
          </p:cNvPr>
          <p:cNvSpPr/>
          <p:nvPr/>
        </p:nvSpPr>
        <p:spPr>
          <a:xfrm>
            <a:off x="3522625" y="2286000"/>
            <a:ext cx="643695" cy="3047996"/>
          </a:xfrm>
          <a:custGeom>
            <a:avLst/>
            <a:gdLst>
              <a:gd name="connsiteX0" fmla="*/ 67588 w 643694"/>
              <a:gd name="connsiteY0" fmla="*/ 0 h 3047996"/>
              <a:gd name="connsiteX1" fmla="*/ 576106 w 643694"/>
              <a:gd name="connsiteY1" fmla="*/ 0 h 3047996"/>
              <a:gd name="connsiteX2" fmla="*/ 643694 w 643694"/>
              <a:gd name="connsiteY2" fmla="*/ 67588 h 3047996"/>
              <a:gd name="connsiteX3" fmla="*/ 643694 w 643694"/>
              <a:gd name="connsiteY3" fmla="*/ 3047996 h 3047996"/>
              <a:gd name="connsiteX4" fmla="*/ 643694 w 643694"/>
              <a:gd name="connsiteY4" fmla="*/ 3047996 h 3047996"/>
              <a:gd name="connsiteX5" fmla="*/ 0 w 643694"/>
              <a:gd name="connsiteY5" fmla="*/ 3047996 h 3047996"/>
              <a:gd name="connsiteX6" fmla="*/ 0 w 643694"/>
              <a:gd name="connsiteY6" fmla="*/ 3047996 h 3047996"/>
              <a:gd name="connsiteX7" fmla="*/ 0 w 643694"/>
              <a:gd name="connsiteY7" fmla="*/ 67588 h 3047996"/>
              <a:gd name="connsiteX8" fmla="*/ 67588 w 643694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3694" h="3047996">
                <a:moveTo>
                  <a:pt x="576105" y="3047996"/>
                </a:moveTo>
                <a:lnTo>
                  <a:pt x="67589" y="3047996"/>
                </a:lnTo>
                <a:cubicBezTo>
                  <a:pt x="30261" y="3047996"/>
                  <a:pt x="1" y="3017736"/>
                  <a:pt x="1" y="2980408"/>
                </a:cubicBezTo>
                <a:lnTo>
                  <a:pt x="1" y="0"/>
                </a:lnTo>
                <a:lnTo>
                  <a:pt x="1" y="0"/>
                </a:lnTo>
                <a:lnTo>
                  <a:pt x="643693" y="0"/>
                </a:lnTo>
                <a:lnTo>
                  <a:pt x="643693" y="0"/>
                </a:lnTo>
                <a:lnTo>
                  <a:pt x="643693" y="2980408"/>
                </a:lnTo>
                <a:cubicBezTo>
                  <a:pt x="643693" y="3017736"/>
                  <a:pt x="613433" y="3047996"/>
                  <a:pt x="576105" y="304799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62036" tIns="142239" rIns="162037" bIns="162036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Politique et gouvernance 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A70C3CB3-EFC4-4C8C-AD67-A8497858E89C}"/>
              </a:ext>
            </a:extLst>
          </p:cNvPr>
          <p:cNvSpPr/>
          <p:nvPr/>
        </p:nvSpPr>
        <p:spPr>
          <a:xfrm>
            <a:off x="4318851" y="2286000"/>
            <a:ext cx="597642" cy="3047996"/>
          </a:xfrm>
          <a:custGeom>
            <a:avLst/>
            <a:gdLst>
              <a:gd name="connsiteX0" fmla="*/ 62752 w 597642"/>
              <a:gd name="connsiteY0" fmla="*/ 0 h 3047996"/>
              <a:gd name="connsiteX1" fmla="*/ 534890 w 597642"/>
              <a:gd name="connsiteY1" fmla="*/ 0 h 3047996"/>
              <a:gd name="connsiteX2" fmla="*/ 597642 w 597642"/>
              <a:gd name="connsiteY2" fmla="*/ 62752 h 3047996"/>
              <a:gd name="connsiteX3" fmla="*/ 597642 w 597642"/>
              <a:gd name="connsiteY3" fmla="*/ 3047996 h 3047996"/>
              <a:gd name="connsiteX4" fmla="*/ 597642 w 597642"/>
              <a:gd name="connsiteY4" fmla="*/ 3047996 h 3047996"/>
              <a:gd name="connsiteX5" fmla="*/ 0 w 597642"/>
              <a:gd name="connsiteY5" fmla="*/ 3047996 h 3047996"/>
              <a:gd name="connsiteX6" fmla="*/ 0 w 597642"/>
              <a:gd name="connsiteY6" fmla="*/ 3047996 h 3047996"/>
              <a:gd name="connsiteX7" fmla="*/ 0 w 597642"/>
              <a:gd name="connsiteY7" fmla="*/ 62752 h 3047996"/>
              <a:gd name="connsiteX8" fmla="*/ 62752 w 597642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642" h="3047996">
                <a:moveTo>
                  <a:pt x="534889" y="3047996"/>
                </a:moveTo>
                <a:lnTo>
                  <a:pt x="62753" y="3047996"/>
                </a:lnTo>
                <a:cubicBezTo>
                  <a:pt x="28096" y="3047996"/>
                  <a:pt x="1" y="3019901"/>
                  <a:pt x="1" y="2985244"/>
                </a:cubicBezTo>
                <a:lnTo>
                  <a:pt x="1" y="0"/>
                </a:lnTo>
                <a:lnTo>
                  <a:pt x="1" y="0"/>
                </a:lnTo>
                <a:lnTo>
                  <a:pt x="597641" y="0"/>
                </a:lnTo>
                <a:lnTo>
                  <a:pt x="597641" y="0"/>
                </a:lnTo>
                <a:lnTo>
                  <a:pt x="597641" y="2985244"/>
                </a:lnTo>
                <a:cubicBezTo>
                  <a:pt x="597641" y="3019901"/>
                  <a:pt x="569546" y="3047996"/>
                  <a:pt x="534889" y="304799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60620" tIns="142240" rIns="160620" bIns="160620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Qualité et pharmacovigilance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="" xmlns:a16="http://schemas.microsoft.com/office/drawing/2014/main" id="{F55098B5-83F9-466F-8233-F8C8FC2D2EB5}"/>
              </a:ext>
            </a:extLst>
          </p:cNvPr>
          <p:cNvSpPr/>
          <p:nvPr/>
        </p:nvSpPr>
        <p:spPr>
          <a:xfrm>
            <a:off x="5189903" y="2476500"/>
            <a:ext cx="410744" cy="304799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B38175F2-3B0D-48EE-A1B6-76B1B4828A92}"/>
              </a:ext>
            </a:extLst>
          </p:cNvPr>
          <p:cNvSpPr/>
          <p:nvPr/>
        </p:nvSpPr>
        <p:spPr>
          <a:xfrm>
            <a:off x="5089582" y="2286000"/>
            <a:ext cx="630267" cy="3047997"/>
          </a:xfrm>
          <a:custGeom>
            <a:avLst/>
            <a:gdLst>
              <a:gd name="connsiteX0" fmla="*/ 66178 w 630267"/>
              <a:gd name="connsiteY0" fmla="*/ 0 h 3047996"/>
              <a:gd name="connsiteX1" fmla="*/ 564089 w 630267"/>
              <a:gd name="connsiteY1" fmla="*/ 0 h 3047996"/>
              <a:gd name="connsiteX2" fmla="*/ 630267 w 630267"/>
              <a:gd name="connsiteY2" fmla="*/ 66178 h 3047996"/>
              <a:gd name="connsiteX3" fmla="*/ 630267 w 630267"/>
              <a:gd name="connsiteY3" fmla="*/ 3047996 h 3047996"/>
              <a:gd name="connsiteX4" fmla="*/ 630267 w 630267"/>
              <a:gd name="connsiteY4" fmla="*/ 3047996 h 3047996"/>
              <a:gd name="connsiteX5" fmla="*/ 0 w 630267"/>
              <a:gd name="connsiteY5" fmla="*/ 3047996 h 3047996"/>
              <a:gd name="connsiteX6" fmla="*/ 0 w 630267"/>
              <a:gd name="connsiteY6" fmla="*/ 3047996 h 3047996"/>
              <a:gd name="connsiteX7" fmla="*/ 0 w 630267"/>
              <a:gd name="connsiteY7" fmla="*/ 66178 h 3047996"/>
              <a:gd name="connsiteX8" fmla="*/ 66178 w 630267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0267" h="3047996">
                <a:moveTo>
                  <a:pt x="564088" y="3047996"/>
                </a:moveTo>
                <a:lnTo>
                  <a:pt x="66179" y="3047996"/>
                </a:lnTo>
                <a:cubicBezTo>
                  <a:pt x="29630" y="3047996"/>
                  <a:pt x="1" y="3018367"/>
                  <a:pt x="1" y="2981818"/>
                </a:cubicBezTo>
                <a:lnTo>
                  <a:pt x="1" y="0"/>
                </a:lnTo>
                <a:lnTo>
                  <a:pt x="1" y="0"/>
                </a:lnTo>
                <a:lnTo>
                  <a:pt x="630266" y="0"/>
                </a:lnTo>
                <a:lnTo>
                  <a:pt x="630266" y="0"/>
                </a:lnTo>
                <a:lnTo>
                  <a:pt x="630266" y="2981818"/>
                </a:lnTo>
                <a:cubicBezTo>
                  <a:pt x="630266" y="3018367"/>
                  <a:pt x="600637" y="3047996"/>
                  <a:pt x="564088" y="3047996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61623" tIns="142240" rIns="161623" bIns="161624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 dirty="0"/>
              <a:t>Prévision et planification </a:t>
            </a:r>
            <a:r>
              <a:rPr lang="fr-FR" b="1" i="0" u="none" kern="1200" baseline="0" dirty="0" smtClean="0"/>
              <a:t>d’approvisionnement </a:t>
            </a:r>
            <a:endParaRPr lang="fr-FR" b="1" i="0" u="none" kern="1200" baseline="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9EF54473-EBAF-45D1-839C-AB79A04A8877}"/>
              </a:ext>
            </a:extLst>
          </p:cNvPr>
          <p:cNvSpPr/>
          <p:nvPr/>
        </p:nvSpPr>
        <p:spPr>
          <a:xfrm>
            <a:off x="6049317" y="2400298"/>
            <a:ext cx="224885" cy="457204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353E86F9-5EAF-4496-A800-858DA6E98966}"/>
              </a:ext>
            </a:extLst>
          </p:cNvPr>
          <p:cNvSpPr/>
          <p:nvPr/>
        </p:nvSpPr>
        <p:spPr>
          <a:xfrm>
            <a:off x="5962677" y="2286000"/>
            <a:ext cx="577007" cy="3047996"/>
          </a:xfrm>
          <a:custGeom>
            <a:avLst/>
            <a:gdLst>
              <a:gd name="connsiteX0" fmla="*/ 60586 w 577007"/>
              <a:gd name="connsiteY0" fmla="*/ 0 h 3047996"/>
              <a:gd name="connsiteX1" fmla="*/ 516421 w 577007"/>
              <a:gd name="connsiteY1" fmla="*/ 0 h 3047996"/>
              <a:gd name="connsiteX2" fmla="*/ 577007 w 577007"/>
              <a:gd name="connsiteY2" fmla="*/ 60586 h 3047996"/>
              <a:gd name="connsiteX3" fmla="*/ 577007 w 577007"/>
              <a:gd name="connsiteY3" fmla="*/ 3047996 h 3047996"/>
              <a:gd name="connsiteX4" fmla="*/ 577007 w 577007"/>
              <a:gd name="connsiteY4" fmla="*/ 3047996 h 3047996"/>
              <a:gd name="connsiteX5" fmla="*/ 0 w 577007"/>
              <a:gd name="connsiteY5" fmla="*/ 3047996 h 3047996"/>
              <a:gd name="connsiteX6" fmla="*/ 0 w 577007"/>
              <a:gd name="connsiteY6" fmla="*/ 3047996 h 3047996"/>
              <a:gd name="connsiteX7" fmla="*/ 0 w 577007"/>
              <a:gd name="connsiteY7" fmla="*/ 60586 h 3047996"/>
              <a:gd name="connsiteX8" fmla="*/ 60586 w 577007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7007" h="3047996">
                <a:moveTo>
                  <a:pt x="516420" y="3047996"/>
                </a:moveTo>
                <a:lnTo>
                  <a:pt x="60587" y="3047996"/>
                </a:lnTo>
                <a:cubicBezTo>
                  <a:pt x="27126" y="3047996"/>
                  <a:pt x="1" y="3020871"/>
                  <a:pt x="1" y="2987410"/>
                </a:cubicBezTo>
                <a:lnTo>
                  <a:pt x="1" y="0"/>
                </a:lnTo>
                <a:lnTo>
                  <a:pt x="1" y="0"/>
                </a:lnTo>
                <a:lnTo>
                  <a:pt x="577006" y="0"/>
                </a:lnTo>
                <a:lnTo>
                  <a:pt x="577006" y="0"/>
                </a:lnTo>
                <a:lnTo>
                  <a:pt x="577006" y="2987410"/>
                </a:lnTo>
                <a:cubicBezTo>
                  <a:pt x="577006" y="3020871"/>
                  <a:pt x="549881" y="3047996"/>
                  <a:pt x="516420" y="3047996"/>
                </a:cubicBez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9985" tIns="142240" rIns="159985" bIns="159985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Approvisionnement et dédouanement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="" xmlns:a16="http://schemas.microsoft.com/office/drawing/2014/main" id="{E9A860C1-59F3-4E3B-8715-CCC18AB0F716}"/>
              </a:ext>
            </a:extLst>
          </p:cNvPr>
          <p:cNvSpPr/>
          <p:nvPr/>
        </p:nvSpPr>
        <p:spPr>
          <a:xfrm>
            <a:off x="6810469" y="2481937"/>
            <a:ext cx="182293" cy="293926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121FEB18-B9D8-4951-A669-3521FC4325FD}"/>
              </a:ext>
            </a:extLst>
          </p:cNvPr>
          <p:cNvSpPr/>
          <p:nvPr/>
        </p:nvSpPr>
        <p:spPr>
          <a:xfrm>
            <a:off x="6731516" y="2286000"/>
            <a:ext cx="518994" cy="3047996"/>
          </a:xfrm>
          <a:custGeom>
            <a:avLst/>
            <a:gdLst>
              <a:gd name="connsiteX0" fmla="*/ 54494 w 518994"/>
              <a:gd name="connsiteY0" fmla="*/ 0 h 3047996"/>
              <a:gd name="connsiteX1" fmla="*/ 464500 w 518994"/>
              <a:gd name="connsiteY1" fmla="*/ 0 h 3047996"/>
              <a:gd name="connsiteX2" fmla="*/ 518994 w 518994"/>
              <a:gd name="connsiteY2" fmla="*/ 54494 h 3047996"/>
              <a:gd name="connsiteX3" fmla="*/ 518994 w 518994"/>
              <a:gd name="connsiteY3" fmla="*/ 3047996 h 3047996"/>
              <a:gd name="connsiteX4" fmla="*/ 518994 w 518994"/>
              <a:gd name="connsiteY4" fmla="*/ 3047996 h 3047996"/>
              <a:gd name="connsiteX5" fmla="*/ 0 w 518994"/>
              <a:gd name="connsiteY5" fmla="*/ 3047996 h 3047996"/>
              <a:gd name="connsiteX6" fmla="*/ 0 w 518994"/>
              <a:gd name="connsiteY6" fmla="*/ 3047996 h 3047996"/>
              <a:gd name="connsiteX7" fmla="*/ 0 w 518994"/>
              <a:gd name="connsiteY7" fmla="*/ 54494 h 3047996"/>
              <a:gd name="connsiteX8" fmla="*/ 54494 w 518994"/>
              <a:gd name="connsiteY8" fmla="*/ 0 h 304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8994" h="3047996">
                <a:moveTo>
                  <a:pt x="464499" y="3047996"/>
                </a:moveTo>
                <a:lnTo>
                  <a:pt x="54495" y="3047996"/>
                </a:lnTo>
                <a:cubicBezTo>
                  <a:pt x="24399" y="3047996"/>
                  <a:pt x="1" y="3023598"/>
                  <a:pt x="1" y="2993502"/>
                </a:cubicBezTo>
                <a:lnTo>
                  <a:pt x="1" y="0"/>
                </a:lnTo>
                <a:lnTo>
                  <a:pt x="1" y="0"/>
                </a:lnTo>
                <a:lnTo>
                  <a:pt x="518993" y="0"/>
                </a:lnTo>
                <a:lnTo>
                  <a:pt x="518993" y="0"/>
                </a:lnTo>
                <a:lnTo>
                  <a:pt x="518993" y="2993502"/>
                </a:lnTo>
                <a:cubicBezTo>
                  <a:pt x="518993" y="3023598"/>
                  <a:pt x="494595" y="3047996"/>
                  <a:pt x="464499" y="3047996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8201" tIns="142240" rIns="158201" bIns="158201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Entreposage et stockage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0D066472-F76C-4513-9C85-1D6D172B3835}"/>
              </a:ext>
            </a:extLst>
          </p:cNvPr>
          <p:cNvSpPr/>
          <p:nvPr/>
        </p:nvSpPr>
        <p:spPr>
          <a:xfrm>
            <a:off x="7364127" y="2345869"/>
            <a:ext cx="496674" cy="609599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08213CB0-75DB-42A4-A92C-69E3B68BBF71}"/>
              </a:ext>
            </a:extLst>
          </p:cNvPr>
          <p:cNvSpPr/>
          <p:nvPr/>
        </p:nvSpPr>
        <p:spPr>
          <a:xfrm>
            <a:off x="7464744" y="2324241"/>
            <a:ext cx="444445" cy="2960924"/>
          </a:xfrm>
          <a:custGeom>
            <a:avLst/>
            <a:gdLst>
              <a:gd name="connsiteX0" fmla="*/ 46667 w 444445"/>
              <a:gd name="connsiteY0" fmla="*/ 0 h 2960924"/>
              <a:gd name="connsiteX1" fmla="*/ 397778 w 444445"/>
              <a:gd name="connsiteY1" fmla="*/ 0 h 2960924"/>
              <a:gd name="connsiteX2" fmla="*/ 444445 w 444445"/>
              <a:gd name="connsiteY2" fmla="*/ 46667 h 2960924"/>
              <a:gd name="connsiteX3" fmla="*/ 444445 w 444445"/>
              <a:gd name="connsiteY3" fmla="*/ 2960924 h 2960924"/>
              <a:gd name="connsiteX4" fmla="*/ 444445 w 444445"/>
              <a:gd name="connsiteY4" fmla="*/ 2960924 h 2960924"/>
              <a:gd name="connsiteX5" fmla="*/ 0 w 444445"/>
              <a:gd name="connsiteY5" fmla="*/ 2960924 h 2960924"/>
              <a:gd name="connsiteX6" fmla="*/ 0 w 444445"/>
              <a:gd name="connsiteY6" fmla="*/ 2960924 h 2960924"/>
              <a:gd name="connsiteX7" fmla="*/ 0 w 444445"/>
              <a:gd name="connsiteY7" fmla="*/ 46667 h 2960924"/>
              <a:gd name="connsiteX8" fmla="*/ 46667 w 444445"/>
              <a:gd name="connsiteY8" fmla="*/ 0 h 296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445" h="2960924">
                <a:moveTo>
                  <a:pt x="397777" y="2960924"/>
                </a:moveTo>
                <a:lnTo>
                  <a:pt x="46668" y="2960924"/>
                </a:lnTo>
                <a:cubicBezTo>
                  <a:pt x="20895" y="2960924"/>
                  <a:pt x="1" y="2940030"/>
                  <a:pt x="1" y="2914257"/>
                </a:cubicBezTo>
                <a:lnTo>
                  <a:pt x="1" y="0"/>
                </a:lnTo>
                <a:lnTo>
                  <a:pt x="1" y="0"/>
                </a:lnTo>
                <a:lnTo>
                  <a:pt x="444444" y="0"/>
                </a:lnTo>
                <a:lnTo>
                  <a:pt x="444444" y="0"/>
                </a:lnTo>
                <a:lnTo>
                  <a:pt x="444444" y="2914257"/>
                </a:lnTo>
                <a:cubicBezTo>
                  <a:pt x="444444" y="2940030"/>
                  <a:pt x="423550" y="2960924"/>
                  <a:pt x="397777" y="2960924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5908" tIns="142240" rIns="155908" bIns="155908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Distribution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="" xmlns:a16="http://schemas.microsoft.com/office/drawing/2014/main" id="{E9DDE742-8D6A-44A8-8C94-9DA38CDCD2A4}"/>
              </a:ext>
            </a:extLst>
          </p:cNvPr>
          <p:cNvSpPr/>
          <p:nvPr/>
        </p:nvSpPr>
        <p:spPr>
          <a:xfrm flipV="1">
            <a:off x="8074430" y="2599314"/>
            <a:ext cx="475446" cy="87075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8EEA3E52-4107-41D9-880F-50728BDA20D2}"/>
              </a:ext>
            </a:extLst>
          </p:cNvPr>
          <p:cNvSpPr/>
          <p:nvPr/>
        </p:nvSpPr>
        <p:spPr>
          <a:xfrm>
            <a:off x="8173148" y="2293634"/>
            <a:ext cx="551213" cy="2992189"/>
          </a:xfrm>
          <a:custGeom>
            <a:avLst/>
            <a:gdLst>
              <a:gd name="connsiteX0" fmla="*/ 57877 w 551213"/>
              <a:gd name="connsiteY0" fmla="*/ 0 h 2992189"/>
              <a:gd name="connsiteX1" fmla="*/ 493336 w 551213"/>
              <a:gd name="connsiteY1" fmla="*/ 0 h 2992189"/>
              <a:gd name="connsiteX2" fmla="*/ 551213 w 551213"/>
              <a:gd name="connsiteY2" fmla="*/ 57877 h 2992189"/>
              <a:gd name="connsiteX3" fmla="*/ 551213 w 551213"/>
              <a:gd name="connsiteY3" fmla="*/ 2992189 h 2992189"/>
              <a:gd name="connsiteX4" fmla="*/ 551213 w 551213"/>
              <a:gd name="connsiteY4" fmla="*/ 2992189 h 2992189"/>
              <a:gd name="connsiteX5" fmla="*/ 0 w 551213"/>
              <a:gd name="connsiteY5" fmla="*/ 2992189 h 2992189"/>
              <a:gd name="connsiteX6" fmla="*/ 0 w 551213"/>
              <a:gd name="connsiteY6" fmla="*/ 2992189 h 2992189"/>
              <a:gd name="connsiteX7" fmla="*/ 0 w 551213"/>
              <a:gd name="connsiteY7" fmla="*/ 57877 h 2992189"/>
              <a:gd name="connsiteX8" fmla="*/ 57877 w 551213"/>
              <a:gd name="connsiteY8" fmla="*/ 0 h 299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213" h="2992189">
                <a:moveTo>
                  <a:pt x="493335" y="2992189"/>
                </a:moveTo>
                <a:lnTo>
                  <a:pt x="57878" y="2992189"/>
                </a:lnTo>
                <a:cubicBezTo>
                  <a:pt x="25913" y="2992189"/>
                  <a:pt x="1" y="2966277"/>
                  <a:pt x="1" y="2934312"/>
                </a:cubicBezTo>
                <a:lnTo>
                  <a:pt x="1" y="0"/>
                </a:lnTo>
                <a:lnTo>
                  <a:pt x="1" y="0"/>
                </a:lnTo>
                <a:lnTo>
                  <a:pt x="551212" y="0"/>
                </a:lnTo>
                <a:lnTo>
                  <a:pt x="551212" y="0"/>
                </a:lnTo>
                <a:lnTo>
                  <a:pt x="551212" y="2934312"/>
                </a:lnTo>
                <a:cubicBezTo>
                  <a:pt x="551212" y="2966277"/>
                  <a:pt x="525300" y="2992189"/>
                  <a:pt x="493335" y="2992189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vert270" wrap="square" lIns="159192" tIns="142240" rIns="159192" bIns="159192" numCol="1" spcCol="1270" anchor="ctr" anchorCtr="0">
            <a:noAutofit/>
          </a:bodyPr>
          <a:lstStyle/>
          <a:p>
            <a:pPr marL="0" lvl="0" indent="0" algn="ctr" defTabSz="889000" rtl="0">
              <a:lnSpc>
                <a:spcPct val="7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fr-FR" b="1" i="0" u="none" kern="1200" baseline="0"/>
              <a:t>Gestion des déchets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71800" y="54864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2000" b="1" i="0" u="none" baseline="0">
                <a:solidFill>
                  <a:schemeClr val="bg1"/>
                </a:solidFill>
              </a:rPr>
              <a:t>ENVIRONNEMENT</a:t>
            </a:r>
          </a:p>
        </p:txBody>
      </p:sp>
      <p:sp>
        <p:nvSpPr>
          <p:cNvPr id="7" name="Arrow: Right 6"/>
          <p:cNvSpPr/>
          <p:nvPr/>
        </p:nvSpPr>
        <p:spPr>
          <a:xfrm>
            <a:off x="379744" y="1714637"/>
            <a:ext cx="8623139" cy="799963"/>
          </a:xfrm>
          <a:prstGeom prst="rightArrow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dirty="0"/>
          </a:p>
        </p:txBody>
      </p:sp>
      <p:sp>
        <p:nvSpPr>
          <p:cNvPr id="8" name="TextBox 7"/>
          <p:cNvSpPr txBox="1"/>
          <p:nvPr/>
        </p:nvSpPr>
        <p:spPr>
          <a:xfrm>
            <a:off x="379744" y="1905000"/>
            <a:ext cx="774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b="1" i="0" u="none" baseline="0" dirty="0">
                <a:solidFill>
                  <a:schemeClr val="bg1"/>
                </a:solidFill>
              </a:rPr>
              <a:t>Niveau central &gt; Districts &gt; Établissements de santé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D7D4162-3DF1-4376-AB7C-5C055D2A88BE}"/>
              </a:ext>
            </a:extLst>
          </p:cNvPr>
          <p:cNvSpPr txBox="1">
            <a:spLocks/>
          </p:cNvSpPr>
          <p:nvPr/>
        </p:nvSpPr>
        <p:spPr>
          <a:xfrm>
            <a:off x="685800" y="304800"/>
            <a:ext cx="7772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b="1" i="0" u="none" baseline="0" dirty="0" smtClean="0">
                <a:latin typeface="Gill Sans MT" panose="020B0502020104020203" pitchFamily="34" charset="0"/>
              </a:rPr>
              <a:t>Aujourd’hui</a:t>
            </a:r>
            <a:r>
              <a:rPr lang="fr-FR" b="1" i="0" u="none" baseline="0" dirty="0">
                <a:latin typeface="Gill Sans MT" panose="020B0502020104020203" pitchFamily="34" charset="0"/>
              </a:rPr>
              <a:t>, nous allons nous intéresser aux modules en vert ci-dessous</a:t>
            </a:r>
          </a:p>
        </p:txBody>
      </p:sp>
      <p:sp>
        <p:nvSpPr>
          <p:cNvPr id="2" name="Oval Callout 1"/>
          <p:cNvSpPr/>
          <p:nvPr/>
        </p:nvSpPr>
        <p:spPr>
          <a:xfrm>
            <a:off x="6274202" y="609599"/>
            <a:ext cx="2450159" cy="1105037"/>
          </a:xfrm>
          <a:prstGeom prst="wedgeEllipseCallout">
            <a:avLst>
              <a:gd name="adj1" fmla="val -17643"/>
              <a:gd name="adj2" fmla="val 15253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Mettez en surbrillance les modules que vous allez aborder.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49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1E01B0F8-C9AC-423B-9015-7BDCE3034105}"/>
              </a:ext>
            </a:extLst>
          </p:cNvPr>
          <p:cNvCxnSpPr>
            <a:cxnSpLocks/>
          </p:cNvCxnSpPr>
          <p:nvPr/>
        </p:nvCxnSpPr>
        <p:spPr>
          <a:xfrm>
            <a:off x="778648" y="3488697"/>
            <a:ext cx="3869552" cy="0"/>
          </a:xfrm>
          <a:prstGeom prst="line">
            <a:avLst/>
          </a:prstGeom>
          <a:ln w="12700">
            <a:solidFill>
              <a:srgbClr val="C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12FE33AC-0E19-48E6-B22C-F425C053F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CMM - Entreposage et stockage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278DFFEB-7EE3-47E5-B406-D329B1153F1B}"/>
              </a:ext>
            </a:extLst>
          </p:cNvPr>
          <p:cNvCxnSpPr>
            <a:cxnSpLocks/>
          </p:cNvCxnSpPr>
          <p:nvPr/>
        </p:nvCxnSpPr>
        <p:spPr>
          <a:xfrm>
            <a:off x="778648" y="1463998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6ED874EF-E145-4EF4-8222-240B76FD323E}"/>
              </a:ext>
            </a:extLst>
          </p:cNvPr>
          <p:cNvCxnSpPr>
            <a:cxnSpLocks/>
          </p:cNvCxnSpPr>
          <p:nvPr/>
        </p:nvCxnSpPr>
        <p:spPr>
          <a:xfrm>
            <a:off x="778648" y="2269673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72E5FAF-6C1D-4BEC-8490-4475429E36BD}"/>
              </a:ext>
            </a:extLst>
          </p:cNvPr>
          <p:cNvCxnSpPr>
            <a:cxnSpLocks/>
          </p:cNvCxnSpPr>
          <p:nvPr/>
        </p:nvCxnSpPr>
        <p:spPr>
          <a:xfrm>
            <a:off x="778648" y="3879223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8F6940C-8EB6-479A-A2BD-E2FE681FF649}"/>
              </a:ext>
            </a:extLst>
          </p:cNvPr>
          <p:cNvCxnSpPr>
            <a:cxnSpLocks/>
          </p:cNvCxnSpPr>
          <p:nvPr/>
        </p:nvCxnSpPr>
        <p:spPr>
          <a:xfrm>
            <a:off x="778648" y="4682888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1DA615E4-A592-4A87-93DC-B7EDC0D38A2D}"/>
              </a:ext>
            </a:extLst>
          </p:cNvPr>
          <p:cNvCxnSpPr>
            <a:cxnSpLocks/>
          </p:cNvCxnSpPr>
          <p:nvPr/>
        </p:nvCxnSpPr>
        <p:spPr>
          <a:xfrm>
            <a:off x="778648" y="3071963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9CBC8DEC-3E0E-4AD9-B0D1-C68A246999D6}"/>
              </a:ext>
            </a:extLst>
          </p:cNvPr>
          <p:cNvSpPr/>
          <p:nvPr/>
        </p:nvSpPr>
        <p:spPr>
          <a:xfrm>
            <a:off x="2971800" y="3288210"/>
            <a:ext cx="228598" cy="4628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EAE5CD18-703E-4E1B-BC1A-846302A592BC}"/>
              </a:ext>
            </a:extLst>
          </p:cNvPr>
          <p:cNvSpPr/>
          <p:nvPr/>
        </p:nvSpPr>
        <p:spPr>
          <a:xfrm>
            <a:off x="2514600" y="3021077"/>
            <a:ext cx="228598" cy="13203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D6DC9157-8AE4-46B8-B636-40177D0A614D}"/>
              </a:ext>
            </a:extLst>
          </p:cNvPr>
          <p:cNvSpPr/>
          <p:nvPr/>
        </p:nvSpPr>
        <p:spPr>
          <a:xfrm>
            <a:off x="2057400" y="3139249"/>
            <a:ext cx="228598" cy="10365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691FDD4B-5316-44C1-8DA2-6E438A3CC546}"/>
              </a:ext>
            </a:extLst>
          </p:cNvPr>
          <p:cNvSpPr/>
          <p:nvPr/>
        </p:nvSpPr>
        <p:spPr>
          <a:xfrm>
            <a:off x="1600200" y="3148145"/>
            <a:ext cx="228598" cy="13472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7D5414B-4E8A-4E47-9256-06CA67C6DA4B}"/>
              </a:ext>
            </a:extLst>
          </p:cNvPr>
          <p:cNvSpPr/>
          <p:nvPr/>
        </p:nvSpPr>
        <p:spPr>
          <a:xfrm>
            <a:off x="1143000" y="3705364"/>
            <a:ext cx="228598" cy="10907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6" name="Slide Number Placeholder 5">
            <a:extLst>
              <a:ext uri="{FF2B5EF4-FFF2-40B4-BE49-F238E27FC236}">
                <a16:creationId xmlns="" xmlns:a16="http://schemas.microsoft.com/office/drawing/2014/main" id="{C31498DC-55E6-4D93-A1C4-358FA05ACCBD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34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7B0524C-EF13-44C1-AF6B-236B2A2DF324}"/>
              </a:ext>
            </a:extLst>
          </p:cNvPr>
          <p:cNvSpPr txBox="1"/>
          <p:nvPr/>
        </p:nvSpPr>
        <p:spPr>
          <a:xfrm flipH="1">
            <a:off x="5755105" y="1065015"/>
            <a:ext cx="1981200" cy="407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>
              <a:spcBef>
                <a:spcPct val="0"/>
              </a:spcBef>
              <a:buNone/>
              <a:defRPr sz="2800" b="1" i="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1800" b="1" i="0" u="none" baseline="0">
                <a:solidFill>
                  <a:schemeClr val="tx1"/>
                </a:solidFill>
              </a:rPr>
              <a:t>RÉSULTATS CLÉS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59655B00-72AC-4228-A1BE-E67B0977259B}"/>
              </a:ext>
            </a:extLst>
          </p:cNvPr>
          <p:cNvCxnSpPr>
            <a:cxnSpLocks/>
          </p:cNvCxnSpPr>
          <p:nvPr/>
        </p:nvCxnSpPr>
        <p:spPr>
          <a:xfrm>
            <a:off x="1143000" y="43434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B43E3783-D1D0-40FA-A1B0-9FC37D21B630}"/>
              </a:ext>
            </a:extLst>
          </p:cNvPr>
          <p:cNvCxnSpPr>
            <a:cxnSpLocks/>
          </p:cNvCxnSpPr>
          <p:nvPr/>
        </p:nvCxnSpPr>
        <p:spPr>
          <a:xfrm>
            <a:off x="1600200" y="4003764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27840182-4B57-4855-B800-C74C009B064F}"/>
              </a:ext>
            </a:extLst>
          </p:cNvPr>
          <p:cNvCxnSpPr>
            <a:cxnSpLocks/>
          </p:cNvCxnSpPr>
          <p:nvPr/>
        </p:nvCxnSpPr>
        <p:spPr>
          <a:xfrm>
            <a:off x="2057400" y="37338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F9F4C349-38DE-4C5F-BBBA-F4D46E6A1B01}"/>
              </a:ext>
            </a:extLst>
          </p:cNvPr>
          <p:cNvCxnSpPr>
            <a:cxnSpLocks/>
          </p:cNvCxnSpPr>
          <p:nvPr/>
        </p:nvCxnSpPr>
        <p:spPr>
          <a:xfrm>
            <a:off x="2514600" y="3616236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338F5A5C-86E8-48FB-9AF0-C6AED52E9215}"/>
              </a:ext>
            </a:extLst>
          </p:cNvPr>
          <p:cNvCxnSpPr>
            <a:cxnSpLocks/>
          </p:cNvCxnSpPr>
          <p:nvPr/>
        </p:nvCxnSpPr>
        <p:spPr>
          <a:xfrm>
            <a:off x="2971798" y="3496491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Subtitle 2">
            <a:extLst>
              <a:ext uri="{FF2B5EF4-FFF2-40B4-BE49-F238E27FC236}">
                <a16:creationId xmlns="" xmlns:a16="http://schemas.microsoft.com/office/drawing/2014/main" id="{103392D9-9B20-4B55-A814-9A2441C51778}"/>
              </a:ext>
            </a:extLst>
          </p:cNvPr>
          <p:cNvSpPr txBox="1">
            <a:spLocks/>
          </p:cNvSpPr>
          <p:nvPr/>
        </p:nvSpPr>
        <p:spPr>
          <a:xfrm>
            <a:off x="4965092" y="1472083"/>
            <a:ext cx="3738346" cy="3392686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defPPr>
              <a:defRPr lang="fr-FR"/>
            </a:defPPr>
            <a:lvl1pPr marL="230188" indent="-230188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400" b="0" i="0"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4213" indent="-230188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>
                <a:solidFill>
                  <a:srgbClr val="635C5B"/>
                </a:solidFill>
                <a:latin typeface="Gill Sans MT"/>
                <a:cs typeface="Gill Sans MT"/>
              </a:defRPr>
            </a:lvl2pPr>
            <a:lvl3pPr indent="-230188">
              <a:spcBef>
                <a:spcPct val="20000"/>
              </a:spcBef>
              <a:buFont typeface="Arial"/>
              <a:buChar char="•"/>
              <a:defRPr b="0" i="0">
                <a:solidFill>
                  <a:srgbClr val="6C6463"/>
                </a:solidFill>
                <a:latin typeface="Gill Sans MT"/>
                <a:cs typeface="Gill Sans MT"/>
              </a:defRPr>
            </a:lvl3pPr>
            <a:lvl4pPr marL="1146175" indent="-231775">
              <a:spcBef>
                <a:spcPct val="20000"/>
              </a:spcBef>
              <a:buFont typeface="Arial"/>
              <a:buChar char="–"/>
              <a:defRPr sz="1600" b="0" i="0">
                <a:solidFill>
                  <a:srgbClr val="6C6463"/>
                </a:solidFill>
                <a:latin typeface="Gill Sans MT"/>
                <a:cs typeface="Gill Sans MT"/>
              </a:defRPr>
            </a:lvl4pPr>
            <a:lvl5pPr marL="1255713" indent="-230188">
              <a:spcBef>
                <a:spcPct val="20000"/>
              </a:spcBef>
              <a:buFont typeface="Arial"/>
              <a:buChar char="»"/>
              <a:defRPr sz="1400" b="0" i="0">
                <a:solidFill>
                  <a:srgbClr val="6C6463"/>
                </a:solidFill>
                <a:latin typeface="Gill Sans MT"/>
                <a:cs typeface="Gill Sans MT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rtl="0"/>
            <a:r>
              <a:rPr lang="fr-FR" b="0" i="0" u="none" baseline="0" dirty="0"/>
              <a:t>Scores très variables dans les centres de santé, et les hôpitaux généraux et nationaux de référence</a:t>
            </a:r>
          </a:p>
          <a:p>
            <a:pPr algn="l" rtl="0"/>
            <a:r>
              <a:rPr lang="fr-FR" b="0" i="0" u="none" baseline="0" dirty="0"/>
              <a:t>Tendance à </a:t>
            </a:r>
            <a:r>
              <a:rPr lang="fr-FR" b="0" i="0" u="none" baseline="0" dirty="0" smtClean="0"/>
              <a:t>l’amélioration </a:t>
            </a:r>
            <a:r>
              <a:rPr lang="fr-FR" b="0" i="0" u="none" baseline="0" dirty="0"/>
              <a:t>des scores moyens dans les points de prestation de services</a:t>
            </a:r>
          </a:p>
          <a:p>
            <a:pPr algn="l" rtl="0"/>
            <a:r>
              <a:rPr lang="fr-FR" b="0" i="0" u="none" baseline="0" dirty="0"/>
              <a:t>Scores élevés pour les magasins médicaux nationaux et communs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327BD903-F40A-4FE1-AA1D-233BE0364F68}"/>
              </a:ext>
            </a:extLst>
          </p:cNvPr>
          <p:cNvSpPr txBox="1"/>
          <p:nvPr/>
        </p:nvSpPr>
        <p:spPr>
          <a:xfrm>
            <a:off x="160301" y="3283328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>
                <a:solidFill>
                  <a:srgbClr val="C00000"/>
                </a:solidFill>
              </a:rPr>
              <a:t>50 %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F77D168-64C5-4B0B-B937-F1319107810D}"/>
              </a:ext>
            </a:extLst>
          </p:cNvPr>
          <p:cNvSpPr txBox="1"/>
          <p:nvPr/>
        </p:nvSpPr>
        <p:spPr>
          <a:xfrm>
            <a:off x="160301" y="4495436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20 %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DAD2C642-9E96-412C-9F96-A8B64DEA16A1}"/>
              </a:ext>
            </a:extLst>
          </p:cNvPr>
          <p:cNvSpPr txBox="1"/>
          <p:nvPr/>
        </p:nvSpPr>
        <p:spPr>
          <a:xfrm>
            <a:off x="160301" y="3705364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40 %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01C1869-6433-4C96-AD37-605509820DC6}"/>
              </a:ext>
            </a:extLst>
          </p:cNvPr>
          <p:cNvSpPr txBox="1"/>
          <p:nvPr/>
        </p:nvSpPr>
        <p:spPr>
          <a:xfrm>
            <a:off x="160301" y="2121568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80 %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DC6D1B5D-3552-40B5-AD4F-D51A2A2B3594}"/>
              </a:ext>
            </a:extLst>
          </p:cNvPr>
          <p:cNvSpPr txBox="1"/>
          <p:nvPr/>
        </p:nvSpPr>
        <p:spPr>
          <a:xfrm>
            <a:off x="42789" y="1297201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 dirty="0"/>
              <a:t>100 %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D41E4CC6-E661-4947-BB16-E8AE092A577C}"/>
              </a:ext>
            </a:extLst>
          </p:cNvPr>
          <p:cNvSpPr txBox="1"/>
          <p:nvPr/>
        </p:nvSpPr>
        <p:spPr>
          <a:xfrm>
            <a:off x="160301" y="2898104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60 %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="" xmlns:a16="http://schemas.microsoft.com/office/drawing/2014/main" id="{A1F6650A-99DE-4B07-9FC7-32E949D90643}"/>
              </a:ext>
            </a:extLst>
          </p:cNvPr>
          <p:cNvCxnSpPr>
            <a:cxnSpLocks/>
          </p:cNvCxnSpPr>
          <p:nvPr/>
        </p:nvCxnSpPr>
        <p:spPr>
          <a:xfrm flipV="1">
            <a:off x="931048" y="1295400"/>
            <a:ext cx="0" cy="419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C2B72032-4F9D-4A1B-BBF1-51D7C17FDFF5}"/>
              </a:ext>
            </a:extLst>
          </p:cNvPr>
          <p:cNvSpPr txBox="1"/>
          <p:nvPr/>
        </p:nvSpPr>
        <p:spPr>
          <a:xfrm rot="3097029">
            <a:off x="2226057" y="5995884"/>
            <a:ext cx="15205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80000"/>
              </a:lnSpc>
            </a:pPr>
            <a:r>
              <a:rPr lang="fr-FR" sz="1000" b="0" i="0" u="none" baseline="0" dirty="0"/>
              <a:t>Hôpitaux généraux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A1D54F1C-DE0F-47A3-A6DD-733524A2FF06}"/>
              </a:ext>
            </a:extLst>
          </p:cNvPr>
          <p:cNvCxnSpPr>
            <a:cxnSpLocks/>
          </p:cNvCxnSpPr>
          <p:nvPr/>
        </p:nvCxnSpPr>
        <p:spPr>
          <a:xfrm flipV="1">
            <a:off x="931048" y="5486381"/>
            <a:ext cx="3717152" cy="19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75D35E79-1D8C-48B9-9E3E-20B1E0980BDA}"/>
              </a:ext>
            </a:extLst>
          </p:cNvPr>
          <p:cNvSpPr txBox="1"/>
          <p:nvPr/>
        </p:nvSpPr>
        <p:spPr>
          <a:xfrm rot="3097029">
            <a:off x="1788543" y="5908721"/>
            <a:ext cx="1393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Centre de santé - Niveau IV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1179CFAD-FCB7-4541-84E8-43DABFE2D70C}"/>
              </a:ext>
            </a:extLst>
          </p:cNvPr>
          <p:cNvSpPr txBox="1"/>
          <p:nvPr/>
        </p:nvSpPr>
        <p:spPr>
          <a:xfrm rot="3097029">
            <a:off x="1310228" y="5870337"/>
            <a:ext cx="1223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Centre de santé - Niveau III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1CC0885D-26DD-435C-8F00-BEAFF24A24A5}"/>
              </a:ext>
            </a:extLst>
          </p:cNvPr>
          <p:cNvSpPr txBox="1"/>
          <p:nvPr/>
        </p:nvSpPr>
        <p:spPr>
          <a:xfrm rot="3097029">
            <a:off x="856410" y="5892495"/>
            <a:ext cx="1357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Centre de santé - Niveau II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E26A13CA-4364-4DF3-A1C9-A3DD323C4616}"/>
              </a:ext>
            </a:extLst>
          </p:cNvPr>
          <p:cNvSpPr txBox="1"/>
          <p:nvPr/>
        </p:nvSpPr>
        <p:spPr>
          <a:xfrm rot="3097029">
            <a:off x="2716085" y="5938270"/>
            <a:ext cx="14799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80000"/>
              </a:lnSpc>
            </a:pPr>
            <a:r>
              <a:rPr lang="fr-FR" sz="1000" b="0" i="0" u="none" baseline="0"/>
              <a:t>Hôpitaux régionaux de référence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59786571-2D9A-489E-8623-052168236AA7}"/>
              </a:ext>
            </a:extLst>
          </p:cNvPr>
          <p:cNvSpPr txBox="1"/>
          <p:nvPr/>
        </p:nvSpPr>
        <p:spPr>
          <a:xfrm rot="3097029">
            <a:off x="3177861" y="5997783"/>
            <a:ext cx="16414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Magasins médicaux communs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7CBC9DE7-59C2-47B8-9B49-579851F59E14}"/>
              </a:ext>
            </a:extLst>
          </p:cNvPr>
          <p:cNvSpPr txBox="1"/>
          <p:nvPr/>
        </p:nvSpPr>
        <p:spPr>
          <a:xfrm rot="3097029">
            <a:off x="3639955" y="5950140"/>
            <a:ext cx="1519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Magasins médicaux nationaux</a:t>
            </a:r>
          </a:p>
        </p:txBody>
      </p:sp>
      <p:sp>
        <p:nvSpPr>
          <p:cNvPr id="69" name="Date Placeholder 3">
            <a:extLst>
              <a:ext uri="{FF2B5EF4-FFF2-40B4-BE49-F238E27FC236}">
                <a16:creationId xmlns="" xmlns:a16="http://schemas.microsoft.com/office/drawing/2014/main" id="{B6C370EC-0B77-4682-AADA-1A96751802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" y="6530079"/>
            <a:ext cx="2133600" cy="184666"/>
          </a:xfrm>
        </p:spPr>
        <p:txBody>
          <a:bodyPr/>
          <a:lstStyle/>
          <a:p>
            <a:pPr algn="l" rtl="0"/>
            <a:fld id="{677F41D8-CF92-49B3-877B-53F238DBE70D}" type="datetime1">
              <a:rPr lang="en-US"/>
              <a:t>8/13/2019</a:t>
            </a:fld>
            <a:endParaRPr lang="fr-FR" dirty="0"/>
          </a:p>
        </p:txBody>
      </p:sp>
      <p:cxnSp>
        <p:nvCxnSpPr>
          <p:cNvPr id="70" name="Straight Connector 69">
            <a:extLst>
              <a:ext uri="{FF2B5EF4-FFF2-40B4-BE49-F238E27FC236}">
                <a16:creationId xmlns="" xmlns:a16="http://schemas.microsoft.com/office/drawing/2014/main" id="{C3756EF0-7D94-4C89-A998-93E283D36825}"/>
              </a:ext>
            </a:extLst>
          </p:cNvPr>
          <p:cNvCxnSpPr>
            <a:cxnSpLocks/>
          </p:cNvCxnSpPr>
          <p:nvPr/>
        </p:nvCxnSpPr>
        <p:spPr>
          <a:xfrm>
            <a:off x="3946360" y="2389496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="" xmlns:a16="http://schemas.microsoft.com/office/drawing/2014/main" id="{5AB4605C-4D27-42D7-8BEC-EA26D14C1FC9}"/>
              </a:ext>
            </a:extLst>
          </p:cNvPr>
          <p:cNvCxnSpPr>
            <a:cxnSpLocks/>
          </p:cNvCxnSpPr>
          <p:nvPr/>
        </p:nvCxnSpPr>
        <p:spPr>
          <a:xfrm>
            <a:off x="3505200" y="2329198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Oval Callout 1"/>
          <p:cNvSpPr/>
          <p:nvPr/>
        </p:nvSpPr>
        <p:spPr>
          <a:xfrm>
            <a:off x="6500771" y="5410200"/>
            <a:ext cx="1805029" cy="1256943"/>
          </a:xfrm>
          <a:prstGeom prst="wedgeEllipseCallout">
            <a:avLst>
              <a:gd name="adj1" fmla="val -182551"/>
              <a:gd name="adj2" fmla="val -727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et résultats clés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54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5B000F4E-2FAE-483B-9C11-E20D6A651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CMM - Distribution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="" xmlns:a16="http://schemas.microsoft.com/office/drawing/2014/main" id="{D88C8B1F-C958-45E1-BC2F-D7B50C2BA773}"/>
              </a:ext>
            </a:extLst>
          </p:cNvPr>
          <p:cNvCxnSpPr>
            <a:cxnSpLocks/>
          </p:cNvCxnSpPr>
          <p:nvPr/>
        </p:nvCxnSpPr>
        <p:spPr>
          <a:xfrm>
            <a:off x="778648" y="1463998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E402EC26-69E9-4192-ACE9-5E947C4DB141}"/>
              </a:ext>
            </a:extLst>
          </p:cNvPr>
          <p:cNvCxnSpPr>
            <a:cxnSpLocks/>
          </p:cNvCxnSpPr>
          <p:nvPr/>
        </p:nvCxnSpPr>
        <p:spPr>
          <a:xfrm>
            <a:off x="778648" y="2269673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="" xmlns:a16="http://schemas.microsoft.com/office/drawing/2014/main" id="{C9484B36-8DBA-4D4F-8ABD-7DC45A910829}"/>
              </a:ext>
            </a:extLst>
          </p:cNvPr>
          <p:cNvCxnSpPr>
            <a:cxnSpLocks/>
          </p:cNvCxnSpPr>
          <p:nvPr/>
        </p:nvCxnSpPr>
        <p:spPr>
          <a:xfrm>
            <a:off x="778648" y="3879223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636ECD23-AB51-4FD3-A9D8-332F2C6CC3F4}"/>
              </a:ext>
            </a:extLst>
          </p:cNvPr>
          <p:cNvCxnSpPr>
            <a:cxnSpLocks/>
          </p:cNvCxnSpPr>
          <p:nvPr/>
        </p:nvCxnSpPr>
        <p:spPr>
          <a:xfrm>
            <a:off x="778648" y="4682888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592828B7-73EC-4D08-B0EA-18D19CC32580}"/>
              </a:ext>
            </a:extLst>
          </p:cNvPr>
          <p:cNvCxnSpPr>
            <a:cxnSpLocks/>
          </p:cNvCxnSpPr>
          <p:nvPr/>
        </p:nvCxnSpPr>
        <p:spPr>
          <a:xfrm>
            <a:off x="778648" y="3071963"/>
            <a:ext cx="38695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80AA6C55-E48D-4E0C-B516-CF84270E3551}"/>
              </a:ext>
            </a:extLst>
          </p:cNvPr>
          <p:cNvSpPr txBox="1"/>
          <p:nvPr/>
        </p:nvSpPr>
        <p:spPr>
          <a:xfrm flipH="1">
            <a:off x="5755105" y="1065015"/>
            <a:ext cx="1981200" cy="407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>
              <a:spcBef>
                <a:spcPct val="0"/>
              </a:spcBef>
              <a:buNone/>
              <a:defRPr sz="2800" b="1" i="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1800" b="1" i="0" u="none" baseline="0">
                <a:solidFill>
                  <a:schemeClr val="tx1"/>
                </a:solidFill>
              </a:rPr>
              <a:t>RÉSULTATS CLÉS 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="" xmlns:a16="http://schemas.microsoft.com/office/drawing/2014/main" id="{F24C70A0-375E-4386-B7BC-B374D8F245CC}"/>
              </a:ext>
            </a:extLst>
          </p:cNvPr>
          <p:cNvCxnSpPr>
            <a:cxnSpLocks/>
          </p:cNvCxnSpPr>
          <p:nvPr/>
        </p:nvCxnSpPr>
        <p:spPr>
          <a:xfrm flipV="1">
            <a:off x="931048" y="5486381"/>
            <a:ext cx="3717152" cy="19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AF570838-ED32-4C64-93DB-BE98953B4906}"/>
              </a:ext>
            </a:extLst>
          </p:cNvPr>
          <p:cNvSpPr txBox="1"/>
          <p:nvPr/>
        </p:nvSpPr>
        <p:spPr>
          <a:xfrm rot="3097029">
            <a:off x="3058567" y="6063222"/>
            <a:ext cx="1715564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50" b="1" i="0" u="none" baseline="0"/>
              <a:t>Magasins médicaux nationaux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BCE775C3-57BC-475A-B6C0-47C311912CAC}"/>
              </a:ext>
            </a:extLst>
          </p:cNvPr>
          <p:cNvSpPr txBox="1"/>
          <p:nvPr/>
        </p:nvSpPr>
        <p:spPr>
          <a:xfrm rot="3097029">
            <a:off x="1899570" y="5971614"/>
            <a:ext cx="148183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50" b="1" i="0" u="none" baseline="0" dirty="0"/>
              <a:t>Magasins médicaux communs</a:t>
            </a:r>
          </a:p>
        </p:txBody>
      </p:sp>
      <p:sp>
        <p:nvSpPr>
          <p:cNvPr id="94" name="Date Placeholder 3">
            <a:extLst>
              <a:ext uri="{FF2B5EF4-FFF2-40B4-BE49-F238E27FC236}">
                <a16:creationId xmlns="" xmlns:a16="http://schemas.microsoft.com/office/drawing/2014/main" id="{AAA038FF-C529-466E-A719-23F2E79C9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" y="6530079"/>
            <a:ext cx="2133600" cy="184666"/>
          </a:xfrm>
        </p:spPr>
        <p:txBody>
          <a:bodyPr/>
          <a:lstStyle/>
          <a:p>
            <a:pPr algn="l" rtl="0"/>
            <a:fld id="{677F41D8-CF92-49B3-877B-53F238DBE70D}" type="datetime1">
              <a:rPr lang="en-US"/>
              <a:t>8/13/2019</a:t>
            </a:fld>
            <a:endParaRPr lang="fr-FR" dirty="0"/>
          </a:p>
        </p:txBody>
      </p:sp>
      <p:cxnSp>
        <p:nvCxnSpPr>
          <p:cNvPr id="95" name="Straight Connector 94">
            <a:extLst>
              <a:ext uri="{FF2B5EF4-FFF2-40B4-BE49-F238E27FC236}">
                <a16:creationId xmlns="" xmlns:a16="http://schemas.microsoft.com/office/drawing/2014/main" id="{80C04D37-F32F-406D-A47E-BEF01CB66D69}"/>
              </a:ext>
            </a:extLst>
          </p:cNvPr>
          <p:cNvCxnSpPr>
            <a:cxnSpLocks/>
          </p:cNvCxnSpPr>
          <p:nvPr/>
        </p:nvCxnSpPr>
        <p:spPr>
          <a:xfrm>
            <a:off x="3260698" y="2173355"/>
            <a:ext cx="54930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="" xmlns:a16="http://schemas.microsoft.com/office/drawing/2014/main" id="{586FADF9-8B36-465A-9FB9-BABC88ACA6B4}"/>
              </a:ext>
            </a:extLst>
          </p:cNvPr>
          <p:cNvCxnSpPr>
            <a:cxnSpLocks/>
          </p:cNvCxnSpPr>
          <p:nvPr/>
        </p:nvCxnSpPr>
        <p:spPr>
          <a:xfrm flipV="1">
            <a:off x="2057400" y="3071963"/>
            <a:ext cx="546299" cy="1579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Subtitle 2">
            <a:extLst>
              <a:ext uri="{FF2B5EF4-FFF2-40B4-BE49-F238E27FC236}">
                <a16:creationId xmlns="" xmlns:a16="http://schemas.microsoft.com/office/drawing/2014/main" id="{53E9EBE3-A37C-41E5-8F70-CE085F242885}"/>
              </a:ext>
            </a:extLst>
          </p:cNvPr>
          <p:cNvSpPr txBox="1">
            <a:spLocks/>
          </p:cNvSpPr>
          <p:nvPr/>
        </p:nvSpPr>
        <p:spPr>
          <a:xfrm>
            <a:off x="4965092" y="1472082"/>
            <a:ext cx="3738346" cy="4571327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defPPr>
              <a:defRPr lang="fr-FR"/>
            </a:defPPr>
            <a:lvl1pPr marL="230188" indent="-230188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400" b="0" i="0"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4213" indent="-230188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>
                <a:solidFill>
                  <a:srgbClr val="635C5B"/>
                </a:solidFill>
                <a:latin typeface="Gill Sans MT"/>
                <a:cs typeface="Gill Sans MT"/>
              </a:defRPr>
            </a:lvl2pPr>
            <a:lvl3pPr indent="-230188">
              <a:spcBef>
                <a:spcPct val="20000"/>
              </a:spcBef>
              <a:buFont typeface="Arial"/>
              <a:buChar char="•"/>
              <a:defRPr b="0" i="0">
                <a:solidFill>
                  <a:srgbClr val="6C6463"/>
                </a:solidFill>
                <a:latin typeface="Gill Sans MT"/>
                <a:cs typeface="Gill Sans MT"/>
              </a:defRPr>
            </a:lvl3pPr>
            <a:lvl4pPr marL="1146175" indent="-231775">
              <a:spcBef>
                <a:spcPct val="20000"/>
              </a:spcBef>
              <a:buFont typeface="Arial"/>
              <a:buChar char="–"/>
              <a:defRPr sz="1600" b="0" i="0">
                <a:solidFill>
                  <a:srgbClr val="6C6463"/>
                </a:solidFill>
                <a:latin typeface="Gill Sans MT"/>
                <a:cs typeface="Gill Sans MT"/>
              </a:defRPr>
            </a:lvl4pPr>
            <a:lvl5pPr marL="1255713" indent="-230188">
              <a:spcBef>
                <a:spcPct val="20000"/>
              </a:spcBef>
              <a:buFont typeface="Arial"/>
              <a:buChar char="»"/>
              <a:defRPr sz="1400" b="0" i="0">
                <a:solidFill>
                  <a:srgbClr val="6C6463"/>
                </a:solidFill>
                <a:latin typeface="Gill Sans MT"/>
                <a:cs typeface="Gill Sans MT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rtl="0"/>
            <a:r>
              <a:rPr lang="fr-FR" b="0" i="0" u="none" baseline="0"/>
              <a:t>Score élevé pour les magasins médicaux nationaux (82 %)</a:t>
            </a:r>
          </a:p>
          <a:p>
            <a:pPr algn="l" rtl="0"/>
            <a:r>
              <a:rPr lang="fr-FR" b="0" i="0" u="none" baseline="0"/>
              <a:t>Score moyen pour les magasins médicaux communs (60 %)</a:t>
            </a:r>
          </a:p>
          <a:p>
            <a:endParaRPr lang="fr-FR" dirty="0"/>
          </a:p>
          <a:p>
            <a:endParaRPr lang="fr-FR" dirty="0"/>
          </a:p>
          <a:p>
            <a:endParaRPr lang="fr-FR" altLang="en-US" dirty="0"/>
          </a:p>
        </p:txBody>
      </p:sp>
      <p:sp>
        <p:nvSpPr>
          <p:cNvPr id="29" name="Slide Number Placeholder 5">
            <a:extLst>
              <a:ext uri="{FF2B5EF4-FFF2-40B4-BE49-F238E27FC236}">
                <a16:creationId xmlns="" xmlns:a16="http://schemas.microsoft.com/office/drawing/2014/main" id="{B1887372-3560-4D55-A6A6-1D90AFF572C3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35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B752BFE4-441D-4332-9C4C-D80A8DFFF55C}"/>
              </a:ext>
            </a:extLst>
          </p:cNvPr>
          <p:cNvCxnSpPr>
            <a:cxnSpLocks/>
          </p:cNvCxnSpPr>
          <p:nvPr/>
        </p:nvCxnSpPr>
        <p:spPr>
          <a:xfrm>
            <a:off x="778648" y="3488697"/>
            <a:ext cx="3869552" cy="0"/>
          </a:xfrm>
          <a:prstGeom prst="line">
            <a:avLst/>
          </a:prstGeom>
          <a:ln w="12700">
            <a:solidFill>
              <a:srgbClr val="C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8FCFB598-DD04-4AC1-9A75-742B3B347C74}"/>
              </a:ext>
            </a:extLst>
          </p:cNvPr>
          <p:cNvSpPr txBox="1"/>
          <p:nvPr/>
        </p:nvSpPr>
        <p:spPr>
          <a:xfrm>
            <a:off x="267816" y="328332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rgbClr val="C00000"/>
                </a:solidFill>
              </a:defRPr>
            </a:lvl1pPr>
          </a:lstStyle>
          <a:p>
            <a:pPr algn="l" rtl="0"/>
            <a:r>
              <a:rPr lang="fr-FR" b="1" i="0" u="none" baseline="0"/>
              <a:t>50 %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736177A5-91BC-485D-A86C-F0D5FB5C6AC0}"/>
              </a:ext>
            </a:extLst>
          </p:cNvPr>
          <p:cNvSpPr txBox="1"/>
          <p:nvPr/>
        </p:nvSpPr>
        <p:spPr>
          <a:xfrm>
            <a:off x="267816" y="449543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20 %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D3706387-E096-407D-B9D4-B4328AA44978}"/>
              </a:ext>
            </a:extLst>
          </p:cNvPr>
          <p:cNvSpPr txBox="1"/>
          <p:nvPr/>
        </p:nvSpPr>
        <p:spPr>
          <a:xfrm>
            <a:off x="267816" y="370536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40 %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7B369CE3-6C96-4BF9-B281-EA75711DD736}"/>
              </a:ext>
            </a:extLst>
          </p:cNvPr>
          <p:cNvSpPr txBox="1"/>
          <p:nvPr/>
        </p:nvSpPr>
        <p:spPr>
          <a:xfrm>
            <a:off x="267816" y="212156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80 %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1930261-6C49-430E-8DA0-1E1E2CB93FBC}"/>
              </a:ext>
            </a:extLst>
          </p:cNvPr>
          <p:cNvSpPr txBox="1"/>
          <p:nvPr/>
        </p:nvSpPr>
        <p:spPr>
          <a:xfrm>
            <a:off x="107516" y="129720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100 %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0E981C5C-B16C-49B3-B062-FAEB2955343A}"/>
              </a:ext>
            </a:extLst>
          </p:cNvPr>
          <p:cNvSpPr txBox="1"/>
          <p:nvPr/>
        </p:nvSpPr>
        <p:spPr>
          <a:xfrm>
            <a:off x="267816" y="289810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60 %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F143E842-A7C6-4F05-B2AB-384FA02C9D21}"/>
              </a:ext>
            </a:extLst>
          </p:cNvPr>
          <p:cNvCxnSpPr>
            <a:cxnSpLocks/>
          </p:cNvCxnSpPr>
          <p:nvPr/>
        </p:nvCxnSpPr>
        <p:spPr>
          <a:xfrm flipV="1">
            <a:off x="931048" y="1295400"/>
            <a:ext cx="0" cy="419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21E12DF-DE86-4E2E-A978-11B17B844A36}"/>
              </a:ext>
            </a:extLst>
          </p:cNvPr>
          <p:cNvSpPr txBox="1"/>
          <p:nvPr/>
        </p:nvSpPr>
        <p:spPr>
          <a:xfrm>
            <a:off x="139699" y="956846"/>
            <a:ext cx="1155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sz="1600" b="1" i="0" u="none" baseline="0"/>
              <a:t>Capacités</a:t>
            </a:r>
          </a:p>
        </p:txBody>
      </p:sp>
      <p:sp>
        <p:nvSpPr>
          <p:cNvPr id="26" name="Oval Callout 25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et résultats clés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61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74">
            <a:extLst>
              <a:ext uri="{FF2B5EF4-FFF2-40B4-BE49-F238E27FC236}">
                <a16:creationId xmlns="" xmlns:a16="http://schemas.microsoft.com/office/drawing/2014/main" id="{3A47EA87-8F90-4B4C-91EA-2BBC82FF0BF9}"/>
              </a:ext>
            </a:extLst>
          </p:cNvPr>
          <p:cNvCxnSpPr>
            <a:cxnSpLocks/>
          </p:cNvCxnSpPr>
          <p:nvPr/>
        </p:nvCxnSpPr>
        <p:spPr>
          <a:xfrm>
            <a:off x="778648" y="3488697"/>
            <a:ext cx="4707752" cy="0"/>
          </a:xfrm>
          <a:prstGeom prst="line">
            <a:avLst/>
          </a:prstGeom>
          <a:ln w="12700">
            <a:solidFill>
              <a:srgbClr val="C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="" xmlns:a16="http://schemas.microsoft.com/office/drawing/2014/main" id="{E7686CCB-B7B4-4856-BE8C-D53A5C4977A2}"/>
              </a:ext>
            </a:extLst>
          </p:cNvPr>
          <p:cNvCxnSpPr>
            <a:cxnSpLocks/>
          </p:cNvCxnSpPr>
          <p:nvPr/>
        </p:nvCxnSpPr>
        <p:spPr>
          <a:xfrm>
            <a:off x="778648" y="1463998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="" xmlns:a16="http://schemas.microsoft.com/office/drawing/2014/main" id="{6B28B47E-D216-4DD7-B860-F369EAF7E95E}"/>
              </a:ext>
            </a:extLst>
          </p:cNvPr>
          <p:cNvCxnSpPr>
            <a:cxnSpLocks/>
          </p:cNvCxnSpPr>
          <p:nvPr/>
        </p:nvCxnSpPr>
        <p:spPr>
          <a:xfrm>
            <a:off x="778648" y="2269673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="" xmlns:a16="http://schemas.microsoft.com/office/drawing/2014/main" id="{19A84E87-C826-40BD-8C61-14C401ABFADC}"/>
              </a:ext>
            </a:extLst>
          </p:cNvPr>
          <p:cNvCxnSpPr>
            <a:cxnSpLocks/>
          </p:cNvCxnSpPr>
          <p:nvPr/>
        </p:nvCxnSpPr>
        <p:spPr>
          <a:xfrm>
            <a:off x="778648" y="3879223"/>
            <a:ext cx="47077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="" xmlns:a16="http://schemas.microsoft.com/office/drawing/2014/main" id="{BE5080C6-EF09-414E-B8C7-9AB0208916BE}"/>
              </a:ext>
            </a:extLst>
          </p:cNvPr>
          <p:cNvCxnSpPr>
            <a:cxnSpLocks/>
          </p:cNvCxnSpPr>
          <p:nvPr/>
        </p:nvCxnSpPr>
        <p:spPr>
          <a:xfrm>
            <a:off x="778648" y="4682888"/>
            <a:ext cx="4779406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="" xmlns:a16="http://schemas.microsoft.com/office/drawing/2014/main" id="{E470BCA3-12C7-4802-B82A-5AC431A0F03A}"/>
              </a:ext>
            </a:extLst>
          </p:cNvPr>
          <p:cNvCxnSpPr>
            <a:cxnSpLocks/>
          </p:cNvCxnSpPr>
          <p:nvPr/>
        </p:nvCxnSpPr>
        <p:spPr>
          <a:xfrm>
            <a:off x="778648" y="3071963"/>
            <a:ext cx="4686353" cy="261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="" xmlns:a16="http://schemas.microsoft.com/office/drawing/2014/main" id="{C14FD118-4D9A-43AC-8CF8-B1660E1966F3}"/>
              </a:ext>
            </a:extLst>
          </p:cNvPr>
          <p:cNvCxnSpPr>
            <a:cxnSpLocks/>
          </p:cNvCxnSpPr>
          <p:nvPr/>
        </p:nvCxnSpPr>
        <p:spPr>
          <a:xfrm flipV="1">
            <a:off x="931048" y="5486400"/>
            <a:ext cx="4627006" cy="1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BDE33B49-691D-4BCC-B072-6082B7B7C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CMM - Gestion des déchets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0452EEE-9F97-4CEC-8613-2362F23FC86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36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7CC12C6-9DEA-4CAB-9B05-B38CB4FB6315}"/>
              </a:ext>
            </a:extLst>
          </p:cNvPr>
          <p:cNvSpPr/>
          <p:nvPr/>
        </p:nvSpPr>
        <p:spPr>
          <a:xfrm>
            <a:off x="2971800" y="3705364"/>
            <a:ext cx="228598" cy="1673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330C92C-2E88-4DCD-B9BF-53078E5CD65B}"/>
              </a:ext>
            </a:extLst>
          </p:cNvPr>
          <p:cNvSpPr/>
          <p:nvPr/>
        </p:nvSpPr>
        <p:spPr>
          <a:xfrm>
            <a:off x="2514600" y="2398646"/>
            <a:ext cx="228598" cy="24661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94DCF784-8BFE-4BEA-BDA2-CD4D03116323}"/>
              </a:ext>
            </a:extLst>
          </p:cNvPr>
          <p:cNvSpPr/>
          <p:nvPr/>
        </p:nvSpPr>
        <p:spPr>
          <a:xfrm>
            <a:off x="2057400" y="2490900"/>
            <a:ext cx="228598" cy="28430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9BA497E-1062-4DDC-802B-3C5B53E62CBD}"/>
              </a:ext>
            </a:extLst>
          </p:cNvPr>
          <p:cNvSpPr/>
          <p:nvPr/>
        </p:nvSpPr>
        <p:spPr>
          <a:xfrm>
            <a:off x="1600200" y="2951011"/>
            <a:ext cx="228598" cy="18495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514C970D-5537-44B8-994E-523BC36EC00E}"/>
              </a:ext>
            </a:extLst>
          </p:cNvPr>
          <p:cNvSpPr/>
          <p:nvPr/>
        </p:nvSpPr>
        <p:spPr>
          <a:xfrm>
            <a:off x="1143000" y="3879222"/>
            <a:ext cx="228598" cy="1607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89359B17-5205-4EF0-8AC7-5274FB70772B}"/>
              </a:ext>
            </a:extLst>
          </p:cNvPr>
          <p:cNvSpPr txBox="1"/>
          <p:nvPr/>
        </p:nvSpPr>
        <p:spPr>
          <a:xfrm flipH="1">
            <a:off x="5755105" y="1065015"/>
            <a:ext cx="1981200" cy="407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>
              <a:spcBef>
                <a:spcPct val="0"/>
              </a:spcBef>
              <a:buNone/>
              <a:defRPr sz="2800" b="1" i="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1800" b="1" i="0" u="none" baseline="0">
                <a:solidFill>
                  <a:schemeClr val="tx1"/>
                </a:solidFill>
              </a:rPr>
              <a:t>RÉSULTATS CLÉS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366DF02B-1622-4AE8-BCAE-664F7D019378}"/>
              </a:ext>
            </a:extLst>
          </p:cNvPr>
          <p:cNvCxnSpPr>
            <a:cxnSpLocks/>
          </p:cNvCxnSpPr>
          <p:nvPr/>
        </p:nvCxnSpPr>
        <p:spPr>
          <a:xfrm>
            <a:off x="1143000" y="48006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0438D2D8-A350-432B-A11A-BE7CE03820CA}"/>
              </a:ext>
            </a:extLst>
          </p:cNvPr>
          <p:cNvCxnSpPr>
            <a:cxnSpLocks/>
          </p:cNvCxnSpPr>
          <p:nvPr/>
        </p:nvCxnSpPr>
        <p:spPr>
          <a:xfrm>
            <a:off x="1600200" y="41148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3A29DFF2-1DA0-4EC6-8186-177E45FA6956}"/>
              </a:ext>
            </a:extLst>
          </p:cNvPr>
          <p:cNvCxnSpPr>
            <a:cxnSpLocks/>
          </p:cNvCxnSpPr>
          <p:nvPr/>
        </p:nvCxnSpPr>
        <p:spPr>
          <a:xfrm>
            <a:off x="2057400" y="4006796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1CFE93CD-EDB5-4F89-B1C0-10F47863FA3D}"/>
              </a:ext>
            </a:extLst>
          </p:cNvPr>
          <p:cNvCxnSpPr>
            <a:cxnSpLocks/>
          </p:cNvCxnSpPr>
          <p:nvPr/>
        </p:nvCxnSpPr>
        <p:spPr>
          <a:xfrm>
            <a:off x="2514600" y="3681453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FDC4A4ED-A5FF-4765-8DC9-15B479DD0C21}"/>
              </a:ext>
            </a:extLst>
          </p:cNvPr>
          <p:cNvCxnSpPr>
            <a:cxnSpLocks/>
          </p:cNvCxnSpPr>
          <p:nvPr/>
        </p:nvCxnSpPr>
        <p:spPr>
          <a:xfrm>
            <a:off x="2971798" y="4511702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Date Placeholder 3">
            <a:extLst>
              <a:ext uri="{FF2B5EF4-FFF2-40B4-BE49-F238E27FC236}">
                <a16:creationId xmlns="" xmlns:a16="http://schemas.microsoft.com/office/drawing/2014/main" id="{E6364AD1-C314-4F6D-ADE7-173D6D706C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" y="6530079"/>
            <a:ext cx="2133600" cy="184666"/>
          </a:xfrm>
        </p:spPr>
        <p:txBody>
          <a:bodyPr/>
          <a:lstStyle/>
          <a:p>
            <a:pPr algn="l" rtl="0"/>
            <a:fld id="{677F41D8-CF92-49B3-877B-53F238DBE70D}" type="datetime1">
              <a:rPr lang="en-US"/>
              <a:t>8/13/2019</a:t>
            </a:fld>
            <a:endParaRPr lang="fr-FR" dirty="0"/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050786D0-FE45-4AF9-A542-5E43CCADCFB8}"/>
              </a:ext>
            </a:extLst>
          </p:cNvPr>
          <p:cNvSpPr txBox="1"/>
          <p:nvPr/>
        </p:nvSpPr>
        <p:spPr>
          <a:xfrm rot="3097029">
            <a:off x="2226057" y="5995884"/>
            <a:ext cx="15205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Hôpitaux généraux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A41E49B4-6E42-43B5-8DE8-C2C87A4DF7DC}"/>
              </a:ext>
            </a:extLst>
          </p:cNvPr>
          <p:cNvSpPr txBox="1"/>
          <p:nvPr/>
        </p:nvSpPr>
        <p:spPr>
          <a:xfrm rot="3097029">
            <a:off x="1823955" y="5835494"/>
            <a:ext cx="1206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Centre de santé - Niveau IV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2B3339EA-0E66-474F-B8ED-560DE1879EFF}"/>
              </a:ext>
            </a:extLst>
          </p:cNvPr>
          <p:cNvSpPr txBox="1"/>
          <p:nvPr/>
        </p:nvSpPr>
        <p:spPr>
          <a:xfrm rot="3097029">
            <a:off x="1368668" y="5807957"/>
            <a:ext cx="1157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Centre de santé - Niveau III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="" xmlns:a16="http://schemas.microsoft.com/office/drawing/2014/main" id="{10EACCCB-48E6-4DAB-A491-025D95C67482}"/>
              </a:ext>
            </a:extLst>
          </p:cNvPr>
          <p:cNvSpPr txBox="1">
            <a:spLocks/>
          </p:cNvSpPr>
          <p:nvPr/>
        </p:nvSpPr>
        <p:spPr>
          <a:xfrm>
            <a:off x="5667816" y="1472082"/>
            <a:ext cx="3247584" cy="4571327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defPPr>
              <a:defRPr lang="fr-FR"/>
            </a:defPPr>
            <a:lvl1pPr marL="230188" indent="-230188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400" b="0" i="0"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4213" indent="-230188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>
                <a:solidFill>
                  <a:srgbClr val="635C5B"/>
                </a:solidFill>
                <a:latin typeface="Gill Sans MT"/>
                <a:cs typeface="Gill Sans MT"/>
              </a:defRPr>
            </a:lvl2pPr>
            <a:lvl3pPr indent="-230188">
              <a:spcBef>
                <a:spcPct val="20000"/>
              </a:spcBef>
              <a:buFont typeface="Arial"/>
              <a:buChar char="•"/>
              <a:defRPr b="0" i="0">
                <a:solidFill>
                  <a:srgbClr val="6C6463"/>
                </a:solidFill>
                <a:latin typeface="Gill Sans MT"/>
                <a:cs typeface="Gill Sans MT"/>
              </a:defRPr>
            </a:lvl3pPr>
            <a:lvl4pPr marL="1146175" indent="-231775">
              <a:spcBef>
                <a:spcPct val="20000"/>
              </a:spcBef>
              <a:buFont typeface="Arial"/>
              <a:buChar char="–"/>
              <a:defRPr sz="1600" b="0" i="0">
                <a:solidFill>
                  <a:srgbClr val="6C6463"/>
                </a:solidFill>
                <a:latin typeface="Gill Sans MT"/>
                <a:cs typeface="Gill Sans MT"/>
              </a:defRPr>
            </a:lvl4pPr>
            <a:lvl5pPr marL="1255713" indent="-230188">
              <a:spcBef>
                <a:spcPct val="20000"/>
              </a:spcBef>
              <a:buFont typeface="Arial"/>
              <a:buChar char="»"/>
              <a:defRPr sz="1400" b="0" i="0">
                <a:solidFill>
                  <a:srgbClr val="6C6463"/>
                </a:solidFill>
                <a:latin typeface="Gill Sans MT"/>
                <a:cs typeface="Gill Sans MT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rtl="0"/>
            <a:r>
              <a:rPr lang="fr-FR" b="0" i="0" u="none" baseline="0" dirty="0"/>
              <a:t>Scores très variables au sein dans les centres de santé, et les hôpitaux régionaux et nationaux de référence</a:t>
            </a:r>
          </a:p>
          <a:p>
            <a:pPr algn="l" rtl="0"/>
            <a:r>
              <a:rPr lang="fr-FR" b="0" i="0" u="none" baseline="0" dirty="0"/>
              <a:t>Tendance à </a:t>
            </a:r>
            <a:r>
              <a:rPr lang="fr-FR" b="0" i="0" u="none" baseline="0" dirty="0" smtClean="0"/>
              <a:t>l’amélioration </a:t>
            </a:r>
            <a:r>
              <a:rPr lang="fr-FR" b="0" i="0" u="none" baseline="0" dirty="0"/>
              <a:t>des scores moyens dans les établissements de santé de niveau supérieur</a:t>
            </a:r>
          </a:p>
          <a:p>
            <a:pPr algn="l" rtl="0"/>
            <a:r>
              <a:rPr lang="fr-FR" b="0" i="0" u="none" baseline="0" dirty="0"/>
              <a:t>Scores élevés pour les magasins médicaux nationaux et communs</a:t>
            </a:r>
          </a:p>
          <a:p>
            <a:endParaRPr lang="fr-FR" alt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9D87DACA-E28F-4A63-BC71-04324EB27A9D}"/>
              </a:ext>
            </a:extLst>
          </p:cNvPr>
          <p:cNvSpPr txBox="1"/>
          <p:nvPr/>
        </p:nvSpPr>
        <p:spPr>
          <a:xfrm>
            <a:off x="267816" y="328332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rgbClr val="C00000"/>
                </a:solidFill>
              </a:defRPr>
            </a:lvl1pPr>
          </a:lstStyle>
          <a:p>
            <a:pPr algn="l" rtl="0"/>
            <a:r>
              <a:rPr lang="fr-FR" b="1" i="0" u="none" baseline="0"/>
              <a:t>50 %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42D7EDA7-C3EE-48B3-A36D-32983082A725}"/>
              </a:ext>
            </a:extLst>
          </p:cNvPr>
          <p:cNvSpPr txBox="1"/>
          <p:nvPr/>
        </p:nvSpPr>
        <p:spPr>
          <a:xfrm>
            <a:off x="267816" y="449543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20 %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9885F794-040E-4042-9789-1E3DCD5B4515}"/>
              </a:ext>
            </a:extLst>
          </p:cNvPr>
          <p:cNvSpPr txBox="1"/>
          <p:nvPr/>
        </p:nvSpPr>
        <p:spPr>
          <a:xfrm>
            <a:off x="267816" y="370536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40 %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05C308B5-DA03-4BD1-803E-67FCEA56350D}"/>
              </a:ext>
            </a:extLst>
          </p:cNvPr>
          <p:cNvSpPr txBox="1"/>
          <p:nvPr/>
        </p:nvSpPr>
        <p:spPr>
          <a:xfrm>
            <a:off x="267816" y="212156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80 %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B6BB6321-D6E5-49AA-8B9C-5E3D101C6E33}"/>
              </a:ext>
            </a:extLst>
          </p:cNvPr>
          <p:cNvSpPr txBox="1"/>
          <p:nvPr/>
        </p:nvSpPr>
        <p:spPr>
          <a:xfrm>
            <a:off x="107516" y="129720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100 %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27ADD79-686A-44B0-96F1-649E0034E0BA}"/>
              </a:ext>
            </a:extLst>
          </p:cNvPr>
          <p:cNvSpPr txBox="1"/>
          <p:nvPr/>
        </p:nvSpPr>
        <p:spPr>
          <a:xfrm>
            <a:off x="267816" y="289810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60 %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90711D5C-3D1E-4393-959B-C2AEBC02BB99}"/>
              </a:ext>
            </a:extLst>
          </p:cNvPr>
          <p:cNvCxnSpPr>
            <a:cxnSpLocks/>
          </p:cNvCxnSpPr>
          <p:nvPr/>
        </p:nvCxnSpPr>
        <p:spPr>
          <a:xfrm flipV="1">
            <a:off x="931048" y="1295400"/>
            <a:ext cx="0" cy="419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1F2962DA-C28E-4A90-9792-44E28E2EA40D}"/>
              </a:ext>
            </a:extLst>
          </p:cNvPr>
          <p:cNvSpPr txBox="1"/>
          <p:nvPr/>
        </p:nvSpPr>
        <p:spPr>
          <a:xfrm>
            <a:off x="139699" y="956846"/>
            <a:ext cx="1155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sz="1600" b="1" i="0" u="none" baseline="0"/>
              <a:t>Capacités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="" xmlns:a16="http://schemas.microsoft.com/office/drawing/2014/main" id="{B82453A1-D1EC-4176-AC83-ACB88EE57934}"/>
              </a:ext>
            </a:extLst>
          </p:cNvPr>
          <p:cNvCxnSpPr>
            <a:cxnSpLocks/>
          </p:cNvCxnSpPr>
          <p:nvPr/>
        </p:nvCxnSpPr>
        <p:spPr>
          <a:xfrm>
            <a:off x="3505202" y="22098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="" xmlns:a16="http://schemas.microsoft.com/office/drawing/2014/main" id="{AE4F7233-6CA8-4C06-A57D-71C9317770F0}"/>
              </a:ext>
            </a:extLst>
          </p:cNvPr>
          <p:cNvCxnSpPr>
            <a:cxnSpLocks/>
          </p:cNvCxnSpPr>
          <p:nvPr/>
        </p:nvCxnSpPr>
        <p:spPr>
          <a:xfrm>
            <a:off x="3886202" y="25146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81B9849C-4A7E-42AF-82C9-10EB127747C3}"/>
              </a:ext>
            </a:extLst>
          </p:cNvPr>
          <p:cNvSpPr txBox="1"/>
          <p:nvPr/>
        </p:nvSpPr>
        <p:spPr>
          <a:xfrm rot="3097029">
            <a:off x="906174" y="5789593"/>
            <a:ext cx="1094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Centre de santé - Niveau II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DB9CC4D4-C126-4589-964D-5A3AFD8220F4}"/>
              </a:ext>
            </a:extLst>
          </p:cNvPr>
          <p:cNvSpPr txBox="1"/>
          <p:nvPr/>
        </p:nvSpPr>
        <p:spPr>
          <a:xfrm rot="3097029">
            <a:off x="2759318" y="5848874"/>
            <a:ext cx="1251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Hôpitaux régionaux de référence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50E19781-6D98-434C-98C5-FD969BF735B9}"/>
              </a:ext>
            </a:extLst>
          </p:cNvPr>
          <p:cNvSpPr txBox="1"/>
          <p:nvPr/>
        </p:nvSpPr>
        <p:spPr>
          <a:xfrm rot="3097029">
            <a:off x="3229940" y="5890092"/>
            <a:ext cx="1366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Magasins médicaux communs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FB548DB9-6C5E-41A5-8E54-7F3229273157}"/>
              </a:ext>
            </a:extLst>
          </p:cNvPr>
          <p:cNvSpPr txBox="1"/>
          <p:nvPr/>
        </p:nvSpPr>
        <p:spPr>
          <a:xfrm rot="3097029">
            <a:off x="3701892" y="5822065"/>
            <a:ext cx="119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Magasins médicaux nationaux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7EFB124D-1DA9-4F22-920A-D7742FFB595D}"/>
              </a:ext>
            </a:extLst>
          </p:cNvPr>
          <p:cNvSpPr txBox="1"/>
          <p:nvPr/>
        </p:nvSpPr>
        <p:spPr>
          <a:xfrm rot="3097029">
            <a:off x="4106053" y="5979187"/>
            <a:ext cx="1594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Autorité nationale des médicaments (NDA)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35C64F9F-1B77-4FD3-B773-9FDACDD0BA84}"/>
              </a:ext>
            </a:extLst>
          </p:cNvPr>
          <p:cNvSpPr txBox="1"/>
          <p:nvPr/>
        </p:nvSpPr>
        <p:spPr>
          <a:xfrm rot="3097029">
            <a:off x="4606878" y="5913423"/>
            <a:ext cx="12691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000" b="0" i="0" u="none" baseline="0" dirty="0"/>
              <a:t>Ministère de la Santé</a:t>
            </a:r>
            <a:endParaRPr lang="fr-FR" sz="1000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="" xmlns:a16="http://schemas.microsoft.com/office/drawing/2014/main" id="{21BD18F8-5BA2-44A1-B95B-01740C40229F}"/>
              </a:ext>
            </a:extLst>
          </p:cNvPr>
          <p:cNvCxnSpPr>
            <a:cxnSpLocks/>
          </p:cNvCxnSpPr>
          <p:nvPr/>
        </p:nvCxnSpPr>
        <p:spPr>
          <a:xfrm>
            <a:off x="4468506" y="1483056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="" xmlns:a16="http://schemas.microsoft.com/office/drawing/2014/main" id="{1BC76B65-56A3-484C-A3CD-A32C296BA061}"/>
              </a:ext>
            </a:extLst>
          </p:cNvPr>
          <p:cNvCxnSpPr>
            <a:cxnSpLocks/>
          </p:cNvCxnSpPr>
          <p:nvPr/>
        </p:nvCxnSpPr>
        <p:spPr>
          <a:xfrm>
            <a:off x="4890450" y="44958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l Callout 48"/>
          <p:cNvSpPr/>
          <p:nvPr/>
        </p:nvSpPr>
        <p:spPr>
          <a:xfrm>
            <a:off x="6745705" y="4796136"/>
            <a:ext cx="1957733" cy="1307470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et résultats clés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117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DA1E485C-A102-4309-9B8D-D6B7B872A6B4}"/>
              </a:ext>
            </a:extLst>
          </p:cNvPr>
          <p:cNvCxnSpPr>
            <a:cxnSpLocks/>
          </p:cNvCxnSpPr>
          <p:nvPr/>
        </p:nvCxnSpPr>
        <p:spPr>
          <a:xfrm>
            <a:off x="778648" y="3488697"/>
            <a:ext cx="4707752" cy="0"/>
          </a:xfrm>
          <a:prstGeom prst="line">
            <a:avLst/>
          </a:prstGeom>
          <a:ln w="12700">
            <a:solidFill>
              <a:srgbClr val="C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912FB55-8D29-4CBC-AC4B-950F4ECD7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CMM - Ressources humaines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3E840D89-96A6-4801-97B7-F8E556AB2639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37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B6328B84-928B-4EDB-BA5C-AF035859B0E1}"/>
              </a:ext>
            </a:extLst>
          </p:cNvPr>
          <p:cNvCxnSpPr>
            <a:cxnSpLocks/>
          </p:cNvCxnSpPr>
          <p:nvPr/>
        </p:nvCxnSpPr>
        <p:spPr>
          <a:xfrm>
            <a:off x="778648" y="1463998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DB590D18-1F49-454D-9C2F-54F07D76A6D4}"/>
              </a:ext>
            </a:extLst>
          </p:cNvPr>
          <p:cNvCxnSpPr>
            <a:cxnSpLocks/>
          </p:cNvCxnSpPr>
          <p:nvPr/>
        </p:nvCxnSpPr>
        <p:spPr>
          <a:xfrm>
            <a:off x="778648" y="2269673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E2A7517D-A822-419A-A45F-B4C79B7AB67F}"/>
              </a:ext>
            </a:extLst>
          </p:cNvPr>
          <p:cNvCxnSpPr>
            <a:cxnSpLocks/>
          </p:cNvCxnSpPr>
          <p:nvPr/>
        </p:nvCxnSpPr>
        <p:spPr>
          <a:xfrm>
            <a:off x="778648" y="3879223"/>
            <a:ext cx="47077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0522FC5C-A4F0-4DE5-8A52-966E6B97270D}"/>
              </a:ext>
            </a:extLst>
          </p:cNvPr>
          <p:cNvCxnSpPr>
            <a:cxnSpLocks/>
          </p:cNvCxnSpPr>
          <p:nvPr/>
        </p:nvCxnSpPr>
        <p:spPr>
          <a:xfrm>
            <a:off x="778648" y="4682888"/>
            <a:ext cx="4779406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42DB2062-6FDF-425E-BC93-9E827922707C}"/>
              </a:ext>
            </a:extLst>
          </p:cNvPr>
          <p:cNvCxnSpPr>
            <a:cxnSpLocks/>
          </p:cNvCxnSpPr>
          <p:nvPr/>
        </p:nvCxnSpPr>
        <p:spPr>
          <a:xfrm>
            <a:off x="778648" y="3071963"/>
            <a:ext cx="4686353" cy="261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73735102-7A04-4B55-9BA3-AAB754282FAA}"/>
              </a:ext>
            </a:extLst>
          </p:cNvPr>
          <p:cNvSpPr/>
          <p:nvPr/>
        </p:nvSpPr>
        <p:spPr>
          <a:xfrm>
            <a:off x="2057400" y="2507678"/>
            <a:ext cx="228598" cy="1680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5ECD36FC-DA30-4168-8148-FF840FCC7283}"/>
              </a:ext>
            </a:extLst>
          </p:cNvPr>
          <p:cNvSpPr/>
          <p:nvPr/>
        </p:nvSpPr>
        <p:spPr>
          <a:xfrm>
            <a:off x="1600200" y="2697064"/>
            <a:ext cx="228598" cy="2263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4CB00D6A-7028-4070-BE05-2F1A96D421E4}"/>
              </a:ext>
            </a:extLst>
          </p:cNvPr>
          <p:cNvSpPr/>
          <p:nvPr/>
        </p:nvSpPr>
        <p:spPr>
          <a:xfrm>
            <a:off x="1143000" y="2655912"/>
            <a:ext cx="228598" cy="23738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289313D8-2DF1-4BBE-A81D-187FB31B9EC6}"/>
              </a:ext>
            </a:extLst>
          </p:cNvPr>
          <p:cNvSpPr txBox="1"/>
          <p:nvPr/>
        </p:nvSpPr>
        <p:spPr>
          <a:xfrm flipH="1">
            <a:off x="5755105" y="1065015"/>
            <a:ext cx="1981200" cy="407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>
              <a:spcBef>
                <a:spcPct val="0"/>
              </a:spcBef>
              <a:buNone/>
              <a:defRPr sz="2800" b="1" i="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1800" b="1" i="0" u="none" baseline="0">
                <a:solidFill>
                  <a:schemeClr val="tx1"/>
                </a:solidFill>
              </a:rPr>
              <a:t>RÉSULTATS CLÉS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1DB0217F-0F49-4C72-820D-4B8945354E05}"/>
              </a:ext>
            </a:extLst>
          </p:cNvPr>
          <p:cNvCxnSpPr>
            <a:cxnSpLocks/>
          </p:cNvCxnSpPr>
          <p:nvPr/>
        </p:nvCxnSpPr>
        <p:spPr>
          <a:xfrm>
            <a:off x="1143000" y="39624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2C7F3D62-71DA-49ED-A73A-D0C6924903EC}"/>
              </a:ext>
            </a:extLst>
          </p:cNvPr>
          <p:cNvCxnSpPr>
            <a:cxnSpLocks/>
          </p:cNvCxnSpPr>
          <p:nvPr/>
        </p:nvCxnSpPr>
        <p:spPr>
          <a:xfrm>
            <a:off x="1600200" y="35814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6A49E990-A516-4FD6-9A73-5A0E61D6A589}"/>
              </a:ext>
            </a:extLst>
          </p:cNvPr>
          <p:cNvCxnSpPr>
            <a:cxnSpLocks/>
          </p:cNvCxnSpPr>
          <p:nvPr/>
        </p:nvCxnSpPr>
        <p:spPr>
          <a:xfrm>
            <a:off x="2057400" y="3326673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Date Placeholder 3">
            <a:extLst>
              <a:ext uri="{FF2B5EF4-FFF2-40B4-BE49-F238E27FC236}">
                <a16:creationId xmlns="" xmlns:a16="http://schemas.microsoft.com/office/drawing/2014/main" id="{5B84082E-891C-418A-9ED9-0B2D9EBA3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" y="6530079"/>
            <a:ext cx="2133600" cy="184666"/>
          </a:xfrm>
        </p:spPr>
        <p:txBody>
          <a:bodyPr/>
          <a:lstStyle/>
          <a:p>
            <a:pPr algn="l" rtl="0"/>
            <a:fld id="{677F41D8-CF92-49B3-877B-53F238DBE70D}" type="datetime1">
              <a:rPr lang="en-US"/>
              <a:t>8/13/2019</a:t>
            </a:fld>
            <a:endParaRPr lang="fr-FR" dirty="0"/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42C71D24-6661-4535-920F-129B22CF8954}"/>
              </a:ext>
            </a:extLst>
          </p:cNvPr>
          <p:cNvSpPr txBox="1"/>
          <p:nvPr/>
        </p:nvSpPr>
        <p:spPr>
          <a:xfrm rot="3097029">
            <a:off x="2735778" y="5835799"/>
            <a:ext cx="125959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Bureau de santé de district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9A8BC4B2-E338-4928-8F2C-C5CF1B236858}"/>
              </a:ext>
            </a:extLst>
          </p:cNvPr>
          <p:cNvSpPr txBox="1"/>
          <p:nvPr/>
        </p:nvSpPr>
        <p:spPr>
          <a:xfrm rot="3097029">
            <a:off x="3173285" y="5910969"/>
            <a:ext cx="1479995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Hôpitaux régionaux de référence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A9865AB1-5584-4172-82DE-6B61370CBF9A}"/>
              </a:ext>
            </a:extLst>
          </p:cNvPr>
          <p:cNvSpPr txBox="1"/>
          <p:nvPr/>
        </p:nvSpPr>
        <p:spPr>
          <a:xfrm rot="3097029">
            <a:off x="2226057" y="5989729"/>
            <a:ext cx="1520501" cy="22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/>
              <a:t>Hôpitaux généraux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="" xmlns:a16="http://schemas.microsoft.com/office/drawing/2014/main" id="{540F2E68-2EDE-4EF8-9DDF-D80493E9C186}"/>
              </a:ext>
            </a:extLst>
          </p:cNvPr>
          <p:cNvCxnSpPr>
            <a:cxnSpLocks/>
          </p:cNvCxnSpPr>
          <p:nvPr/>
        </p:nvCxnSpPr>
        <p:spPr>
          <a:xfrm flipV="1">
            <a:off x="931048" y="5486400"/>
            <a:ext cx="4627006" cy="1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EF324573-3EA4-4CF6-B410-A0DE32113BC4}"/>
              </a:ext>
            </a:extLst>
          </p:cNvPr>
          <p:cNvSpPr txBox="1"/>
          <p:nvPr/>
        </p:nvSpPr>
        <p:spPr>
          <a:xfrm rot="3097029">
            <a:off x="4890750" y="6014531"/>
            <a:ext cx="1548862" cy="22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Ministère de la Santé</a:t>
            </a:r>
            <a:endParaRPr lang="fr-FR" sz="1100" dirty="0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26B2C1F9-D140-48F5-ACC4-F4E23F7617CA}"/>
              </a:ext>
            </a:extLst>
          </p:cNvPr>
          <p:cNvSpPr txBox="1"/>
          <p:nvPr/>
        </p:nvSpPr>
        <p:spPr>
          <a:xfrm rot="3097029">
            <a:off x="1804394" y="5863637"/>
            <a:ext cx="1310076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Centre de santé - Niveau IV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E434B2DF-9AF7-4A94-A1CC-AB3FFD4C9B63}"/>
              </a:ext>
            </a:extLst>
          </p:cNvPr>
          <p:cNvSpPr txBox="1"/>
          <p:nvPr/>
        </p:nvSpPr>
        <p:spPr>
          <a:xfrm rot="3097029">
            <a:off x="1339966" y="5854998"/>
            <a:ext cx="1308577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Centre de santé - Niveau III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5FF13F21-1399-44F2-BDFB-6844F1A72437}"/>
              </a:ext>
            </a:extLst>
          </p:cNvPr>
          <p:cNvSpPr txBox="1"/>
          <p:nvPr/>
        </p:nvSpPr>
        <p:spPr>
          <a:xfrm rot="3097029">
            <a:off x="874944" y="5866626"/>
            <a:ext cx="1259329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Centre de santé - Niveau II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82AA7453-95E1-42AB-84C6-73BC9CA31880}"/>
              </a:ext>
            </a:extLst>
          </p:cNvPr>
          <p:cNvSpPr txBox="1"/>
          <p:nvPr/>
        </p:nvSpPr>
        <p:spPr>
          <a:xfrm rot="3097029">
            <a:off x="4064038" y="5894424"/>
            <a:ext cx="1409165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Magasins médicaux nationaux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="" xmlns:a16="http://schemas.microsoft.com/office/drawing/2014/main" id="{76EA8AC5-98FC-4BCA-8A4D-5915D6381E4D}"/>
              </a:ext>
            </a:extLst>
          </p:cNvPr>
          <p:cNvSpPr/>
          <p:nvPr/>
        </p:nvSpPr>
        <p:spPr>
          <a:xfrm>
            <a:off x="4798139" y="3182982"/>
            <a:ext cx="228598" cy="176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9263E815-63BF-4BA1-AEFB-5EF061EBAAC1}"/>
              </a:ext>
            </a:extLst>
          </p:cNvPr>
          <p:cNvSpPr/>
          <p:nvPr/>
        </p:nvSpPr>
        <p:spPr>
          <a:xfrm>
            <a:off x="3426539" y="2990161"/>
            <a:ext cx="228598" cy="15703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74" name="Rectangle 73">
            <a:extLst>
              <a:ext uri="{FF2B5EF4-FFF2-40B4-BE49-F238E27FC236}">
                <a16:creationId xmlns="" xmlns:a16="http://schemas.microsoft.com/office/drawing/2014/main" id="{C8B674EE-6BD9-4DFA-9544-16BB5A8E24A0}"/>
              </a:ext>
            </a:extLst>
          </p:cNvPr>
          <p:cNvSpPr/>
          <p:nvPr/>
        </p:nvSpPr>
        <p:spPr>
          <a:xfrm>
            <a:off x="2969339" y="2835698"/>
            <a:ext cx="228598" cy="15699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D477CFFF-BCE6-4486-B675-12C77063A217}"/>
              </a:ext>
            </a:extLst>
          </p:cNvPr>
          <p:cNvSpPr txBox="1"/>
          <p:nvPr/>
        </p:nvSpPr>
        <p:spPr>
          <a:xfrm rot="3097029">
            <a:off x="4381327" y="6060795"/>
            <a:ext cx="1664475" cy="22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lnSpc>
                <a:spcPct val="80000"/>
              </a:lnSpc>
            </a:pPr>
            <a:r>
              <a:rPr lang="fr-FR" sz="1100" b="0" i="0" u="none" baseline="0"/>
              <a:t>Bureau médical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="" xmlns:a16="http://schemas.microsoft.com/office/drawing/2014/main" id="{FC8DC3D0-CA59-41D7-9AF6-3101D59B7648}"/>
              </a:ext>
            </a:extLst>
          </p:cNvPr>
          <p:cNvSpPr/>
          <p:nvPr/>
        </p:nvSpPr>
        <p:spPr>
          <a:xfrm>
            <a:off x="2493203" y="2417780"/>
            <a:ext cx="228598" cy="15955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cxnSp>
        <p:nvCxnSpPr>
          <p:cNvPr id="86" name="Straight Connector 85">
            <a:extLst>
              <a:ext uri="{FF2B5EF4-FFF2-40B4-BE49-F238E27FC236}">
                <a16:creationId xmlns="" xmlns:a16="http://schemas.microsoft.com/office/drawing/2014/main" id="{530B2E7C-66E3-41D5-BE3C-388072B7ED71}"/>
              </a:ext>
            </a:extLst>
          </p:cNvPr>
          <p:cNvCxnSpPr>
            <a:cxnSpLocks/>
          </p:cNvCxnSpPr>
          <p:nvPr/>
        </p:nvCxnSpPr>
        <p:spPr>
          <a:xfrm>
            <a:off x="2493203" y="3098073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="" xmlns:a16="http://schemas.microsoft.com/office/drawing/2014/main" id="{2E059FB7-2C10-4599-8FA1-5A55C6381E5C}"/>
              </a:ext>
            </a:extLst>
          </p:cNvPr>
          <p:cNvCxnSpPr>
            <a:cxnSpLocks/>
          </p:cNvCxnSpPr>
          <p:nvPr/>
        </p:nvCxnSpPr>
        <p:spPr>
          <a:xfrm>
            <a:off x="2969339" y="35814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="" xmlns:a16="http://schemas.microsoft.com/office/drawing/2014/main" id="{915E6FCC-F078-4185-A1E5-20A8820DF56F}"/>
              </a:ext>
            </a:extLst>
          </p:cNvPr>
          <p:cNvCxnSpPr>
            <a:cxnSpLocks/>
          </p:cNvCxnSpPr>
          <p:nvPr/>
        </p:nvCxnSpPr>
        <p:spPr>
          <a:xfrm>
            <a:off x="3426539" y="35814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="" xmlns:a16="http://schemas.microsoft.com/office/drawing/2014/main" id="{E0ED1C9B-238D-4A6E-809F-F392CA05E9B2}"/>
              </a:ext>
            </a:extLst>
          </p:cNvPr>
          <p:cNvCxnSpPr>
            <a:cxnSpLocks/>
          </p:cNvCxnSpPr>
          <p:nvPr/>
        </p:nvCxnSpPr>
        <p:spPr>
          <a:xfrm>
            <a:off x="4798139" y="3269997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Subtitle 2">
            <a:extLst>
              <a:ext uri="{FF2B5EF4-FFF2-40B4-BE49-F238E27FC236}">
                <a16:creationId xmlns="" xmlns:a16="http://schemas.microsoft.com/office/drawing/2014/main" id="{D62D8347-7443-420F-9539-7D611990F509}"/>
              </a:ext>
            </a:extLst>
          </p:cNvPr>
          <p:cNvSpPr txBox="1">
            <a:spLocks/>
          </p:cNvSpPr>
          <p:nvPr/>
        </p:nvSpPr>
        <p:spPr>
          <a:xfrm>
            <a:off x="5709315" y="1524674"/>
            <a:ext cx="3166868" cy="4356942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defPPr>
              <a:defRPr lang="fr-FR"/>
            </a:defPPr>
            <a:lvl1pPr marL="230188" indent="-230188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400" b="0" i="0"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4213" indent="-230188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>
                <a:solidFill>
                  <a:srgbClr val="635C5B"/>
                </a:solidFill>
                <a:latin typeface="Gill Sans MT"/>
                <a:cs typeface="Gill Sans MT"/>
              </a:defRPr>
            </a:lvl2pPr>
            <a:lvl3pPr indent="-230188">
              <a:spcBef>
                <a:spcPct val="20000"/>
              </a:spcBef>
              <a:buFont typeface="Arial"/>
              <a:buChar char="•"/>
              <a:defRPr b="0" i="0">
                <a:solidFill>
                  <a:srgbClr val="6C6463"/>
                </a:solidFill>
                <a:latin typeface="Gill Sans MT"/>
                <a:cs typeface="Gill Sans MT"/>
              </a:defRPr>
            </a:lvl3pPr>
            <a:lvl4pPr marL="1146175" indent="-231775">
              <a:spcBef>
                <a:spcPct val="20000"/>
              </a:spcBef>
              <a:buFont typeface="Arial"/>
              <a:buChar char="–"/>
              <a:defRPr sz="1600" b="0" i="0">
                <a:solidFill>
                  <a:srgbClr val="6C6463"/>
                </a:solidFill>
                <a:latin typeface="Gill Sans MT"/>
                <a:cs typeface="Gill Sans MT"/>
              </a:defRPr>
            </a:lvl4pPr>
            <a:lvl5pPr marL="1255713" indent="-230188">
              <a:spcBef>
                <a:spcPct val="20000"/>
              </a:spcBef>
              <a:buFont typeface="Arial"/>
              <a:buChar char="»"/>
              <a:defRPr sz="1400" b="0" i="0">
                <a:solidFill>
                  <a:srgbClr val="6C6463"/>
                </a:solidFill>
                <a:latin typeface="Gill Sans MT"/>
                <a:cs typeface="Gill Sans MT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rtl="0"/>
            <a:r>
              <a:rPr lang="fr-FR" sz="2000" b="0" i="0" u="none" baseline="0" dirty="0"/>
              <a:t>Évalué à tous les niveaux </a:t>
            </a:r>
            <a:r>
              <a:rPr lang="fr-FR" sz="2000" b="0" i="0" u="none" baseline="0" dirty="0" smtClean="0"/>
              <a:t/>
            </a:r>
            <a:br>
              <a:rPr lang="fr-FR" sz="2000" b="0" i="0" u="none" baseline="0" dirty="0" smtClean="0"/>
            </a:br>
            <a:r>
              <a:rPr lang="fr-FR" sz="2000" b="0" i="0" u="none" baseline="0" dirty="0" smtClean="0"/>
              <a:t>de </a:t>
            </a:r>
            <a:r>
              <a:rPr lang="fr-FR" sz="2000" b="0" i="0" u="none" baseline="0" dirty="0"/>
              <a:t>la chaîne </a:t>
            </a:r>
            <a:r>
              <a:rPr lang="fr-FR" sz="2000" b="0" i="0" u="none" baseline="0" dirty="0" smtClean="0"/>
              <a:t>d’approvisionnement</a:t>
            </a:r>
            <a:endParaRPr lang="fr-FR" sz="2000" b="0" i="0" u="none" baseline="0" dirty="0"/>
          </a:p>
          <a:p>
            <a:pPr algn="l" rtl="0"/>
            <a:r>
              <a:rPr lang="fr-FR" sz="2000" b="0" i="0" u="none" baseline="0" dirty="0"/>
              <a:t>Scores variables à tous les niveaux</a:t>
            </a:r>
          </a:p>
          <a:p>
            <a:pPr algn="l" rtl="0"/>
            <a:r>
              <a:rPr lang="fr-FR" sz="2000" b="0" i="0" u="none" baseline="0" dirty="0"/>
              <a:t>Tendance à </a:t>
            </a:r>
            <a:r>
              <a:rPr lang="fr-FR" sz="2000" b="0" i="0" u="none" baseline="0" dirty="0" smtClean="0"/>
              <a:t>l’amélioration </a:t>
            </a:r>
            <a:r>
              <a:rPr lang="fr-FR" sz="2000" b="0" i="0" u="none" baseline="0" dirty="0"/>
              <a:t>des scores moyens dans les établissements de santé </a:t>
            </a:r>
            <a:r>
              <a:rPr lang="fr-FR" sz="2000" b="0" i="0" u="none" baseline="0" dirty="0" smtClean="0"/>
              <a:t/>
            </a:r>
            <a:br>
              <a:rPr lang="fr-FR" sz="2000" b="0" i="0" u="none" baseline="0" dirty="0" smtClean="0"/>
            </a:br>
            <a:r>
              <a:rPr lang="fr-FR" sz="2000" b="0" i="0" u="none" baseline="0" dirty="0" smtClean="0"/>
              <a:t>de </a:t>
            </a:r>
            <a:r>
              <a:rPr lang="fr-FR" sz="2000" b="0" i="0" u="none" baseline="0" dirty="0"/>
              <a:t>niveau supérieur</a:t>
            </a:r>
          </a:p>
          <a:p>
            <a:pPr algn="l" rtl="0"/>
            <a:r>
              <a:rPr lang="fr-FR" sz="2000" b="0" i="0" u="none" baseline="0" dirty="0"/>
              <a:t>Différence significative entre les scores des magasins médicaux nationaux et des magasins médicaux communs</a:t>
            </a:r>
            <a:endParaRPr lang="fr-FR" altLang="en-US" sz="2000" dirty="0"/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8D013840-0D66-471E-935A-74B488D5B60C}"/>
              </a:ext>
            </a:extLst>
          </p:cNvPr>
          <p:cNvSpPr txBox="1"/>
          <p:nvPr/>
        </p:nvSpPr>
        <p:spPr>
          <a:xfrm>
            <a:off x="267816" y="328332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rgbClr val="C00000"/>
                </a:solidFill>
              </a:defRPr>
            </a:lvl1pPr>
          </a:lstStyle>
          <a:p>
            <a:pPr algn="l" rtl="0"/>
            <a:r>
              <a:rPr lang="fr-FR" b="1" i="0" u="none" baseline="0"/>
              <a:t>50 %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73D3839F-5BA9-476E-B372-70A6F87AFF7C}"/>
              </a:ext>
            </a:extLst>
          </p:cNvPr>
          <p:cNvSpPr txBox="1"/>
          <p:nvPr/>
        </p:nvSpPr>
        <p:spPr>
          <a:xfrm>
            <a:off x="267816" y="449543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20 %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27D8CE3E-BAA7-4B60-9591-84AFAD6995E4}"/>
              </a:ext>
            </a:extLst>
          </p:cNvPr>
          <p:cNvSpPr txBox="1"/>
          <p:nvPr/>
        </p:nvSpPr>
        <p:spPr>
          <a:xfrm>
            <a:off x="267816" y="370536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40 %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B603063B-4CB0-42D8-8110-B743497C6AB7}"/>
              </a:ext>
            </a:extLst>
          </p:cNvPr>
          <p:cNvSpPr txBox="1"/>
          <p:nvPr/>
        </p:nvSpPr>
        <p:spPr>
          <a:xfrm>
            <a:off x="267816" y="212156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80 %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469D0B00-FF2C-49C9-940A-18C6C17479CB}"/>
              </a:ext>
            </a:extLst>
          </p:cNvPr>
          <p:cNvSpPr txBox="1"/>
          <p:nvPr/>
        </p:nvSpPr>
        <p:spPr>
          <a:xfrm>
            <a:off x="107516" y="129720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100 %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2BA6164D-3F0F-40FE-85BD-C8997903B85B}"/>
              </a:ext>
            </a:extLst>
          </p:cNvPr>
          <p:cNvSpPr txBox="1"/>
          <p:nvPr/>
        </p:nvSpPr>
        <p:spPr>
          <a:xfrm>
            <a:off x="267816" y="289810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60 %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="" xmlns:a16="http://schemas.microsoft.com/office/drawing/2014/main" id="{07F5723F-4EF6-4F0A-A2E3-11F647F1A796}"/>
              </a:ext>
            </a:extLst>
          </p:cNvPr>
          <p:cNvCxnSpPr>
            <a:cxnSpLocks/>
          </p:cNvCxnSpPr>
          <p:nvPr/>
        </p:nvCxnSpPr>
        <p:spPr>
          <a:xfrm flipV="1">
            <a:off x="931048" y="1295400"/>
            <a:ext cx="0" cy="419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2E972829-B629-4480-AC8D-9444685F7014}"/>
              </a:ext>
            </a:extLst>
          </p:cNvPr>
          <p:cNvSpPr txBox="1"/>
          <p:nvPr/>
        </p:nvSpPr>
        <p:spPr>
          <a:xfrm>
            <a:off x="139699" y="956846"/>
            <a:ext cx="1155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sz="1600" b="1" i="0" u="none" baseline="0"/>
              <a:t>Capacités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="" xmlns:a16="http://schemas.microsoft.com/office/drawing/2014/main" id="{DE574A55-8BC1-44C0-949D-571DB7DBAC21}"/>
              </a:ext>
            </a:extLst>
          </p:cNvPr>
          <p:cNvCxnSpPr>
            <a:cxnSpLocks/>
          </p:cNvCxnSpPr>
          <p:nvPr/>
        </p:nvCxnSpPr>
        <p:spPr>
          <a:xfrm>
            <a:off x="3878052" y="263702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="" xmlns:a16="http://schemas.microsoft.com/office/drawing/2014/main" id="{77AE50A8-C9C5-41DC-9A1C-3357D9310980}"/>
              </a:ext>
            </a:extLst>
          </p:cNvPr>
          <p:cNvCxnSpPr>
            <a:cxnSpLocks/>
          </p:cNvCxnSpPr>
          <p:nvPr/>
        </p:nvCxnSpPr>
        <p:spPr>
          <a:xfrm>
            <a:off x="4343402" y="3531327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FEC24BF0-154C-4889-9A32-958E70CF8339}"/>
              </a:ext>
            </a:extLst>
          </p:cNvPr>
          <p:cNvSpPr txBox="1"/>
          <p:nvPr/>
        </p:nvSpPr>
        <p:spPr>
          <a:xfrm rot="3097029">
            <a:off x="3655112" y="5906487"/>
            <a:ext cx="1439945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Magasins médicaux communs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="" xmlns:a16="http://schemas.microsoft.com/office/drawing/2014/main" id="{20F097EC-CECE-4DA4-9BD5-BCBDE217031B}"/>
              </a:ext>
            </a:extLst>
          </p:cNvPr>
          <p:cNvCxnSpPr>
            <a:cxnSpLocks/>
          </p:cNvCxnSpPr>
          <p:nvPr/>
        </p:nvCxnSpPr>
        <p:spPr>
          <a:xfrm>
            <a:off x="5195250" y="32766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Oval Callout 56"/>
          <p:cNvSpPr/>
          <p:nvPr/>
        </p:nvSpPr>
        <p:spPr>
          <a:xfrm>
            <a:off x="6745705" y="4796136"/>
            <a:ext cx="1957733" cy="1296421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et résultats clés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24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9FBF9392-7565-4442-B109-94E090579426}"/>
              </a:ext>
            </a:extLst>
          </p:cNvPr>
          <p:cNvCxnSpPr>
            <a:cxnSpLocks/>
          </p:cNvCxnSpPr>
          <p:nvPr/>
        </p:nvCxnSpPr>
        <p:spPr>
          <a:xfrm>
            <a:off x="778648" y="3488697"/>
            <a:ext cx="4686353" cy="0"/>
          </a:xfrm>
          <a:prstGeom prst="line">
            <a:avLst/>
          </a:prstGeom>
          <a:ln w="12700">
            <a:solidFill>
              <a:srgbClr val="C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578FEDC3-BB58-4FF9-8461-4B44D9654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CMM - Viabilité financière</a:t>
            </a:r>
          </a:p>
        </p:txBody>
      </p:sp>
      <p:sp>
        <p:nvSpPr>
          <p:cNvPr id="52" name="Slide Number Placeholder 5">
            <a:extLst>
              <a:ext uri="{FF2B5EF4-FFF2-40B4-BE49-F238E27FC236}">
                <a16:creationId xmlns="" xmlns:a16="http://schemas.microsoft.com/office/drawing/2014/main" id="{B8C20A03-57BC-4A5C-953C-46C7BA6BEC61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38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2872ACCF-3F6F-4B50-8B81-15D3A3E842D6}"/>
              </a:ext>
            </a:extLst>
          </p:cNvPr>
          <p:cNvCxnSpPr>
            <a:cxnSpLocks/>
          </p:cNvCxnSpPr>
          <p:nvPr/>
        </p:nvCxnSpPr>
        <p:spPr>
          <a:xfrm>
            <a:off x="778648" y="1463998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28A7F436-2EA9-4003-8C2B-48EE5E0604CE}"/>
              </a:ext>
            </a:extLst>
          </p:cNvPr>
          <p:cNvCxnSpPr>
            <a:cxnSpLocks/>
          </p:cNvCxnSpPr>
          <p:nvPr/>
        </p:nvCxnSpPr>
        <p:spPr>
          <a:xfrm>
            <a:off x="778648" y="2269673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="" xmlns:a16="http://schemas.microsoft.com/office/drawing/2014/main" id="{ED67F471-39BE-46FA-ACD1-E727C3359713}"/>
              </a:ext>
            </a:extLst>
          </p:cNvPr>
          <p:cNvCxnSpPr>
            <a:cxnSpLocks/>
          </p:cNvCxnSpPr>
          <p:nvPr/>
        </p:nvCxnSpPr>
        <p:spPr>
          <a:xfrm>
            <a:off x="778648" y="3879223"/>
            <a:ext cx="47077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E49EA973-8B02-4311-965E-33C8DDDE66DB}"/>
              </a:ext>
            </a:extLst>
          </p:cNvPr>
          <p:cNvCxnSpPr>
            <a:cxnSpLocks/>
          </p:cNvCxnSpPr>
          <p:nvPr/>
        </p:nvCxnSpPr>
        <p:spPr>
          <a:xfrm>
            <a:off x="778648" y="4682888"/>
            <a:ext cx="4779406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984D8976-7BA0-4DAC-9C75-2E97910AD151}"/>
              </a:ext>
            </a:extLst>
          </p:cNvPr>
          <p:cNvCxnSpPr>
            <a:cxnSpLocks/>
          </p:cNvCxnSpPr>
          <p:nvPr/>
        </p:nvCxnSpPr>
        <p:spPr>
          <a:xfrm>
            <a:off x="778648" y="3071963"/>
            <a:ext cx="4686353" cy="261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90C136A9-50FF-4B99-9EF1-E4FFAC256BFB}"/>
              </a:ext>
            </a:extLst>
          </p:cNvPr>
          <p:cNvSpPr/>
          <p:nvPr/>
        </p:nvSpPr>
        <p:spPr>
          <a:xfrm>
            <a:off x="2057400" y="2175113"/>
            <a:ext cx="228598" cy="22676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2390986A-5158-47F5-844E-C6013D271FC7}"/>
              </a:ext>
            </a:extLst>
          </p:cNvPr>
          <p:cNvSpPr/>
          <p:nvPr/>
        </p:nvSpPr>
        <p:spPr>
          <a:xfrm>
            <a:off x="1600200" y="2447663"/>
            <a:ext cx="228598" cy="2582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F3AD4E59-7AEB-4246-8409-FC0F5C09108B}"/>
              </a:ext>
            </a:extLst>
          </p:cNvPr>
          <p:cNvSpPr/>
          <p:nvPr/>
        </p:nvSpPr>
        <p:spPr>
          <a:xfrm>
            <a:off x="1143000" y="2209802"/>
            <a:ext cx="228598" cy="29717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ADCE52BE-EB78-449C-BA74-97DB80FB97C2}"/>
              </a:ext>
            </a:extLst>
          </p:cNvPr>
          <p:cNvSpPr txBox="1"/>
          <p:nvPr/>
        </p:nvSpPr>
        <p:spPr>
          <a:xfrm flipH="1">
            <a:off x="5755105" y="1065015"/>
            <a:ext cx="1981200" cy="407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>
              <a:spcBef>
                <a:spcPct val="0"/>
              </a:spcBef>
              <a:buNone/>
              <a:defRPr sz="2800" b="1" i="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1800" b="1" i="0" u="none" baseline="0">
                <a:solidFill>
                  <a:schemeClr val="tx1"/>
                </a:solidFill>
              </a:rPr>
              <a:t>RÉSULTATS CLÉS 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="" xmlns:a16="http://schemas.microsoft.com/office/drawing/2014/main" id="{60752FA9-F7D4-4B80-8799-7647B235A291}"/>
              </a:ext>
            </a:extLst>
          </p:cNvPr>
          <p:cNvCxnSpPr>
            <a:cxnSpLocks/>
          </p:cNvCxnSpPr>
          <p:nvPr/>
        </p:nvCxnSpPr>
        <p:spPr>
          <a:xfrm>
            <a:off x="1143000" y="3687096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="" xmlns:a16="http://schemas.microsoft.com/office/drawing/2014/main" id="{63B1FB65-0B38-4399-A28E-817805E18EEF}"/>
              </a:ext>
            </a:extLst>
          </p:cNvPr>
          <p:cNvCxnSpPr>
            <a:cxnSpLocks/>
          </p:cNvCxnSpPr>
          <p:nvPr/>
        </p:nvCxnSpPr>
        <p:spPr>
          <a:xfrm>
            <a:off x="1600200" y="32766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="" xmlns:a16="http://schemas.microsoft.com/office/drawing/2014/main" id="{6072EDAE-7CBA-4C71-B550-46A7E11C4ADF}"/>
              </a:ext>
            </a:extLst>
          </p:cNvPr>
          <p:cNvCxnSpPr>
            <a:cxnSpLocks/>
          </p:cNvCxnSpPr>
          <p:nvPr/>
        </p:nvCxnSpPr>
        <p:spPr>
          <a:xfrm>
            <a:off x="2057400" y="3185652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Date Placeholder 3">
            <a:extLst>
              <a:ext uri="{FF2B5EF4-FFF2-40B4-BE49-F238E27FC236}">
                <a16:creationId xmlns="" xmlns:a16="http://schemas.microsoft.com/office/drawing/2014/main" id="{98AB8BD5-0AB3-400E-9940-78DE8AC1EF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" y="6530079"/>
            <a:ext cx="2133600" cy="184666"/>
          </a:xfrm>
        </p:spPr>
        <p:txBody>
          <a:bodyPr/>
          <a:lstStyle/>
          <a:p>
            <a:pPr algn="l" rtl="0"/>
            <a:fld id="{677F41D8-CF92-49B3-877B-53F238DBE70D}" type="datetime1">
              <a:rPr lang="en-US"/>
              <a:t>8/13/2019</a:t>
            </a:fld>
            <a:endParaRPr lang="fr-FR" dirty="0"/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B939B626-BEAF-4F0C-9CCA-029364861F70}"/>
              </a:ext>
            </a:extLst>
          </p:cNvPr>
          <p:cNvSpPr txBox="1"/>
          <p:nvPr/>
        </p:nvSpPr>
        <p:spPr>
          <a:xfrm rot="3097029">
            <a:off x="2716085" y="5925959"/>
            <a:ext cx="1479995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80000"/>
              </a:lnSpc>
            </a:pPr>
            <a:r>
              <a:rPr lang="fr-FR" sz="1100" b="0" i="0" u="none" baseline="0" dirty="0"/>
              <a:t>Hôpitaux régionaux de référence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3FED749F-561E-46DA-91A2-AD4C445F710F}"/>
              </a:ext>
            </a:extLst>
          </p:cNvPr>
          <p:cNvSpPr txBox="1"/>
          <p:nvPr/>
        </p:nvSpPr>
        <p:spPr>
          <a:xfrm rot="3097029">
            <a:off x="2226057" y="5989729"/>
            <a:ext cx="1520501" cy="22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80000"/>
              </a:lnSpc>
            </a:pPr>
            <a:r>
              <a:rPr lang="fr-FR" sz="1100" b="0" i="0" u="none" baseline="0" dirty="0"/>
              <a:t>Hôpitaux généraux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="" xmlns:a16="http://schemas.microsoft.com/office/drawing/2014/main" id="{F1068EDB-D3B1-46A3-8F61-6C2D710BE0FA}"/>
              </a:ext>
            </a:extLst>
          </p:cNvPr>
          <p:cNvCxnSpPr>
            <a:cxnSpLocks/>
          </p:cNvCxnSpPr>
          <p:nvPr/>
        </p:nvCxnSpPr>
        <p:spPr>
          <a:xfrm flipV="1">
            <a:off x="931048" y="5486400"/>
            <a:ext cx="4627006" cy="1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23A7DF51-0E42-49D8-ADBA-E10BDC87192C}"/>
              </a:ext>
            </a:extLst>
          </p:cNvPr>
          <p:cNvSpPr txBox="1"/>
          <p:nvPr/>
        </p:nvSpPr>
        <p:spPr>
          <a:xfrm rot="3097029">
            <a:off x="1796326" y="5880319"/>
            <a:ext cx="135264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Centre de santé - Niveau IV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31D49F85-36E8-42A6-9117-518BE9BA200F}"/>
              </a:ext>
            </a:extLst>
          </p:cNvPr>
          <p:cNvSpPr txBox="1"/>
          <p:nvPr/>
        </p:nvSpPr>
        <p:spPr>
          <a:xfrm rot="3097029">
            <a:off x="1320639" y="5894963"/>
            <a:ext cx="1410544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Centre de santé - Niveau III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="" xmlns:a16="http://schemas.microsoft.com/office/drawing/2014/main" id="{12D57312-1C7B-48C3-A020-88A7F3D89950}"/>
              </a:ext>
            </a:extLst>
          </p:cNvPr>
          <p:cNvSpPr txBox="1"/>
          <p:nvPr/>
        </p:nvSpPr>
        <p:spPr>
          <a:xfrm rot="3097029">
            <a:off x="3174723" y="5991960"/>
            <a:ext cx="1658022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Magasins médicaux communs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="" xmlns:a16="http://schemas.microsoft.com/office/drawing/2014/main" id="{19729BF2-2B32-497D-860D-16053B362C32}"/>
              </a:ext>
            </a:extLst>
          </p:cNvPr>
          <p:cNvSpPr/>
          <p:nvPr/>
        </p:nvSpPr>
        <p:spPr>
          <a:xfrm>
            <a:off x="2950403" y="2345875"/>
            <a:ext cx="228598" cy="1111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51C06740-041E-4AFB-A155-9A5E085BFF8C}"/>
              </a:ext>
            </a:extLst>
          </p:cNvPr>
          <p:cNvSpPr/>
          <p:nvPr/>
        </p:nvSpPr>
        <p:spPr>
          <a:xfrm>
            <a:off x="2493203" y="2066621"/>
            <a:ext cx="228598" cy="12927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cxnSp>
        <p:nvCxnSpPr>
          <p:cNvPr id="90" name="Straight Connector 89">
            <a:extLst>
              <a:ext uri="{FF2B5EF4-FFF2-40B4-BE49-F238E27FC236}">
                <a16:creationId xmlns="" xmlns:a16="http://schemas.microsoft.com/office/drawing/2014/main" id="{6C9BEFB3-3A87-4A1E-91B8-7CA2A8CCCD41}"/>
              </a:ext>
            </a:extLst>
          </p:cNvPr>
          <p:cNvCxnSpPr>
            <a:cxnSpLocks/>
          </p:cNvCxnSpPr>
          <p:nvPr/>
        </p:nvCxnSpPr>
        <p:spPr>
          <a:xfrm>
            <a:off x="2493203" y="28956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="" xmlns:a16="http://schemas.microsoft.com/office/drawing/2014/main" id="{0C96153F-2495-4472-A653-95CDCE7DE843}"/>
              </a:ext>
            </a:extLst>
          </p:cNvPr>
          <p:cNvCxnSpPr>
            <a:cxnSpLocks/>
          </p:cNvCxnSpPr>
          <p:nvPr/>
        </p:nvCxnSpPr>
        <p:spPr>
          <a:xfrm>
            <a:off x="2950403" y="28194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Subtitle 2">
            <a:extLst>
              <a:ext uri="{FF2B5EF4-FFF2-40B4-BE49-F238E27FC236}">
                <a16:creationId xmlns="" xmlns:a16="http://schemas.microsoft.com/office/drawing/2014/main" id="{B574F39A-11DD-4958-AA37-209F27301941}"/>
              </a:ext>
            </a:extLst>
          </p:cNvPr>
          <p:cNvSpPr txBox="1">
            <a:spLocks/>
          </p:cNvSpPr>
          <p:nvPr/>
        </p:nvSpPr>
        <p:spPr>
          <a:xfrm>
            <a:off x="5709315" y="1524673"/>
            <a:ext cx="3166868" cy="4571327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defPPr>
              <a:defRPr lang="fr-FR"/>
            </a:defPPr>
            <a:lvl1pPr marL="230188" indent="-230188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400" b="0" i="0"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4213" indent="-230188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>
                <a:solidFill>
                  <a:srgbClr val="635C5B"/>
                </a:solidFill>
                <a:latin typeface="Gill Sans MT"/>
                <a:cs typeface="Gill Sans MT"/>
              </a:defRPr>
            </a:lvl2pPr>
            <a:lvl3pPr indent="-230188">
              <a:spcBef>
                <a:spcPct val="20000"/>
              </a:spcBef>
              <a:buFont typeface="Arial"/>
              <a:buChar char="•"/>
              <a:defRPr b="0" i="0">
                <a:solidFill>
                  <a:srgbClr val="6C6463"/>
                </a:solidFill>
                <a:latin typeface="Gill Sans MT"/>
                <a:cs typeface="Gill Sans MT"/>
              </a:defRPr>
            </a:lvl3pPr>
            <a:lvl4pPr marL="1146175" indent="-231775">
              <a:spcBef>
                <a:spcPct val="20000"/>
              </a:spcBef>
              <a:buFont typeface="Arial"/>
              <a:buChar char="–"/>
              <a:defRPr sz="1600" b="0" i="0">
                <a:solidFill>
                  <a:srgbClr val="6C6463"/>
                </a:solidFill>
                <a:latin typeface="Gill Sans MT"/>
                <a:cs typeface="Gill Sans MT"/>
              </a:defRPr>
            </a:lvl4pPr>
            <a:lvl5pPr marL="1255713" indent="-230188">
              <a:spcBef>
                <a:spcPct val="20000"/>
              </a:spcBef>
              <a:buFont typeface="Arial"/>
              <a:buChar char="»"/>
              <a:defRPr sz="1400" b="0" i="0">
                <a:solidFill>
                  <a:srgbClr val="6C6463"/>
                </a:solidFill>
                <a:latin typeface="Gill Sans MT"/>
                <a:cs typeface="Gill Sans MT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rtl="0"/>
            <a:r>
              <a:rPr lang="fr-FR" sz="2000" b="0" i="0" u="none" baseline="0" dirty="0"/>
              <a:t>Scores variables dans les centres de santé</a:t>
            </a:r>
          </a:p>
          <a:p>
            <a:pPr algn="l" rtl="0"/>
            <a:r>
              <a:rPr lang="fr-FR" sz="2000" b="0" i="0" u="none" baseline="0" dirty="0"/>
              <a:t>Tendance à </a:t>
            </a:r>
            <a:r>
              <a:rPr lang="fr-FR" sz="2000" b="0" i="0" u="none" baseline="0" dirty="0" smtClean="0"/>
              <a:t>l’amélioration </a:t>
            </a:r>
            <a:r>
              <a:rPr lang="fr-FR" sz="2000" b="0" i="0" u="none" baseline="0" dirty="0"/>
              <a:t>des scores moyens dans les établissements de santé de niveau supérieur</a:t>
            </a:r>
          </a:p>
          <a:p>
            <a:pPr algn="l" rtl="0"/>
            <a:r>
              <a:rPr lang="fr-FR" sz="2000" b="0" i="0" u="none" baseline="0" dirty="0"/>
              <a:t>Scores élevés dans les magasins médicaux nationaux et communs</a:t>
            </a:r>
          </a:p>
          <a:p>
            <a:endParaRPr lang="fr-FR" sz="2000" dirty="0"/>
          </a:p>
          <a:p>
            <a:endParaRPr lang="fr-FR" altLang="en-US" sz="2000" dirty="0"/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DED00AA-8729-4B2E-82E0-8984CD9EB55E}"/>
              </a:ext>
            </a:extLst>
          </p:cNvPr>
          <p:cNvSpPr txBox="1"/>
          <p:nvPr/>
        </p:nvSpPr>
        <p:spPr>
          <a:xfrm>
            <a:off x="267816" y="328332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rgbClr val="C00000"/>
                </a:solidFill>
              </a:defRPr>
            </a:lvl1pPr>
          </a:lstStyle>
          <a:p>
            <a:pPr algn="l" rtl="0"/>
            <a:r>
              <a:rPr lang="fr-FR" b="1" i="0" u="none" baseline="0"/>
              <a:t>50 %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821A5873-6301-455E-81F2-A166819476DC}"/>
              </a:ext>
            </a:extLst>
          </p:cNvPr>
          <p:cNvSpPr txBox="1"/>
          <p:nvPr/>
        </p:nvSpPr>
        <p:spPr>
          <a:xfrm>
            <a:off x="267816" y="449543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20 %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DF62A104-03B3-48F2-BDAD-ED05E416D87F}"/>
              </a:ext>
            </a:extLst>
          </p:cNvPr>
          <p:cNvSpPr txBox="1"/>
          <p:nvPr/>
        </p:nvSpPr>
        <p:spPr>
          <a:xfrm>
            <a:off x="267816" y="370536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40 %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6DAD9F5-BF08-4316-8575-B67A144C78A0}"/>
              </a:ext>
            </a:extLst>
          </p:cNvPr>
          <p:cNvSpPr txBox="1"/>
          <p:nvPr/>
        </p:nvSpPr>
        <p:spPr>
          <a:xfrm>
            <a:off x="267816" y="212156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80 %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635E2305-EF62-4E5D-ADD4-8D3E3541556F}"/>
              </a:ext>
            </a:extLst>
          </p:cNvPr>
          <p:cNvSpPr txBox="1"/>
          <p:nvPr/>
        </p:nvSpPr>
        <p:spPr>
          <a:xfrm>
            <a:off x="107516" y="129720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100 %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E2A5C4D0-C48A-475B-B32C-D96349AC92FA}"/>
              </a:ext>
            </a:extLst>
          </p:cNvPr>
          <p:cNvSpPr txBox="1"/>
          <p:nvPr/>
        </p:nvSpPr>
        <p:spPr>
          <a:xfrm>
            <a:off x="267816" y="289810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60 %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="" xmlns:a16="http://schemas.microsoft.com/office/drawing/2014/main" id="{F03328F6-F66F-4B4E-A23F-6813DAF75111}"/>
              </a:ext>
            </a:extLst>
          </p:cNvPr>
          <p:cNvCxnSpPr>
            <a:cxnSpLocks/>
          </p:cNvCxnSpPr>
          <p:nvPr/>
        </p:nvCxnSpPr>
        <p:spPr>
          <a:xfrm flipV="1">
            <a:off x="931048" y="1295400"/>
            <a:ext cx="0" cy="419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F4BDDF6A-3CA9-488B-92DE-734666EAD10B}"/>
              </a:ext>
            </a:extLst>
          </p:cNvPr>
          <p:cNvSpPr txBox="1"/>
          <p:nvPr/>
        </p:nvSpPr>
        <p:spPr>
          <a:xfrm>
            <a:off x="139699" y="956846"/>
            <a:ext cx="1155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sz="1600" b="1" i="0" u="none" baseline="0"/>
              <a:t>Capacités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2D87F965-09D3-4D1F-8FBE-149B1B1A7DB6}"/>
              </a:ext>
            </a:extLst>
          </p:cNvPr>
          <p:cNvSpPr txBox="1"/>
          <p:nvPr/>
        </p:nvSpPr>
        <p:spPr>
          <a:xfrm rot="3097029">
            <a:off x="4087651" y="6072642"/>
            <a:ext cx="1691114" cy="22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Ministère de la Santé</a:t>
            </a:r>
            <a:endParaRPr lang="fr-FR" sz="1100" dirty="0"/>
          </a:p>
        </p:txBody>
      </p:sp>
      <p:cxnSp>
        <p:nvCxnSpPr>
          <p:cNvPr id="91" name="Straight Connector 90">
            <a:extLst>
              <a:ext uri="{FF2B5EF4-FFF2-40B4-BE49-F238E27FC236}">
                <a16:creationId xmlns="" xmlns:a16="http://schemas.microsoft.com/office/drawing/2014/main" id="{BDB0B4E2-B3BD-47A3-BA76-22CEDD1628E4}"/>
              </a:ext>
            </a:extLst>
          </p:cNvPr>
          <p:cNvCxnSpPr>
            <a:cxnSpLocks/>
          </p:cNvCxnSpPr>
          <p:nvPr/>
        </p:nvCxnSpPr>
        <p:spPr>
          <a:xfrm>
            <a:off x="3401916" y="22098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="" xmlns:a16="http://schemas.microsoft.com/office/drawing/2014/main" id="{B44AC22E-B8BD-4673-A24F-E5D9ADF61829}"/>
              </a:ext>
            </a:extLst>
          </p:cNvPr>
          <p:cNvCxnSpPr>
            <a:cxnSpLocks/>
          </p:cNvCxnSpPr>
          <p:nvPr/>
        </p:nvCxnSpPr>
        <p:spPr>
          <a:xfrm>
            <a:off x="3823148" y="2689122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9F8CA82D-9B89-4524-84DE-87D1567B61EC}"/>
              </a:ext>
            </a:extLst>
          </p:cNvPr>
          <p:cNvSpPr txBox="1"/>
          <p:nvPr/>
        </p:nvSpPr>
        <p:spPr>
          <a:xfrm rot="3097029">
            <a:off x="3648389" y="5920389"/>
            <a:ext cx="147541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Magasins médicaux nationaux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25F828F1-30F0-449F-A3CD-C726E90D4220}"/>
              </a:ext>
            </a:extLst>
          </p:cNvPr>
          <p:cNvSpPr txBox="1"/>
          <p:nvPr/>
        </p:nvSpPr>
        <p:spPr>
          <a:xfrm rot="3097029">
            <a:off x="832200" y="5930246"/>
            <a:ext cx="1484842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100" b="0" i="0" u="none" baseline="0" dirty="0"/>
              <a:t>Centre de santé - Niveau II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3CAAF942-03FC-41F9-8F06-B712297AD1AD}"/>
              </a:ext>
            </a:extLst>
          </p:cNvPr>
          <p:cNvCxnSpPr>
            <a:cxnSpLocks/>
          </p:cNvCxnSpPr>
          <p:nvPr/>
        </p:nvCxnSpPr>
        <p:spPr>
          <a:xfrm>
            <a:off x="4433250" y="32766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Oval Callout 44"/>
          <p:cNvSpPr/>
          <p:nvPr/>
        </p:nvSpPr>
        <p:spPr>
          <a:xfrm>
            <a:off x="6745705" y="4796136"/>
            <a:ext cx="1957733" cy="1299864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et résultats clés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618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57E2FBBD-EB34-4A4F-8435-75DE14CF8A5F}"/>
              </a:ext>
            </a:extLst>
          </p:cNvPr>
          <p:cNvCxnSpPr>
            <a:cxnSpLocks/>
          </p:cNvCxnSpPr>
          <p:nvPr/>
        </p:nvCxnSpPr>
        <p:spPr>
          <a:xfrm>
            <a:off x="778648" y="3488697"/>
            <a:ext cx="4686353" cy="16503"/>
          </a:xfrm>
          <a:prstGeom prst="line">
            <a:avLst/>
          </a:prstGeom>
          <a:ln w="12700">
            <a:solidFill>
              <a:srgbClr val="C0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5B27167-8251-49B4-834B-E64121D973F4}"/>
              </a:ext>
            </a:extLst>
          </p:cNvPr>
          <p:cNvSpPr txBox="1"/>
          <p:nvPr/>
        </p:nvSpPr>
        <p:spPr>
          <a:xfrm>
            <a:off x="267816" y="328332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rgbClr val="C00000"/>
                </a:solidFill>
              </a:defRPr>
            </a:lvl1pPr>
          </a:lstStyle>
          <a:p>
            <a:pPr algn="l" rtl="0"/>
            <a:r>
              <a:rPr lang="fr-FR" b="1" i="0" u="none" baseline="0"/>
              <a:t>50 %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680AF72D-27CD-4BB8-8ABA-EF1AFBE7D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CMM - SIGL</a:t>
            </a:r>
          </a:p>
        </p:txBody>
      </p:sp>
      <p:sp>
        <p:nvSpPr>
          <p:cNvPr id="91" name="Slide Number Placeholder 5">
            <a:extLst>
              <a:ext uri="{FF2B5EF4-FFF2-40B4-BE49-F238E27FC236}">
                <a16:creationId xmlns="" xmlns:a16="http://schemas.microsoft.com/office/drawing/2014/main" id="{6164F1CB-0ACA-4B3D-974E-2F8658431CE1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39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cxnSp>
        <p:nvCxnSpPr>
          <p:cNvPr id="92" name="Straight Connector 91">
            <a:extLst>
              <a:ext uri="{FF2B5EF4-FFF2-40B4-BE49-F238E27FC236}">
                <a16:creationId xmlns="" xmlns:a16="http://schemas.microsoft.com/office/drawing/2014/main" id="{264205C0-A2B7-4E1A-9DAF-13DA47F897DD}"/>
              </a:ext>
            </a:extLst>
          </p:cNvPr>
          <p:cNvCxnSpPr>
            <a:cxnSpLocks/>
          </p:cNvCxnSpPr>
          <p:nvPr/>
        </p:nvCxnSpPr>
        <p:spPr>
          <a:xfrm>
            <a:off x="778648" y="1463998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="" xmlns:a16="http://schemas.microsoft.com/office/drawing/2014/main" id="{8C03C02B-40EA-4AB3-85D7-12674E6CEA0E}"/>
              </a:ext>
            </a:extLst>
          </p:cNvPr>
          <p:cNvCxnSpPr>
            <a:cxnSpLocks/>
          </p:cNvCxnSpPr>
          <p:nvPr/>
        </p:nvCxnSpPr>
        <p:spPr>
          <a:xfrm>
            <a:off x="778648" y="2269673"/>
            <a:ext cx="4686353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="" xmlns:a16="http://schemas.microsoft.com/office/drawing/2014/main" id="{0985010E-DEEF-42A4-A9D3-82E3B3E077F6}"/>
              </a:ext>
            </a:extLst>
          </p:cNvPr>
          <p:cNvCxnSpPr>
            <a:cxnSpLocks/>
          </p:cNvCxnSpPr>
          <p:nvPr/>
        </p:nvCxnSpPr>
        <p:spPr>
          <a:xfrm>
            <a:off x="778648" y="3879223"/>
            <a:ext cx="4707752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="" xmlns:a16="http://schemas.microsoft.com/office/drawing/2014/main" id="{D62D4933-268C-43CB-B103-EDF20CA104A6}"/>
              </a:ext>
            </a:extLst>
          </p:cNvPr>
          <p:cNvCxnSpPr>
            <a:cxnSpLocks/>
          </p:cNvCxnSpPr>
          <p:nvPr/>
        </p:nvCxnSpPr>
        <p:spPr>
          <a:xfrm>
            <a:off x="778648" y="4682888"/>
            <a:ext cx="4779406" cy="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="" xmlns:a16="http://schemas.microsoft.com/office/drawing/2014/main" id="{B124E1A6-7434-4B42-AE43-838B7E8DA781}"/>
              </a:ext>
            </a:extLst>
          </p:cNvPr>
          <p:cNvCxnSpPr>
            <a:cxnSpLocks/>
          </p:cNvCxnSpPr>
          <p:nvPr/>
        </p:nvCxnSpPr>
        <p:spPr>
          <a:xfrm>
            <a:off x="778648" y="3071963"/>
            <a:ext cx="4686353" cy="26110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048FBBEE-ABC9-4F7E-AA62-EF547647CB37}"/>
              </a:ext>
            </a:extLst>
          </p:cNvPr>
          <p:cNvSpPr txBox="1"/>
          <p:nvPr/>
        </p:nvSpPr>
        <p:spPr>
          <a:xfrm>
            <a:off x="267816" y="449543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20 %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90639520-42B7-41CF-89DC-33D9CB782C64}"/>
              </a:ext>
            </a:extLst>
          </p:cNvPr>
          <p:cNvSpPr txBox="1"/>
          <p:nvPr/>
        </p:nvSpPr>
        <p:spPr>
          <a:xfrm>
            <a:off x="267816" y="370536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40 %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D6C36875-2FAB-4117-B1BD-3CA6827E3B39}"/>
              </a:ext>
            </a:extLst>
          </p:cNvPr>
          <p:cNvSpPr txBox="1"/>
          <p:nvPr/>
        </p:nvSpPr>
        <p:spPr>
          <a:xfrm>
            <a:off x="267816" y="212156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80 %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8A3135E7-99F4-4BD1-A514-1AC43A3B25F0}"/>
              </a:ext>
            </a:extLst>
          </p:cNvPr>
          <p:cNvSpPr txBox="1"/>
          <p:nvPr/>
        </p:nvSpPr>
        <p:spPr>
          <a:xfrm>
            <a:off x="107516" y="129720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0"/>
            <a:r>
              <a:rPr lang="fr-FR" b="1" i="0" u="none" baseline="0"/>
              <a:t>100 %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3BE4BE3B-5B8F-4AD2-B8AB-8EB70B7A15D7}"/>
              </a:ext>
            </a:extLst>
          </p:cNvPr>
          <p:cNvSpPr txBox="1"/>
          <p:nvPr/>
        </p:nvSpPr>
        <p:spPr>
          <a:xfrm>
            <a:off x="267816" y="289810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b="1" i="0" u="none" baseline="0"/>
              <a:t>60 %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="" xmlns:a16="http://schemas.microsoft.com/office/drawing/2014/main" id="{C2BF6377-4BCF-45E9-9AAB-0C1727E7C51C}"/>
              </a:ext>
            </a:extLst>
          </p:cNvPr>
          <p:cNvCxnSpPr>
            <a:cxnSpLocks/>
          </p:cNvCxnSpPr>
          <p:nvPr/>
        </p:nvCxnSpPr>
        <p:spPr>
          <a:xfrm flipV="1">
            <a:off x="931048" y="1295400"/>
            <a:ext cx="0" cy="419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Rectangle 102">
            <a:extLst>
              <a:ext uri="{FF2B5EF4-FFF2-40B4-BE49-F238E27FC236}">
                <a16:creationId xmlns="" xmlns:a16="http://schemas.microsoft.com/office/drawing/2014/main" id="{6C3E01C1-20C2-4FD5-A984-856C49E72709}"/>
              </a:ext>
            </a:extLst>
          </p:cNvPr>
          <p:cNvSpPr/>
          <p:nvPr/>
        </p:nvSpPr>
        <p:spPr>
          <a:xfrm>
            <a:off x="2057400" y="2555709"/>
            <a:ext cx="228598" cy="15097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CF02A777-4B35-46CF-B042-6677A7FDB910}"/>
              </a:ext>
            </a:extLst>
          </p:cNvPr>
          <p:cNvSpPr/>
          <p:nvPr/>
        </p:nvSpPr>
        <p:spPr>
          <a:xfrm>
            <a:off x="1600200" y="1983638"/>
            <a:ext cx="228598" cy="19249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105" name="Rectangle 104">
            <a:extLst>
              <a:ext uri="{FF2B5EF4-FFF2-40B4-BE49-F238E27FC236}">
                <a16:creationId xmlns="" xmlns:a16="http://schemas.microsoft.com/office/drawing/2014/main" id="{739E1C8C-5C60-4A90-9328-2D885B3F3588}"/>
              </a:ext>
            </a:extLst>
          </p:cNvPr>
          <p:cNvSpPr/>
          <p:nvPr/>
        </p:nvSpPr>
        <p:spPr>
          <a:xfrm>
            <a:off x="1143000" y="2417779"/>
            <a:ext cx="228598" cy="30686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4E25A410-32E1-43B3-B1EA-111F1FA15AFD}"/>
              </a:ext>
            </a:extLst>
          </p:cNvPr>
          <p:cNvSpPr txBox="1"/>
          <p:nvPr/>
        </p:nvSpPr>
        <p:spPr>
          <a:xfrm flipH="1">
            <a:off x="5755105" y="1065015"/>
            <a:ext cx="1981200" cy="4070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85000" lnSpcReduction="10000"/>
          </a:bodyPr>
          <a:lstStyle>
            <a:lvl1pPr>
              <a:spcBef>
                <a:spcPct val="0"/>
              </a:spcBef>
              <a:buNone/>
              <a:defRPr sz="2800" b="1" i="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1800" b="1" i="0" u="none" baseline="0">
                <a:solidFill>
                  <a:schemeClr val="tx1"/>
                </a:solidFill>
              </a:rPr>
              <a:t>RÉSULTATS CLÉS 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="" xmlns:a16="http://schemas.microsoft.com/office/drawing/2014/main" id="{43122459-0D20-4977-B254-20461017252C}"/>
              </a:ext>
            </a:extLst>
          </p:cNvPr>
          <p:cNvCxnSpPr>
            <a:cxnSpLocks/>
          </p:cNvCxnSpPr>
          <p:nvPr/>
        </p:nvCxnSpPr>
        <p:spPr>
          <a:xfrm>
            <a:off x="1143000" y="35052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="" xmlns:a16="http://schemas.microsoft.com/office/drawing/2014/main" id="{934E2553-2927-4672-B5B5-67C54872C23D}"/>
              </a:ext>
            </a:extLst>
          </p:cNvPr>
          <p:cNvCxnSpPr>
            <a:cxnSpLocks/>
          </p:cNvCxnSpPr>
          <p:nvPr/>
        </p:nvCxnSpPr>
        <p:spPr>
          <a:xfrm>
            <a:off x="1600200" y="2971800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="" xmlns:a16="http://schemas.microsoft.com/office/drawing/2014/main" id="{001D0244-B12F-4DCC-B6A2-2DB00F93DDA3}"/>
              </a:ext>
            </a:extLst>
          </p:cNvPr>
          <p:cNvCxnSpPr>
            <a:cxnSpLocks/>
          </p:cNvCxnSpPr>
          <p:nvPr/>
        </p:nvCxnSpPr>
        <p:spPr>
          <a:xfrm>
            <a:off x="2057400" y="3378927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Date Placeholder 3">
            <a:extLst>
              <a:ext uri="{FF2B5EF4-FFF2-40B4-BE49-F238E27FC236}">
                <a16:creationId xmlns="" xmlns:a16="http://schemas.microsoft.com/office/drawing/2014/main" id="{67220C4F-149A-4094-8D11-2B8F8DDAC1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" y="6530079"/>
            <a:ext cx="2133600" cy="184666"/>
          </a:xfrm>
        </p:spPr>
        <p:txBody>
          <a:bodyPr/>
          <a:lstStyle/>
          <a:p>
            <a:pPr algn="l" rtl="0"/>
            <a:fld id="{677F41D8-CF92-49B3-877B-53F238DBE70D}" type="datetime1">
              <a:rPr lang="en-US"/>
              <a:t>8/13/2019</a:t>
            </a:fld>
            <a:endParaRPr lang="fr-FR" dirty="0"/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3EA87B44-99E3-4412-BACF-8D9CA7C878B9}"/>
              </a:ext>
            </a:extLst>
          </p:cNvPr>
          <p:cNvSpPr txBox="1"/>
          <p:nvPr/>
        </p:nvSpPr>
        <p:spPr>
          <a:xfrm rot="3097029">
            <a:off x="2723130" y="5913648"/>
            <a:ext cx="147999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80000"/>
              </a:lnSpc>
            </a:pPr>
            <a:r>
              <a:rPr lang="fr-FR" sz="1200" b="0" i="0" u="none" baseline="0" dirty="0"/>
              <a:t>Hôpitaux régionaux de référence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0491A588-ADC0-4D23-9A59-B9966D73A93E}"/>
              </a:ext>
            </a:extLst>
          </p:cNvPr>
          <p:cNvSpPr txBox="1"/>
          <p:nvPr/>
        </p:nvSpPr>
        <p:spPr>
          <a:xfrm rot="3097029">
            <a:off x="2226057" y="5983574"/>
            <a:ext cx="1520501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/>
              <a:t>Hôpitaux généraux</a:t>
            </a:r>
          </a:p>
        </p:txBody>
      </p:sp>
      <p:cxnSp>
        <p:nvCxnSpPr>
          <p:cNvPr id="116" name="Straight Connector 115">
            <a:extLst>
              <a:ext uri="{FF2B5EF4-FFF2-40B4-BE49-F238E27FC236}">
                <a16:creationId xmlns="" xmlns:a16="http://schemas.microsoft.com/office/drawing/2014/main" id="{391630DC-2AEA-4019-ADD1-BE3E8F454CDA}"/>
              </a:ext>
            </a:extLst>
          </p:cNvPr>
          <p:cNvCxnSpPr>
            <a:cxnSpLocks/>
          </p:cNvCxnSpPr>
          <p:nvPr/>
        </p:nvCxnSpPr>
        <p:spPr>
          <a:xfrm flipV="1">
            <a:off x="931048" y="5486400"/>
            <a:ext cx="4627006" cy="1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76C391AE-A5C3-4DFD-8AE0-951E11D227BD}"/>
              </a:ext>
            </a:extLst>
          </p:cNvPr>
          <p:cNvSpPr txBox="1"/>
          <p:nvPr/>
        </p:nvSpPr>
        <p:spPr>
          <a:xfrm rot="3097029">
            <a:off x="1767067" y="5928509"/>
            <a:ext cx="150700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 dirty="0"/>
              <a:t>Centre de santé - Niveau IV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CD8B5F77-9D44-4E71-832D-FF6B85E6BA08}"/>
              </a:ext>
            </a:extLst>
          </p:cNvPr>
          <p:cNvSpPr txBox="1"/>
          <p:nvPr/>
        </p:nvSpPr>
        <p:spPr>
          <a:xfrm rot="3097029">
            <a:off x="1340533" y="5841513"/>
            <a:ext cx="130558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 dirty="0"/>
              <a:t>Centre de santé - Niveau III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A37D489D-34F4-46B6-8099-A16A44B2BF72}"/>
              </a:ext>
            </a:extLst>
          </p:cNvPr>
          <p:cNvSpPr txBox="1"/>
          <p:nvPr/>
        </p:nvSpPr>
        <p:spPr>
          <a:xfrm rot="3097029">
            <a:off x="858682" y="5863176"/>
            <a:ext cx="134512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 dirty="0"/>
              <a:t>Centre de santé - Niveau II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C3678E6B-1FB3-430D-9AC2-357D3683EA61}"/>
              </a:ext>
            </a:extLst>
          </p:cNvPr>
          <p:cNvSpPr txBox="1"/>
          <p:nvPr/>
        </p:nvSpPr>
        <p:spPr>
          <a:xfrm rot="3097029">
            <a:off x="3228639" y="5868163"/>
            <a:ext cx="13735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 dirty="0"/>
              <a:t>Magasins médicaux communs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0A39B6BC-1F45-4F61-9F6C-8D0FA3E060F9}"/>
              </a:ext>
            </a:extLst>
          </p:cNvPr>
          <p:cNvSpPr txBox="1"/>
          <p:nvPr/>
        </p:nvSpPr>
        <p:spPr>
          <a:xfrm rot="3097029">
            <a:off x="3642984" y="5925782"/>
            <a:ext cx="152058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 dirty="0"/>
              <a:t>Magasins médicaux nationaux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="" xmlns:a16="http://schemas.microsoft.com/office/drawing/2014/main" id="{58D4A088-5F33-44AE-A281-A6F2499BD568}"/>
              </a:ext>
            </a:extLst>
          </p:cNvPr>
          <p:cNvSpPr/>
          <p:nvPr/>
        </p:nvSpPr>
        <p:spPr>
          <a:xfrm>
            <a:off x="2950404" y="2417779"/>
            <a:ext cx="228598" cy="14908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125" name="Rectangle 124">
            <a:extLst>
              <a:ext uri="{FF2B5EF4-FFF2-40B4-BE49-F238E27FC236}">
                <a16:creationId xmlns="" xmlns:a16="http://schemas.microsoft.com/office/drawing/2014/main" id="{F5911AEC-C931-4540-AE5F-B4697B596E5F}"/>
              </a:ext>
            </a:extLst>
          </p:cNvPr>
          <p:cNvSpPr/>
          <p:nvPr/>
        </p:nvSpPr>
        <p:spPr>
          <a:xfrm>
            <a:off x="2493203" y="2762765"/>
            <a:ext cx="228598" cy="12095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cxnSp>
        <p:nvCxnSpPr>
          <p:cNvPr id="126" name="Straight Connector 125">
            <a:extLst>
              <a:ext uri="{FF2B5EF4-FFF2-40B4-BE49-F238E27FC236}">
                <a16:creationId xmlns="" xmlns:a16="http://schemas.microsoft.com/office/drawing/2014/main" id="{8CA62D22-6131-4B2C-A6FE-802C9F4FAAA3}"/>
              </a:ext>
            </a:extLst>
          </p:cNvPr>
          <p:cNvCxnSpPr>
            <a:cxnSpLocks/>
          </p:cNvCxnSpPr>
          <p:nvPr/>
        </p:nvCxnSpPr>
        <p:spPr>
          <a:xfrm>
            <a:off x="2488475" y="3254835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="" xmlns:a16="http://schemas.microsoft.com/office/drawing/2014/main" id="{EB79C1F8-145C-4A3D-AB0D-E3887B8F5062}"/>
              </a:ext>
            </a:extLst>
          </p:cNvPr>
          <p:cNvCxnSpPr>
            <a:cxnSpLocks/>
          </p:cNvCxnSpPr>
          <p:nvPr/>
        </p:nvCxnSpPr>
        <p:spPr>
          <a:xfrm>
            <a:off x="2950404" y="3259182"/>
            <a:ext cx="2285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EFC81B91-A3D9-4FED-A49D-A5547D142A3D}"/>
              </a:ext>
            </a:extLst>
          </p:cNvPr>
          <p:cNvSpPr txBox="1">
            <a:spLocks/>
          </p:cNvSpPr>
          <p:nvPr/>
        </p:nvSpPr>
        <p:spPr>
          <a:xfrm>
            <a:off x="5709315" y="1524673"/>
            <a:ext cx="3166868" cy="4571327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defPPr>
              <a:defRPr lang="fr-FR"/>
            </a:defPPr>
            <a:lvl1pPr marL="230188" indent="-230188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Font typeface="Arial"/>
              <a:buChar char="•"/>
              <a:defRPr sz="2400" b="0" i="0">
                <a:latin typeface="+mj-lt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4213" indent="-230188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>
                <a:solidFill>
                  <a:srgbClr val="635C5B"/>
                </a:solidFill>
                <a:latin typeface="Gill Sans MT"/>
                <a:cs typeface="Gill Sans MT"/>
              </a:defRPr>
            </a:lvl2pPr>
            <a:lvl3pPr indent="-230188">
              <a:spcBef>
                <a:spcPct val="20000"/>
              </a:spcBef>
              <a:buFont typeface="Arial"/>
              <a:buChar char="•"/>
              <a:defRPr b="0" i="0">
                <a:solidFill>
                  <a:srgbClr val="6C6463"/>
                </a:solidFill>
                <a:latin typeface="Gill Sans MT"/>
                <a:cs typeface="Gill Sans MT"/>
              </a:defRPr>
            </a:lvl3pPr>
            <a:lvl4pPr marL="1146175" indent="-231775">
              <a:spcBef>
                <a:spcPct val="20000"/>
              </a:spcBef>
              <a:buFont typeface="Arial"/>
              <a:buChar char="–"/>
              <a:defRPr sz="1600" b="0" i="0">
                <a:solidFill>
                  <a:srgbClr val="6C6463"/>
                </a:solidFill>
                <a:latin typeface="Gill Sans MT"/>
                <a:cs typeface="Gill Sans MT"/>
              </a:defRPr>
            </a:lvl4pPr>
            <a:lvl5pPr marL="1255713" indent="-230188">
              <a:spcBef>
                <a:spcPct val="20000"/>
              </a:spcBef>
              <a:buFont typeface="Arial"/>
              <a:buChar char="»"/>
              <a:defRPr sz="1400" b="0" i="0">
                <a:solidFill>
                  <a:srgbClr val="6C6463"/>
                </a:solidFill>
                <a:latin typeface="Gill Sans MT"/>
                <a:cs typeface="Gill Sans MT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l" rtl="0"/>
            <a:r>
              <a:rPr lang="fr-FR" sz="2000" b="0" i="0" u="none" baseline="0" dirty="0"/>
              <a:t>Scores variables dans les centres de santé, et les hôpitaux généraux et nationaux de référence</a:t>
            </a:r>
          </a:p>
          <a:p>
            <a:pPr algn="l" rtl="0"/>
            <a:r>
              <a:rPr lang="fr-FR" sz="2000" b="0" i="0" u="none" baseline="0" dirty="0"/>
              <a:t>Plage maximale dans les centres de santé de niveau II (0 - 78 %)</a:t>
            </a:r>
          </a:p>
          <a:p>
            <a:pPr algn="l" rtl="0"/>
            <a:r>
              <a:rPr lang="fr-FR" sz="2000" b="0" i="0" u="none" baseline="0" dirty="0"/>
              <a:t>Scores moyens des PPS autour de 50 %</a:t>
            </a:r>
          </a:p>
          <a:p>
            <a:pPr algn="l" rtl="0"/>
            <a:r>
              <a:rPr lang="fr-FR" sz="2000" b="0" i="0" u="none" baseline="0" dirty="0"/>
              <a:t>Scores relativement similaires pour les magasins médicaux nationaux et communs</a:t>
            </a:r>
          </a:p>
          <a:p>
            <a:endParaRPr lang="fr-FR" sz="2000" dirty="0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B831D861-073D-4300-9544-31315A3C2ED2}"/>
              </a:ext>
            </a:extLst>
          </p:cNvPr>
          <p:cNvSpPr txBox="1"/>
          <p:nvPr/>
        </p:nvSpPr>
        <p:spPr>
          <a:xfrm>
            <a:off x="139699" y="956846"/>
            <a:ext cx="1155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sz="1600" b="1" i="0" u="none" baseline="0"/>
              <a:t>Capacités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7A27F281-6178-4205-B13A-BBC4FC1AF6A1}"/>
              </a:ext>
            </a:extLst>
          </p:cNvPr>
          <p:cNvCxnSpPr>
            <a:cxnSpLocks/>
          </p:cNvCxnSpPr>
          <p:nvPr/>
        </p:nvCxnSpPr>
        <p:spPr>
          <a:xfrm>
            <a:off x="3870136" y="2977477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="" xmlns:a16="http://schemas.microsoft.com/office/drawing/2014/main" id="{C30BCD68-16B6-427D-83FF-26E166399D7D}"/>
              </a:ext>
            </a:extLst>
          </p:cNvPr>
          <p:cNvCxnSpPr>
            <a:cxnSpLocks/>
          </p:cNvCxnSpPr>
          <p:nvPr/>
        </p:nvCxnSpPr>
        <p:spPr>
          <a:xfrm>
            <a:off x="3429000" y="32766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3D19B6C7-7C1A-4801-AD94-B0EA8F3B4E25}"/>
              </a:ext>
            </a:extLst>
          </p:cNvPr>
          <p:cNvSpPr txBox="1"/>
          <p:nvPr/>
        </p:nvSpPr>
        <p:spPr>
          <a:xfrm rot="3097029">
            <a:off x="4122268" y="5994905"/>
            <a:ext cx="1508479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lnSpc>
                <a:spcPct val="80000"/>
              </a:lnSpc>
            </a:pPr>
            <a:r>
              <a:rPr lang="fr-FR" sz="1200" b="0" i="0" u="none" baseline="0" dirty="0"/>
              <a:t>Ministère de la Santé</a:t>
            </a:r>
            <a:endParaRPr lang="fr-FR" sz="1200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92A7D79C-2347-4FBB-970F-3A59A69B464A}"/>
              </a:ext>
            </a:extLst>
          </p:cNvPr>
          <p:cNvCxnSpPr>
            <a:cxnSpLocks/>
          </p:cNvCxnSpPr>
          <p:nvPr/>
        </p:nvCxnSpPr>
        <p:spPr>
          <a:xfrm>
            <a:off x="4433250" y="4038600"/>
            <a:ext cx="2285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l Callout 48"/>
          <p:cNvSpPr/>
          <p:nvPr/>
        </p:nvSpPr>
        <p:spPr>
          <a:xfrm>
            <a:off x="6745705" y="4796136"/>
            <a:ext cx="1957733" cy="1299864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et résultats clés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501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l" defTabSz="342900" rtl="0">
              <a:defRPr/>
            </a:pPr>
            <a:fld id="{F1C838E6-2EFE-2E47-BF15-73F64BC0A44F}" type="datetime1">
              <a:rPr lang="en-US"/>
              <a:pPr algn="l" defTabSz="342900" rtl="0">
                <a:defRPr/>
              </a:pPr>
              <a:t>8/13/2019</a:t>
            </a:fld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42782948-4DBE-204D-AB9E-B65E067054AE}" type="slidenum">
              <a:rPr sz="1200" b="1">
                <a:solidFill>
                  <a:srgbClr val="635C5B"/>
                </a:solidFill>
                <a:latin typeface="Gill Sans MT" panose="020B0502020104020203" pitchFamily="34" charset="0"/>
              </a:rPr>
              <a:pPr/>
              <a:t>4</a:t>
            </a:fld>
            <a:endParaRPr lang="fr-FR" sz="1200" b="1" dirty="0">
              <a:solidFill>
                <a:srgbClr val="635C5B"/>
              </a:solidFill>
              <a:latin typeface="Gill Sans MT" panose="020B0502020104020203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314980"/>
            <a:ext cx="7382814" cy="52322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Objectifs de la NSCA 2.0 pour le pays X :</a:t>
            </a:r>
          </a:p>
        </p:txBody>
      </p:sp>
      <p:sp>
        <p:nvSpPr>
          <p:cNvPr id="3" name="Rectangle 2"/>
          <p:cNvSpPr/>
          <p:nvPr/>
        </p:nvSpPr>
        <p:spPr>
          <a:xfrm>
            <a:off x="618186" y="1143000"/>
            <a:ext cx="814481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400" b="0" i="0" u="none" baseline="0" dirty="0"/>
              <a:t>Fournir un aperçu complet de la maturité et des performances de la chaîne </a:t>
            </a:r>
            <a:r>
              <a:rPr lang="fr-FR" sz="2400" b="0" i="0" u="none" baseline="0" dirty="0" smtClean="0"/>
              <a:t>d’approvisionnement </a:t>
            </a:r>
            <a:r>
              <a:rPr lang="fr-FR" sz="2400" b="0" i="0" u="none" baseline="0" dirty="0"/>
              <a:t>pharmaceutique du secteur public du pays X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400" b="0" i="0" u="none" baseline="0" dirty="0"/>
              <a:t>Analyser et mesurer les performances de la chaîne </a:t>
            </a:r>
            <a:r>
              <a:rPr lang="fr-FR" sz="2400" b="0" i="0" u="none" baseline="0" dirty="0" smtClean="0"/>
              <a:t>d’approvisionnement</a:t>
            </a:r>
            <a:endParaRPr lang="fr-FR" sz="2400" b="0" i="0" u="none" baseline="0" dirty="0"/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400" b="0" i="0" u="none" baseline="0" dirty="0"/>
              <a:t>Utiliser </a:t>
            </a:r>
            <a:r>
              <a:rPr lang="fr-FR" sz="2400" b="0" i="0" u="none" baseline="0" dirty="0" smtClean="0"/>
              <a:t>l’évaluation </a:t>
            </a:r>
            <a:r>
              <a:rPr lang="fr-FR" sz="2400" b="0" i="0" u="none" baseline="0" dirty="0"/>
              <a:t>NSCA pour adapter plus précisément les interventions aux différents niveaux des établissements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sz="2400" b="0" i="0" u="none" baseline="0" dirty="0"/>
              <a:t>Identifier les domaines </a:t>
            </a:r>
            <a:r>
              <a:rPr lang="fr-FR" sz="2400" b="0" i="0" u="none" baseline="0" dirty="0" smtClean="0"/>
              <a:t>d’opportunités </a:t>
            </a:r>
            <a:r>
              <a:rPr lang="fr-FR" sz="2400" b="0" i="0" u="none" baseline="0" dirty="0"/>
              <a:t>prioritaires pour la planification du ministère de la Santé et la coordination des parties prenantes afin </a:t>
            </a:r>
            <a:r>
              <a:rPr lang="fr-FR" sz="2400" b="0" i="0" u="none" baseline="0" dirty="0" smtClean="0"/>
              <a:t>d’étayer l’élaboration </a:t>
            </a:r>
            <a:r>
              <a:rPr lang="fr-FR" sz="2400" b="0" i="0" u="none" baseline="0" dirty="0"/>
              <a:t>de plans de transformation destinés à orienter les investissements dans le renforcement des systèmes</a:t>
            </a:r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65113" indent="-265113" algn="l" rtl="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fr-FR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26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909604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Les ruptures de stock des produits traceurs sont plus rares aux niveaux centraux avec des stockages conformes aux plans compris entre 21 et 26 %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A0671FC7-1489-447B-8AA1-BC988098C9BF}"/>
              </a:ext>
            </a:extLst>
          </p:cNvPr>
          <p:cNvSpPr txBox="1">
            <a:spLocks/>
          </p:cNvSpPr>
          <p:nvPr/>
        </p:nvSpPr>
        <p:spPr>
          <a:xfrm>
            <a:off x="686104" y="5867400"/>
            <a:ext cx="7772400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>
              <a:lnSpc>
                <a:spcPct val="90000"/>
              </a:lnSpc>
            </a:pPr>
            <a:r>
              <a:rPr lang="fr-FR" sz="1800" b="0" i="0" u="none" baseline="0" dirty="0"/>
              <a:t>Remarque : les ruptures de stock ont été constatées le jour de </a:t>
            </a:r>
            <a:r>
              <a:rPr lang="fr-FR" sz="1800" b="0" i="0" u="none" baseline="0" dirty="0" smtClean="0"/>
              <a:t>l’évaluation</a:t>
            </a:r>
            <a:r>
              <a:rPr lang="fr-FR" sz="1800" b="0" i="0" u="none" baseline="0" dirty="0"/>
              <a:t>. Les établissements avec un stock non conforme au plan pouvaient disposer de stocks inférieurs ou supérieurs au plan.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399189E2-D802-49F0-BEE1-49723C907D6A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40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29512BD5-CA1C-4A10-8DFE-3F22CE306470}"/>
              </a:ext>
            </a:extLst>
          </p:cNvPr>
          <p:cNvCxnSpPr/>
          <p:nvPr/>
        </p:nvCxnSpPr>
        <p:spPr>
          <a:xfrm>
            <a:off x="1219200" y="4924926"/>
            <a:ext cx="746760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Chart 11">
            <a:extLst>
              <a:ext uri="{FF2B5EF4-FFF2-40B4-BE49-F238E27FC236}">
                <a16:creationId xmlns="" xmlns:a16="http://schemas.microsoft.com/office/drawing/2014/main" id="{C90DBCB6-A7D0-4A3F-9D97-B13C761BA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2541162"/>
              </p:ext>
            </p:extLst>
          </p:nvPr>
        </p:nvGraphicFramePr>
        <p:xfrm>
          <a:off x="382587" y="1752600"/>
          <a:ext cx="8378825" cy="398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Oval Callout 7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157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8000696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Pourquoi aucune commande </a:t>
            </a: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n’est-elle </a:t>
            </a: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passée en urgence en cas de rupture de stock dans un établissement 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A8B1197-93B4-4156-A8E4-885529E4F0A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41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997C6C29-2C43-4010-BCC8-4DF0FF4C28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6859815"/>
              </p:ext>
            </p:extLst>
          </p:nvPr>
        </p:nvGraphicFramePr>
        <p:xfrm>
          <a:off x="382587" y="1733550"/>
          <a:ext cx="8378825" cy="398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4DA53FCA-7118-4583-A85F-63546B621F5E}"/>
              </a:ext>
            </a:extLst>
          </p:cNvPr>
          <p:cNvCxnSpPr/>
          <p:nvPr/>
        </p:nvCxnSpPr>
        <p:spPr>
          <a:xfrm>
            <a:off x="1219200" y="4924926"/>
            <a:ext cx="746760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Callout 6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919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8017334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De nombreux établissements des niveaux inférieurs ne disposent pas de registres des températures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A8B1197-93B4-4156-A8E4-885529E4F0A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42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78E0270C-1D6E-4EC7-8E93-327FC188F9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517566"/>
              </p:ext>
            </p:extLst>
          </p:nvPr>
        </p:nvGraphicFramePr>
        <p:xfrm>
          <a:off x="354208" y="1726166"/>
          <a:ext cx="8371416" cy="4112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B322517E-1585-44B9-A8D6-A9E58E030430}"/>
              </a:ext>
            </a:extLst>
          </p:cNvPr>
          <p:cNvCxnSpPr/>
          <p:nvPr/>
        </p:nvCxnSpPr>
        <p:spPr>
          <a:xfrm>
            <a:off x="1219200" y="4924926"/>
            <a:ext cx="746760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Callout 6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499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960216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lnSpc>
                <a:spcPct val="90000"/>
              </a:lnSpc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Centres de santé de niveau II : rotation du personnel de la chaîne </a:t>
            </a: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d’approvisionnement </a:t>
            </a: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et nombre important de postes vacants. Hôpitaux : nombre important de postes vacants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A8B1197-93B4-4156-A8E4-885529E4F0A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43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1DA15B8-8E56-4989-A8E6-2EF406625FD1}"/>
              </a:ext>
            </a:extLst>
          </p:cNvPr>
          <p:cNvSpPr txBox="1"/>
          <p:nvPr/>
        </p:nvSpPr>
        <p:spPr>
          <a:xfrm>
            <a:off x="1191273" y="6093023"/>
            <a:ext cx="4752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-FR" sz="1400" b="0" i="0" u="none" baseline="0"/>
              <a:t>Remarque : la rotation est évaluée sur un an, entre 2017 et 2018.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28AA9D3C-0876-45D6-BCD2-AFF395581E9C}"/>
              </a:ext>
            </a:extLst>
          </p:cNvPr>
          <p:cNvCxnSpPr/>
          <p:nvPr/>
        </p:nvCxnSpPr>
        <p:spPr>
          <a:xfrm>
            <a:off x="1219200" y="4924926"/>
            <a:ext cx="746760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Chart 11">
            <a:extLst>
              <a:ext uri="{FF2B5EF4-FFF2-40B4-BE49-F238E27FC236}">
                <a16:creationId xmlns="" xmlns:a16="http://schemas.microsoft.com/office/drawing/2014/main" id="{AE1665B9-F0CC-449C-B1A8-FEF9C411FD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4176703"/>
              </p:ext>
            </p:extLst>
          </p:nvPr>
        </p:nvGraphicFramePr>
        <p:xfrm>
          <a:off x="375708" y="1809750"/>
          <a:ext cx="8392584" cy="4133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Oval Callout 7"/>
          <p:cNvSpPr/>
          <p:nvPr/>
        </p:nvSpPr>
        <p:spPr>
          <a:xfrm>
            <a:off x="6745705" y="4872337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32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Une réduction significative du taux </a:t>
            </a: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d’exécution </a:t>
            </a: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des commandes de produits traceurs dans les délais a été constatée aux niveaux inférieurs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A8B1197-93B4-4156-A8E4-885529E4F0A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44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4C8C99F7-2976-486B-BEFB-5B0449E8AA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0088134"/>
              </p:ext>
            </p:extLst>
          </p:nvPr>
        </p:nvGraphicFramePr>
        <p:xfrm>
          <a:off x="370417" y="1972733"/>
          <a:ext cx="8403166" cy="4123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6D1B2259-2A68-4394-B8FC-BFDD370B4EEA}"/>
              </a:ext>
            </a:extLst>
          </p:cNvPr>
          <p:cNvCxnSpPr/>
          <p:nvPr/>
        </p:nvCxnSpPr>
        <p:spPr>
          <a:xfrm>
            <a:off x="1219200" y="4924926"/>
            <a:ext cx="746760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Callout 6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66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909604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Sources des financements des magasins médicaux nationaux en 2016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A8B1197-93B4-4156-A8E4-885529E4F0A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45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="" xmlns:a16="http://schemas.microsoft.com/office/drawing/2014/main" id="{D5BD891B-2437-44CA-BF45-225D573E49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9145570"/>
              </p:ext>
            </p:extLst>
          </p:nvPr>
        </p:nvGraphicFramePr>
        <p:xfrm>
          <a:off x="548292" y="990600"/>
          <a:ext cx="8290908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0189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E5A7A3-48DF-49A8-9154-6B190DC05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304800"/>
            <a:ext cx="7909604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Sources des financements des magasins médicaux communs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DC9B93-85DE-474C-8076-ABF20404F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D0F026FF-FECD-4DE0-851C-55DB13007D76}" type="datetime1">
              <a:rPr lang="en-US"/>
              <a:t>8/13/2019</a:t>
            </a:fld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CA8B1197-93B4-4156-A8E4-885529E4F0A7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46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="" xmlns:a16="http://schemas.microsoft.com/office/drawing/2014/main" id="{4960E33B-B87A-4D24-833B-C9037E2407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44635"/>
              </p:ext>
            </p:extLst>
          </p:nvPr>
        </p:nvGraphicFramePr>
        <p:xfrm>
          <a:off x="686104" y="990600"/>
          <a:ext cx="7771792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val Callout 6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vos données dans cette diapositive et ajoutez des chiffres.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13864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705A4D-E3E5-425F-B034-54D73EA5B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76200"/>
            <a:ext cx="7772400" cy="6858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sz="2400" b="1" i="0" u="none" baseline="0" dirty="0">
                <a:latin typeface="Gill Sans MT" panose="020B0502020104020203" pitchFamily="34" charset="0"/>
                <a:sym typeface="Cabin"/>
              </a:rPr>
              <a:t>Moins de 50 % des produits traceurs stockés sont compris entre les limites min. et max. des magasins médicaux nationaux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FE0A317-395E-4EEF-A239-AA9E4E8CC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12B7027D-DC20-4870-B52D-C34C5F8342DA}" type="datetime1">
              <a:rPr lang="en-US"/>
              <a:t>8/13/2019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3D552DA-86A6-4C3B-9AB5-0C5A0CBD1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80AB4CF6-B2FB-1E49-909C-D679BE094D01}" type="slidenum">
              <a:rPr sz="1200" b="1">
                <a:latin typeface="Gill Sans MT" panose="020B0502020104020203" pitchFamily="34" charset="0"/>
              </a:rPr>
              <a:pPr/>
              <a:t>47</a:t>
            </a:fld>
            <a:endParaRPr lang="fr-FR" sz="1200" b="1" dirty="0">
              <a:latin typeface="Gill Sans MT" panose="020B05020201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40AC458-8075-44C6-AEE2-7F4C9F223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104" y="1265400"/>
            <a:ext cx="7788359" cy="467819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19C22F5B-F0BD-4B13-B4F2-77E72A3C8202}"/>
              </a:ext>
            </a:extLst>
          </p:cNvPr>
          <p:cNvCxnSpPr/>
          <p:nvPr/>
        </p:nvCxnSpPr>
        <p:spPr>
          <a:xfrm>
            <a:off x="2133600" y="3429000"/>
            <a:ext cx="6096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E27F57B-29D8-40FB-85DB-4123F9A6B291}"/>
              </a:ext>
            </a:extLst>
          </p:cNvPr>
          <p:cNvCxnSpPr/>
          <p:nvPr/>
        </p:nvCxnSpPr>
        <p:spPr>
          <a:xfrm>
            <a:off x="2133600" y="2057400"/>
            <a:ext cx="6096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A5FBC54-C68A-4B28-93DB-2DF1D019B5DE}"/>
              </a:ext>
            </a:extLst>
          </p:cNvPr>
          <p:cNvSpPr txBox="1"/>
          <p:nvPr/>
        </p:nvSpPr>
        <p:spPr>
          <a:xfrm flipH="1">
            <a:off x="686104" y="1826567"/>
            <a:ext cx="86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1200" b="1" i="0" u="none" baseline="0"/>
              <a:t>Max.</a:t>
            </a:r>
          </a:p>
          <a:p>
            <a:pPr algn="ctr" rtl="0"/>
            <a:r>
              <a:rPr lang="fr-FR" sz="1200" b="1" i="0" u="none" baseline="0"/>
              <a:t>officiel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7D1F667-B29B-4214-BB90-0C0EF1E53B7A}"/>
              </a:ext>
            </a:extLst>
          </p:cNvPr>
          <p:cNvSpPr txBox="1"/>
          <p:nvPr/>
        </p:nvSpPr>
        <p:spPr>
          <a:xfrm flipH="1">
            <a:off x="686104" y="3198167"/>
            <a:ext cx="86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1200" b="1" i="0" u="none" baseline="0"/>
              <a:t>Min.</a:t>
            </a:r>
          </a:p>
          <a:p>
            <a:pPr algn="ctr" rtl="0"/>
            <a:r>
              <a:rPr lang="fr-FR" sz="1200" b="1" i="0" u="none" baseline="0"/>
              <a:t>officiel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9C036A43-D802-4CC0-8036-C84894B97058}"/>
              </a:ext>
            </a:extLst>
          </p:cNvPr>
          <p:cNvSpPr txBox="1">
            <a:spLocks/>
          </p:cNvSpPr>
          <p:nvPr/>
        </p:nvSpPr>
        <p:spPr>
          <a:xfrm>
            <a:off x="686104" y="5966238"/>
            <a:ext cx="7772400" cy="5869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sz="2000" b="0" i="0" u="none" baseline="0"/>
              <a:t>Question : Le min. est-il trop bas et le max. trop haut ?</a:t>
            </a:r>
          </a:p>
        </p:txBody>
      </p:sp>
      <p:sp>
        <p:nvSpPr>
          <p:cNvPr id="12" name="Oval Callout 11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626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8366" y="844442"/>
            <a:ext cx="8458200" cy="5676492"/>
          </a:xfrm>
        </p:spPr>
        <p:txBody>
          <a:bodyPr>
            <a:noAutofit/>
          </a:bodyPr>
          <a:lstStyle/>
          <a:p>
            <a:pPr algn="l" rtl="0"/>
            <a:r>
              <a:rPr lang="fr-FR" sz="1700" b="0" i="0" u="none" baseline="0" dirty="0"/>
              <a:t>La stratégie, la gouvernance et </a:t>
            </a:r>
            <a:r>
              <a:rPr lang="fr-FR" sz="1700" b="0" i="0" u="none" baseline="0" dirty="0" smtClean="0"/>
              <a:t>l’élaboration </a:t>
            </a:r>
            <a:r>
              <a:rPr lang="fr-FR" sz="1700" b="0" i="0" u="none" baseline="0" dirty="0"/>
              <a:t>de politiques en lien avec la chaîne </a:t>
            </a:r>
            <a:r>
              <a:rPr lang="fr-FR" sz="1700" b="0" i="0" u="none" baseline="0" dirty="0" smtClean="0"/>
              <a:t>d’approvisionnement </a:t>
            </a:r>
            <a:r>
              <a:rPr lang="fr-FR" sz="1700" b="0" i="0" u="none" baseline="0" dirty="0"/>
              <a:t>dépendent du ministère de la Santé ou </a:t>
            </a:r>
            <a:r>
              <a:rPr lang="fr-FR" sz="1700" b="0" i="0" u="none" baseline="0" dirty="0" smtClean="0"/>
              <a:t>d’une </a:t>
            </a:r>
            <a:r>
              <a:rPr lang="fr-FR" sz="1700" b="0" i="0" u="none" baseline="0" dirty="0"/>
              <a:t>entité de niveau supérieur.</a:t>
            </a:r>
          </a:p>
          <a:p>
            <a:pPr algn="l" rtl="0">
              <a:lnSpc>
                <a:spcPct val="90000"/>
              </a:lnSpc>
            </a:pPr>
            <a:r>
              <a:rPr lang="fr-FR" sz="1700" b="0" i="0" u="none" baseline="0" dirty="0"/>
              <a:t>La création de rapports, les commandes et la réception des produits ne sont pas automatisées dans les centres de santé.</a:t>
            </a:r>
          </a:p>
          <a:p>
            <a:pPr lvl="1" algn="l" rtl="0">
              <a:lnSpc>
                <a:spcPct val="90000"/>
              </a:lnSpc>
            </a:pPr>
            <a:r>
              <a:rPr lang="fr-FR" sz="1700" b="0" i="0" u="none" baseline="0" dirty="0"/>
              <a:t>Les antirétroviraux sont la seule exception.</a:t>
            </a:r>
          </a:p>
          <a:p>
            <a:pPr algn="l" rtl="0"/>
            <a:r>
              <a:rPr lang="fr-FR" sz="1700" b="0" i="0" u="none" baseline="0" dirty="0"/>
              <a:t>Le budget du gouvernement et la récupération des coûts ne suffisent pas à </a:t>
            </a:r>
            <a:r>
              <a:rPr lang="fr-FR" sz="1700" b="0" i="0" u="none" baseline="0" dirty="0" smtClean="0"/>
              <a:t>l’approvisionnement </a:t>
            </a:r>
            <a:r>
              <a:rPr lang="fr-FR" sz="1700" b="0" i="0" u="none" baseline="0" dirty="0"/>
              <a:t>en produits de santé. </a:t>
            </a:r>
          </a:p>
          <a:p>
            <a:pPr lvl="1" algn="l" rtl="0"/>
            <a:r>
              <a:rPr lang="fr-FR" sz="1700" b="0" i="0" u="none" baseline="0" dirty="0"/>
              <a:t>Souvent, les achats sont conditionnés au budget disponible, et le budget consacré aux fonctions de la chaîne </a:t>
            </a:r>
            <a:r>
              <a:rPr lang="fr-FR" sz="1700" b="0" i="0" u="none" baseline="0" dirty="0" smtClean="0"/>
              <a:t>d’approvisionnement </a:t>
            </a:r>
            <a:r>
              <a:rPr lang="fr-FR" sz="1700" b="0" i="0" u="none" baseline="0" dirty="0"/>
              <a:t>est inexistant dans certains établissements.</a:t>
            </a:r>
          </a:p>
          <a:p>
            <a:pPr algn="l" rtl="0"/>
            <a:r>
              <a:rPr lang="fr-FR" sz="1700" b="0" i="0" u="none" baseline="0" dirty="0"/>
              <a:t>Les données montrent des taux élevés de ruptures de stock lors de la visite, mais moins de commandes urgentes.</a:t>
            </a:r>
          </a:p>
          <a:p>
            <a:pPr algn="l" rtl="0"/>
            <a:r>
              <a:rPr lang="fr-FR" sz="1700" b="0" i="0" u="none" baseline="0" dirty="0"/>
              <a:t>Les registres de températures de la chaîne du froid ne sont pas disponibles dans certains établissements, et il </a:t>
            </a:r>
            <a:r>
              <a:rPr lang="fr-FR" sz="1700" b="0" i="0" u="none" baseline="0" dirty="0" smtClean="0"/>
              <a:t>n’existe </a:t>
            </a:r>
            <a:r>
              <a:rPr lang="fr-FR" sz="1700" b="0" i="0" u="none" baseline="0" dirty="0"/>
              <a:t>que des informations limitées concernant les écarts.</a:t>
            </a:r>
          </a:p>
          <a:p>
            <a:pPr algn="l" rtl="0"/>
            <a:r>
              <a:rPr lang="fr-FR" sz="1700" b="0" i="0" u="none" baseline="0" dirty="0"/>
              <a:t>Les ressources humaines spécialisées dans les fonctions liées à la chaîne </a:t>
            </a:r>
            <a:r>
              <a:rPr lang="fr-FR" sz="1700" b="0" i="0" u="none" baseline="0" dirty="0" smtClean="0"/>
              <a:t>d’approvisionnement </a:t>
            </a:r>
            <a:r>
              <a:rPr lang="fr-FR" sz="1700" b="0" i="0" u="none" baseline="0" dirty="0"/>
              <a:t>sont limitées.</a:t>
            </a:r>
          </a:p>
          <a:p>
            <a:endParaRPr lang="fr-FR" sz="17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l" rtl="0"/>
            <a:fld id="{414FB1AD-D69E-B741-965A-0BAE826C2FA6}" type="datetime1">
              <a:rPr lang="en-US"/>
              <a:pPr algn="l" rtl="0"/>
              <a:t>8/13/2019</a:t>
            </a:fld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/>
              <a:pPr/>
              <a:t>48</a:t>
            </a:fld>
            <a:endParaRPr lang="fr-FR"/>
          </a:p>
        </p:txBody>
      </p:sp>
      <p:sp>
        <p:nvSpPr>
          <p:cNvPr id="8" name="Title 5">
            <a:extLst>
              <a:ext uri="{FF2B5EF4-FFF2-40B4-BE49-F238E27FC236}">
                <a16:creationId xmlns="" xmlns:a16="http://schemas.microsoft.com/office/drawing/2014/main" id="{E68ECBFD-2BA7-4B67-9A14-AD9FBCAD7093}"/>
              </a:ext>
            </a:extLst>
          </p:cNvPr>
          <p:cNvSpPr txBox="1">
            <a:spLocks/>
          </p:cNvSpPr>
          <p:nvPr/>
        </p:nvSpPr>
        <p:spPr>
          <a:xfrm>
            <a:off x="685800" y="306050"/>
            <a:ext cx="7772400" cy="52387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  <a:buNone/>
            </a:pPr>
            <a:r>
              <a:rPr lang="fr-FR" b="1" i="0" u="none" baseline="0">
                <a:latin typeface="Gill Sans MT" panose="020B0502020104020203" pitchFamily="34" charset="0"/>
              </a:rPr>
              <a:t>Conclusions générales et observations 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9154"/>
              <a:gd name="adj2" fmla="val -548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Indiquez vos données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868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/>
            <a:r>
              <a:rPr lang="fr-FR" sz="2800" b="1" i="0" u="none" baseline="0">
                <a:latin typeface="Gill Sans MT" panose="020B0502020104020203" pitchFamily="34" charset="0"/>
              </a:rPr>
              <a:t>Programme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15E105E-077C-47BA-9517-5975DA859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143000"/>
            <a:ext cx="7772400" cy="5257800"/>
          </a:xfrm>
        </p:spPr>
        <p:txBody>
          <a:bodyPr rtlCol="0">
            <a:normAutofit fontScale="92500" lnSpcReduction="10000"/>
          </a:bodyPr>
          <a:lstStyle/>
          <a:p>
            <a:pPr marL="179388" indent="-179388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49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8695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02DF3F38-FF01-4A69-B0AE-ECA27FEB5142}" type="datetime1">
              <a:rPr lang="en-US"/>
              <a:t>8/13/2019</a:t>
            </a:fld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80AB4CF6-B2FB-1E49-909C-D679BE094D01}" type="slidenum">
              <a:rPr sz="1200" b="1">
                <a:latin typeface="Gill Sans MT" panose="020B0502020104020203" pitchFamily="34" charset="0"/>
              </a:rPr>
              <a:pPr/>
              <a:t>5</a:t>
            </a:fld>
            <a:endParaRPr lang="fr-FR" sz="1200" b="1" dirty="0">
              <a:latin typeface="Gill Sans MT" panose="020B0502020104020203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65525" y="304800"/>
            <a:ext cx="8022006" cy="9144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L’évaluation </a:t>
            </a: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nationale de la chaîne </a:t>
            </a:r>
            <a:r>
              <a:rPr lang="fr-FR" b="1" i="0" u="none" baseline="0" dirty="0" smtClean="0">
                <a:latin typeface="Gill Sans MT" panose="020B0502020104020203" pitchFamily="34" charset="0"/>
                <a:sym typeface="Cabin"/>
              </a:rPr>
              <a:t>d’approvisionnement </a:t>
            </a:r>
            <a:r>
              <a:rPr lang="fr-FR" b="1" i="0" u="none" baseline="0" dirty="0">
                <a:latin typeface="Gill Sans MT" panose="020B0502020104020203" pitchFamily="34" charset="0"/>
                <a:sym typeface="Cabin"/>
              </a:rPr>
              <a:t>(NSCA) suit un processus structuré et systématique</a:t>
            </a:r>
            <a:endParaRPr lang="fr-FR" b="1" dirty="0">
              <a:latin typeface="Gill Sans MT" panose="020B0502020104020203" pitchFamily="34" charset="0"/>
              <a:sym typeface="Cabin"/>
            </a:endParaRPr>
          </a:p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endParaRPr lang="fr-FR" b="1" dirty="0">
              <a:latin typeface="Gill Sans MT" panose="020B0502020104020203" pitchFamily="34" charset="0"/>
              <a:sym typeface="Cabin"/>
            </a:endParaRPr>
          </a:p>
        </p:txBody>
      </p:sp>
      <p:grpSp>
        <p:nvGrpSpPr>
          <p:cNvPr id="9" name="Gruppieren 94"/>
          <p:cNvGrpSpPr/>
          <p:nvPr/>
        </p:nvGrpSpPr>
        <p:grpSpPr bwMode="gray">
          <a:xfrm>
            <a:off x="289702" y="1740700"/>
            <a:ext cx="8496301" cy="4279100"/>
            <a:chOff x="323849" y="1555750"/>
            <a:chExt cx="8496301" cy="4279100"/>
          </a:xfrm>
        </p:grpSpPr>
        <p:grpSp>
          <p:nvGrpSpPr>
            <p:cNvPr id="10" name="Gruppieren 93"/>
            <p:cNvGrpSpPr/>
            <p:nvPr/>
          </p:nvGrpSpPr>
          <p:grpSpPr bwMode="gray">
            <a:xfrm>
              <a:off x="7561555" y="4290904"/>
              <a:ext cx="1258595" cy="1511407"/>
              <a:chOff x="7561555" y="4290904"/>
              <a:chExt cx="1258595" cy="1511407"/>
            </a:xfrm>
          </p:grpSpPr>
          <p:sp>
            <p:nvSpPr>
              <p:cNvPr id="69" name="AutoShape 8"/>
              <p:cNvSpPr>
                <a:spLocks noChangeArrowheads="1"/>
              </p:cNvSpPr>
              <p:nvPr/>
            </p:nvSpPr>
            <p:spPr bwMode="gray">
              <a:xfrm>
                <a:off x="7561555" y="4290904"/>
                <a:ext cx="1258595" cy="645120"/>
              </a:xfrm>
              <a:prstGeom prst="chevron">
                <a:avLst>
                  <a:gd name="adj" fmla="val 17533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rtl="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>
                    <a:solidFill>
                      <a:srgbClr val="FFFFFF"/>
                    </a:solidFill>
                    <a:cs typeface="Arial" charset="0"/>
                  </a:rPr>
                  <a:t>Rapport final </a:t>
                </a:r>
              </a:p>
            </p:txBody>
          </p:sp>
          <p:sp>
            <p:nvSpPr>
              <p:cNvPr id="70" name="Rectangle 17"/>
              <p:cNvSpPr>
                <a:spLocks noChangeArrowheads="1"/>
              </p:cNvSpPr>
              <p:nvPr/>
            </p:nvSpPr>
            <p:spPr bwMode="gray">
              <a:xfrm>
                <a:off x="7566989" y="4936024"/>
                <a:ext cx="1128903" cy="866287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216000" rIns="0" bIns="0" anchor="t" anchorCtr="0"/>
              <a:lstStyle/>
              <a:p>
                <a:pPr marL="180975" indent="-180975" algn="l" rtl="0">
                  <a:lnSpc>
                    <a:spcPct val="95000"/>
                  </a:lnSpc>
                  <a:spcAft>
                    <a:spcPts val="300"/>
                  </a:spcAft>
                  <a:buClr>
                    <a:srgbClr val="969696"/>
                  </a:buClr>
                  <a:buFont typeface="Wingdings" pitchFamily="2" charset="2"/>
                  <a:buChar char="§"/>
                  <a:tabLst>
                    <a:tab pos="180975" algn="l"/>
                  </a:tabLst>
                  <a:defRPr/>
                </a:pPr>
                <a:endParaRPr lang="fr-FR" sz="1050"/>
              </a:p>
            </p:txBody>
          </p:sp>
          <p:grpSp>
            <p:nvGrpSpPr>
              <p:cNvPr id="71" name="Gruppieren 99"/>
              <p:cNvGrpSpPr/>
              <p:nvPr/>
            </p:nvGrpSpPr>
            <p:grpSpPr bwMode="gray">
              <a:xfrm>
                <a:off x="7584226" y="5117392"/>
                <a:ext cx="1053195" cy="587788"/>
                <a:chOff x="7561555" y="4338650"/>
                <a:chExt cx="1053195" cy="587788"/>
              </a:xfrm>
            </p:grpSpPr>
            <p:grpSp>
              <p:nvGrpSpPr>
                <p:cNvPr id="72" name="Gruppieren 98"/>
                <p:cNvGrpSpPr/>
                <p:nvPr/>
              </p:nvGrpSpPr>
              <p:grpSpPr bwMode="gray">
                <a:xfrm>
                  <a:off x="7602854" y="4338650"/>
                  <a:ext cx="1011896" cy="483018"/>
                  <a:chOff x="7602854" y="4338650"/>
                  <a:chExt cx="1065154" cy="508440"/>
                </a:xfrm>
              </p:grpSpPr>
              <p:grpSp>
                <p:nvGrpSpPr>
                  <p:cNvPr id="74" name="Gruppieren 71"/>
                  <p:cNvGrpSpPr/>
                  <p:nvPr/>
                </p:nvGrpSpPr>
                <p:grpSpPr bwMode="gray">
                  <a:xfrm>
                    <a:off x="7602854" y="4338650"/>
                    <a:ext cx="1065154" cy="508440"/>
                    <a:chOff x="7011733" y="5055650"/>
                    <a:chExt cx="1377344" cy="657461"/>
                  </a:xfrm>
                </p:grpSpPr>
                <p:sp>
                  <p:nvSpPr>
                    <p:cNvPr id="76" name="Rechteck 46"/>
                    <p:cNvSpPr/>
                    <p:nvPr/>
                  </p:nvSpPr>
                  <p:spPr bwMode="gray">
                    <a:xfrm>
                      <a:off x="7011733" y="5055650"/>
                      <a:ext cx="1377344" cy="657461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rgbClr val="D7D7D7"/>
                        </a:gs>
                        <a:gs pos="100000">
                          <a:srgbClr val="FFFFFF"/>
                        </a:gs>
                      </a:gsLst>
                      <a:lin ang="16200000" scaled="1"/>
                      <a:tileRect/>
                    </a:gradFill>
                    <a:ln w="28575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  <a:effectLst>
                      <a:outerShdw blurRad="1270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lIns="108000" tIns="216000" rIns="0" bIns="0" anchor="t" anchorCtr="0"/>
                    <a:lstStyle/>
                    <a:p>
                      <a:pPr marL="180975" indent="-180975" algn="l" rtl="0">
                        <a:lnSpc>
                          <a:spcPct val="95000"/>
                        </a:lnSpc>
                        <a:spcAft>
                          <a:spcPts val="400"/>
                        </a:spcAft>
                        <a:buClr>
                          <a:srgbClr val="969696"/>
                        </a:buClr>
                        <a:buFont typeface="Wingdings" pitchFamily="2" charset="2"/>
                        <a:buChar char="§"/>
                        <a:tabLst>
                          <a:tab pos="180975" algn="l"/>
                        </a:tabLst>
                        <a:defRPr/>
                      </a:pPr>
                      <a:endParaRPr lang="fr-FR" sz="1050"/>
                    </a:p>
                  </p:txBody>
                </p:sp>
                <p:cxnSp>
                  <p:nvCxnSpPr>
                    <p:cNvPr id="77" name="Gerade Verbindung 50"/>
                    <p:cNvCxnSpPr/>
                    <p:nvPr/>
                  </p:nvCxnSpPr>
                  <p:spPr bwMode="gray">
                    <a:xfrm>
                      <a:off x="7011733" y="5274803"/>
                      <a:ext cx="1377344" cy="0"/>
                    </a:xfrm>
                    <a:prstGeom prst="line">
                      <a:avLst/>
                    </a:prstGeom>
                    <a:ln w="28575">
                      <a:solidFill>
                        <a:srgbClr val="C0C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Gerade Verbindung 51"/>
                    <p:cNvCxnSpPr/>
                    <p:nvPr/>
                  </p:nvCxnSpPr>
                  <p:spPr bwMode="gray">
                    <a:xfrm>
                      <a:off x="7011733" y="5493956"/>
                      <a:ext cx="1377344" cy="0"/>
                    </a:xfrm>
                    <a:prstGeom prst="line">
                      <a:avLst/>
                    </a:prstGeom>
                    <a:ln w="28575">
                      <a:solidFill>
                        <a:srgbClr val="C0C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9" name="Gruppieren 68"/>
                    <p:cNvGrpSpPr/>
                    <p:nvPr/>
                  </p:nvGrpSpPr>
                  <p:grpSpPr bwMode="gray">
                    <a:xfrm>
                      <a:off x="7239632" y="5055650"/>
                      <a:ext cx="921547" cy="657460"/>
                      <a:chOff x="7219950" y="5055650"/>
                      <a:chExt cx="921547" cy="657460"/>
                    </a:xfrm>
                  </p:grpSpPr>
                  <p:sp>
                    <p:nvSpPr>
                      <p:cNvPr id="81" name="Rechteck 59"/>
                      <p:cNvSpPr/>
                      <p:nvPr/>
                    </p:nvSpPr>
                    <p:spPr bwMode="gray">
                      <a:xfrm>
                        <a:off x="7840542" y="5055650"/>
                        <a:ext cx="94092" cy="657460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</a:gradFill>
                      <a:ln w="28575">
                        <a:solidFill>
                          <a:srgbClr val="C0C0C0"/>
                        </a:solidFill>
                        <a:miter lim="800000"/>
                        <a:headEnd/>
                        <a:tailEnd/>
                      </a:ln>
                      <a:effectLst>
                        <a:outerShdw blurRad="127000" dist="635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txBody>
                      <a:bodyPr lIns="0" tIns="0" rIns="0" bIns="0" anchor="ctr"/>
                      <a:lstStyle/>
                      <a:p>
                        <a:pPr algn="ctr" defTabSz="801688" rtl="0" eaLnBrk="0" hangingPunct="0">
                          <a:defRPr/>
                        </a:pPr>
                        <a:endParaRPr lang="fr-FR" sz="1400" b="1">
                          <a:solidFill>
                            <a:srgbClr val="FFFFFF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82" name="Rechteck 63"/>
                      <p:cNvSpPr/>
                      <p:nvPr/>
                    </p:nvSpPr>
                    <p:spPr bwMode="gray">
                      <a:xfrm>
                        <a:off x="7633678" y="5055650"/>
                        <a:ext cx="94092" cy="657460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</a:gradFill>
                      <a:ln w="28575">
                        <a:solidFill>
                          <a:srgbClr val="C0C0C0"/>
                        </a:solidFill>
                        <a:miter lim="800000"/>
                        <a:headEnd/>
                        <a:tailEnd/>
                      </a:ln>
                      <a:effectLst>
                        <a:outerShdw blurRad="127000" dist="635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txBody>
                      <a:bodyPr lIns="0" tIns="0" rIns="0" bIns="0" anchor="ctr"/>
                      <a:lstStyle/>
                      <a:p>
                        <a:pPr algn="ctr" defTabSz="801688" rtl="0" eaLnBrk="0" hangingPunct="0">
                          <a:defRPr/>
                        </a:pPr>
                        <a:endParaRPr lang="fr-FR" sz="1400" b="1">
                          <a:solidFill>
                            <a:srgbClr val="FFFFFF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83" name="Rechteck 67"/>
                      <p:cNvSpPr/>
                      <p:nvPr/>
                    </p:nvSpPr>
                    <p:spPr bwMode="gray">
                      <a:xfrm>
                        <a:off x="7426814" y="5055650"/>
                        <a:ext cx="94092" cy="657460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</a:gradFill>
                      <a:ln w="28575">
                        <a:solidFill>
                          <a:srgbClr val="C0C0C0"/>
                        </a:solidFill>
                        <a:miter lim="800000"/>
                        <a:headEnd/>
                        <a:tailEnd/>
                      </a:ln>
                      <a:effectLst>
                        <a:outerShdw blurRad="127000" dist="635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txBody>
                      <a:bodyPr lIns="0" tIns="0" rIns="0" bIns="0" anchor="ctr"/>
                      <a:lstStyle/>
                      <a:p>
                        <a:pPr algn="ctr" defTabSz="801688" rtl="0" eaLnBrk="0" hangingPunct="0">
                          <a:defRPr/>
                        </a:pPr>
                        <a:endParaRPr lang="fr-FR" sz="1400" b="1">
                          <a:solidFill>
                            <a:srgbClr val="FFFFFF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84" name="Rechteck 47"/>
                      <p:cNvSpPr/>
                      <p:nvPr/>
                    </p:nvSpPr>
                    <p:spPr bwMode="gray">
                      <a:xfrm>
                        <a:off x="7219950" y="5055650"/>
                        <a:ext cx="94092" cy="438306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</a:gradFill>
                      <a:ln w="28575">
                        <a:solidFill>
                          <a:srgbClr val="C0C0C0"/>
                        </a:solidFill>
                        <a:miter lim="800000"/>
                        <a:headEnd/>
                        <a:tailEnd/>
                      </a:ln>
                      <a:effectLst>
                        <a:outerShdw blurRad="127000" dist="635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txBody>
                      <a:bodyPr lIns="0" tIns="0" rIns="0" bIns="0" anchor="ctr"/>
                      <a:lstStyle/>
                      <a:p>
                        <a:pPr algn="ctr" defTabSz="801688" rtl="0" eaLnBrk="0" hangingPunct="0">
                          <a:defRPr/>
                        </a:pPr>
                        <a:endParaRPr lang="fr-FR" sz="1400" b="1">
                          <a:solidFill>
                            <a:srgbClr val="FFFFFF"/>
                          </a:solidFill>
                          <a:cs typeface="Arial" charset="0"/>
                        </a:endParaRPr>
                      </a:p>
                    </p:txBody>
                  </p:sp>
                  <p:sp>
                    <p:nvSpPr>
                      <p:cNvPr id="85" name="Rechteck 48"/>
                      <p:cNvSpPr/>
                      <p:nvPr/>
                    </p:nvSpPr>
                    <p:spPr bwMode="gray">
                      <a:xfrm>
                        <a:off x="8047405" y="5055650"/>
                        <a:ext cx="94092" cy="438306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</a:gradFill>
                      <a:ln w="28575">
                        <a:solidFill>
                          <a:srgbClr val="C0C0C0"/>
                        </a:solidFill>
                        <a:miter lim="800000"/>
                        <a:headEnd/>
                        <a:tailEnd/>
                      </a:ln>
                      <a:effectLst>
                        <a:outerShdw blurRad="127000" dist="635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p:spPr>
                    <p:txBody>
                      <a:bodyPr lIns="0" tIns="0" rIns="0" bIns="0" anchor="ctr"/>
                      <a:lstStyle/>
                      <a:p>
                        <a:pPr algn="ctr" defTabSz="801688" rtl="0" eaLnBrk="0" hangingPunct="0">
                          <a:defRPr/>
                        </a:pPr>
                        <a:endParaRPr lang="fr-FR" sz="1400" b="1">
                          <a:solidFill>
                            <a:srgbClr val="FFFFFF"/>
                          </a:solidFill>
                          <a:cs typeface="Arial" charset="0"/>
                        </a:endParaRPr>
                      </a:p>
                    </p:txBody>
                  </p:sp>
                </p:grpSp>
                <p:sp>
                  <p:nvSpPr>
                    <p:cNvPr id="80" name="AutoShape 26"/>
                    <p:cNvSpPr>
                      <a:spLocks noChangeArrowheads="1"/>
                    </p:cNvSpPr>
                    <p:nvPr/>
                  </p:nvSpPr>
                  <p:spPr bwMode="gray">
                    <a:xfrm rot="16200000" flipV="1">
                      <a:off x="8090692" y="5407089"/>
                      <a:ext cx="409241" cy="144667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808080"/>
                    </a:solidFill>
                    <a:ln w="28575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  <a:effectLst>
                      <a:outerShdw blurRad="1270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 lIns="0" tIns="0" rIns="0" bIns="0" anchor="ctr" anchorCtr="0"/>
                    <a:lstStyle/>
                    <a:p>
                      <a:pPr algn="ctr" rtl="0">
                        <a:lnSpc>
                          <a:spcPct val="95000"/>
                        </a:lnSpc>
                        <a:spcAft>
                          <a:spcPts val="800"/>
                        </a:spcAft>
                        <a:buClr>
                          <a:srgbClr val="969696"/>
                        </a:buClr>
                        <a:defRPr/>
                      </a:pPr>
                      <a:endParaRPr lang="fr-FR" sz="1200" b="1">
                        <a:solidFill>
                          <a:srgbClr val="000000"/>
                        </a:solidFill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75" name="Rechteck 128"/>
                  <p:cNvSpPr/>
                  <p:nvPr/>
                </p:nvSpPr>
                <p:spPr bwMode="gray">
                  <a:xfrm>
                    <a:off x="8259025" y="4476499"/>
                    <a:ext cx="232741" cy="232741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D7D7D7"/>
                      </a:gs>
                      <a:gs pos="100000">
                        <a:srgbClr val="FFFFFF"/>
                      </a:gs>
                    </a:gsLst>
                    <a:lin ang="16200000" scaled="1"/>
                    <a:tileRect/>
                  </a:gradFill>
                  <a:ln w="28575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0" tIns="72000" rIns="0" bIns="0" anchor="ctr" anchorCtr="0"/>
                  <a:lstStyle/>
                  <a:p>
                    <a:pPr marL="180975" indent="-180975" algn="ctr" rtl="0">
                      <a:lnSpc>
                        <a:spcPct val="95000"/>
                      </a:lnSpc>
                      <a:spcAft>
                        <a:spcPts val="400"/>
                      </a:spcAft>
                      <a:buClr>
                        <a:srgbClr val="969696"/>
                      </a:buClr>
                      <a:tabLst>
                        <a:tab pos="180975" algn="l"/>
                      </a:tabLst>
                      <a:defRPr/>
                    </a:pPr>
                    <a:r>
                      <a:rPr lang="fr-FR" sz="2000" b="0" i="0" u="none" baseline="0">
                        <a:solidFill>
                          <a:srgbClr val="006600"/>
                        </a:solidFill>
                        <a:sym typeface="Wingdings"/>
                      </a:rPr>
                      <a:t></a:t>
                    </a:r>
                    <a:endParaRPr lang="fr-FR" sz="1100" b="1">
                      <a:solidFill>
                        <a:srgbClr val="006600"/>
                      </a:solidFill>
                    </a:endParaRPr>
                  </a:p>
                </p:txBody>
              </p:sp>
            </p:grpSp>
            <p:pic>
              <p:nvPicPr>
                <p:cNvPr id="73" name="Picture 2" descr="C:\Users\bastian.k\Desktop\lupe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 rot="20330796" flipH="1">
                  <a:off x="7561555" y="4492042"/>
                  <a:ext cx="670409" cy="434396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</p:pic>
          </p:grpSp>
        </p:grpSp>
        <p:grpSp>
          <p:nvGrpSpPr>
            <p:cNvPr id="11" name="Gruppieren 90"/>
            <p:cNvGrpSpPr/>
            <p:nvPr/>
          </p:nvGrpSpPr>
          <p:grpSpPr bwMode="gray">
            <a:xfrm>
              <a:off x="323849" y="4290904"/>
              <a:ext cx="2436153" cy="1511407"/>
              <a:chOff x="323849" y="4290904"/>
              <a:chExt cx="2436153" cy="1511407"/>
            </a:xfrm>
          </p:grpSpPr>
          <p:sp>
            <p:nvSpPr>
              <p:cNvPr id="58" name="AutoShape 7"/>
              <p:cNvSpPr>
                <a:spLocks noChangeArrowheads="1"/>
              </p:cNvSpPr>
              <p:nvPr/>
            </p:nvSpPr>
            <p:spPr bwMode="gray">
              <a:xfrm>
                <a:off x="323850" y="4290904"/>
                <a:ext cx="2436152" cy="645120"/>
              </a:xfrm>
              <a:prstGeom prst="homePlate">
                <a:avLst>
                  <a:gd name="adj" fmla="val 17533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rtl="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>
                    <a:solidFill>
                      <a:srgbClr val="FFFFFF"/>
                    </a:solidFill>
                    <a:cs typeface="Arial" charset="0"/>
                  </a:rPr>
                  <a:t>Réalisation de la NSCA</a:t>
                </a: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gray">
              <a:xfrm>
                <a:off x="323849" y="4936024"/>
                <a:ext cx="2301098" cy="866287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216000" rIns="0" bIns="0" anchor="t" anchorCtr="0"/>
              <a:lstStyle/>
              <a:p>
                <a:pPr marL="180975" indent="-180975" algn="l" rtl="0">
                  <a:lnSpc>
                    <a:spcPct val="95000"/>
                  </a:lnSpc>
                  <a:spcAft>
                    <a:spcPts val="3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endParaRPr lang="fr-FR" sz="1050"/>
              </a:p>
            </p:txBody>
          </p:sp>
          <p:grpSp>
            <p:nvGrpSpPr>
              <p:cNvPr id="60" name="Gruppieren 146"/>
              <p:cNvGrpSpPr/>
              <p:nvPr/>
            </p:nvGrpSpPr>
            <p:grpSpPr bwMode="gray">
              <a:xfrm>
                <a:off x="1210724" y="5117392"/>
                <a:ext cx="1065155" cy="508441"/>
                <a:chOff x="631130" y="5055650"/>
                <a:chExt cx="1377344" cy="657461"/>
              </a:xfrm>
            </p:grpSpPr>
            <p:sp>
              <p:nvSpPr>
                <p:cNvPr id="61" name="Rechteck 116"/>
                <p:cNvSpPr/>
                <p:nvPr/>
              </p:nvSpPr>
              <p:spPr bwMode="gray">
                <a:xfrm>
                  <a:off x="631130" y="5055650"/>
                  <a:ext cx="1377344" cy="657461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62" name="Ellipse 134"/>
                <p:cNvSpPr/>
                <p:nvPr/>
              </p:nvSpPr>
              <p:spPr bwMode="gray">
                <a:xfrm>
                  <a:off x="747719" y="5182909"/>
                  <a:ext cx="402943" cy="40294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63" name="Ellipse 133"/>
                <p:cNvSpPr/>
                <p:nvPr/>
              </p:nvSpPr>
              <p:spPr bwMode="gray">
                <a:xfrm>
                  <a:off x="798087" y="5233277"/>
                  <a:ext cx="302207" cy="30220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64" name="Ellipse 132"/>
                <p:cNvSpPr/>
                <p:nvPr/>
              </p:nvSpPr>
              <p:spPr bwMode="gray">
                <a:xfrm>
                  <a:off x="848455" y="5283645"/>
                  <a:ext cx="201472" cy="2014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65" name="Ellipse 130"/>
                <p:cNvSpPr/>
                <p:nvPr/>
              </p:nvSpPr>
              <p:spPr bwMode="gray">
                <a:xfrm>
                  <a:off x="898823" y="5334013"/>
                  <a:ext cx="100736" cy="10073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cxnSp>
              <p:nvCxnSpPr>
                <p:cNvPr id="66" name="Gewinkelte Verbindung 142"/>
                <p:cNvCxnSpPr>
                  <a:stCxn id="64" idx="0"/>
                  <a:endCxn id="68" idx="0"/>
                </p:cNvCxnSpPr>
                <p:nvPr/>
              </p:nvCxnSpPr>
              <p:spPr bwMode="gray">
                <a:xfrm rot="5400000" flipH="1" flipV="1">
                  <a:off x="1268807" y="4798661"/>
                  <a:ext cx="165369" cy="804600"/>
                </a:xfrm>
                <a:prstGeom prst="bentConnector3">
                  <a:avLst>
                    <a:gd name="adj1" fmla="val -798"/>
                  </a:avLst>
                </a:prstGeom>
                <a:ln w="28575"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Gewinkelte Verbindung 145"/>
                <p:cNvCxnSpPr/>
                <p:nvPr/>
              </p:nvCxnSpPr>
              <p:spPr bwMode="gray">
                <a:xfrm rot="16200000" flipH="1">
                  <a:off x="1268809" y="5168400"/>
                  <a:ext cx="165369" cy="804600"/>
                </a:xfrm>
                <a:prstGeom prst="bentConnector3">
                  <a:avLst>
                    <a:gd name="adj1" fmla="val -798"/>
                  </a:avLst>
                </a:prstGeom>
                <a:ln w="28575"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Rechteck 136"/>
                <p:cNvSpPr/>
                <p:nvPr/>
              </p:nvSpPr>
              <p:spPr bwMode="gray">
                <a:xfrm>
                  <a:off x="1616869" y="5118276"/>
                  <a:ext cx="273844" cy="532209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</p:grpSp>
        </p:grpSp>
        <p:grpSp>
          <p:nvGrpSpPr>
            <p:cNvPr id="12" name="Gruppieren 91"/>
            <p:cNvGrpSpPr/>
            <p:nvPr/>
          </p:nvGrpSpPr>
          <p:grpSpPr bwMode="gray">
            <a:xfrm>
              <a:off x="2920989" y="4290904"/>
              <a:ext cx="2980558" cy="1543946"/>
              <a:chOff x="2920989" y="4290904"/>
              <a:chExt cx="2980558" cy="1543946"/>
            </a:xfrm>
          </p:grpSpPr>
          <p:sp>
            <p:nvSpPr>
              <p:cNvPr id="43" name="AutoShape 9"/>
              <p:cNvSpPr>
                <a:spLocks noChangeArrowheads="1"/>
              </p:cNvSpPr>
              <p:nvPr/>
            </p:nvSpPr>
            <p:spPr bwMode="gray">
              <a:xfrm>
                <a:off x="2929747" y="4290904"/>
                <a:ext cx="2971800" cy="645120"/>
              </a:xfrm>
              <a:prstGeom prst="chevron">
                <a:avLst>
                  <a:gd name="adj" fmla="val 17533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rtl="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 dirty="0">
                    <a:solidFill>
                      <a:srgbClr val="FFFFFF"/>
                    </a:solidFill>
                    <a:cs typeface="Arial" charset="0"/>
                  </a:rPr>
                  <a:t>Comptes rendus et partages initiaux</a:t>
                </a:r>
              </a:p>
            </p:txBody>
          </p:sp>
          <p:sp>
            <p:nvSpPr>
              <p:cNvPr id="44" name="Rectangle 16"/>
              <p:cNvSpPr>
                <a:spLocks noChangeArrowheads="1"/>
              </p:cNvSpPr>
              <p:nvPr/>
            </p:nvSpPr>
            <p:spPr bwMode="gray">
              <a:xfrm>
                <a:off x="2920989" y="4968563"/>
                <a:ext cx="2853601" cy="866287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216000" rIns="0" bIns="0" anchor="t" anchorCtr="0"/>
              <a:lstStyle/>
              <a:p>
                <a:pPr marL="180975" indent="-180975" algn="l" rtl="0">
                  <a:lnSpc>
                    <a:spcPct val="95000"/>
                  </a:lnSpc>
                  <a:spcAft>
                    <a:spcPts val="3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endParaRPr lang="fr-FR" sz="1050"/>
              </a:p>
            </p:txBody>
          </p:sp>
          <p:grpSp>
            <p:nvGrpSpPr>
              <p:cNvPr id="45" name="Gruppieren 89"/>
              <p:cNvGrpSpPr/>
              <p:nvPr/>
            </p:nvGrpSpPr>
            <p:grpSpPr bwMode="gray">
              <a:xfrm>
                <a:off x="4194323" y="5117392"/>
                <a:ext cx="1065155" cy="508441"/>
                <a:chOff x="2838930" y="3928670"/>
                <a:chExt cx="1065155" cy="508441"/>
              </a:xfrm>
            </p:grpSpPr>
            <p:sp>
              <p:nvSpPr>
                <p:cNvPr id="46" name="Rechteck 84"/>
                <p:cNvSpPr/>
                <p:nvPr/>
              </p:nvSpPr>
              <p:spPr bwMode="gray">
                <a:xfrm>
                  <a:off x="2838930" y="3928670"/>
                  <a:ext cx="1065155" cy="508441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grpSp>
              <p:nvGrpSpPr>
                <p:cNvPr id="47" name="Gruppieren 108"/>
                <p:cNvGrpSpPr/>
                <p:nvPr/>
              </p:nvGrpSpPr>
              <p:grpSpPr bwMode="gray">
                <a:xfrm>
                  <a:off x="3193984" y="3928671"/>
                  <a:ext cx="532578" cy="508440"/>
                  <a:chOff x="3217376" y="5078509"/>
                  <a:chExt cx="688672" cy="634601"/>
                </a:xfrm>
              </p:grpSpPr>
              <p:cxnSp>
                <p:nvCxnSpPr>
                  <p:cNvPr id="53" name="Gerade Verbindung 103"/>
                  <p:cNvCxnSpPr/>
                  <p:nvPr/>
                </p:nvCxnSpPr>
                <p:spPr bwMode="gray">
                  <a:xfrm rot="10800000" flipV="1">
                    <a:off x="3234649" y="5078509"/>
                    <a:ext cx="0" cy="634601"/>
                  </a:xfrm>
                  <a:prstGeom prst="line">
                    <a:avLst/>
                  </a:prstGeom>
                  <a:ln w="28575">
                    <a:solidFill>
                      <a:srgbClr val="C0C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Gerade Verbindung 104"/>
                  <p:cNvCxnSpPr/>
                  <p:nvPr/>
                </p:nvCxnSpPr>
                <p:spPr bwMode="gray">
                  <a:xfrm rot="10800000" flipV="1">
                    <a:off x="3217376" y="5078509"/>
                    <a:ext cx="0" cy="634601"/>
                  </a:xfrm>
                  <a:prstGeom prst="line">
                    <a:avLst/>
                  </a:prstGeom>
                  <a:ln w="28575">
                    <a:solidFill>
                      <a:srgbClr val="C0C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Gerade Verbindung 105"/>
                  <p:cNvCxnSpPr/>
                  <p:nvPr/>
                </p:nvCxnSpPr>
                <p:spPr bwMode="gray">
                  <a:xfrm rot="10800000" flipV="1">
                    <a:off x="3446933" y="5078509"/>
                    <a:ext cx="0" cy="634601"/>
                  </a:xfrm>
                  <a:prstGeom prst="line">
                    <a:avLst/>
                  </a:prstGeom>
                  <a:ln w="28575">
                    <a:solidFill>
                      <a:srgbClr val="C0C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Gerade Verbindung 106"/>
                  <p:cNvCxnSpPr/>
                  <p:nvPr/>
                </p:nvCxnSpPr>
                <p:spPr bwMode="gray">
                  <a:xfrm rot="10800000" flipV="1">
                    <a:off x="3676490" y="5078509"/>
                    <a:ext cx="0" cy="634601"/>
                  </a:xfrm>
                  <a:prstGeom prst="line">
                    <a:avLst/>
                  </a:prstGeom>
                  <a:ln w="28575">
                    <a:solidFill>
                      <a:srgbClr val="C0C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Gerade Verbindung 107"/>
                  <p:cNvCxnSpPr/>
                  <p:nvPr/>
                </p:nvCxnSpPr>
                <p:spPr bwMode="gray">
                  <a:xfrm rot="10800000" flipV="1">
                    <a:off x="3906048" y="5078509"/>
                    <a:ext cx="0" cy="634601"/>
                  </a:xfrm>
                  <a:prstGeom prst="line">
                    <a:avLst/>
                  </a:prstGeom>
                  <a:ln w="28575">
                    <a:solidFill>
                      <a:srgbClr val="C0C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" name="Rechteck 109"/>
                <p:cNvSpPr/>
                <p:nvPr/>
              </p:nvSpPr>
              <p:spPr bwMode="gray">
                <a:xfrm>
                  <a:off x="2838930" y="3979343"/>
                  <a:ext cx="306935" cy="5570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49" name="Rechteck 110"/>
                <p:cNvSpPr/>
                <p:nvPr/>
              </p:nvSpPr>
              <p:spPr bwMode="gray">
                <a:xfrm>
                  <a:off x="3095405" y="4068311"/>
                  <a:ext cx="140695" cy="5570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50" name="Rechteck 111"/>
                <p:cNvSpPr/>
                <p:nvPr/>
              </p:nvSpPr>
              <p:spPr bwMode="gray">
                <a:xfrm>
                  <a:off x="3193982" y="4157279"/>
                  <a:ext cx="355050" cy="5570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51" name="Rechteck 112"/>
                <p:cNvSpPr/>
                <p:nvPr/>
              </p:nvSpPr>
              <p:spPr bwMode="gray">
                <a:xfrm>
                  <a:off x="3457679" y="4246248"/>
                  <a:ext cx="306935" cy="5570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sp>
              <p:nvSpPr>
                <p:cNvPr id="52" name="Rechteck 113"/>
                <p:cNvSpPr/>
                <p:nvPr/>
              </p:nvSpPr>
              <p:spPr bwMode="gray">
                <a:xfrm>
                  <a:off x="3764614" y="4335216"/>
                  <a:ext cx="139471" cy="5570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</p:grpSp>
        </p:grpSp>
        <p:grpSp>
          <p:nvGrpSpPr>
            <p:cNvPr id="13" name="Gruppieren 92"/>
            <p:cNvGrpSpPr/>
            <p:nvPr/>
          </p:nvGrpSpPr>
          <p:grpSpPr bwMode="gray">
            <a:xfrm>
              <a:off x="5977747" y="4290904"/>
              <a:ext cx="1571447" cy="1511407"/>
              <a:chOff x="5977747" y="4290904"/>
              <a:chExt cx="1571447" cy="1511407"/>
            </a:xfrm>
          </p:grpSpPr>
          <p:sp>
            <p:nvSpPr>
              <p:cNvPr id="30" name="AutoShape 9"/>
              <p:cNvSpPr>
                <a:spLocks noChangeArrowheads="1"/>
              </p:cNvSpPr>
              <p:nvPr/>
            </p:nvSpPr>
            <p:spPr bwMode="gray">
              <a:xfrm>
                <a:off x="5977747" y="4290904"/>
                <a:ext cx="1571447" cy="645120"/>
              </a:xfrm>
              <a:prstGeom prst="chevron">
                <a:avLst>
                  <a:gd name="adj" fmla="val 17533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/>
              <a:lstStyle/>
              <a:p>
                <a:pPr algn="ctr" defTabSz="801688" rtl="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050" b="1" i="0" u="none" baseline="0" dirty="0" smtClean="0">
                    <a:solidFill>
                      <a:srgbClr val="FFFFFF"/>
                    </a:solidFill>
                    <a:cs typeface="Arial" charset="0"/>
                  </a:rPr>
                  <a:t>Analyse </a:t>
                </a:r>
                <a:r>
                  <a:rPr lang="fr-FR" sz="1050" b="1" i="0" u="none" baseline="0" dirty="0">
                    <a:solidFill>
                      <a:srgbClr val="FFFFFF"/>
                    </a:solidFill>
                    <a:cs typeface="Arial" charset="0"/>
                  </a:rPr>
                  <a:t>des données </a:t>
                </a:r>
              </a:p>
              <a:p>
                <a:pPr algn="ctr" defTabSz="801688" rtl="0" eaLnBrk="0" hangingPunct="0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050" b="1" i="0" u="none" baseline="0" dirty="0" smtClean="0">
                    <a:solidFill>
                      <a:srgbClr val="FFFFFF"/>
                    </a:solidFill>
                    <a:cs typeface="Arial" charset="0"/>
                  </a:rPr>
                  <a:t>Rapport </a:t>
                </a:r>
                <a:r>
                  <a:rPr lang="fr-FR" sz="1050" b="1" i="0" u="none" baseline="0" dirty="0">
                    <a:solidFill>
                      <a:srgbClr val="FFFFFF"/>
                    </a:solidFill>
                    <a:cs typeface="Arial" charset="0"/>
                  </a:rPr>
                  <a:t>préliminaire</a:t>
                </a:r>
              </a:p>
            </p:txBody>
          </p:sp>
          <p:sp>
            <p:nvSpPr>
              <p:cNvPr id="31" name="Rectangle 16"/>
              <p:cNvSpPr>
                <a:spLocks noChangeArrowheads="1"/>
              </p:cNvSpPr>
              <p:nvPr/>
            </p:nvSpPr>
            <p:spPr bwMode="gray">
              <a:xfrm>
                <a:off x="6278237" y="4936024"/>
                <a:ext cx="1154069" cy="866287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108000" tIns="216000" rIns="0" bIns="0" anchor="t" anchorCtr="0"/>
              <a:lstStyle/>
              <a:p>
                <a:pPr marL="180975" indent="-180975" algn="l" rtl="0">
                  <a:lnSpc>
                    <a:spcPct val="95000"/>
                  </a:lnSpc>
                  <a:spcAft>
                    <a:spcPts val="3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endParaRPr lang="fr-FR" sz="1050"/>
              </a:p>
            </p:txBody>
          </p:sp>
          <p:grpSp>
            <p:nvGrpSpPr>
              <p:cNvPr id="32" name="Gruppieren 72"/>
              <p:cNvGrpSpPr/>
              <p:nvPr/>
            </p:nvGrpSpPr>
            <p:grpSpPr bwMode="gray">
              <a:xfrm>
                <a:off x="6347947" y="5117392"/>
                <a:ext cx="1011897" cy="483019"/>
                <a:chOff x="7011733" y="5055650"/>
                <a:chExt cx="1377344" cy="657461"/>
              </a:xfrm>
            </p:grpSpPr>
            <p:sp>
              <p:nvSpPr>
                <p:cNvPr id="33" name="Rechteck 73"/>
                <p:cNvSpPr/>
                <p:nvPr/>
              </p:nvSpPr>
              <p:spPr bwMode="gray">
                <a:xfrm>
                  <a:off x="7011733" y="5055650"/>
                  <a:ext cx="1377344" cy="657461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D7D7D7"/>
                    </a:gs>
                    <a:gs pos="100000">
                      <a:srgbClr val="FFFFFF"/>
                    </a:gs>
                  </a:gsLst>
                  <a:lin ang="16200000" scaled="1"/>
                  <a:tileRect/>
                </a:gra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08000" tIns="216000" rIns="0" bIns="0" anchor="t" anchorCtr="0"/>
                <a:lstStyle/>
                <a:p>
                  <a:pPr marL="180975" indent="-180975" algn="l" rtl="0">
                    <a:lnSpc>
                      <a:spcPct val="95000"/>
                    </a:lnSpc>
                    <a:spcAft>
                      <a:spcPts val="400"/>
                    </a:spcAft>
                    <a:buClr>
                      <a:srgbClr val="969696"/>
                    </a:buClr>
                    <a:buFont typeface="Wingdings" pitchFamily="2" charset="2"/>
                    <a:buChar char="§"/>
                    <a:tabLst>
                      <a:tab pos="180975" algn="l"/>
                    </a:tabLst>
                    <a:defRPr/>
                  </a:pPr>
                  <a:endParaRPr lang="fr-FR" sz="1050"/>
                </a:p>
              </p:txBody>
            </p:sp>
            <p:cxnSp>
              <p:nvCxnSpPr>
                <p:cNvPr id="34" name="Gerade Verbindung 74"/>
                <p:cNvCxnSpPr/>
                <p:nvPr/>
              </p:nvCxnSpPr>
              <p:spPr bwMode="gray">
                <a:xfrm>
                  <a:off x="7011733" y="5274803"/>
                  <a:ext cx="1377344" cy="0"/>
                </a:xfrm>
                <a:prstGeom prst="line">
                  <a:avLst/>
                </a:prstGeom>
                <a:ln w="28575"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Gerade Verbindung 75"/>
                <p:cNvCxnSpPr/>
                <p:nvPr/>
              </p:nvCxnSpPr>
              <p:spPr bwMode="gray">
                <a:xfrm>
                  <a:off x="7011733" y="5493956"/>
                  <a:ext cx="1377344" cy="0"/>
                </a:xfrm>
                <a:prstGeom prst="line">
                  <a:avLst/>
                </a:prstGeom>
                <a:ln w="28575"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Gruppieren 76"/>
                <p:cNvGrpSpPr/>
                <p:nvPr/>
              </p:nvGrpSpPr>
              <p:grpSpPr bwMode="gray">
                <a:xfrm>
                  <a:off x="7239632" y="5055650"/>
                  <a:ext cx="921547" cy="657460"/>
                  <a:chOff x="7219950" y="5055650"/>
                  <a:chExt cx="921547" cy="657460"/>
                </a:xfrm>
              </p:grpSpPr>
              <p:sp>
                <p:nvSpPr>
                  <p:cNvPr id="38" name="Rechteck 78"/>
                  <p:cNvSpPr/>
                  <p:nvPr/>
                </p:nvSpPr>
                <p:spPr bwMode="gray">
                  <a:xfrm>
                    <a:off x="7840542" y="5055650"/>
                    <a:ext cx="94092" cy="657460"/>
                  </a:xfrm>
                  <a:prstGeom prst="rect">
                    <a:avLst/>
                  </a:pr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n w="28575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0" tIns="0" rIns="0" bIns="0" anchor="ctr"/>
                  <a:lstStyle/>
                  <a:p>
                    <a:pPr algn="ctr" defTabSz="801688" rtl="0" eaLnBrk="0" hangingPunct="0">
                      <a:defRPr/>
                    </a:pPr>
                    <a:endParaRPr lang="fr-FR" sz="1400" b="1">
                      <a:solidFill>
                        <a:srgbClr val="FFFFFF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39" name="Rechteck 79"/>
                  <p:cNvSpPr/>
                  <p:nvPr/>
                </p:nvSpPr>
                <p:spPr bwMode="gray">
                  <a:xfrm>
                    <a:off x="7633678" y="5055650"/>
                    <a:ext cx="94092" cy="657460"/>
                  </a:xfrm>
                  <a:prstGeom prst="rect">
                    <a:avLst/>
                  </a:pr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n w="28575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0" tIns="0" rIns="0" bIns="0" anchor="ctr"/>
                  <a:lstStyle/>
                  <a:p>
                    <a:pPr algn="ctr" defTabSz="801688" rtl="0" eaLnBrk="0" hangingPunct="0">
                      <a:defRPr/>
                    </a:pPr>
                    <a:endParaRPr lang="fr-FR" sz="1400" b="1">
                      <a:solidFill>
                        <a:srgbClr val="FFFFFF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0" name="Rechteck 80"/>
                  <p:cNvSpPr/>
                  <p:nvPr/>
                </p:nvSpPr>
                <p:spPr bwMode="gray">
                  <a:xfrm>
                    <a:off x="7426814" y="5055650"/>
                    <a:ext cx="94092" cy="657460"/>
                  </a:xfrm>
                  <a:prstGeom prst="rect">
                    <a:avLst/>
                  </a:pr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n w="28575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0" tIns="0" rIns="0" bIns="0" anchor="ctr"/>
                  <a:lstStyle/>
                  <a:p>
                    <a:pPr algn="ctr" defTabSz="801688" rtl="0" eaLnBrk="0" hangingPunct="0">
                      <a:defRPr/>
                    </a:pPr>
                    <a:endParaRPr lang="fr-FR" sz="1400" b="1">
                      <a:solidFill>
                        <a:srgbClr val="FFFFFF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1" name="Rechteck 81"/>
                  <p:cNvSpPr/>
                  <p:nvPr/>
                </p:nvSpPr>
                <p:spPr bwMode="gray">
                  <a:xfrm>
                    <a:off x="7219950" y="5055650"/>
                    <a:ext cx="94092" cy="438306"/>
                  </a:xfrm>
                  <a:prstGeom prst="rect">
                    <a:avLst/>
                  </a:pr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n w="28575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0" tIns="0" rIns="0" bIns="0" anchor="ctr"/>
                  <a:lstStyle/>
                  <a:p>
                    <a:pPr algn="ctr" defTabSz="801688" rtl="0" eaLnBrk="0" hangingPunct="0">
                      <a:defRPr/>
                    </a:pPr>
                    <a:endParaRPr lang="fr-FR" sz="1400" b="1">
                      <a:solidFill>
                        <a:srgbClr val="FFFFFF"/>
                      </a:solidFill>
                      <a:cs typeface="Arial" charset="0"/>
                    </a:endParaRPr>
                  </a:p>
                </p:txBody>
              </p:sp>
              <p:sp>
                <p:nvSpPr>
                  <p:cNvPr id="42" name="Rechteck 82"/>
                  <p:cNvSpPr/>
                  <p:nvPr/>
                </p:nvSpPr>
                <p:spPr bwMode="gray">
                  <a:xfrm>
                    <a:off x="8047405" y="5055650"/>
                    <a:ext cx="94092" cy="438306"/>
                  </a:xfrm>
                  <a:prstGeom prst="rect">
                    <a:avLst/>
                  </a:prstGeom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n w="28575">
                    <a:solidFill>
                      <a:srgbClr val="C0C0C0"/>
                    </a:solidFill>
                    <a:miter lim="800000"/>
                    <a:headEnd/>
                    <a:tailEnd/>
                  </a:ln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lIns="0" tIns="0" rIns="0" bIns="0" anchor="ctr"/>
                  <a:lstStyle/>
                  <a:p>
                    <a:pPr algn="ctr" defTabSz="801688" rtl="0" eaLnBrk="0" hangingPunct="0">
                      <a:defRPr/>
                    </a:pPr>
                    <a:endParaRPr lang="fr-FR" sz="1400" b="1">
                      <a:solidFill>
                        <a:srgbClr val="FFFFFF"/>
                      </a:solidFill>
                      <a:cs typeface="Arial" charset="0"/>
                    </a:endParaRPr>
                  </a:p>
                </p:txBody>
              </p:sp>
            </p:grpSp>
            <p:sp>
              <p:nvSpPr>
                <p:cNvPr id="37" name="AutoShape 26"/>
                <p:cNvSpPr>
                  <a:spLocks noChangeArrowheads="1"/>
                </p:cNvSpPr>
                <p:nvPr/>
              </p:nvSpPr>
              <p:spPr bwMode="gray">
                <a:xfrm rot="16200000" flipV="1">
                  <a:off x="8090692" y="5407089"/>
                  <a:ext cx="409241" cy="14466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8080"/>
                </a:solidFill>
                <a:ln w="28575">
                  <a:solidFill>
                    <a:srgbClr val="C0C0C0"/>
                  </a:solidFill>
                  <a:miter lim="800000"/>
                  <a:headEnd/>
                  <a:tailEnd/>
                </a:ln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0" rIns="0" bIns="0" anchor="ctr" anchorCtr="0"/>
                <a:lstStyle/>
                <a:p>
                  <a:pPr algn="ctr" rtl="0">
                    <a:lnSpc>
                      <a:spcPct val="95000"/>
                    </a:lnSpc>
                    <a:spcAft>
                      <a:spcPts val="800"/>
                    </a:spcAft>
                    <a:buClr>
                      <a:srgbClr val="969696"/>
                    </a:buClr>
                    <a:defRPr/>
                  </a:pPr>
                  <a:endParaRPr lang="fr-FR" sz="1200" b="1">
                    <a:solidFill>
                      <a:srgbClr val="000000"/>
                    </a:solidFill>
                    <a:cs typeface="Arial" charset="0"/>
                  </a:endParaRPr>
                </a:p>
              </p:txBody>
            </p:sp>
          </p:grpSp>
        </p:grpSp>
        <p:grpSp>
          <p:nvGrpSpPr>
            <p:cNvPr id="14" name="Gruppieren 89"/>
            <p:cNvGrpSpPr/>
            <p:nvPr/>
          </p:nvGrpSpPr>
          <p:grpSpPr bwMode="gray">
            <a:xfrm>
              <a:off x="610041" y="1555750"/>
              <a:ext cx="5205205" cy="2735154"/>
              <a:chOff x="610041" y="1555750"/>
              <a:chExt cx="5205205" cy="2735154"/>
            </a:xfrm>
          </p:grpSpPr>
          <p:sp>
            <p:nvSpPr>
              <p:cNvPr id="15" name="Rechteck 122"/>
              <p:cNvSpPr/>
              <p:nvPr/>
            </p:nvSpPr>
            <p:spPr bwMode="gray">
              <a:xfrm>
                <a:off x="610041" y="1555750"/>
                <a:ext cx="2149960" cy="360362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algn="ctr" rtl="0"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 dirty="0">
                    <a:solidFill>
                      <a:srgbClr val="000000"/>
                    </a:solidFill>
                    <a:cs typeface="Arial" charset="0"/>
                  </a:rPr>
                  <a:t>Planification de </a:t>
                </a:r>
                <a:r>
                  <a:rPr lang="fr-FR" sz="1100" b="1" i="0" u="none" baseline="0" dirty="0" smtClean="0">
                    <a:solidFill>
                      <a:srgbClr val="000000"/>
                    </a:solidFill>
                    <a:cs typeface="Arial" charset="0"/>
                  </a:rPr>
                  <a:t>l’évaluation </a:t>
                </a:r>
                <a:endParaRPr lang="fr-FR" sz="1100" b="1" i="0" u="none" baseline="0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6" name="Rechteck 124"/>
              <p:cNvSpPr/>
              <p:nvPr/>
            </p:nvSpPr>
            <p:spPr bwMode="gray">
              <a:xfrm>
                <a:off x="610041" y="2621438"/>
                <a:ext cx="2149960" cy="360362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algn="ctr" rtl="0"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 dirty="0">
                    <a:solidFill>
                      <a:srgbClr val="000000"/>
                    </a:solidFill>
                    <a:cs typeface="Arial" charset="0"/>
                  </a:rPr>
                  <a:t>Cartographie de la chaîne </a:t>
                </a:r>
                <a:r>
                  <a:rPr lang="fr-FR" sz="1100" b="1" i="0" u="none" baseline="0" dirty="0" smtClean="0">
                    <a:solidFill>
                      <a:srgbClr val="000000"/>
                    </a:solidFill>
                    <a:cs typeface="Arial" charset="0"/>
                  </a:rPr>
                  <a:t>d’approvisionnement </a:t>
                </a:r>
                <a:endParaRPr lang="fr-FR" sz="11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" name="Rechteck 126"/>
              <p:cNvSpPr/>
              <p:nvPr/>
            </p:nvSpPr>
            <p:spPr bwMode="gray">
              <a:xfrm>
                <a:off x="610041" y="3687126"/>
                <a:ext cx="2149960" cy="360362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algn="ctr" rtl="0"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 dirty="0">
                    <a:solidFill>
                      <a:srgbClr val="000000"/>
                    </a:solidFill>
                    <a:cs typeface="Arial" charset="0"/>
                  </a:rPr>
                  <a:t>Formation des collecteurs </a:t>
                </a:r>
                <a:r>
                  <a:rPr lang="fr-FR" sz="1100" b="1" i="0" u="none" baseline="0" dirty="0" smtClean="0">
                    <a:solidFill>
                      <a:srgbClr val="000000"/>
                    </a:solidFill>
                    <a:cs typeface="Arial" charset="0"/>
                  </a:rPr>
                  <a:t/>
                </a:r>
                <a:br>
                  <a:rPr lang="fr-FR" sz="1100" b="1" i="0" u="none" baseline="0" dirty="0" smtClean="0">
                    <a:solidFill>
                      <a:srgbClr val="000000"/>
                    </a:solidFill>
                    <a:cs typeface="Arial" charset="0"/>
                  </a:rPr>
                </a:br>
                <a:r>
                  <a:rPr lang="fr-FR" sz="1100" b="1" i="0" u="none" baseline="0" dirty="0" smtClean="0">
                    <a:solidFill>
                      <a:srgbClr val="000000"/>
                    </a:solidFill>
                    <a:cs typeface="Arial" charset="0"/>
                  </a:rPr>
                  <a:t>de </a:t>
                </a:r>
                <a:r>
                  <a:rPr lang="fr-FR" sz="1100" b="1" i="0" u="none" baseline="0" dirty="0">
                    <a:solidFill>
                      <a:srgbClr val="000000"/>
                    </a:solidFill>
                    <a:cs typeface="Arial" charset="0"/>
                  </a:rPr>
                  <a:t>données </a:t>
                </a:r>
              </a:p>
            </p:txBody>
          </p:sp>
          <p:sp>
            <p:nvSpPr>
              <p:cNvPr id="18" name="Rechteck 127"/>
              <p:cNvSpPr/>
              <p:nvPr/>
            </p:nvSpPr>
            <p:spPr bwMode="gray">
              <a:xfrm>
                <a:off x="3665286" y="2088594"/>
                <a:ext cx="2149960" cy="360362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algn="ctr" rtl="0"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>
                    <a:solidFill>
                      <a:srgbClr val="000000"/>
                    </a:solidFill>
                    <a:cs typeface="Arial" charset="0"/>
                  </a:rPr>
                  <a:t>Collecte des données</a:t>
                </a:r>
              </a:p>
            </p:txBody>
          </p:sp>
          <p:sp>
            <p:nvSpPr>
              <p:cNvPr id="19" name="Rechteck 129"/>
              <p:cNvSpPr/>
              <p:nvPr/>
            </p:nvSpPr>
            <p:spPr bwMode="gray">
              <a:xfrm>
                <a:off x="3665286" y="3154282"/>
                <a:ext cx="2149960" cy="360362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28575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anchor="ctr" anchorCtr="0"/>
              <a:lstStyle/>
              <a:p>
                <a:pPr algn="ctr" rtl="0"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100" b="1" i="0" u="none" baseline="0">
                    <a:solidFill>
                      <a:srgbClr val="000000"/>
                    </a:solidFill>
                    <a:cs typeface="Arial" charset="0"/>
                  </a:rPr>
                  <a:t>Nettoyage des données </a:t>
                </a:r>
              </a:p>
            </p:txBody>
          </p:sp>
          <p:cxnSp>
            <p:nvCxnSpPr>
              <p:cNvPr id="20" name="Gerade Verbindung mit Pfeil 141"/>
              <p:cNvCxnSpPr>
                <a:stCxn id="15" idx="2"/>
                <a:endCxn id="16" idx="0"/>
              </p:cNvCxnSpPr>
              <p:nvPr/>
            </p:nvCxnSpPr>
            <p:spPr bwMode="gray">
              <a:xfrm rot="5400000">
                <a:off x="1332358" y="2268775"/>
                <a:ext cx="705326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 Verbindung mit Pfeil 144"/>
              <p:cNvCxnSpPr>
                <a:stCxn id="16" idx="2"/>
                <a:endCxn id="17" idx="0"/>
              </p:cNvCxnSpPr>
              <p:nvPr/>
            </p:nvCxnSpPr>
            <p:spPr bwMode="gray">
              <a:xfrm rot="5400000">
                <a:off x="1332358" y="3334463"/>
                <a:ext cx="705326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winkelte Verbindung 147"/>
              <p:cNvCxnSpPr>
                <a:stCxn id="17" idx="3"/>
                <a:endCxn id="18" idx="1"/>
              </p:cNvCxnSpPr>
              <p:nvPr/>
            </p:nvCxnSpPr>
            <p:spPr bwMode="gray">
              <a:xfrm flipV="1">
                <a:off x="2760001" y="2268775"/>
                <a:ext cx="905285" cy="1598532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mit Pfeil 149"/>
              <p:cNvCxnSpPr>
                <a:stCxn id="18" idx="2"/>
                <a:endCxn id="19" idx="0"/>
              </p:cNvCxnSpPr>
              <p:nvPr/>
            </p:nvCxnSpPr>
            <p:spPr bwMode="gray">
              <a:xfrm rot="5400000">
                <a:off x="4387603" y="2801619"/>
                <a:ext cx="705326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 Verbindung mit Pfeil 151"/>
              <p:cNvCxnSpPr>
                <a:stCxn id="19" idx="2"/>
              </p:cNvCxnSpPr>
              <p:nvPr/>
            </p:nvCxnSpPr>
            <p:spPr bwMode="gray">
              <a:xfrm flipH="1">
                <a:off x="4726900" y="3514644"/>
                <a:ext cx="13366" cy="77626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echteck 139"/>
              <p:cNvSpPr/>
              <p:nvPr/>
            </p:nvSpPr>
            <p:spPr bwMode="gray">
              <a:xfrm rot="16200000">
                <a:off x="2772698" y="2908446"/>
                <a:ext cx="932790" cy="360362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 anchorCtr="0"/>
              <a:lstStyle/>
              <a:p>
                <a:pPr algn="ctr" rtl="0"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r>
                  <a:rPr lang="fr-FR" sz="1200" b="0" i="0" u="none" baseline="0">
                    <a:solidFill>
                      <a:srgbClr val="000000"/>
                    </a:solidFill>
                    <a:cs typeface="Arial" charset="0"/>
                  </a:rPr>
                  <a:t>Projet pilote </a:t>
                </a:r>
              </a:p>
            </p:txBody>
          </p:sp>
        </p:grpSp>
      </p:grpSp>
      <p:cxnSp>
        <p:nvCxnSpPr>
          <p:cNvPr id="172" name="Elbow Connector 171"/>
          <p:cNvCxnSpPr>
            <a:cxnSpLocks/>
            <a:stCxn id="30" idx="0"/>
            <a:endCxn id="173" idx="2"/>
          </p:cNvCxnSpPr>
          <p:nvPr/>
        </p:nvCxnSpPr>
        <p:spPr>
          <a:xfrm rot="5400000" flipH="1" flipV="1">
            <a:off x="6727923" y="3526710"/>
            <a:ext cx="893991" cy="100429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3" name="Vertical Scroll 172"/>
          <p:cNvSpPr/>
          <p:nvPr/>
        </p:nvSpPr>
        <p:spPr>
          <a:xfrm>
            <a:off x="6819748" y="1716287"/>
            <a:ext cx="1714640" cy="1865576"/>
          </a:xfrm>
          <a:prstGeom prst="verticalScroll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>
                <a:latin typeface="Gill Sans MT" panose="020B0502020104020203" pitchFamily="34" charset="0"/>
              </a:rPr>
              <a:t>Atelier de diffusion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454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itle 5">
            <a:extLst>
              <a:ext uri="{FF2B5EF4-FFF2-40B4-BE49-F238E27FC236}">
                <a16:creationId xmlns="" xmlns:a16="http://schemas.microsoft.com/office/drawing/2014/main" id="{7E4078FB-4783-476B-A042-3000B7BE0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06050"/>
            <a:ext cx="7772400" cy="523875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</a:rPr>
              <a:t>Les recenseurs ont rencontré de nombreuses difficultés lors de la collecte des données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55659E62-5716-4ECF-829F-DC2C869CEC78}"/>
              </a:ext>
            </a:extLst>
          </p:cNvPr>
          <p:cNvSpPr txBox="1">
            <a:spLocks/>
          </p:cNvSpPr>
          <p:nvPr/>
        </p:nvSpPr>
        <p:spPr>
          <a:xfrm>
            <a:off x="685800" y="1364612"/>
            <a:ext cx="80772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0188" indent="-230188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2000" b="0" i="0" kern="1200">
                <a:solidFill>
                  <a:srgbClr val="635C5B"/>
                </a:solidFill>
                <a:latin typeface="Gill Sans MT"/>
                <a:ea typeface="+mn-ea"/>
                <a:cs typeface="Gill Sans MT"/>
              </a:defRPr>
            </a:lvl1pPr>
            <a:lvl2pPr marL="684213" indent="-230188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2000" b="0" i="0" kern="1200">
                <a:solidFill>
                  <a:srgbClr val="635C5B"/>
                </a:solidFill>
                <a:latin typeface="Gill Sans MT"/>
                <a:ea typeface="+mn-ea"/>
                <a:cs typeface="Gill Sans MT"/>
              </a:defRPr>
            </a:lvl2pPr>
            <a:lvl3pPr marL="914400" indent="-230188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1146175" indent="-231775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255713" indent="-230188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spcAft>
                <a:spcPts val="0"/>
              </a:spcAft>
            </a:pP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collecteurs de données </a:t>
            </a:r>
            <a:r>
              <a:rPr lang="fr-FR" sz="2800" b="0" i="0" u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n’ont </a:t>
            </a: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 été autorisés à </a:t>
            </a:r>
            <a:r>
              <a:rPr lang="fr-FR" sz="2800" b="0" i="0" u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s’entretenir </a:t>
            </a: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avec le personnel clé.</a:t>
            </a:r>
            <a:endParaRPr lang="fr-FR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rtl="0">
              <a:spcAft>
                <a:spcPts val="0"/>
              </a:spcAft>
            </a:pP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personnel clé </a:t>
            </a:r>
            <a:r>
              <a:rPr lang="fr-FR" sz="2800" b="0" i="0" u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n’était </a:t>
            </a: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 disponible le jour de la visite.</a:t>
            </a:r>
            <a:endParaRPr lang="fr-FR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rtl="0">
              <a:spcAft>
                <a:spcPts val="0"/>
              </a:spcAft>
            </a:pPr>
            <a:r>
              <a:rPr lang="fr-FR" sz="2800" b="0" i="0" u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L’établissement </a:t>
            </a: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santé était inaccessible en raison des conditions routières (par ex. inondation).</a:t>
            </a:r>
            <a:endParaRPr lang="fr-FR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rtl="0">
              <a:spcAft>
                <a:spcPts val="0"/>
              </a:spcAft>
            </a:pP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véhicule est tombé en panne. </a:t>
            </a:r>
            <a:endParaRPr lang="fr-FR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rtl="0">
              <a:spcAft>
                <a:spcPts val="0"/>
              </a:spcAft>
            </a:pP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centre de santé </a:t>
            </a:r>
            <a:r>
              <a:rPr lang="fr-FR" sz="2800" b="0" i="0" u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n’existait </a:t>
            </a:r>
            <a:r>
              <a:rPr lang="fr-FR" sz="2800" b="0" i="0" u="none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pas.</a:t>
            </a:r>
            <a:endParaRPr lang="fr-FR" altLang="en-US" sz="2800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8B14F262-6489-458A-AE17-2D79D56B9238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50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6745705" y="4572000"/>
            <a:ext cx="1957733" cy="1371599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Indiquez dans cette diapositive les difficultés que vous avez rencontrées.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79690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99B8852-8340-4C2D-9F7A-2405A01859F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l" rtl="0"/>
            <a:fld id="{414FB1AD-D69E-B741-965A-0BAE826C2FA6}" type="datetime1">
              <a:rPr lang="en-US"/>
              <a:pPr algn="l" rtl="0"/>
              <a:t>8/13/2019</a:t>
            </a:fld>
            <a:endParaRPr lang="fr-FR"/>
          </a:p>
        </p:txBody>
      </p:sp>
      <p:sp>
        <p:nvSpPr>
          <p:cNvPr id="6" name="Title 5">
            <a:extLst>
              <a:ext uri="{FF2B5EF4-FFF2-40B4-BE49-F238E27FC236}">
                <a16:creationId xmlns="" xmlns:a16="http://schemas.microsoft.com/office/drawing/2014/main" id="{2743F049-E946-410A-8CAC-A83FFCFC6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06050"/>
            <a:ext cx="7772400" cy="523875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</a:rPr>
              <a:t>De nombreuses difficultés ont été surmontées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3E79F07-A3CE-4A1E-86E7-36EEB3908B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677" b="22418"/>
          <a:stretch/>
        </p:blipFill>
        <p:spPr>
          <a:xfrm>
            <a:off x="740537" y="4181828"/>
            <a:ext cx="2782213" cy="19625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C37A9A3-B421-44D0-80A4-27808984D2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037" b="17778"/>
          <a:stretch/>
        </p:blipFill>
        <p:spPr>
          <a:xfrm>
            <a:off x="6395500" y="982997"/>
            <a:ext cx="2227550" cy="25835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3D2B85A5-CE2A-4F3C-B103-F91A7DE164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556" b="20000"/>
          <a:stretch/>
        </p:blipFill>
        <p:spPr>
          <a:xfrm>
            <a:off x="3387032" y="1365435"/>
            <a:ext cx="2571750" cy="2209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26897432-8F3F-48BD-A951-F0075E48DF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9729" y="3951783"/>
            <a:ext cx="3324153" cy="24931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1AF8D0C-A654-45B2-AD74-D7292B34EC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199" y="1143000"/>
            <a:ext cx="2493116" cy="2493116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13A51B3E-E254-4619-9B85-791FEF1C502D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51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6745705" y="4572000"/>
            <a:ext cx="1957733" cy="1371599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b="0" i="0" u="none" baseline="0"/>
              <a:t>Insérez vos images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215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/>
            <a:r>
              <a:rPr lang="fr-FR" sz="2800" b="1" i="0" u="none" baseline="0">
                <a:latin typeface="Gill Sans MT" panose="020B0502020104020203" pitchFamily="34" charset="0"/>
              </a:rPr>
              <a:t>Programme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15E105E-077C-47BA-9517-5975DA859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143000"/>
            <a:ext cx="7772400" cy="5257800"/>
          </a:xfrm>
        </p:spPr>
        <p:txBody>
          <a:bodyPr rtlCol="0">
            <a:normAutofit fontScale="92500" lnSpcReduction="10000"/>
          </a:bodyPr>
          <a:lstStyle/>
          <a:p>
            <a:pPr marL="179388" indent="-179388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52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582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5BE17C7-CC91-4F02-9D81-1ECF121B619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l" rtl="0"/>
            <a:fld id="{414FB1AD-D69E-B741-965A-0BAE826C2FA6}" type="datetime1">
              <a:rPr lang="en-US"/>
              <a:pPr algn="l" rtl="0"/>
              <a:t>8/13/2019</a:t>
            </a:fld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2E8E482-F3C7-483D-9775-DC72A4A5B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75841" y="636341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42782948-4DBE-204D-AB9E-B65E067054AE}" type="slidenum">
              <a:rPr sz="1200" b="1">
                <a:solidFill>
                  <a:srgbClr val="635C5B"/>
                </a:solidFill>
                <a:latin typeface="Gill Sans MT" panose="020B0502020104020203" pitchFamily="34" charset="0"/>
              </a:rPr>
              <a:pPr/>
              <a:t>53</a:t>
            </a:fld>
            <a:endParaRPr lang="fr-FR" sz="1200" b="1">
              <a:solidFill>
                <a:srgbClr val="635C5B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7FABC98-EB88-49D6-913D-AB9BC9102E39}"/>
              </a:ext>
            </a:extLst>
          </p:cNvPr>
          <p:cNvSpPr txBox="1">
            <a:spLocks/>
          </p:cNvSpPr>
          <p:nvPr/>
        </p:nvSpPr>
        <p:spPr>
          <a:xfrm>
            <a:off x="685800" y="208548"/>
            <a:ext cx="7772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7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b="1" i="0" u="none" baseline="0" dirty="0" smtClean="0">
                <a:latin typeface="Gill Sans MT" panose="020B0502020104020203" pitchFamily="34" charset="0"/>
              </a:rPr>
              <a:t>L’analyse </a:t>
            </a:r>
            <a:r>
              <a:rPr lang="fr-FR" b="1" i="0" u="none" baseline="0" dirty="0">
                <a:latin typeface="Gill Sans MT" panose="020B0502020104020203" pitchFamily="34" charset="0"/>
              </a:rPr>
              <a:t>va être poursuivie afin de recommander les domaines devant faire </a:t>
            </a:r>
            <a:r>
              <a:rPr lang="fr-FR" b="1" i="0" u="none" baseline="0" dirty="0" smtClean="0">
                <a:latin typeface="Gill Sans MT" panose="020B0502020104020203" pitchFamily="34" charset="0"/>
              </a:rPr>
              <a:t>l’objet d’une </a:t>
            </a:r>
            <a:r>
              <a:rPr lang="fr-FR" b="1" i="0" u="none" baseline="0" dirty="0">
                <a:latin typeface="Gill Sans MT" panose="020B0502020104020203" pitchFamily="34" charset="0"/>
              </a:rPr>
              <a:t>analyse des causes premières et de planifier des améliorations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="" xmlns:a16="http://schemas.microsoft.com/office/drawing/2014/main" id="{CF864639-CDF2-4343-A53D-CEF43FA782CA}"/>
              </a:ext>
            </a:extLst>
          </p:cNvPr>
          <p:cNvSpPr/>
          <p:nvPr/>
        </p:nvSpPr>
        <p:spPr>
          <a:xfrm>
            <a:off x="5637913" y="2135778"/>
            <a:ext cx="3271528" cy="2823411"/>
          </a:xfrm>
          <a:prstGeom prst="homePlate">
            <a:avLst>
              <a:gd name="adj" fmla="val 1867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Feuille de route du renforcement de la chaîne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>d’approvisionnement </a:t>
            </a:r>
            <a:br>
              <a:rPr lang="fr-FR" sz="1400" b="1" i="1" u="none" baseline="0" dirty="0" smtClean="0">
                <a:solidFill>
                  <a:schemeClr val="bg1"/>
                </a:solidFill>
              </a:rPr>
            </a:br>
            <a:r>
              <a:rPr lang="fr-FR" sz="1400" b="1" i="1" u="none" baseline="0" dirty="0" smtClean="0">
                <a:solidFill>
                  <a:schemeClr val="bg1"/>
                </a:solidFill>
              </a:rPr>
              <a:t>de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la santé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Étayer la planification stratégique du pays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Étayer les décisions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>d’investissement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des bailleurs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/>
            </a:r>
            <a:br>
              <a:rPr lang="fr-FR" sz="1400" b="1" i="1" u="none" baseline="0" dirty="0" smtClean="0">
                <a:solidFill>
                  <a:schemeClr val="bg1"/>
                </a:solidFill>
              </a:rPr>
            </a:br>
            <a:r>
              <a:rPr lang="fr-FR" sz="1400" b="1" i="1" u="none" baseline="0" dirty="0" smtClean="0">
                <a:solidFill>
                  <a:schemeClr val="bg1"/>
                </a:solidFill>
              </a:rPr>
              <a:t>de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fonds et du pays de la SC 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Corriger les lacunes identifiées, en particulier celles qui sont faciles à résoudre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="" xmlns:a16="http://schemas.microsoft.com/office/drawing/2014/main" id="{0E3E5A47-AF47-40F4-80BC-B5F38ACE277E}"/>
              </a:ext>
            </a:extLst>
          </p:cNvPr>
          <p:cNvSpPr/>
          <p:nvPr/>
        </p:nvSpPr>
        <p:spPr>
          <a:xfrm>
            <a:off x="3123313" y="2139789"/>
            <a:ext cx="3048000" cy="2823411"/>
          </a:xfrm>
          <a:prstGeom prst="homePlate">
            <a:avLst>
              <a:gd name="adj" fmla="val 1867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Analyse/diagnostic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Causes premières et analyse approfondie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Historique des changements et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/>
            </a:r>
            <a:br>
              <a:rPr lang="fr-FR" sz="1400" b="1" i="1" u="none" baseline="0" dirty="0" smtClean="0">
                <a:solidFill>
                  <a:schemeClr val="bg1"/>
                </a:solidFill>
              </a:rPr>
            </a:br>
            <a:r>
              <a:rPr lang="fr-FR" sz="1400" b="1" i="1" u="none" baseline="0" dirty="0" smtClean="0">
                <a:solidFill>
                  <a:schemeClr val="bg1"/>
                </a:solidFill>
              </a:rPr>
              <a:t>interventions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précédentes 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Harmonisation avec le comité de santé interministériel </a:t>
            </a:r>
          </a:p>
        </p:txBody>
      </p:sp>
      <p:sp>
        <p:nvSpPr>
          <p:cNvPr id="19" name="Arrow: Pentagon 18">
            <a:extLst>
              <a:ext uri="{FF2B5EF4-FFF2-40B4-BE49-F238E27FC236}">
                <a16:creationId xmlns="" xmlns:a16="http://schemas.microsoft.com/office/drawing/2014/main" id="{18C82554-3178-4BD3-838C-7D2716C30DE1}"/>
              </a:ext>
            </a:extLst>
          </p:cNvPr>
          <p:cNvSpPr/>
          <p:nvPr/>
        </p:nvSpPr>
        <p:spPr>
          <a:xfrm>
            <a:off x="381000" y="2133600"/>
            <a:ext cx="3270641" cy="2823411"/>
          </a:xfrm>
          <a:prstGeom prst="homePlate">
            <a:avLst>
              <a:gd name="adj" fmla="val 1867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NSCA - Évaluation des capacités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/>
            </a:r>
            <a:br>
              <a:rPr lang="fr-FR" sz="1400" b="1" i="1" u="none" baseline="0" dirty="0" smtClean="0">
                <a:solidFill>
                  <a:schemeClr val="bg1"/>
                </a:solidFill>
              </a:rPr>
            </a:br>
            <a:r>
              <a:rPr lang="fr-FR" sz="1400" b="1" i="1" u="none" baseline="0" dirty="0" smtClean="0">
                <a:solidFill>
                  <a:schemeClr val="bg1"/>
                </a:solidFill>
              </a:rPr>
              <a:t>et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des performances de la chaîne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>d’approvisionnement </a:t>
            </a:r>
            <a:endParaRPr lang="fr-FR" sz="1400" b="1" i="1" u="none" baseline="0" dirty="0">
              <a:solidFill>
                <a:schemeClr val="bg1"/>
              </a:solidFill>
            </a:endParaRP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Cartographier la chaîne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>d’approvisionnement</a:t>
            </a:r>
            <a:r>
              <a:rPr lang="fr-FR" sz="1400" b="1" i="1" u="none" baseline="0" dirty="0">
                <a:solidFill>
                  <a:schemeClr val="bg1"/>
                </a:solidFill>
              </a:rPr>
              <a:t>,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/>
            </a:r>
            <a:br>
              <a:rPr lang="fr-FR" sz="1400" b="1" i="1" u="none" baseline="0" dirty="0" smtClean="0">
                <a:solidFill>
                  <a:schemeClr val="bg1"/>
                </a:solidFill>
              </a:rPr>
            </a:br>
            <a:r>
              <a:rPr lang="fr-FR" sz="1400" b="1" i="1" u="none" baseline="0" dirty="0" smtClean="0">
                <a:solidFill>
                  <a:schemeClr val="bg1"/>
                </a:solidFill>
              </a:rPr>
              <a:t>les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parties prenantes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Mesurer les capacités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/>
            </a:r>
            <a:br>
              <a:rPr lang="fr-FR" sz="1400" b="1" i="1" u="none" baseline="0" dirty="0" smtClean="0">
                <a:solidFill>
                  <a:schemeClr val="bg1"/>
                </a:solidFill>
              </a:rPr>
            </a:br>
            <a:r>
              <a:rPr lang="fr-FR" sz="1400" b="1" i="1" u="none" baseline="0" dirty="0" smtClean="0">
                <a:solidFill>
                  <a:schemeClr val="bg1"/>
                </a:solidFill>
              </a:rPr>
              <a:t>et </a:t>
            </a:r>
            <a:r>
              <a:rPr lang="fr-FR" sz="1400" b="1" i="1" u="none" baseline="0" dirty="0">
                <a:solidFill>
                  <a:schemeClr val="bg1"/>
                </a:solidFill>
              </a:rPr>
              <a:t>les performances </a:t>
            </a:r>
          </a:p>
          <a:p>
            <a:pPr algn="ctr" rtl="0"/>
            <a:r>
              <a:rPr lang="fr-FR" sz="1400" b="1" i="1" u="none" baseline="0" dirty="0">
                <a:solidFill>
                  <a:schemeClr val="bg1"/>
                </a:solidFill>
              </a:rPr>
              <a:t>- Identifier les goulots </a:t>
            </a:r>
            <a:r>
              <a:rPr lang="fr-FR" sz="1400" b="1" i="1" u="none" baseline="0" dirty="0" smtClean="0">
                <a:solidFill>
                  <a:schemeClr val="bg1"/>
                </a:solidFill>
              </a:rPr>
              <a:t>d’étranglement</a:t>
            </a:r>
            <a:endParaRPr lang="fr-FR" sz="1400" b="1" i="1" u="none" baseline="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74D598D-9B44-4F56-9DFC-7F911D33613C}"/>
              </a:ext>
            </a:extLst>
          </p:cNvPr>
          <p:cNvSpPr txBox="1"/>
          <p:nvPr/>
        </p:nvSpPr>
        <p:spPr>
          <a:xfrm>
            <a:off x="715146" y="1447800"/>
            <a:ext cx="2279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fr-FR" b="1" i="0" u="none" baseline="0" dirty="0"/>
              <a:t>Collecte et </a:t>
            </a:r>
            <a:r>
              <a:rPr lang="fr-FR" b="1" i="0" u="none" baseline="0" dirty="0" smtClean="0"/>
              <a:t>analyse </a:t>
            </a:r>
            <a:br>
              <a:rPr lang="fr-FR" b="1" i="0" u="none" baseline="0" dirty="0" smtClean="0"/>
            </a:br>
            <a:r>
              <a:rPr lang="fr-FR" b="1" i="0" u="none" baseline="0" dirty="0" smtClean="0"/>
              <a:t>des </a:t>
            </a:r>
            <a:r>
              <a:rPr lang="fr-FR" b="1" i="0" u="none" baseline="0" dirty="0"/>
              <a:t>données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286C840-20AE-4168-A66C-E99D7D933CE8}"/>
              </a:ext>
            </a:extLst>
          </p:cNvPr>
          <p:cNvSpPr txBox="1"/>
          <p:nvPr/>
        </p:nvSpPr>
        <p:spPr>
          <a:xfrm>
            <a:off x="3158842" y="1447800"/>
            <a:ext cx="2461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fr-FR" b="1" i="0" u="none" baseline="0" dirty="0"/>
              <a:t>Analyse approfondie </a:t>
            </a:r>
            <a:r>
              <a:rPr lang="fr-FR" b="1" i="0" u="none" baseline="0" dirty="0" smtClean="0"/>
              <a:t/>
            </a:r>
            <a:br>
              <a:rPr lang="fr-FR" b="1" i="0" u="none" baseline="0" dirty="0" smtClean="0"/>
            </a:br>
            <a:r>
              <a:rPr lang="fr-FR" b="1" i="0" u="none" baseline="0" dirty="0" smtClean="0"/>
              <a:t>des </a:t>
            </a:r>
            <a:r>
              <a:rPr lang="fr-FR" b="1" i="0" u="none" baseline="0" dirty="0"/>
              <a:t>causes premières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B03738D-A5A3-4319-AADC-6112C88EA465}"/>
              </a:ext>
            </a:extLst>
          </p:cNvPr>
          <p:cNvSpPr txBox="1"/>
          <p:nvPr/>
        </p:nvSpPr>
        <p:spPr>
          <a:xfrm>
            <a:off x="5972959" y="1447800"/>
            <a:ext cx="2092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fr-FR" b="1" i="0" u="none" baseline="0" dirty="0"/>
              <a:t>Planification </a:t>
            </a:r>
            <a:r>
              <a:rPr lang="fr-FR" b="1" i="0" u="none" baseline="0" dirty="0" smtClean="0"/>
              <a:t/>
            </a:r>
            <a:br>
              <a:rPr lang="fr-FR" b="1" i="0" u="none" baseline="0" dirty="0" smtClean="0"/>
            </a:br>
            <a:r>
              <a:rPr lang="fr-FR" b="1" i="0" u="none" baseline="0" dirty="0" smtClean="0"/>
              <a:t>des </a:t>
            </a:r>
            <a:r>
              <a:rPr lang="fr-FR" b="1" i="0" u="none" baseline="0" dirty="0"/>
              <a:t>améliorations</a:t>
            </a:r>
            <a:endParaRPr lang="fr-FR" b="1" dirty="0"/>
          </a:p>
        </p:txBody>
      </p:sp>
      <p:sp>
        <p:nvSpPr>
          <p:cNvPr id="11" name="Oval Callout 10"/>
          <p:cNvSpPr/>
          <p:nvPr/>
        </p:nvSpPr>
        <p:spPr>
          <a:xfrm>
            <a:off x="6745705" y="4796136"/>
            <a:ext cx="1957733" cy="1724798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Mettez à jour cette diapositive avec vos propres actions à mettre en place et suggestions.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68322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03ABFCF-DD91-464F-A4A1-4F2DB5EE3B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</p:spPr>
        <p:txBody>
          <a:bodyPr/>
          <a:lstStyle/>
          <a:p>
            <a:pPr algn="l" rtl="0"/>
            <a:fld id="{414FB1AD-D69E-B741-965A-0BAE826C2FA6}" type="datetime1">
              <a:rPr lang="en-US"/>
              <a:pPr algn="l" rtl="0"/>
              <a:t>8/13/2019</a:t>
            </a:fld>
            <a:endParaRPr lang="fr-FR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2A5E61E8-97E5-4ABB-9BA5-A9F7C9083658}"/>
              </a:ext>
            </a:extLst>
          </p:cNvPr>
          <p:cNvSpPr txBox="1">
            <a:spLocks/>
          </p:cNvSpPr>
          <p:nvPr/>
        </p:nvSpPr>
        <p:spPr>
          <a:xfrm>
            <a:off x="685800" y="304800"/>
            <a:ext cx="7772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fr-FR" b="1" i="0" u="none" baseline="0">
                <a:latin typeface="Gill Sans MT" panose="020B0502020104020203" pitchFamily="34" charset="0"/>
              </a:rPr>
              <a:t>Un grand </a:t>
            </a:r>
            <a:r>
              <a:rPr lang="fr-FR" sz="3600" b="1" i="0" u="none" baseline="0">
                <a:latin typeface="Gill Sans MT" panose="020B0502020104020203" pitchFamily="34" charset="0"/>
              </a:rPr>
              <a:t>MERCI</a:t>
            </a:r>
            <a:r>
              <a:rPr lang="fr-FR" b="1" i="0" u="none" baseline="0">
                <a:latin typeface="Gill Sans MT" panose="020B0502020104020203" pitchFamily="34" charset="0"/>
              </a:rPr>
              <a:t> à tous nos recenseurs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F49A3F1-5CDD-45A8-9E4C-E4988E62EF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01"/>
          <a:stretch/>
        </p:blipFill>
        <p:spPr>
          <a:xfrm>
            <a:off x="6779972" y="1138989"/>
            <a:ext cx="1736506" cy="256843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3ADB24D-6B40-4A81-8C6D-F68BE0BF8485}"/>
              </a:ext>
            </a:extLst>
          </p:cNvPr>
          <p:cNvSpPr/>
          <p:nvPr/>
        </p:nvSpPr>
        <p:spPr>
          <a:xfrm>
            <a:off x="3147763" y="1238476"/>
            <a:ext cx="3332797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lnSpc>
                <a:spcPct val="90000"/>
              </a:lnSpc>
              <a:spcAft>
                <a:spcPts val="0"/>
              </a:spcAft>
            </a:pPr>
            <a:r>
              <a:rPr lang="fr-FR" sz="2400" b="1" i="0" u="non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Nous tenons à remercier tous les recenseurs et à leur exprimer notre profonde gratitude. Sans eux, la NSCA 2.0 </a:t>
            </a:r>
            <a:r>
              <a:rPr lang="fr-FR" sz="2400" b="1" i="0" u="non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n’aurait </a:t>
            </a:r>
            <a:r>
              <a:rPr lang="fr-FR" sz="2400" b="1" i="0" u="non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 été possible.</a:t>
            </a:r>
            <a:endParaRPr lang="fr-FR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5BEB860-BBB9-4644-9DBE-4C9170AC7D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949"/>
          <a:stretch/>
        </p:blipFill>
        <p:spPr>
          <a:xfrm>
            <a:off x="802357" y="1359251"/>
            <a:ext cx="2228850" cy="24384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7E13DE79-E8BD-492F-981F-E621ED392369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54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pic>
        <p:nvPicPr>
          <p:cNvPr id="39938" name="Picture 2" descr="163a67ea22d434c05e91">
            <a:extLst>
              <a:ext uri="{FF2B5EF4-FFF2-40B4-BE49-F238E27FC236}">
                <a16:creationId xmlns="" xmlns:a16="http://schemas.microsoft.com/office/drawing/2014/main" id="{FE69E1E3-586E-43A2-B1DD-ACBC84BB3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70" y="4317332"/>
            <a:ext cx="2550443" cy="195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3F2BDEC-C46A-4612-9D39-E3E2053A44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490990" y="4158091"/>
            <a:ext cx="2646342" cy="20294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B2F4A569-18A7-4FE3-9083-627045DAA2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7107" b="11177"/>
          <a:stretch/>
        </p:blipFill>
        <p:spPr>
          <a:xfrm>
            <a:off x="6447841" y="3984769"/>
            <a:ext cx="2010359" cy="2568431"/>
          </a:xfrm>
          <a:prstGeom prst="rect">
            <a:avLst/>
          </a:prstGeom>
        </p:spPr>
      </p:pic>
      <p:sp>
        <p:nvSpPr>
          <p:cNvPr id="13" name="Oval Callout 12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/>
              <a:t>Insérez vos images dans cette diapositive.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6235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l" rtl="0"/>
            <a:fld id="{414FB1AD-D69E-B741-965A-0BAE826C2FA6}" type="datetime1">
              <a:rPr lang="en-US"/>
              <a:pPr algn="l" rtl="0"/>
              <a:t>8/13/2019</a:t>
            </a:fld>
            <a:endParaRPr lang="fr-F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304916"/>
            <a:ext cx="7772400" cy="52322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Nous remercions en particulier :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7" b="8000"/>
          <a:stretch/>
        </p:blipFill>
        <p:spPr>
          <a:xfrm>
            <a:off x="360971" y="1095354"/>
            <a:ext cx="8490421" cy="49244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3400" y="6133128"/>
            <a:ext cx="2480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b="0" i="0" u="none" baseline="0"/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7762" y="6133128"/>
            <a:ext cx="286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b="0" i="0" u="none" baseline="0"/>
              <a:t>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8400" y="6133128"/>
            <a:ext cx="2619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b="0" i="0" u="none" baseline="0"/>
              <a:t> 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B1BF4463-9CE6-4186-BD56-8DE0A3775A26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55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7694"/>
              <a:gd name="adj2" fmla="val -4655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400" b="0" i="0" u="none" baseline="0" dirty="0"/>
              <a:t>Ajoutez vos propres remerciements ou photos ici.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267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C76C34D2-B0BD-4D40-9D5D-A3DC9F52F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143000"/>
            <a:ext cx="8153400" cy="5181600"/>
          </a:xfrm>
        </p:spPr>
        <p:txBody>
          <a:bodyPr rtlCol="0">
            <a:normAutofit fontScale="92500" lnSpcReduction="20000"/>
          </a:bodyPr>
          <a:lstStyle/>
          <a:p>
            <a:pPr algn="l" rtl="0" eaLnBrk="1" fontAlgn="auto" hangingPunct="1">
              <a:spcBef>
                <a:spcPts val="0"/>
              </a:spcBef>
              <a:buFont typeface="Arial"/>
              <a:buChar char="•"/>
              <a:defRPr/>
            </a:pPr>
            <a:r>
              <a:rPr lang="fr-FR" sz="2400" b="0" i="0" u="none" baseline="0" dirty="0">
                <a:solidFill>
                  <a:schemeClr val="tx1"/>
                </a:solidFill>
                <a:ea typeface="+mn-ea"/>
              </a:rPr>
              <a:t>Fin de la collecte de données</a:t>
            </a:r>
            <a:r>
              <a:rPr lang="fr-FR" sz="2400" dirty="0">
                <a:solidFill>
                  <a:schemeClr val="tx1"/>
                </a:solidFill>
                <a:ea typeface="+mn-ea"/>
              </a:rPr>
              <a:t/>
            </a:r>
            <a:br>
              <a:rPr lang="fr-FR" sz="2400" dirty="0">
                <a:solidFill>
                  <a:schemeClr val="tx1"/>
                </a:solidFill>
                <a:ea typeface="+mn-ea"/>
              </a:rPr>
            </a:br>
            <a:r>
              <a:rPr lang="fr-FR" sz="2400" b="0" i="0" u="none" baseline="0" dirty="0">
                <a:solidFill>
                  <a:schemeClr val="tx1"/>
                </a:solidFill>
                <a:ea typeface="+mn-ea"/>
              </a:rPr>
              <a:t>mai 2018</a:t>
            </a:r>
          </a:p>
          <a:p>
            <a:pPr algn="l" rtl="0">
              <a:defRPr/>
            </a:pPr>
            <a:r>
              <a:rPr lang="fr-FR" sz="2400" b="0" i="0" u="none" baseline="0" dirty="0">
                <a:solidFill>
                  <a:schemeClr val="tx1"/>
                </a:solidFill>
              </a:rPr>
              <a:t>Fin de </a:t>
            </a:r>
            <a:r>
              <a:rPr lang="fr-FR" sz="2400" b="0" i="0" u="none" baseline="0" dirty="0" smtClean="0">
                <a:solidFill>
                  <a:schemeClr val="tx1"/>
                </a:solidFill>
              </a:rPr>
              <a:t>l’analyse </a:t>
            </a:r>
            <a:r>
              <a:rPr lang="fr-FR" sz="2400" b="0" i="0" u="none" baseline="0" dirty="0">
                <a:solidFill>
                  <a:schemeClr val="tx1"/>
                </a:solidFill>
              </a:rPr>
              <a:t>approfondie</a:t>
            </a:r>
            <a:r>
              <a:rPr lang="fr-FR" sz="2400" dirty="0">
                <a:solidFill>
                  <a:schemeClr val="tx1"/>
                </a:solidFill>
              </a:rPr>
              <a:t/>
            </a:r>
            <a:br>
              <a:rPr lang="fr-FR" sz="2400" dirty="0">
                <a:solidFill>
                  <a:schemeClr val="tx1"/>
                </a:solidFill>
              </a:rPr>
            </a:br>
            <a:r>
              <a:rPr lang="fr-FR" sz="2400" b="0" i="0" u="none" baseline="0" dirty="0">
                <a:solidFill>
                  <a:schemeClr val="tx1"/>
                </a:solidFill>
              </a:rPr>
              <a:t>août 2018</a:t>
            </a:r>
            <a:endParaRPr lang="fr-FR" sz="2400" dirty="0">
              <a:solidFill>
                <a:schemeClr val="tx1"/>
              </a:solidFill>
              <a:ea typeface="+mn-ea"/>
            </a:endParaRPr>
          </a:p>
          <a:p>
            <a:pPr algn="l" rtl="0" eaLnBrk="1" fontAlgn="auto" hangingPunct="1">
              <a:spcBef>
                <a:spcPts val="0"/>
              </a:spcBef>
              <a:buFont typeface="Arial"/>
              <a:buChar char="•"/>
              <a:defRPr/>
            </a:pPr>
            <a:r>
              <a:rPr lang="fr-FR" sz="2400" b="0" i="0" u="none" baseline="0" dirty="0">
                <a:solidFill>
                  <a:schemeClr val="tx1"/>
                </a:solidFill>
                <a:ea typeface="+mn-ea"/>
              </a:rPr>
              <a:t>Fin de la version préliminaire du rapport final</a:t>
            </a:r>
            <a:r>
              <a:rPr lang="fr-FR" sz="2400" dirty="0">
                <a:solidFill>
                  <a:schemeClr val="tx1"/>
                </a:solidFill>
                <a:ea typeface="+mn-ea"/>
              </a:rPr>
              <a:t/>
            </a:r>
            <a:br>
              <a:rPr lang="fr-FR" sz="2400" dirty="0">
                <a:solidFill>
                  <a:schemeClr val="tx1"/>
                </a:solidFill>
                <a:ea typeface="+mn-ea"/>
              </a:rPr>
            </a:br>
            <a:r>
              <a:rPr lang="fr-FR" sz="2400" b="0" i="0" u="none" baseline="0" dirty="0">
                <a:solidFill>
                  <a:schemeClr val="tx1"/>
                </a:solidFill>
                <a:ea typeface="+mn-ea"/>
              </a:rPr>
              <a:t>septembre 2018</a:t>
            </a:r>
          </a:p>
          <a:p>
            <a:pPr algn="l" rtl="0" eaLnBrk="1" fontAlgn="auto" hangingPunct="1">
              <a:spcBef>
                <a:spcPts val="0"/>
              </a:spcBef>
              <a:buFont typeface="Arial"/>
              <a:buChar char="•"/>
              <a:defRPr/>
            </a:pPr>
            <a:r>
              <a:rPr lang="fr-FR" sz="2400" b="0" i="0" u="none" baseline="0" dirty="0">
                <a:solidFill>
                  <a:schemeClr val="tx1"/>
                </a:solidFill>
                <a:ea typeface="+mn-ea"/>
              </a:rPr>
              <a:t>Rapport final</a:t>
            </a:r>
            <a:r>
              <a:rPr lang="fr-FR" sz="2400" dirty="0">
                <a:solidFill>
                  <a:schemeClr val="tx1"/>
                </a:solidFill>
                <a:ea typeface="+mn-ea"/>
              </a:rPr>
              <a:t/>
            </a:r>
            <a:br>
              <a:rPr lang="fr-FR" sz="2400" dirty="0">
                <a:solidFill>
                  <a:schemeClr val="tx1"/>
                </a:solidFill>
                <a:ea typeface="+mn-ea"/>
              </a:rPr>
            </a:br>
            <a:r>
              <a:rPr lang="fr-FR" sz="2400" b="0" i="1" u="none" baseline="0" dirty="0">
                <a:solidFill>
                  <a:schemeClr val="tx1"/>
                </a:solidFill>
                <a:ea typeface="+mn-ea"/>
              </a:rPr>
              <a:t>Selon commentaires des parties prenantes</a:t>
            </a:r>
          </a:p>
          <a:p>
            <a:pPr algn="l" rtl="0">
              <a:defRPr/>
            </a:pPr>
            <a:r>
              <a:rPr lang="fr-FR" sz="2400" b="0" i="0" u="none" baseline="0" dirty="0">
                <a:solidFill>
                  <a:schemeClr val="tx1"/>
                </a:solidFill>
                <a:ea typeface="+mn-ea"/>
              </a:rPr>
              <a:t>Atelier de diffusion des informations avec les principales parties prenantes pour présenter le rapport final et le plan de mise en œuvre stratégique</a:t>
            </a:r>
            <a:r>
              <a:rPr lang="fr-FR" sz="2400" dirty="0">
                <a:solidFill>
                  <a:schemeClr val="tx1"/>
                </a:solidFill>
                <a:ea typeface="+mn-ea"/>
              </a:rPr>
              <a:t/>
            </a:r>
            <a:br>
              <a:rPr lang="fr-FR" sz="2400" dirty="0">
                <a:solidFill>
                  <a:schemeClr val="tx1"/>
                </a:solidFill>
                <a:ea typeface="+mn-ea"/>
              </a:rPr>
            </a:br>
            <a:r>
              <a:rPr lang="fr-FR" sz="2400" b="0" i="1" u="none" baseline="0" dirty="0">
                <a:solidFill>
                  <a:schemeClr val="tx1"/>
                </a:solidFill>
              </a:rPr>
              <a:t>Selon commentaires des parties prenantes</a:t>
            </a:r>
            <a:r>
              <a:rPr lang="fr-FR" sz="2400" dirty="0">
                <a:solidFill>
                  <a:schemeClr val="tx1"/>
                </a:solidFill>
                <a:ea typeface="+mn-ea"/>
              </a:rPr>
              <a:t/>
            </a:r>
            <a:br>
              <a:rPr lang="fr-FR" sz="2400" dirty="0">
                <a:solidFill>
                  <a:schemeClr val="tx1"/>
                </a:solidFill>
                <a:ea typeface="+mn-ea"/>
              </a:rPr>
            </a:br>
            <a:endParaRPr lang="fr-FR" sz="2400" dirty="0">
              <a:solidFill>
                <a:schemeClr val="tx1"/>
              </a:solidFill>
              <a:ea typeface="+mn-ea"/>
            </a:endParaRPr>
          </a:p>
          <a:p>
            <a:pPr marL="0" indent="0" algn="l" rtl="0" eaLnBrk="1" fontAlgn="auto" hangingPunct="1">
              <a:spcBef>
                <a:spcPts val="0"/>
              </a:spcBef>
              <a:buNone/>
              <a:defRPr/>
            </a:pPr>
            <a:r>
              <a:rPr lang="fr-FR" sz="2400" b="1" i="0" u="none" baseline="0" dirty="0">
                <a:solidFill>
                  <a:schemeClr val="tx1"/>
                </a:solidFill>
                <a:ea typeface="+mn-ea"/>
              </a:rPr>
              <a:t>Remarque : le calendrier des livrables ci-dessus constitue une ébauche et dépendra du résultat des discussions avec les parties prenantes concernées.</a:t>
            </a:r>
          </a:p>
        </p:txBody>
      </p:sp>
      <p:sp>
        <p:nvSpPr>
          <p:cNvPr id="69638" name="Title 5">
            <a:extLst>
              <a:ext uri="{FF2B5EF4-FFF2-40B4-BE49-F238E27FC236}">
                <a16:creationId xmlns="" xmlns:a16="http://schemas.microsoft.com/office/drawing/2014/main" id="{FC4AE24C-58ED-46E0-AAA9-29E4D682E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523875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Étapes suivantes/livrables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6706E91D-3345-4616-A3E3-7B794A88E382}"/>
              </a:ext>
            </a:extLst>
          </p:cNvPr>
          <p:cNvSpPr txBox="1">
            <a:spLocks/>
          </p:cNvSpPr>
          <p:nvPr/>
        </p:nvSpPr>
        <p:spPr bwMode="auto">
          <a:xfrm>
            <a:off x="6858000" y="6530079"/>
            <a:ext cx="2133600" cy="18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r" defTabSz="457200" rtl="0" eaLnBrk="1" latinLnBrk="0" hangingPunct="1"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Gill Sans MT"/>
              </a:defRPr>
            </a:lvl1pPr>
            <a:lvl2pPr marL="742950" indent="-28575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56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6745705" y="4796136"/>
            <a:ext cx="1957733" cy="1147463"/>
          </a:xfrm>
          <a:prstGeom prst="wedgeEllipseCallout">
            <a:avLst>
              <a:gd name="adj1" fmla="val -206234"/>
              <a:gd name="adj2" fmla="val -5900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Ajoutez votre calendrier et vos livrables ici.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97303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algn="l" rtl="0"/>
            <a:r>
              <a:rPr lang="fr-FR" sz="2800" b="1" i="0" u="none" baseline="0">
                <a:latin typeface="Gill Sans MT" panose="020B0502020104020203" pitchFamily="34" charset="0"/>
              </a:rPr>
              <a:t>Programme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15E105E-077C-47BA-9517-5975DA859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143000"/>
            <a:ext cx="7772400" cy="5257800"/>
          </a:xfrm>
        </p:spPr>
        <p:txBody>
          <a:bodyPr rtlCol="0">
            <a:normAutofit fontScale="92500" lnSpcReduction="10000"/>
          </a:bodyPr>
          <a:lstStyle/>
          <a:p>
            <a:pPr marL="179388" indent="-179388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 eaLnBrk="1" hangingPunct="1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9B783EC9-3A6B-4A61-9D4E-07EE630E288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483350"/>
            <a:ext cx="2133600" cy="277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57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3070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14A9ED2-F239-4898-9799-E3983240F3F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6C22A4C-735A-4D1B-A08E-41B8A0739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571500"/>
            <a:ext cx="5715000" cy="5715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219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A739744-70FC-4A3E-8EE2-8EADE590A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" y="76200"/>
            <a:ext cx="8983980" cy="6705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249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6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2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95395"/>
            <a:ext cx="8794113" cy="276999"/>
          </a:xfr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0000"/>
          </a:bodyPr>
          <a:lstStyle/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Calendrier de la NSCA du pays X</a:t>
            </a:r>
            <a:endParaRPr lang="fr-FR" b="1" dirty="0">
              <a:latin typeface="Gill Sans MT" panose="020B0502020104020203" pitchFamily="34" charset="0"/>
              <a:sym typeface="Cabin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E65CD7DE-2774-45D2-8CD8-897BB9C9D5E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967127" y="2463861"/>
            <a:ext cx="1452075" cy="741259"/>
            <a:chOff x="7649023" y="930577"/>
            <a:chExt cx="1268200" cy="570282"/>
          </a:xfrm>
        </p:grpSpPr>
        <p:sp>
          <p:nvSpPr>
            <p:cNvPr id="46" name="Freeform 3">
              <a:extLst>
                <a:ext uri="{FF2B5EF4-FFF2-40B4-BE49-F238E27FC236}">
                  <a16:creationId xmlns="" xmlns:a16="http://schemas.microsoft.com/office/drawing/2014/main" id="{BDD730AE-B2DF-4BE5-AAA5-0EC87B784A0D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649023" y="930577"/>
              <a:ext cx="1268200" cy="570282"/>
            </a:xfrm>
            <a:custGeom>
              <a:avLst/>
              <a:gdLst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914400">
                  <a:moveTo>
                    <a:pt x="0" y="0"/>
                  </a:moveTo>
                  <a:lnTo>
                    <a:pt x="1680773" y="0"/>
                  </a:lnTo>
                  <a:lnTo>
                    <a:pt x="1828800" y="457200"/>
                  </a:lnTo>
                  <a:lnTo>
                    <a:pt x="1680773" y="914400"/>
                  </a:lnTo>
                  <a:lnTo>
                    <a:pt x="0" y="914400"/>
                  </a:lnTo>
                  <a:lnTo>
                    <a:pt x="148027" y="45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lnSpc>
                  <a:spcPct val="90000"/>
                </a:lnSpc>
              </a:pPr>
              <a:endParaRPr lang="fr-FR" sz="1050" dirty="0" err="1">
                <a:solidFill>
                  <a:schemeClr val="tx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CEF84BDA-4866-4196-A70E-6683A2B031A9}"/>
                </a:ext>
              </a:extLst>
            </p:cNvPr>
            <p:cNvSpPr txBox="1">
              <a:spLocks/>
            </p:cNvSpPr>
            <p:nvPr>
              <p:custDataLst>
                <p:tags r:id="rId16"/>
              </p:custDataLst>
            </p:nvPr>
          </p:nvSpPr>
          <p:spPr>
            <a:xfrm>
              <a:off x="7802474" y="970180"/>
              <a:ext cx="1012098" cy="49107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lvl="0" indent="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defRPr lang="fr-FR" sz="1600" baseline="0"/>
              </a:lvl1pPr>
              <a:lvl2pPr marL="148205" lvl="1" indent="-14699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5000"/>
                <a:buFont typeface="Arial" charset="0"/>
                <a:buChar char="▪"/>
                <a:defRPr lang="fr-FR" sz="1600" baseline="0"/>
              </a:lvl2pPr>
              <a:lvl3pPr marL="349861" lvl="2" indent="-200441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–"/>
                <a:defRPr lang="fr-FR" sz="1600" baseline="0"/>
              </a:lvl3pPr>
              <a:lvl4pPr marL="470126" lvl="3" indent="-11905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▫"/>
                <a:defRPr lang="fr-FR" sz="1600" baseline="0"/>
              </a:lvl4pPr>
              <a:lvl5pPr marL="573772" lvl="4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600" baseline="0"/>
              </a:lvl5pPr>
              <a:lvl6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6pPr>
              <a:lvl7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7pPr>
              <a:lvl8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8pPr>
              <a:lvl9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9pPr>
            </a:lstStyle>
            <a:p>
              <a:pPr algn="ctr" rtl="0">
                <a:lnSpc>
                  <a:spcPct val="90000"/>
                </a:lnSpc>
              </a:pPr>
              <a:r>
                <a:rPr lang="fr-FR" sz="1050" b="1" i="0" u="none" baseline="0" dirty="0">
                  <a:solidFill>
                    <a:schemeClr val="bg1"/>
                  </a:solidFill>
                </a:rPr>
                <a:t>Mise au point </a:t>
              </a: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>d’améliorations</a:t>
              </a:r>
              <a:endParaRPr lang="fr-FR" sz="1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="" xmlns:a16="http://schemas.microsoft.com/office/drawing/2014/main" id="{EA5E01E0-0046-402D-97B2-FF4B3B35F7C0}"/>
              </a:ext>
            </a:extLst>
          </p:cNvPr>
          <p:cNvGrpSpPr>
            <a:grpSpLocks/>
          </p:cNvGrpSpPr>
          <p:nvPr/>
        </p:nvGrpSpPr>
        <p:grpSpPr>
          <a:xfrm>
            <a:off x="544286" y="1169849"/>
            <a:ext cx="6161314" cy="295466"/>
            <a:chOff x="289301" y="818836"/>
            <a:chExt cx="5634334" cy="295466"/>
          </a:xfrm>
        </p:grpSpPr>
        <p:sp>
          <p:nvSpPr>
            <p:cNvPr id="94" name="Rectangle 286"/>
            <p:cNvSpPr txBox="1">
              <a:spLocks noChangeArrowheads="1"/>
            </p:cNvSpPr>
            <p:nvPr/>
          </p:nvSpPr>
          <p:spPr bwMode="auto">
            <a:xfrm>
              <a:off x="289301" y="818836"/>
              <a:ext cx="5634334" cy="295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18288" numCol="1" anchor="b" anchorCtr="0" compatLnSpc="1">
              <a:prstTxWarp prst="textNoShape">
                <a:avLst/>
              </a:prstTxWarp>
              <a:spAutoFit/>
            </a:bodyPr>
            <a:lstStyle>
              <a:lvl1pPr marL="0" indent="0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defRPr sz="16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3675" indent="-192088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5000"/>
                <a:buFont typeface="Arial" charset="0"/>
                <a:buChar char="▪"/>
                <a:defRPr sz="1600">
                  <a:solidFill>
                    <a:schemeClr val="tx1"/>
                  </a:solidFill>
                  <a:latin typeface="+mn-lt"/>
                </a:defRPr>
              </a:lvl2pPr>
              <a:lvl3pPr marL="457200" indent="-261938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–"/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614363" indent="-155575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▫"/>
                <a:defRPr sz="1600">
                  <a:solidFill>
                    <a:schemeClr val="tx1"/>
                  </a:solidFill>
                  <a:latin typeface="+mn-lt"/>
                </a:defRPr>
              </a:lvl4pPr>
              <a:lvl5pPr marL="746125" indent="-130175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sz="1600">
                  <a:solidFill>
                    <a:schemeClr val="tx1"/>
                  </a:solidFill>
                  <a:latin typeface="+mn-lt"/>
                </a:defRPr>
              </a:lvl5pPr>
              <a:lvl6pPr marL="749808" indent="-130175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sz="1600">
                  <a:solidFill>
                    <a:schemeClr val="tx1"/>
                  </a:solidFill>
                  <a:latin typeface="+mn-lt"/>
                </a:defRPr>
              </a:lvl6pPr>
              <a:lvl7pPr marL="749808" indent="-130175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sz="1600">
                  <a:solidFill>
                    <a:schemeClr val="tx1"/>
                  </a:solidFill>
                  <a:latin typeface="+mn-lt"/>
                </a:defRPr>
              </a:lvl7pPr>
              <a:lvl8pPr marL="749808" indent="-130175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sz="1600">
                  <a:solidFill>
                    <a:schemeClr val="tx1"/>
                  </a:solidFill>
                  <a:latin typeface="+mn-lt"/>
                </a:defRPr>
              </a:lvl8pPr>
              <a:lvl9pPr marL="749808" indent="-130175" algn="l" defTabSz="895350" rtl="0" eaLnBrk="1" fontAlgn="base" hangingPunct="1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sz="16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algn="l" rtl="0">
                <a:spcBef>
                  <a:spcPts val="488"/>
                </a:spcBef>
                <a:buClr>
                  <a:srgbClr val="FCAF17"/>
                </a:buClr>
              </a:pPr>
              <a:r>
                <a:rPr lang="fr-FR" sz="1800" b="1" i="0" u="none" baseline="0" dirty="0">
                  <a:solidFill>
                    <a:schemeClr val="accent4"/>
                  </a:solidFill>
                </a:rPr>
                <a:t>Calendrier indicatif de réalisation de </a:t>
              </a:r>
              <a:r>
                <a:rPr lang="fr-FR" sz="1800" b="1" i="0" u="none" baseline="0" dirty="0" smtClean="0">
                  <a:solidFill>
                    <a:schemeClr val="accent4"/>
                  </a:solidFill>
                </a:rPr>
                <a:t>l’évaluation </a:t>
              </a:r>
              <a:r>
                <a:rPr lang="fr-FR" sz="1800" b="1" i="0" u="none" baseline="0" dirty="0">
                  <a:solidFill>
                    <a:schemeClr val="accent4"/>
                  </a:solidFill>
                </a:rPr>
                <a:t>NSCA</a:t>
              </a:r>
            </a:p>
          </p:txBody>
        </p:sp>
        <p:cxnSp>
          <p:nvCxnSpPr>
            <p:cNvPr id="95" name="Straight Connector 94"/>
            <p:cNvCxnSpPr>
              <a:cxnSpLocks/>
            </p:cNvCxnSpPr>
            <p:nvPr/>
          </p:nvCxnSpPr>
          <p:spPr>
            <a:xfrm>
              <a:off x="289302" y="1114301"/>
              <a:ext cx="5564651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Group 139">
            <a:extLst>
              <a:ext uri="{FF2B5EF4-FFF2-40B4-BE49-F238E27FC236}">
                <a16:creationId xmlns="" xmlns:a16="http://schemas.microsoft.com/office/drawing/2014/main" id="{11D2B2E3-4D45-4145-ADBD-D8BE8D3E457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537451" y="2469761"/>
            <a:ext cx="1534450" cy="741259"/>
            <a:chOff x="7472510" y="950246"/>
            <a:chExt cx="1268200" cy="570282"/>
          </a:xfrm>
        </p:grpSpPr>
        <p:sp>
          <p:nvSpPr>
            <p:cNvPr id="141" name="Freeform 3">
              <a:extLst>
                <a:ext uri="{FF2B5EF4-FFF2-40B4-BE49-F238E27FC236}">
                  <a16:creationId xmlns="" xmlns:a16="http://schemas.microsoft.com/office/drawing/2014/main" id="{BD4E87BC-3FA5-490D-A37F-78FD2AE33DEA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472510" y="950246"/>
              <a:ext cx="1268200" cy="570282"/>
            </a:xfrm>
            <a:custGeom>
              <a:avLst/>
              <a:gdLst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914400">
                  <a:moveTo>
                    <a:pt x="0" y="0"/>
                  </a:moveTo>
                  <a:lnTo>
                    <a:pt x="1680773" y="0"/>
                  </a:lnTo>
                  <a:lnTo>
                    <a:pt x="1828800" y="457200"/>
                  </a:lnTo>
                  <a:lnTo>
                    <a:pt x="1680773" y="914400"/>
                  </a:lnTo>
                  <a:lnTo>
                    <a:pt x="0" y="914400"/>
                  </a:lnTo>
                  <a:lnTo>
                    <a:pt x="148027" y="45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lnSpc>
                  <a:spcPct val="90000"/>
                </a:lnSpc>
              </a:pPr>
              <a:endParaRPr lang="fr-FR" sz="1050" dirty="0" err="1">
                <a:solidFill>
                  <a:schemeClr val="tx1"/>
                </a:solidFill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="" xmlns:a16="http://schemas.microsoft.com/office/drawing/2014/main" id="{D859BB2C-8295-4FAA-8328-7E885F082AA5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7587653" y="987825"/>
              <a:ext cx="1012098" cy="49107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lvl="0" indent="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defRPr lang="fr-FR" sz="1600" baseline="0"/>
              </a:lvl1pPr>
              <a:lvl2pPr marL="148205" lvl="1" indent="-14699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5000"/>
                <a:buFont typeface="Arial" charset="0"/>
                <a:buChar char="▪"/>
                <a:defRPr lang="fr-FR" sz="1600" baseline="0"/>
              </a:lvl2pPr>
              <a:lvl3pPr marL="349861" lvl="2" indent="-200441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–"/>
                <a:defRPr lang="fr-FR" sz="1600" baseline="0"/>
              </a:lvl3pPr>
              <a:lvl4pPr marL="470126" lvl="3" indent="-11905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▫"/>
                <a:defRPr lang="fr-FR" sz="1600" baseline="0"/>
              </a:lvl4pPr>
              <a:lvl5pPr marL="573772" lvl="4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600" baseline="0"/>
              </a:lvl5pPr>
              <a:lvl6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6pPr>
              <a:lvl7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7pPr>
              <a:lvl8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8pPr>
              <a:lvl9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9pPr>
            </a:lstStyle>
            <a:p>
              <a:pPr algn="ctr" rtl="0">
                <a:lnSpc>
                  <a:spcPct val="90000"/>
                </a:lnSpc>
              </a:pPr>
              <a:r>
                <a:rPr lang="fr-FR" sz="1050" b="1" i="0" u="none" baseline="0" dirty="0">
                  <a:solidFill>
                    <a:schemeClr val="bg1"/>
                  </a:solidFill>
                </a:rPr>
                <a:t>Évaluation </a:t>
              </a: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/>
              </a:r>
              <a:br>
                <a:rPr lang="fr-FR" sz="1050" b="1" i="0" u="none" baseline="0" dirty="0" smtClean="0">
                  <a:solidFill>
                    <a:schemeClr val="bg1"/>
                  </a:solidFill>
                </a:rPr>
              </a:b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>(</a:t>
              </a:r>
              <a:r>
                <a:rPr lang="fr-FR" sz="1050" b="1" i="0" u="none" baseline="0" dirty="0">
                  <a:solidFill>
                    <a:schemeClr val="bg1"/>
                  </a:solidFill>
                </a:rPr>
                <a:t>dans le pays) 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="" xmlns:a16="http://schemas.microsoft.com/office/drawing/2014/main" id="{E65CD7DE-2774-45D2-8CD8-897BB9C9D5E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974251" y="2463861"/>
            <a:ext cx="2056448" cy="741259"/>
            <a:chOff x="7649023" y="930577"/>
            <a:chExt cx="1268200" cy="570282"/>
          </a:xfrm>
        </p:grpSpPr>
        <p:sp>
          <p:nvSpPr>
            <p:cNvPr id="144" name="Freeform 3">
              <a:extLst>
                <a:ext uri="{FF2B5EF4-FFF2-40B4-BE49-F238E27FC236}">
                  <a16:creationId xmlns="" xmlns:a16="http://schemas.microsoft.com/office/drawing/2014/main" id="{BDD730AE-B2DF-4BE5-AAA5-0EC87B784A0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649023" y="930577"/>
              <a:ext cx="1268200" cy="570282"/>
            </a:xfrm>
            <a:custGeom>
              <a:avLst/>
              <a:gdLst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914400">
                  <a:moveTo>
                    <a:pt x="0" y="0"/>
                  </a:moveTo>
                  <a:lnTo>
                    <a:pt x="1680773" y="0"/>
                  </a:lnTo>
                  <a:lnTo>
                    <a:pt x="1828800" y="457200"/>
                  </a:lnTo>
                  <a:lnTo>
                    <a:pt x="1680773" y="914400"/>
                  </a:lnTo>
                  <a:lnTo>
                    <a:pt x="0" y="914400"/>
                  </a:lnTo>
                  <a:lnTo>
                    <a:pt x="148027" y="45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lnSpc>
                  <a:spcPct val="90000"/>
                </a:lnSpc>
              </a:pPr>
              <a:endParaRPr lang="fr-FR" sz="1050" dirty="0" err="1">
                <a:solidFill>
                  <a:schemeClr val="tx1"/>
                </a:solidFill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="" xmlns:a16="http://schemas.microsoft.com/office/drawing/2014/main" id="{CEF84BDA-4866-4196-A70E-6683A2B031A9}"/>
                </a:ext>
              </a:extLst>
            </p:cNvPr>
            <p:cNvSpPr txBox="1"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7802474" y="970180"/>
              <a:ext cx="1012098" cy="49107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lvl="0" indent="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defRPr lang="fr-FR" sz="1600" baseline="0"/>
              </a:lvl1pPr>
              <a:lvl2pPr marL="148205" lvl="1" indent="-14699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5000"/>
                <a:buFont typeface="Arial" charset="0"/>
                <a:buChar char="▪"/>
                <a:defRPr lang="fr-FR" sz="1600" baseline="0"/>
              </a:lvl2pPr>
              <a:lvl3pPr marL="349861" lvl="2" indent="-200441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–"/>
                <a:defRPr lang="fr-FR" sz="1600" baseline="0"/>
              </a:lvl3pPr>
              <a:lvl4pPr marL="470126" lvl="3" indent="-11905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▫"/>
                <a:defRPr lang="fr-FR" sz="1600" baseline="0"/>
              </a:lvl4pPr>
              <a:lvl5pPr marL="573772" lvl="4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600" baseline="0"/>
              </a:lvl5pPr>
              <a:lvl6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6pPr>
              <a:lvl7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7pPr>
              <a:lvl8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8pPr>
              <a:lvl9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9pPr>
            </a:lstStyle>
            <a:p>
              <a:pPr algn="ctr" rtl="0">
                <a:lnSpc>
                  <a:spcPct val="90000"/>
                </a:lnSpc>
              </a:pPr>
              <a:r>
                <a:rPr lang="fr-FR" sz="1050" b="1" i="0" u="none" baseline="0" dirty="0">
                  <a:solidFill>
                    <a:schemeClr val="bg1"/>
                  </a:solidFill>
                </a:rPr>
                <a:t>Analyse des données </a:t>
              </a: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/>
              </a:r>
              <a:br>
                <a:rPr lang="fr-FR" sz="1050" b="1" i="0" u="none" baseline="0" dirty="0" smtClean="0">
                  <a:solidFill>
                    <a:schemeClr val="bg1"/>
                  </a:solidFill>
                </a:rPr>
              </a:b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>et </a:t>
              </a:r>
              <a:r>
                <a:rPr lang="fr-FR" sz="1050" b="1" i="0" u="none" baseline="0" dirty="0">
                  <a:solidFill>
                    <a:schemeClr val="bg1"/>
                  </a:solidFill>
                </a:rPr>
                <a:t>rapport final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FE212E20-5962-4DDA-B2C3-A7688FBD6E6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327703" y="2457891"/>
            <a:ext cx="1268200" cy="741259"/>
            <a:chOff x="5275030" y="930577"/>
            <a:chExt cx="1268200" cy="570282"/>
          </a:xfrm>
        </p:grpSpPr>
        <p:sp>
          <p:nvSpPr>
            <p:cNvPr id="147" name="Freeform 3">
              <a:extLst>
                <a:ext uri="{FF2B5EF4-FFF2-40B4-BE49-F238E27FC236}">
                  <a16:creationId xmlns="" xmlns:a16="http://schemas.microsoft.com/office/drawing/2014/main" id="{3DFE0B9E-C023-4580-BF22-DE5B48C297C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275030" y="930577"/>
              <a:ext cx="1268200" cy="570282"/>
            </a:xfrm>
            <a:custGeom>
              <a:avLst/>
              <a:gdLst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914400">
                  <a:moveTo>
                    <a:pt x="0" y="0"/>
                  </a:moveTo>
                  <a:lnTo>
                    <a:pt x="1680773" y="0"/>
                  </a:lnTo>
                  <a:lnTo>
                    <a:pt x="1828800" y="457200"/>
                  </a:lnTo>
                  <a:lnTo>
                    <a:pt x="1680773" y="914400"/>
                  </a:lnTo>
                  <a:lnTo>
                    <a:pt x="0" y="914400"/>
                  </a:lnTo>
                  <a:lnTo>
                    <a:pt x="148027" y="45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lnSpc>
                  <a:spcPct val="90000"/>
                </a:lnSpc>
              </a:pPr>
              <a:endParaRPr lang="fr-FR" sz="1050" dirty="0" err="1">
                <a:solidFill>
                  <a:schemeClr val="tx1"/>
                </a:solidFill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="" xmlns:a16="http://schemas.microsoft.com/office/drawing/2014/main" id="{DB2FDF89-A7DD-4802-B362-56759D743C8B}"/>
                </a:ext>
              </a:extLst>
            </p:cNvPr>
            <p:cNvSpPr txBox="1">
              <a:spLocks/>
            </p:cNvSpPr>
            <p:nvPr>
              <p:custDataLst>
                <p:tags r:id="rId10"/>
              </p:custDataLst>
            </p:nvPr>
          </p:nvSpPr>
          <p:spPr>
            <a:xfrm>
              <a:off x="5428481" y="970180"/>
              <a:ext cx="1012098" cy="491076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lvl="0" indent="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defRPr lang="fr-FR" sz="1600" baseline="0"/>
              </a:lvl1pPr>
              <a:lvl2pPr marL="148205" lvl="1" indent="-14699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5000"/>
                <a:buFont typeface="Arial" charset="0"/>
                <a:buChar char="▪"/>
                <a:defRPr lang="fr-FR" sz="1600" baseline="0"/>
              </a:lvl2pPr>
              <a:lvl3pPr marL="349861" lvl="2" indent="-200441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–"/>
                <a:defRPr lang="fr-FR" sz="1600" baseline="0"/>
              </a:lvl3pPr>
              <a:lvl4pPr marL="470126" lvl="3" indent="-11905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▫"/>
                <a:defRPr lang="fr-FR" sz="1600" baseline="0"/>
              </a:lvl4pPr>
              <a:lvl5pPr marL="573772" lvl="4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600" baseline="0"/>
              </a:lvl5pPr>
              <a:lvl6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6pPr>
              <a:lvl7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7pPr>
              <a:lvl8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8pPr>
              <a:lvl9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9pPr>
            </a:lstStyle>
            <a:p>
              <a:pPr algn="ctr" rtl="0">
                <a:lnSpc>
                  <a:spcPct val="90000"/>
                </a:lnSpc>
              </a:pPr>
              <a:r>
                <a:rPr lang="fr-FR" sz="1050" b="1" i="0" u="none" baseline="0" dirty="0">
                  <a:solidFill>
                    <a:schemeClr val="bg1"/>
                  </a:solidFill>
                </a:rPr>
                <a:t>Étude documentaire, mobilisation </a:t>
              </a: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/>
              </a:r>
              <a:br>
                <a:rPr lang="fr-FR" sz="1050" b="1" i="0" u="none" baseline="0" dirty="0" smtClean="0">
                  <a:solidFill>
                    <a:schemeClr val="bg1"/>
                  </a:solidFill>
                </a:rPr>
              </a:b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>de l’équipe </a:t>
              </a:r>
              <a:r>
                <a:rPr lang="fr-FR" sz="1050" b="1" i="0" u="none" baseline="0" dirty="0">
                  <a:solidFill>
                    <a:schemeClr val="bg1"/>
                  </a:solidFill>
                </a:rPr>
                <a:t>sélectionnée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="" xmlns:a16="http://schemas.microsoft.com/office/drawing/2014/main" id="{5ECAA0C5-0012-4980-9C88-60094DB6743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48357" y="2457891"/>
            <a:ext cx="1922525" cy="741259"/>
            <a:chOff x="4088035" y="930577"/>
            <a:chExt cx="1268200" cy="570282"/>
          </a:xfrm>
          <a:solidFill>
            <a:schemeClr val="accent4"/>
          </a:solidFill>
        </p:grpSpPr>
        <p:sp>
          <p:nvSpPr>
            <p:cNvPr id="150" name="Freeform 3">
              <a:extLst>
                <a:ext uri="{FF2B5EF4-FFF2-40B4-BE49-F238E27FC236}">
                  <a16:creationId xmlns="" xmlns:a16="http://schemas.microsoft.com/office/drawing/2014/main" id="{E386028E-4C95-4D28-8D01-962ADA266C6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088035" y="930577"/>
              <a:ext cx="1268200" cy="570282"/>
            </a:xfrm>
            <a:custGeom>
              <a:avLst/>
              <a:gdLst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64208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64208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141228 w 1828800"/>
                <a:gd name="connsiteY5" fmla="*/ 457200 h 914400"/>
                <a:gd name="connsiteX0" fmla="*/ 0 w 1828800"/>
                <a:gd name="connsiteY0" fmla="*/ 0 h 914400"/>
                <a:gd name="connsiteX1" fmla="*/ 1687572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7572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0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  <a:gd name="connsiteX0" fmla="*/ 0 w 1828800"/>
                <a:gd name="connsiteY0" fmla="*/ 0 h 914400"/>
                <a:gd name="connsiteX1" fmla="*/ 1680773 w 1828800"/>
                <a:gd name="connsiteY1" fmla="*/ 0 h 914400"/>
                <a:gd name="connsiteX2" fmla="*/ 1828800 w 1828800"/>
                <a:gd name="connsiteY2" fmla="*/ 457200 h 914400"/>
                <a:gd name="connsiteX3" fmla="*/ 1680773 w 1828800"/>
                <a:gd name="connsiteY3" fmla="*/ 914400 h 914400"/>
                <a:gd name="connsiteX4" fmla="*/ 0 w 1828800"/>
                <a:gd name="connsiteY4" fmla="*/ 914400 h 914400"/>
                <a:gd name="connsiteX5" fmla="*/ 148027 w 182880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914400">
                  <a:moveTo>
                    <a:pt x="0" y="0"/>
                  </a:moveTo>
                  <a:lnTo>
                    <a:pt x="1680773" y="0"/>
                  </a:lnTo>
                  <a:lnTo>
                    <a:pt x="1828800" y="457200"/>
                  </a:lnTo>
                  <a:lnTo>
                    <a:pt x="1680773" y="914400"/>
                  </a:lnTo>
                  <a:lnTo>
                    <a:pt x="0" y="914400"/>
                  </a:lnTo>
                  <a:lnTo>
                    <a:pt x="148027" y="457200"/>
                  </a:ln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lnSpc>
                  <a:spcPct val="90000"/>
                </a:lnSpc>
              </a:pPr>
              <a:endParaRPr lang="fr-FR" sz="1050" dirty="0" err="1">
                <a:solidFill>
                  <a:schemeClr val="tx1"/>
                </a:solidFill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="" xmlns:a16="http://schemas.microsoft.com/office/drawing/2014/main" id="{84CD6D18-671C-42E2-911B-CEB806E68CDB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4241486" y="970180"/>
              <a:ext cx="1012098" cy="491076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lvl="0" indent="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defRPr lang="fr-FR" sz="1600" baseline="0"/>
              </a:lvl1pPr>
              <a:lvl2pPr marL="148205" lvl="1" indent="-14699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5000"/>
                <a:buFont typeface="Arial" charset="0"/>
                <a:buChar char="▪"/>
                <a:defRPr lang="fr-FR" sz="1600" baseline="0"/>
              </a:lvl2pPr>
              <a:lvl3pPr marL="349861" lvl="2" indent="-200441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–"/>
                <a:defRPr lang="fr-FR" sz="1600" baseline="0"/>
              </a:lvl3pPr>
              <a:lvl4pPr marL="470126" lvl="3" indent="-119050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120000"/>
                <a:buFont typeface="Arial" charset="0"/>
                <a:buChar char="▫"/>
                <a:defRPr lang="fr-FR" sz="1600" baseline="0"/>
              </a:lvl4pPr>
              <a:lvl5pPr marL="573772" lvl="4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600" baseline="0"/>
              </a:lvl5pPr>
              <a:lvl6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6pPr>
              <a:lvl7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7pPr>
              <a:lvl8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8pPr>
              <a:lvl9pPr marL="573772" indent="-99614" defTabSz="685145" fontAlgn="base">
                <a:spcBef>
                  <a:spcPct val="0"/>
                </a:spcBef>
                <a:spcAft>
                  <a:spcPct val="0"/>
                </a:spcAft>
                <a:buClr>
                  <a:schemeClr val="tx2"/>
                </a:buClr>
                <a:buSzPct val="89000"/>
                <a:buFont typeface="Arial" charset="0"/>
                <a:buChar char="-"/>
                <a:defRPr lang="fr-FR" sz="1224" baseline="0"/>
              </a:lvl9pPr>
            </a:lstStyle>
            <a:p>
              <a:pPr algn="ctr" rtl="0">
                <a:lnSpc>
                  <a:spcPct val="90000"/>
                </a:lnSpc>
              </a:pPr>
              <a:r>
                <a:rPr lang="fr-FR" sz="1050" b="1" i="0" u="none" baseline="0" dirty="0">
                  <a:solidFill>
                    <a:schemeClr val="bg1"/>
                  </a:solidFill>
                </a:rPr>
                <a:t>Élaboration </a:t>
              </a: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>d’un </a:t>
              </a:r>
              <a:r>
                <a:rPr lang="fr-FR" sz="1050" b="1" i="0" u="none" baseline="0" dirty="0">
                  <a:solidFill>
                    <a:schemeClr val="bg1"/>
                  </a:solidFill>
                </a:rPr>
                <a:t>cadre de référence, organisation de </a:t>
              </a:r>
              <a:r>
                <a:rPr lang="fr-FR" sz="1050" b="1" i="0" u="none" baseline="0" dirty="0" smtClean="0">
                  <a:solidFill>
                    <a:schemeClr val="bg1"/>
                  </a:solidFill>
                </a:rPr>
                <a:t>l’équipe</a:t>
              </a:r>
              <a:endParaRPr lang="fr-FR" sz="1050" b="1" i="0" u="none" baseline="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2" name="Straight Arrow Connector 151"/>
          <p:cNvCxnSpPr>
            <a:cxnSpLocks/>
          </p:cNvCxnSpPr>
          <p:nvPr/>
        </p:nvCxnSpPr>
        <p:spPr>
          <a:xfrm flipV="1">
            <a:off x="470818" y="2284126"/>
            <a:ext cx="1715741" cy="12095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/>
          <p:cNvSpPr>
            <a:spLocks/>
          </p:cNvSpPr>
          <p:nvPr/>
        </p:nvSpPr>
        <p:spPr>
          <a:xfrm>
            <a:off x="685800" y="1981200"/>
            <a:ext cx="1220625" cy="24622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/>
          <a:p>
            <a:pPr algn="ctr" rtl="0"/>
            <a:r>
              <a:rPr lang="fr-FR" sz="1600" b="0" i="1" u="none" baseline="0"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12 semaines</a:t>
            </a:r>
          </a:p>
        </p:txBody>
      </p:sp>
      <p:sp>
        <p:nvSpPr>
          <p:cNvPr id="157" name="Rectangle 156"/>
          <p:cNvSpPr>
            <a:spLocks/>
          </p:cNvSpPr>
          <p:nvPr/>
        </p:nvSpPr>
        <p:spPr>
          <a:xfrm>
            <a:off x="2303424" y="1981200"/>
            <a:ext cx="1201776" cy="24622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/>
          <a:p>
            <a:pPr algn="ctr" rtl="0"/>
            <a:r>
              <a:rPr lang="fr-FR" sz="1600" b="0" i="1" u="none" baseline="0"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3 semaines</a:t>
            </a:r>
          </a:p>
        </p:txBody>
      </p:sp>
      <p:sp>
        <p:nvSpPr>
          <p:cNvPr id="158" name="Rectangle 157"/>
          <p:cNvSpPr>
            <a:spLocks/>
          </p:cNvSpPr>
          <p:nvPr/>
        </p:nvSpPr>
        <p:spPr>
          <a:xfrm>
            <a:off x="3657600" y="1981200"/>
            <a:ext cx="1204448" cy="24622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/>
          <a:p>
            <a:pPr algn="ctr" rtl="0"/>
            <a:r>
              <a:rPr lang="fr-FR" sz="1600" b="0" i="1" u="none" baseline="0"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4 semaines</a:t>
            </a:r>
          </a:p>
        </p:txBody>
      </p:sp>
      <p:sp>
        <p:nvSpPr>
          <p:cNvPr id="159" name="Rectangle 158"/>
          <p:cNvSpPr>
            <a:spLocks/>
          </p:cNvSpPr>
          <p:nvPr/>
        </p:nvSpPr>
        <p:spPr>
          <a:xfrm>
            <a:off x="5168726" y="1981200"/>
            <a:ext cx="1765276" cy="24622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>
            <a:spAutoFit/>
          </a:bodyPr>
          <a:lstStyle/>
          <a:p>
            <a:pPr algn="ctr" rtl="0"/>
            <a:r>
              <a:rPr lang="fr-FR" sz="1600" b="0" i="1" u="none" baseline="0"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8-12 semaines</a:t>
            </a:r>
          </a:p>
        </p:txBody>
      </p:sp>
      <p:cxnSp>
        <p:nvCxnSpPr>
          <p:cNvPr id="161" name="Straight Arrow Connector 160"/>
          <p:cNvCxnSpPr>
            <a:cxnSpLocks/>
          </p:cNvCxnSpPr>
          <p:nvPr/>
        </p:nvCxnSpPr>
        <p:spPr>
          <a:xfrm>
            <a:off x="2422419" y="2296221"/>
            <a:ext cx="97781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>
            <a:cxnSpLocks/>
          </p:cNvCxnSpPr>
          <p:nvPr/>
        </p:nvCxnSpPr>
        <p:spPr>
          <a:xfrm>
            <a:off x="3737048" y="2298240"/>
            <a:ext cx="97781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/>
          <p:cNvCxnSpPr>
            <a:cxnSpLocks/>
          </p:cNvCxnSpPr>
          <p:nvPr/>
        </p:nvCxnSpPr>
        <p:spPr>
          <a:xfrm flipV="1">
            <a:off x="5207320" y="2296220"/>
            <a:ext cx="1544429" cy="298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ouble Brace 2"/>
          <p:cNvSpPr/>
          <p:nvPr/>
        </p:nvSpPr>
        <p:spPr>
          <a:xfrm rot="5400000">
            <a:off x="3754706" y="2099057"/>
            <a:ext cx="1053593" cy="1534450"/>
          </a:xfrm>
          <a:prstGeom prst="bracePair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457200" y="3593640"/>
            <a:ext cx="8305800" cy="193899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314450" indent="-1314450" algn="l" rtl="0"/>
            <a:r>
              <a:rPr lang="fr-FR" sz="2000" b="0" i="0" u="none" baseline="0" dirty="0"/>
              <a:t>Semaine 1 – Formation des collecteurs de données, cartographie de la chaîne </a:t>
            </a:r>
            <a:r>
              <a:rPr lang="fr-FR" sz="2000" b="0" i="0" u="none" baseline="0" dirty="0" smtClean="0"/>
              <a:t>d’approvisionnement </a:t>
            </a:r>
            <a:r>
              <a:rPr lang="fr-FR" sz="2000" b="0" i="0" u="none" baseline="0" dirty="0"/>
              <a:t>et présentation de lancement</a:t>
            </a:r>
          </a:p>
          <a:p>
            <a:pPr algn="l" rtl="0"/>
            <a:r>
              <a:rPr lang="fr-FR" sz="2000" b="0" i="0" u="none" baseline="0" dirty="0"/>
              <a:t>Semaine 2 – Début de la collecte des données à tous les niveaux</a:t>
            </a:r>
          </a:p>
          <a:p>
            <a:pPr algn="l" rtl="0"/>
            <a:r>
              <a:rPr lang="fr-FR" sz="2000" b="0" i="0" u="none" baseline="0" dirty="0"/>
              <a:t>Semaine 3 – Poursuite et fin de la collecte des données</a:t>
            </a:r>
          </a:p>
          <a:p>
            <a:pPr marL="1543050" indent="-1543050" algn="l" rtl="0"/>
            <a:r>
              <a:rPr lang="fr-FR" sz="2000" b="1" i="0" u="none" baseline="0" dirty="0">
                <a:solidFill>
                  <a:srgbClr val="FF0000"/>
                </a:solidFill>
              </a:rPr>
              <a:t>Semaine 4 – Présentation le (mois jour) des conclusions préliminaires dans un compte rendu</a:t>
            </a:r>
          </a:p>
        </p:txBody>
      </p:sp>
      <p:sp>
        <p:nvSpPr>
          <p:cNvPr id="31" name="Slide Number Placeholder 3">
            <a:extLst>
              <a:ext uri="{FF2B5EF4-FFF2-40B4-BE49-F238E27FC236}">
                <a16:creationId xmlns="" xmlns:a16="http://schemas.microsoft.com/office/drawing/2014/main" id="{1B8BF9F1-E3EA-4CA5-A340-5D8D81211566}"/>
              </a:ext>
            </a:extLst>
          </p:cNvPr>
          <p:cNvSpPr txBox="1">
            <a:spLocks/>
          </p:cNvSpPr>
          <p:nvPr/>
        </p:nvSpPr>
        <p:spPr>
          <a:xfrm>
            <a:off x="6858000" y="6504801"/>
            <a:ext cx="2133600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algn="r">
              <a:defRPr sz="1200" b="1" i="0">
                <a:latin typeface="Gill Sans MT" panose="020B0502020104020203" pitchFamily="34" charset="0"/>
                <a:cs typeface="Gill Sans MT"/>
              </a:defRPr>
            </a:lvl1pPr>
            <a:lvl2pPr marL="742950" indent="-285750">
              <a:defRPr sz="2800">
                <a:latin typeface="Arial" panose="020B0604020202020204" pitchFamily="34" charset="0"/>
              </a:defRPr>
            </a:lvl2pPr>
            <a:lvl3pPr marL="1143000" indent="-228600">
              <a:defRPr sz="2800">
                <a:latin typeface="Arial" panose="020B0604020202020204" pitchFamily="34" charset="0"/>
              </a:defRPr>
            </a:lvl3pPr>
            <a:lvl4pPr marL="1600200" indent="-228600">
              <a:defRPr sz="2800">
                <a:latin typeface="Arial" panose="020B0604020202020204" pitchFamily="34" charset="0"/>
              </a:defRPr>
            </a:lvl4pPr>
            <a:lvl5pPr marL="2057400" indent="-228600">
              <a:defRPr sz="28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latin typeface="Arial" panose="020B0604020202020204" pitchFamily="34" charset="0"/>
              </a:defRPr>
            </a:lvl9pPr>
          </a:lstStyle>
          <a:p>
            <a:pPr algn="r" rtl="0"/>
            <a:fld id="{42782948-4DBE-204D-AB9E-B65E067054AE}" type="slidenum">
              <a:rPr/>
              <a:pPr/>
              <a:t>7</a:t>
            </a:fld>
            <a:endParaRPr lang="fr-FR"/>
          </a:p>
        </p:txBody>
      </p:sp>
      <p:sp>
        <p:nvSpPr>
          <p:cNvPr id="32" name="Oval Callout 31"/>
          <p:cNvSpPr/>
          <p:nvPr/>
        </p:nvSpPr>
        <p:spPr>
          <a:xfrm>
            <a:off x="7315201" y="76200"/>
            <a:ext cx="1676400" cy="1219200"/>
          </a:xfrm>
          <a:prstGeom prst="wedgeEllipseCallout">
            <a:avLst>
              <a:gd name="adj1" fmla="val -115341"/>
              <a:gd name="adj2" fmla="val 1042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r-FR" sz="1600" b="0" i="0" u="none" baseline="0" dirty="0"/>
              <a:t>Ajoutez le calendrier spécifique à </a:t>
            </a:r>
            <a:r>
              <a:rPr lang="fr-FR" sz="1600" b="0" i="0" u="none" baseline="0" dirty="0" smtClean="0"/>
              <a:t>l’évaluation</a:t>
            </a:r>
            <a:r>
              <a:rPr lang="fr-FR" sz="1600" b="0" i="0" u="none" baseline="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074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="" xmlns:a16="http://schemas.microsoft.com/office/drawing/2014/main" id="{490F5F0C-0D2E-4114-A8D4-F531A344DF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 anchor="t" anchorCtr="0">
            <a:normAutofit/>
          </a:bodyPr>
          <a:lstStyle/>
          <a:p>
            <a:pPr algn="l" rtl="0" eaLnBrk="1" hangingPunct="1"/>
            <a:r>
              <a:rPr lang="fr-FR" sz="2800" b="1" i="0" u="none" baseline="0">
                <a:latin typeface="Gill Sans MT" panose="020B0502020104020203" pitchFamily="34" charset="0"/>
                <a:cs typeface="Gill Sans MT" panose="020B0502020104020203" pitchFamily="34" charset="0"/>
              </a:rPr>
              <a:t>Programme</a:t>
            </a:r>
          </a:p>
        </p:txBody>
      </p:sp>
      <p:sp>
        <p:nvSpPr>
          <p:cNvPr id="39942" name="Slide Number Placeholder 5">
            <a:extLst>
              <a:ext uri="{FF2B5EF4-FFF2-40B4-BE49-F238E27FC236}">
                <a16:creationId xmlns="" xmlns:a16="http://schemas.microsoft.com/office/drawing/2014/main" id="{E3628A87-6790-4EEC-8D8C-37915C1DE2C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6858000" y="6530079"/>
            <a:ext cx="2133600" cy="1846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0"/>
            <a:fld id="{9370053C-CE40-4B6E-A408-D84BC273B158}" type="slidenum">
              <a:rPr sz="1200" b="1">
                <a:latin typeface="Gill Sans MT" panose="020B0502020104020203" pitchFamily="34" charset="0"/>
              </a:rPr>
              <a:pPr/>
              <a:t>8</a:t>
            </a:fld>
            <a:endParaRPr lang="fr-FR" altLang="en-US" sz="1200" b="1" dirty="0">
              <a:latin typeface="Gill Sans MT" panose="020B05020201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062EB4CB-B155-4309-A75F-369D667DD5ED}"/>
              </a:ext>
            </a:extLst>
          </p:cNvPr>
          <p:cNvSpPr txBox="1">
            <a:spLocks/>
          </p:cNvSpPr>
          <p:nvPr/>
        </p:nvSpPr>
        <p:spPr>
          <a:xfrm>
            <a:off x="685800" y="1143000"/>
            <a:ext cx="77724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 fontScale="92500" lnSpcReduction="10000"/>
          </a:bodyPr>
          <a:lstStyle>
            <a:lvl1pPr marL="230188" marR="0" lvl="0" indent="-230188" algn="ctr" defTabSz="457200" rtl="0" eaLnBrk="1" latinLnBrk="0" hangingPunct="1">
              <a:spcBef>
                <a:spcPts val="0"/>
              </a:spcBef>
              <a:spcAft>
                <a:spcPts val="0"/>
              </a:spcAft>
              <a:buClr>
                <a:srgbClr val="635C5B"/>
              </a:buClr>
              <a:buSzPts val="2400"/>
              <a:buFont typeface="Arial"/>
              <a:buNone/>
              <a:defRPr sz="24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4213" marR="0" lvl="1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35C5B"/>
              </a:buClr>
              <a:buSzPts val="2000"/>
              <a:buFont typeface="Arial"/>
              <a:buNone/>
              <a:defRPr sz="2000" b="0" i="0" u="none" strike="noStrike" kern="1200" cap="none">
                <a:solidFill>
                  <a:srgbClr val="635C5B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-230188" algn="ctr" defTabSz="457200" rtl="0" eaLnBrk="1" latinLnBrk="0" hangingPunct="1">
              <a:spcBef>
                <a:spcPts val="12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None/>
              <a:defRPr sz="18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146175" marR="0" lvl="3" indent="-231775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255713" marR="0" lvl="4" indent="-230188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rgbClr val="6C6463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228600" algn="ctr" defTabSz="457200" rtl="0" eaLnBrk="1" latinLnBrk="0" hangingPunct="1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kern="1200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Présentation de la NSCA 2.0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Objectifs et processus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Calendrier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sz="2100" b="0" i="0" u="none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Résultats</a:t>
            </a:r>
          </a:p>
          <a:p>
            <a:pPr marL="179388" indent="-176213" algn="l" defTabSz="914400" rtl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Méthodologie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Bases de la NSCA 2.0 et formation des recenseurs</a:t>
            </a:r>
            <a:endParaRPr lang="fr-FR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Produits traceurs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Cartographie de la chaîne </a:t>
            </a:r>
            <a:r>
              <a:rPr lang="fr-FR" b="0" i="0" u="none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d’approvisionnement</a:t>
            </a:r>
            <a:endParaRPr lang="fr-FR" b="0" i="0" u="none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Sites visités</a:t>
            </a:r>
          </a:p>
          <a:p>
            <a:pPr marL="742950" lvl="1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Types de données collectés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Capability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b="0" i="0" u="none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Maturity</a:t>
            </a: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Model</a:t>
            </a:r>
          </a:p>
          <a:p>
            <a:pPr marL="973137" lvl="2" indent="-285750" algn="l" defTabSz="914400" rtl="0">
              <a:spcBef>
                <a:spcPct val="20000"/>
              </a:spcBef>
              <a:spcAft>
                <a:spcPct val="0"/>
              </a:spcAft>
              <a:buFontTx/>
              <a:buChar char="–"/>
              <a:defRPr/>
            </a:pPr>
            <a:r>
              <a:rPr lang="fr-FR" b="0" i="0" u="none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Indicateurs clés de performance 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Résultats préliminaires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Difficultés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Remerciements et étapes suivantes</a:t>
            </a:r>
          </a:p>
          <a:p>
            <a:pPr marL="179388" indent="-179388" algn="l" defTabSz="914400" rtl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fr-FR" sz="2000" b="1" i="0" u="none" baseline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Questions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76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838E6-2EFE-2E47-BF15-73F64BC0A44F}" type="datetime1">
              <a:rPr kumimoji="0" lang="en-US" sz="6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8/13/2019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r" rtl="0"/>
            <a:fld id="{42782948-4DBE-204D-AB9E-B65E067054AE}" type="slidenum">
              <a:rPr sz="1200" b="1">
                <a:solidFill>
                  <a:srgbClr val="635C5B"/>
                </a:solidFill>
                <a:latin typeface="Gill Sans MT" panose="020B0502020104020203" pitchFamily="34" charset="0"/>
              </a:rPr>
              <a:pPr/>
              <a:t>9</a:t>
            </a:fld>
            <a:endParaRPr lang="fr-FR" sz="1200" b="1" dirty="0">
              <a:solidFill>
                <a:srgbClr val="635C5B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1200" y="1295400"/>
            <a:ext cx="8128000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fr-FR" sz="2400" b="0" i="0" u="none" baseline="0" dirty="0"/>
              <a:t>Modification des plans de travail des partenaires pour traiter les lacunes ou les goulots </a:t>
            </a:r>
            <a:r>
              <a:rPr lang="fr-FR" sz="2400" b="0" i="0" u="none" baseline="0" dirty="0" smtClean="0"/>
              <a:t>d’étranglement</a:t>
            </a:r>
            <a:endParaRPr lang="fr-FR" sz="2400" b="0" i="0" u="none" baseline="0" dirty="0"/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fr-FR" sz="2400" b="0" i="0" u="none" baseline="0" dirty="0"/>
              <a:t>Documentation des performances actuelles et partage </a:t>
            </a:r>
            <a:r>
              <a:rPr lang="fr-FR" sz="2400" b="0" i="0" u="none" baseline="0" dirty="0" smtClean="0"/>
              <a:t/>
            </a:r>
            <a:br>
              <a:rPr lang="fr-FR" sz="2400" b="0" i="0" u="none" baseline="0" dirty="0" smtClean="0"/>
            </a:br>
            <a:r>
              <a:rPr lang="fr-FR" sz="2400" b="0" i="0" u="none" baseline="0" dirty="0" smtClean="0"/>
              <a:t>des </a:t>
            </a:r>
            <a:r>
              <a:rPr lang="fr-FR" sz="2400" b="0" i="0" u="none" baseline="0" dirty="0"/>
              <a:t>bonnes pratiques entre les sites</a:t>
            </a:r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fr-FR" sz="2400" b="0" i="0" u="none" baseline="0" dirty="0"/>
              <a:t>Élaboration </a:t>
            </a:r>
            <a:r>
              <a:rPr lang="fr-FR" sz="2400" b="0" i="0" u="none" baseline="0" dirty="0" smtClean="0"/>
              <a:t>d’un </a:t>
            </a:r>
            <a:r>
              <a:rPr lang="fr-FR" sz="2400" b="0" i="0" u="none" baseline="0" dirty="0"/>
              <a:t>outil de sensibilisation pour obtenir </a:t>
            </a:r>
            <a:r>
              <a:rPr lang="fr-FR" sz="2400" b="0" i="0" u="none" baseline="0" dirty="0" smtClean="0"/>
              <a:t/>
            </a:r>
            <a:br>
              <a:rPr lang="fr-FR" sz="2400" b="0" i="0" u="none" baseline="0" dirty="0" smtClean="0"/>
            </a:br>
            <a:r>
              <a:rPr lang="fr-FR" sz="2400" b="0" i="0" u="none" baseline="0" dirty="0" smtClean="0"/>
              <a:t>des </a:t>
            </a:r>
            <a:r>
              <a:rPr lang="fr-FR" sz="2400" b="0" i="0" u="none" baseline="0" dirty="0"/>
              <a:t>financements supplémentaires</a:t>
            </a:r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fr-FR" sz="2400" b="0" i="0" u="none" baseline="0" dirty="0"/>
              <a:t>Identification des investissements du gouvernement du </a:t>
            </a:r>
            <a:r>
              <a:rPr lang="fr-FR" sz="2400" b="0" i="0" u="none" baseline="0" dirty="0" smtClean="0"/>
              <a:t/>
            </a:r>
            <a:br>
              <a:rPr lang="fr-FR" sz="2400" b="0" i="0" u="none" baseline="0" dirty="0" smtClean="0"/>
            </a:br>
            <a:r>
              <a:rPr lang="fr-FR" sz="2400" b="0" i="0" u="none" baseline="0" dirty="0" smtClean="0"/>
              <a:t>pays </a:t>
            </a:r>
            <a:r>
              <a:rPr lang="fr-FR" sz="2400" b="0" i="0" u="none" baseline="0" dirty="0"/>
              <a:t>X et des parties prenantes pour améliorer la chaîne </a:t>
            </a:r>
            <a:r>
              <a:rPr lang="fr-FR" sz="2400" b="0" i="0" u="none" baseline="0" dirty="0" smtClean="0"/>
              <a:t>d’approvisionnement </a:t>
            </a:r>
            <a:r>
              <a:rPr lang="fr-FR" sz="2400" b="0" i="0" u="none" baseline="0" dirty="0"/>
              <a:t>de la santé publique</a:t>
            </a:r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fr-FR" sz="2400" b="0" i="0" u="none" baseline="0" dirty="0"/>
              <a:t>Élaboration </a:t>
            </a:r>
            <a:r>
              <a:rPr lang="fr-FR" sz="2400" b="0" i="0" u="none" baseline="0" dirty="0" smtClean="0"/>
              <a:t>d’un </a:t>
            </a:r>
            <a:r>
              <a:rPr lang="fr-FR" sz="2400" b="0" i="0" u="none" baseline="0" dirty="0"/>
              <a:t>plan stratégique concernant la Politique X et le Plan stratégique Y</a:t>
            </a:r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endParaRPr lang="fr-FR" sz="2400" dirty="0"/>
          </a:p>
          <a:p>
            <a:pPr marL="457200" lvl="0" indent="-457200" algn="l" rtl="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endParaRPr lang="fr-FR" sz="2400" dirty="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56C6CDD5-7E5C-4173-82B3-C0DF7DF3EC5B}"/>
              </a:ext>
            </a:extLst>
          </p:cNvPr>
          <p:cNvSpPr txBox="1">
            <a:spLocks/>
          </p:cNvSpPr>
          <p:nvPr/>
        </p:nvSpPr>
        <p:spPr>
          <a:xfrm>
            <a:off x="685800" y="304800"/>
            <a:ext cx="7772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>
              <a:spcBef>
                <a:spcPts val="0"/>
              </a:spcBef>
              <a:buClr>
                <a:srgbClr val="BA0C2F"/>
              </a:buClr>
              <a:buSzPts val="6000"/>
              <a:buFont typeface="Cabin"/>
            </a:pPr>
            <a:r>
              <a:rPr lang="fr-FR" b="1" i="0" u="none" baseline="0">
                <a:latin typeface="Gill Sans MT" panose="020B0502020104020203" pitchFamily="34" charset="0"/>
                <a:sym typeface="Cabin"/>
              </a:rPr>
              <a:t>Résultats attendus de la NSCA 2.0 du pays 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007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4.3-Template_4.29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4.3-Template_4.29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Firm Format - template_Blue">
  <a:themeElements>
    <a:clrScheme name="Cyan_blue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5C5C5"/>
      </a:accent1>
      <a:accent2>
        <a:srgbClr val="00ADEF"/>
      </a:accent2>
      <a:accent3>
        <a:srgbClr val="0065BD"/>
      </a:accent3>
      <a:accent4>
        <a:srgbClr val="002960"/>
      </a:accent4>
      <a:accent5>
        <a:srgbClr val="F27F00"/>
      </a:accent5>
      <a:accent6>
        <a:srgbClr val="808080"/>
      </a:accent6>
      <a:hlink>
        <a:srgbClr val="0065BD"/>
      </a:hlink>
      <a:folHlink>
        <a:srgbClr val="00296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cKinsey Blue with Orange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0065BD"/>
        </a:accent3>
        <a:accent4>
          <a:srgbClr val="002960"/>
        </a:accent4>
        <a:accent5>
          <a:srgbClr val="F27F00"/>
        </a:accent5>
        <a:accent6>
          <a:srgbClr val="808080"/>
        </a:accent6>
        <a:hlink>
          <a:srgbClr val="0065BD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Kinsey Blue with Pink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006983"/>
        </a:accent3>
        <a:accent4>
          <a:srgbClr val="002960"/>
        </a:accent4>
        <a:accent5>
          <a:srgbClr val="AD005B"/>
        </a:accent5>
        <a:accent6>
          <a:srgbClr val="808080"/>
        </a:accent6>
        <a:hlink>
          <a:srgbClr val="006983"/>
        </a:hlink>
        <a:folHlink>
          <a:srgbClr val="3333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Firm Format - template - blue - normal" id="{DFFC87FE-E378-48E5-880C-429190FD33BA}" vid="{9B5EF60C-54F3-4236-9E99-4AFEC72687A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Technical Implementation" ma:contentTypeID="0x0101008DA58B5CA681664FAB24816C56F41085020073CD9A2FDE83D74A8AE87C5E6F6E6916" ma:contentTypeVersion="6" ma:contentTypeDescription="" ma:contentTypeScope="" ma:versionID="4e2c505bc6dd469b5fc4479c67e36d2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b2431dd1ba532b3876c3e935d2771db0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8" nillable="true" ma:taxonomy="true" ma:internalName="hbf0c10381aa4bd59932b5b7da857fed" ma:taxonomyFieldName="Project_x0020_Document_x0020_Type" ma:displayName="Project Document Typ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5cf9c8a-78a3-4561-85a9-0a0514ac3c6b}" ma:internalName="TaxCatchAll" ma:showField="CatchAllData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5cf9c8a-78a3-4561-85a9-0a0514ac3c6b}" ma:internalName="TaxCatchAllLabel" ma:readOnly="true" ma:showField="CatchAllDataLabel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822e118f-d533-465d-b5ca-7beed2256e09" ContentTypeId="0x0101008DA58B5CA681664FAB24816C56F4108502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 xsi:nil="true"/>
  </documentManagement>
</p:properties>
</file>

<file path=customXml/itemProps1.xml><?xml version="1.0" encoding="utf-8"?>
<ds:datastoreItem xmlns:ds="http://schemas.openxmlformats.org/officeDocument/2006/customXml" ds:itemID="{237EE48C-B1A0-4642-AFA4-9E43DCCD8BA1}"/>
</file>

<file path=customXml/itemProps2.xml><?xml version="1.0" encoding="utf-8"?>
<ds:datastoreItem xmlns:ds="http://schemas.openxmlformats.org/officeDocument/2006/customXml" ds:itemID="{DCEBBC05-BEC4-4038-AEF3-D3E45F126FD4}"/>
</file>

<file path=customXml/itemProps3.xml><?xml version="1.0" encoding="utf-8"?>
<ds:datastoreItem xmlns:ds="http://schemas.openxmlformats.org/officeDocument/2006/customXml" ds:itemID="{33E750A3-0B2F-4B19-9AB1-A494D1C1FD18}"/>
</file>

<file path=customXml/itemProps4.xml><?xml version="1.0" encoding="utf-8"?>
<ds:datastoreItem xmlns:ds="http://schemas.openxmlformats.org/officeDocument/2006/customXml" ds:itemID="{7972AE83-841F-48A4-8FDC-19E3B94AD4EA}"/>
</file>

<file path=docProps/app.xml><?xml version="1.0" encoding="utf-8"?>
<Properties xmlns="http://schemas.openxmlformats.org/officeDocument/2006/extended-properties" xmlns:vt="http://schemas.openxmlformats.org/officeDocument/2006/docPropsVTypes">
  <Template>4.3-Template_4.29.2016</Template>
  <TotalTime>23823</TotalTime>
  <Words>3108</Words>
  <Application>Microsoft Office PowerPoint</Application>
  <PresentationFormat>On-screen Show (4:3)</PresentationFormat>
  <Paragraphs>957</Paragraphs>
  <Slides>59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73" baseType="lpstr">
      <vt:lpstr>Arial</vt:lpstr>
      <vt:lpstr>Georgia</vt:lpstr>
      <vt:lpstr>Times New Roman</vt:lpstr>
      <vt:lpstr>Times</vt:lpstr>
      <vt:lpstr>Symbol</vt:lpstr>
      <vt:lpstr>Gill Sans MT</vt:lpstr>
      <vt:lpstr>Calibri</vt:lpstr>
      <vt:lpstr>Cabin</vt:lpstr>
      <vt:lpstr>ＭＳ Ｐゴシック</vt:lpstr>
      <vt:lpstr>Wingdings</vt:lpstr>
      <vt:lpstr>4.3-Template_4.29.2016</vt:lpstr>
      <vt:lpstr>1_4.3-Template_4.29.2016</vt:lpstr>
      <vt:lpstr>Firm Format - template_Blue</vt:lpstr>
      <vt:lpstr>think-cell Slide</vt:lpstr>
      <vt:lpstr>PowerPoint Presentation</vt:lpstr>
      <vt:lpstr>Programme</vt:lpstr>
      <vt:lpstr>Programme</vt:lpstr>
      <vt:lpstr>Objectifs de la NSCA 2.0 pour le pays X :</vt:lpstr>
      <vt:lpstr>L’évaluation nationale de la chaîne d’approvisionnement (NSCA) suit un processus structuré et systématique </vt:lpstr>
      <vt:lpstr>Programme</vt:lpstr>
      <vt:lpstr>Calendrier de la NSCA du pays X</vt:lpstr>
      <vt:lpstr>Programme</vt:lpstr>
      <vt:lpstr>PowerPoint Presentation</vt:lpstr>
      <vt:lpstr>Programme</vt:lpstr>
      <vt:lpstr>Composants de la NSCA 2.0</vt:lpstr>
      <vt:lpstr>Définitions du degré de maturité et contribution au score général du modèle CMM</vt:lpstr>
      <vt:lpstr>Score général Capability Maturity Model (CMM)</vt:lpstr>
      <vt:lpstr>La NSCA 2.0 ne satisfait pas à tous les besoins d’évaluation de la chaîne d’approvisionnement. Cet outil peut être recoupé avec d’autres ressources mais ne les remplace pas.</vt:lpstr>
      <vt:lpstr>PowerPoint Presentation</vt:lpstr>
      <vt:lpstr>Les outils évaluent les capacités, le fonctionnement et les performances de la chaîne d’approvisionnement</vt:lpstr>
      <vt:lpstr>À propos des collecteurs de données</vt:lpstr>
      <vt:lpstr>Programme</vt:lpstr>
      <vt:lpstr>Pays X - NSCA 2.0 - Produits traceurs </vt:lpstr>
      <vt:lpstr>Programme</vt:lpstr>
      <vt:lpstr>PowerPoint Presentation</vt:lpstr>
      <vt:lpstr>PowerPoint Presentation</vt:lpstr>
      <vt:lpstr>Programme</vt:lpstr>
      <vt:lpstr>Entretiens au niveau central </vt:lpstr>
      <vt:lpstr>Objectif de l’échantillonnage</vt:lpstr>
      <vt:lpstr>Des districts, puis des sites au sein de ces districts, ont été choisis au hasard</vt:lpstr>
      <vt:lpstr>Programme</vt:lpstr>
      <vt:lpstr>La NSCA 2.0 nous a permis de collecter des données dans tous les domaines de la chaîne d’approvisionnement </vt:lpstr>
      <vt:lpstr>Programme</vt:lpstr>
      <vt:lpstr>Indicateurs clés de performance suivis dans la NSCA du pays X</vt:lpstr>
      <vt:lpstr>Programme</vt:lpstr>
      <vt:lpstr>La carte de chaleur du CMM présente les capacités des modules pour tous les niveaux de la chaîne d’approvisionnement</vt:lpstr>
      <vt:lpstr>PowerPoint Presentation</vt:lpstr>
      <vt:lpstr>CMM - Entreposage et stockage</vt:lpstr>
      <vt:lpstr>CMM - Distribution</vt:lpstr>
      <vt:lpstr>CMM - Gestion des déchets</vt:lpstr>
      <vt:lpstr>CMM - Ressources humaines</vt:lpstr>
      <vt:lpstr>CMM - Viabilité financière</vt:lpstr>
      <vt:lpstr>CMM - SIGL</vt:lpstr>
      <vt:lpstr>Les ruptures de stock des produits traceurs sont plus rares aux niveaux centraux avec des stockages conformes aux plans compris entre 21 et 26 %</vt:lpstr>
      <vt:lpstr>Pourquoi aucune commande n’est-elle passée en urgence en cas de rupture de stock dans un établissement ?</vt:lpstr>
      <vt:lpstr>De nombreux établissements des niveaux inférieurs ne disposent pas de registres des températures</vt:lpstr>
      <vt:lpstr>Centres de santé de niveau II : rotation du personnel de la chaîne d’approvisionnement et nombre important de postes vacants. Hôpitaux : nombre important de postes vacants</vt:lpstr>
      <vt:lpstr>Une réduction significative du taux d’exécution des commandes de produits traceurs dans les délais a été constatée aux niveaux inférieurs</vt:lpstr>
      <vt:lpstr>Sources des financements des magasins médicaux nationaux en 2016</vt:lpstr>
      <vt:lpstr>Sources des financements des magasins médicaux communs</vt:lpstr>
      <vt:lpstr>Moins de 50 % des produits traceurs stockés sont compris entre les limites min. et max. des magasins médicaux nationaux</vt:lpstr>
      <vt:lpstr>PowerPoint Presentation</vt:lpstr>
      <vt:lpstr>Programme</vt:lpstr>
      <vt:lpstr>Les recenseurs ont rencontré de nombreuses difficultés lors de la collecte des données </vt:lpstr>
      <vt:lpstr>De nombreuses difficultés ont été surmontées</vt:lpstr>
      <vt:lpstr>Programme</vt:lpstr>
      <vt:lpstr>PowerPoint Presentation</vt:lpstr>
      <vt:lpstr>PowerPoint Presentation</vt:lpstr>
      <vt:lpstr>Nous remercions en particulier : </vt:lpstr>
      <vt:lpstr>Étapes suivantes/livrables</vt:lpstr>
      <vt:lpstr>Programme</vt:lpstr>
      <vt:lpstr>PowerPoint Presentation</vt:lpstr>
      <vt:lpstr>PowerPoint Presentation</vt:lpstr>
    </vt:vector>
  </TitlesOfParts>
  <Company>USAID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admin</cp:lastModifiedBy>
  <cp:revision>771</cp:revision>
  <dcterms:created xsi:type="dcterms:W3CDTF">2016-05-03T20:02:08Z</dcterms:created>
  <dcterms:modified xsi:type="dcterms:W3CDTF">2019-08-13T11:18:45Z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40ACB9F2-125B-44AD-A75E-1A4827F008EF</vt:lpwstr>
  </property>
  <property fmtid="{D5CDD505-2E9C-101B-9397-08002B2CF9AE}" pid="3" name="ArticulatePath">
    <vt:lpwstr>1-NSCA Outbrief and Final Presentation Template-2018</vt:lpwstr>
  </property>
  <property fmtid="{D5CDD505-2E9C-101B-9397-08002B2CF9AE}" pid="4" name="ContentTypeId">
    <vt:lpwstr>0x0101008DA58B5CA681664FAB24816C56F41085020073CD9A2FDE83D74A8AE87C5E6F6E6916</vt:lpwstr>
  </property>
  <property fmtid="{D5CDD505-2E9C-101B-9397-08002B2CF9AE}" pid="5" name="Project Document Type">
    <vt:lpwstr/>
  </property>
  <property fmtid="{D5CDD505-2E9C-101B-9397-08002B2CF9AE}" pid="6" name="MediaServiceImageTags">
    <vt:lpwstr/>
  </property>
  <property fmtid="{D5CDD505-2E9C-101B-9397-08002B2CF9AE}" pid="7" name="lcf76f155ced4ddcb4097134ff3c332f">
    <vt:lpwstr/>
  </property>
</Properties>
</file>