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23.xml" ContentType="application/vnd.openxmlformats-officedocument.presentationml.tags+xml"/>
  <Override PartName="/ppt/notesSlides/notesSlide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3.xml" ContentType="application/vnd.openxmlformats-officedocument.presentationml.tags+xml"/>
  <Override PartName="/ppt/notesSlides/notesSlide5.xml" ContentType="application/vnd.openxmlformats-officedocument.presentationml.notesSlide+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8.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5.xml" ContentType="application/vnd.openxmlformats-officedocument.presentationml.tags+xml"/>
  <Override PartName="/ppt/notesSlides/notesSlide10.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1.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2.xml" ContentType="application/vnd.openxmlformats-officedocument.presentationml.notesSlide+xml"/>
  <Override PartName="/ppt/tags/tag51.xml" ContentType="application/vnd.openxmlformats-officedocument.presentationml.tags+xml"/>
  <Override PartName="/ppt/notesSlides/notesSlide13.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4.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5.xml" ContentType="application/vnd.openxmlformats-officedocument.presentationml.notesSlide+xml"/>
  <Override PartName="/ppt/tags/tag61.xml" ContentType="application/vnd.openxmlformats-officedocument.presentationml.tags+xml"/>
  <Override PartName="/ppt/notesSlides/notesSlide16.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7.xml" ContentType="application/vnd.openxmlformats-officedocument.presentationml.notesSlide+xml"/>
  <Override PartName="/ppt/tags/tag66.xml" ContentType="application/vnd.openxmlformats-officedocument.presentationml.tags+xml"/>
  <Override PartName="/ppt/notesSlides/notesSlide18.xml" ContentType="application/vnd.openxmlformats-officedocument.presentationml.notesSlide+xml"/>
  <Override PartName="/ppt/tags/tag67.xml" ContentType="application/vnd.openxmlformats-officedocument.presentationml.tags+xml"/>
  <Override PartName="/ppt/notesSlides/notesSlide19.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0.xml" ContentType="application/vnd.openxmlformats-officedocument.presentationml.notesSlide+xml"/>
  <Override PartName="/ppt/tags/tag102.xml" ContentType="application/vnd.openxmlformats-officedocument.presentationml.tags+xml"/>
  <Override PartName="/ppt/notesSlides/notesSlide21.xml" ContentType="application/vnd.openxmlformats-officedocument.presentationml.notesSlide+xml"/>
  <Override PartName="/ppt/tags/tag103.xml" ContentType="application/vnd.openxmlformats-officedocument.presentationml.tags+xml"/>
  <Override PartName="/ppt/notesSlides/notesSlide22.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23.xml" ContentType="application/vnd.openxmlformats-officedocument.presentationml.notesSlide+xml"/>
  <Override PartName="/ppt/tags/tag106.xml" ContentType="application/vnd.openxmlformats-officedocument.presentationml.tags+xml"/>
  <Override PartName="/ppt/notesSlides/notesSlide24.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808" r:id="rId6"/>
    <p:sldMasterId id="2147483751" r:id="rId7"/>
    <p:sldMasterId id="2147483840" r:id="rId8"/>
  </p:sldMasterIdLst>
  <p:notesMasterIdLst>
    <p:notesMasterId r:id="rId67"/>
  </p:notesMasterIdLst>
  <p:handoutMasterIdLst>
    <p:handoutMasterId r:id="rId68"/>
  </p:handoutMasterIdLst>
  <p:sldIdLst>
    <p:sldId id="898" r:id="rId9"/>
    <p:sldId id="932" r:id="rId10"/>
    <p:sldId id="984" r:id="rId11"/>
    <p:sldId id="952" r:id="rId12"/>
    <p:sldId id="977" r:id="rId13"/>
    <p:sldId id="956" r:id="rId14"/>
    <p:sldId id="957" r:id="rId15"/>
    <p:sldId id="954" r:id="rId16"/>
    <p:sldId id="953" r:id="rId17"/>
    <p:sldId id="900" r:id="rId18"/>
    <p:sldId id="917" r:id="rId19"/>
    <p:sldId id="959" r:id="rId20"/>
    <p:sldId id="901" r:id="rId21"/>
    <p:sldId id="974" r:id="rId22"/>
    <p:sldId id="958" r:id="rId23"/>
    <p:sldId id="961" r:id="rId24"/>
    <p:sldId id="962" r:id="rId25"/>
    <p:sldId id="964" r:id="rId26"/>
    <p:sldId id="960" r:id="rId27"/>
    <p:sldId id="902" r:id="rId28"/>
    <p:sldId id="965" r:id="rId29"/>
    <p:sldId id="903" r:id="rId30"/>
    <p:sldId id="918" r:id="rId31"/>
    <p:sldId id="919" r:id="rId32"/>
    <p:sldId id="920" r:id="rId33"/>
    <p:sldId id="966" r:id="rId34"/>
    <p:sldId id="968" r:id="rId35"/>
    <p:sldId id="976" r:id="rId36"/>
    <p:sldId id="967" r:id="rId37"/>
    <p:sldId id="940" r:id="rId38"/>
    <p:sldId id="939" r:id="rId39"/>
    <p:sldId id="910" r:id="rId40"/>
    <p:sldId id="921" r:id="rId41"/>
    <p:sldId id="988" r:id="rId42"/>
    <p:sldId id="923" r:id="rId43"/>
    <p:sldId id="924" r:id="rId44"/>
    <p:sldId id="987" r:id="rId45"/>
    <p:sldId id="922" r:id="rId46"/>
    <p:sldId id="911" r:id="rId47"/>
    <p:sldId id="912" r:id="rId48"/>
    <p:sldId id="989" r:id="rId49"/>
    <p:sldId id="990" r:id="rId50"/>
    <p:sldId id="913" r:id="rId51"/>
    <p:sldId id="914" r:id="rId52"/>
    <p:sldId id="978" r:id="rId53"/>
    <p:sldId id="979" r:id="rId54"/>
    <p:sldId id="991" r:id="rId55"/>
    <p:sldId id="980" r:id="rId56"/>
    <p:sldId id="981" r:id="rId57"/>
    <p:sldId id="986" r:id="rId58"/>
    <p:sldId id="787" r:id="rId59"/>
    <p:sldId id="789" r:id="rId60"/>
    <p:sldId id="803" r:id="rId61"/>
    <p:sldId id="804" r:id="rId62"/>
    <p:sldId id="805" r:id="rId63"/>
    <p:sldId id="992" r:id="rId64"/>
    <p:sldId id="993" r:id="rId65"/>
    <p:sldId id="915" r:id="rId66"/>
  </p:sldIdLst>
  <p:sldSz cx="9144000" cy="6858000" type="screen4x3"/>
  <p:notesSz cx="6858000" cy="9144000"/>
  <p:custDataLst>
    <p:tags r:id="rId6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0C2F"/>
    <a:srgbClr val="C00000"/>
    <a:srgbClr val="F2F2F2"/>
    <a:srgbClr val="E6E6E6"/>
    <a:srgbClr val="002F6C"/>
    <a:srgbClr val="E7E7E5"/>
    <a:srgbClr val="635C5B"/>
    <a:srgbClr val="D9D7D3"/>
    <a:srgbClr val="CFCD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C6D713-F3B0-4DED-BCF0-A3981DF0A5FD}" v="3" dt="2019-06-04T21:12:00.2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93357" autoAdjust="0"/>
  </p:normalViewPr>
  <p:slideViewPr>
    <p:cSldViewPr snapToObjects="1">
      <p:cViewPr varScale="1">
        <p:scale>
          <a:sx n="106" d="100"/>
          <a:sy n="106" d="100"/>
        </p:scale>
        <p:origin x="1686" y="144"/>
      </p:cViewPr>
      <p:guideLst>
        <p:guide orient="horz" pos="1584"/>
        <p:guide pos="288"/>
      </p:guideLst>
    </p:cSldViewPr>
  </p:slid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handoutMaster" Target="handoutMasters/handoutMaster1.xml"/><Relationship Id="rId76" Type="http://schemas.microsoft.com/office/2015/10/relationships/revisionInfo" Target="revisionInfo.xml"/><Relationship Id="rId7" Type="http://schemas.openxmlformats.org/officeDocument/2006/relationships/slideMaster" Target="slideMasters/slideMaster3.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tags" Target="tags/tag1.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commentAuthors" Target="commentAuthors.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hur Ostrega" userId="44a2ba31-2f2b-45f5-8757-e4b9de9a9604" providerId="ADAL" clId="{0AC6D713-F3B0-4DED-BCF0-A3981DF0A5FD}"/>
    <pc:docChg chg="modSld">
      <pc:chgData name="Arthur Ostrega" userId="44a2ba31-2f2b-45f5-8757-e4b9de9a9604" providerId="ADAL" clId="{0AC6D713-F3B0-4DED-BCF0-A3981DF0A5FD}" dt="2019-06-04T21:13:32.247" v="3" actId="113"/>
      <pc:docMkLst>
        <pc:docMk/>
      </pc:docMkLst>
      <pc:sldChg chg="modSp">
        <pc:chgData name="Arthur Ostrega" userId="44a2ba31-2f2b-45f5-8757-e4b9de9a9604" providerId="ADAL" clId="{0AC6D713-F3B0-4DED-BCF0-A3981DF0A5FD}" dt="2019-06-04T21:08:17.251" v="1" actId="1076"/>
        <pc:sldMkLst>
          <pc:docMk/>
          <pc:sldMk cId="4200489028" sldId="901"/>
        </pc:sldMkLst>
        <pc:spChg chg="mod">
          <ac:chgData name="Arthur Ostrega" userId="44a2ba31-2f2b-45f5-8757-e4b9de9a9604" providerId="ADAL" clId="{0AC6D713-F3B0-4DED-BCF0-A3981DF0A5FD}" dt="2019-06-04T21:08:17.251" v="1" actId="1076"/>
          <ac:spMkLst>
            <pc:docMk/>
            <pc:sldMk cId="4200489028" sldId="901"/>
            <ac:spMk id="6" creationId="{00000000-0000-0000-0000-000000000000}"/>
          </ac:spMkLst>
        </pc:spChg>
      </pc:sldChg>
      <pc:sldChg chg="modSp">
        <pc:chgData name="Arthur Ostrega" userId="44a2ba31-2f2b-45f5-8757-e4b9de9a9604" providerId="ADAL" clId="{0AC6D713-F3B0-4DED-BCF0-A3981DF0A5FD}" dt="2019-06-04T21:13:32.247" v="3" actId="113"/>
        <pc:sldMkLst>
          <pc:docMk/>
          <pc:sldMk cId="3394942199" sldId="903"/>
        </pc:sldMkLst>
        <pc:spChg chg="mod">
          <ac:chgData name="Arthur Ostrega" userId="44a2ba31-2f2b-45f5-8757-e4b9de9a9604" providerId="ADAL" clId="{0AC6D713-F3B0-4DED-BCF0-A3981DF0A5FD}" dt="2019-06-04T21:13:32.247" v="3" actId="113"/>
          <ac:spMkLst>
            <pc:docMk/>
            <pc:sldMk cId="3394942199" sldId="903"/>
            <ac:spMk id="2" creationId="{00000000-0000-0000-0000-000000000000}"/>
          </ac:spMkLst>
        </pc:spChg>
        <pc:graphicFrameChg chg="mod">
          <ac:chgData name="Arthur Ostrega" userId="44a2ba31-2f2b-45f5-8757-e4b9de9a9604" providerId="ADAL" clId="{0AC6D713-F3B0-4DED-BCF0-A3981DF0A5FD}" dt="2019-06-04T21:11:59.181" v="2"/>
          <ac:graphicFrameMkLst>
            <pc:docMk/>
            <pc:sldMk cId="3394942199" sldId="903"/>
            <ac:graphicFrameMk id="10"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fr-FR"/>
        </a:p>
      </dgm:t>
    </dgm:pt>
    <dgm:pt modelId="{E386775E-1844-41A2-8E77-4B01CCEC98F3}">
      <dgm:prSet phldrT="[Text]" custT="1"/>
      <dgm:spPr>
        <a:solidFill>
          <a:srgbClr val="C00000"/>
        </a:solidFill>
      </dgm:spPr>
      <dgm:t>
        <a:bodyPr/>
        <a:lstStyle/>
        <a:p>
          <a:pPr algn="l" rtl="0">
            <a:lnSpc>
              <a:spcPct val="100000"/>
            </a:lnSpc>
            <a:spcAft>
              <a:spcPts val="0"/>
            </a:spcAft>
          </a:pPr>
          <a:r>
            <a:rPr lang="fr-FR" sz="1800" b="1" i="0" u="none" baseline="0" dirty="0">
              <a:solidFill>
                <a:schemeClr val="bg1"/>
              </a:solidFill>
              <a:latin typeface="+mj-lt"/>
            </a:rPr>
            <a:t>1. Cartographie de la chaîne d’approvisionnement </a:t>
          </a:r>
        </a:p>
        <a:p>
          <a:pPr algn="l" rtl="0">
            <a:lnSpc>
              <a:spcPct val="100000"/>
            </a:lnSpc>
            <a:spcAft>
              <a:spcPts val="0"/>
            </a:spcAft>
          </a:pPr>
          <a:r>
            <a:rPr kumimoji="0" lang="fr-FR" sz="1200" b="0" i="0" u="none" strike="noStrike" cap="none" spc="0" normalizeH="0" baseline="0" dirty="0">
              <a:ln>
                <a:noFill/>
              </a:ln>
              <a:solidFill>
                <a:schemeClr val="bg1"/>
              </a:solidFill>
              <a:effectLst/>
              <a:uLnTx/>
              <a:uFillTx/>
              <a:latin typeface="+mj-lt"/>
              <a:ea typeface="+mn-ea"/>
              <a:cs typeface="+mn-cs"/>
            </a:rPr>
            <a:t>      Développer une représentation visuelle de la chaîne d’approvisionnement</a:t>
          </a:r>
          <a:endParaRPr lang="fr-FR" sz="1200" b="0" i="0" dirty="0">
            <a:solidFill>
              <a:schemeClr val="bg1"/>
            </a:solidFill>
            <a:latin typeface="+mj-lt"/>
          </a:endParaRPr>
        </a:p>
      </dgm:t>
    </dgm:pt>
    <dgm:pt modelId="{EF685EF4-5938-4C0C-9A93-757A06C4838B}" type="parTrans" cxnId="{361F9EF5-1364-428B-9E63-EF4594B04CA7}">
      <dgm:prSet/>
      <dgm:spPr/>
      <dgm:t>
        <a:bodyPr/>
        <a:lstStyle/>
        <a:p>
          <a:endParaRPr lang="fr-FR"/>
        </a:p>
      </dgm:t>
    </dgm:pt>
    <dgm:pt modelId="{AAE23BDD-DF11-4A96-BD47-F20943A82D54}" type="sibTrans" cxnId="{361F9EF5-1364-428B-9E63-EF4594B04CA7}">
      <dgm:prSet/>
      <dgm:spPr/>
      <dgm:t>
        <a:bodyPr/>
        <a:lstStyle/>
        <a:p>
          <a:endParaRPr lang="fr-FR"/>
        </a:p>
      </dgm:t>
    </dgm:pt>
    <dgm:pt modelId="{8333F5F5-6FBC-4BFB-8584-37834FCC93F5}">
      <dgm:prSet phldrT="[Text]" custT="1"/>
      <dgm:spPr>
        <a:solidFill>
          <a:srgbClr val="C00000"/>
        </a:solidFill>
      </dgm:spPr>
      <dgm:t>
        <a:bodyPr/>
        <a:lstStyle/>
        <a:p>
          <a:pPr algn="l" rtl="0">
            <a:lnSpc>
              <a:spcPct val="100000"/>
            </a:lnSpc>
            <a:spcAft>
              <a:spcPts val="0"/>
            </a:spcAft>
          </a:pPr>
          <a:r>
            <a:rPr lang="fr-FR" sz="1800" b="1" i="0" u="none" baseline="0" dirty="0"/>
            <a:t>2. Évaluation des capacités et du fonctionnement</a:t>
          </a:r>
        </a:p>
        <a:p>
          <a:pPr algn="l" rtl="0">
            <a:lnSpc>
              <a:spcPct val="100000"/>
            </a:lnSpc>
            <a:spcAft>
              <a:spcPts val="0"/>
            </a:spcAft>
          </a:pPr>
          <a:r>
            <a:rPr kumimoji="0" lang="fr-FR" sz="1200" b="0" i="0" u="none" strike="noStrike" cap="none" spc="0" normalizeH="0" baseline="0" dirty="0">
              <a:ln>
                <a:noFill/>
              </a:ln>
              <a:solidFill>
                <a:schemeClr val="bg1"/>
              </a:solidFill>
              <a:effectLst/>
              <a:uLnTx/>
              <a:uFillTx/>
              <a:latin typeface="+mj-lt"/>
              <a:ea typeface="+mn-ea"/>
              <a:cs typeface="+mn-cs"/>
            </a:rPr>
            <a:t>      Mesurer les capacités et le fonctionnement d’une chaîne d’approvisionnement</a:t>
          </a:r>
          <a:endParaRPr lang="fr-FR" sz="1200" b="0" i="0" dirty="0">
            <a:solidFill>
              <a:schemeClr val="bg1"/>
            </a:solidFill>
            <a:latin typeface="+mj-lt"/>
          </a:endParaRPr>
        </a:p>
      </dgm:t>
    </dgm:pt>
    <dgm:pt modelId="{F38C41F1-B1D5-413C-B56F-4495274E1742}" type="parTrans" cxnId="{F7614FB1-7DA3-4FB5-8004-16A4C763D659}">
      <dgm:prSet/>
      <dgm:spPr/>
      <dgm:t>
        <a:bodyPr/>
        <a:lstStyle/>
        <a:p>
          <a:endParaRPr lang="fr-FR"/>
        </a:p>
      </dgm:t>
    </dgm:pt>
    <dgm:pt modelId="{9FA1E02B-54BF-4281-839F-3D0F3ED1B6F5}" type="sibTrans" cxnId="{F7614FB1-7DA3-4FB5-8004-16A4C763D659}">
      <dgm:prSet/>
      <dgm:spPr/>
      <dgm:t>
        <a:bodyPr/>
        <a:lstStyle/>
        <a:p>
          <a:endParaRPr lang="fr-FR"/>
        </a:p>
      </dgm:t>
    </dgm:pt>
    <dgm:pt modelId="{D641D9E6-B2D0-4B86-A3A9-B78498F78167}">
      <dgm:prSet phldrT="[Text]" custT="1"/>
      <dgm:spPr>
        <a:solidFill>
          <a:schemeClr val="bg1">
            <a:lumMod val="75000"/>
          </a:schemeClr>
        </a:solidFill>
      </dgm:spPr>
      <dgm:t>
        <a:bodyPr/>
        <a:lstStyle/>
        <a:p>
          <a:pPr algn="l" rtl="0">
            <a:lnSpc>
              <a:spcPct val="100000"/>
            </a:lnSpc>
            <a:spcAft>
              <a:spcPts val="0"/>
            </a:spcAft>
          </a:pPr>
          <a:r>
            <a:rPr lang="fr-FR" sz="1800" b="1" i="0" u="none" baseline="0" dirty="0">
              <a:solidFill>
                <a:schemeClr val="tx1"/>
              </a:solidFill>
            </a:rPr>
            <a:t>3. Indicateurs clés de performance (KPI)</a:t>
          </a:r>
        </a:p>
        <a:p>
          <a:pPr algn="l" rtl="0">
            <a:lnSpc>
              <a:spcPct val="100000"/>
            </a:lnSpc>
            <a:spcAft>
              <a:spcPts val="0"/>
            </a:spcAft>
          </a:pPr>
          <a:r>
            <a:rPr kumimoji="0" lang="fr-FR" sz="1200" b="0" i="0" u="none" strike="noStrike" cap="none" spc="0" normalizeH="0" baseline="0" dirty="0">
              <a:ln>
                <a:noFill/>
              </a:ln>
              <a:solidFill>
                <a:schemeClr val="tx1"/>
              </a:solidFill>
              <a:effectLst/>
              <a:uLnTx/>
              <a:uFillTx/>
              <a:latin typeface="+mj-lt"/>
              <a:ea typeface="+mn-ea"/>
              <a:cs typeface="+mn-cs"/>
            </a:rPr>
            <a:t>      Mesurer les performances d’une chaîne d’approvisionnement de la santé</a:t>
          </a:r>
          <a:endParaRPr lang="fr-FR" sz="1200" b="0" i="0" dirty="0">
            <a:solidFill>
              <a:schemeClr val="tx1"/>
            </a:solidFill>
            <a:latin typeface="+mj-lt"/>
          </a:endParaRPr>
        </a:p>
      </dgm:t>
    </dgm:pt>
    <dgm:pt modelId="{04238D90-1BC4-4B6C-AE78-AABC454F01EC}" type="parTrans" cxnId="{DEA765FB-2DCF-476A-A615-20AD6082D037}">
      <dgm:prSet/>
      <dgm:spPr/>
      <dgm:t>
        <a:bodyPr/>
        <a:lstStyle/>
        <a:p>
          <a:endParaRPr lang="fr-FR"/>
        </a:p>
      </dgm:t>
    </dgm:pt>
    <dgm:pt modelId="{0E13D896-819F-4F6B-857F-8A079D04EE44}" type="sibTrans" cxnId="{DEA765FB-2DCF-476A-A615-20AD6082D037}">
      <dgm:prSet/>
      <dgm:spPr/>
      <dgm:t>
        <a:bodyPr/>
        <a:lstStyle/>
        <a:p>
          <a:endParaRPr lang="fr-FR"/>
        </a:p>
      </dgm:t>
    </dgm:pt>
    <dgm:pt modelId="{D3781050-EC37-446E-B8A5-9B9B331886EA}" type="pres">
      <dgm:prSet presAssocID="{FCDC6674-2410-4707-81CC-0A337FFABF2D}" presName="Name0" presStyleCnt="0">
        <dgm:presLayoutVars>
          <dgm:chMax val="7"/>
          <dgm:chPref val="7"/>
          <dgm:dir/>
        </dgm:presLayoutVars>
      </dgm:prSet>
      <dgm:spPr/>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F43B2243-5834-40EB-9AB4-84A8E1ABA045}" type="presOf" srcId="{E386775E-1844-41A2-8E77-4B01CCEC98F3}" destId="{0C74A69E-B933-4B10-A78F-CEA397BECBEA}" srcOrd="0" destOrd="0" presId="urn:microsoft.com/office/officeart/2008/layout/VerticalCurvedList"/>
    <dgm:cxn modelId="{53EE9A4D-1892-463B-8258-23093E268BD2}" type="presOf" srcId="{AAE23BDD-DF11-4A96-BD47-F20943A82D54}" destId="{38D09D35-0DF1-4A7D-8794-3CACCC9E8618}" srcOrd="0" destOrd="0" presId="urn:microsoft.com/office/officeart/2008/layout/VerticalCurvedList"/>
    <dgm:cxn modelId="{4B93679B-0CA4-4359-BA86-54E3176FD094}"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fr-FR"/>
        </a:p>
      </dgm:t>
    </dgm:pt>
    <dgm:pt modelId="{ECF15612-D3FD-45F1-9140-0D1BDEFE3FFD}">
      <dgm:prSet phldrT="[Text]" custT="1"/>
      <dgm:spPr/>
      <dgm:t>
        <a:bodyPr vert="vert270" anchor="ctr"/>
        <a:lstStyle/>
        <a:p>
          <a:pPr algn="ctr" rtl="0"/>
          <a:r>
            <a:rPr lang="fr-FR" sz="1400" b="0" i="0" u="none" baseline="0" dirty="0"/>
            <a:t>Planification et gestion stratégiques</a:t>
          </a:r>
        </a:p>
      </dgm:t>
    </dgm:pt>
    <dgm:pt modelId="{6A14BC63-ECA9-4B4C-A960-D3C116379E8D}" type="parTrans" cxnId="{89FB65C6-70D0-419C-96C5-E3DDC9E5C21C}">
      <dgm:prSet/>
      <dgm:spPr/>
      <dgm:t>
        <a:bodyPr/>
        <a:lstStyle/>
        <a:p>
          <a:endParaRPr lang="fr-FR" sz="1200">
            <a:solidFill>
              <a:schemeClr val="bg1"/>
            </a:solidFill>
          </a:endParaRPr>
        </a:p>
      </dgm:t>
    </dgm:pt>
    <dgm:pt modelId="{B59AEDF1-11EC-48C1-8017-A22ED3B7F9E8}" type="sibTrans" cxnId="{89FB65C6-70D0-419C-96C5-E3DDC9E5C21C}">
      <dgm:prSet/>
      <dgm:spPr/>
      <dgm:t>
        <a:bodyPr/>
        <a:lstStyle/>
        <a:p>
          <a:endParaRPr lang="fr-FR"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lgn="ctr" rtl="0">
            <a:buFont typeface="+mj-lt"/>
            <a:buNone/>
          </a:pPr>
          <a:r>
            <a:rPr lang="fr-FR" sz="1400" b="0" i="0" u="none" baseline="0" dirty="0"/>
            <a:t>Ressources humaines</a:t>
          </a:r>
        </a:p>
      </dgm:t>
    </dgm:pt>
    <dgm:pt modelId="{AE94B2BB-28CF-49A4-B68D-149E92E9F8D4}" type="parTrans" cxnId="{7444FFFA-CC86-471F-857D-490706610DCD}">
      <dgm:prSet/>
      <dgm:spPr/>
      <dgm:t>
        <a:bodyPr/>
        <a:lstStyle/>
        <a:p>
          <a:endParaRPr lang="fr-FR" sz="1200">
            <a:solidFill>
              <a:schemeClr val="bg1"/>
            </a:solidFill>
          </a:endParaRPr>
        </a:p>
      </dgm:t>
    </dgm:pt>
    <dgm:pt modelId="{836532F9-83AF-4AE5-8269-AA3ABD4E12C4}" type="sibTrans" cxnId="{7444FFFA-CC86-471F-857D-490706610DCD}">
      <dgm:prSet/>
      <dgm:spPr/>
      <dgm:t>
        <a:bodyPr/>
        <a:lstStyle/>
        <a:p>
          <a:endParaRPr lang="fr-FR" sz="1200">
            <a:solidFill>
              <a:schemeClr val="bg1"/>
            </a:solidFill>
          </a:endParaRPr>
        </a:p>
      </dgm:t>
    </dgm:pt>
    <dgm:pt modelId="{DF2F4672-6A02-4B4D-873D-76004E57EAA3}">
      <dgm:prSet phldrT="[Text]" custT="1"/>
      <dgm:spPr/>
      <dgm:t>
        <a:bodyPr vert="vert270" anchor="ctr"/>
        <a:lstStyle/>
        <a:p>
          <a:pPr algn="ctr" rtl="0">
            <a:buFont typeface="+mj-lt"/>
            <a:buNone/>
          </a:pPr>
          <a:r>
            <a:rPr lang="fr-FR" sz="1400" b="0" i="0" u="none" baseline="0" dirty="0"/>
            <a:t>SIGL</a:t>
          </a:r>
        </a:p>
      </dgm:t>
    </dgm:pt>
    <dgm:pt modelId="{37119E75-E676-4ADD-A70D-6C631727C4D9}" type="parTrans" cxnId="{BE518C3C-35AB-407E-A36C-368FCFCE620C}">
      <dgm:prSet/>
      <dgm:spPr/>
      <dgm:t>
        <a:bodyPr/>
        <a:lstStyle/>
        <a:p>
          <a:endParaRPr lang="fr-FR" sz="1200">
            <a:solidFill>
              <a:schemeClr val="bg1"/>
            </a:solidFill>
          </a:endParaRPr>
        </a:p>
      </dgm:t>
    </dgm:pt>
    <dgm:pt modelId="{E72966EF-C5A2-4FF4-9C0F-6BA9ED9D939C}" type="sibTrans" cxnId="{BE518C3C-35AB-407E-A36C-368FCFCE620C}">
      <dgm:prSet/>
      <dgm:spPr/>
      <dgm:t>
        <a:bodyPr/>
        <a:lstStyle/>
        <a:p>
          <a:endParaRPr lang="fr-FR"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lgn="ctr" rtl="0">
            <a:buFont typeface="+mj-lt"/>
            <a:buNone/>
          </a:pPr>
          <a:r>
            <a:rPr lang="fr-FR" sz="1400" b="0" i="0" u="none" baseline="0" dirty="0"/>
            <a:t>Viabilité financière </a:t>
          </a:r>
        </a:p>
      </dgm:t>
    </dgm:pt>
    <dgm:pt modelId="{7069981C-2004-4223-BE08-4EB2030E44DF}" type="parTrans" cxnId="{82278026-B310-45AE-8F5D-A5514D0C2FEE}">
      <dgm:prSet/>
      <dgm:spPr/>
      <dgm:t>
        <a:bodyPr/>
        <a:lstStyle/>
        <a:p>
          <a:endParaRPr lang="fr-FR" sz="1200">
            <a:solidFill>
              <a:schemeClr val="bg1"/>
            </a:solidFill>
          </a:endParaRPr>
        </a:p>
      </dgm:t>
    </dgm:pt>
    <dgm:pt modelId="{1C0ABE14-A631-41C7-A70C-F20FFC1428E3}" type="sibTrans" cxnId="{82278026-B310-45AE-8F5D-A5514D0C2FEE}">
      <dgm:prSet/>
      <dgm:spPr/>
      <dgm:t>
        <a:bodyPr/>
        <a:lstStyle/>
        <a:p>
          <a:endParaRPr lang="fr-FR" sz="1200">
            <a:solidFill>
              <a:schemeClr val="bg1"/>
            </a:solidFill>
          </a:endParaRPr>
        </a:p>
      </dgm:t>
    </dgm:pt>
    <dgm:pt modelId="{1CFBDE63-DEE0-491E-87AB-F0B9003E61B4}">
      <dgm:prSet custT="1"/>
      <dgm:spPr>
        <a:solidFill>
          <a:schemeClr val="bg1">
            <a:lumMod val="85000"/>
          </a:schemeClr>
        </a:solidFill>
      </dgm:spPr>
      <dgm:t>
        <a:bodyPr vert="vert270" anchor="ctr"/>
        <a:lstStyle/>
        <a:p>
          <a:pPr algn="ctr" rtl="0">
            <a:buFont typeface="+mj-lt"/>
            <a:buNone/>
          </a:pPr>
          <a:r>
            <a:rPr lang="fr-FR" sz="1400" b="0" i="0" u="none" baseline="0" dirty="0"/>
            <a:t>Politiques et gouvernance</a:t>
          </a:r>
          <a:r>
            <a:rPr lang="fr-FR" sz="1400" b="1" i="0" u="none" baseline="0" dirty="0"/>
            <a:t> </a:t>
          </a:r>
          <a:endParaRPr lang="fr-FR" sz="1400" dirty="0"/>
        </a:p>
      </dgm:t>
    </dgm:pt>
    <dgm:pt modelId="{CD3549F0-C753-4379-A418-E8C4FBD55326}" type="parTrans" cxnId="{D2A011DE-28F6-440F-8745-643EDCDD91DF}">
      <dgm:prSet/>
      <dgm:spPr/>
      <dgm:t>
        <a:bodyPr/>
        <a:lstStyle/>
        <a:p>
          <a:endParaRPr lang="fr-FR" sz="1200">
            <a:solidFill>
              <a:schemeClr val="bg1"/>
            </a:solidFill>
          </a:endParaRPr>
        </a:p>
      </dgm:t>
    </dgm:pt>
    <dgm:pt modelId="{883EA51F-D696-4648-AD10-BD144CE62387}" type="sibTrans" cxnId="{D2A011DE-28F6-440F-8745-643EDCDD91DF}">
      <dgm:prSet/>
      <dgm:spPr/>
      <dgm:t>
        <a:bodyPr/>
        <a:lstStyle/>
        <a:p>
          <a:endParaRPr lang="fr-FR" sz="1200">
            <a:solidFill>
              <a:schemeClr val="bg1"/>
            </a:solidFill>
          </a:endParaRPr>
        </a:p>
      </dgm:t>
    </dgm:pt>
    <dgm:pt modelId="{EAEA4CAF-9B18-4F1C-8A0E-50E11ED171D4}">
      <dgm:prSet custT="1"/>
      <dgm:spPr/>
      <dgm:t>
        <a:bodyPr vert="vert270" anchor="ctr"/>
        <a:lstStyle/>
        <a:p>
          <a:pPr algn="ctr" rtl="0">
            <a:buFont typeface="+mj-lt"/>
            <a:buNone/>
          </a:pPr>
          <a:r>
            <a:rPr lang="fr-FR" sz="1400" b="0" i="0" u="none" baseline="0" dirty="0"/>
            <a:t>Prévision et planification d’approvisionnement</a:t>
          </a:r>
          <a:r>
            <a:rPr lang="fr-FR" sz="1400" b="1" i="0" u="none" baseline="0" dirty="0"/>
            <a:t> </a:t>
          </a:r>
          <a:endParaRPr lang="fr-FR" sz="1400" dirty="0"/>
        </a:p>
      </dgm:t>
    </dgm:pt>
    <dgm:pt modelId="{D93E8C87-2D88-49FD-992E-8C12138A6772}" type="parTrans" cxnId="{AB0B9053-9B18-4E95-A9AD-A3CF8CFF4716}">
      <dgm:prSet/>
      <dgm:spPr/>
      <dgm:t>
        <a:bodyPr/>
        <a:lstStyle/>
        <a:p>
          <a:endParaRPr lang="fr-FR" sz="1200">
            <a:solidFill>
              <a:schemeClr val="bg1"/>
            </a:solidFill>
          </a:endParaRPr>
        </a:p>
      </dgm:t>
    </dgm:pt>
    <dgm:pt modelId="{C1E0F219-1729-4C18-9371-580BDD8A46E6}" type="sibTrans" cxnId="{AB0B9053-9B18-4E95-A9AD-A3CF8CFF4716}">
      <dgm:prSet/>
      <dgm:spPr/>
      <dgm:t>
        <a:bodyPr/>
        <a:lstStyle/>
        <a:p>
          <a:endParaRPr lang="fr-FR" sz="1200">
            <a:solidFill>
              <a:schemeClr val="bg1"/>
            </a:solidFill>
          </a:endParaRPr>
        </a:p>
      </dgm:t>
    </dgm:pt>
    <dgm:pt modelId="{91A9F37F-3CF5-4698-AF2B-AB2BBCC22A6C}">
      <dgm:prSet custT="1"/>
      <dgm:spPr/>
      <dgm:t>
        <a:bodyPr vert="vert270" anchor="ctr"/>
        <a:lstStyle/>
        <a:p>
          <a:pPr algn="ctr" rtl="0">
            <a:buFont typeface="+mj-lt"/>
            <a:buNone/>
          </a:pPr>
          <a:r>
            <a:rPr lang="fr-FR" sz="1400" b="0" i="0" u="none" baseline="0" dirty="0"/>
            <a:t>Approvisionnement et dédouanement</a:t>
          </a:r>
        </a:p>
      </dgm:t>
    </dgm:pt>
    <dgm:pt modelId="{01166087-9EC0-4AB4-85E3-82DC41DE2518}" type="parTrans" cxnId="{5D1DDE1C-6FFE-4CE8-A668-650C1DCBA9A0}">
      <dgm:prSet/>
      <dgm:spPr/>
      <dgm:t>
        <a:bodyPr/>
        <a:lstStyle/>
        <a:p>
          <a:endParaRPr lang="fr-FR"/>
        </a:p>
      </dgm:t>
    </dgm:pt>
    <dgm:pt modelId="{98FA327A-6A5A-4B9F-BB15-7947DBD8CAD5}" type="sibTrans" cxnId="{5D1DDE1C-6FFE-4CE8-A668-650C1DCBA9A0}">
      <dgm:prSet/>
      <dgm:spPr/>
      <dgm:t>
        <a:bodyPr/>
        <a:lstStyle/>
        <a:p>
          <a:endParaRPr lang="fr-FR"/>
        </a:p>
      </dgm:t>
    </dgm:pt>
    <dgm:pt modelId="{1BD5BA4B-5594-47EF-8C08-0EDF0F88D081}">
      <dgm:prSet custT="1"/>
      <dgm:spPr/>
      <dgm:t>
        <a:bodyPr vert="vert270" anchor="ctr"/>
        <a:lstStyle/>
        <a:p>
          <a:pPr algn="ctr" rtl="0">
            <a:buFont typeface="+mj-lt"/>
            <a:buNone/>
          </a:pPr>
          <a:r>
            <a:rPr lang="fr-FR" sz="1400" b="0" i="0" u="none" baseline="0" dirty="0"/>
            <a:t>Entreposage et stockage</a:t>
          </a:r>
        </a:p>
      </dgm:t>
    </dgm:pt>
    <dgm:pt modelId="{A67D035E-CF50-48D8-9F46-0761EF4808AD}" type="parTrans" cxnId="{158D6D43-FC7E-4EA1-931A-76339282A001}">
      <dgm:prSet/>
      <dgm:spPr/>
      <dgm:t>
        <a:bodyPr/>
        <a:lstStyle/>
        <a:p>
          <a:endParaRPr lang="fr-FR"/>
        </a:p>
      </dgm:t>
    </dgm:pt>
    <dgm:pt modelId="{1CEB3DE9-80A3-4550-A456-D1E40DF82D9A}" type="sibTrans" cxnId="{158D6D43-FC7E-4EA1-931A-76339282A001}">
      <dgm:prSet/>
      <dgm:spPr/>
      <dgm:t>
        <a:bodyPr/>
        <a:lstStyle/>
        <a:p>
          <a:endParaRPr lang="fr-FR"/>
        </a:p>
      </dgm:t>
    </dgm:pt>
    <dgm:pt modelId="{47092BCB-A736-46A7-A0D4-8BC9F0D99261}">
      <dgm:prSet custT="1"/>
      <dgm:spPr/>
      <dgm:t>
        <a:bodyPr vert="vert270" anchor="ctr"/>
        <a:lstStyle/>
        <a:p>
          <a:pPr algn="ctr" rtl="0">
            <a:buFont typeface="+mj-lt"/>
            <a:buNone/>
          </a:pPr>
          <a:r>
            <a:rPr lang="fr-FR" sz="1400" b="0" i="0" u="none" baseline="0" dirty="0"/>
            <a:t>Distribution</a:t>
          </a:r>
        </a:p>
      </dgm:t>
    </dgm:pt>
    <dgm:pt modelId="{0FFC27BE-CFC9-4E3C-ABF1-9E1952CFF0A5}" type="parTrans" cxnId="{8C7902BF-7E0D-4E2F-8B09-93E4295FAD2F}">
      <dgm:prSet/>
      <dgm:spPr/>
      <dgm:t>
        <a:bodyPr/>
        <a:lstStyle/>
        <a:p>
          <a:endParaRPr lang="fr-FR"/>
        </a:p>
      </dgm:t>
    </dgm:pt>
    <dgm:pt modelId="{8D97D584-9FAC-4CE5-82F8-FA7674CDF107}" type="sibTrans" cxnId="{8C7902BF-7E0D-4E2F-8B09-93E4295FAD2F}">
      <dgm:prSet/>
      <dgm:spPr/>
      <dgm:t>
        <a:bodyPr/>
        <a:lstStyle/>
        <a:p>
          <a:endParaRPr lang="fr-FR"/>
        </a:p>
      </dgm:t>
    </dgm:pt>
    <dgm:pt modelId="{1EC46808-5A4C-48CB-BE89-6A619EA5FCD6}">
      <dgm:prSet custT="1"/>
      <dgm:spPr/>
      <dgm:t>
        <a:bodyPr vert="vert270" anchor="ctr"/>
        <a:lstStyle/>
        <a:p>
          <a:pPr algn="ctr" rtl="0">
            <a:buFont typeface="+mj-lt"/>
            <a:buNone/>
          </a:pPr>
          <a:r>
            <a:rPr lang="fr-FR" sz="1400" b="0" i="0" u="none" baseline="0" dirty="0"/>
            <a:t>Gestion des déchets</a:t>
          </a:r>
        </a:p>
      </dgm:t>
    </dgm:pt>
    <dgm:pt modelId="{5F5B14BC-C680-416B-9A09-43575BCBDFE9}" type="parTrans" cxnId="{F3CB8390-E510-4C9C-80B5-1D61D19CC65A}">
      <dgm:prSet/>
      <dgm:spPr/>
      <dgm:t>
        <a:bodyPr/>
        <a:lstStyle/>
        <a:p>
          <a:endParaRPr lang="fr-FR"/>
        </a:p>
      </dgm:t>
    </dgm:pt>
    <dgm:pt modelId="{C3268F9D-71E6-4F76-8F22-825E7E4CD1BA}" type="sibTrans" cxnId="{F3CB8390-E510-4C9C-80B5-1D61D19CC65A}">
      <dgm:prSet/>
      <dgm:spPr/>
      <dgm:t>
        <a:bodyPr/>
        <a:lstStyle/>
        <a:p>
          <a:endParaRPr lang="fr-FR"/>
        </a:p>
      </dgm:t>
    </dgm:pt>
    <dgm:pt modelId="{756A97F7-A0BC-4E5A-BFD8-E6BBA33D1C16}">
      <dgm:prSet custT="1"/>
      <dgm:spPr>
        <a:solidFill>
          <a:schemeClr val="bg1">
            <a:lumMod val="85000"/>
          </a:schemeClr>
        </a:solidFill>
      </dgm:spPr>
      <dgm:t>
        <a:bodyPr vert="vert270" anchor="ctr"/>
        <a:lstStyle/>
        <a:p>
          <a:pPr algn="ctr" rtl="0">
            <a:buFont typeface="+mj-lt"/>
          </a:pPr>
          <a:r>
            <a:rPr lang="fr-FR" sz="1400" b="0" i="0" u="none" baseline="0" dirty="0"/>
            <a:t>Qualité et pharmacovigilance </a:t>
          </a:r>
        </a:p>
      </dgm:t>
    </dgm:pt>
    <dgm:pt modelId="{11005090-788F-492E-B03D-05388236A727}" type="parTrans" cxnId="{8BE540A1-FF11-4D3D-B8DC-98977D9AD280}">
      <dgm:prSet/>
      <dgm:spPr/>
      <dgm:t>
        <a:bodyPr/>
        <a:lstStyle/>
        <a:p>
          <a:endParaRPr lang="fr-FR"/>
        </a:p>
      </dgm:t>
    </dgm:pt>
    <dgm:pt modelId="{7E00942B-058D-4637-B411-D9744651DB4D}" type="sibTrans" cxnId="{8BE540A1-FF11-4D3D-B8DC-98977D9AD280}">
      <dgm:prSet/>
      <dgm:spPr/>
      <dgm:t>
        <a:bodyPr/>
        <a:lstStyle/>
        <a:p>
          <a:endParaRPr lang="fr-FR"/>
        </a:p>
      </dgm:t>
    </dgm:pt>
    <dgm:pt modelId="{C6A49AD3-6ECC-46FA-88C9-D06B727E2496}" type="pres">
      <dgm:prSet presAssocID="{DFBCF3F5-AD1C-4EFB-B0B4-5284AD75C0F6}" presName="Name0" presStyleCnt="0">
        <dgm:presLayoutVars>
          <dgm:dir/>
          <dgm:resizeHandles val="exact"/>
        </dgm:presLayoutVars>
      </dgm:prSet>
      <dgm:spPr/>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64924" custScaleY="54111"/>
      <dgm:spPr/>
    </dgm:pt>
    <dgm:pt modelId="{280AEFE3-16EE-4758-B7C5-08E0F57CB472}" type="pres">
      <dgm:prSet presAssocID="{B59AEDF1-11EC-48C1-8017-A22ED3B7F9E8}" presName="sibTrans" presStyleLbl="sibTrans2D1" presStyleIdx="0" presStyleCnt="0"/>
      <dgm:spPr/>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dgm:spPr/>
    </dgm:pt>
    <dgm:pt modelId="{AEC78FC5-A5DB-405A-90DE-152679FDAFE3}" type="pres">
      <dgm:prSet presAssocID="{7E00942B-058D-4637-B411-D9744651DB4D}" presName="sibTrans" presStyleLbl="sibTrans2D1" presStyleIdx="0" presStyleCnt="0"/>
      <dgm:spPr/>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66025" custScaleY="60606"/>
      <dgm:spPr/>
    </dgm:pt>
    <dgm:pt modelId="{A71B1713-3A62-4269-9C2F-27B61DD3C240}" type="pres">
      <dgm:prSet presAssocID="{8D97D584-9FAC-4CE5-82F8-FA7674CDF107}" presName="sibTrans" presStyleLbl="sibTrans2D1" presStyleIdx="0" presStyleCnt="0"/>
      <dgm:spPr/>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63203" custScaleY="8657"/>
      <dgm:spPr/>
    </dgm:pt>
  </dgm:ptLst>
  <dgm:cxnLst>
    <dgm:cxn modelId="{9A4FDC02-C09E-4620-BA70-6CFD556DCBF3}" type="presOf" srcId="{E72966EF-C5A2-4FF4-9C0F-6BA9ED9D939C}" destId="{1DC9002F-C5BB-4A16-9775-A159837AF3C9}" srcOrd="0" destOrd="0" presId="urn:microsoft.com/office/officeart/2005/8/layout/pList2"/>
    <dgm:cxn modelId="{5DEA7314-BE87-478D-B6D6-6A6830FB115D}" type="presOf" srcId="{98FA327A-6A5A-4B9F-BB15-7947DBD8CAD5}" destId="{39BF020D-EB1B-4512-AC57-8F25F24C4394}"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82278026-B310-45AE-8F5D-A5514D0C2FEE}" srcId="{DFBCF3F5-AD1C-4EFB-B0B4-5284AD75C0F6}" destId="{5283DEE5-7E62-4402-B35E-2E028E8D6266}" srcOrd="3" destOrd="0" parTransId="{7069981C-2004-4223-BE08-4EB2030E44DF}" sibTransId="{1C0ABE14-A631-41C7-A70C-F20FFC1428E3}"/>
    <dgm:cxn modelId="{1B756A2C-06A9-4290-A463-63DB6257A051}" type="presOf" srcId="{DF2F4672-6A02-4B4D-873D-76004E57EAA3}" destId="{79856AC3-9BD6-48B9-95E6-BF2B5C46BAFE}" srcOrd="0" destOrd="0" presId="urn:microsoft.com/office/officeart/2005/8/layout/pList2"/>
    <dgm:cxn modelId="{05EE512F-E00A-4698-A78F-CFAE7F45A49B}" type="presOf" srcId="{1C0ABE14-A631-41C7-A70C-F20FFC1428E3}" destId="{5CB0D6B2-2F0C-4C32-B798-756A2B7FC934}"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4EEB8D3D-6644-485E-8E01-4A5537F8E055}" type="presOf" srcId="{1CEB3DE9-80A3-4550-A456-D1E40DF82D9A}" destId="{298CE895-D15B-425A-951F-3D8C7C10137E}" srcOrd="0" destOrd="0" presId="urn:microsoft.com/office/officeart/2005/8/layout/pList2"/>
    <dgm:cxn modelId="{1548A361-0F59-4F16-9CFD-D4F1BB323649}" type="presOf" srcId="{1BD5BA4B-5594-47EF-8C08-0EDF0F88D081}" destId="{D64A8D25-7447-4463-82F3-992B564FB99D}"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73539A68-ECF8-4AB0-9375-C4272D1857AE}" type="presOf" srcId="{7E00942B-058D-4637-B411-D9744651DB4D}" destId="{AEC78FC5-A5DB-405A-90DE-152679FDAFE3}" srcOrd="0" destOrd="0" presId="urn:microsoft.com/office/officeart/2005/8/layout/pList2"/>
    <dgm:cxn modelId="{F65BCE69-24E5-47B7-9785-30DBBD2BAEC2}" type="presOf" srcId="{8D97D584-9FAC-4CE5-82F8-FA7674CDF107}" destId="{A71B1713-3A62-4269-9C2F-27B61DD3C240}" srcOrd="0" destOrd="0" presId="urn:microsoft.com/office/officeart/2005/8/layout/pList2"/>
    <dgm:cxn modelId="{1766A150-D3E0-4087-8C81-752D1AE607ED}" type="presOf" srcId="{60736E77-FA06-4731-8735-B55D09BE3BA5}" destId="{E85916AF-48FB-4B97-B52C-D527FC8E8CA4}"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019ED873-C92E-40E8-8366-CAF7396DAC7E}" type="presOf" srcId="{C1E0F219-1729-4C18-9371-580BDD8A46E6}" destId="{8C2BD4B3-4AA9-4747-AB79-79543F641F87}" srcOrd="0" destOrd="0" presId="urn:microsoft.com/office/officeart/2005/8/layout/pList2"/>
    <dgm:cxn modelId="{7F45FA74-9A99-49E2-A39E-0CFAD46D38AB}" type="presOf" srcId="{EAEA4CAF-9B18-4F1C-8A0E-50E11ED171D4}" destId="{89575AFF-8CFD-467F-8DB8-B014D4564FE5}" srcOrd="0" destOrd="0" presId="urn:microsoft.com/office/officeart/2005/8/layout/pList2"/>
    <dgm:cxn modelId="{209E6055-B3C3-49DD-84BC-2DB3AAA6399D}" type="presOf" srcId="{91A9F37F-3CF5-4698-AF2B-AB2BBCC22A6C}" destId="{266A036E-128D-433A-8E8A-96BEF934071A}" srcOrd="0" destOrd="0" presId="urn:microsoft.com/office/officeart/2005/8/layout/pList2"/>
    <dgm:cxn modelId="{06D8897A-84E1-489D-85A6-60C8721D5023}" type="presOf" srcId="{B59AEDF1-11EC-48C1-8017-A22ED3B7F9E8}" destId="{280AEFE3-16EE-4758-B7C5-08E0F57CB472}" srcOrd="0" destOrd="0" presId="urn:microsoft.com/office/officeart/2005/8/layout/pList2"/>
    <dgm:cxn modelId="{751BC180-6BE7-44C9-B23C-156245911AF5}" type="presOf" srcId="{DFBCF3F5-AD1C-4EFB-B0B4-5284AD75C0F6}" destId="{C6A49AD3-6ECC-46FA-88C9-D06B727E2496}" srcOrd="0" destOrd="0" presId="urn:microsoft.com/office/officeart/2005/8/layout/pList2"/>
    <dgm:cxn modelId="{A9CA5E83-A3A5-4EEE-B397-70FF83DF965A}" type="presOf" srcId="{883EA51F-D696-4648-AD10-BD144CE62387}" destId="{75F29AD1-844B-4AB2-9D9A-D4533A43823A}"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BE540A1-FF11-4D3D-B8DC-98977D9AD280}" srcId="{DFBCF3F5-AD1C-4EFB-B0B4-5284AD75C0F6}" destId="{756A97F7-A0BC-4E5A-BFD8-E6BBA33D1C16}" srcOrd="5" destOrd="0" parTransId="{11005090-788F-492E-B03D-05388236A727}" sibTransId="{7E00942B-058D-4637-B411-D9744651DB4D}"/>
    <dgm:cxn modelId="{387E71A3-FE1F-4141-8AF7-38E72E348BC1}" type="presOf" srcId="{5283DEE5-7E62-4402-B35E-2E028E8D6266}" destId="{7100F18D-FDA3-498B-8B32-D35A1DC243A8}" srcOrd="0" destOrd="0" presId="urn:microsoft.com/office/officeart/2005/8/layout/pList2"/>
    <dgm:cxn modelId="{B02AB3A4-7BF6-434F-A225-70D08CE19B08}" type="presOf" srcId="{1CFBDE63-DEE0-491E-87AB-F0B9003E61B4}" destId="{1B4AB26D-BF83-4BB8-AF59-117298739F1C}" srcOrd="0" destOrd="0" presId="urn:microsoft.com/office/officeart/2005/8/layout/pList2"/>
    <dgm:cxn modelId="{69AD93A9-7F63-4533-B167-96CD844B010B}" type="presOf" srcId="{756A97F7-A0BC-4E5A-BFD8-E6BBA33D1C16}" destId="{E48E5017-C529-49FB-9755-83B8047EA0E6}" srcOrd="0" destOrd="0" presId="urn:microsoft.com/office/officeart/2005/8/layout/pList2"/>
    <dgm:cxn modelId="{6CABAAAC-CE1A-4B6A-9855-07DFE9B89F7D}" type="presOf" srcId="{1EC46808-5A4C-48CB-BE89-6A619EA5FCD6}" destId="{C30870A8-C8E4-4F07-9B5E-8A42F729BDB0}"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89FB65C6-70D0-419C-96C5-E3DDC9E5C21C}" srcId="{DFBCF3F5-AD1C-4EFB-B0B4-5284AD75C0F6}" destId="{ECF15612-D3FD-45F1-9140-0D1BDEFE3FFD}" srcOrd="0" destOrd="0" parTransId="{6A14BC63-ECA9-4B4C-A960-D3C116379E8D}" sibTransId="{B59AEDF1-11EC-48C1-8017-A22ED3B7F9E8}"/>
    <dgm:cxn modelId="{D2A011DE-28F6-440F-8745-643EDCDD91DF}" srcId="{DFBCF3F5-AD1C-4EFB-B0B4-5284AD75C0F6}" destId="{1CFBDE63-DEE0-491E-87AB-F0B9003E61B4}" srcOrd="4" destOrd="0" parTransId="{CD3549F0-C753-4379-A418-E8C4FBD55326}" sibTransId="{883EA51F-D696-4648-AD10-BD144CE62387}"/>
    <dgm:cxn modelId="{BD5026EB-3995-4E14-90B3-769C9EBDB862}" type="presOf" srcId="{47092BCB-A736-46A7-A0D4-8BC9F0D99261}" destId="{B37EADCF-D736-4F0A-88E5-AE65A0144C34}" srcOrd="0" destOrd="0" presId="urn:microsoft.com/office/officeart/2005/8/layout/pList2"/>
    <dgm:cxn modelId="{DCF2B8EF-45F5-4B5A-8EBB-3033D86C19ED}" type="presOf" srcId="{836532F9-83AF-4AE5-8269-AA3ABD4E12C4}" destId="{C21FC76F-C4D0-4EA0-BC1E-BD651B698EB1}"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8EC3BDFF-D7C8-4EF8-BA09-5956A6014F02}" type="presOf" srcId="{ECF15612-D3FD-45F1-9140-0D1BDEFE3FFD}" destId="{EB367EFE-84B4-48B8-B326-5A356E654C9B}" srcOrd="0" destOrd="0" presId="urn:microsoft.com/office/officeart/2005/8/layout/pList2"/>
    <dgm:cxn modelId="{029F7B34-0D61-4656-92D8-EE3489E6D6F9}" type="presParOf" srcId="{C6A49AD3-6ECC-46FA-88C9-D06B727E2496}" destId="{8E9D602F-343A-4973-A006-8EE57137E16F}" srcOrd="0" destOrd="0" presId="urn:microsoft.com/office/officeart/2005/8/layout/pList2"/>
    <dgm:cxn modelId="{FAE692A6-D8C6-4A42-A06A-5947C89DB6E9}" type="presParOf" srcId="{C6A49AD3-6ECC-46FA-88C9-D06B727E2496}" destId="{2C89E8BB-92B6-4E1D-B538-5D46627267BC}" srcOrd="1" destOrd="0" presId="urn:microsoft.com/office/officeart/2005/8/layout/pList2"/>
    <dgm:cxn modelId="{D8E16246-9928-49F6-AA27-8C97110213B4}" type="presParOf" srcId="{2C89E8BB-92B6-4E1D-B538-5D46627267BC}" destId="{7528D977-E85A-421C-BB60-5D1FD7BBC049}" srcOrd="0" destOrd="0" presId="urn:microsoft.com/office/officeart/2005/8/layout/pList2"/>
    <dgm:cxn modelId="{2CAE467F-3EB1-4B18-9643-992D0895421E}" type="presParOf" srcId="{7528D977-E85A-421C-BB60-5D1FD7BBC049}" destId="{EB367EFE-84B4-48B8-B326-5A356E654C9B}" srcOrd="0" destOrd="0" presId="urn:microsoft.com/office/officeart/2005/8/layout/pList2"/>
    <dgm:cxn modelId="{C90B6013-5A62-4F0C-8E40-711AE18E2343}" type="presParOf" srcId="{7528D977-E85A-421C-BB60-5D1FD7BBC049}" destId="{19C42AB0-CA6F-42D9-A260-C9105FBE8192}" srcOrd="1" destOrd="0" presId="urn:microsoft.com/office/officeart/2005/8/layout/pList2"/>
    <dgm:cxn modelId="{989833A7-9A70-4577-B0D5-58165A0E98B1}" type="presParOf" srcId="{7528D977-E85A-421C-BB60-5D1FD7BBC049}" destId="{7D5E0B92-567E-422C-9985-5ED215A53A04}" srcOrd="2" destOrd="0" presId="urn:microsoft.com/office/officeart/2005/8/layout/pList2"/>
    <dgm:cxn modelId="{476A2C5E-FC04-4F0A-B58F-7E413CCDDE58}" type="presParOf" srcId="{2C89E8BB-92B6-4E1D-B538-5D46627267BC}" destId="{280AEFE3-16EE-4758-B7C5-08E0F57CB472}" srcOrd="1" destOrd="0" presId="urn:microsoft.com/office/officeart/2005/8/layout/pList2"/>
    <dgm:cxn modelId="{00C9A344-EDEE-421A-91BA-C3AE9248CFBF}" type="presParOf" srcId="{2C89E8BB-92B6-4E1D-B538-5D46627267BC}" destId="{2455CF68-3AFC-427D-9B9F-CAF9A48BB7CB}" srcOrd="2" destOrd="0" presId="urn:microsoft.com/office/officeart/2005/8/layout/pList2"/>
    <dgm:cxn modelId="{0BCDB057-D608-4AC4-990B-83BC8247EE01}" type="presParOf" srcId="{2455CF68-3AFC-427D-9B9F-CAF9A48BB7CB}" destId="{E85916AF-48FB-4B97-B52C-D527FC8E8CA4}" srcOrd="0" destOrd="0" presId="urn:microsoft.com/office/officeart/2005/8/layout/pList2"/>
    <dgm:cxn modelId="{58E47CDD-AA34-4582-B1CE-5B8C58109287}" type="presParOf" srcId="{2455CF68-3AFC-427D-9B9F-CAF9A48BB7CB}" destId="{939ACD56-4C2D-4B5D-8C14-0F5068350637}" srcOrd="1" destOrd="0" presId="urn:microsoft.com/office/officeart/2005/8/layout/pList2"/>
    <dgm:cxn modelId="{E2A7E19B-15A7-49AB-BAB0-16FA71AE0FF5}" type="presParOf" srcId="{2455CF68-3AFC-427D-9B9F-CAF9A48BB7CB}" destId="{C1B8A438-8AED-4079-89EC-740E253CD7A1}" srcOrd="2" destOrd="0" presId="urn:microsoft.com/office/officeart/2005/8/layout/pList2"/>
    <dgm:cxn modelId="{E3FEBC08-0D2A-4A3E-8254-C6422A7617E0}" type="presParOf" srcId="{2C89E8BB-92B6-4E1D-B538-5D46627267BC}" destId="{C21FC76F-C4D0-4EA0-BC1E-BD651B698EB1}" srcOrd="3" destOrd="0" presId="urn:microsoft.com/office/officeart/2005/8/layout/pList2"/>
    <dgm:cxn modelId="{F6F92541-6F58-4EB5-BD36-FC2B66413C22}" type="presParOf" srcId="{2C89E8BB-92B6-4E1D-B538-5D46627267BC}" destId="{F187973F-4C69-4A58-8EF9-831F2D31C275}" srcOrd="4" destOrd="0" presId="urn:microsoft.com/office/officeart/2005/8/layout/pList2"/>
    <dgm:cxn modelId="{562606A2-9853-4B02-95E7-8D9D09D409DE}" type="presParOf" srcId="{F187973F-4C69-4A58-8EF9-831F2D31C275}" destId="{79856AC3-9BD6-48B9-95E6-BF2B5C46BAFE}" srcOrd="0" destOrd="0" presId="urn:microsoft.com/office/officeart/2005/8/layout/pList2"/>
    <dgm:cxn modelId="{C3E6741B-64A0-4D75-A865-F17EB6049C1D}" type="presParOf" srcId="{F187973F-4C69-4A58-8EF9-831F2D31C275}" destId="{FC69B9AC-341E-4B93-911D-11AB7F955A4C}" srcOrd="1" destOrd="0" presId="urn:microsoft.com/office/officeart/2005/8/layout/pList2"/>
    <dgm:cxn modelId="{0DEC9E93-5E13-4F4E-A9CD-D0989DEF5D09}" type="presParOf" srcId="{F187973F-4C69-4A58-8EF9-831F2D31C275}" destId="{55290674-42B0-499B-8284-246D004E82D0}" srcOrd="2" destOrd="0" presId="urn:microsoft.com/office/officeart/2005/8/layout/pList2"/>
    <dgm:cxn modelId="{C93ED031-FF3B-48FE-9AF9-EC60074472C8}" type="presParOf" srcId="{2C89E8BB-92B6-4E1D-B538-5D46627267BC}" destId="{1DC9002F-C5BB-4A16-9775-A159837AF3C9}" srcOrd="5" destOrd="0" presId="urn:microsoft.com/office/officeart/2005/8/layout/pList2"/>
    <dgm:cxn modelId="{5709A5AB-2036-498A-B53F-E92664714DDB}" type="presParOf" srcId="{2C89E8BB-92B6-4E1D-B538-5D46627267BC}" destId="{C8CABCC7-6D56-4A21-85F1-DD916D7CC555}" srcOrd="6" destOrd="0" presId="urn:microsoft.com/office/officeart/2005/8/layout/pList2"/>
    <dgm:cxn modelId="{DDF4F59E-75F2-47DA-B754-618CDC0FAA71}" type="presParOf" srcId="{C8CABCC7-6D56-4A21-85F1-DD916D7CC555}" destId="{7100F18D-FDA3-498B-8B32-D35A1DC243A8}" srcOrd="0" destOrd="0" presId="urn:microsoft.com/office/officeart/2005/8/layout/pList2"/>
    <dgm:cxn modelId="{70C2AECF-5980-4EA4-8415-5884EB0D2E68}" type="presParOf" srcId="{C8CABCC7-6D56-4A21-85F1-DD916D7CC555}" destId="{63582307-B61B-45D7-A43E-64909A56EC1F}" srcOrd="1" destOrd="0" presId="urn:microsoft.com/office/officeart/2005/8/layout/pList2"/>
    <dgm:cxn modelId="{943FE31C-02C1-43E9-B9E9-181BF3E7E693}" type="presParOf" srcId="{C8CABCC7-6D56-4A21-85F1-DD916D7CC555}" destId="{CA086B9B-2BAE-4014-B341-703A8C502AAF}" srcOrd="2" destOrd="0" presId="urn:microsoft.com/office/officeart/2005/8/layout/pList2"/>
    <dgm:cxn modelId="{26293ED6-7A66-4C6C-A3E8-7EF05C1BE7A9}" type="presParOf" srcId="{2C89E8BB-92B6-4E1D-B538-5D46627267BC}" destId="{5CB0D6B2-2F0C-4C32-B798-756A2B7FC934}" srcOrd="7" destOrd="0" presId="urn:microsoft.com/office/officeart/2005/8/layout/pList2"/>
    <dgm:cxn modelId="{89069543-DB2E-4C49-BB54-C917A2FDB630}" type="presParOf" srcId="{2C89E8BB-92B6-4E1D-B538-5D46627267BC}" destId="{317BEB1B-964D-4B01-B982-278089613E96}" srcOrd="8" destOrd="0" presId="urn:microsoft.com/office/officeart/2005/8/layout/pList2"/>
    <dgm:cxn modelId="{8ABFE374-1153-4F8B-8D0D-CAC8BA878CD8}" type="presParOf" srcId="{317BEB1B-964D-4B01-B982-278089613E96}" destId="{1B4AB26D-BF83-4BB8-AF59-117298739F1C}" srcOrd="0" destOrd="0" presId="urn:microsoft.com/office/officeart/2005/8/layout/pList2"/>
    <dgm:cxn modelId="{6F826A75-97AE-494B-93F8-C81C3229796B}" type="presParOf" srcId="{317BEB1B-964D-4B01-B982-278089613E96}" destId="{41B374B1-6788-4A4C-AFAE-F6BD10DCBF7D}" srcOrd="1" destOrd="0" presId="urn:microsoft.com/office/officeart/2005/8/layout/pList2"/>
    <dgm:cxn modelId="{90B114D5-9844-4AC6-AB5B-FDBB4DB33603}" type="presParOf" srcId="{317BEB1B-964D-4B01-B982-278089613E96}" destId="{E7015069-06E2-4C81-BDDC-A52EC2C71C8C}" srcOrd="2" destOrd="0" presId="urn:microsoft.com/office/officeart/2005/8/layout/pList2"/>
    <dgm:cxn modelId="{F839554D-843D-485B-AE85-8A239B22E905}" type="presParOf" srcId="{2C89E8BB-92B6-4E1D-B538-5D46627267BC}" destId="{75F29AD1-844B-4AB2-9D9A-D4533A43823A}" srcOrd="9" destOrd="0" presId="urn:microsoft.com/office/officeart/2005/8/layout/pList2"/>
    <dgm:cxn modelId="{1DE026F2-F0E1-48CF-AD6E-43B0741E7AA2}" type="presParOf" srcId="{2C89E8BB-92B6-4E1D-B538-5D46627267BC}" destId="{1277668D-BBE8-458D-8554-F2EA50B3446D}" srcOrd="10" destOrd="0" presId="urn:microsoft.com/office/officeart/2005/8/layout/pList2"/>
    <dgm:cxn modelId="{6D0A9C2D-4294-4CD5-A518-3BB2E4138A55}" type="presParOf" srcId="{1277668D-BBE8-458D-8554-F2EA50B3446D}" destId="{E48E5017-C529-49FB-9755-83B8047EA0E6}" srcOrd="0" destOrd="0" presId="urn:microsoft.com/office/officeart/2005/8/layout/pList2"/>
    <dgm:cxn modelId="{17C29183-1106-4D56-8582-EAE81E25714E}" type="presParOf" srcId="{1277668D-BBE8-458D-8554-F2EA50B3446D}" destId="{13FDD069-A291-4718-8674-EEFC010921A8}" srcOrd="1" destOrd="0" presId="urn:microsoft.com/office/officeart/2005/8/layout/pList2"/>
    <dgm:cxn modelId="{1EED7C2F-E4CD-4EAA-A8E9-CDDC7672E2F4}" type="presParOf" srcId="{1277668D-BBE8-458D-8554-F2EA50B3446D}" destId="{546D9079-3DE2-438B-B464-85BC94D753B9}" srcOrd="2" destOrd="0" presId="urn:microsoft.com/office/officeart/2005/8/layout/pList2"/>
    <dgm:cxn modelId="{9A7A3EEA-0F73-48BF-B09C-86739D84BC74}" type="presParOf" srcId="{2C89E8BB-92B6-4E1D-B538-5D46627267BC}" destId="{AEC78FC5-A5DB-405A-90DE-152679FDAFE3}" srcOrd="11" destOrd="0" presId="urn:microsoft.com/office/officeart/2005/8/layout/pList2"/>
    <dgm:cxn modelId="{F48737F8-6BC3-4B60-9F79-797FB8BE95AF}" type="presParOf" srcId="{2C89E8BB-92B6-4E1D-B538-5D46627267BC}" destId="{880F7AC4-0506-4EC3-999F-240F6D87530C}" srcOrd="12" destOrd="0" presId="urn:microsoft.com/office/officeart/2005/8/layout/pList2"/>
    <dgm:cxn modelId="{4A6A04AF-0610-4F95-87E1-9C6A7E7B64DC}" type="presParOf" srcId="{880F7AC4-0506-4EC3-999F-240F6D87530C}" destId="{89575AFF-8CFD-467F-8DB8-B014D4564FE5}" srcOrd="0" destOrd="0" presId="urn:microsoft.com/office/officeart/2005/8/layout/pList2"/>
    <dgm:cxn modelId="{30B73B85-2285-402F-8FF6-7A4C61317A8E}" type="presParOf" srcId="{880F7AC4-0506-4EC3-999F-240F6D87530C}" destId="{6E11A8A0-B4EA-413B-A96A-77910704F35C}" srcOrd="1" destOrd="0" presId="urn:microsoft.com/office/officeart/2005/8/layout/pList2"/>
    <dgm:cxn modelId="{11EAED50-7307-4398-8340-BCA8A0889015}" type="presParOf" srcId="{880F7AC4-0506-4EC3-999F-240F6D87530C}" destId="{2226F52B-D74C-4B0C-AFF6-19716C5A97A1}" srcOrd="2" destOrd="0" presId="urn:microsoft.com/office/officeart/2005/8/layout/pList2"/>
    <dgm:cxn modelId="{0A5DA477-6B6C-441C-A28C-29FC3179FAEF}" type="presParOf" srcId="{2C89E8BB-92B6-4E1D-B538-5D46627267BC}" destId="{8C2BD4B3-4AA9-4747-AB79-79543F641F87}" srcOrd="13" destOrd="0" presId="urn:microsoft.com/office/officeart/2005/8/layout/pList2"/>
    <dgm:cxn modelId="{E2D8E3D4-8B8D-4ADC-A815-2E396BBCD0E8}" type="presParOf" srcId="{2C89E8BB-92B6-4E1D-B538-5D46627267BC}" destId="{89ADB73F-9600-48A6-9FC7-6D3AA0FA368E}" srcOrd="14" destOrd="0" presId="urn:microsoft.com/office/officeart/2005/8/layout/pList2"/>
    <dgm:cxn modelId="{553501C4-CE5F-4D27-AEA8-B978C19712B5}" type="presParOf" srcId="{89ADB73F-9600-48A6-9FC7-6D3AA0FA368E}" destId="{266A036E-128D-433A-8E8A-96BEF934071A}" srcOrd="0" destOrd="0" presId="urn:microsoft.com/office/officeart/2005/8/layout/pList2"/>
    <dgm:cxn modelId="{8724A59F-0974-4937-ACDD-E9B2C255F6EF}" type="presParOf" srcId="{89ADB73F-9600-48A6-9FC7-6D3AA0FA368E}" destId="{78E03434-7F6D-4BDA-9860-A44673158A7A}" srcOrd="1" destOrd="0" presId="urn:microsoft.com/office/officeart/2005/8/layout/pList2"/>
    <dgm:cxn modelId="{5C6D139C-7645-4B70-A775-7860E4A14B08}" type="presParOf" srcId="{89ADB73F-9600-48A6-9FC7-6D3AA0FA368E}" destId="{E2FEAFF9-11D1-4E6A-BD30-0C935B3B9913}" srcOrd="2" destOrd="0" presId="urn:microsoft.com/office/officeart/2005/8/layout/pList2"/>
    <dgm:cxn modelId="{A3EFCD5B-4424-4905-AE73-DEBDE372F82B}" type="presParOf" srcId="{2C89E8BB-92B6-4E1D-B538-5D46627267BC}" destId="{39BF020D-EB1B-4512-AC57-8F25F24C4394}" srcOrd="15" destOrd="0" presId="urn:microsoft.com/office/officeart/2005/8/layout/pList2"/>
    <dgm:cxn modelId="{FA3134E7-D9B2-4B7E-95AF-1B1CF0F0B6ED}" type="presParOf" srcId="{2C89E8BB-92B6-4E1D-B538-5D46627267BC}" destId="{25157B19-C81D-403C-B348-3BD784F64B94}" srcOrd="16" destOrd="0" presId="urn:microsoft.com/office/officeart/2005/8/layout/pList2"/>
    <dgm:cxn modelId="{AC799183-AC25-4B1A-853D-39C8C2AA5140}" type="presParOf" srcId="{25157B19-C81D-403C-B348-3BD784F64B94}" destId="{D64A8D25-7447-4463-82F3-992B564FB99D}" srcOrd="0" destOrd="0" presId="urn:microsoft.com/office/officeart/2005/8/layout/pList2"/>
    <dgm:cxn modelId="{9892F37E-C711-4AB9-897C-5A48F980397A}" type="presParOf" srcId="{25157B19-C81D-403C-B348-3BD784F64B94}" destId="{4E0C99E4-9D97-446F-9DF4-60379C6630D3}" srcOrd="1" destOrd="0" presId="urn:microsoft.com/office/officeart/2005/8/layout/pList2"/>
    <dgm:cxn modelId="{8E24947F-A7F1-48C6-AE19-6B9F755AA50D}" type="presParOf" srcId="{25157B19-C81D-403C-B348-3BD784F64B94}" destId="{6DED3343-B29E-40E6-B015-E6C2790F34D1}" srcOrd="2" destOrd="0" presId="urn:microsoft.com/office/officeart/2005/8/layout/pList2"/>
    <dgm:cxn modelId="{2D5B93EB-32C6-4917-BB0A-AD6280587F54}" type="presParOf" srcId="{2C89E8BB-92B6-4E1D-B538-5D46627267BC}" destId="{298CE895-D15B-425A-951F-3D8C7C10137E}" srcOrd="17" destOrd="0" presId="urn:microsoft.com/office/officeart/2005/8/layout/pList2"/>
    <dgm:cxn modelId="{02C60CBD-E82E-47C3-9024-1035F54A0FF1}" type="presParOf" srcId="{2C89E8BB-92B6-4E1D-B538-5D46627267BC}" destId="{79322CA0-F811-435B-AFBB-47ECA1DF8723}" srcOrd="18" destOrd="0" presId="urn:microsoft.com/office/officeart/2005/8/layout/pList2"/>
    <dgm:cxn modelId="{6104CBD1-D60D-4830-80F4-E444F0C3265E}" type="presParOf" srcId="{79322CA0-F811-435B-AFBB-47ECA1DF8723}" destId="{B37EADCF-D736-4F0A-88E5-AE65A0144C34}" srcOrd="0" destOrd="0" presId="urn:microsoft.com/office/officeart/2005/8/layout/pList2"/>
    <dgm:cxn modelId="{F3703D8F-D19D-4A89-9E24-11C91E9A8519}" type="presParOf" srcId="{79322CA0-F811-435B-AFBB-47ECA1DF8723}" destId="{9DC24064-FCAD-4B8A-BF6D-8716739D34D8}" srcOrd="1" destOrd="0" presId="urn:microsoft.com/office/officeart/2005/8/layout/pList2"/>
    <dgm:cxn modelId="{EB7210BE-0EAB-450E-BE43-D2C66D4F7732}" type="presParOf" srcId="{79322CA0-F811-435B-AFBB-47ECA1DF8723}" destId="{A7EA7033-C333-4524-8BC3-8827C2A62F97}" srcOrd="2" destOrd="0" presId="urn:microsoft.com/office/officeart/2005/8/layout/pList2"/>
    <dgm:cxn modelId="{5C16CEA5-3A8D-4FE2-A61D-401DE201CA61}" type="presParOf" srcId="{2C89E8BB-92B6-4E1D-B538-5D46627267BC}" destId="{A71B1713-3A62-4269-9C2F-27B61DD3C240}" srcOrd="19" destOrd="0" presId="urn:microsoft.com/office/officeart/2005/8/layout/pList2"/>
    <dgm:cxn modelId="{899159D4-643D-4E40-ABBE-F92170BB81BF}" type="presParOf" srcId="{2C89E8BB-92B6-4E1D-B538-5D46627267BC}" destId="{6AEC4A7C-8445-4E1D-8AA7-84FDF4CFD6BE}" srcOrd="20" destOrd="0" presId="urn:microsoft.com/office/officeart/2005/8/layout/pList2"/>
    <dgm:cxn modelId="{E14BFA96-186B-45B7-BD67-2AC0802D72A2}" type="presParOf" srcId="{6AEC4A7C-8445-4E1D-8AA7-84FDF4CFD6BE}" destId="{C30870A8-C8E4-4F07-9B5E-8A42F729BDB0}" srcOrd="0" destOrd="0" presId="urn:microsoft.com/office/officeart/2005/8/layout/pList2"/>
    <dgm:cxn modelId="{414B89DC-05A0-4F35-96A0-0969B9242434}" type="presParOf" srcId="{6AEC4A7C-8445-4E1D-8AA7-84FDF4CFD6BE}" destId="{7DFB5875-9352-4782-B746-43E861BF0112}" srcOrd="1" destOrd="0" presId="urn:microsoft.com/office/officeart/2005/8/layout/pList2"/>
    <dgm:cxn modelId="{E368B8D9-A126-47C1-B815-F48B6C6CBCC9}"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45720" rIns="45720" bIns="45720" numCol="1" spcCol="1270" anchor="ctr" anchorCtr="0">
          <a:noAutofit/>
        </a:bodyPr>
        <a:lstStyle/>
        <a:p>
          <a:pPr marL="0" lvl="0" indent="0" algn="l" defTabSz="800100" rtl="0">
            <a:lnSpc>
              <a:spcPct val="100000"/>
            </a:lnSpc>
            <a:spcBef>
              <a:spcPct val="0"/>
            </a:spcBef>
            <a:spcAft>
              <a:spcPts val="0"/>
            </a:spcAft>
            <a:buNone/>
          </a:pPr>
          <a:r>
            <a:rPr lang="fr-FR" sz="1800" b="1" i="0" u="none" kern="1200" baseline="0" dirty="0">
              <a:solidFill>
                <a:schemeClr val="bg1"/>
              </a:solidFill>
              <a:latin typeface="+mj-lt"/>
            </a:rPr>
            <a:t>1. Cartographie de la chaîne d’approvisionnement </a:t>
          </a:r>
        </a:p>
        <a:p>
          <a:pPr marL="0" lvl="0" indent="0" algn="l" defTabSz="800100" rtl="0">
            <a:lnSpc>
              <a:spcPct val="100000"/>
            </a:lnSpc>
            <a:spcBef>
              <a:spcPct val="0"/>
            </a:spcBef>
            <a:spcAft>
              <a:spcPts val="0"/>
            </a:spcAft>
            <a:buNone/>
          </a:pPr>
          <a:r>
            <a:rPr kumimoji="0" lang="fr-FR" sz="1200" b="0" i="0" u="none" strike="noStrike" kern="1200" cap="none" spc="0" normalizeH="0" baseline="0" dirty="0">
              <a:ln>
                <a:noFill/>
              </a:ln>
              <a:solidFill>
                <a:schemeClr val="bg1"/>
              </a:solidFill>
              <a:effectLst/>
              <a:uLnTx/>
              <a:uFillTx/>
              <a:latin typeface="+mj-lt"/>
              <a:ea typeface="+mn-ea"/>
              <a:cs typeface="+mn-cs"/>
            </a:rPr>
            <a:t>      Développer une représentation visuelle de la chaîne d’approvisionnement</a:t>
          </a:r>
          <a:endParaRPr lang="fr-FR" sz="1200" b="0" i="0" kern="1200" dirty="0">
            <a:solidFill>
              <a:schemeClr val="bg1"/>
            </a:solidFill>
            <a:latin typeface="+mj-lt"/>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45720" rIns="45720" bIns="45720" numCol="1" spcCol="1270" anchor="ctr" anchorCtr="0">
          <a:noAutofit/>
        </a:bodyPr>
        <a:lstStyle/>
        <a:p>
          <a:pPr marL="0" lvl="0" indent="0" algn="l" defTabSz="800100" rtl="0">
            <a:lnSpc>
              <a:spcPct val="100000"/>
            </a:lnSpc>
            <a:spcBef>
              <a:spcPct val="0"/>
            </a:spcBef>
            <a:spcAft>
              <a:spcPts val="0"/>
            </a:spcAft>
            <a:buNone/>
          </a:pPr>
          <a:r>
            <a:rPr lang="fr-FR" sz="1800" b="1" i="0" u="none" kern="1200" baseline="0" dirty="0"/>
            <a:t>2. Évaluation des capacités et du fonctionnement</a:t>
          </a:r>
        </a:p>
        <a:p>
          <a:pPr marL="0" lvl="0" indent="0" algn="l" defTabSz="800100" rtl="0">
            <a:lnSpc>
              <a:spcPct val="100000"/>
            </a:lnSpc>
            <a:spcBef>
              <a:spcPct val="0"/>
            </a:spcBef>
            <a:spcAft>
              <a:spcPts val="0"/>
            </a:spcAft>
            <a:buNone/>
          </a:pPr>
          <a:r>
            <a:rPr kumimoji="0" lang="fr-FR" sz="1200" b="0" i="0" u="none" strike="noStrike" kern="1200" cap="none" spc="0" normalizeH="0" baseline="0" dirty="0">
              <a:ln>
                <a:noFill/>
              </a:ln>
              <a:solidFill>
                <a:schemeClr val="bg1"/>
              </a:solidFill>
              <a:effectLst/>
              <a:uLnTx/>
              <a:uFillTx/>
              <a:latin typeface="+mj-lt"/>
              <a:ea typeface="+mn-ea"/>
              <a:cs typeface="+mn-cs"/>
            </a:rPr>
            <a:t>      Mesurer les capacités et le fonctionnement d’une chaîne d’approvisionnement</a:t>
          </a:r>
          <a:endParaRPr lang="fr-FR" sz="1200" b="0" i="0" kern="1200" dirty="0">
            <a:solidFill>
              <a:schemeClr val="bg1"/>
            </a:solidFill>
            <a:latin typeface="+mj-lt"/>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45720" rIns="45720" bIns="45720" numCol="1" spcCol="1270" anchor="ctr" anchorCtr="0">
          <a:noAutofit/>
        </a:bodyPr>
        <a:lstStyle/>
        <a:p>
          <a:pPr marL="0" lvl="0" indent="0" algn="l" defTabSz="800100" rtl="0">
            <a:lnSpc>
              <a:spcPct val="100000"/>
            </a:lnSpc>
            <a:spcBef>
              <a:spcPct val="0"/>
            </a:spcBef>
            <a:spcAft>
              <a:spcPts val="0"/>
            </a:spcAft>
            <a:buNone/>
          </a:pPr>
          <a:r>
            <a:rPr lang="fr-FR" sz="1800" b="1" i="0" u="none" kern="1200" baseline="0" dirty="0">
              <a:solidFill>
                <a:schemeClr val="tx1"/>
              </a:solidFill>
            </a:rPr>
            <a:t>3. Indicateurs clés de performance (KPI)</a:t>
          </a:r>
        </a:p>
        <a:p>
          <a:pPr marL="0" lvl="0" indent="0" algn="l" defTabSz="800100" rtl="0">
            <a:lnSpc>
              <a:spcPct val="100000"/>
            </a:lnSpc>
            <a:spcBef>
              <a:spcPct val="0"/>
            </a:spcBef>
            <a:spcAft>
              <a:spcPts val="0"/>
            </a:spcAft>
            <a:buNone/>
          </a:pPr>
          <a:r>
            <a:rPr kumimoji="0" lang="fr-FR" sz="1200" b="0" i="0" u="none" strike="noStrike" kern="1200" cap="none" spc="0" normalizeH="0" baseline="0" dirty="0">
              <a:ln>
                <a:noFill/>
              </a:ln>
              <a:solidFill>
                <a:schemeClr val="tx1"/>
              </a:solidFill>
              <a:effectLst/>
              <a:uLnTx/>
              <a:uFillTx/>
              <a:latin typeface="+mj-lt"/>
              <a:ea typeface="+mn-ea"/>
              <a:cs typeface="+mn-cs"/>
            </a:rPr>
            <a:t>      Mesurer les performances d’une chaîne d’approvisionnement de la santé</a:t>
          </a:r>
          <a:endParaRPr lang="fr-FR" sz="1200" b="0" i="0" kern="1200" dirty="0">
            <a:solidFill>
              <a:schemeClr val="tx1"/>
            </a:solidFill>
            <a:latin typeface="+mj-lt"/>
          </a:endParaRP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D602F-343A-4973-A006-8EE57137E16F}">
      <dsp:nvSpPr>
        <dsp:cNvPr id="0" name=""/>
        <dsp:cNvSpPr/>
      </dsp:nvSpPr>
      <dsp:spPr>
        <a:xfrm>
          <a:off x="4297082" y="457202"/>
          <a:ext cx="274905" cy="457195"/>
        </a:xfrm>
        <a:prstGeom prst="roundRect">
          <a:avLst>
            <a:gd name="adj" fmla="val 10000"/>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0B92-567E-422C-9985-5ED215A53A04}">
      <dsp:nvSpPr>
        <dsp:cNvPr id="0" name=""/>
        <dsp:cNvSpPr/>
      </dsp:nvSpPr>
      <dsp:spPr>
        <a:xfrm>
          <a:off x="395909" y="70765"/>
          <a:ext cx="488392" cy="544270"/>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67EFE-84B4-48B8-B326-5A356E654C9B}">
      <dsp:nvSpPr>
        <dsp:cNvPr id="0" name=""/>
        <dsp:cNvSpPr/>
      </dsp:nvSpPr>
      <dsp:spPr>
        <a:xfrm rot="10800000">
          <a:off x="274864" y="0"/>
          <a:ext cx="57244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fr-FR" sz="1400" b="0" i="0" u="none" kern="1200" baseline="0" dirty="0"/>
            <a:t>Planification et gestion stratégiques</a:t>
          </a:r>
        </a:p>
      </dsp:txBody>
      <dsp:txXfrm rot="10800000">
        <a:off x="292469" y="0"/>
        <a:ext cx="537239" cy="3030391"/>
      </dsp:txXfrm>
    </dsp:sp>
    <dsp:sp modelId="{C1B8A438-8AED-4079-89EC-740E253CD7A1}">
      <dsp:nvSpPr>
        <dsp:cNvPr id="0" name=""/>
        <dsp:cNvSpPr/>
      </dsp:nvSpPr>
      <dsp:spPr>
        <a:xfrm>
          <a:off x="1155443" y="114298"/>
          <a:ext cx="444475"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916AF-48FB-4B97-B52C-D527FC8E8CA4}">
      <dsp:nvSpPr>
        <dsp:cNvPr id="0" name=""/>
        <dsp:cNvSpPr/>
      </dsp:nvSpPr>
      <dsp:spPr>
        <a:xfrm rot="10800000">
          <a:off x="1071687" y="0"/>
          <a:ext cx="538221"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Ressources humaines</a:t>
          </a:r>
        </a:p>
      </dsp:txBody>
      <dsp:txXfrm rot="10800000">
        <a:off x="1088239" y="0"/>
        <a:ext cx="505117" cy="3031444"/>
      </dsp:txXfrm>
    </dsp:sp>
    <dsp:sp modelId="{55290674-42B0-499B-8284-246D004E82D0}">
      <dsp:nvSpPr>
        <dsp:cNvPr id="0" name=""/>
        <dsp:cNvSpPr/>
      </dsp:nvSpPr>
      <dsp:spPr>
        <a:xfrm>
          <a:off x="1982808" y="190500"/>
          <a:ext cx="230670"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856AC3-9BD6-48B9-95E6-BF2B5C46BAFE}">
      <dsp:nvSpPr>
        <dsp:cNvPr id="0" name=""/>
        <dsp:cNvSpPr/>
      </dsp:nvSpPr>
      <dsp:spPr>
        <a:xfrm rot="10800000">
          <a:off x="1763372" y="0"/>
          <a:ext cx="567536"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SIGL</a:t>
          </a:r>
        </a:p>
      </dsp:txBody>
      <dsp:txXfrm rot="10800000">
        <a:off x="1780826" y="0"/>
        <a:ext cx="532628" cy="3030542"/>
      </dsp:txXfrm>
    </dsp:sp>
    <dsp:sp modelId="{CA086B9B-2BAE-4014-B341-703A8C502AAF}">
      <dsp:nvSpPr>
        <dsp:cNvPr id="0" name=""/>
        <dsp:cNvSpPr/>
      </dsp:nvSpPr>
      <dsp:spPr>
        <a:xfrm>
          <a:off x="2713843" y="114298"/>
          <a:ext cx="238840"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00F18D-FDA3-498B-8B32-D35A1DC243A8}">
      <dsp:nvSpPr>
        <dsp:cNvPr id="0" name=""/>
        <dsp:cNvSpPr/>
      </dsp:nvSpPr>
      <dsp:spPr>
        <a:xfrm rot="10800000">
          <a:off x="2579795" y="0"/>
          <a:ext cx="562767"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Viabilité financière </a:t>
          </a:r>
        </a:p>
      </dsp:txBody>
      <dsp:txXfrm rot="10800000">
        <a:off x="2597102" y="0"/>
        <a:ext cx="528153" cy="3030689"/>
      </dsp:txXfrm>
    </dsp:sp>
    <dsp:sp modelId="{E7015069-06E2-4C81-BDDC-A52EC2C71C8C}">
      <dsp:nvSpPr>
        <dsp:cNvPr id="0" name=""/>
        <dsp:cNvSpPr/>
      </dsp:nvSpPr>
      <dsp:spPr>
        <a:xfrm>
          <a:off x="3409635" y="190500"/>
          <a:ext cx="312726"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4AB26D-BF83-4BB8-AF59-117298739F1C}">
      <dsp:nvSpPr>
        <dsp:cNvPr id="0" name=""/>
        <dsp:cNvSpPr/>
      </dsp:nvSpPr>
      <dsp:spPr>
        <a:xfrm rot="10800000">
          <a:off x="3294025" y="0"/>
          <a:ext cx="643694"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Politiques et gouvernance</a:t>
          </a:r>
          <a:r>
            <a:rPr lang="fr-FR" sz="1400" b="1" i="0" u="none" kern="1200" baseline="0" dirty="0"/>
            <a:t> </a:t>
          </a:r>
          <a:endParaRPr lang="fr-FR" sz="1400" kern="1200" dirty="0"/>
        </a:p>
      </dsp:txBody>
      <dsp:txXfrm rot="10800000">
        <a:off x="3313821" y="0"/>
        <a:ext cx="604102" cy="3028200"/>
      </dsp:txXfrm>
    </dsp:sp>
    <dsp:sp modelId="{546D9079-3DE2-438B-B464-85BC94D753B9}">
      <dsp:nvSpPr>
        <dsp:cNvPr id="0" name=""/>
        <dsp:cNvSpPr/>
      </dsp:nvSpPr>
      <dsp:spPr>
        <a:xfrm>
          <a:off x="3963071" y="-160019"/>
          <a:ext cx="752252" cy="1005840"/>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E5017-C529-49FB-9755-83B8047EA0E6}">
      <dsp:nvSpPr>
        <dsp:cNvPr id="0" name=""/>
        <dsp:cNvSpPr/>
      </dsp:nvSpPr>
      <dsp:spPr>
        <a:xfrm rot="10800000">
          <a:off x="4090251" y="0"/>
          <a:ext cx="597642"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Qualité et pharmacovigilance </a:t>
          </a:r>
        </a:p>
      </dsp:txBody>
      <dsp:txXfrm rot="10800000">
        <a:off x="4108631" y="0"/>
        <a:ext cx="560882" cy="3029616"/>
      </dsp:txXfrm>
    </dsp:sp>
    <dsp:sp modelId="{2226F52B-D74C-4B0C-AFF6-19716C5A97A1}">
      <dsp:nvSpPr>
        <dsp:cNvPr id="0" name=""/>
        <dsp:cNvSpPr/>
      </dsp:nvSpPr>
      <dsp:spPr>
        <a:xfrm>
          <a:off x="4961303" y="190500"/>
          <a:ext cx="410744"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575AFF-8CFD-467F-8DB8-B014D4564FE5}">
      <dsp:nvSpPr>
        <dsp:cNvPr id="0" name=""/>
        <dsp:cNvSpPr/>
      </dsp:nvSpPr>
      <dsp:spPr>
        <a:xfrm rot="10800000">
          <a:off x="4860982" y="0"/>
          <a:ext cx="630267"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Prévision et planification d’approvisionnement</a:t>
          </a:r>
          <a:r>
            <a:rPr lang="fr-FR" sz="1400" b="1" i="0" u="none" kern="1200" baseline="0" dirty="0"/>
            <a:t> </a:t>
          </a:r>
          <a:endParaRPr lang="fr-FR" sz="1400" kern="1200" dirty="0"/>
        </a:p>
      </dsp:txBody>
      <dsp:txXfrm rot="10800000">
        <a:off x="4880365" y="0"/>
        <a:ext cx="591501" cy="3028613"/>
      </dsp:txXfrm>
    </dsp:sp>
    <dsp:sp modelId="{E2FEAFF9-11D1-4E6A-BD30-0C935B3B9913}">
      <dsp:nvSpPr>
        <dsp:cNvPr id="0" name=""/>
        <dsp:cNvSpPr/>
      </dsp:nvSpPr>
      <dsp:spPr>
        <a:xfrm>
          <a:off x="5820717" y="114298"/>
          <a:ext cx="224885"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6A036E-128D-433A-8E8A-96BEF934071A}">
      <dsp:nvSpPr>
        <dsp:cNvPr id="0" name=""/>
        <dsp:cNvSpPr/>
      </dsp:nvSpPr>
      <dsp:spPr>
        <a:xfrm rot="10800000">
          <a:off x="5734077" y="0"/>
          <a:ext cx="577007"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Approvisionnement et dédouanement</a:t>
          </a:r>
        </a:p>
      </dsp:txBody>
      <dsp:txXfrm rot="10800000">
        <a:off x="5751822" y="0"/>
        <a:ext cx="541517" cy="3030251"/>
      </dsp:txXfrm>
    </dsp:sp>
    <dsp:sp modelId="{6DED3343-B29E-40E6-B015-E6C2790F34D1}">
      <dsp:nvSpPr>
        <dsp:cNvPr id="0" name=""/>
        <dsp:cNvSpPr/>
      </dsp:nvSpPr>
      <dsp:spPr>
        <a:xfrm>
          <a:off x="6581869" y="195937"/>
          <a:ext cx="182293" cy="293926"/>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A8D25-7447-4463-82F3-992B564FB99D}">
      <dsp:nvSpPr>
        <dsp:cNvPr id="0" name=""/>
        <dsp:cNvSpPr/>
      </dsp:nvSpPr>
      <dsp:spPr>
        <a:xfrm rot="10800000">
          <a:off x="6502916" y="0"/>
          <a:ext cx="518994"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Entreposage et stockage</a:t>
          </a:r>
        </a:p>
      </dsp:txBody>
      <dsp:txXfrm rot="10800000">
        <a:off x="6518877" y="0"/>
        <a:ext cx="487072" cy="3032035"/>
      </dsp:txXfrm>
    </dsp:sp>
    <dsp:sp modelId="{A7EA7033-C333-4524-8BC3-8827C2A62F97}">
      <dsp:nvSpPr>
        <dsp:cNvPr id="0" name=""/>
        <dsp:cNvSpPr/>
      </dsp:nvSpPr>
      <dsp:spPr>
        <a:xfrm>
          <a:off x="7135527" y="59869"/>
          <a:ext cx="496674" cy="6095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7EADCF-D736-4F0A-88E5-AE65A0144C34}">
      <dsp:nvSpPr>
        <dsp:cNvPr id="0" name=""/>
        <dsp:cNvSpPr/>
      </dsp:nvSpPr>
      <dsp:spPr>
        <a:xfrm rot="10800000">
          <a:off x="7215194" y="49574"/>
          <a:ext cx="444445" cy="2960924"/>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Distribution</a:t>
          </a:r>
        </a:p>
      </dsp:txBody>
      <dsp:txXfrm rot="10800000">
        <a:off x="7228862" y="49574"/>
        <a:ext cx="417109" cy="2947256"/>
      </dsp:txXfrm>
    </dsp:sp>
    <dsp:sp modelId="{05F87BEC-525D-4E96-8121-11A31FB97EF5}">
      <dsp:nvSpPr>
        <dsp:cNvPr id="0" name=""/>
        <dsp:cNvSpPr/>
      </dsp:nvSpPr>
      <dsp:spPr>
        <a:xfrm flipV="1">
          <a:off x="7845830" y="313314"/>
          <a:ext cx="475446" cy="87075"/>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0870A8-C8E4-4F07-9B5E-8A42F729BDB0}">
      <dsp:nvSpPr>
        <dsp:cNvPr id="0" name=""/>
        <dsp:cNvSpPr/>
      </dsp:nvSpPr>
      <dsp:spPr>
        <a:xfrm rot="10800000">
          <a:off x="7944548" y="7634"/>
          <a:ext cx="551213" cy="2992189"/>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fr-FR" sz="1400" b="0" i="0" u="none" kern="1200" baseline="0" dirty="0"/>
            <a:t>Gestion des déchets</a:t>
          </a:r>
        </a:p>
      </dsp:txBody>
      <dsp:txXfrm rot="10800000">
        <a:off x="7961500" y="7634"/>
        <a:ext cx="517309" cy="297523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6/4/2019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6/4/2019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Remarque : cette présentation est basée sur un atelier de cartographie réalisé en Ouganda. Adaptez-la à votre pays. </a:t>
            </a:r>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868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À présenter sous forme de graphique. </a:t>
            </a:r>
          </a:p>
          <a:p>
            <a:endParaRPr lang="fr-FR" baseline="0" dirty="0"/>
          </a:p>
          <a:p>
            <a:pPr algn="l" rtl="0"/>
            <a:r>
              <a:rPr lang="fr-FR" b="0" i="0" u="none" baseline="0" dirty="0"/>
              <a:t>Points importants</a:t>
            </a:r>
          </a:p>
          <a:p>
            <a:pPr marL="228600" indent="-228600" algn="l" rtl="0">
              <a:buAutoNum type="arabicPeriod"/>
            </a:pPr>
            <a:r>
              <a:rPr lang="fr-FR" b="0" i="0" u="none" baseline="0" dirty="0"/>
              <a:t>Présentation de l’attribution des scores — quelles sont les quatre catégories et raisons pour lesquelles l’attribution d’un score est importante ? </a:t>
            </a:r>
          </a:p>
          <a:p>
            <a:pPr marL="228600" indent="-228600" algn="l" rtl="0">
              <a:buAutoNum type="arabicPeriod"/>
            </a:pPr>
            <a:r>
              <a:rPr lang="fr-FR" b="0" i="0" u="none" baseline="0" dirty="0"/>
              <a:t> Pourquoi cette version est-elle si efficace — Pas une simple catégorisation. </a:t>
            </a:r>
          </a:p>
          <a:p>
            <a:pPr marL="228600" indent="-228600" algn="l" rtl="0">
              <a:buAutoNum type="arabicPeriod"/>
            </a:pPr>
            <a:r>
              <a:rPr lang="fr-FR" b="0" i="0" u="none" baseline="0" dirty="0"/>
              <a:t>Il conviendrait de comparer avec d’autres modèles de maturité. </a:t>
            </a:r>
          </a:p>
          <a:p>
            <a:pPr marL="228600" indent="-228600" algn="l" rtl="0">
              <a:buAutoNum type="arabicPeriod"/>
            </a:pPr>
            <a:r>
              <a:rPr lang="fr-FR" b="0" i="0" u="none" baseline="0" dirty="0"/>
              <a:t>Deux façons d’obtenir un score général « de base »</a:t>
            </a:r>
          </a:p>
          <a:p>
            <a:pPr marL="685800" lvl="1" indent="-228600" algn="l" rtl="0">
              <a:buAutoNum type="arabicPeriod"/>
            </a:pPr>
            <a:r>
              <a:rPr lang="fr-FR" b="0" i="0" u="none" baseline="0" dirty="0"/>
              <a:t>Toutes les capacités de base</a:t>
            </a:r>
          </a:p>
          <a:p>
            <a:pPr marL="685800" lvl="1" indent="-228600" algn="l" rtl="0">
              <a:buAutoNum type="arabicPeriod"/>
            </a:pPr>
            <a:r>
              <a:rPr lang="fr-FR" b="0" i="0" u="none" baseline="0" dirty="0"/>
              <a:t>Combinaison de niveaux intermédiaires et de niveaux de base avec des lacunes. </a:t>
            </a:r>
          </a:p>
          <a:p>
            <a:pPr marL="0" lvl="0" indent="0" algn="l" rtl="0">
              <a:buNone/>
            </a:pPr>
            <a:r>
              <a:rPr lang="fr-FR" b="0" i="0" u="none" baseline="0" dirty="0"/>
              <a:t>Remarque interne importante : qu’entend-on par inférieur à « de base » ? – où et quand définir les attentes ?</a:t>
            </a:r>
          </a:p>
          <a:p>
            <a:pPr marL="0" lvl="0" indent="0" algn="l" rtl="0">
              <a:buNone/>
            </a:pPr>
            <a:endParaRPr lang="fr-FR" baseline="0" dirty="0"/>
          </a:p>
          <a:p>
            <a:pPr marL="0" lvl="0" indent="0" algn="l" rtl="0">
              <a:buNone/>
            </a:pPr>
            <a:r>
              <a:rPr lang="fr-FR" b="0" i="0" u="none" baseline="0" dirty="0"/>
              <a:t>Autres détails sur le modèle de maturité à inclure dans la formation sous forme de diapositives supplémentaires.</a:t>
            </a:r>
          </a:p>
          <a:p>
            <a:pPr algn="l" rtl="0"/>
            <a:r>
              <a:rPr lang="fr-FR" b="0" i="0" u="none" baseline="0" dirty="0"/>
              <a:t>Débattre des différentes façons d’interpréter les scores de maturité.</a:t>
            </a:r>
          </a:p>
          <a:p>
            <a:pPr lvl="1" algn="l" rtl="0"/>
            <a:r>
              <a:rPr lang="fr-FR" b="0" i="0" u="none" baseline="0" dirty="0"/>
              <a:t>Niveau général </a:t>
            </a:r>
          </a:p>
          <a:p>
            <a:pPr lvl="1" algn="l" rtl="0"/>
            <a:r>
              <a:rPr lang="fr-FR" b="0" i="0" u="none" baseline="0" dirty="0"/>
              <a:t>Quel score reflète un niveau de base suffisant  </a:t>
            </a:r>
          </a:p>
          <a:p>
            <a:pPr lvl="1" algn="l" rtl="0"/>
            <a:r>
              <a:rPr lang="fr-FR" b="0" i="0" u="none" baseline="0" dirty="0"/>
              <a:t>Variabilité d’un site à l’autre</a:t>
            </a:r>
          </a:p>
          <a:p>
            <a:pPr lvl="1" algn="l" rtl="0"/>
            <a:r>
              <a:rPr lang="fr-FR" b="0" i="0" u="none" baseline="0" dirty="0"/>
              <a:t>Pas de ligne de démarcation claire…</a:t>
            </a:r>
          </a:p>
          <a:p>
            <a:pPr lvl="1" algn="l" rtl="0"/>
            <a:r>
              <a:rPr lang="fr-FR" b="0" i="0" u="none" baseline="0" dirty="0"/>
              <a:t>Cas dans lesquels des lacunes peuvent être constatées au niveau de la maturité de base en même temps que des capacités avancées pour la même fonction. </a:t>
            </a:r>
          </a:p>
          <a:p>
            <a:pPr marL="0" lvl="0" indent="0" algn="l" rtl="0">
              <a:buNone/>
            </a:pPr>
            <a:endParaRPr lang="fr-FR" baseline="0" dirty="0"/>
          </a:p>
          <a:p>
            <a:pPr marL="0" lvl="0" indent="0" algn="l" rtl="0">
              <a:buNone/>
            </a:pPr>
            <a:endParaRPr lang="fr-FR" baseline="0" dirty="0"/>
          </a:p>
        </p:txBody>
      </p:sp>
      <p:sp>
        <p:nvSpPr>
          <p:cNvPr id="4" name="Slide Number Placeholder 3"/>
          <p:cNvSpPr>
            <a:spLocks noGrp="1"/>
          </p:cNvSpPr>
          <p:nvPr>
            <p:ph type="sldNum" sz="quarter" idx="10"/>
          </p:nvPr>
        </p:nvSpPr>
        <p:spPr/>
        <p:txBody>
          <a:bodyPr/>
          <a:lstStyle/>
          <a:p>
            <a:pPr algn="l" rtl="0"/>
            <a:fld id="{950B9C52-E2F9-4229-A752-FF3A322C8BC5}" type="slidenum">
              <a:rPr/>
              <a:t>23</a:t>
            </a:fld>
            <a:endParaRPr lang="fr-FR"/>
          </a:p>
        </p:txBody>
      </p:sp>
    </p:spTree>
    <p:extLst>
      <p:ext uri="{BB962C8B-B14F-4D97-AF65-F5344CB8AC3E}">
        <p14:creationId xmlns:p14="http://schemas.microsoft.com/office/powerpoint/2010/main" val="548872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26</a:t>
            </a:fld>
            <a:endParaRPr lang="fr-FR">
              <a:solidFill>
                <a:prstClr val="black"/>
              </a:solidFill>
            </a:endParaRPr>
          </a:p>
        </p:txBody>
      </p:sp>
    </p:spTree>
    <p:extLst>
      <p:ext uri="{BB962C8B-B14F-4D97-AF65-F5344CB8AC3E}">
        <p14:creationId xmlns:p14="http://schemas.microsoft.com/office/powerpoint/2010/main" val="499601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eaLnBrk="1" hangingPunct="1"/>
              <a:t>28</a:t>
            </a:fld>
            <a:endParaRPr lang="fr-FR"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29</a:t>
            </a:fld>
            <a:endParaRPr lang="fr-FR">
              <a:solidFill>
                <a:prstClr val="black"/>
              </a:solidFill>
            </a:endParaRPr>
          </a:p>
        </p:txBody>
      </p:sp>
    </p:spTree>
    <p:extLst>
      <p:ext uri="{BB962C8B-B14F-4D97-AF65-F5344CB8AC3E}">
        <p14:creationId xmlns:p14="http://schemas.microsoft.com/office/powerpoint/2010/main" val="2231972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4913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5124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Souhaitons-nous inclure un flux financier ?</a:t>
            </a:r>
          </a:p>
        </p:txBody>
      </p:sp>
      <p:sp>
        <p:nvSpPr>
          <p:cNvPr id="4" name="Slide Number Placeholder 3"/>
          <p:cNvSpPr>
            <a:spLocks noGrp="1"/>
          </p:cNvSpPr>
          <p:nvPr>
            <p:ph type="sldNum" sz="quarter" idx="10"/>
          </p:nvPr>
        </p:nvSpPr>
        <p:spPr/>
        <p:txBody>
          <a:bodyPr/>
          <a:lstStyle/>
          <a:p>
            <a:pPr algn="l" rtl="0"/>
            <a:fld id="{824A558B-E4E9-A94A-B9C1-029E46A76ABA}" type="slidenum">
              <a:rPr/>
              <a:t>39</a:t>
            </a:fld>
            <a:endParaRPr lang="fr-FR"/>
          </a:p>
        </p:txBody>
      </p:sp>
    </p:spTree>
    <p:extLst>
      <p:ext uri="{BB962C8B-B14F-4D97-AF65-F5344CB8AC3E}">
        <p14:creationId xmlns:p14="http://schemas.microsoft.com/office/powerpoint/2010/main" val="2837497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Souhaitons-nous inclure un flux financier ?</a:t>
            </a:r>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43</a:t>
            </a:fld>
            <a:endParaRPr lang="fr-FR"/>
          </a:p>
        </p:txBody>
      </p:sp>
    </p:spTree>
    <p:extLst>
      <p:ext uri="{BB962C8B-B14F-4D97-AF65-F5344CB8AC3E}">
        <p14:creationId xmlns:p14="http://schemas.microsoft.com/office/powerpoint/2010/main" val="3777696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4235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9163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4349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Expliquer que toutes les personnes présentes seront invitées à une séance de compte-rendu le 30 mai.</a:t>
            </a:r>
            <a:endParaRPr lang="fr-FR" dirty="0"/>
          </a:p>
        </p:txBody>
      </p:sp>
      <p:sp>
        <p:nvSpPr>
          <p:cNvPr id="4" name="Slide Number Placeholder 3"/>
          <p:cNvSpPr>
            <a:spLocks noGrp="1"/>
          </p:cNvSpPr>
          <p:nvPr>
            <p:ph type="sldNum" sz="quarter" idx="10"/>
          </p:nvPr>
        </p:nvSpPr>
        <p:spPr/>
        <p:txBody>
          <a:bodyPr/>
          <a:lstStyle/>
          <a:p>
            <a:pPr algn="l" rtl="0"/>
            <a:fld id="{6DC366F2-1B82-8E43-B983-045388936D7F}" type="slidenum">
              <a:rPr/>
              <a:t>46</a:t>
            </a:fld>
            <a:endParaRPr lang="fr-FR"/>
          </a:p>
        </p:txBody>
      </p:sp>
    </p:spTree>
    <p:extLst>
      <p:ext uri="{BB962C8B-B14F-4D97-AF65-F5344CB8AC3E}">
        <p14:creationId xmlns:p14="http://schemas.microsoft.com/office/powerpoint/2010/main" val="321428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75073C4B-39C8-4DB2-A941-3770275DFE6C}" type="slidenum">
              <a:rPr/>
              <a:pPr/>
              <a:t>47</a:t>
            </a:fld>
            <a:endParaRPr lang="fr-FR" altLang="en-US"/>
          </a:p>
        </p:txBody>
      </p:sp>
    </p:spTree>
    <p:extLst>
      <p:ext uri="{BB962C8B-B14F-4D97-AF65-F5344CB8AC3E}">
        <p14:creationId xmlns:p14="http://schemas.microsoft.com/office/powerpoint/2010/main" val="1154706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0896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17963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51</a:t>
            </a:fld>
            <a:endParaRPr lang="fr-FR" altLang="en-US">
              <a:solidFill>
                <a:srgbClr val="000000"/>
              </a:solidFill>
            </a:endParaRPr>
          </a:p>
        </p:txBody>
      </p:sp>
    </p:spTree>
    <p:extLst>
      <p:ext uri="{BB962C8B-B14F-4D97-AF65-F5344CB8AC3E}">
        <p14:creationId xmlns:p14="http://schemas.microsoft.com/office/powerpoint/2010/main" val="21858005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950B9C52-E2F9-4229-A752-FF3A322C8BC5}" type="slidenum">
              <a:rPr/>
              <a:t>58</a:t>
            </a:fld>
            <a:endParaRPr lang="fr-FR"/>
          </a:p>
        </p:txBody>
      </p:sp>
    </p:spTree>
    <p:extLst>
      <p:ext uri="{BB962C8B-B14F-4D97-AF65-F5344CB8AC3E}">
        <p14:creationId xmlns:p14="http://schemas.microsoft.com/office/powerpoint/2010/main" val="1393124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pPr algn="l" rtl="0"/>
            <a:r>
              <a:rPr lang="fr-FR" b="0" i="0" u="none" baseline="0" dirty="0"/>
              <a:t>Tous les outils intégrés à cette liste ont servi à l’élaboration de l’outil NSCA et de la version 2.0.</a:t>
            </a:r>
          </a:p>
          <a:p>
            <a:endParaRPr lang="fr-FR" altLang="en-US" baseline="0" dirty="0"/>
          </a:p>
          <a:p>
            <a:pPr algn="l" rtl="0"/>
            <a:r>
              <a:rPr lang="fr-FR" b="0" i="0" u="none" baseline="0" dirty="0"/>
              <a:t>La NSCA 2.0 a été évaluée soigneusement par les entités suivantes : le Fonds mondial, l’UNICEF, GAVI, GHSC-PSM, l’ISG et l’USAID.  </a:t>
            </a:r>
          </a:p>
          <a:p>
            <a:endParaRPr lang="fr-FR" altLang="en-US" baseline="0" dirty="0"/>
          </a:p>
          <a:p>
            <a:endParaRPr lang="fr-FR" altLang="en-US" dirty="0"/>
          </a:p>
          <a:p>
            <a:pPr algn="l" rtl="0"/>
            <a:r>
              <a:rPr lang="fr-FR" b="0" i="0" u="none" baseline="0" dirty="0"/>
              <a:t>Les besoins identifiés précédemment nous ont permis de déterminer qu’il était temps de concevoir et de déployer une version 2.0.  En effet, la première version de l’outil NSCA avait été élaborée sur la base des bonnes pratiques des outils LSAT et LIAT,  et nous voulions nous assurer que la version 2.0 serait utile à d’autres parties prenantes. C’est pourquoi nous avons hâte de collaborer avec nos collègues à l’EVM 2.0 et d’intégrer à l’outil NSCA des composants qui aideront les pays à ne pas être surévalués. C’est aussi pour cela que nous voulons aligner l’outil NSCA avec d’autres outils. </a:t>
            </a:r>
          </a:p>
          <a:p>
            <a:endParaRPr lang="fr-FR" altLang="en-US" dirty="0"/>
          </a:p>
          <a:p>
            <a:pPr algn="l" rtl="0"/>
            <a:r>
              <a:rPr lang="fr-FR" b="0" i="0" u="none" baseline="0" dirty="0"/>
              <a:t>Nombre de pays sont évalués en permanence.  D’autres le sont de façon régulière (EUV), d’autres encore dès que cela est nécessaire ou souhaitable. En outre, nous avons voulu adopter les bonnes pratiques mises en évidence et mettre en application les enseignements tirés non seulement des outils mais également d’autres méthodes. Je n’ai malheureusement pas pu tout inclure sur ces diapositives, et c’est pourquoi j’ai souhaité vous réunir ici.   </a:t>
            </a:r>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fld id="{EECB0E89-0608-41F0-B2DF-8C294456EDAA}" type="slidenum">
              <a:rPr sz="1200">
                <a:latin typeface="Times" panose="02020603050405020304" pitchFamily="18" charset="0"/>
              </a:rPr>
              <a:pPr/>
              <a:t>5</a:t>
            </a:fld>
            <a:endParaRPr lang="fr-FR" altLang="en-US" sz="1200">
              <a:latin typeface="Times" panose="02020603050405020304" pitchFamily="18" charset="0"/>
            </a:endParaRPr>
          </a:p>
        </p:txBody>
      </p:sp>
    </p:spTree>
    <p:extLst>
      <p:ext uri="{BB962C8B-B14F-4D97-AF65-F5344CB8AC3E}">
        <p14:creationId xmlns:p14="http://schemas.microsoft.com/office/powerpoint/2010/main" val="60047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8407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pPr algn="l" rtl="0"/>
            <a:r>
              <a:rPr lang="fr-FR" b="0" i="0" u="none" baseline="0"/>
              <a:t>23 pays, dont trois ayant participé aux projets pilotes.</a:t>
            </a:r>
          </a:p>
          <a:p>
            <a:pPr algn="l" rtl="0"/>
            <a:r>
              <a:rPr lang="fr-FR" b="0" i="0" u="none" baseline="0"/>
              <a:t>Les rapports sont disponibles sur Internet.</a:t>
            </a:r>
          </a:p>
          <a:p>
            <a:pPr algn="l" rtl="0"/>
            <a:r>
              <a:rPr lang="fr-FR" b="0" i="0" u="none" baseline="0"/>
              <a:t>Les NSCA 2018/2019 sont à présent en phase de planification. </a:t>
            </a:r>
            <a:endParaRPr lang="fr-FR"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pPr algn="l" rtl="0"/>
            <a:fld id="{C3F249B1-138D-4D24-81B0-F73AF1184C01}" type="slidenum">
              <a:rPr sz="1200">
                <a:solidFill>
                  <a:srgbClr val="000000"/>
                </a:solidFill>
                <a:latin typeface="Times" panose="02020603050405020304" pitchFamily="18" charset="0"/>
              </a:rPr>
              <a:pPr/>
              <a:t>11</a:t>
            </a:fld>
            <a:endParaRPr lang="fr-FR" altLang="en-US" sz="1200">
              <a:solidFill>
                <a:srgbClr val="000000"/>
              </a:solidFill>
              <a:latin typeface="Times" panose="02020603050405020304" pitchFamily="18" charset="0"/>
            </a:endParaRPr>
          </a:p>
        </p:txBody>
      </p:sp>
    </p:spTree>
    <p:extLst>
      <p:ext uri="{BB962C8B-B14F-4D97-AF65-F5344CB8AC3E}">
        <p14:creationId xmlns:p14="http://schemas.microsoft.com/office/powerpoint/2010/main" val="2908887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12</a:t>
            </a:fld>
            <a:endParaRPr lang="fr-FR">
              <a:solidFill>
                <a:prstClr val="black"/>
              </a:solidFill>
            </a:endParaRPr>
          </a:p>
        </p:txBody>
      </p:sp>
    </p:spTree>
    <p:extLst>
      <p:ext uri="{BB962C8B-B14F-4D97-AF65-F5344CB8AC3E}">
        <p14:creationId xmlns:p14="http://schemas.microsoft.com/office/powerpoint/2010/main" val="35058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16</a:t>
            </a:fld>
            <a:endParaRPr lang="fr-FR"/>
          </a:p>
        </p:txBody>
      </p:sp>
    </p:spTree>
    <p:extLst>
      <p:ext uri="{BB962C8B-B14F-4D97-AF65-F5344CB8AC3E}">
        <p14:creationId xmlns:p14="http://schemas.microsoft.com/office/powerpoint/2010/main" val="3915198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19</a:t>
            </a:fld>
            <a:endParaRPr lang="fr-FR">
              <a:solidFill>
                <a:prstClr val="black"/>
              </a:solidFill>
            </a:endParaRPr>
          </a:p>
        </p:txBody>
      </p:sp>
    </p:spTree>
    <p:extLst>
      <p:ext uri="{BB962C8B-B14F-4D97-AF65-F5344CB8AC3E}">
        <p14:creationId xmlns:p14="http://schemas.microsoft.com/office/powerpoint/2010/main" val="2503345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Les modules en bleu sont les nouveaux modules de la NSCA 2.0.</a:t>
            </a:r>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22</a:t>
            </a:fld>
            <a:endParaRPr lang="fr-FR" dirty="0"/>
          </a:p>
        </p:txBody>
      </p:sp>
    </p:spTree>
    <p:extLst>
      <p:ext uri="{BB962C8B-B14F-4D97-AF65-F5344CB8AC3E}">
        <p14:creationId xmlns:p14="http://schemas.microsoft.com/office/powerpoint/2010/main" val="5952726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9.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6/4/2019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defRPr/>
            </a:lvl1pPr>
          </a:lstStyle>
          <a:p>
            <a:pPr algn="r" defTabSz="685800" fontAlgn="base">
              <a:spcBef>
                <a:spcPct val="0"/>
              </a:spcBef>
              <a:spcAft>
                <a:spcPct val="0"/>
              </a:spcAft>
              <a:defRPr/>
            </a:pPr>
            <a:fld id="{FD95C372-8E1F-4F77-BC57-8BA68511056D}" type="slidenum">
              <a:rPr lang="en-US" sz="900" smtClean="0">
                <a:solidFill>
                  <a:prstClr val="black"/>
                </a:solidFill>
                <a:latin typeface="Arial" charset="0"/>
              </a:rPr>
              <a:pPr algn="r" defTabSz="685800" fontAlgn="base">
                <a:spcBef>
                  <a:spcPct val="0"/>
                </a:spcBef>
                <a:spcAft>
                  <a:spcPct val="0"/>
                </a:spcAft>
                <a:defRPr/>
              </a:pPr>
              <a:t>‹#›</a:t>
            </a:fld>
            <a:endParaRPr lang="en-US" sz="900" dirty="0">
              <a:solidFill>
                <a:prstClr val="black"/>
              </a:solidFill>
              <a:latin typeface="Arial" charset="0"/>
            </a:endParaRPr>
          </a:p>
        </p:txBody>
      </p:sp>
    </p:spTree>
    <p:extLst>
      <p:ext uri="{BB962C8B-B14F-4D97-AF65-F5344CB8AC3E}">
        <p14:creationId xmlns:p14="http://schemas.microsoft.com/office/powerpoint/2010/main" val="392664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6/4/2019</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6/4/2019</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6/4/2019</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6/4/2019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6/4/2019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6/4/2019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6/4/2019</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6/4/2019</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12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71947443-8382-416B-8D9C-3AB9F43D6504}" type="slidenum">
              <a:rPr lang="en-US" altLang="en-US"/>
              <a:pPr/>
              <a:t>‹#›</a:t>
            </a:fld>
            <a:endParaRPr lang="en-US" altLang="en-US"/>
          </a:p>
        </p:txBody>
      </p:sp>
    </p:spTree>
    <p:extLst>
      <p:ext uri="{BB962C8B-B14F-4D97-AF65-F5344CB8AC3E}">
        <p14:creationId xmlns:p14="http://schemas.microsoft.com/office/powerpoint/2010/main" val="31636539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1026" name="think-cell Slide" r:id="rId4" imgW="353" imgH="353" progId="TCLayout.ActiveDocument.1">
                  <p:embed/>
                </p:oleObj>
              </mc:Choice>
              <mc:Fallback>
                <p:oleObj name="think-cell Slide" r:id="rId4" imgW="353" imgH="353" progId="TCLayout.ActiveDocument.1">
                  <p:embed/>
                  <p:pic>
                    <p:nvPicPr>
                      <p:cNvPr id="3" name="Object 2" hidden="1"/>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1977961038"/>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6/4/2019</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3074"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p:ext uri="{DCECCB84-F9BA-43D5-87BE-67443E8EF086}">
      <p15:sldGuideLst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p:ext uri="{DCECCB84-F9BA-43D5-87BE-67443E8EF086}">
      <p15:sldGuideLst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40C00456-721A-A94C-800A-D5E7EE91C160}" type="datetime1">
              <a:rPr lang="en-US" smtClean="0"/>
              <a:pPr/>
              <a:t>6/4/2019</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chemeClr val="bg1"/>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4" y="4230451"/>
            <a:ext cx="3396734" cy="1731328"/>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68580" tIns="102870" rIns="137160" bIns="102870" rtlCol="0" anchor="ctr">
            <a:spAutoFit/>
          </a:bodyPr>
          <a:lstStyle/>
          <a:p>
            <a:pPr marL="44053">
              <a:spcAft>
                <a:spcPts val="450"/>
              </a:spcAft>
            </a:pPr>
            <a:r>
              <a:rPr lang="en-US" sz="750" dirty="0">
                <a:solidFill>
                  <a:prstClr val="black"/>
                </a:solidFill>
              </a:rPr>
              <a:t>To change this cover photo: </a:t>
            </a:r>
          </a:p>
          <a:p>
            <a:pPr marL="128588" indent="-84535">
              <a:spcAft>
                <a:spcPts val="450"/>
              </a:spcAft>
              <a:buFont typeface="Arial"/>
              <a:buChar char="•"/>
            </a:pPr>
            <a:r>
              <a:rPr lang="en-US" sz="750" dirty="0">
                <a:solidFill>
                  <a:prstClr val="black"/>
                </a:solidFill>
              </a:rPr>
              <a:t>Click on View &gt; Slide Master.</a:t>
            </a:r>
          </a:p>
          <a:p>
            <a:pPr marL="128588" indent="-84535">
              <a:spcAft>
                <a:spcPts val="450"/>
              </a:spcAft>
              <a:buFont typeface="Arial"/>
              <a:buChar char="•"/>
            </a:pPr>
            <a:r>
              <a:rPr lang="en-US" sz="750" dirty="0">
                <a:solidFill>
                  <a:prstClr val="black"/>
                </a:solidFill>
              </a:rPr>
              <a:t>Right click on this photo &gt; Change Picture… &gt; Choose a Picture &gt; Insert.</a:t>
            </a:r>
          </a:p>
          <a:p>
            <a:pPr marL="128588" indent="-84535">
              <a:spcAft>
                <a:spcPts val="450"/>
              </a:spcAft>
              <a:buFont typeface="Arial"/>
              <a:buChar char="•"/>
            </a:pPr>
            <a:r>
              <a:rPr lang="en-US" sz="750" dirty="0">
                <a:solidFill>
                  <a:prstClr val="black"/>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28588" indent="-84535">
              <a:spcAft>
                <a:spcPts val="450"/>
              </a:spcAft>
              <a:buFont typeface="Arial"/>
              <a:buChar char="•"/>
            </a:pPr>
            <a:r>
              <a:rPr lang="en-US" sz="750" dirty="0">
                <a:solidFill>
                  <a:prstClr val="black"/>
                </a:solidFill>
              </a:rPr>
              <a:t>Add photo credit to the text box at top right of page.</a:t>
            </a:r>
          </a:p>
          <a:p>
            <a:pPr marL="128588" indent="-84535">
              <a:spcAft>
                <a:spcPts val="450"/>
              </a:spcAft>
              <a:buFont typeface="Arial"/>
              <a:buChar char="•"/>
            </a:pPr>
            <a:r>
              <a:rPr lang="en-US" sz="750" dirty="0">
                <a:solidFill>
                  <a:prstClr val="black"/>
                </a:solidFill>
              </a:rPr>
              <a:t>Delete this instruction text box.</a:t>
            </a:r>
          </a:p>
        </p:txBody>
      </p:sp>
    </p:spTree>
    <p:extLst>
      <p:ext uri="{BB962C8B-B14F-4D97-AF65-F5344CB8AC3E}">
        <p14:creationId xmlns:p14="http://schemas.microsoft.com/office/powerpoint/2010/main" val="1885652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6/4/2019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6/4/2019</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19199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60" y="4882861"/>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691532" y="5984821"/>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890976"/>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278239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8024589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360520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6/4/2019</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5407755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024744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6/4/2019</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82115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97403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654640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48288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6/4/2019</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264451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7785624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6/4/2019</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419412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9"/>
            <a:ext cx="8839200" cy="6578603"/>
          </a:xfrm>
          <a:prstGeom prst="rect">
            <a:avLst/>
          </a:prstGeom>
        </p:spPr>
      </p:pic>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3F4168E2-91C5-9646-9F53-5B4E70AF759D}" type="datetime1">
              <a:rPr lang="en-US" smtClean="0"/>
              <a:pPr/>
              <a:t>6/4/2019</a:t>
            </a:fld>
            <a:endParaRPr lang="en-US"/>
          </a:p>
        </p:txBody>
      </p:sp>
      <p:sp>
        <p:nvSpPr>
          <p:cNvPr id="8"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78259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6/4/2019</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69740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pPr/>
              <a:t>6/4/2019</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54027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9435988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0698967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38880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6/4/2019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6/4/2019</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060385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6/4/2019</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878392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6/4/2019</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187245"/>
            <a:ext cx="3885896" cy="738664"/>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0622692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6/4/2019</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0107188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8921308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6/4/2019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5995366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6/4/2019</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2232345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6/4/2019</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1575805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6/4/2019</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715505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pPr/>
              <a:t>6/4/2019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pPr/>
              <a:t>‹#›</a:t>
            </a:fld>
            <a:endParaRPr lang="en-US"/>
          </a:p>
        </p:txBody>
      </p:sp>
    </p:spTree>
    <p:extLst>
      <p:ext uri="{BB962C8B-B14F-4D97-AF65-F5344CB8AC3E}">
        <p14:creationId xmlns:p14="http://schemas.microsoft.com/office/powerpoint/2010/main" val="2448844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5.xml"/><Relationship Id="rId13" Type="http://schemas.openxmlformats.org/officeDocument/2006/relationships/tags" Target="../tags/tag10.xml"/><Relationship Id="rId18" Type="http://schemas.openxmlformats.org/officeDocument/2006/relationships/tags" Target="../tags/tag15.xml"/><Relationship Id="rId3" Type="http://schemas.openxmlformats.org/officeDocument/2006/relationships/slideLayout" Target="../slideLayouts/slideLayout68.xml"/><Relationship Id="rId21" Type="http://schemas.openxmlformats.org/officeDocument/2006/relationships/tags" Target="../tags/tag18.xml"/><Relationship Id="rId7" Type="http://schemas.openxmlformats.org/officeDocument/2006/relationships/tags" Target="../tags/tag4.xml"/><Relationship Id="rId12" Type="http://schemas.openxmlformats.org/officeDocument/2006/relationships/tags" Target="../tags/tag9.xml"/><Relationship Id="rId17" Type="http://schemas.openxmlformats.org/officeDocument/2006/relationships/tags" Target="../tags/tag14.xml"/><Relationship Id="rId2" Type="http://schemas.openxmlformats.org/officeDocument/2006/relationships/slideLayout" Target="../slideLayouts/slideLayout67.xml"/><Relationship Id="rId16" Type="http://schemas.openxmlformats.org/officeDocument/2006/relationships/tags" Target="../tags/tag13.xml"/><Relationship Id="rId20" Type="http://schemas.openxmlformats.org/officeDocument/2006/relationships/tags" Target="../tags/tag17.xml"/><Relationship Id="rId1" Type="http://schemas.openxmlformats.org/officeDocument/2006/relationships/slideLayout" Target="../slideLayouts/slideLayout66.xml"/><Relationship Id="rId6" Type="http://schemas.openxmlformats.org/officeDocument/2006/relationships/tags" Target="../tags/tag3.xml"/><Relationship Id="rId11" Type="http://schemas.openxmlformats.org/officeDocument/2006/relationships/tags" Target="../tags/tag8.xml"/><Relationship Id="rId24" Type="http://schemas.openxmlformats.org/officeDocument/2006/relationships/image" Target="../media/image7.emf"/><Relationship Id="rId5" Type="http://schemas.openxmlformats.org/officeDocument/2006/relationships/vmlDrawing" Target="../drawings/vmlDrawing2.vml"/><Relationship Id="rId15" Type="http://schemas.openxmlformats.org/officeDocument/2006/relationships/tags" Target="../tags/tag12.xml"/><Relationship Id="rId23" Type="http://schemas.openxmlformats.org/officeDocument/2006/relationships/oleObject" Target="../embeddings/oleObject2.bin"/><Relationship Id="rId10" Type="http://schemas.openxmlformats.org/officeDocument/2006/relationships/tags" Target="../tags/tag7.xml"/><Relationship Id="rId19" Type="http://schemas.openxmlformats.org/officeDocument/2006/relationships/tags" Target="../tags/tag16.xml"/><Relationship Id="rId4" Type="http://schemas.openxmlformats.org/officeDocument/2006/relationships/theme" Target="../theme/theme3.xml"/><Relationship Id="rId9" Type="http://schemas.openxmlformats.org/officeDocument/2006/relationships/tags" Target="../tags/tag6.xml"/><Relationship Id="rId14" Type="http://schemas.openxmlformats.org/officeDocument/2006/relationships/tags" Target="../tags/tag11.xml"/><Relationship Id="rId22" Type="http://schemas.openxmlformats.org/officeDocument/2006/relationships/tags" Target="../tags/tag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theme" Target="../theme/theme4.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6/4/2019</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75" r:id="rId34"/>
    <p:sldLayoutId id="2147483876"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050"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41620"/>
            <a:ext cx="2133600" cy="161583"/>
          </a:xfrm>
          <a:prstGeom prst="rect">
            <a:avLst/>
          </a:prstGeom>
        </p:spPr>
        <p:txBody>
          <a:bodyPr vert="horz" lIns="91440" tIns="45720" rIns="91440" bIns="45720" rtlCol="0" anchor="ctr">
            <a:spAutoFit/>
          </a:bodyPr>
          <a:lstStyle>
            <a:lvl1pPr algn="l">
              <a:defRPr sz="450" b="0" i="0">
                <a:solidFill>
                  <a:srgbClr val="635C5B"/>
                </a:solidFill>
                <a:latin typeface="Gill Sans MT"/>
                <a:cs typeface="Gill Sans MT"/>
              </a:defRPr>
            </a:lvl1pPr>
          </a:lstStyle>
          <a:p>
            <a:fld id="{7C017F59-29DA-6F48-B92A-5AD511CC2D63}" type="datetime1">
              <a:rPr lang="en-US" smtClean="0"/>
              <a:pPr/>
              <a:t>6/4/2019</a:t>
            </a:fld>
            <a:endParaRPr lang="en-US"/>
          </a:p>
        </p:txBody>
      </p:sp>
      <p:sp>
        <p:nvSpPr>
          <p:cNvPr id="5" name="Footer Placeholder 4"/>
          <p:cNvSpPr>
            <a:spLocks noGrp="1"/>
          </p:cNvSpPr>
          <p:nvPr>
            <p:ph type="ftr" sz="quarter" idx="3"/>
          </p:nvPr>
        </p:nvSpPr>
        <p:spPr>
          <a:xfrm>
            <a:off x="3124200" y="6541620"/>
            <a:ext cx="2895600" cy="161583"/>
          </a:xfrm>
          <a:prstGeom prst="rect">
            <a:avLst/>
          </a:prstGeom>
        </p:spPr>
        <p:txBody>
          <a:bodyPr vert="horz" lIns="91440" tIns="45720" rIns="91440" bIns="45720" rtlCol="0" anchor="ctr">
            <a:spAutoFit/>
          </a:bodyPr>
          <a:lstStyle>
            <a:lvl1pPr algn="ctr">
              <a:defRPr sz="45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41620"/>
            <a:ext cx="2133600" cy="161583"/>
          </a:xfrm>
          <a:prstGeom prst="rect">
            <a:avLst/>
          </a:prstGeom>
        </p:spPr>
        <p:txBody>
          <a:bodyPr vert="horz" lIns="91440" tIns="45720" rIns="91440" bIns="45720" rtlCol="0" anchor="ctr">
            <a:spAutoFit/>
          </a:bodyPr>
          <a:lstStyle>
            <a:lvl1pPr algn="r">
              <a:defRPr sz="45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FFFFFF"/>
              </a:solidFill>
              <a:cs typeface="Gill Sans MT"/>
            </a:endParaRPr>
          </a:p>
        </p:txBody>
      </p:sp>
    </p:spTree>
    <p:extLst>
      <p:ext uri="{BB962C8B-B14F-4D97-AF65-F5344CB8AC3E}">
        <p14:creationId xmlns:p14="http://schemas.microsoft.com/office/powerpoint/2010/main" val="1176453824"/>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3" r:id="rId32"/>
  </p:sldLayoutIdLst>
  <p:hf hdr="0"/>
  <p:txStyles>
    <p:titleStyle>
      <a:lvl1pPr algn="l" defTabSz="342900" rtl="0" eaLnBrk="1" latinLnBrk="0" hangingPunct="1">
        <a:spcBef>
          <a:spcPct val="0"/>
        </a:spcBef>
        <a:buNone/>
        <a:defRPr sz="2100" b="0" i="0" kern="1200">
          <a:solidFill>
            <a:srgbClr val="BA0C2F"/>
          </a:solidFill>
          <a:latin typeface="Gill Sans MT"/>
          <a:ea typeface="+mj-ea"/>
          <a:cs typeface="Gill Sans MT"/>
        </a:defRPr>
      </a:lvl1pPr>
    </p:titleStyle>
    <p:bodyStyle>
      <a:lvl1pPr marL="172641"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1pPr>
      <a:lvl2pPr marL="513160"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2pPr>
      <a:lvl3pPr marL="685800" indent="-172641" algn="l" defTabSz="342900" rtl="0" eaLnBrk="1" latinLnBrk="0" hangingPunct="1">
        <a:spcBef>
          <a:spcPct val="20000"/>
        </a:spcBef>
        <a:buFont typeface="Arial"/>
        <a:buChar char="•"/>
        <a:defRPr sz="1350" b="0" i="0" kern="1200">
          <a:solidFill>
            <a:srgbClr val="6C6463"/>
          </a:solidFill>
          <a:latin typeface="Gill Sans MT"/>
          <a:ea typeface="+mn-ea"/>
          <a:cs typeface="Gill Sans MT"/>
        </a:defRPr>
      </a:lvl3pPr>
      <a:lvl4pPr marL="859631" indent="-173831" algn="l" defTabSz="342900" rtl="0" eaLnBrk="1" latinLnBrk="0" hangingPunct="1">
        <a:spcBef>
          <a:spcPct val="20000"/>
        </a:spcBef>
        <a:buFont typeface="Arial"/>
        <a:buChar char="–"/>
        <a:defRPr sz="1200" b="0" i="0" kern="1200">
          <a:solidFill>
            <a:srgbClr val="6C6463"/>
          </a:solidFill>
          <a:latin typeface="Gill Sans MT"/>
          <a:ea typeface="+mn-ea"/>
          <a:cs typeface="Gill Sans MT"/>
        </a:defRPr>
      </a:lvl4pPr>
      <a:lvl5pPr marL="941785" indent="-172641" algn="l" defTabSz="342900" rtl="0" eaLnBrk="1" latinLnBrk="0" hangingPunct="1">
        <a:spcBef>
          <a:spcPct val="20000"/>
        </a:spcBef>
        <a:buFont typeface="Arial"/>
        <a:buChar char="»"/>
        <a:defRPr sz="1050" b="0" i="0" kern="1200">
          <a:solidFill>
            <a:srgbClr val="6C6463"/>
          </a:solidFill>
          <a:latin typeface="Gill Sans MT"/>
          <a:ea typeface="+mn-ea"/>
          <a:cs typeface="Gill Sans MT"/>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3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4.png"/><Relationship Id="rId4" Type="http://schemas.openxmlformats.org/officeDocument/2006/relationships/diagramLayout" Target="../diagrams/layout1.xml"/><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3.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slideLayout" Target="../slideLayouts/slideLayout32.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2.xml"/><Relationship Id="rId1" Type="http://schemas.openxmlformats.org/officeDocument/2006/relationships/tags" Target="../tags/tag38.xml"/><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2.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32.xml"/><Relationship Id="rId1" Type="http://schemas.openxmlformats.org/officeDocument/2006/relationships/tags" Target="../tags/tag4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2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vmlDrawing" Target="../drawings/vmlDrawing4.vml"/><Relationship Id="rId5" Type="http://schemas.openxmlformats.org/officeDocument/2006/relationships/image" Target="../media/image20.emf"/><Relationship Id="rId4" Type="http://schemas.openxmlformats.org/officeDocument/2006/relationships/package" Target="../embeddings/Microsoft_Word_Document.docx"/></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9.xml"/><Relationship Id="rId7" Type="http://schemas.openxmlformats.org/officeDocument/2006/relationships/diagramColors" Target="../diagrams/colors2.xml"/><Relationship Id="rId2" Type="http://schemas.openxmlformats.org/officeDocument/2006/relationships/slideLayout" Target="../slideLayouts/slideLayout32.xml"/><Relationship Id="rId1" Type="http://schemas.openxmlformats.org/officeDocument/2006/relationships/tags" Target="../tags/tag4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2.xml"/><Relationship Id="rId1" Type="http://schemas.openxmlformats.org/officeDocument/2006/relationships/tags" Target="../tags/tag45.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2.xml"/><Relationship Id="rId1" Type="http://schemas.openxmlformats.org/officeDocument/2006/relationships/tags" Target="../tags/tag46.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32.xml"/><Relationship Id="rId1" Type="http://schemas.openxmlformats.org/officeDocument/2006/relationships/tags" Target="../tags/tag4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2.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1.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2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2.xml"/><Relationship Id="rId1" Type="http://schemas.openxmlformats.org/officeDocument/2006/relationships/tags" Target="../tags/tag61.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6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63.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32.xml"/><Relationship Id="rId1" Type="http://schemas.openxmlformats.org/officeDocument/2006/relationships/tags" Target="../tags/tag64.xml"/><Relationship Id="rId4" Type="http://schemas.openxmlformats.org/officeDocument/2006/relationships/image" Target="../media/image27.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2.xml"/><Relationship Id="rId1" Type="http://schemas.openxmlformats.org/officeDocument/2006/relationships/tags" Target="../tags/tag6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6.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tags" Target="../tags/tag93.xml"/><Relationship Id="rId3" Type="http://schemas.openxmlformats.org/officeDocument/2006/relationships/tags" Target="../tags/tag70.xml"/><Relationship Id="rId21" Type="http://schemas.openxmlformats.org/officeDocument/2006/relationships/tags" Target="../tags/tag88.xml"/><Relationship Id="rId34" Type="http://schemas.openxmlformats.org/officeDocument/2006/relationships/tags" Target="../tags/tag101.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33" Type="http://schemas.openxmlformats.org/officeDocument/2006/relationships/tags" Target="../tags/tag100.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29" Type="http://schemas.openxmlformats.org/officeDocument/2006/relationships/tags" Target="../tags/tag96.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32" Type="http://schemas.openxmlformats.org/officeDocument/2006/relationships/tags" Target="../tags/tag99.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28" Type="http://schemas.openxmlformats.org/officeDocument/2006/relationships/tags" Target="../tags/tag95.xml"/><Relationship Id="rId36" Type="http://schemas.openxmlformats.org/officeDocument/2006/relationships/notesSlide" Target="../notesSlides/notesSlide20.xml"/><Relationship Id="rId10" Type="http://schemas.openxmlformats.org/officeDocument/2006/relationships/tags" Target="../tags/tag77.xml"/><Relationship Id="rId19" Type="http://schemas.openxmlformats.org/officeDocument/2006/relationships/tags" Target="../tags/tag86.xml"/><Relationship Id="rId31" Type="http://schemas.openxmlformats.org/officeDocument/2006/relationships/tags" Target="../tags/tag98.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tags" Target="../tags/tag94.xml"/><Relationship Id="rId30" Type="http://schemas.openxmlformats.org/officeDocument/2006/relationships/tags" Target="../tags/tag97.xml"/><Relationship Id="rId35"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2.xml"/><Relationship Id="rId1" Type="http://schemas.openxmlformats.org/officeDocument/2006/relationships/tags" Target="../tags/tag102.xml"/><Relationship Id="rId5" Type="http://schemas.openxmlformats.org/officeDocument/2006/relationships/image" Target="../media/image29.jpeg"/><Relationship Id="rId4" Type="http://schemas.openxmlformats.org/officeDocument/2006/relationships/image" Target="../media/image28.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103.xml"/></Relationships>
</file>

<file path=ppt/slides/_rels/slide4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slideLayout" Target="../slideLayouts/slideLayout4.xml"/><Relationship Id="rId1" Type="http://schemas.openxmlformats.org/officeDocument/2006/relationships/tags" Target="../tags/tag10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4.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10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2.xml"/><Relationship Id="rId1" Type="http://schemas.openxmlformats.org/officeDocument/2006/relationships/tags" Target="../tags/tag106.xml"/><Relationship Id="rId5" Type="http://schemas.microsoft.com/office/2007/relationships/hdphoto" Target="../media/hdphoto1.wdp"/><Relationship Id="rId4" Type="http://schemas.openxmlformats.org/officeDocument/2006/relationships/image" Target="../media/image31.jpeg"/></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2.xml"/><Relationship Id="rId1" Type="http://schemas.openxmlformats.org/officeDocument/2006/relationships/tags" Target="../tags/tag107.xml"/><Relationship Id="rId4" Type="http://schemas.openxmlformats.org/officeDocument/2006/relationships/image" Target="../media/image33.png"/></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2.xml"/><Relationship Id="rId1" Type="http://schemas.openxmlformats.org/officeDocument/2006/relationships/tags" Target="../tags/tag108.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2.xml"/><Relationship Id="rId1" Type="http://schemas.openxmlformats.org/officeDocument/2006/relationships/tags" Target="../tags/tag109.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32.xml"/><Relationship Id="rId1" Type="http://schemas.openxmlformats.org/officeDocument/2006/relationships/tags" Target="../tags/tag11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2.xml"/><Relationship Id="rId1" Type="http://schemas.openxmlformats.org/officeDocument/2006/relationships/tags" Target="../tags/tag1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315200" cy="5016758"/>
          </a:xfrm>
        </p:spPr>
        <p:txBody>
          <a:bodyPr/>
          <a:lstStyle/>
          <a:p>
            <a:pPr algn="l" rtl="0"/>
            <a:r>
              <a:rPr lang="fr-FR" b="0" i="0" u="none" baseline="0" dirty="0"/>
              <a:t>1. Évaluation nationale de la chaîne d’approvisionnement 2.0 </a:t>
            </a:r>
            <a:br>
              <a:rPr lang="fr-FR" dirty="0"/>
            </a:br>
            <a:r>
              <a:rPr lang="fr-FR" b="0" i="0" u="none" baseline="0" dirty="0"/>
              <a:t> </a:t>
            </a:r>
            <a:br>
              <a:rPr lang="fr-FR" dirty="0"/>
            </a:br>
            <a:r>
              <a:rPr lang="fr-FR" b="0" i="0" u="none" baseline="0" dirty="0"/>
              <a:t>ATELIER DE CARTOGRAPHIE DE LA CHAÎNE D’APPROVISIONNEMENT</a:t>
            </a:r>
            <a:br>
              <a:rPr lang="fr-FR" dirty="0"/>
            </a:br>
            <a:br>
              <a:rPr lang="fr-FR" dirty="0"/>
            </a:br>
            <a:r>
              <a:rPr lang="fr-FR" b="0" i="1" u="none" baseline="0" dirty="0"/>
              <a:t>Jour et mois, Année</a:t>
            </a:r>
            <a:br>
              <a:rPr lang="fr-FR" i="1" dirty="0"/>
            </a:br>
            <a:br>
              <a:rPr lang="fr-FR" dirty="0"/>
            </a:b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0" i="0" u="none" baseline="0" dirty="0"/>
              <a:t>Ajoutez les logos du ministère de la Santé et des </a:t>
            </a:r>
            <a:r>
              <a:rPr lang="fr-FR" sz="1600" dirty="0"/>
              <a:t>autres participants </a:t>
            </a:r>
            <a:r>
              <a:rPr lang="fr-FR" sz="1600" b="0" i="0" u="none" baseline="0" dirty="0"/>
              <a:t>sur le masque des diapositives. </a:t>
            </a:r>
          </a:p>
        </p:txBody>
      </p:sp>
    </p:spTree>
    <p:custDataLst>
      <p:tags r:id="rId1"/>
    </p:custDataLst>
    <p:extLst>
      <p:ext uri="{BB962C8B-B14F-4D97-AF65-F5344CB8AC3E}">
        <p14:creationId xmlns:p14="http://schemas.microsoft.com/office/powerpoint/2010/main" val="325073235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600" b="0" i="0" u="none" strike="noStrike" kern="1200" cap="none" spc="0" normalizeH="0" baseline="0" noProof="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85800" y="265093"/>
            <a:ext cx="6324600" cy="954107"/>
          </a:xfrm>
        </p:spPr>
        <p:txBody>
          <a:bodyPr/>
          <a:lstStyle/>
          <a:p>
            <a:pPr algn="l" rtl="0"/>
            <a:r>
              <a:rPr lang="fr-FR" b="1" i="0" u="none" baseline="0" dirty="0">
                <a:solidFill>
                  <a:srgbClr val="C00000"/>
                </a:solidFill>
              </a:rPr>
              <a:t>L’OUTIL NSCA 2.0 SE COMPOSE DE 3 ÉLÉMENTS</a:t>
            </a:r>
            <a:endParaRPr lang="fr-FR" dirty="0">
              <a:solidFill>
                <a:srgbClr val="C00000"/>
              </a:solidFill>
            </a:endParaRPr>
          </a:p>
        </p:txBody>
      </p:sp>
      <p:graphicFrame>
        <p:nvGraphicFramePr>
          <p:cNvPr id="2" name="Diagram 1"/>
          <p:cNvGraphicFramePr/>
          <p:nvPr>
            <p:extLst>
              <p:ext uri="{D42A27DB-BD31-4B8C-83A1-F6EECF244321}">
                <p14:modId xmlns:p14="http://schemas.microsoft.com/office/powerpoint/2010/main" val="1720699305"/>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https://d30y9cdsu7xlg0.cloudfront.net/png/471109-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2000987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2106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br>
              <a:rPr lang="fr-FR" sz="2800">
                <a:solidFill>
                  <a:srgbClr val="000000"/>
                </a:solidFill>
              </a:rPr>
            </a:br>
            <a:endParaRPr lang="fr-FR" altLang="en-US" sz="2800">
              <a:solidFill>
                <a:srgbClr val="000000"/>
              </a:solidFill>
            </a:endParaRPr>
          </a:p>
          <a:p>
            <a:pPr algn="l" rtl="0">
              <a:spcBef>
                <a:spcPct val="0"/>
              </a:spcBef>
              <a:buFontTx/>
              <a:buNone/>
            </a:pPr>
            <a:endParaRPr lang="fr-FR" altLang="en-US" sz="2800">
              <a:solidFill>
                <a:srgbClr val="000000"/>
              </a:solidFill>
            </a:endParaRPr>
          </a:p>
        </p:txBody>
      </p:sp>
      <p:sp>
        <p:nvSpPr>
          <p:cNvPr id="8195" name="TextBox 5"/>
          <p:cNvSpPr txBox="1">
            <a:spLocks noChangeArrowheads="1"/>
          </p:cNvSpPr>
          <p:nvPr/>
        </p:nvSpPr>
        <p:spPr bwMode="auto">
          <a:xfrm>
            <a:off x="1905000" y="304800"/>
            <a:ext cx="723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fr-FR" sz="3200" b="1" i="0" u="none" baseline="0" dirty="0">
                <a:solidFill>
                  <a:srgbClr val="000066"/>
                </a:solidFill>
              </a:rPr>
              <a:t>Pays, étendue de la NSCA et année</a:t>
            </a:r>
          </a:p>
        </p:txBody>
      </p:sp>
      <p:graphicFrame>
        <p:nvGraphicFramePr>
          <p:cNvPr id="7" name="Table 6"/>
          <p:cNvGraphicFramePr>
            <a:graphicFrameLocks noGrp="1"/>
          </p:cNvGraphicFramePr>
          <p:nvPr>
            <p:extLst>
              <p:ext uri="{D42A27DB-BD31-4B8C-83A1-F6EECF244321}">
                <p14:modId xmlns:p14="http://schemas.microsoft.com/office/powerpoint/2010/main" val="675392624"/>
              </p:ext>
            </p:extLst>
          </p:nvPr>
        </p:nvGraphicFramePr>
        <p:xfrm>
          <a:off x="228600" y="1163638"/>
          <a:ext cx="8915401" cy="4688503"/>
        </p:xfrm>
        <a:graphic>
          <a:graphicData uri="http://schemas.openxmlformats.org/drawingml/2006/table">
            <a:tbl>
              <a:tblPr firstRow="1" bandRow="1">
                <a:tableStyleId>{5C22544A-7EE6-4342-B048-85BDC9FD1C3A}</a:tableStyleId>
              </a:tblPr>
              <a:tblGrid>
                <a:gridCol w="1305521">
                  <a:extLst>
                    <a:ext uri="{9D8B030D-6E8A-4147-A177-3AD203B41FA5}">
                      <a16:colId xmlns:a16="http://schemas.microsoft.com/office/drawing/2014/main" val="20000"/>
                    </a:ext>
                  </a:extLst>
                </a:gridCol>
                <a:gridCol w="1941296">
                  <a:extLst>
                    <a:ext uri="{9D8B030D-6E8A-4147-A177-3AD203B41FA5}">
                      <a16:colId xmlns:a16="http://schemas.microsoft.com/office/drawing/2014/main" val="20001"/>
                    </a:ext>
                  </a:extLst>
                </a:gridCol>
                <a:gridCol w="1087126">
                  <a:extLst>
                    <a:ext uri="{9D8B030D-6E8A-4147-A177-3AD203B41FA5}">
                      <a16:colId xmlns:a16="http://schemas.microsoft.com/office/drawing/2014/main" val="20002"/>
                    </a:ext>
                  </a:extLst>
                </a:gridCol>
                <a:gridCol w="1228657">
                  <a:extLst>
                    <a:ext uri="{9D8B030D-6E8A-4147-A177-3AD203B41FA5}">
                      <a16:colId xmlns:a16="http://schemas.microsoft.com/office/drawing/2014/main" val="20003"/>
                    </a:ext>
                  </a:extLst>
                </a:gridCol>
                <a:gridCol w="2193799">
                  <a:extLst>
                    <a:ext uri="{9D8B030D-6E8A-4147-A177-3AD203B41FA5}">
                      <a16:colId xmlns:a16="http://schemas.microsoft.com/office/drawing/2014/main" val="20004"/>
                    </a:ext>
                  </a:extLst>
                </a:gridCol>
                <a:gridCol w="1159002">
                  <a:extLst>
                    <a:ext uri="{9D8B030D-6E8A-4147-A177-3AD203B41FA5}">
                      <a16:colId xmlns:a16="http://schemas.microsoft.com/office/drawing/2014/main" val="20005"/>
                    </a:ext>
                  </a:extLst>
                </a:gridCol>
              </a:tblGrid>
              <a:tr h="404372">
                <a:tc>
                  <a:txBody>
                    <a:bodyPr/>
                    <a:lstStyle/>
                    <a:p>
                      <a:pPr algn="ctr" rtl="0"/>
                      <a:r>
                        <a:rPr lang="fr-FR" sz="1200" b="1" i="0" u="none" baseline="0" dirty="0"/>
                        <a:t>Pays</a:t>
                      </a:r>
                    </a:p>
                  </a:txBody>
                  <a:tcPr marL="91451" marR="91451" marT="45723" marB="45723"/>
                </a:tc>
                <a:tc>
                  <a:txBody>
                    <a:bodyPr/>
                    <a:lstStyle/>
                    <a:p>
                      <a:pPr algn="ctr" rtl="0"/>
                      <a:r>
                        <a:rPr lang="fr-FR" sz="1200" b="1" i="0" u="none" baseline="0"/>
                        <a:t>Étendue</a:t>
                      </a:r>
                    </a:p>
                  </a:txBody>
                  <a:tcPr marL="91451" marR="91451" marT="45723" marB="45723"/>
                </a:tc>
                <a:tc>
                  <a:txBody>
                    <a:bodyPr/>
                    <a:lstStyle/>
                    <a:p>
                      <a:pPr algn="ctr" rtl="0"/>
                      <a:r>
                        <a:rPr lang="fr-FR" sz="1200" b="1" i="0" u="none" baseline="0"/>
                        <a:t>Année</a:t>
                      </a:r>
                    </a:p>
                  </a:txBody>
                  <a:tcPr marL="91451" marR="91451" marT="45723" marB="45723"/>
                </a:tc>
                <a:tc>
                  <a:txBody>
                    <a:bodyPr/>
                    <a:lstStyle/>
                    <a:p>
                      <a:pPr algn="ctr" rtl="0"/>
                      <a:r>
                        <a:rPr lang="fr-FR" sz="1200" b="1" i="0" u="none" baseline="0"/>
                        <a:t>Pays</a:t>
                      </a:r>
                    </a:p>
                  </a:txBody>
                  <a:tcPr marL="91451" marR="91451" marT="45723" marB="45723"/>
                </a:tc>
                <a:tc>
                  <a:txBody>
                    <a:bodyPr/>
                    <a:lstStyle/>
                    <a:p>
                      <a:pPr algn="ctr" rtl="0"/>
                      <a:r>
                        <a:rPr lang="fr-FR" sz="1200" b="1" i="0" u="none" baseline="0"/>
                        <a:t>Étendue</a:t>
                      </a:r>
                    </a:p>
                  </a:txBody>
                  <a:tcPr marL="91451" marR="91451" marT="45723" marB="45723"/>
                </a:tc>
                <a:tc>
                  <a:txBody>
                    <a:bodyPr/>
                    <a:lstStyle/>
                    <a:p>
                      <a:pPr algn="ctr" rtl="0"/>
                      <a:r>
                        <a:rPr lang="fr-FR" sz="1200" b="1" i="0" u="none" baseline="0"/>
                        <a:t>Année</a:t>
                      </a:r>
                    </a:p>
                  </a:txBody>
                  <a:tcPr marL="91451" marR="91451" marT="45723" marB="45723"/>
                </a:tc>
                <a:extLst>
                  <a:ext uri="{0D108BD9-81ED-4DB2-BD59-A6C34878D82A}">
                    <a16:rowId xmlns:a16="http://schemas.microsoft.com/office/drawing/2014/main" val="10000"/>
                  </a:ext>
                </a:extLst>
              </a:tr>
              <a:tr h="378451">
                <a:tc>
                  <a:txBody>
                    <a:bodyPr/>
                    <a:lstStyle/>
                    <a:p>
                      <a:pPr algn="l" rtl="0"/>
                      <a:r>
                        <a:rPr lang="fr-FR" sz="1200" b="0" i="0" u="none" baseline="0"/>
                        <a:t>Angola</a:t>
                      </a:r>
                    </a:p>
                  </a:txBody>
                  <a:tcPr marL="91451" marR="91451" marT="45723" marB="45723"/>
                </a:tc>
                <a:tc>
                  <a:txBody>
                    <a:bodyPr/>
                    <a:lstStyle/>
                    <a:p>
                      <a:pPr algn="l" rtl="0"/>
                      <a:r>
                        <a:rPr lang="fr-FR" sz="1200" b="0" i="0" u="none" baseline="0"/>
                        <a:t>Intégralité</a:t>
                      </a:r>
                    </a:p>
                  </a:txBody>
                  <a:tcPr marL="91451" marR="91451" marT="45723" marB="45723"/>
                </a:tc>
                <a:tc>
                  <a:txBody>
                    <a:bodyPr/>
                    <a:lstStyle/>
                    <a:p>
                      <a:pPr algn="l" rtl="0"/>
                      <a:r>
                        <a:rPr lang="fr-FR" sz="1200" b="0" i="0" u="none" baseline="0"/>
                        <a:t>2016</a:t>
                      </a:r>
                    </a:p>
                  </a:txBody>
                  <a:tcPr marL="91451" marR="91451" marT="45723" marB="45723"/>
                </a:tc>
                <a:tc>
                  <a:txBody>
                    <a:bodyPr/>
                    <a:lstStyle/>
                    <a:p>
                      <a:pPr algn="l" rtl="0"/>
                      <a:r>
                        <a:rPr lang="fr-FR" sz="1200" b="0" i="1" u="none" baseline="0">
                          <a:solidFill>
                            <a:srgbClr val="00B0F0"/>
                          </a:solidFill>
                        </a:rPr>
                        <a:t>Lesotho</a:t>
                      </a:r>
                    </a:p>
                  </a:txBody>
                  <a:tcPr marL="91451" marR="91451" marT="45723" marB="45723"/>
                </a:tc>
                <a:tc>
                  <a:txBody>
                    <a:bodyPr/>
                    <a:lstStyle/>
                    <a:p>
                      <a:pPr algn="l" rtl="0"/>
                      <a:r>
                        <a:rPr lang="fr-FR" sz="1200" b="0" i="1" u="none" baseline="0">
                          <a:solidFill>
                            <a:srgbClr val="00B0F0"/>
                          </a:solidFill>
                        </a:rPr>
                        <a:t>Aperçu</a:t>
                      </a:r>
                    </a:p>
                  </a:txBody>
                  <a:tcPr marL="91451" marR="91451" marT="45723" marB="45723"/>
                </a:tc>
                <a:tc>
                  <a:txBody>
                    <a:bodyPr/>
                    <a:lstStyle/>
                    <a:p>
                      <a:pPr algn="l" rtl="0"/>
                      <a:r>
                        <a:rPr lang="fr-FR" sz="1200" b="0" i="1" u="none" baseline="0">
                          <a:solidFill>
                            <a:srgbClr val="00B0F0"/>
                          </a:solidFill>
                        </a:rPr>
                        <a:t>2013</a:t>
                      </a:r>
                    </a:p>
                  </a:txBody>
                  <a:tcPr marL="91451" marR="91451" marT="45723" marB="45723"/>
                </a:tc>
                <a:extLst>
                  <a:ext uri="{0D108BD9-81ED-4DB2-BD59-A6C34878D82A}">
                    <a16:rowId xmlns:a16="http://schemas.microsoft.com/office/drawing/2014/main" val="10001"/>
                  </a:ext>
                </a:extLst>
              </a:tr>
              <a:tr h="320027">
                <a:tc>
                  <a:txBody>
                    <a:bodyPr/>
                    <a:lstStyle/>
                    <a:p>
                      <a:pPr algn="l" rtl="0"/>
                      <a:r>
                        <a:rPr lang="fr-FR" sz="1200" b="0" i="0" u="none" baseline="0"/>
                        <a:t>Bénin</a:t>
                      </a:r>
                    </a:p>
                  </a:txBody>
                  <a:tcPr marL="91451" marR="91451" marT="45723" marB="45723"/>
                </a:tc>
                <a:tc>
                  <a:txBody>
                    <a:bodyPr/>
                    <a:lstStyle/>
                    <a:p>
                      <a:pPr algn="l" rtl="0"/>
                      <a:r>
                        <a:rPr lang="fr-FR" sz="1200" b="0" i="0" u="none" baseline="0"/>
                        <a:t>Intégralité</a:t>
                      </a:r>
                    </a:p>
                  </a:txBody>
                  <a:tcPr marL="91451" marR="91451" marT="45723" marB="45723"/>
                </a:tc>
                <a:tc>
                  <a:txBody>
                    <a:bodyPr/>
                    <a:lstStyle/>
                    <a:p>
                      <a:pPr algn="l" rtl="0"/>
                      <a:r>
                        <a:rPr lang="fr-FR" sz="1200" b="0" i="0" u="none" baseline="0"/>
                        <a:t>2015</a:t>
                      </a:r>
                    </a:p>
                  </a:txBody>
                  <a:tcPr marL="91451" marR="91451" marT="45723" marB="45723"/>
                </a:tc>
                <a:tc>
                  <a:txBody>
                    <a:bodyPr/>
                    <a:lstStyle/>
                    <a:p>
                      <a:pPr algn="l" rtl="0"/>
                      <a:r>
                        <a:rPr lang="fr-FR" sz="1200" b="0" i="0" u="none" baseline="0"/>
                        <a:t>Mozambique</a:t>
                      </a:r>
                    </a:p>
                  </a:txBody>
                  <a:tcPr marL="91451" marR="91451" marT="45723" marB="45723"/>
                </a:tc>
                <a:tc>
                  <a:txBody>
                    <a:bodyPr/>
                    <a:lstStyle/>
                    <a:p>
                      <a:pPr algn="l" rtl="0"/>
                      <a:r>
                        <a:rPr lang="fr-FR" sz="1200" b="0" i="0" u="none" baseline="0"/>
                        <a:t>Intégralité</a:t>
                      </a:r>
                    </a:p>
                  </a:txBody>
                  <a:tcPr marL="91451" marR="91451" marT="45723" marB="45723"/>
                </a:tc>
                <a:tc>
                  <a:txBody>
                    <a:bodyPr/>
                    <a:lstStyle/>
                    <a:p>
                      <a:pPr algn="l" rtl="0"/>
                      <a:r>
                        <a:rPr lang="fr-FR" sz="1200" b="0" i="0" u="none" baseline="0"/>
                        <a:t>2014</a:t>
                      </a:r>
                    </a:p>
                  </a:txBody>
                  <a:tcPr marL="91451" marR="91451" marT="45723" marB="45723"/>
                </a:tc>
                <a:extLst>
                  <a:ext uri="{0D108BD9-81ED-4DB2-BD59-A6C34878D82A}">
                    <a16:rowId xmlns:a16="http://schemas.microsoft.com/office/drawing/2014/main" val="10002"/>
                  </a:ext>
                </a:extLst>
              </a:tr>
              <a:tr h="320027">
                <a:tc>
                  <a:txBody>
                    <a:bodyPr/>
                    <a:lstStyle/>
                    <a:p>
                      <a:pPr algn="l" rtl="0"/>
                      <a:r>
                        <a:rPr lang="fr-FR" sz="1200" b="0" i="0" u="none" baseline="0"/>
                        <a:t>Botswana</a:t>
                      </a:r>
                    </a:p>
                  </a:txBody>
                  <a:tcPr marL="91451" marR="91451" marT="45723" marB="45723"/>
                </a:tc>
                <a:tc>
                  <a:txBody>
                    <a:bodyPr/>
                    <a:lstStyle/>
                    <a:p>
                      <a:pPr algn="l" rtl="0"/>
                      <a:r>
                        <a:rPr lang="fr-FR" sz="1200" b="0" i="0" u="none" baseline="0"/>
                        <a:t>Pilote 1.0</a:t>
                      </a:r>
                    </a:p>
                  </a:txBody>
                  <a:tcPr marL="91451" marR="91451" marT="45723" marB="45723"/>
                </a:tc>
                <a:tc>
                  <a:txBody>
                    <a:bodyPr/>
                    <a:lstStyle/>
                    <a:p>
                      <a:pPr algn="l" rtl="0"/>
                      <a:r>
                        <a:rPr lang="fr-FR" sz="1200" b="0" i="0" u="none" baseline="0"/>
                        <a:t>2012</a:t>
                      </a:r>
                    </a:p>
                  </a:txBody>
                  <a:tcPr marL="91451" marR="91451" marT="45723" marB="45723"/>
                </a:tc>
                <a:tc>
                  <a:txBody>
                    <a:bodyPr/>
                    <a:lstStyle/>
                    <a:p>
                      <a:pPr algn="l" rtl="0"/>
                      <a:r>
                        <a:rPr lang="fr-FR" sz="1200" b="0" i="0" u="none" baseline="0"/>
                        <a:t>Namibie</a:t>
                      </a:r>
                    </a:p>
                  </a:txBody>
                  <a:tcPr marL="91451" marR="91451" marT="45723" marB="45723"/>
                </a:tc>
                <a:tc>
                  <a:txBody>
                    <a:bodyPr/>
                    <a:lstStyle/>
                    <a:p>
                      <a:pPr algn="l" rtl="0"/>
                      <a:r>
                        <a:rPr lang="fr-FR" sz="1200" b="0" i="0" u="none" baseline="0"/>
                        <a:t>Ciblé</a:t>
                      </a:r>
                    </a:p>
                  </a:txBody>
                  <a:tcPr marL="91451" marR="91451" marT="45723" marB="45723"/>
                </a:tc>
                <a:tc>
                  <a:txBody>
                    <a:bodyPr/>
                    <a:lstStyle/>
                    <a:p>
                      <a:pPr algn="l" rtl="0"/>
                      <a:r>
                        <a:rPr lang="fr-FR" sz="1200" b="0" i="0" u="none" baseline="0"/>
                        <a:t>2013</a:t>
                      </a:r>
                    </a:p>
                  </a:txBody>
                  <a:tcPr marL="91451" marR="91451" marT="45723" marB="45723"/>
                </a:tc>
                <a:extLst>
                  <a:ext uri="{0D108BD9-81ED-4DB2-BD59-A6C34878D82A}">
                    <a16:rowId xmlns:a16="http://schemas.microsoft.com/office/drawing/2014/main" val="10003"/>
                  </a:ext>
                </a:extLst>
              </a:tr>
              <a:tr h="320027">
                <a:tc>
                  <a:txBody>
                    <a:bodyPr/>
                    <a:lstStyle/>
                    <a:p>
                      <a:pPr algn="l" rtl="0"/>
                      <a:r>
                        <a:rPr lang="fr-FR" sz="1200" b="0" i="0" u="none" baseline="0"/>
                        <a:t>Birmanie</a:t>
                      </a:r>
                    </a:p>
                  </a:txBody>
                  <a:tcPr marL="91451" marR="91451" marT="45723" marB="45723"/>
                </a:tc>
                <a:tc>
                  <a:txBody>
                    <a:bodyPr/>
                    <a:lstStyle/>
                    <a:p>
                      <a:pPr algn="l" rtl="0"/>
                      <a:r>
                        <a:rPr lang="fr-FR" sz="1200" b="0" i="0" u="none" baseline="0"/>
                        <a:t>Intégralité</a:t>
                      </a:r>
                    </a:p>
                  </a:txBody>
                  <a:tcPr marL="91451" marR="91451" marT="45723" marB="45723"/>
                </a:tc>
                <a:tc>
                  <a:txBody>
                    <a:bodyPr/>
                    <a:lstStyle/>
                    <a:p>
                      <a:pPr algn="l" rtl="0"/>
                      <a:r>
                        <a:rPr lang="fr-FR" sz="1200" b="0" i="0" u="none" baseline="0"/>
                        <a:t>2014</a:t>
                      </a:r>
                    </a:p>
                  </a:txBody>
                  <a:tcPr marL="91451" marR="91451" marT="45723" marB="45723"/>
                </a:tc>
                <a:tc>
                  <a:txBody>
                    <a:bodyPr/>
                    <a:lstStyle/>
                    <a:p>
                      <a:pPr algn="l" rtl="0"/>
                      <a:r>
                        <a:rPr lang="fr-FR" sz="1200" b="0" i="0" u="none" baseline="0"/>
                        <a:t>Nigeria </a:t>
                      </a:r>
                    </a:p>
                  </a:txBody>
                  <a:tcPr marL="91451" marR="91451" marT="45723" marB="45723"/>
                </a:tc>
                <a:tc>
                  <a:txBody>
                    <a:bodyPr/>
                    <a:lstStyle/>
                    <a:p>
                      <a:pPr algn="l" rtl="0"/>
                      <a:r>
                        <a:rPr lang="fr-FR" sz="1200" b="0" i="0" u="none" baseline="0"/>
                        <a:t>Intégralité</a:t>
                      </a:r>
                      <a:endParaRPr lang="fr-FR" sz="1200" dirty="0"/>
                    </a:p>
                  </a:txBody>
                  <a:tcPr marL="91451" marR="91451" marT="45723" marB="45723"/>
                </a:tc>
                <a:tc>
                  <a:txBody>
                    <a:bodyPr/>
                    <a:lstStyle/>
                    <a:p>
                      <a:pPr algn="l" rtl="0"/>
                      <a:r>
                        <a:rPr lang="fr-FR" sz="1200" b="0" i="0" u="none" baseline="0"/>
                        <a:t>2014</a:t>
                      </a:r>
                    </a:p>
                  </a:txBody>
                  <a:tcPr marL="91451" marR="91451" marT="45723" marB="45723"/>
                </a:tc>
                <a:extLst>
                  <a:ext uri="{0D108BD9-81ED-4DB2-BD59-A6C34878D82A}">
                    <a16:rowId xmlns:a16="http://schemas.microsoft.com/office/drawing/2014/main" val="10004"/>
                  </a:ext>
                </a:extLst>
              </a:tr>
              <a:tr h="320027">
                <a:tc>
                  <a:txBody>
                    <a:bodyPr/>
                    <a:lstStyle/>
                    <a:p>
                      <a:pPr algn="l" rtl="0"/>
                      <a:r>
                        <a:rPr lang="fr-FR" sz="1200" b="0" i="0" u="none" baseline="0"/>
                        <a:t>Burundi</a:t>
                      </a:r>
                    </a:p>
                  </a:txBody>
                  <a:tcPr marL="91451" marR="91451" marT="45723" marB="45723"/>
                </a:tc>
                <a:tc>
                  <a:txBody>
                    <a:bodyPr/>
                    <a:lstStyle/>
                    <a:p>
                      <a:pPr algn="l" rtl="0"/>
                      <a:r>
                        <a:rPr lang="fr-FR" sz="1200" b="0" i="0" u="none" baseline="0"/>
                        <a:t>Intégralité</a:t>
                      </a:r>
                    </a:p>
                  </a:txBody>
                  <a:tcPr marL="91451" marR="91451" marT="45723" marB="45723"/>
                </a:tc>
                <a:tc>
                  <a:txBody>
                    <a:bodyPr/>
                    <a:lstStyle/>
                    <a:p>
                      <a:pPr algn="l" rtl="0"/>
                      <a:r>
                        <a:rPr lang="fr-FR" sz="1200" b="0" i="0" u="none" baseline="0"/>
                        <a:t>2014</a:t>
                      </a:r>
                    </a:p>
                  </a:txBody>
                  <a:tcPr marL="91451" marR="91451" marT="45723" marB="45723"/>
                </a:tc>
                <a:tc>
                  <a:txBody>
                    <a:bodyPr/>
                    <a:lstStyle/>
                    <a:p>
                      <a:pPr algn="l" rtl="0"/>
                      <a:r>
                        <a:rPr lang="fr-FR" sz="1200" b="0" i="0" u="none" baseline="0"/>
                        <a:t>Panama</a:t>
                      </a:r>
                    </a:p>
                  </a:txBody>
                  <a:tcPr marL="91451" marR="91451" marT="45723" marB="45723"/>
                </a:tc>
                <a:tc>
                  <a:txBody>
                    <a:bodyPr/>
                    <a:lstStyle/>
                    <a:p>
                      <a:pPr algn="l" rtl="0"/>
                      <a:r>
                        <a:rPr lang="fr-FR" sz="1200" b="0" i="0" u="none" baseline="0"/>
                        <a:t>Ciblé</a:t>
                      </a:r>
                    </a:p>
                  </a:txBody>
                  <a:tcPr marL="91451" marR="91451" marT="45723" marB="45723"/>
                </a:tc>
                <a:tc>
                  <a:txBody>
                    <a:bodyPr/>
                    <a:lstStyle/>
                    <a:p>
                      <a:pPr algn="l" rtl="0"/>
                      <a:r>
                        <a:rPr lang="fr-FR" sz="1200" b="0" i="0" u="none" baseline="0"/>
                        <a:t>2013</a:t>
                      </a:r>
                    </a:p>
                  </a:txBody>
                  <a:tcPr marL="91451" marR="91451" marT="45723" marB="45723"/>
                </a:tc>
                <a:extLst>
                  <a:ext uri="{0D108BD9-81ED-4DB2-BD59-A6C34878D82A}">
                    <a16:rowId xmlns:a16="http://schemas.microsoft.com/office/drawing/2014/main" val="10005"/>
                  </a:ext>
                </a:extLst>
              </a:tr>
              <a:tr h="320027">
                <a:tc>
                  <a:txBody>
                    <a:bodyPr/>
                    <a:lstStyle/>
                    <a:p>
                      <a:pPr algn="l" rtl="0"/>
                      <a:r>
                        <a:rPr lang="fr-FR" sz="1200" b="0" i="0" u="none" baseline="0" dirty="0"/>
                        <a:t>Côte d’Ivoire</a:t>
                      </a:r>
                      <a:endParaRPr lang="fr-FR" sz="1200" dirty="0"/>
                    </a:p>
                  </a:txBody>
                  <a:tcPr marL="91451" marR="91451" marT="45723" marB="45723"/>
                </a:tc>
                <a:tc>
                  <a:txBody>
                    <a:bodyPr/>
                    <a:lstStyle/>
                    <a:p>
                      <a:pPr algn="l" rtl="0"/>
                      <a:r>
                        <a:rPr lang="fr-FR" sz="1200" b="0" i="0" u="none" baseline="0"/>
                        <a:t>Intégralité</a:t>
                      </a:r>
                    </a:p>
                  </a:txBody>
                  <a:tcPr marL="91451" marR="91451" marT="45723" marB="45723"/>
                </a:tc>
                <a:tc>
                  <a:txBody>
                    <a:bodyPr/>
                    <a:lstStyle/>
                    <a:p>
                      <a:pPr algn="l" rtl="0"/>
                      <a:r>
                        <a:rPr lang="fr-FR" sz="1200" b="0" i="0" u="none" baseline="0"/>
                        <a:t>2014</a:t>
                      </a:r>
                    </a:p>
                  </a:txBody>
                  <a:tcPr marL="91451" marR="91451" marT="45723" marB="45723"/>
                </a:tc>
                <a:tc>
                  <a:txBody>
                    <a:bodyPr/>
                    <a:lstStyle/>
                    <a:p>
                      <a:pPr algn="l" rtl="0"/>
                      <a:r>
                        <a:rPr lang="fr-FR" sz="1200" b="0" i="0" u="none" baseline="0"/>
                        <a:t>Paraguay</a:t>
                      </a:r>
                    </a:p>
                  </a:txBody>
                  <a:tcPr marL="91451" marR="91451" marT="45723" marB="45723"/>
                </a:tc>
                <a:tc>
                  <a:txBody>
                    <a:bodyPr/>
                    <a:lstStyle/>
                    <a:p>
                      <a:pPr algn="l" rtl="0"/>
                      <a:r>
                        <a:rPr lang="fr-FR" sz="1200" b="0" i="0" u="none" baseline="0"/>
                        <a:t>Pilote 1.0</a:t>
                      </a:r>
                    </a:p>
                  </a:txBody>
                  <a:tcPr marL="91451" marR="91451" marT="45723" marB="45723"/>
                </a:tc>
                <a:tc>
                  <a:txBody>
                    <a:bodyPr/>
                    <a:lstStyle/>
                    <a:p>
                      <a:pPr algn="l" rtl="0"/>
                      <a:r>
                        <a:rPr lang="fr-FR" sz="1200" b="0" i="0" u="none" baseline="0"/>
                        <a:t>2012</a:t>
                      </a:r>
                    </a:p>
                  </a:txBody>
                  <a:tcPr marL="91451" marR="91451" marT="45723" marB="45723"/>
                </a:tc>
                <a:extLst>
                  <a:ext uri="{0D108BD9-81ED-4DB2-BD59-A6C34878D82A}">
                    <a16:rowId xmlns:a16="http://schemas.microsoft.com/office/drawing/2014/main" val="10006"/>
                  </a:ext>
                </a:extLst>
              </a:tr>
              <a:tr h="320027">
                <a:tc>
                  <a:txBody>
                    <a:bodyPr/>
                    <a:lstStyle/>
                    <a:p>
                      <a:pPr algn="l" rtl="0"/>
                      <a:r>
                        <a:rPr lang="fr-FR" sz="1200" b="0" i="0" u="none" baseline="0"/>
                        <a:t>RDC</a:t>
                      </a:r>
                    </a:p>
                  </a:txBody>
                  <a:tcPr marL="91451" marR="91451" marT="45723" marB="45723"/>
                </a:tc>
                <a:tc>
                  <a:txBody>
                    <a:bodyPr/>
                    <a:lstStyle/>
                    <a:p>
                      <a:pPr algn="l" rtl="0"/>
                      <a:r>
                        <a:rPr lang="fr-FR" sz="1200" b="0" i="0" u="none" baseline="0"/>
                        <a:t>Ciblé</a:t>
                      </a:r>
                    </a:p>
                  </a:txBody>
                  <a:tcPr marL="91451" marR="91451" marT="45723" marB="45723"/>
                </a:tc>
                <a:tc>
                  <a:txBody>
                    <a:bodyPr/>
                    <a:lstStyle/>
                    <a:p>
                      <a:pPr algn="l" rtl="0"/>
                      <a:r>
                        <a:rPr lang="fr-FR" sz="1200" b="0" i="0" u="none" baseline="0"/>
                        <a:t>2014</a:t>
                      </a:r>
                    </a:p>
                  </a:txBody>
                  <a:tcPr marL="91451" marR="91451" marT="45723" marB="45723"/>
                </a:tc>
                <a:tc>
                  <a:txBody>
                    <a:bodyPr/>
                    <a:lstStyle/>
                    <a:p>
                      <a:pPr algn="l" rtl="0"/>
                      <a:r>
                        <a:rPr lang="fr-FR" sz="1200" b="0" i="0" u="none" baseline="0"/>
                        <a:t>Rwanda*</a:t>
                      </a:r>
                    </a:p>
                  </a:txBody>
                  <a:tcPr marL="91451" marR="91451" marT="45723" marB="45723"/>
                </a:tc>
                <a:tc>
                  <a:txBody>
                    <a:bodyPr/>
                    <a:lstStyle/>
                    <a:p>
                      <a:pPr algn="l" rtl="0"/>
                      <a:r>
                        <a:rPr lang="fr-FR" sz="1200" b="0" i="0" u="none" baseline="0"/>
                        <a:t>Version 1.0 (déployée à grande échelle), Version 2.0 (pilote)</a:t>
                      </a:r>
                    </a:p>
                  </a:txBody>
                  <a:tcPr marL="91451" marR="91451" marT="45723" marB="45723"/>
                </a:tc>
                <a:tc>
                  <a:txBody>
                    <a:bodyPr/>
                    <a:lstStyle/>
                    <a:p>
                      <a:pPr algn="l" rtl="0"/>
                      <a:r>
                        <a:rPr lang="fr-FR" sz="1200" b="0" i="0" u="none" baseline="0"/>
                        <a:t>07/05/2013</a:t>
                      </a:r>
                    </a:p>
                  </a:txBody>
                  <a:tcPr marL="91451" marR="91451" marT="45723" marB="45723"/>
                </a:tc>
                <a:extLst>
                  <a:ext uri="{0D108BD9-81ED-4DB2-BD59-A6C34878D82A}">
                    <a16:rowId xmlns:a16="http://schemas.microsoft.com/office/drawing/2014/main" val="10007"/>
                  </a:ext>
                </a:extLst>
              </a:tr>
              <a:tr h="320027">
                <a:tc>
                  <a:txBody>
                    <a:bodyPr/>
                    <a:lstStyle/>
                    <a:p>
                      <a:pPr algn="l" rtl="0"/>
                      <a:r>
                        <a:rPr lang="fr-FR" sz="1200" b="0" i="1" u="none" baseline="0">
                          <a:solidFill>
                            <a:srgbClr val="00B0F0"/>
                          </a:solidFill>
                        </a:rPr>
                        <a:t>Djibouti</a:t>
                      </a:r>
                    </a:p>
                  </a:txBody>
                  <a:tcPr marL="91451" marR="91451" marT="45723" marB="45723"/>
                </a:tc>
                <a:tc>
                  <a:txBody>
                    <a:bodyPr/>
                    <a:lstStyle/>
                    <a:p>
                      <a:pPr algn="l" rtl="0"/>
                      <a:r>
                        <a:rPr lang="fr-FR" sz="1200" b="0" i="1" u="none" baseline="0">
                          <a:solidFill>
                            <a:srgbClr val="00B0F0"/>
                          </a:solidFill>
                        </a:rPr>
                        <a:t>Aperçu</a:t>
                      </a:r>
                    </a:p>
                  </a:txBody>
                  <a:tcPr marL="91451" marR="91451" marT="45723" marB="45723"/>
                </a:tc>
                <a:tc>
                  <a:txBody>
                    <a:bodyPr/>
                    <a:lstStyle/>
                    <a:p>
                      <a:pPr algn="l" rtl="0"/>
                      <a:r>
                        <a:rPr lang="fr-FR" sz="1200" b="0" i="1" u="none" baseline="0">
                          <a:solidFill>
                            <a:srgbClr val="00B0F0"/>
                          </a:solidFill>
                        </a:rPr>
                        <a:t>2015</a:t>
                      </a:r>
                    </a:p>
                  </a:txBody>
                  <a:tcPr marL="91451" marR="91451" marT="45723" marB="45723"/>
                </a:tc>
                <a:tc>
                  <a:txBody>
                    <a:bodyPr/>
                    <a:lstStyle/>
                    <a:p>
                      <a:pPr algn="l" rtl="0"/>
                      <a:r>
                        <a:rPr lang="fr-FR" sz="1200" b="0" i="0" u="none" baseline="0"/>
                        <a:t>Afrique du Sud (Gauteng)</a:t>
                      </a:r>
                    </a:p>
                  </a:txBody>
                  <a:tcPr marL="91451" marR="91451" marT="45723" marB="45723"/>
                </a:tc>
                <a:tc>
                  <a:txBody>
                    <a:bodyPr/>
                    <a:lstStyle/>
                    <a:p>
                      <a:pPr algn="l" rtl="0"/>
                      <a:r>
                        <a:rPr lang="fr-FR" sz="1200" b="0" i="0" u="none" baseline="0"/>
                        <a:t>Pilote 1.0</a:t>
                      </a:r>
                    </a:p>
                  </a:txBody>
                  <a:tcPr marL="91451" marR="91451" marT="45723" marB="45723"/>
                </a:tc>
                <a:tc>
                  <a:txBody>
                    <a:bodyPr/>
                    <a:lstStyle/>
                    <a:p>
                      <a:pPr algn="l" rtl="0"/>
                      <a:r>
                        <a:rPr lang="fr-FR" sz="1200" b="0" i="0" u="none" baseline="0"/>
                        <a:t>2012</a:t>
                      </a:r>
                    </a:p>
                  </a:txBody>
                  <a:tcPr marL="91451" marR="91451" marT="45723" marB="45723"/>
                </a:tc>
                <a:extLst>
                  <a:ext uri="{0D108BD9-81ED-4DB2-BD59-A6C34878D82A}">
                    <a16:rowId xmlns:a16="http://schemas.microsoft.com/office/drawing/2014/main" val="10008"/>
                  </a:ext>
                </a:extLst>
              </a:tr>
              <a:tr h="320027">
                <a:tc>
                  <a:txBody>
                    <a:bodyPr/>
                    <a:lstStyle/>
                    <a:p>
                      <a:pPr algn="l" rtl="0"/>
                      <a:r>
                        <a:rPr lang="fr-FR" sz="1200" b="0" i="0" u="none" baseline="0"/>
                        <a:t>Le Salvador</a:t>
                      </a:r>
                    </a:p>
                  </a:txBody>
                  <a:tcPr marL="91451" marR="91451" marT="45723" marB="45723"/>
                </a:tc>
                <a:tc>
                  <a:txBody>
                    <a:bodyPr/>
                    <a:lstStyle/>
                    <a:p>
                      <a:pPr algn="l" rtl="0"/>
                      <a:r>
                        <a:rPr lang="fr-FR" sz="1200" b="0" i="0" u="none" baseline="0"/>
                        <a:t>Ciblé</a:t>
                      </a:r>
                    </a:p>
                  </a:txBody>
                  <a:tcPr marL="91451" marR="91451" marT="45723" marB="45723"/>
                </a:tc>
                <a:tc>
                  <a:txBody>
                    <a:bodyPr/>
                    <a:lstStyle/>
                    <a:p>
                      <a:pPr algn="l" rtl="0"/>
                      <a:r>
                        <a:rPr lang="fr-FR" sz="1200" b="0" i="0" u="none" baseline="0"/>
                        <a:t>2012</a:t>
                      </a:r>
                    </a:p>
                  </a:txBody>
                  <a:tcPr marL="91451" marR="91451" marT="45723" marB="45723"/>
                </a:tc>
                <a:tc>
                  <a:txBody>
                    <a:bodyPr/>
                    <a:lstStyle/>
                    <a:p>
                      <a:pPr algn="l" rtl="0"/>
                      <a:r>
                        <a:rPr lang="fr-FR" sz="1200" b="0" i="0" u="none" baseline="0"/>
                        <a:t>Ouganda</a:t>
                      </a:r>
                    </a:p>
                  </a:txBody>
                  <a:tcPr marL="91451" marR="91451" marT="45723" marB="45723"/>
                </a:tc>
                <a:tc>
                  <a:txBody>
                    <a:bodyPr/>
                    <a:lstStyle/>
                    <a:p>
                      <a:pPr algn="l" rtl="0"/>
                      <a:r>
                        <a:rPr lang="fr-FR" sz="1200" b="0" i="0" u="none" baseline="0" dirty="0"/>
                        <a:t>Intégralité 2.0 (1</a:t>
                      </a:r>
                      <a:r>
                        <a:rPr lang="fr-FR" sz="1200" b="0" i="0" u="none" baseline="30000" dirty="0"/>
                        <a:t>er</a:t>
                      </a:r>
                      <a:r>
                        <a:rPr lang="fr-FR" sz="1200" b="0" i="0" u="none" baseline="0" dirty="0"/>
                        <a:t> déploiement)</a:t>
                      </a:r>
                    </a:p>
                  </a:txBody>
                  <a:tcPr marL="91451" marR="91451" marT="45723" marB="45723"/>
                </a:tc>
                <a:tc>
                  <a:txBody>
                    <a:bodyPr/>
                    <a:lstStyle/>
                    <a:p>
                      <a:pPr algn="l" rtl="0"/>
                      <a:r>
                        <a:rPr lang="fr-FR" sz="1200" b="0" i="0" u="none" baseline="0"/>
                        <a:t>2018</a:t>
                      </a:r>
                    </a:p>
                  </a:txBody>
                  <a:tcPr marL="91451" marR="91451" marT="45723" marB="45723"/>
                </a:tc>
                <a:extLst>
                  <a:ext uri="{0D108BD9-81ED-4DB2-BD59-A6C34878D82A}">
                    <a16:rowId xmlns:a16="http://schemas.microsoft.com/office/drawing/2014/main" val="10009"/>
                  </a:ext>
                </a:extLst>
              </a:tr>
              <a:tr h="378451">
                <a:tc>
                  <a:txBody>
                    <a:bodyPr/>
                    <a:lstStyle/>
                    <a:p>
                      <a:pPr algn="l" rtl="0"/>
                      <a:r>
                        <a:rPr lang="fr-FR" sz="1200" b="0" i="1" u="none" baseline="0">
                          <a:solidFill>
                            <a:srgbClr val="00B0F0"/>
                          </a:solidFill>
                        </a:rPr>
                        <a:t>Érythrée</a:t>
                      </a:r>
                    </a:p>
                  </a:txBody>
                  <a:tcPr marL="91451" marR="91451" marT="45723" marB="45723"/>
                </a:tc>
                <a:tc>
                  <a:txBody>
                    <a:bodyPr/>
                    <a:lstStyle/>
                    <a:p>
                      <a:pPr algn="l" rtl="0"/>
                      <a:r>
                        <a:rPr lang="fr-FR" sz="1200" b="0" i="1" u="none" baseline="0">
                          <a:solidFill>
                            <a:srgbClr val="00B0F0"/>
                          </a:solidFill>
                        </a:rPr>
                        <a:t>Aperçu</a:t>
                      </a:r>
                    </a:p>
                  </a:txBody>
                  <a:tcPr marL="91451" marR="91451" marT="45723" marB="45723"/>
                </a:tc>
                <a:tc>
                  <a:txBody>
                    <a:bodyPr/>
                    <a:lstStyle/>
                    <a:p>
                      <a:pPr algn="l" rtl="0"/>
                      <a:r>
                        <a:rPr lang="fr-FR" sz="1200" b="0" i="1" u="none" baseline="0">
                          <a:solidFill>
                            <a:srgbClr val="00B0F0"/>
                          </a:solidFill>
                        </a:rPr>
                        <a:t>2014</a:t>
                      </a:r>
                    </a:p>
                  </a:txBody>
                  <a:tcPr marL="91451" marR="91451" marT="45723" marB="45723"/>
                </a:tc>
                <a:tc>
                  <a:txBody>
                    <a:bodyPr/>
                    <a:lstStyle/>
                    <a:p>
                      <a:pPr algn="l" rtl="0"/>
                      <a:r>
                        <a:rPr lang="fr-FR" sz="1200" b="0" i="0" u="none" baseline="0"/>
                        <a:t>Ukraine</a:t>
                      </a:r>
                    </a:p>
                  </a:txBody>
                  <a:tcPr marL="91451" marR="91451" marT="45723" marB="45723"/>
                </a:tc>
                <a:tc>
                  <a:txBody>
                    <a:bodyPr/>
                    <a:lstStyle/>
                    <a:p>
                      <a:pPr algn="l" rtl="0"/>
                      <a:r>
                        <a:rPr lang="fr-FR" sz="1200" b="0" i="0" u="none" baseline="0"/>
                        <a:t>Intégralité</a:t>
                      </a:r>
                      <a:endParaRPr lang="fr-FR" sz="1200" dirty="0"/>
                    </a:p>
                  </a:txBody>
                  <a:tcPr marL="91451" marR="91451" marT="45723" marB="45723"/>
                </a:tc>
                <a:tc>
                  <a:txBody>
                    <a:bodyPr/>
                    <a:lstStyle/>
                    <a:p>
                      <a:pPr algn="l" rtl="0"/>
                      <a:r>
                        <a:rPr lang="fr-FR" sz="1200" b="0" i="0" u="none" baseline="0"/>
                        <a:t>2015</a:t>
                      </a:r>
                    </a:p>
                  </a:txBody>
                  <a:tcPr marL="91451" marR="91451" marT="45723" marB="45723"/>
                </a:tc>
                <a:extLst>
                  <a:ext uri="{0D108BD9-81ED-4DB2-BD59-A6C34878D82A}">
                    <a16:rowId xmlns:a16="http://schemas.microsoft.com/office/drawing/2014/main" val="10010"/>
                  </a:ext>
                </a:extLst>
              </a:tr>
              <a:tr h="378451">
                <a:tc>
                  <a:txBody>
                    <a:bodyPr/>
                    <a:lstStyle/>
                    <a:p>
                      <a:pPr algn="l" rtl="0"/>
                      <a:r>
                        <a:rPr lang="fr-FR" sz="1200" b="0" i="0" u="none" baseline="0">
                          <a:solidFill>
                            <a:schemeClr val="tx1"/>
                          </a:solidFill>
                        </a:rPr>
                        <a:t>Guinée</a:t>
                      </a:r>
                    </a:p>
                  </a:txBody>
                  <a:tcPr marL="91451" marR="91451" marT="45723" marB="45723"/>
                </a:tc>
                <a:tc>
                  <a:txBody>
                    <a:bodyPr/>
                    <a:lstStyle/>
                    <a:p>
                      <a:pPr algn="l" rtl="0"/>
                      <a:r>
                        <a:rPr lang="fr-FR" sz="1200" b="0" i="0" u="none" baseline="0">
                          <a:solidFill>
                            <a:schemeClr val="tx1"/>
                          </a:solidFill>
                        </a:rPr>
                        <a:t>Intégralité</a:t>
                      </a:r>
                    </a:p>
                  </a:txBody>
                  <a:tcPr marL="91451" marR="91451" marT="45723" marB="45723"/>
                </a:tc>
                <a:tc>
                  <a:txBody>
                    <a:bodyPr/>
                    <a:lstStyle/>
                    <a:p>
                      <a:pPr algn="l" rtl="0"/>
                      <a:r>
                        <a:rPr lang="fr-FR" sz="1200" b="0" i="0" u="none" baseline="0">
                          <a:solidFill>
                            <a:schemeClr val="tx1"/>
                          </a:solidFill>
                        </a:rPr>
                        <a:t>2017</a:t>
                      </a:r>
                    </a:p>
                  </a:txBody>
                  <a:tcPr marL="91451" marR="91451" marT="45723" marB="45723"/>
                </a:tc>
                <a:tc>
                  <a:txBody>
                    <a:bodyPr/>
                    <a:lstStyle/>
                    <a:p>
                      <a:pPr algn="l" rtl="0"/>
                      <a:r>
                        <a:rPr lang="fr-FR" sz="1200" b="0" i="0" u="none" baseline="0"/>
                        <a:t>Zambie</a:t>
                      </a:r>
                    </a:p>
                  </a:txBody>
                  <a:tcPr marL="91451" marR="91451" marT="45723" marB="45723"/>
                </a:tc>
                <a:tc>
                  <a:txBody>
                    <a:bodyPr/>
                    <a:lstStyle/>
                    <a:p>
                      <a:pPr algn="l" rtl="0"/>
                      <a:r>
                        <a:rPr lang="fr-FR" sz="1200" b="0" i="0" u="none" baseline="0"/>
                        <a:t>Pilote 2.0</a:t>
                      </a:r>
                    </a:p>
                  </a:txBody>
                  <a:tcPr marL="91451" marR="91451" marT="45723" marB="45723"/>
                </a:tc>
                <a:tc>
                  <a:txBody>
                    <a:bodyPr/>
                    <a:lstStyle/>
                    <a:p>
                      <a:pPr algn="l" rtl="0"/>
                      <a:r>
                        <a:rPr lang="fr-FR" sz="1200" b="0" i="0" u="none" baseline="0"/>
                        <a:t>2017</a:t>
                      </a:r>
                    </a:p>
                  </a:txBody>
                  <a:tcPr marL="91451" marR="91451" marT="45723" marB="45723"/>
                </a:tc>
                <a:extLst>
                  <a:ext uri="{0D108BD9-81ED-4DB2-BD59-A6C34878D82A}">
                    <a16:rowId xmlns:a16="http://schemas.microsoft.com/office/drawing/2014/main" val="10011"/>
                  </a:ext>
                </a:extLst>
              </a:tr>
              <a:tr h="314204">
                <a:tc>
                  <a:txBody>
                    <a:bodyPr/>
                    <a:lstStyle/>
                    <a:p>
                      <a:pPr algn="l" rtl="0"/>
                      <a:r>
                        <a:rPr lang="fr-FR" sz="1200" b="0" i="0" u="none" baseline="0"/>
                        <a:t>Jamaïque</a:t>
                      </a:r>
                    </a:p>
                  </a:txBody>
                  <a:tcPr marL="91451" marR="91451" marT="45723" marB="45723"/>
                </a:tc>
                <a:tc>
                  <a:txBody>
                    <a:bodyPr/>
                    <a:lstStyle/>
                    <a:p>
                      <a:pPr algn="l" rtl="0"/>
                      <a:r>
                        <a:rPr lang="fr-FR" sz="1200" b="0" i="0" u="none" baseline="0"/>
                        <a:t>Aperçu</a:t>
                      </a:r>
                    </a:p>
                  </a:txBody>
                  <a:tcPr marL="91451" marR="91451" marT="45723" marB="45723"/>
                </a:tc>
                <a:tc>
                  <a:txBody>
                    <a:bodyPr/>
                    <a:lstStyle/>
                    <a:p>
                      <a:pPr algn="l" rtl="0"/>
                      <a:r>
                        <a:rPr lang="fr-FR" sz="1200" b="0" i="0" u="none" baseline="0"/>
                        <a:t>2016</a:t>
                      </a:r>
                    </a:p>
                  </a:txBody>
                  <a:tcPr marL="91451" marR="91451" marT="45723" marB="45723"/>
                </a:tc>
                <a:tc>
                  <a:txBody>
                    <a:bodyPr/>
                    <a:lstStyle/>
                    <a:p>
                      <a:endParaRPr lang="fr-FR" sz="1400"/>
                    </a:p>
                  </a:txBody>
                  <a:tcPr marL="91451" marR="91451" marT="45723" marB="45723"/>
                </a:tc>
                <a:tc>
                  <a:txBody>
                    <a:bodyPr/>
                    <a:lstStyle/>
                    <a:p>
                      <a:endParaRPr lang="fr-FR" sz="1400"/>
                    </a:p>
                  </a:txBody>
                  <a:tcPr marL="91451" marR="91451" marT="45723" marB="45723"/>
                </a:tc>
                <a:tc>
                  <a:txBody>
                    <a:bodyPr/>
                    <a:lstStyle/>
                    <a:p>
                      <a:endParaRPr lang="fr-FR" sz="1400" dirty="0"/>
                    </a:p>
                  </a:txBody>
                  <a:tcPr marL="91451" marR="91451" marT="45723" marB="45723"/>
                </a:tc>
                <a:extLst>
                  <a:ext uri="{0D108BD9-81ED-4DB2-BD59-A6C34878D82A}">
                    <a16:rowId xmlns:a16="http://schemas.microsoft.com/office/drawing/2014/main" val="10012"/>
                  </a:ext>
                </a:extLst>
              </a:tr>
            </a:tbl>
          </a:graphicData>
        </a:graphic>
      </p:graphicFrame>
      <p:sp>
        <p:nvSpPr>
          <p:cNvPr id="8296" name="TextBox 7"/>
          <p:cNvSpPr txBox="1">
            <a:spLocks noChangeArrowheads="1"/>
          </p:cNvSpPr>
          <p:nvPr/>
        </p:nvSpPr>
        <p:spPr bwMode="auto">
          <a:xfrm>
            <a:off x="257175" y="624205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fr-FR" sz="1400" b="0" i="0" u="none" baseline="0"/>
              <a:t>Les NSCA en </a:t>
            </a:r>
            <a:r>
              <a:rPr lang="fr-FR" sz="1400" b="0" i="1" u="none" baseline="0">
                <a:solidFill>
                  <a:srgbClr val="00B0F0"/>
                </a:solidFill>
              </a:rPr>
              <a:t>BLEU</a:t>
            </a:r>
            <a:r>
              <a:rPr lang="fr-FR" sz="1400" b="0" i="0" u="none" baseline="0">
                <a:solidFill>
                  <a:srgbClr val="000000"/>
                </a:solidFill>
              </a:rPr>
              <a:t> ont été soutenus financièrement par le Fonds mondial</a:t>
            </a:r>
          </a:p>
          <a:p>
            <a:pPr algn="l" rtl="0">
              <a:spcBef>
                <a:spcPct val="0"/>
              </a:spcBef>
              <a:buFontTx/>
              <a:buNone/>
            </a:pPr>
            <a:r>
              <a:rPr lang="fr-FR" sz="1400" b="0" i="0" u="none" baseline="0">
                <a:solidFill>
                  <a:srgbClr val="000000"/>
                </a:solidFill>
              </a:rPr>
              <a:t>*Le Rwanda a mis en œuvre la NSCA à trois reprises. </a:t>
            </a:r>
          </a:p>
        </p:txBody>
      </p:sp>
    </p:spTree>
    <p:custDataLst>
      <p:tags r:id="rId1"/>
    </p:custDataLst>
    <p:extLst>
      <p:ext uri="{BB962C8B-B14F-4D97-AF65-F5344CB8AC3E}">
        <p14:creationId xmlns:p14="http://schemas.microsoft.com/office/powerpoint/2010/main" val="3391460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524315"/>
          </a:xfrm>
        </p:spPr>
        <p:txBody>
          <a:bodyPr/>
          <a:lstStyle/>
          <a:p>
            <a:r>
              <a:rPr lang="fr-FR" b="0" i="0" u="none" baseline="0" dirty="0"/>
              <a:t>NSCA – </a:t>
            </a:r>
            <a:r>
              <a:rPr lang="fr-FR" dirty="0"/>
              <a:t>Cartographie </a:t>
            </a:r>
            <a:r>
              <a:rPr lang="fr-FR" b="0" i="0" u="none" baseline="0" dirty="0"/>
              <a:t>de la chaîne d’approvisionnement</a:t>
            </a:r>
            <a:br>
              <a:rPr lang="fr-FR" dirty="0"/>
            </a:br>
            <a:br>
              <a:rPr lang="fr-FR" dirty="0"/>
            </a:br>
            <a:r>
              <a:rPr lang="fr-FR" b="0" i="1" u="none" baseline="0" dirty="0"/>
              <a:t>Nom officiel du pays X</a:t>
            </a:r>
            <a:r>
              <a:rPr lang="fr-FR" b="0" i="1" u="none" baseline="0" dirty="0">
                <a:solidFill>
                  <a:schemeClr val="bg1"/>
                </a:solidFill>
              </a:rPr>
              <a:t>, Organisation officielle</a:t>
            </a:r>
            <a:br>
              <a:rPr lang="fr-FR" i="1" dirty="0">
                <a:solidFill>
                  <a:schemeClr val="bg1"/>
                </a:solidFill>
              </a:rPr>
            </a:br>
            <a:br>
              <a:rPr lang="fr-FR" i="1" dirty="0">
                <a:solidFill>
                  <a:schemeClr val="bg1"/>
                </a:solidFill>
              </a:rPr>
            </a:br>
            <a:br>
              <a:rPr lang="fr-FR" dirty="0"/>
            </a:b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6/4/2019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12</a:t>
            </a:fld>
            <a:endParaRPr lang="fr-FR"/>
          </a:p>
        </p:txBody>
      </p:sp>
    </p:spTree>
    <p:custDataLst>
      <p:tags r:id="rId1"/>
    </p:custDataLst>
    <p:extLst>
      <p:ext uri="{BB962C8B-B14F-4D97-AF65-F5344CB8AC3E}">
        <p14:creationId xmlns:p14="http://schemas.microsoft.com/office/powerpoint/2010/main" val="52595954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1598502"/>
            <a:ext cx="3696767" cy="4116498"/>
          </a:xfrm>
        </p:spPr>
        <p:txBody>
          <a:bodyPr>
            <a:normAutofit fontScale="92500" lnSpcReduction="10000"/>
          </a:bodyPr>
          <a:lstStyle/>
          <a:p>
            <a:pPr marL="0" indent="0" algn="l" rtl="0">
              <a:buNone/>
            </a:pPr>
            <a:r>
              <a:rPr lang="fr-FR" b="1" i="0" u="none" baseline="0" dirty="0">
                <a:solidFill>
                  <a:schemeClr val="tx1">
                    <a:lumMod val="75000"/>
                    <a:lumOff val="25000"/>
                  </a:schemeClr>
                </a:solidFill>
              </a:rPr>
              <a:t>L’atelier de cartographie de la chaîne d’approvisionnement constitue la première étape </a:t>
            </a:r>
            <a:br>
              <a:rPr lang="fr-FR" b="1" i="0" u="none" baseline="0" dirty="0">
                <a:solidFill>
                  <a:schemeClr val="tx1">
                    <a:lumMod val="75000"/>
                    <a:lumOff val="25000"/>
                  </a:schemeClr>
                </a:solidFill>
              </a:rPr>
            </a:br>
            <a:r>
              <a:rPr lang="fr-FR" b="1" i="0" u="none" baseline="0" dirty="0">
                <a:solidFill>
                  <a:schemeClr val="tx1">
                    <a:lumMod val="75000"/>
                    <a:lumOff val="25000"/>
                  </a:schemeClr>
                </a:solidFill>
              </a:rPr>
              <a:t>de l’évaluation. </a:t>
            </a:r>
          </a:p>
          <a:p>
            <a:pPr marL="0" indent="0" algn="l" rtl="0">
              <a:buNone/>
            </a:pPr>
            <a:r>
              <a:rPr lang="fr-FR" b="0" i="0" u="none" baseline="0" dirty="0">
                <a:solidFill>
                  <a:schemeClr val="tx1">
                    <a:lumMod val="75000"/>
                    <a:lumOff val="25000"/>
                  </a:schemeClr>
                </a:solidFill>
              </a:rPr>
              <a:t>Cet exercice a pour but d’intégrer les parties prenantes essentielles ainsi que le flux de produits et d’informations dans la chaîne d’approvisionnement, afin de garantir une représentation exacte de la ou des chaînes d’approvisionnement de santé publique avant la phase de collecte des données. </a:t>
            </a:r>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13</a:t>
            </a:fld>
            <a:endParaRPr lang="fr-FR"/>
          </a:p>
        </p:txBody>
      </p:sp>
      <p:sp>
        <p:nvSpPr>
          <p:cNvPr id="6" name="Title 5"/>
          <p:cNvSpPr>
            <a:spLocks noGrp="1"/>
          </p:cNvSpPr>
          <p:nvPr>
            <p:ph type="title"/>
          </p:nvPr>
        </p:nvSpPr>
        <p:spPr>
          <a:xfrm>
            <a:off x="254784" y="-137458"/>
            <a:ext cx="7772400" cy="954107"/>
          </a:xfrm>
        </p:spPr>
        <p:txBody>
          <a:bodyPr/>
          <a:lstStyle/>
          <a:p>
            <a:pPr algn="l" rtl="0"/>
            <a:r>
              <a:rPr lang="fr-FR" b="1" i="0" u="none" baseline="0" dirty="0"/>
              <a:t>CARTOGRAPHIE DE LA CHAÎNE D’APPROVISIONNEMENT</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7664" y="5639851"/>
            <a:ext cx="2743200" cy="85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Fabricant/fournisseur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Entrepôt central</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dirty="0"/>
              <a:t>Entrepôts régionaux/</a:t>
            </a:r>
            <a:br>
              <a:rPr lang="fr-FR" sz="1600" b="0" i="0" u="none" baseline="0" dirty="0"/>
            </a:br>
            <a:r>
              <a:rPr lang="fr-FR" sz="1600" b="0" i="0" u="none" baseline="0" dirty="0"/>
              <a:t>de district</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Structure sanitaire</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Hôpital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20048902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1" y="2133600"/>
            <a:ext cx="5562599" cy="2362200"/>
          </a:xfrm>
        </p:spPr>
        <p:txBody>
          <a:bodyPr>
            <a:normAutofit/>
          </a:bodyPr>
          <a:lstStyle/>
          <a:p>
            <a:pPr marL="0" indent="0">
              <a:buNone/>
            </a:pPr>
            <a:r>
              <a:rPr lang="fr-FR" sz="2400" b="1" i="0" u="none" baseline="0" dirty="0">
                <a:solidFill>
                  <a:schemeClr val="tx1">
                    <a:lumMod val="75000"/>
                    <a:lumOff val="25000"/>
                  </a:schemeClr>
                </a:solidFill>
              </a:rPr>
              <a:t>À présent, passons en revue quelques exemples de </a:t>
            </a:r>
            <a:r>
              <a:rPr lang="fr-FR" sz="2400" b="1" dirty="0">
                <a:solidFill>
                  <a:schemeClr val="tx1">
                    <a:lumMod val="75000"/>
                    <a:lumOff val="25000"/>
                  </a:schemeClr>
                </a:solidFill>
              </a:rPr>
              <a:t>cartographies de chaînes d’approvisionnement...</a:t>
            </a:r>
            <a:endParaRPr lang="fr-FR" sz="2400" dirty="0">
              <a:solidFill>
                <a:schemeClr val="tx1">
                  <a:lumMod val="75000"/>
                  <a:lumOff val="25000"/>
                </a:schemeClr>
              </a:solidFill>
            </a:endParaRPr>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14</a:t>
            </a:fld>
            <a:endParaRPr lang="fr-FR"/>
          </a:p>
        </p:txBody>
      </p:sp>
      <p:sp>
        <p:nvSpPr>
          <p:cNvPr id="6" name="Title 5"/>
          <p:cNvSpPr>
            <a:spLocks noGrp="1"/>
          </p:cNvSpPr>
          <p:nvPr>
            <p:ph type="title"/>
          </p:nvPr>
        </p:nvSpPr>
        <p:spPr>
          <a:xfrm>
            <a:off x="254784" y="228600"/>
            <a:ext cx="7772400" cy="954107"/>
          </a:xfrm>
        </p:spPr>
        <p:txBody>
          <a:bodyPr/>
          <a:lstStyle/>
          <a:p>
            <a:pPr algn="l" rtl="0"/>
            <a:r>
              <a:rPr lang="fr-FR" b="1" i="0" u="none" baseline="0" dirty="0"/>
              <a:t>CARTOGRAPHIE DE LA CHAÎNE D’APPROVISIONNEMENT</a:t>
            </a: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b="0" i="0" u="none" baseline="0"/>
              <a:t>Utilisez les cartes suivantes tel que nécessaire.</a:t>
            </a:r>
          </a:p>
        </p:txBody>
      </p:sp>
    </p:spTree>
    <p:custDataLst>
      <p:tags r:id="rId1"/>
    </p:custDataLst>
    <p:extLst>
      <p:ext uri="{BB962C8B-B14F-4D97-AF65-F5344CB8AC3E}">
        <p14:creationId xmlns:p14="http://schemas.microsoft.com/office/powerpoint/2010/main" val="64655338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400855"/>
          </a:xfrm>
        </p:spPr>
        <p:txBody>
          <a:bodyPr>
            <a:noAutofit/>
          </a:bodyPr>
          <a:lstStyle/>
          <a:p>
            <a:pPr algn="l" rtl="0"/>
            <a:r>
              <a:rPr lang="fr-FR" sz="2400" b="0" i="0" u="none" baseline="0" dirty="0"/>
              <a:t>Exemple de cartographie d’une chaîne d’approvisionnement complexe</a:t>
            </a:r>
          </a:p>
        </p:txBody>
      </p:sp>
      <p:sp>
        <p:nvSpPr>
          <p:cNvPr id="4" name="Date Placeholder 3"/>
          <p:cNvSpPr>
            <a:spLocks noGrp="1"/>
          </p:cNvSpPr>
          <p:nvPr>
            <p:ph type="dt" sz="half" idx="10"/>
          </p:nvPr>
        </p:nvSpPr>
        <p:spPr/>
        <p:txBody>
          <a:bodyPr/>
          <a:lstStyle/>
          <a:p>
            <a:pPr algn="l" rtl="0"/>
            <a:fld id="{5B129EE3-CD69-4A0F-982C-29507AE22807}" type="datetime1">
              <a:rPr lang="en-US"/>
              <a:t>6/4/2019</a:t>
            </a:fld>
            <a:endParaRPr lang="fr-FR"/>
          </a:p>
        </p:txBody>
      </p:sp>
      <p:sp>
        <p:nvSpPr>
          <p:cNvPr id="5" name="Footer Placeholder 4"/>
          <p:cNvSpPr>
            <a:spLocks noGrp="1"/>
          </p:cNvSpPr>
          <p:nvPr>
            <p:ph type="ftr" sz="quarter" idx="4294967295"/>
          </p:nvPr>
        </p:nvSpPr>
        <p:spPr>
          <a:xfrm>
            <a:off x="3124200" y="6530079"/>
            <a:ext cx="2895600" cy="184666"/>
          </a:xfrm>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15</a:t>
            </a:fld>
            <a:endParaRPr lang="fr-FR"/>
          </a:p>
        </p:txBody>
      </p:sp>
      <p:pic>
        <p:nvPicPr>
          <p:cNvPr id="7" name="Picture 6"/>
          <p:cNvPicPr/>
          <p:nvPr/>
        </p:nvPicPr>
        <p:blipFill rotWithShape="1">
          <a:blip r:embed="rId3"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63404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534400" cy="782637"/>
          </a:xfrm>
        </p:spPr>
        <p:txBody>
          <a:bodyPr>
            <a:noAutofit/>
          </a:bodyPr>
          <a:lstStyle/>
          <a:p>
            <a:pPr algn="l" rtl="0"/>
            <a:r>
              <a:rPr lang="fr-FR" sz="2000" b="0" i="0" u="none" baseline="0" dirty="0"/>
              <a:t>Exemple de schématisation de la chaîne d’approvisionnement mondiale jusqu’au patient avec redistribution de l’approvisionnement</a:t>
            </a:r>
          </a:p>
        </p:txBody>
      </p:sp>
      <p:sp>
        <p:nvSpPr>
          <p:cNvPr id="4" name="Date Placeholder 3"/>
          <p:cNvSpPr>
            <a:spLocks noGrp="1"/>
          </p:cNvSpPr>
          <p:nvPr>
            <p:ph type="dt" sz="half" idx="10"/>
          </p:nvPr>
        </p:nvSpPr>
        <p:spPr/>
        <p:txBody>
          <a:bodyPr/>
          <a:lstStyle/>
          <a:p>
            <a:pPr algn="l" rtl="0"/>
            <a:fld id="{5B129EE3-CD69-4A0F-982C-29507AE22807}" type="datetime1">
              <a:rPr lang="en-US"/>
              <a:t>6/4/2019</a:t>
            </a:fld>
            <a:endParaRPr lang="fr-FR"/>
          </a:p>
        </p:txBody>
      </p:sp>
      <p:sp>
        <p:nvSpPr>
          <p:cNvPr id="5" name="Footer Placeholder 4"/>
          <p:cNvSpPr>
            <a:spLocks noGrp="1"/>
          </p:cNvSpPr>
          <p:nvPr>
            <p:ph type="ftr" sz="quarter" idx="4294967295"/>
          </p:nvPr>
        </p:nvSpPr>
        <p:spPr>
          <a:xfrm>
            <a:off x="3124200" y="6530079"/>
            <a:ext cx="2895600" cy="184666"/>
          </a:xfrm>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16</a:t>
            </a:fld>
            <a:endParaRPr lang="fr-F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63441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400855"/>
          </a:xfrm>
        </p:spPr>
        <p:txBody>
          <a:bodyPr>
            <a:noAutofit/>
          </a:bodyPr>
          <a:lstStyle/>
          <a:p>
            <a:pPr algn="l" rtl="0"/>
            <a:r>
              <a:rPr lang="fr-FR" sz="2000" b="0" i="0" u="none" baseline="0" dirty="0"/>
              <a:t>Exemple TRÈS clair de cartographie d’une chaîne d’approvisionnement unifiée</a:t>
            </a:r>
          </a:p>
        </p:txBody>
      </p:sp>
      <p:sp>
        <p:nvSpPr>
          <p:cNvPr id="4" name="Date Placeholder 3"/>
          <p:cNvSpPr>
            <a:spLocks noGrp="1"/>
          </p:cNvSpPr>
          <p:nvPr>
            <p:ph type="dt" sz="half" idx="10"/>
          </p:nvPr>
        </p:nvSpPr>
        <p:spPr/>
        <p:txBody>
          <a:bodyPr/>
          <a:lstStyle/>
          <a:p>
            <a:pPr algn="l" rtl="0"/>
            <a:fld id="{5B129EE3-CD69-4A0F-982C-29507AE22807}" type="datetime1">
              <a:rPr lang="en-US"/>
              <a:t>6/4/2019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17</a:t>
            </a:fld>
            <a:endParaRPr lang="fr-FR"/>
          </a:p>
        </p:txBody>
      </p:sp>
      <p:pic>
        <p:nvPicPr>
          <p:cNvPr id="7" name="image05.png"/>
          <p:cNvPicPr/>
          <p:nvPr/>
        </p:nvPicPr>
        <p:blipFill>
          <a:blip r:embed="rId3">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custDataLst>
      <p:tags r:id="rId1"/>
    </p:custDataLst>
    <p:extLst>
      <p:ext uri="{BB962C8B-B14F-4D97-AF65-F5344CB8AC3E}">
        <p14:creationId xmlns:p14="http://schemas.microsoft.com/office/powerpoint/2010/main" val="98097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Autofit/>
          </a:bodyPr>
          <a:lstStyle/>
          <a:p>
            <a:pPr algn="l" rtl="0"/>
            <a:r>
              <a:rPr lang="fr-FR" sz="2000" b="0" i="0" u="none" baseline="0" dirty="0"/>
              <a:t>Exemple – Cartographie de chaînes d’approvisionnement parallèles</a:t>
            </a:r>
          </a:p>
        </p:txBody>
      </p:sp>
      <p:sp>
        <p:nvSpPr>
          <p:cNvPr id="4" name="Date Placeholder 3"/>
          <p:cNvSpPr>
            <a:spLocks noGrp="1"/>
          </p:cNvSpPr>
          <p:nvPr>
            <p:ph type="dt" sz="half" idx="10"/>
          </p:nvPr>
        </p:nvSpPr>
        <p:spPr/>
        <p:txBody>
          <a:bodyPr/>
          <a:lstStyle/>
          <a:p>
            <a:pPr algn="l" rtl="0"/>
            <a:fld id="{5B129EE3-CD69-4A0F-982C-29507AE22807}" type="datetime1">
              <a:rPr lang="en-US"/>
              <a:t>6/4/2019</a:t>
            </a:fld>
            <a:endParaRPr lang="fr-FR"/>
          </a:p>
        </p:txBody>
      </p:sp>
      <p:sp>
        <p:nvSpPr>
          <p:cNvPr id="5" name="Footer Placeholder 4"/>
          <p:cNvSpPr>
            <a:spLocks noGrp="1"/>
          </p:cNvSpPr>
          <p:nvPr>
            <p:ph type="ftr" sz="quarter" idx="4294967295"/>
          </p:nvPr>
        </p:nvSpPr>
        <p:spPr>
          <a:xfrm>
            <a:off x="3124200" y="6530079"/>
            <a:ext cx="2895600" cy="184666"/>
          </a:xfrm>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18</a:t>
            </a:fld>
            <a:endParaRPr lang="fr-FR"/>
          </a:p>
        </p:txBody>
      </p:sp>
      <p:pic>
        <p:nvPicPr>
          <p:cNvPr id="8" name="image06.png"/>
          <p:cNvPicPr/>
          <p:nvPr/>
        </p:nvPicPr>
        <p:blipFill rotWithShape="1">
          <a:blip r:embed="rId3"/>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Tree>
    <p:custDataLst>
      <p:tags r:id="rId1"/>
    </p:custDataLst>
    <p:extLst>
      <p:ext uri="{BB962C8B-B14F-4D97-AF65-F5344CB8AC3E}">
        <p14:creationId xmlns:p14="http://schemas.microsoft.com/office/powerpoint/2010/main" val="3497769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pPr algn="l" rtl="0"/>
            <a:r>
              <a:rPr lang="fr-FR" b="0" i="0" u="none" baseline="0" dirty="0"/>
              <a:t>NSCA – </a:t>
            </a:r>
            <a:r>
              <a:rPr lang="fr-FR" b="0" i="0" u="none" baseline="0" dirty="0" err="1"/>
              <a:t>Capability</a:t>
            </a:r>
            <a:r>
              <a:rPr lang="fr-FR" b="0" i="0" u="none" baseline="0" dirty="0"/>
              <a:t> </a:t>
            </a:r>
            <a:r>
              <a:rPr lang="fr-FR" b="0" i="0" u="none" baseline="0" dirty="0" err="1"/>
              <a:t>Maturity</a:t>
            </a:r>
            <a:r>
              <a:rPr lang="fr-FR" b="0" i="0" u="none" baseline="0" dirty="0"/>
              <a:t> Model</a:t>
            </a:r>
            <a:br>
              <a:rPr lang="fr-FR" dirty="0"/>
            </a:br>
            <a:br>
              <a:rPr lang="fr-FR" dirty="0">
                <a:solidFill>
                  <a:schemeClr val="bg1"/>
                </a:solidFill>
              </a:rPr>
            </a:br>
            <a:r>
              <a:rPr lang="fr-FR" b="0" i="1" u="none" baseline="0" dirty="0"/>
              <a:t>Nom officiel</a:t>
            </a:r>
            <a:r>
              <a:rPr lang="fr-FR" b="0" i="1" u="none" baseline="0" dirty="0">
                <a:solidFill>
                  <a:schemeClr val="bg1"/>
                </a:solidFill>
              </a:rPr>
              <a:t>, Organisation officielle</a:t>
            </a:r>
            <a:r>
              <a:rPr lang="fr-FR" b="0" i="1" u="none" baseline="0" dirty="0">
                <a:solidFill>
                  <a:schemeClr val="tx2">
                    <a:lumMod val="60000"/>
                    <a:lumOff val="40000"/>
                  </a:schemeClr>
                </a:solidFill>
              </a:rPr>
              <a:t> (direction de l’équipe de l’outil NSCA)</a:t>
            </a:r>
            <a:br>
              <a:rPr lang="fr-FR" i="1" dirty="0"/>
            </a:br>
            <a:br>
              <a:rPr lang="fr-FR" i="1" dirty="0"/>
            </a:br>
            <a:br>
              <a:rPr lang="fr-FR" dirty="0"/>
            </a:b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6/4/2019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19</a:t>
            </a:fld>
            <a:endParaRPr lang="fr-FR"/>
          </a:p>
        </p:txBody>
      </p:sp>
    </p:spTree>
    <p:custDataLst>
      <p:tags r:id="rId1"/>
    </p:custDataLst>
    <p:extLst>
      <p:ext uri="{BB962C8B-B14F-4D97-AF65-F5344CB8AC3E}">
        <p14:creationId xmlns:p14="http://schemas.microsoft.com/office/powerpoint/2010/main" val="322807636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2667000"/>
            <a:ext cx="6858000" cy="1524000"/>
          </a:xfrm>
        </p:spPr>
        <p:txBody>
          <a:bodyPr>
            <a:normAutofit fontScale="70000" lnSpcReduction="20000"/>
          </a:bodyPr>
          <a:lstStyle/>
          <a:p>
            <a:pPr algn="l" rtl="0"/>
            <a:r>
              <a:rPr lang="fr-FR" sz="4000" b="0" i="0" u="none" baseline="0">
                <a:solidFill>
                  <a:schemeClr val="tx1"/>
                </a:solidFill>
              </a:rPr>
              <a:t>Mot de bienvenue et remarques préalables</a:t>
            </a:r>
          </a:p>
          <a:p>
            <a:pPr algn="l" rtl="0"/>
            <a:r>
              <a:rPr lang="fr-FR" sz="4000" b="0" i="1" u="none" baseline="0">
                <a:solidFill>
                  <a:schemeClr val="tx1"/>
                </a:solidFill>
              </a:rPr>
              <a:t>- Nom officiel du pays X, organisation officielle</a:t>
            </a:r>
            <a:endParaRPr lang="fr-FR" sz="4000" dirty="0">
              <a:solidFill>
                <a:schemeClr val="tx1"/>
              </a:solidFill>
            </a:endParaRPr>
          </a:p>
          <a:p>
            <a:pPr marL="342900" indent="-342900" algn="l" rtl="0">
              <a:buFont typeface="Arial" panose="020B0604020202020204" pitchFamily="34" charset="0"/>
              <a:buChar char="•"/>
            </a:pPr>
            <a:endParaRPr lang="fr-FR" sz="4000" dirty="0">
              <a:solidFill>
                <a:schemeClr val="tx1"/>
              </a:solidFill>
            </a:endParaRPr>
          </a:p>
        </p:txBody>
      </p:sp>
      <p:sp>
        <p:nvSpPr>
          <p:cNvPr id="4" name="Date Placeholder 3"/>
          <p:cNvSpPr>
            <a:spLocks noGrp="1"/>
          </p:cNvSpPr>
          <p:nvPr>
            <p:ph type="dt" sz="half" idx="10"/>
          </p:nvPr>
        </p:nvSpPr>
        <p:spPr/>
        <p:txBody>
          <a:bodyPr/>
          <a:lstStyle/>
          <a:p>
            <a:pPr algn="l" rtl="0"/>
            <a:fld id="{E651F69A-CC03-4F07-80AC-33A6B4447F5A}" type="datetime1">
              <a:rPr lang="en-US"/>
              <a:t>6/4/2019</a:t>
            </a:fld>
            <a:endParaRPr lang="fr-FR"/>
          </a:p>
        </p:txBody>
      </p:sp>
      <p:sp>
        <p:nvSpPr>
          <p:cNvPr id="6" name="Slide Number Placeholder 5"/>
          <p:cNvSpPr>
            <a:spLocks noGrp="1"/>
          </p:cNvSpPr>
          <p:nvPr>
            <p:ph type="sldNum" sz="quarter" idx="12"/>
          </p:nvPr>
        </p:nvSpPr>
        <p:spPr/>
        <p:txBody>
          <a:bodyPr/>
          <a:lstStyle/>
          <a:p>
            <a:pPr algn="r" rtl="0"/>
            <a:fld id="{A3E3E7B1-5544-488D-89C9-1CBD4FE25131}" type="slidenum">
              <a:rPr/>
              <a:t>2</a:t>
            </a:fld>
            <a:endParaRPr lang="fr-FR"/>
          </a:p>
        </p:txBody>
      </p:sp>
    </p:spTree>
    <p:custDataLst>
      <p:tags r:id="rId1"/>
    </p:custDataLst>
    <p:extLst>
      <p:ext uri="{BB962C8B-B14F-4D97-AF65-F5344CB8AC3E}">
        <p14:creationId xmlns:p14="http://schemas.microsoft.com/office/powerpoint/2010/main" val="3422810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572000"/>
          </a:xfrm>
        </p:spPr>
        <p:txBody>
          <a:bodyPr>
            <a:normAutofit fontScale="92500" lnSpcReduction="10000"/>
          </a:bodyPr>
          <a:lstStyle/>
          <a:p>
            <a:pPr marL="0" indent="0" algn="l" rtl="0">
              <a:buNone/>
            </a:pPr>
            <a:r>
              <a:rPr lang="fr-FR" b="1" i="0" u="none" baseline="0" dirty="0">
                <a:solidFill>
                  <a:schemeClr val="tx1">
                    <a:lumMod val="75000"/>
                    <a:lumOff val="25000"/>
                  </a:schemeClr>
                </a:solidFill>
              </a:rPr>
              <a:t>L’évaluation des capacités et du fonctionnement consiste </a:t>
            </a:r>
            <a:br>
              <a:rPr lang="fr-FR" b="1" i="0" u="none" baseline="0" dirty="0">
                <a:solidFill>
                  <a:schemeClr val="tx1">
                    <a:lumMod val="75000"/>
                    <a:lumOff val="25000"/>
                  </a:schemeClr>
                </a:solidFill>
              </a:rPr>
            </a:br>
            <a:r>
              <a:rPr lang="fr-FR" b="1" i="0" u="none" baseline="0" dirty="0">
                <a:solidFill>
                  <a:schemeClr val="tx1">
                    <a:lumMod val="75000"/>
                    <a:lumOff val="25000"/>
                  </a:schemeClr>
                </a:solidFill>
              </a:rPr>
              <a:t>en une série de questionnaires couvrant 11 domaines fonctionnels de la chaîne d’approvisionnement. </a:t>
            </a:r>
          </a:p>
          <a:p>
            <a:pPr marL="0" indent="0" algn="l" rtl="0">
              <a:buNone/>
            </a:pPr>
            <a:r>
              <a:rPr lang="fr-FR" b="0" i="0" u="none" baseline="0" dirty="0">
                <a:solidFill>
                  <a:schemeClr val="tx1">
                    <a:lumMod val="75000"/>
                    <a:lumOff val="25000"/>
                  </a:schemeClr>
                </a:solidFill>
              </a:rPr>
              <a:t>Chaque questionnaire comporte un entretien guidé destiné à valider les résultats et nécessite la validation de documents justificatifs. </a:t>
            </a:r>
          </a:p>
          <a:p>
            <a:pPr marL="0" indent="0" algn="l" rtl="0">
              <a:buNone/>
            </a:pPr>
            <a:r>
              <a:rPr lang="fr-FR" b="0" i="0" u="none" baseline="0" dirty="0">
                <a:solidFill>
                  <a:schemeClr val="tx1">
                    <a:lumMod val="75000"/>
                    <a:lumOff val="25000"/>
                  </a:schemeClr>
                </a:solidFill>
              </a:rPr>
              <a:t>Dans la version actualisée de la NSCA 2.0, toutes les questions sont de type Oui/Non afin de garantir l’objectivité.</a:t>
            </a:r>
          </a:p>
          <a:p>
            <a:pPr marL="0" indent="0" algn="l" rtl="0">
              <a:buNone/>
            </a:pPr>
            <a:endParaRPr lang="fr-FR" dirty="0">
              <a:solidFill>
                <a:schemeClr val="tx1">
                  <a:lumMod val="75000"/>
                  <a:lumOff val="25000"/>
                </a:schemeClr>
              </a:solidFill>
            </a:endParaRPr>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20</a:t>
            </a:fld>
            <a:endParaRPr lang="fr-FR"/>
          </a:p>
        </p:txBody>
      </p:sp>
      <p:sp>
        <p:nvSpPr>
          <p:cNvPr id="6" name="Title 5"/>
          <p:cNvSpPr>
            <a:spLocks noGrp="1"/>
          </p:cNvSpPr>
          <p:nvPr>
            <p:ph type="title"/>
          </p:nvPr>
        </p:nvSpPr>
        <p:spPr>
          <a:xfrm>
            <a:off x="381000" y="376543"/>
            <a:ext cx="7772400" cy="954107"/>
          </a:xfrm>
        </p:spPr>
        <p:txBody>
          <a:bodyPr/>
          <a:lstStyle/>
          <a:p>
            <a:pPr algn="l" rtl="0"/>
            <a:r>
              <a:rPr lang="fr-FR" b="1" i="0" u="none" baseline="0" dirty="0"/>
              <a:t>ÉVALUATION DES CAPACITÉS ET DU FONCTIONNEMENT </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graphicFrame>
        <p:nvGraphicFramePr>
          <p:cNvPr id="9" name="Object 8"/>
          <p:cNvGraphicFramePr>
            <a:graphicFrameLocks noChangeAspect="1"/>
          </p:cNvGraphicFramePr>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4098" name="Document" r:id="rId4" imgW="6311976" imgH="8821947" progId="Word.Document.12">
                  <p:embed/>
                </p:oleObj>
              </mc:Choice>
              <mc:Fallback>
                <p:oleObj name="Document" r:id="rId4" imgW="6311976" imgH="8821947" progId="Word.Document.12">
                  <p:embed/>
                  <p:pic>
                    <p:nvPicPr>
                      <p:cNvPr id="9" name="Object 8"/>
                      <p:cNvPicPr/>
                      <p:nvPr/>
                    </p:nvPicPr>
                    <p:blipFill>
                      <a:blip r:embed="rId5"/>
                      <a:stretch>
                        <a:fillRect/>
                      </a:stretch>
                    </p:blipFill>
                    <p:spPr>
                      <a:xfrm>
                        <a:off x="4953000" y="1714501"/>
                        <a:ext cx="3581400" cy="4078398"/>
                      </a:xfrm>
                      <a:prstGeom prst="rect">
                        <a:avLst/>
                      </a:prstGeom>
                      <a:solidFill>
                        <a:schemeClr val="bg1"/>
                      </a:solidFill>
                    </p:spPr>
                  </p:pic>
                </p:oleObj>
              </mc:Fallback>
            </mc:AlternateContent>
          </a:graphicData>
        </a:graphic>
      </p:graphicFrame>
    </p:spTree>
    <p:custDataLst>
      <p:tags r:id="rId2"/>
    </p:custDataLst>
    <p:extLst>
      <p:ext uri="{BB962C8B-B14F-4D97-AF65-F5344CB8AC3E}">
        <p14:creationId xmlns:p14="http://schemas.microsoft.com/office/powerpoint/2010/main" val="210607681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001000" cy="5334000"/>
          </a:xfrm>
        </p:spPr>
        <p:txBody>
          <a:bodyPr>
            <a:normAutofit fontScale="92500"/>
          </a:bodyPr>
          <a:lstStyle/>
          <a:p>
            <a:pPr algn="l" rtl="0"/>
            <a:r>
              <a:rPr lang="fr-FR" sz="2400" b="0" i="0" u="none" baseline="0" dirty="0">
                <a:solidFill>
                  <a:schemeClr val="tx1">
                    <a:lumMod val="75000"/>
                    <a:lumOff val="25000"/>
                  </a:schemeClr>
                </a:solidFill>
              </a:rPr>
              <a:t>Emprunté au secteur privé.</a:t>
            </a:r>
          </a:p>
          <a:p>
            <a:pPr lvl="1" algn="l" rtl="0"/>
            <a:r>
              <a:rPr lang="fr-FR" sz="2400" b="0" i="0" u="none" baseline="0" dirty="0">
                <a:solidFill>
                  <a:schemeClr val="tx1">
                    <a:lumMod val="75000"/>
                    <a:lumOff val="25000"/>
                  </a:schemeClr>
                </a:solidFill>
              </a:rPr>
              <a:t>Utilisé à des fins de développement logiciel, </a:t>
            </a:r>
            <a:br>
              <a:rPr lang="fr-FR" sz="2400" b="0" i="0" u="none" baseline="0" dirty="0">
                <a:solidFill>
                  <a:schemeClr val="tx1">
                    <a:lumMod val="75000"/>
                    <a:lumOff val="25000"/>
                  </a:schemeClr>
                </a:solidFill>
              </a:rPr>
            </a:br>
            <a:r>
              <a:rPr lang="fr-FR" sz="2400" b="0" i="0" u="none" baseline="0" dirty="0">
                <a:solidFill>
                  <a:schemeClr val="tx1">
                    <a:lumMod val="75000"/>
                    <a:lumOff val="25000"/>
                  </a:schemeClr>
                </a:solidFill>
              </a:rPr>
              <a:t>chaîne d’approvisionnement, ministère de la Défense </a:t>
            </a:r>
            <a:br>
              <a:rPr lang="fr-FR" sz="2400" b="0" i="0" u="none" baseline="0" dirty="0">
                <a:solidFill>
                  <a:schemeClr val="tx1">
                    <a:lumMod val="75000"/>
                    <a:lumOff val="25000"/>
                  </a:schemeClr>
                </a:solidFill>
              </a:rPr>
            </a:br>
            <a:r>
              <a:rPr lang="fr-FR" sz="2400" b="0" i="0" u="none" baseline="0" dirty="0">
                <a:solidFill>
                  <a:schemeClr val="tx1">
                    <a:lumMod val="75000"/>
                    <a:lumOff val="25000"/>
                  </a:schemeClr>
                </a:solidFill>
              </a:rPr>
              <a:t>des États-Unis.</a:t>
            </a:r>
          </a:p>
          <a:p>
            <a:r>
              <a:rPr lang="fr-FR" sz="2400" b="0" i="0" u="none" baseline="0" dirty="0">
                <a:solidFill>
                  <a:schemeClr val="tx1">
                    <a:lumMod val="75000"/>
                    <a:lumOff val="25000"/>
                  </a:schemeClr>
                </a:solidFill>
              </a:rPr>
              <a:t>Développé par </a:t>
            </a:r>
            <a:r>
              <a:rPr lang="fr-FR" sz="2400" b="0" i="0" u="none" baseline="0" dirty="0" err="1">
                <a:solidFill>
                  <a:schemeClr val="tx1">
                    <a:lumMod val="75000"/>
                    <a:lumOff val="25000"/>
                  </a:schemeClr>
                </a:solidFill>
              </a:rPr>
              <a:t>Lockamy</a:t>
            </a:r>
            <a:r>
              <a:rPr lang="fr-FR" sz="2400" b="0" i="0" u="none" baseline="0" dirty="0">
                <a:solidFill>
                  <a:schemeClr val="tx1">
                    <a:lumMod val="75000"/>
                    <a:lumOff val="25000"/>
                  </a:schemeClr>
                </a:solidFill>
              </a:rPr>
              <a:t> et McCormack, </a:t>
            </a:r>
            <a:r>
              <a:rPr lang="fr-FR" sz="2400" dirty="0">
                <a:solidFill>
                  <a:schemeClr val="tx1">
                    <a:lumMod val="75000"/>
                    <a:lumOff val="25000"/>
                  </a:schemeClr>
                </a:solidFill>
              </a:rPr>
              <a:t>après que ces derniers ont identifié des lacunes en analysant les explications justifiant </a:t>
            </a:r>
            <a:br>
              <a:rPr lang="fr-FR" sz="2400" dirty="0">
                <a:solidFill>
                  <a:schemeClr val="tx1">
                    <a:lumMod val="75000"/>
                    <a:lumOff val="25000"/>
                  </a:schemeClr>
                </a:solidFill>
              </a:rPr>
            </a:br>
            <a:r>
              <a:rPr lang="fr-FR" sz="2400" dirty="0">
                <a:solidFill>
                  <a:schemeClr val="tx1">
                    <a:lumMod val="75000"/>
                    <a:lumOff val="25000"/>
                  </a:schemeClr>
                </a:solidFill>
              </a:rPr>
              <a:t>les </a:t>
            </a:r>
            <a:r>
              <a:rPr lang="fr-FR" sz="2400" b="0" i="0" u="none" baseline="0" dirty="0">
                <a:solidFill>
                  <a:schemeClr val="tx1">
                    <a:lumMod val="75000"/>
                    <a:lumOff val="25000"/>
                  </a:schemeClr>
                </a:solidFill>
              </a:rPr>
              <a:t>performances insuffisantes/excellentes. </a:t>
            </a:r>
          </a:p>
          <a:p>
            <a:pPr algn="l" rtl="0"/>
            <a:r>
              <a:rPr lang="fr-FR" sz="2400" b="0" i="0" u="none" baseline="0" dirty="0">
                <a:solidFill>
                  <a:schemeClr val="tx1">
                    <a:lumMod val="75000"/>
                    <a:lumOff val="25000"/>
                  </a:schemeClr>
                </a:solidFill>
              </a:rPr>
              <a:t>Au départ, le CMM était divisé en cinq niveaux.</a:t>
            </a:r>
          </a:p>
          <a:p>
            <a:r>
              <a:rPr lang="fr-FR" sz="2400" b="0" i="0" u="none" baseline="0" dirty="0">
                <a:solidFill>
                  <a:schemeClr val="tx1">
                    <a:lumMod val="75000"/>
                    <a:lumOff val="25000"/>
                  </a:schemeClr>
                </a:solidFill>
              </a:rPr>
              <a:t>Perfectionné pour faciliter la collecte de données avec des questions binaires, dont les réponses sont évaluées et pondérées en fonction de leur </a:t>
            </a:r>
            <a:r>
              <a:rPr lang="fr-FR" sz="2400" dirty="0">
                <a:solidFill>
                  <a:schemeClr val="tx1">
                    <a:lumMod val="75000"/>
                    <a:lumOff val="25000"/>
                  </a:schemeClr>
                </a:solidFill>
              </a:rPr>
              <a:t>importance dans </a:t>
            </a:r>
            <a:r>
              <a:rPr lang="fr-FR" sz="2400" b="0" i="0" u="none" baseline="0" dirty="0">
                <a:solidFill>
                  <a:schemeClr val="tx1">
                    <a:lumMod val="75000"/>
                    <a:lumOff val="25000"/>
                  </a:schemeClr>
                </a:solidFill>
              </a:rPr>
              <a:t>le bon fonctionnement </a:t>
            </a:r>
            <a:br>
              <a:rPr lang="fr-FR" sz="2400" b="0" i="0" u="none" baseline="0" dirty="0">
                <a:solidFill>
                  <a:schemeClr val="tx1">
                    <a:lumMod val="75000"/>
                    <a:lumOff val="25000"/>
                  </a:schemeClr>
                </a:solidFill>
              </a:rPr>
            </a:br>
            <a:r>
              <a:rPr lang="fr-FR" sz="2400" b="0" i="0" u="none" baseline="0" dirty="0">
                <a:solidFill>
                  <a:schemeClr val="tx1">
                    <a:lumMod val="75000"/>
                    <a:lumOff val="25000"/>
                  </a:schemeClr>
                </a:solidFill>
              </a:rPr>
              <a:t>du système. </a:t>
            </a:r>
          </a:p>
          <a:p>
            <a:pPr algn="l" rtl="0"/>
            <a:r>
              <a:rPr lang="fr-FR" sz="2400" b="0" i="0" u="none" baseline="0" dirty="0">
                <a:solidFill>
                  <a:schemeClr val="tx1">
                    <a:lumMod val="75000"/>
                    <a:lumOff val="25000"/>
                  </a:schemeClr>
                </a:solidFill>
              </a:rPr>
              <a:t>11 modules (les KPI complètent chaque module).</a:t>
            </a:r>
            <a:endParaRPr lang="fr-FR" dirty="0">
              <a:solidFill>
                <a:schemeClr val="tx1">
                  <a:lumMod val="75000"/>
                  <a:lumOff val="25000"/>
                </a:schemeClr>
              </a:solidFill>
            </a:endParaRPr>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21</a:t>
            </a:fld>
            <a:endParaRPr lang="fr-FR"/>
          </a:p>
        </p:txBody>
      </p:sp>
      <p:sp>
        <p:nvSpPr>
          <p:cNvPr id="6" name="Title 5"/>
          <p:cNvSpPr>
            <a:spLocks noGrp="1"/>
          </p:cNvSpPr>
          <p:nvPr>
            <p:ph type="title"/>
          </p:nvPr>
        </p:nvSpPr>
        <p:spPr>
          <a:xfrm>
            <a:off x="373039" y="284210"/>
            <a:ext cx="7772400" cy="523220"/>
          </a:xfrm>
        </p:spPr>
        <p:txBody>
          <a:bodyPr/>
          <a:lstStyle/>
          <a:p>
            <a:pPr algn="l" rtl="0"/>
            <a:r>
              <a:rPr lang="fr-FR" b="1" i="0" u="none" baseline="0"/>
              <a:t>CAPABILITY MATURITY MODEL (CMM)</a:t>
            </a:r>
          </a:p>
        </p:txBody>
      </p:sp>
    </p:spTree>
    <p:custDataLst>
      <p:tags r:id="rId1"/>
    </p:custDataLst>
    <p:extLst>
      <p:ext uri="{BB962C8B-B14F-4D97-AF65-F5344CB8AC3E}">
        <p14:creationId xmlns:p14="http://schemas.microsoft.com/office/powerpoint/2010/main" val="123592036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
        <p:nvSpPr>
          <p:cNvPr id="2" name="Title 1"/>
          <p:cNvSpPr>
            <a:spLocks noGrp="1"/>
          </p:cNvSpPr>
          <p:nvPr>
            <p:ph type="title"/>
          </p:nvPr>
        </p:nvSpPr>
        <p:spPr>
          <a:xfrm>
            <a:off x="152400" y="304800"/>
            <a:ext cx="8828127" cy="914400"/>
          </a:xfrm>
        </p:spPr>
        <p:txBody>
          <a:bodyPr>
            <a:normAutofit/>
          </a:bodyPr>
          <a:lstStyle/>
          <a:p>
            <a:pPr algn="ctr" rtl="0"/>
            <a:r>
              <a:rPr lang="fr-FR" sz="2000" i="0" u="none" baseline="0" dirty="0"/>
              <a:t>L’OUTIL NSCA 2.0 CONTIENT 11 DOMAINES FONCTIONNELS, MESURÉS DANS LE CADRE DE L’ÉVALUATION</a:t>
            </a:r>
          </a:p>
        </p:txBody>
      </p:sp>
      <p:sp>
        <p:nvSpPr>
          <p:cNvPr id="83" name="Slide Number Placeholder 3"/>
          <p:cNvSpPr>
            <a:spLocks noGrp="1"/>
          </p:cNvSpPr>
          <p:nvPr>
            <p:ph type="sldNum" sz="quarter" idx="10"/>
          </p:nvPr>
        </p:nvSpPr>
        <p:spPr>
          <a:xfrm>
            <a:off x="6992103" y="6389928"/>
            <a:ext cx="2044700" cy="425739"/>
          </a:xfrm>
        </p:spPr>
        <p:txBody>
          <a:bodyPr/>
          <a:lstStyle/>
          <a:p>
            <a:pPr algn="r" rtl="0"/>
            <a:fld id="{A68742CE-0441-40DD-9C59-FF6ADAD92323}" type="slidenum">
              <a:rPr>
                <a:solidFill>
                  <a:srgbClr val="000000"/>
                </a:solidFill>
              </a:rPr>
              <a:pPr/>
              <a:t>22</a:t>
            </a:fld>
            <a:endParaRPr lang="fr-FR">
              <a:solidFill>
                <a:srgbClr val="000000"/>
              </a:solidFill>
            </a:endParaRPr>
          </a:p>
        </p:txBody>
      </p:sp>
      <p:graphicFrame>
        <p:nvGraphicFramePr>
          <p:cNvPr id="10" name="Diagram 9"/>
          <p:cNvGraphicFramePr/>
          <p:nvPr>
            <p:extLst>
              <p:ext uri="{D42A27DB-BD31-4B8C-83A1-F6EECF244321}">
                <p14:modId xmlns:p14="http://schemas.microsoft.com/office/powerpoint/2010/main" val="712290948"/>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rtl="0"/>
            <a:r>
              <a:rPr lang="fr-FR" b="0" i="0" u="none" baseline="0">
                <a:solidFill>
                  <a:schemeClr val="bg1"/>
                </a:solidFill>
              </a:rPr>
              <a:t>ENVIRONNEMENT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rtl="0"/>
            <a:r>
              <a:rPr lang="fr-FR" sz="1200" b="0" i="0" u="none" baseline="0">
                <a:solidFill>
                  <a:schemeClr val="bg1"/>
                </a:solidFill>
              </a:rPr>
              <a:t>Central &gt; Intermédiaire &gt; Périphérique </a:t>
            </a:r>
          </a:p>
        </p:txBody>
      </p:sp>
    </p:spTree>
    <p:custDataLst>
      <p:tags r:id="rId1"/>
    </p:custDataLst>
    <p:extLst>
      <p:ext uri="{BB962C8B-B14F-4D97-AF65-F5344CB8AC3E}">
        <p14:creationId xmlns:p14="http://schemas.microsoft.com/office/powerpoint/2010/main" val="3394942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714375" y="1362075"/>
            <a:ext cx="7772400" cy="609600"/>
          </a:xfrm>
        </p:spPr>
        <p:txBody>
          <a:bodyPr>
            <a:normAutofit fontScale="90000"/>
          </a:bodyPr>
          <a:lstStyle/>
          <a:p>
            <a:pPr algn="l" rtl="0"/>
            <a:r>
              <a:rPr lang="fr-FR" b="0" i="0" u="none" baseline="0">
                <a:latin typeface="Gill Sans MT" pitchFamily="34" charset="0"/>
                <a:cs typeface="Gill Sans MT" pitchFamily="34" charset="0"/>
              </a:rPr>
              <a:t>Définitions du degré de maturité et contribution au score général du modèle CMM</a:t>
            </a:r>
            <a:endParaRPr lang="fr-FR" altLang="en-US" strike="sngStrike" dirty="0">
              <a:latin typeface="Gill Sans MT" pitchFamily="34" charset="0"/>
              <a:cs typeface="Gill Sans MT"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668950764"/>
              </p:ext>
            </p:extLst>
          </p:nvPr>
        </p:nvGraphicFramePr>
        <p:xfrm>
          <a:off x="191067" y="2124519"/>
          <a:ext cx="5142933" cy="3971481"/>
        </p:xfrm>
        <a:graphic>
          <a:graphicData uri="http://schemas.openxmlformats.org/drawingml/2006/table">
            <a:tbl>
              <a:tblPr firstRow="1" firstCol="1">
                <a:tableStyleId>{6E25E649-3F16-4E02-A733-19D2CDBF48F0}</a:tableStyleId>
              </a:tblPr>
              <a:tblGrid>
                <a:gridCol w="1637733">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57162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0" i="0" u="none" strike="noStrike" cap="none" normalizeH="0" baseline="0" dirty="0">
                          <a:ln>
                            <a:noFill/>
                          </a:ln>
                          <a:solidFill>
                            <a:schemeClr val="bg1"/>
                          </a:solidFill>
                          <a:effectLst/>
                        </a:rPr>
                        <a:t>Degré de maturité</a:t>
                      </a:r>
                      <a:r>
                        <a:rPr kumimoji="0" lang="fr-FR" sz="1200" b="0" i="0" u="none" strike="noStrike" cap="none" normalizeH="0" baseline="0" dirty="0">
                          <a:ln>
                            <a:noFill/>
                          </a:ln>
                          <a:solidFill>
                            <a:schemeClr val="bg1"/>
                          </a:solidFill>
                          <a:effectLst/>
                        </a:rPr>
                        <a:t> </a:t>
                      </a:r>
                      <a:r>
                        <a:rPr kumimoji="0" lang="fr-FR" sz="11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fr-FR" altLang="en-US" sz="1100" u="none" strike="noStrike" cap="none" normalizeH="0" baseline="0" dirty="0">
                        <a:ln>
                          <a:noFill/>
                        </a:ln>
                        <a:solidFill>
                          <a:schemeClr val="bg1"/>
                        </a:solidFill>
                        <a:effectLst/>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200" b="0" i="0" u="none" strike="noStrike" cap="none" normalizeH="0" baseline="0" dirty="0">
                          <a:ln>
                            <a:noFill/>
                          </a:ln>
                          <a:solidFill>
                            <a:schemeClr val="bg1"/>
                          </a:solidFill>
                          <a:effectLst/>
                        </a:rPr>
                        <a:t>Définition</a:t>
                      </a:r>
                      <a:endParaRPr kumimoji="0" lang="fr-FR" altLang="en-US" sz="12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200" b="1" i="0" u="none" strike="noStrike" cap="none" normalizeH="0" baseline="0" dirty="0">
                          <a:ln>
                            <a:noFill/>
                          </a:ln>
                          <a:solidFill>
                            <a:schemeClr val="bg1"/>
                          </a:solidFill>
                          <a:effectLst/>
                          <a:latin typeface="Gill Sans MT" pitchFamily="34" charset="0"/>
                          <a:cs typeface="Times New Roman" panose="02020603050405020304" pitchFamily="18" charset="0"/>
                        </a:rPr>
                        <a:t>Exemple d’inventaire</a:t>
                      </a:r>
                    </a:p>
                  </a:txBody>
                  <a:tcPr marL="91448" marR="91448" marT="45772" marB="45772" anchor="ctr" horzOverflow="overflow"/>
                </a:tc>
                <a:extLst>
                  <a:ext uri="{0D108BD9-81ED-4DB2-BD59-A6C34878D82A}">
                    <a16:rowId xmlns:a16="http://schemas.microsoft.com/office/drawing/2014/main" val="10000"/>
                  </a:ext>
                </a:extLst>
              </a:tr>
              <a:tr h="78518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De base</a:t>
                      </a:r>
                    </a:p>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1" i="0" u="none" strike="noStrike" cap="none" normalizeH="0" baseline="0">
                          <a:ln>
                            <a:noFill/>
                          </a:ln>
                          <a:solidFill>
                            <a:schemeClr val="bg1"/>
                          </a:solidFill>
                          <a:effectLst/>
                          <a:latin typeface="Gill Sans MT" pitchFamily="34" charset="0"/>
                          <a:cs typeface="Times New Roman" panose="02020603050405020304" pitchFamily="18" charset="0"/>
                        </a:rPr>
                        <a:t>(50 %)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Doit disposer des capacités et des ressources nécessaires</a:t>
                      </a: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Fiches de stock</a:t>
                      </a:r>
                      <a:endParaRPr kumimoji="0" lang="fr-FR" altLang="en-US" sz="14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val="10001"/>
                  </a:ext>
                </a:extLst>
              </a:tr>
              <a:tr h="61470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Intermédiaire</a:t>
                      </a:r>
                      <a:br>
                        <a:rPr kumimoji="0" lang="fr-FR" sz="1400" u="none" strike="noStrike" cap="none" normalizeH="0" baseline="0">
                          <a:ln>
                            <a:noFill/>
                          </a:ln>
                          <a:solidFill>
                            <a:schemeClr val="bg1"/>
                          </a:solidFill>
                          <a:effectLst/>
                        </a:rPr>
                      </a:br>
                      <a:r>
                        <a:rPr kumimoji="0" lang="fr-FR" sz="1400" b="0" i="0" u="none" strike="noStrike" cap="none" normalizeH="0" baseline="0">
                          <a:ln>
                            <a:noFill/>
                          </a:ln>
                          <a:solidFill>
                            <a:schemeClr val="bg1"/>
                          </a:solidFill>
                          <a:effectLst/>
                        </a:rPr>
                        <a:t>(30 %)</a:t>
                      </a:r>
                      <a:endParaRPr kumimoji="0" lang="fr-FR"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cap="none" normalizeH="0" baseline="0" dirty="0">
                          <a:ln>
                            <a:noFill/>
                          </a:ln>
                          <a:effectLst/>
                        </a:rPr>
                        <a:t>Important, mais pas indispensable  </a:t>
                      </a:r>
                      <a:endParaRPr kumimoji="0" lang="fr-FR" altLang="en-US" sz="14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Une feuille Excel</a:t>
                      </a:r>
                      <a:endParaRPr kumimoji="0" lang="fr-FR" altLang="en-US" sz="14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val="10002"/>
                  </a:ext>
                </a:extLst>
              </a:tr>
              <a:tr h="737801">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Avancé</a:t>
                      </a:r>
                    </a:p>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1" i="0" u="none" strike="noStrike" cap="none" normalizeH="0" baseline="0">
                          <a:ln>
                            <a:noFill/>
                          </a:ln>
                          <a:solidFill>
                            <a:schemeClr val="bg1"/>
                          </a:solidFill>
                          <a:effectLst/>
                          <a:latin typeface="Gill Sans MT" pitchFamily="34" charset="0"/>
                          <a:cs typeface="Times New Roman" panose="02020603050405020304" pitchFamily="18" charset="0"/>
                        </a:rPr>
                        <a:t>(15 %)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cap="none" normalizeH="0" baseline="0">
                          <a:ln>
                            <a:noFill/>
                          </a:ln>
                          <a:effectLst/>
                        </a:rPr>
                        <a:t>Souhaitable  </a:t>
                      </a:r>
                      <a:endParaRPr kumimoji="0" lang="fr-FR" altLang="en-US" sz="14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Un outil électronique de gestion de stock </a:t>
                      </a:r>
                      <a:b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br>
                      <a: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et de distribution</a:t>
                      </a:r>
                      <a:endParaRPr kumimoji="0" lang="fr-FR" altLang="en-US" sz="14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val="10003"/>
                  </a:ext>
                </a:extLst>
              </a:tr>
              <a:tr h="1143000">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Summum</a:t>
                      </a:r>
                    </a:p>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1" i="0" u="none" strike="noStrike" cap="none" normalizeH="0" baseline="0">
                          <a:ln>
                            <a:noFill/>
                          </a:ln>
                          <a:solidFill>
                            <a:schemeClr val="bg1"/>
                          </a:solidFill>
                          <a:effectLst/>
                          <a:latin typeface="Gill Sans MT" pitchFamily="34" charset="0"/>
                          <a:cs typeface="Times New Roman" panose="02020603050405020304" pitchFamily="18" charset="0"/>
                        </a:rPr>
                        <a:t>(5 %)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cap="none" normalizeH="0" baseline="0" dirty="0">
                          <a:ln>
                            <a:noFill/>
                          </a:ln>
                          <a:effectLst/>
                        </a:rPr>
                        <a:t>Tel que déployé par les principaux organismes internationaux </a:t>
                      </a:r>
                      <a:br>
                        <a:rPr kumimoji="0" lang="fr-FR" sz="1400" b="0" i="0" u="none" strike="noStrike" cap="none" normalizeH="0" baseline="0" dirty="0">
                          <a:ln>
                            <a:noFill/>
                          </a:ln>
                          <a:effectLst/>
                        </a:rPr>
                      </a:br>
                      <a:r>
                        <a:rPr kumimoji="0" lang="fr-FR" sz="1400" b="0" i="0" u="none" strike="noStrike" cap="none" normalizeH="0" baseline="0" dirty="0">
                          <a:ln>
                            <a:noFill/>
                          </a:ln>
                          <a:effectLst/>
                        </a:rPr>
                        <a:t>de la logistique. </a:t>
                      </a:r>
                      <a:endParaRPr kumimoji="0" lang="fr-FR" altLang="en-US" sz="14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4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Un système de planification des ressources d’entreprise (ERP) pour les stocks </a:t>
                      </a:r>
                      <a:endParaRPr kumimoji="0" lang="fr-FR" altLang="en-US" sz="14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val="10004"/>
                  </a:ext>
                </a:extLst>
              </a:tr>
            </a:tbl>
          </a:graphicData>
        </a:graphic>
      </p:graphicFrame>
      <p:sp>
        <p:nvSpPr>
          <p:cNvPr id="44064" name="TextBox 7"/>
          <p:cNvSpPr txBox="1">
            <a:spLocks noChangeArrowheads="1"/>
          </p:cNvSpPr>
          <p:nvPr/>
        </p:nvSpPr>
        <p:spPr bwMode="auto">
          <a:xfrm>
            <a:off x="258762" y="6217592"/>
            <a:ext cx="6037263"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r>
              <a:rPr lang="fr-FR" sz="1200" b="1" i="1" u="none" baseline="0" dirty="0"/>
              <a:t>Capacités à opérer un système de chaîne d’approvisionnement = politiques, structures, processus, procédures, outils, indicateurs, rapports indispensables</a:t>
            </a:r>
            <a:endParaRPr lang="fr-FR" altLang="en-US" sz="1200" b="1" i="1" dirty="0"/>
          </a:p>
        </p:txBody>
      </p:sp>
      <p:sp>
        <p:nvSpPr>
          <p:cNvPr id="3" name="TextBox 2"/>
          <p:cNvSpPr txBox="1"/>
          <p:nvPr/>
        </p:nvSpPr>
        <p:spPr>
          <a:xfrm>
            <a:off x="5667369" y="2310199"/>
            <a:ext cx="3275463" cy="3654847"/>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l" rtl="0">
              <a:spcAft>
                <a:spcPts val="300"/>
              </a:spcAft>
              <a:buFont typeface="Arial" panose="020B0604020202020204" pitchFamily="34" charset="0"/>
              <a:buChar char="•"/>
            </a:pPr>
            <a:r>
              <a:rPr lang="fr-FR" sz="1600" b="0" i="0" u="none" baseline="0" dirty="0">
                <a:solidFill>
                  <a:srgbClr val="635C5B"/>
                </a:solidFill>
                <a:latin typeface="Gill Sans MT" pitchFamily="34" charset="0"/>
                <a:ea typeface="Gill Sans MT" pitchFamily="34" charset="0"/>
                <a:cs typeface="Gill Sans MT" pitchFamily="34" charset="0"/>
              </a:rPr>
              <a:t>À chaque question est attribué </a:t>
            </a:r>
            <a:br>
              <a:rPr lang="fr-FR" sz="1600" b="0" i="0" u="none" baseline="0" dirty="0">
                <a:solidFill>
                  <a:srgbClr val="635C5B"/>
                </a:solidFill>
                <a:latin typeface="Gill Sans MT" pitchFamily="34" charset="0"/>
                <a:ea typeface="Gill Sans MT" pitchFamily="34" charset="0"/>
                <a:cs typeface="Gill Sans MT" pitchFamily="34" charset="0"/>
              </a:rPr>
            </a:br>
            <a:r>
              <a:rPr lang="fr-FR" sz="1600" b="0" i="0" u="none" baseline="0" dirty="0">
                <a:solidFill>
                  <a:srgbClr val="635C5B"/>
                </a:solidFill>
                <a:latin typeface="Gill Sans MT" pitchFamily="34" charset="0"/>
                <a:ea typeface="Gill Sans MT" pitchFamily="34" charset="0"/>
                <a:cs typeface="Gill Sans MT" pitchFamily="34" charset="0"/>
              </a:rPr>
              <a:t>un score.</a:t>
            </a:r>
          </a:p>
          <a:p>
            <a:pPr marL="285750" indent="-285750" algn="l" rtl="0">
              <a:spcAft>
                <a:spcPts val="300"/>
              </a:spcAft>
              <a:buFont typeface="Arial" panose="020B0604020202020204" pitchFamily="34" charset="0"/>
              <a:buChar char="•"/>
            </a:pPr>
            <a:r>
              <a:rPr lang="fr-FR" sz="1600" b="0" i="0" u="none" baseline="0" dirty="0">
                <a:solidFill>
                  <a:srgbClr val="635C5B"/>
                </a:solidFill>
                <a:latin typeface="Gill Sans MT" pitchFamily="34" charset="0"/>
                <a:ea typeface="Gill Sans MT" pitchFamily="34" charset="0"/>
                <a:cs typeface="Gill Sans MT" pitchFamily="34" charset="0"/>
              </a:rPr>
              <a:t>La somme des scores individuels obtenus pour chaque niveau de maturité correspond au score maximal pour le niveau en question. </a:t>
            </a:r>
          </a:p>
          <a:p>
            <a:pPr marL="285750" indent="-285750" algn="l" rtl="0">
              <a:spcAft>
                <a:spcPts val="300"/>
              </a:spcAft>
              <a:buFont typeface="Arial" panose="020B0604020202020204" pitchFamily="34" charset="0"/>
              <a:buChar char="•"/>
            </a:pPr>
            <a:r>
              <a:rPr lang="fr-FR" sz="1600" b="0" i="0" u="none" baseline="0" dirty="0">
                <a:solidFill>
                  <a:srgbClr val="635C5B"/>
                </a:solidFill>
                <a:latin typeface="Gill Sans MT" pitchFamily="34" charset="0"/>
                <a:ea typeface="Gill Sans MT" pitchFamily="34" charset="0"/>
                <a:cs typeface="Gill Sans MT" pitchFamily="34" charset="0"/>
              </a:rPr>
              <a:t>La somme de l’ensemble des scores donne un score final pour ce module.</a:t>
            </a:r>
          </a:p>
          <a:p>
            <a:pPr marL="285750" indent="-285750" algn="l" rtl="0">
              <a:spcAft>
                <a:spcPts val="300"/>
              </a:spcAft>
              <a:buFont typeface="Arial" panose="020B0604020202020204" pitchFamily="34" charset="0"/>
              <a:buChar char="•"/>
            </a:pPr>
            <a:r>
              <a:rPr lang="fr-FR" sz="1600" b="0" i="0" u="none" baseline="0" dirty="0">
                <a:solidFill>
                  <a:srgbClr val="635C5B"/>
                </a:solidFill>
                <a:latin typeface="Gill Sans MT" pitchFamily="34" charset="0"/>
                <a:ea typeface="Gill Sans MT" pitchFamily="34" charset="0"/>
                <a:cs typeface="Gill Sans MT" pitchFamily="34" charset="0"/>
              </a:rPr>
              <a:t>Il est possible d’avoir une combinaison de capacités de maturité élémentaire et de maturité plus élevée.</a:t>
            </a:r>
          </a:p>
        </p:txBody>
      </p:sp>
      <p:sp>
        <p:nvSpPr>
          <p:cNvPr id="10" name="Title 1"/>
          <p:cNvSpPr txBox="1">
            <a:spLocks/>
          </p:cNvSpPr>
          <p:nvPr/>
        </p:nvSpPr>
        <p:spPr bwMode="auto">
          <a:xfrm>
            <a:off x="914401" y="381000"/>
            <a:ext cx="7315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r>
              <a:rPr lang="fr-FR" sz="3200" b="1" i="0" u="none" baseline="0" dirty="0"/>
              <a:t>Score général </a:t>
            </a:r>
            <a:r>
              <a:rPr lang="en-US" sz="3200" dirty="0"/>
              <a:t>du </a:t>
            </a:r>
            <a:r>
              <a:rPr lang="en-US" sz="3200" dirty="0" err="1"/>
              <a:t>modèle</a:t>
            </a:r>
            <a:r>
              <a:rPr lang="en-US" sz="3200" dirty="0"/>
              <a:t> CMM</a:t>
            </a:r>
          </a:p>
        </p:txBody>
      </p:sp>
      <p:sp>
        <p:nvSpPr>
          <p:cNvPr id="2" name="Slide Number Placeholder 1"/>
          <p:cNvSpPr>
            <a:spLocks noGrp="1"/>
          </p:cNvSpPr>
          <p:nvPr>
            <p:ph type="sldNum" sz="quarter" idx="12"/>
          </p:nvPr>
        </p:nvSpPr>
        <p:spPr/>
        <p:txBody>
          <a:bodyPr/>
          <a:lstStyle/>
          <a:p>
            <a:pPr algn="r" rtl="0"/>
            <a:fld id="{B9F1CF4F-F94A-4E72-8A7A-1D90E0D98BB3}" type="slidenum">
              <a:rPr/>
              <a:pPr/>
              <a:t>23</a:t>
            </a:fld>
            <a:endParaRPr lang="fr-FR" altLang="en-US"/>
          </a:p>
        </p:txBody>
      </p:sp>
    </p:spTree>
    <p:custDataLst>
      <p:tags r:id="rId1"/>
    </p:custDataLst>
    <p:extLst>
      <p:ext uri="{BB962C8B-B14F-4D97-AF65-F5344CB8AC3E}">
        <p14:creationId xmlns:p14="http://schemas.microsoft.com/office/powerpoint/2010/main" val="14788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1940"/>
            <a:ext cx="6824663" cy="609600"/>
          </a:xfrm>
        </p:spPr>
        <p:txBody>
          <a:bodyPr>
            <a:normAutofit fontScale="90000"/>
          </a:bodyPr>
          <a:lstStyle/>
          <a:p>
            <a:pPr algn="l" rtl="0"/>
            <a:r>
              <a:rPr lang="fr-FR" b="0" i="0" u="none" baseline="0"/>
              <a:t>NSCA 2.0 du Pays X – Résultats du CMM du SIGL</a:t>
            </a:r>
          </a:p>
        </p:txBody>
      </p:sp>
      <p:sp>
        <p:nvSpPr>
          <p:cNvPr id="4" name="Slide Number Placeholder 3"/>
          <p:cNvSpPr>
            <a:spLocks noGrp="1"/>
          </p:cNvSpPr>
          <p:nvPr>
            <p:ph type="sldNum" sz="quarter" idx="12"/>
          </p:nvPr>
        </p:nvSpPr>
        <p:spPr/>
        <p:txBody>
          <a:bodyPr/>
          <a:lstStyle/>
          <a:p>
            <a:pPr algn="r" rtl="0"/>
            <a:fld id="{B9F1CF4F-F94A-4E72-8A7A-1D90E0D98BB3}" type="slidenum">
              <a:rPr/>
              <a:pPr/>
              <a:t>24</a:t>
            </a:fld>
            <a:endParaRPr lang="fr-FR" altLang="en-US"/>
          </a:p>
        </p:txBody>
      </p:sp>
      <p:pic>
        <p:nvPicPr>
          <p:cNvPr id="5" name="Picture 4"/>
          <p:cNvPicPr/>
          <p:nvPr/>
        </p:nvPicPr>
        <p:blipFill>
          <a:blip r:embed="rId3">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86136" y="6129338"/>
            <a:ext cx="842963" cy="2286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3321841" y="6087548"/>
            <a:ext cx="842963" cy="230832"/>
          </a:xfrm>
          <a:prstGeom prst="rect">
            <a:avLst/>
          </a:prstGeom>
          <a:noFill/>
        </p:spPr>
        <p:txBody>
          <a:bodyPr wrap="square" rtlCol="0">
            <a:spAutoFit/>
          </a:bodyPr>
          <a:lstStyle/>
          <a:p>
            <a:pPr algn="l" rtl="0"/>
            <a:r>
              <a:rPr lang="fr-FR" sz="850" b="0" i="0" u="none" baseline="0"/>
              <a:t>De base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4338637" y="6087548"/>
            <a:ext cx="842963" cy="223138"/>
          </a:xfrm>
          <a:prstGeom prst="rect">
            <a:avLst/>
          </a:prstGeom>
          <a:noFill/>
        </p:spPr>
        <p:txBody>
          <a:bodyPr wrap="square" rtlCol="0">
            <a:spAutoFit/>
          </a:bodyPr>
          <a:lstStyle/>
          <a:p>
            <a:pPr algn="l" rtl="0"/>
            <a:r>
              <a:rPr lang="fr-FR" sz="850" b="0" i="0" u="none" baseline="0" dirty="0"/>
              <a:t>Intermédiaire </a:t>
            </a:r>
          </a:p>
        </p:txBody>
      </p:sp>
      <p:sp>
        <p:nvSpPr>
          <p:cNvPr id="12" name="TextBox 11"/>
          <p:cNvSpPr txBox="1"/>
          <p:nvPr/>
        </p:nvSpPr>
        <p:spPr>
          <a:xfrm>
            <a:off x="5111349" y="6087548"/>
            <a:ext cx="842963" cy="230832"/>
          </a:xfrm>
          <a:prstGeom prst="rect">
            <a:avLst/>
          </a:prstGeom>
          <a:noFill/>
        </p:spPr>
        <p:txBody>
          <a:bodyPr wrap="square" rtlCol="0">
            <a:spAutoFit/>
          </a:bodyPr>
          <a:lstStyle/>
          <a:p>
            <a:pPr algn="l" rtl="0"/>
            <a:r>
              <a:rPr lang="fr-FR" sz="850" b="0" i="0" u="none" baseline="0"/>
              <a:t>Avancé</a:t>
            </a:r>
          </a:p>
        </p:txBody>
      </p:sp>
      <p:sp>
        <p:nvSpPr>
          <p:cNvPr id="13" name="TextBox 12"/>
          <p:cNvSpPr txBox="1"/>
          <p:nvPr/>
        </p:nvSpPr>
        <p:spPr>
          <a:xfrm>
            <a:off x="5900735" y="6083086"/>
            <a:ext cx="1246585" cy="230832"/>
          </a:xfrm>
          <a:prstGeom prst="rect">
            <a:avLst/>
          </a:prstGeom>
          <a:noFill/>
        </p:spPr>
        <p:txBody>
          <a:bodyPr wrap="square" rtlCol="0">
            <a:spAutoFit/>
          </a:bodyPr>
          <a:lstStyle/>
          <a:p>
            <a:pPr algn="l" rtl="0"/>
            <a:r>
              <a:rPr lang="fr-FR" sz="850" b="0" i="0" u="none" baseline="0"/>
              <a:t>Summum</a:t>
            </a:r>
          </a:p>
        </p:txBody>
      </p:sp>
    </p:spTree>
    <p:custDataLst>
      <p:tags r:id="rId1"/>
    </p:custDataLst>
    <p:extLst>
      <p:ext uri="{BB962C8B-B14F-4D97-AF65-F5344CB8AC3E}">
        <p14:creationId xmlns:p14="http://schemas.microsoft.com/office/powerpoint/2010/main" val="3566824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l" rtl="0"/>
            <a:r>
              <a:rPr lang="fr-FR" sz="3000" b="1" i="0" u="none" baseline="0" dirty="0"/>
              <a:t>Exemple de carte de chaleur CMM — </a:t>
            </a:r>
            <a:br>
              <a:rPr lang="fr-FR" sz="3000" b="1" i="0" u="none" baseline="0" dirty="0"/>
            </a:br>
            <a:r>
              <a:rPr lang="fr-FR" sz="3000" b="1" i="0" u="none" baseline="0" dirty="0"/>
              <a:t>Par fonction et par niveau</a:t>
            </a:r>
          </a:p>
        </p:txBody>
      </p:sp>
      <p:sp>
        <p:nvSpPr>
          <p:cNvPr id="4" name="Slide Number Placeholder 3"/>
          <p:cNvSpPr>
            <a:spLocks noGrp="1"/>
          </p:cNvSpPr>
          <p:nvPr>
            <p:ph type="sldNum" sz="quarter" idx="12"/>
          </p:nvPr>
        </p:nvSpPr>
        <p:spPr/>
        <p:txBody>
          <a:bodyPr/>
          <a:lstStyle/>
          <a:p>
            <a:pPr algn="r" rtl="0"/>
            <a:fld id="{B9F1CF4F-F94A-4E72-8A7A-1D90E0D98BB3}" type="slidenum">
              <a:rPr/>
              <a:pPr/>
              <a:t>25</a:t>
            </a:fld>
            <a:endParaRPr lang="fr-FR" altLang="en-US"/>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7725"/>
          <a:stretch/>
        </p:blipFill>
        <p:spPr>
          <a:xfrm>
            <a:off x="173163" y="1272534"/>
            <a:ext cx="8568501" cy="5533081"/>
          </a:xfrm>
          <a:prstGeom prst="rect">
            <a:avLst/>
          </a:prstGeom>
        </p:spPr>
      </p:pic>
    </p:spTree>
    <p:custDataLst>
      <p:tags r:id="rId1"/>
    </p:custDataLst>
    <p:extLst>
      <p:ext uri="{BB962C8B-B14F-4D97-AF65-F5344CB8AC3E}">
        <p14:creationId xmlns:p14="http://schemas.microsoft.com/office/powerpoint/2010/main" val="776196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620000" cy="4031873"/>
          </a:xfrm>
        </p:spPr>
        <p:txBody>
          <a:bodyPr/>
          <a:lstStyle/>
          <a:p>
            <a:pPr algn="l" rtl="0"/>
            <a:r>
              <a:rPr lang="fr-FR" b="0" i="0" u="none" baseline="0" dirty="0"/>
              <a:t>NSCA – Indicateurs clés de performance</a:t>
            </a:r>
            <a:br>
              <a:rPr lang="fr-FR" dirty="0"/>
            </a:br>
            <a:br>
              <a:rPr lang="fr-FR" dirty="0">
                <a:solidFill>
                  <a:schemeClr val="bg1"/>
                </a:solidFill>
              </a:rPr>
            </a:br>
            <a:r>
              <a:rPr lang="fr-FR" b="0" i="1" u="none" baseline="0" dirty="0"/>
              <a:t>Nom officiel du pays X</a:t>
            </a:r>
            <a:r>
              <a:rPr lang="fr-FR" b="0" i="1" u="none" baseline="0" dirty="0">
                <a:solidFill>
                  <a:schemeClr val="bg1"/>
                </a:solidFill>
              </a:rPr>
              <a:t>, Organisation officielle (membre de l’équipe Plan d’implémentation/NSCA)</a:t>
            </a:r>
            <a:br>
              <a:rPr lang="fr-FR" i="1" dirty="0"/>
            </a:br>
            <a:br>
              <a:rPr lang="fr-FR" dirty="0"/>
            </a:b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6/4/2019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26</a:t>
            </a:fld>
            <a:endParaRPr lang="fr-FR"/>
          </a:p>
        </p:txBody>
      </p:sp>
      <p:sp>
        <p:nvSpPr>
          <p:cNvPr id="6" name="Oval Callout 5"/>
          <p:cNvSpPr/>
          <p:nvPr/>
        </p:nvSpPr>
        <p:spPr>
          <a:xfrm>
            <a:off x="5486400" y="39624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b="0" i="0" u="none" baseline="0"/>
              <a:t>Choisissez un opérateur de saisie pour cette section. </a:t>
            </a:r>
          </a:p>
        </p:txBody>
      </p:sp>
    </p:spTree>
    <p:custDataLst>
      <p:tags r:id="rId1"/>
    </p:custDataLst>
    <p:extLst>
      <p:ext uri="{BB962C8B-B14F-4D97-AF65-F5344CB8AC3E}">
        <p14:creationId xmlns:p14="http://schemas.microsoft.com/office/powerpoint/2010/main" val="190312171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09600"/>
          </a:xfrm>
        </p:spPr>
        <p:txBody>
          <a:bodyPr/>
          <a:lstStyle/>
          <a:p>
            <a:pPr algn="l" rtl="0"/>
            <a:r>
              <a:rPr lang="fr-FR" b="0" i="0" u="none" baseline="0" dirty="0"/>
              <a:t>Critères pour l’inclusion de KPI supplémentaires</a:t>
            </a:r>
          </a:p>
        </p:txBody>
      </p:sp>
      <p:sp>
        <p:nvSpPr>
          <p:cNvPr id="3" name="Content Placeholder 2"/>
          <p:cNvSpPr>
            <a:spLocks noGrp="1"/>
          </p:cNvSpPr>
          <p:nvPr>
            <p:ph idx="1"/>
          </p:nvPr>
        </p:nvSpPr>
        <p:spPr>
          <a:xfrm>
            <a:off x="685800" y="1219200"/>
            <a:ext cx="7772400" cy="4495800"/>
          </a:xfrm>
        </p:spPr>
        <p:txBody>
          <a:bodyPr>
            <a:normAutofit fontScale="92500" lnSpcReduction="20000"/>
          </a:bodyPr>
          <a:lstStyle/>
          <a:p>
            <a:pPr algn="l" rtl="0"/>
            <a:r>
              <a:rPr lang="fr-FR" sz="2800" b="0" i="0" u="none" baseline="0" dirty="0"/>
              <a:t>Les KPI de base sont toujours réalisés.</a:t>
            </a:r>
          </a:p>
          <a:p>
            <a:pPr algn="l" rtl="0"/>
            <a:r>
              <a:rPr lang="fr-FR" sz="2800" b="0" i="0" u="none" baseline="0" dirty="0"/>
              <a:t>Les données doivent être disponibles, uniformes dans leur définition et standardisées pour leur collecte.</a:t>
            </a:r>
          </a:p>
          <a:p>
            <a:pPr algn="l" rtl="0"/>
            <a:r>
              <a:rPr lang="fr-FR" sz="2800" b="0" i="0" u="none" baseline="0" dirty="0"/>
              <a:t>Les données ne peuvent pas être disparates – une comparaison doit pouvoir être établie entre différentes heures.</a:t>
            </a:r>
          </a:p>
          <a:p>
            <a:pPr algn="l" rtl="0"/>
            <a:r>
              <a:rPr lang="fr-FR" sz="2800" b="0" i="0" u="none" baseline="0" dirty="0"/>
              <a:t>Les données issues d’une métrique calculée doivent être exploitables pour l’amélioration des performances.</a:t>
            </a:r>
          </a:p>
          <a:p>
            <a:pPr algn="l" rtl="0"/>
            <a:r>
              <a:rPr lang="fr-FR" sz="2800" b="0" i="0" u="none" baseline="0" dirty="0"/>
              <a:t>La métrique doit être réévaluée régulièrement par le gouvernement du pays X.</a:t>
            </a:r>
          </a:p>
        </p:txBody>
      </p:sp>
      <p:sp>
        <p:nvSpPr>
          <p:cNvPr id="4" name="Date Placeholder 3"/>
          <p:cNvSpPr>
            <a:spLocks noGrp="1"/>
          </p:cNvSpPr>
          <p:nvPr>
            <p:ph type="dt" sz="half" idx="10"/>
          </p:nvPr>
        </p:nvSpPr>
        <p:spPr/>
        <p:txBody>
          <a:bodyPr/>
          <a:lstStyle/>
          <a:p>
            <a:pPr algn="l" rtl="0"/>
            <a:fld id="{02DF3F38-FF01-4A69-B0AE-ECA27FEB5142}" type="datetime1">
              <a:rPr lang="en-US"/>
              <a:t>6/4/2019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27</a:t>
            </a:fld>
            <a:endParaRPr lang="fr-FR"/>
          </a:p>
        </p:txBody>
      </p:sp>
    </p:spTree>
    <p:custDataLst>
      <p:tags r:id="rId1"/>
    </p:custDataLst>
    <p:extLst>
      <p:ext uri="{BB962C8B-B14F-4D97-AF65-F5344CB8AC3E}">
        <p14:creationId xmlns:p14="http://schemas.microsoft.com/office/powerpoint/2010/main" val="300941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36667417"/>
              </p:ext>
            </p:extLst>
          </p:nvPr>
        </p:nvGraphicFramePr>
        <p:xfrm>
          <a:off x="228600" y="723901"/>
          <a:ext cx="8534399" cy="5360401"/>
        </p:xfrm>
        <a:graphic>
          <a:graphicData uri="http://schemas.openxmlformats.org/drawingml/2006/table">
            <a:tbl>
              <a:tblPr firstRow="1">
                <a:tableStyleId>{69012ECD-51FC-41F1-AA8D-1B2483CD663E}</a:tableStyleId>
              </a:tblPr>
              <a:tblGrid>
                <a:gridCol w="1371600">
                  <a:extLst>
                    <a:ext uri="{9D8B030D-6E8A-4147-A177-3AD203B41FA5}">
                      <a16:colId xmlns:a16="http://schemas.microsoft.com/office/drawing/2014/main" val="20000"/>
                    </a:ext>
                  </a:extLst>
                </a:gridCol>
                <a:gridCol w="3344240">
                  <a:extLst>
                    <a:ext uri="{9D8B030D-6E8A-4147-A177-3AD203B41FA5}">
                      <a16:colId xmlns:a16="http://schemas.microsoft.com/office/drawing/2014/main" val="20001"/>
                    </a:ext>
                  </a:extLst>
                </a:gridCol>
                <a:gridCol w="3818559">
                  <a:extLst>
                    <a:ext uri="{9D8B030D-6E8A-4147-A177-3AD203B41FA5}">
                      <a16:colId xmlns:a16="http://schemas.microsoft.com/office/drawing/2014/main" val="20002"/>
                    </a:ext>
                  </a:extLst>
                </a:gridCol>
              </a:tblGrid>
              <a:tr h="437534">
                <a:tc>
                  <a:txBody>
                    <a:bodyPr/>
                    <a:lstStyle/>
                    <a:p>
                      <a:pPr marL="0" marR="0" indent="0" algn="l" rtl="0">
                        <a:lnSpc>
                          <a:spcPct val="107000"/>
                        </a:lnSpc>
                        <a:spcBef>
                          <a:spcPts val="0"/>
                        </a:spcBef>
                        <a:spcAft>
                          <a:spcPts val="1200"/>
                        </a:spcAft>
                        <a:buFont typeface="Arial" panose="020B0604020202020204" pitchFamily="34" charset="0"/>
                        <a:buNone/>
                      </a:pPr>
                      <a:r>
                        <a:rPr lang="fr-FR" sz="1100" b="0" i="0" u="none" baseline="0" dirty="0">
                          <a:effectLst/>
                        </a:rPr>
                        <a:t>Catégorie</a:t>
                      </a:r>
                      <a:endParaRPr lang="fr-FR"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fr-FR" sz="1100" b="0" i="0" u="none" baseline="0">
                          <a:effectLst/>
                        </a:rPr>
                        <a:t>KPI de base</a:t>
                      </a:r>
                      <a:endParaRPr lang="fr-FR"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fr-FR" sz="1100" b="0" i="0" u="none" baseline="0">
                          <a:effectLst/>
                        </a:rPr>
                        <a:t>KPI facultatifs</a:t>
                      </a:r>
                      <a:endParaRPr lang="fr-FR"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5021">
                <a:tc>
                  <a:txBody>
                    <a:bodyPr/>
                    <a:lstStyle/>
                    <a:p>
                      <a:pPr marL="0" marR="0" algn="l" rtl="0">
                        <a:lnSpc>
                          <a:spcPct val="107000"/>
                        </a:lnSpc>
                        <a:spcBef>
                          <a:spcPts val="0"/>
                        </a:spcBef>
                        <a:spcAft>
                          <a:spcPts val="1200"/>
                        </a:spcAft>
                      </a:pPr>
                      <a:r>
                        <a:rPr lang="fr-FR" sz="1200" b="0" i="0" u="none" baseline="0">
                          <a:effectLst/>
                        </a:rPr>
                        <a:t>Prévision</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fr-FR" sz="1200" b="0" i="0" u="none" baseline="0">
                          <a:effectLst/>
                        </a:rPr>
                        <a:t>Précision des prévisions </a:t>
                      </a:r>
                    </a:p>
                    <a:p>
                      <a:pPr marL="177800" marR="0" lvl="0" indent="-177800" algn="l" rtl="0">
                        <a:lnSpc>
                          <a:spcPct val="107000"/>
                        </a:lnSpc>
                        <a:spcBef>
                          <a:spcPts val="0"/>
                        </a:spcBef>
                        <a:spcAft>
                          <a:spcPts val="0"/>
                        </a:spcAft>
                        <a:buFont typeface="Symbol" panose="05050102010706020507" pitchFamily="18" charset="2"/>
                        <a:buChar char=""/>
                      </a:pPr>
                      <a:r>
                        <a:rPr lang="fr-FR" sz="1200" b="0" i="0" u="none" baseline="0">
                          <a:effectLst/>
                        </a:rPr>
                        <a:t>Source des financements</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Précision du plan d’approvisionnement</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441544">
                <a:tc>
                  <a:txBody>
                    <a:bodyPr/>
                    <a:lstStyle/>
                    <a:p>
                      <a:pPr marL="0" marR="0" algn="l" rtl="0">
                        <a:lnSpc>
                          <a:spcPct val="107000"/>
                        </a:lnSpc>
                        <a:spcBef>
                          <a:spcPts val="0"/>
                        </a:spcBef>
                        <a:spcAft>
                          <a:spcPts val="1200"/>
                        </a:spcAft>
                      </a:pPr>
                      <a:r>
                        <a:rPr lang="fr-FR" sz="1200" b="0" i="0" u="none" baseline="0" dirty="0">
                          <a:effectLst/>
                        </a:rPr>
                        <a:t>Approvisionnement</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ponctualité et d’exécution complète des commandes pour le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du prix de référence international payé</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Nombre de commandes urgentes passées auprès des fournisseurs (pourcentage du total des commandes passées)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d’exécution des commandes du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Méthodes d’approvisionnement utilisées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des produits sélectionnés sur la base de la liste nationale des médicaments essentiels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524000">
                <a:tc>
                  <a:txBody>
                    <a:bodyPr/>
                    <a:lstStyle/>
                    <a:p>
                      <a:pPr marL="0" marR="0" algn="l" rtl="0">
                        <a:lnSpc>
                          <a:spcPct val="107000"/>
                        </a:lnSpc>
                        <a:spcBef>
                          <a:spcPts val="0"/>
                        </a:spcBef>
                        <a:spcAft>
                          <a:spcPts val="1200"/>
                        </a:spcAft>
                      </a:pPr>
                      <a:r>
                        <a:rPr lang="fr-FR" sz="1200" b="0" i="0" u="none" baseline="0" dirty="0">
                          <a:effectLst/>
                        </a:rPr>
                        <a:t>Gestion de l’entreposage et </a:t>
                      </a:r>
                      <a:br>
                        <a:rPr lang="fr-FR" sz="1200" b="0" i="0" u="none" baseline="0" dirty="0">
                          <a:effectLst/>
                        </a:rPr>
                      </a:br>
                      <a:r>
                        <a:rPr lang="fr-FR" sz="1200" b="0" i="0" u="none" baseline="0" dirty="0">
                          <a:effectLst/>
                        </a:rPr>
                        <a:t>des stocks</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Stockage selon le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Taux de rupture de stock par produit traceur par niveau dans le système</a:t>
                      </a:r>
                      <a:endParaRPr lang="fr-FR"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Exactitude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Taux d’exécution 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Gaspillage dû aux dommages, aux vols et à la péremption </a:t>
                      </a:r>
                      <a:endParaRPr lang="fr-FR"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Nombre et durée des écarts de température dans l’entrepôt frigorifique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1" i="0" u="sng" kern="1200" baseline="0" dirty="0">
                          <a:effectLst/>
                        </a:rPr>
                        <a:t>Taux de rupture de stock d’un ou de plusieurs produits traceurs par établissement</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0" i="0" u="none" kern="1200" baseline="0" dirty="0">
                          <a:effectLst/>
                        </a:rPr>
                        <a:t>Coût de l’opération d’entreposage (à déterminer grâce aux études de coûts aux niveaux des magasins médicaux nationaux et communs)</a:t>
                      </a:r>
                      <a:endParaRPr lang="fr-FR" sz="1200" kern="1200" dirty="0">
                        <a:effectLst/>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endParaRPr lang="fr-FR" sz="1200" b="1" u="sng" kern="1200" dirty="0">
                        <a:effectLst/>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67530">
                <a:tc>
                  <a:txBody>
                    <a:bodyPr/>
                    <a:lstStyle/>
                    <a:p>
                      <a:pPr marL="0" marR="0" algn="l" rtl="0">
                        <a:lnSpc>
                          <a:spcPct val="107000"/>
                        </a:lnSpc>
                        <a:spcBef>
                          <a:spcPts val="0"/>
                        </a:spcBef>
                        <a:spcAft>
                          <a:spcPts val="1200"/>
                        </a:spcAft>
                      </a:pPr>
                      <a:r>
                        <a:rPr lang="fr-FR" sz="1200" b="0" i="0" u="none" baseline="0">
                          <a:effectLst/>
                        </a:rPr>
                        <a:t>Distribution</a:t>
                      </a:r>
                      <a:endParaRPr lang="fr-FR"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Livraison dans les délais à l’établissement</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Pourcentage de commandes passées en urgence par les structures sanitaires</a:t>
                      </a:r>
                      <a:endParaRPr lang="fr-FR"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fr-FR" sz="1200" b="0" i="0" u="none" kern="1200" baseline="0" dirty="0">
                          <a:effectLst/>
                        </a:rPr>
                        <a:t>Coût de l’opération de distribution (à déterminer grâce aux études de coûts aux niveaux des magasins médicaux nationaux et communs)</a:t>
                      </a:r>
                      <a:endParaRPr lang="fr-FR" sz="1200" kern="1200" dirty="0">
                        <a:solidFill>
                          <a:schemeClr val="tx1"/>
                        </a:solidFill>
                        <a:effectLst/>
                        <a:latin typeface="+mn-lt"/>
                        <a:ea typeface="+mn-ea"/>
                        <a:cs typeface="+mn-cs"/>
                      </a:endParaRPr>
                    </a:p>
                    <a:p>
                      <a:pPr marL="0" marR="0" lvl="0" indent="0" algn="l" defTabSz="914400" rtl="0" eaLnBrk="1" latinLnBrk="0" hangingPunct="1">
                        <a:lnSpc>
                          <a:spcPct val="107000"/>
                        </a:lnSpc>
                        <a:spcBef>
                          <a:spcPts val="0"/>
                        </a:spcBef>
                        <a:spcAft>
                          <a:spcPts val="0"/>
                        </a:spcAft>
                        <a:buFont typeface="Symbol" panose="05050102010706020507" pitchFamily="18" charset="2"/>
                        <a:buNone/>
                      </a:pP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67943">
                <a:tc>
                  <a:txBody>
                    <a:bodyPr/>
                    <a:lstStyle/>
                    <a:p>
                      <a:pPr marL="0" marR="0" algn="l" rtl="0">
                        <a:lnSpc>
                          <a:spcPct val="107000"/>
                        </a:lnSpc>
                        <a:spcBef>
                          <a:spcPts val="0"/>
                        </a:spcBef>
                        <a:spcAft>
                          <a:spcPts val="1200"/>
                        </a:spcAft>
                      </a:pPr>
                      <a:r>
                        <a:rPr lang="fr-FR" sz="1200" b="0" i="0" u="none" baseline="0">
                          <a:effectLst/>
                        </a:rPr>
                        <a:t>RH</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a:effectLst/>
                        </a:rPr>
                        <a:t>Taux de rotation du personnel</a:t>
                      </a:r>
                      <a:endParaRPr lang="fr-FR"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a:effectLst/>
                        </a:rPr>
                        <a:t>Pourcentage de postes clés vacants</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45021">
                <a:tc>
                  <a:txBody>
                    <a:bodyPr/>
                    <a:lstStyle/>
                    <a:p>
                      <a:pPr marL="0" marR="0" algn="l" rtl="0">
                        <a:lnSpc>
                          <a:spcPct val="107000"/>
                        </a:lnSpc>
                        <a:spcBef>
                          <a:spcPts val="0"/>
                        </a:spcBef>
                        <a:spcAft>
                          <a:spcPts val="1200"/>
                        </a:spcAft>
                      </a:pPr>
                      <a:r>
                        <a:rPr lang="fr-FR" sz="1200" b="0" i="0" u="none" baseline="0">
                          <a:effectLst/>
                        </a:rPr>
                        <a:t>Données et informations</a:t>
                      </a:r>
                      <a:endParaRPr lang="fr-FR"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rapportage dans les temps pour l’établissement</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rapportage pour l’établissement (complet)</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53988" name="Title 2"/>
          <p:cNvSpPr txBox="1">
            <a:spLocks/>
          </p:cNvSpPr>
          <p:nvPr/>
        </p:nvSpPr>
        <p:spPr bwMode="auto">
          <a:xfrm>
            <a:off x="1885950" y="1028700"/>
            <a:ext cx="577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684213" indent="-230188"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indent="-230188" defTabSz="45720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146175" indent="-231775" defTabSz="457200" eaLnBrk="0" hangingPunct="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255713" indent="-230188" defTabSz="457200" eaLnBrk="0" hangingPunct="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7129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1701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6273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0845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l" rtl="0">
              <a:spcAft>
                <a:spcPct val="0"/>
              </a:spcAft>
              <a:buFontTx/>
              <a:buNone/>
            </a:pPr>
            <a:endParaRPr lang="fr-FR" altLang="en-US" sz="1800" b="1">
              <a:solidFill>
                <a:srgbClr val="002F6C"/>
              </a:solidFill>
            </a:endParaRPr>
          </a:p>
        </p:txBody>
      </p:sp>
      <p:sp>
        <p:nvSpPr>
          <p:cNvPr id="8" name="Rectangle 7"/>
          <p:cNvSpPr/>
          <p:nvPr/>
        </p:nvSpPr>
        <p:spPr bwMode="auto">
          <a:xfrm>
            <a:off x="5213409" y="6416057"/>
            <a:ext cx="2101791" cy="21312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lgn="ctr" defTabSz="342900" rtl="0">
              <a:lnSpc>
                <a:spcPct val="107000"/>
              </a:lnSpc>
              <a:defRPr/>
            </a:pPr>
            <a:r>
              <a:rPr lang="fr-FR" sz="750" b="1" i="0" u="sng" baseline="0" dirty="0">
                <a:solidFill>
                  <a:prstClr val="black"/>
                </a:solidFill>
              </a:rPr>
              <a:t>En gras, souligné = KPI de l’établissement</a:t>
            </a:r>
          </a:p>
        </p:txBody>
      </p:sp>
      <p:sp>
        <p:nvSpPr>
          <p:cNvPr id="6" name="Title 2"/>
          <p:cNvSpPr>
            <a:spLocks noGrp="1"/>
          </p:cNvSpPr>
          <p:nvPr>
            <p:ph type="title"/>
          </p:nvPr>
        </p:nvSpPr>
        <p:spPr>
          <a:xfrm>
            <a:off x="228600" y="302224"/>
            <a:ext cx="8686800" cy="457200"/>
          </a:xfrm>
        </p:spPr>
        <p:txBody>
          <a:bodyPr rtlCol="0">
            <a:normAutofit fontScale="90000"/>
          </a:bodyPr>
          <a:lstStyle/>
          <a:p>
            <a:pPr algn="l" rtl="0">
              <a:defRPr/>
            </a:pPr>
            <a:r>
              <a:rPr lang="fr-FR" sz="2700" b="0" i="0" u="none" baseline="0" dirty="0"/>
              <a:t>Indicateurs clés de performance à utiliser dans le pays X (NSCA)</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E1E0D98E-C425-4AE8-BB68-1C854DE95566}" type="slidenum">
              <a:rPr sz="450">
                <a:cs typeface="Arial" panose="020B0604020202020204" pitchFamily="34" charset="0"/>
              </a:rPr>
              <a:pPr eaLnBrk="1" hangingPunct="1">
                <a:spcAft>
                  <a:spcPct val="0"/>
                </a:spcAft>
                <a:buFontTx/>
                <a:buNone/>
              </a:pPr>
              <a:t>28</a:t>
            </a:fld>
            <a:endParaRPr lang="fr-FR" altLang="en-US" sz="450">
              <a:cs typeface="Arial" panose="020B0604020202020204" pitchFamily="34" charset="0"/>
            </a:endParaRPr>
          </a:p>
        </p:txBody>
      </p:sp>
    </p:spTree>
    <p:custDataLst>
      <p:tags r:id="rId1"/>
    </p:custDataLst>
    <p:extLst>
      <p:ext uri="{BB962C8B-B14F-4D97-AF65-F5344CB8AC3E}">
        <p14:creationId xmlns:p14="http://schemas.microsoft.com/office/powerpoint/2010/main" val="2984825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pPr algn="l" rtl="0"/>
            <a:r>
              <a:rPr lang="fr-FR" sz="3200" b="0" i="0" u="none" baseline="0"/>
              <a:t>NSCA – Produits traceurs</a:t>
            </a:r>
            <a:br>
              <a:rPr lang="fr-FR" sz="3200"/>
            </a:br>
            <a:br>
              <a:rPr lang="fr-FR" sz="3200"/>
            </a:br>
            <a:r>
              <a:rPr lang="fr-FR" sz="3200" b="0" i="1" u="none" baseline="0"/>
              <a:t>Nom officiel du pays X</a:t>
            </a:r>
            <a:r>
              <a:rPr lang="fr-FR" sz="3200" b="0" i="1" u="none" baseline="0">
                <a:solidFill>
                  <a:schemeClr val="bg1"/>
                </a:solidFill>
              </a:rPr>
              <a:t>, organisation officielle</a:t>
            </a:r>
            <a:br>
              <a:rPr lang="fr-FR" sz="3200" i="1"/>
            </a:br>
            <a:br>
              <a:rPr lang="fr-FR" sz="3200"/>
            </a:br>
            <a:br>
              <a:rPr lang="fr-FR" sz="3200" i="1"/>
            </a:br>
            <a:endParaRPr lang="fr-FR" sz="3200"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6/4/2019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29</a:t>
            </a:fld>
            <a:endParaRPr lang="fr-F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dirty="0"/>
              <a:t>Pour cette </a:t>
            </a:r>
            <a:r>
              <a:rPr lang="fr-FR" sz="1400" b="0" i="0" u="none" baseline="0" dirty="0"/>
              <a:t>section, choisissez un décideur, c’est-à-dire quelqu’un dont la voix a compté lors de l’élaboration de la liste des produits traceurs.</a:t>
            </a:r>
          </a:p>
        </p:txBody>
      </p:sp>
    </p:spTree>
    <p:custDataLst>
      <p:tags r:id="rId1"/>
    </p:custDataLst>
    <p:extLst>
      <p:ext uri="{BB962C8B-B14F-4D97-AF65-F5344CB8AC3E}">
        <p14:creationId xmlns:p14="http://schemas.microsoft.com/office/powerpoint/2010/main" val="256271392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891565"/>
            <a:ext cx="7924800" cy="5715000"/>
          </a:xfrm>
        </p:spPr>
        <p:txBody>
          <a:bodyPr>
            <a:normAutofit lnSpcReduction="10000"/>
          </a:bodyPr>
          <a:lstStyle/>
          <a:p>
            <a:pPr marL="342900" indent="-342900" algn="l" rtl="0">
              <a:buFont typeface="Arial" panose="020B0604020202020204" pitchFamily="34" charset="0"/>
              <a:buChar char="•"/>
            </a:pPr>
            <a:r>
              <a:rPr lang="fr-FR" b="0" i="0" u="none" baseline="0" dirty="0"/>
              <a:t>Contexte et objectif</a:t>
            </a:r>
          </a:p>
          <a:p>
            <a:pPr marL="342900" indent="-342900" algn="l" rtl="0">
              <a:buFont typeface="Arial" panose="020B0604020202020204" pitchFamily="34" charset="0"/>
              <a:buChar char="•"/>
            </a:pPr>
            <a:r>
              <a:rPr lang="fr-FR" b="0" i="0" u="none" baseline="0" dirty="0"/>
              <a:t>Expérience</a:t>
            </a:r>
          </a:p>
          <a:p>
            <a:pPr marL="342900" indent="-342900" algn="l">
              <a:buFont typeface="Arial" panose="020B0604020202020204" pitchFamily="34" charset="0"/>
              <a:buChar char="•"/>
            </a:pPr>
            <a:r>
              <a:rPr lang="fr-FR" dirty="0"/>
              <a:t>Cartographies de </a:t>
            </a:r>
            <a:r>
              <a:rPr lang="fr-FR" b="0" i="0" u="none" baseline="0" dirty="0"/>
              <a:t>la chaîne d’approvisionnement</a:t>
            </a:r>
          </a:p>
          <a:p>
            <a:pPr marL="342900" indent="-342900" algn="l" rtl="0">
              <a:buFont typeface="Arial" panose="020B0604020202020204" pitchFamily="34" charset="0"/>
              <a:buChar char="•"/>
            </a:pPr>
            <a:r>
              <a:rPr lang="fr-FR" b="0" i="0" u="none" baseline="0" dirty="0" err="1"/>
              <a:t>Capability</a:t>
            </a:r>
            <a:r>
              <a:rPr lang="fr-FR" b="0" i="0" u="none" baseline="0" dirty="0"/>
              <a:t> </a:t>
            </a:r>
            <a:r>
              <a:rPr lang="fr-FR" b="0" i="0" u="none" baseline="0" dirty="0" err="1"/>
              <a:t>Maturity</a:t>
            </a:r>
            <a:r>
              <a:rPr lang="fr-FR" b="0" i="0" u="none" baseline="0" dirty="0"/>
              <a:t> Model (CMM)</a:t>
            </a:r>
          </a:p>
          <a:p>
            <a:pPr marL="342900" indent="-342900" algn="l" rtl="0">
              <a:buFont typeface="Arial" panose="020B0604020202020204" pitchFamily="34" charset="0"/>
              <a:buChar char="•"/>
            </a:pPr>
            <a:r>
              <a:rPr lang="fr-FR" b="0" i="0" u="none" baseline="0" dirty="0"/>
              <a:t>Indicateurs clés de performance</a:t>
            </a:r>
          </a:p>
          <a:p>
            <a:pPr marL="342900" indent="-342900" algn="l" rtl="0">
              <a:buFont typeface="Arial" panose="020B0604020202020204" pitchFamily="34" charset="0"/>
              <a:buChar char="•"/>
            </a:pPr>
            <a:r>
              <a:rPr lang="fr-FR" b="0" i="0" u="none" baseline="0" dirty="0"/>
              <a:t>Produits traceurs</a:t>
            </a:r>
          </a:p>
          <a:p>
            <a:pPr marL="342900" indent="-342900" algn="l" rtl="0">
              <a:buFont typeface="Arial" panose="020B0604020202020204" pitchFamily="34" charset="0"/>
              <a:buChar char="•"/>
            </a:pPr>
            <a:r>
              <a:rPr lang="fr-FR" b="0" i="0" u="none" baseline="0" dirty="0"/>
              <a:t>Préparatifs pour l’Ouganda</a:t>
            </a:r>
          </a:p>
          <a:p>
            <a:pPr marL="342900" indent="-342900" algn="l" rtl="0">
              <a:buFont typeface="Arial" panose="020B0604020202020204" pitchFamily="34" charset="0"/>
              <a:buChar char="•"/>
            </a:pPr>
            <a:r>
              <a:rPr lang="fr-FR" b="0" i="0" u="none" baseline="0" dirty="0"/>
              <a:t>Activité de cartographie avec commentaires</a:t>
            </a:r>
          </a:p>
          <a:p>
            <a:pPr marL="342900" indent="-342900" algn="l" rtl="0">
              <a:buFont typeface="Arial" panose="020B0604020202020204" pitchFamily="34" charset="0"/>
              <a:buChar char="•"/>
            </a:pPr>
            <a:r>
              <a:rPr lang="fr-FR" b="0" i="0" u="none" baseline="0" dirty="0"/>
              <a:t>Calendrier</a:t>
            </a:r>
          </a:p>
          <a:p>
            <a:pPr marL="342900" indent="-342900" algn="l" rtl="0">
              <a:buFont typeface="Arial" panose="020B0604020202020204" pitchFamily="34" charset="0"/>
              <a:buChar char="•"/>
            </a:pPr>
            <a:r>
              <a:rPr lang="fr-FR" b="0" i="0" u="none" baseline="0" dirty="0"/>
              <a:t>Échantillonnage</a:t>
            </a:r>
          </a:p>
          <a:p>
            <a:pPr marL="342900" indent="-342900" algn="l" rtl="0">
              <a:buFont typeface="Arial" panose="020B0604020202020204" pitchFamily="34" charset="0"/>
              <a:buChar char="•"/>
            </a:pPr>
            <a:r>
              <a:rPr lang="fr-FR" b="0" i="0" u="none" baseline="0" dirty="0"/>
              <a:t>Activité CMM à l’aide de la tablette</a:t>
            </a:r>
          </a:p>
          <a:p>
            <a:pPr marL="342900" indent="-342900" algn="l" rtl="0">
              <a:buFont typeface="Arial" panose="020B0604020202020204" pitchFamily="34" charset="0"/>
              <a:buChar char="•"/>
            </a:pPr>
            <a:endParaRPr lang="fr-FR" dirty="0"/>
          </a:p>
          <a:p>
            <a:pPr marL="342900" indent="-342900" algn="l" rtl="0">
              <a:buFont typeface="Arial" panose="020B0604020202020204" pitchFamily="34" charset="0"/>
              <a:buChar char="•"/>
            </a:pPr>
            <a:endParaRPr lang="fr-FR" dirty="0"/>
          </a:p>
        </p:txBody>
      </p:sp>
      <p:sp>
        <p:nvSpPr>
          <p:cNvPr id="4" name="Date Placeholder 3"/>
          <p:cNvSpPr>
            <a:spLocks noGrp="1"/>
          </p:cNvSpPr>
          <p:nvPr>
            <p:ph type="dt" sz="half" idx="10"/>
          </p:nvPr>
        </p:nvSpPr>
        <p:spPr/>
        <p:txBody>
          <a:bodyPr/>
          <a:lstStyle/>
          <a:p>
            <a:pPr algn="l" rtl="0"/>
            <a:fld id="{E651F69A-CC03-4F07-80AC-33A6B4447F5A}" type="datetime1">
              <a:rPr lang="en-US"/>
              <a:t>6/4/2019</a:t>
            </a:fld>
            <a:endParaRPr lang="fr-FR"/>
          </a:p>
        </p:txBody>
      </p:sp>
      <p:sp>
        <p:nvSpPr>
          <p:cNvPr id="6" name="Slide Number Placeholder 5"/>
          <p:cNvSpPr>
            <a:spLocks noGrp="1"/>
          </p:cNvSpPr>
          <p:nvPr>
            <p:ph type="sldNum" sz="quarter" idx="12"/>
          </p:nvPr>
        </p:nvSpPr>
        <p:spPr/>
        <p:txBody>
          <a:bodyPr/>
          <a:lstStyle/>
          <a:p>
            <a:pPr algn="r" rtl="0"/>
            <a:fld id="{A3E3E7B1-5544-488D-89C9-1CBD4FE25131}" type="slidenum">
              <a:rPr/>
              <a:t>3</a:t>
            </a:fld>
            <a:endParaRPr lang="fr-FR"/>
          </a:p>
        </p:txBody>
      </p:sp>
      <p:sp>
        <p:nvSpPr>
          <p:cNvPr id="2" name="Rectangle 1"/>
          <p:cNvSpPr/>
          <p:nvPr/>
        </p:nvSpPr>
        <p:spPr>
          <a:xfrm>
            <a:off x="246819" y="260165"/>
            <a:ext cx="5326266" cy="584775"/>
          </a:xfrm>
          <a:prstGeom prst="rect">
            <a:avLst/>
          </a:prstGeom>
        </p:spPr>
        <p:txBody>
          <a:bodyPr wrap="none">
            <a:spAutoFit/>
          </a:bodyPr>
          <a:lstStyle/>
          <a:p>
            <a:pPr algn="l" rtl="0"/>
            <a:r>
              <a:rPr lang="fr-FR" sz="3200" b="1" i="0" u="none" baseline="0">
                <a:solidFill>
                  <a:srgbClr val="C00000"/>
                </a:solidFill>
              </a:rPr>
              <a:t>Programme de la NSCA 2.0 en Ouganda </a:t>
            </a:r>
            <a:endParaRPr lang="fr-FR" sz="3200" dirty="0"/>
          </a:p>
        </p:txBody>
      </p:sp>
    </p:spTree>
    <p:custDataLst>
      <p:tags r:id="rId1"/>
    </p:custDataLst>
    <p:extLst>
      <p:ext uri="{BB962C8B-B14F-4D97-AF65-F5344CB8AC3E}">
        <p14:creationId xmlns:p14="http://schemas.microsoft.com/office/powerpoint/2010/main" val="2625909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8631A5-7CBB-41FD-A304-B3D923F4600D}"/>
              </a:ext>
            </a:extLst>
          </p:cNvPr>
          <p:cNvSpPr>
            <a:spLocks noGrp="1"/>
          </p:cNvSpPr>
          <p:nvPr>
            <p:ph idx="1"/>
          </p:nvPr>
        </p:nvSpPr>
        <p:spPr/>
        <p:txBody>
          <a:bodyPr>
            <a:normAutofit fontScale="92500" lnSpcReduction="20000"/>
          </a:bodyPr>
          <a:lstStyle/>
          <a:p>
            <a:pPr algn="l" rtl="0"/>
            <a:r>
              <a:rPr lang="fr-FR" sz="2400" b="0" i="0" u="none" baseline="0" dirty="0"/>
              <a:t>La liste des produits traceurs doit :</a:t>
            </a:r>
          </a:p>
          <a:p>
            <a:pPr lvl="1" algn="l" rtl="0"/>
            <a:r>
              <a:rPr lang="fr-FR" sz="2400" b="0" i="0" u="none" baseline="0" dirty="0"/>
              <a:t>Être une représentation fiable des programmes du ministère de la Santé</a:t>
            </a:r>
          </a:p>
          <a:p>
            <a:pPr lvl="1" algn="l" rtl="0"/>
            <a:r>
              <a:rPr lang="fr-FR" sz="2400" b="0" i="0" u="none" baseline="0" dirty="0"/>
              <a:t>Fournir suffisamment d’informations pour que le ministère de la Santé puisse prendre des décisions</a:t>
            </a:r>
          </a:p>
          <a:p>
            <a:pPr lvl="1" algn="l" rtl="0"/>
            <a:r>
              <a:rPr lang="fr-FR" sz="2400" b="0" i="0" u="none" baseline="0" dirty="0"/>
              <a:t>Constituer un défi unique pour la chaîne d’approvisionnement </a:t>
            </a:r>
          </a:p>
          <a:p>
            <a:pPr lvl="1" algn="l" rtl="0"/>
            <a:r>
              <a:rPr lang="fr-FR" sz="2400" b="0" i="0" u="none" baseline="0" dirty="0"/>
              <a:t>Représenter les canaux de rapportage imprécis qui entraînent des difficultés critiques</a:t>
            </a:r>
          </a:p>
          <a:p>
            <a:pPr lvl="1" algn="l" rtl="0"/>
            <a:r>
              <a:rPr lang="fr-FR" sz="2400" b="0" i="0" u="none" baseline="0" dirty="0"/>
              <a:t>Le produit doit être disponible au moins dans le Centre de santé III, conformément à la liste des fournitures de santé et médicaments essentiels de l’Ouganda. </a:t>
            </a:r>
          </a:p>
          <a:p>
            <a:endParaRPr lang="fr-FR" dirty="0"/>
          </a:p>
        </p:txBody>
      </p:sp>
      <p:sp>
        <p:nvSpPr>
          <p:cNvPr id="3" name="Date Placeholder 2">
            <a:extLst>
              <a:ext uri="{FF2B5EF4-FFF2-40B4-BE49-F238E27FC236}">
                <a16:creationId xmlns:a16="http://schemas.microsoft.com/office/drawing/2014/main" id="{3AEADC19-6F4F-418A-943D-01F91EC16B4B}"/>
              </a:ext>
            </a:extLst>
          </p:cNvPr>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a:extLst>
              <a:ext uri="{FF2B5EF4-FFF2-40B4-BE49-F238E27FC236}">
                <a16:creationId xmlns:a16="http://schemas.microsoft.com/office/drawing/2014/main" id="{FA26F4CF-40C7-4C5B-BC57-602000191F2B}"/>
              </a:ext>
            </a:extLst>
          </p:cNvPr>
          <p:cNvSpPr>
            <a:spLocks noGrp="1"/>
          </p:cNvSpPr>
          <p:nvPr>
            <p:ph type="sldNum" sz="quarter" idx="4"/>
          </p:nvPr>
        </p:nvSpPr>
        <p:spPr/>
        <p:txBody>
          <a:bodyPr/>
          <a:lstStyle/>
          <a:p>
            <a:pPr algn="r" rtl="0"/>
            <a:fld id="{42782948-4DBE-204D-AB9E-B65E067054AE}" type="slidenum">
              <a:rPr/>
              <a:pPr/>
              <a:t>30</a:t>
            </a:fld>
            <a:endParaRPr lang="fr-FR"/>
          </a:p>
        </p:txBody>
      </p:sp>
      <p:sp>
        <p:nvSpPr>
          <p:cNvPr id="6" name="Title 5">
            <a:extLst>
              <a:ext uri="{FF2B5EF4-FFF2-40B4-BE49-F238E27FC236}">
                <a16:creationId xmlns:a16="http://schemas.microsoft.com/office/drawing/2014/main" id="{41407E4D-A4E0-4BA2-BD07-0B8D70473E83}"/>
              </a:ext>
            </a:extLst>
          </p:cNvPr>
          <p:cNvSpPr>
            <a:spLocks noGrp="1"/>
          </p:cNvSpPr>
          <p:nvPr>
            <p:ph type="title"/>
          </p:nvPr>
        </p:nvSpPr>
        <p:spPr>
          <a:xfrm>
            <a:off x="686104" y="848380"/>
            <a:ext cx="7772400" cy="523220"/>
          </a:xfrm>
        </p:spPr>
        <p:txBody>
          <a:bodyPr/>
          <a:lstStyle/>
          <a:p>
            <a:pPr algn="l" rtl="0"/>
            <a:r>
              <a:rPr lang="fr-FR" b="0" i="0" u="none" baseline="0"/>
              <a:t>Critères pour les produits traceurs</a:t>
            </a:r>
          </a:p>
        </p:txBody>
      </p:sp>
    </p:spTree>
    <p:custDataLst>
      <p:tags r:id="rId1"/>
    </p:custDataLst>
    <p:extLst>
      <p:ext uri="{BB962C8B-B14F-4D97-AF65-F5344CB8AC3E}">
        <p14:creationId xmlns:p14="http://schemas.microsoft.com/office/powerpoint/2010/main" val="792108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4" name="Footer Placeholder 3"/>
          <p:cNvSpPr>
            <a:spLocks noGrp="1"/>
          </p:cNvSpPr>
          <p:nvPr>
            <p:ph type="ftr" sz="quarter" idx="4294967295"/>
          </p:nvPr>
        </p:nvSpPr>
        <p:spPr>
          <a:xfrm>
            <a:off x="3124200" y="6520934"/>
            <a:ext cx="2895600" cy="184666"/>
          </a:xfrm>
        </p:spPr>
        <p:txBody>
          <a:bodyPr/>
          <a:lstStyle/>
          <a:p>
            <a:pPr rtl="0"/>
            <a:r>
              <a:rPr lang="fr-FR" b="0" i="0" u="none" baseline="0"/>
              <a:t>INSÉRER LE PIED DE PAGE ICI</a:t>
            </a:r>
          </a:p>
        </p:txBody>
      </p:sp>
      <p:sp>
        <p:nvSpPr>
          <p:cNvPr id="5" name="Slide Number Placeholder 4"/>
          <p:cNvSpPr>
            <a:spLocks noGrp="1"/>
          </p:cNvSpPr>
          <p:nvPr>
            <p:ph type="sldNum" sz="quarter" idx="4"/>
          </p:nvPr>
        </p:nvSpPr>
        <p:spPr/>
        <p:txBody>
          <a:bodyPr/>
          <a:lstStyle/>
          <a:p>
            <a:pPr algn="r" rtl="0"/>
            <a:fld id="{42782948-4DBE-204D-AB9E-B65E067054AE}" type="slidenum">
              <a:rPr/>
              <a:pPr/>
              <a:t>31</a:t>
            </a:fld>
            <a:endParaRPr lang="fr-FR"/>
          </a:p>
        </p:txBody>
      </p:sp>
      <p:sp>
        <p:nvSpPr>
          <p:cNvPr id="6" name="Title 5"/>
          <p:cNvSpPr>
            <a:spLocks noGrp="1"/>
          </p:cNvSpPr>
          <p:nvPr>
            <p:ph type="title"/>
          </p:nvPr>
        </p:nvSpPr>
        <p:spPr>
          <a:xfrm>
            <a:off x="140366" y="66023"/>
            <a:ext cx="8840599" cy="523220"/>
          </a:xfrm>
        </p:spPr>
        <p:txBody>
          <a:bodyPr/>
          <a:lstStyle/>
          <a:p>
            <a:pPr algn="l" rtl="0"/>
            <a:r>
              <a:rPr lang="fr-FR" b="0" i="0" u="none" baseline="0" dirty="0"/>
              <a:t>PRODUITS TRACEURS pour l’outil NSCA du pays X</a:t>
            </a:r>
          </a:p>
        </p:txBody>
      </p:sp>
      <p:graphicFrame>
        <p:nvGraphicFramePr>
          <p:cNvPr id="2" name="Table 1"/>
          <p:cNvGraphicFramePr>
            <a:graphicFrameLocks noGrp="1"/>
          </p:cNvGraphicFramePr>
          <p:nvPr>
            <p:extLst>
              <p:ext uri="{D42A27DB-BD31-4B8C-83A1-F6EECF244321}">
                <p14:modId xmlns:p14="http://schemas.microsoft.com/office/powerpoint/2010/main" val="4279321608"/>
              </p:ext>
            </p:extLst>
          </p:nvPr>
        </p:nvGraphicFramePr>
        <p:xfrm>
          <a:off x="163033" y="588066"/>
          <a:ext cx="8817933" cy="6191896"/>
        </p:xfrm>
        <a:graphic>
          <a:graphicData uri="http://schemas.openxmlformats.org/drawingml/2006/table">
            <a:tbl>
              <a:tblPr firstRow="1" bandRow="1">
                <a:tableStyleId>{5C22544A-7EE6-4342-B048-85BDC9FD1C3A}</a:tableStyleId>
              </a:tblPr>
              <a:tblGrid>
                <a:gridCol w="2656367">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970566">
                  <a:extLst>
                    <a:ext uri="{9D8B030D-6E8A-4147-A177-3AD203B41FA5}">
                      <a16:colId xmlns:a16="http://schemas.microsoft.com/office/drawing/2014/main" val="20003"/>
                    </a:ext>
                  </a:extLst>
                </a:gridCol>
              </a:tblGrid>
              <a:tr h="554934">
                <a:tc>
                  <a:txBody>
                    <a:bodyPr/>
                    <a:lstStyle/>
                    <a:p>
                      <a:pPr algn="l" rtl="0"/>
                      <a:r>
                        <a:rPr lang="fr-FR" sz="1200" b="1" i="0" u="none" baseline="0" dirty="0"/>
                        <a:t>Produits</a:t>
                      </a:r>
                    </a:p>
                  </a:txBody>
                  <a:tcPr/>
                </a:tc>
                <a:tc>
                  <a:txBody>
                    <a:bodyPr/>
                    <a:lstStyle/>
                    <a:p>
                      <a:pPr algn="l" rtl="0"/>
                      <a:r>
                        <a:rPr lang="fr-FR" sz="1200" b="1" i="0" u="none" baseline="0" dirty="0"/>
                        <a:t>Programme associé</a:t>
                      </a:r>
                    </a:p>
                  </a:txBody>
                  <a:tcPr/>
                </a:tc>
                <a:tc>
                  <a:txBody>
                    <a:bodyPr/>
                    <a:lstStyle/>
                    <a:p>
                      <a:pPr algn="l" rtl="0"/>
                      <a:r>
                        <a:rPr lang="fr-FR" sz="1200" b="1" i="0" u="none" baseline="0" dirty="0"/>
                        <a:t>Unité de mesure</a:t>
                      </a:r>
                      <a:endParaRPr lang="fr-FR" sz="1200" dirty="0"/>
                    </a:p>
                  </a:txBody>
                  <a:tcPr/>
                </a:tc>
                <a:tc>
                  <a:txBody>
                    <a:bodyPr/>
                    <a:lstStyle/>
                    <a:p>
                      <a:pPr algn="l" rtl="0"/>
                      <a:r>
                        <a:rPr lang="fr-FR" sz="1200" b="1" i="0" u="none" baseline="0"/>
                        <a:t>Traitement spécifique</a:t>
                      </a:r>
                    </a:p>
                  </a:txBody>
                  <a:tcPr/>
                </a:tc>
                <a:extLst>
                  <a:ext uri="{0D108BD9-81ED-4DB2-BD59-A6C34878D82A}">
                    <a16:rowId xmlns:a16="http://schemas.microsoft.com/office/drawing/2014/main" val="10000"/>
                  </a:ext>
                </a:extLst>
              </a:tr>
              <a:tr h="369349">
                <a:tc>
                  <a:txBody>
                    <a:bodyPr/>
                    <a:lstStyle/>
                    <a:p>
                      <a:pPr algn="l" rtl="0"/>
                      <a:r>
                        <a:rPr lang="fr-FR" sz="1050" b="0" i="0" u="none" baseline="0" dirty="0" err="1">
                          <a:solidFill>
                            <a:srgbClr val="000000"/>
                          </a:solidFill>
                          <a:latin typeface="+mn-lt"/>
                        </a:rPr>
                        <a:t>Tenofovir</a:t>
                      </a:r>
                      <a:r>
                        <a:rPr lang="fr-FR" sz="1050" b="0" i="0" u="none" baseline="0" dirty="0">
                          <a:solidFill>
                            <a:srgbClr val="000000"/>
                          </a:solidFill>
                          <a:latin typeface="+mn-lt"/>
                        </a:rPr>
                        <a:t>/</a:t>
                      </a:r>
                      <a:r>
                        <a:rPr lang="fr-FR" sz="1050" b="0" i="0" u="none" baseline="0" dirty="0" err="1">
                          <a:solidFill>
                            <a:srgbClr val="000000"/>
                          </a:solidFill>
                          <a:latin typeface="+mn-lt"/>
                        </a:rPr>
                        <a:t>Lamivudine</a:t>
                      </a:r>
                      <a:r>
                        <a:rPr lang="fr-FR" sz="1050" b="0" i="0" u="none" baseline="0" dirty="0">
                          <a:solidFill>
                            <a:srgbClr val="000000"/>
                          </a:solidFill>
                          <a:latin typeface="+mn-lt"/>
                        </a:rPr>
                        <a:t>/</a:t>
                      </a:r>
                      <a:r>
                        <a:rPr lang="fr-FR" sz="1050" b="0" i="0" u="none" baseline="0" dirty="0" err="1">
                          <a:solidFill>
                            <a:srgbClr val="000000"/>
                          </a:solidFill>
                          <a:latin typeface="+mn-lt"/>
                        </a:rPr>
                        <a:t>Efavirenz</a:t>
                      </a:r>
                      <a:r>
                        <a:rPr lang="fr-FR" sz="1050" b="0" i="0" u="none" baseline="0" dirty="0">
                          <a:solidFill>
                            <a:srgbClr val="000000"/>
                          </a:solidFill>
                          <a:latin typeface="+mn-lt"/>
                        </a:rPr>
                        <a:t> 600/300/300</a:t>
                      </a:r>
                      <a:endParaRPr lang="fr-FR" sz="1050" dirty="0">
                        <a:latin typeface="+mn-lt"/>
                      </a:endParaRPr>
                    </a:p>
                  </a:txBody>
                  <a:tcPr/>
                </a:tc>
                <a:tc>
                  <a:txBody>
                    <a:bodyPr/>
                    <a:lstStyle/>
                    <a:p>
                      <a:pPr algn="l" rtl="0"/>
                      <a:r>
                        <a:rPr lang="fr-FR" sz="1050" b="0" i="0" u="none" baseline="0">
                          <a:latin typeface="+mn-lt"/>
                        </a:rPr>
                        <a:t>VIH</a:t>
                      </a:r>
                    </a:p>
                  </a:txBody>
                  <a:tcPr/>
                </a:tc>
                <a:tc>
                  <a:txBody>
                    <a:bodyPr/>
                    <a:lstStyle/>
                    <a:p>
                      <a:pPr algn="l" rtl="0"/>
                      <a:r>
                        <a:rPr lang="fr-FR" sz="1050" b="0" i="0" u="none" baseline="0">
                          <a:latin typeface="+mn-lt"/>
                        </a:rPr>
                        <a:t>Flacon de 30 comprimés</a:t>
                      </a:r>
                    </a:p>
                  </a:txBody>
                  <a:tcPr/>
                </a:tc>
                <a:tc>
                  <a:txBody>
                    <a:bodyPr/>
                    <a:lstStyle/>
                    <a:p>
                      <a:pPr algn="l" rtl="0"/>
                      <a:r>
                        <a:rPr lang="fr-FR" sz="1050" b="0" i="0" u="none" baseline="0">
                          <a:latin typeface="+mn-lt"/>
                        </a:rPr>
                        <a:t>Aucun</a:t>
                      </a:r>
                    </a:p>
                  </a:txBody>
                  <a:tcPr/>
                </a:tc>
                <a:extLst>
                  <a:ext uri="{0D108BD9-81ED-4DB2-BD59-A6C34878D82A}">
                    <a16:rowId xmlns:a16="http://schemas.microsoft.com/office/drawing/2014/main" val="10001"/>
                  </a:ext>
                </a:extLst>
              </a:tr>
              <a:tr h="369349">
                <a:tc>
                  <a:txBody>
                    <a:bodyPr/>
                    <a:lstStyle/>
                    <a:p>
                      <a:pPr algn="l" rtl="0"/>
                      <a:r>
                        <a:rPr lang="fr-FR" sz="1050" b="0" i="0" u="none" baseline="0">
                          <a:latin typeface="+mn-lt"/>
                        </a:rPr>
                        <a:t>Préservatifs masculins</a:t>
                      </a:r>
                    </a:p>
                  </a:txBody>
                  <a:tcPr/>
                </a:tc>
                <a:tc>
                  <a:txBody>
                    <a:bodyPr/>
                    <a:lstStyle/>
                    <a:p>
                      <a:pPr algn="l" rtl="0"/>
                      <a:r>
                        <a:rPr lang="fr-FR" sz="1050" b="0" i="0" u="none" baseline="0" dirty="0">
                          <a:solidFill>
                            <a:srgbClr val="000000"/>
                          </a:solidFill>
                          <a:latin typeface="+mn-lt"/>
                        </a:rPr>
                        <a:t>Santé reproductive, maternelle, néonatale, infantile et des adolescents (RMNCAH)</a:t>
                      </a:r>
                      <a:endParaRPr lang="fr-FR" sz="1050" dirty="0">
                        <a:latin typeface="+mn-lt"/>
                      </a:endParaRPr>
                    </a:p>
                  </a:txBody>
                  <a:tcPr/>
                </a:tc>
                <a:tc>
                  <a:txBody>
                    <a:bodyPr/>
                    <a:lstStyle/>
                    <a:p>
                      <a:pPr algn="l" rtl="0"/>
                      <a:r>
                        <a:rPr lang="fr-FR" sz="1050" b="0" i="0" u="none" baseline="0" dirty="0">
                          <a:latin typeface="+mn-lt"/>
                        </a:rPr>
                        <a:t>Préservatif</a:t>
                      </a:r>
                    </a:p>
                  </a:txBody>
                  <a:tcPr/>
                </a:tc>
                <a:tc>
                  <a:txBody>
                    <a:bodyPr/>
                    <a:lstStyle/>
                    <a:p>
                      <a:pPr algn="l" rtl="0"/>
                      <a:r>
                        <a:rPr lang="fr-FR" sz="1050" b="0" i="0" u="none" baseline="0">
                          <a:latin typeface="+mn-lt"/>
                        </a:rPr>
                        <a:t>Aucun</a:t>
                      </a:r>
                    </a:p>
                  </a:txBody>
                  <a:tcPr/>
                </a:tc>
                <a:extLst>
                  <a:ext uri="{0D108BD9-81ED-4DB2-BD59-A6C34878D82A}">
                    <a16:rowId xmlns:a16="http://schemas.microsoft.com/office/drawing/2014/main" val="10002"/>
                  </a:ext>
                </a:extLst>
              </a:tr>
              <a:tr h="455362">
                <a:tc>
                  <a:txBody>
                    <a:bodyPr/>
                    <a:lstStyle/>
                    <a:p>
                      <a:pPr algn="l" rtl="0"/>
                      <a:r>
                        <a:rPr lang="fr-FR" sz="1050" b="0" i="0" u="none" baseline="0">
                          <a:latin typeface="+mn-lt"/>
                        </a:rPr>
                        <a:t>TDR du paludisme</a:t>
                      </a:r>
                      <a:endParaRPr lang="fr-FR" sz="1050" dirty="0">
                        <a:latin typeface="+mn-lt"/>
                      </a:endParaRPr>
                    </a:p>
                  </a:txBody>
                  <a:tcPr/>
                </a:tc>
                <a:tc>
                  <a:txBody>
                    <a:bodyPr/>
                    <a:lstStyle/>
                    <a:p>
                      <a:pPr algn="l" rtl="0"/>
                      <a:r>
                        <a:rPr lang="fr-FR" sz="1050" b="0" i="0" u="none" baseline="0" dirty="0">
                          <a:latin typeface="+mn-lt"/>
                        </a:rPr>
                        <a:t>Paludisme / labo</a:t>
                      </a:r>
                    </a:p>
                  </a:txBody>
                  <a:tcPr/>
                </a:tc>
                <a:tc>
                  <a:txBody>
                    <a:bodyPr/>
                    <a:lstStyle/>
                    <a:p>
                      <a:pPr algn="l" rtl="0"/>
                      <a:r>
                        <a:rPr lang="fr-FR" sz="1050" b="0" i="0" u="none" baseline="0">
                          <a:latin typeface="+mn-lt"/>
                        </a:rPr>
                        <a:t>Test (généralement par boîtes de 25)</a:t>
                      </a:r>
                    </a:p>
                  </a:txBody>
                  <a:tcPr/>
                </a:tc>
                <a:tc>
                  <a:txBody>
                    <a:bodyPr/>
                    <a:lstStyle/>
                    <a:p>
                      <a:pPr algn="l" rtl="0"/>
                      <a:r>
                        <a:rPr lang="fr-FR" sz="1050" b="0" i="0" u="none" baseline="0">
                          <a:latin typeface="+mn-lt"/>
                        </a:rPr>
                        <a:t>Aucun</a:t>
                      </a:r>
                    </a:p>
                  </a:txBody>
                  <a:tcPr/>
                </a:tc>
                <a:extLst>
                  <a:ext uri="{0D108BD9-81ED-4DB2-BD59-A6C34878D82A}">
                    <a16:rowId xmlns:a16="http://schemas.microsoft.com/office/drawing/2014/main" val="10003"/>
                  </a:ext>
                </a:extLst>
              </a:tr>
              <a:tr h="369349">
                <a:tc>
                  <a:txBody>
                    <a:bodyPr/>
                    <a:lstStyle/>
                    <a:p>
                      <a:pPr algn="l" rtl="0"/>
                      <a:r>
                        <a:rPr lang="fr-FR" sz="1050" b="0" i="0" u="none" baseline="0" dirty="0">
                          <a:latin typeface="+mn-lt"/>
                        </a:rPr>
                        <a:t>Moustiquaires imprégnées d’insecticide à longue durée d’action</a:t>
                      </a:r>
                    </a:p>
                  </a:txBody>
                  <a:tcPr/>
                </a:tc>
                <a:tc>
                  <a:txBody>
                    <a:bodyPr/>
                    <a:lstStyle/>
                    <a:p>
                      <a:pPr algn="l" rtl="0"/>
                      <a:r>
                        <a:rPr lang="fr-FR" sz="1050" b="0" i="0" u="none" baseline="0" dirty="0">
                          <a:latin typeface="+mn-lt"/>
                        </a:rPr>
                        <a:t>Paludisme</a:t>
                      </a:r>
                    </a:p>
                  </a:txBody>
                  <a:tcPr/>
                </a:tc>
                <a:tc>
                  <a:txBody>
                    <a:bodyPr/>
                    <a:lstStyle/>
                    <a:p>
                      <a:pPr algn="l" rtl="0"/>
                      <a:r>
                        <a:rPr lang="fr-FR" sz="1050" b="0" i="0" u="none" baseline="0">
                          <a:latin typeface="+mn-lt"/>
                        </a:rPr>
                        <a:t>MILD (individuelle)</a:t>
                      </a:r>
                    </a:p>
                  </a:txBody>
                  <a:tcPr/>
                </a:tc>
                <a:tc>
                  <a:txBody>
                    <a:bodyPr/>
                    <a:lstStyle/>
                    <a:p>
                      <a:pPr algn="l" rtl="0"/>
                      <a:r>
                        <a:rPr lang="fr-FR" sz="1050" b="0" i="0" u="none" baseline="0">
                          <a:latin typeface="+mn-lt"/>
                        </a:rPr>
                        <a:t>Aucun</a:t>
                      </a:r>
                    </a:p>
                  </a:txBody>
                  <a:tcPr/>
                </a:tc>
                <a:extLst>
                  <a:ext uri="{0D108BD9-81ED-4DB2-BD59-A6C34878D82A}">
                    <a16:rowId xmlns:a16="http://schemas.microsoft.com/office/drawing/2014/main" val="10004"/>
                  </a:ext>
                </a:extLst>
              </a:tr>
              <a:tr h="455362">
                <a:tc>
                  <a:txBody>
                    <a:bodyPr/>
                    <a:lstStyle/>
                    <a:p>
                      <a:pPr algn="l" rtl="0"/>
                      <a:r>
                        <a:rPr lang="fr-FR" sz="1050" b="0" i="0" u="none" baseline="0">
                          <a:latin typeface="+mn-lt"/>
                        </a:rPr>
                        <a:t>Rifampicine/INH/Pyrazinamide/Ethambutol 150/75/400/275 mg</a:t>
                      </a:r>
                    </a:p>
                  </a:txBody>
                  <a:tcPr/>
                </a:tc>
                <a:tc>
                  <a:txBody>
                    <a:bodyPr/>
                    <a:lstStyle/>
                    <a:p>
                      <a:pPr algn="l" rtl="0"/>
                      <a:r>
                        <a:rPr lang="fr-FR" sz="1050" b="0" i="0" u="none" baseline="0" dirty="0">
                          <a:latin typeface="+mn-lt"/>
                        </a:rPr>
                        <a:t>Tuberculose</a:t>
                      </a:r>
                    </a:p>
                  </a:txBody>
                  <a:tcPr/>
                </a:tc>
                <a:tc>
                  <a:txBody>
                    <a:bodyPr/>
                    <a:lstStyle/>
                    <a:p>
                      <a:pPr algn="l" rtl="0"/>
                      <a:r>
                        <a:rPr lang="fr-FR" sz="1050" b="0" i="0" u="none" baseline="0">
                          <a:latin typeface="+mn-lt"/>
                        </a:rPr>
                        <a:t>Bouteille de 500</a:t>
                      </a:r>
                      <a:endParaRPr lang="fr-FR" sz="1050" dirty="0">
                        <a:latin typeface="+mn-lt"/>
                      </a:endParaRPr>
                    </a:p>
                  </a:txBody>
                  <a:tcPr/>
                </a:tc>
                <a:tc>
                  <a:txBody>
                    <a:bodyPr/>
                    <a:lstStyle/>
                    <a:p>
                      <a:pPr algn="l" rtl="0"/>
                      <a:r>
                        <a:rPr lang="fr-FR" sz="1050" b="0" i="0" u="none" baseline="0">
                          <a:latin typeface="+mn-lt"/>
                        </a:rPr>
                        <a:t>Endroit sec et frais, température inférieure à 25 °C</a:t>
                      </a:r>
                    </a:p>
                  </a:txBody>
                  <a:tcPr/>
                </a:tc>
                <a:extLst>
                  <a:ext uri="{0D108BD9-81ED-4DB2-BD59-A6C34878D82A}">
                    <a16:rowId xmlns:a16="http://schemas.microsoft.com/office/drawing/2014/main" val="10005"/>
                  </a:ext>
                </a:extLst>
              </a:tr>
              <a:tr h="455362">
                <a:tc>
                  <a:txBody>
                    <a:bodyPr/>
                    <a:lstStyle/>
                    <a:p>
                      <a:pPr algn="l" rtl="0"/>
                      <a:r>
                        <a:rPr lang="fr-FR" sz="1050" b="0" i="0" u="none" kern="1200" baseline="0">
                          <a:solidFill>
                            <a:schemeClr val="dk1"/>
                          </a:solidFill>
                          <a:latin typeface="+mn-lt"/>
                          <a:ea typeface="+mn-ea"/>
                          <a:cs typeface="+mn-cs"/>
                        </a:rPr>
                        <a:t>Acétate de médroxyprogestérone en dépôt - voie intramusculaire</a:t>
                      </a:r>
                    </a:p>
                  </a:txBody>
                  <a:tcPr/>
                </a:tc>
                <a:tc>
                  <a:txBody>
                    <a:bodyPr/>
                    <a:lstStyle/>
                    <a:p>
                      <a:pPr algn="l" rtl="0"/>
                      <a:r>
                        <a:rPr lang="fr-FR" sz="1050" b="0" i="0" u="none" baseline="0" dirty="0">
                          <a:latin typeface="+mn-lt"/>
                        </a:rPr>
                        <a:t>Santé reproductive, maternelle, néonatale, infantile et des adolescents - Santé familiale</a:t>
                      </a:r>
                    </a:p>
                  </a:txBody>
                  <a:tcPr/>
                </a:tc>
                <a:tc>
                  <a:txBody>
                    <a:bodyPr/>
                    <a:lstStyle/>
                    <a:p>
                      <a:pPr algn="l" rtl="0"/>
                      <a:r>
                        <a:rPr lang="fr-FR" sz="1050" b="0" i="0" u="none" baseline="0">
                          <a:latin typeface="+mn-lt"/>
                        </a:rPr>
                        <a:t>Flacon</a:t>
                      </a:r>
                    </a:p>
                  </a:txBody>
                  <a:tcPr/>
                </a:tc>
                <a:tc>
                  <a:txBody>
                    <a:bodyPr/>
                    <a:lstStyle/>
                    <a:p>
                      <a:pPr algn="l" rtl="0"/>
                      <a:r>
                        <a:rPr lang="fr-FR" sz="1050" b="0" i="0" u="none" baseline="0">
                          <a:latin typeface="+mn-lt"/>
                        </a:rPr>
                        <a:t>20-25 °C — Stockage au frais, les flacons doivent être disposés verticalement</a:t>
                      </a:r>
                    </a:p>
                  </a:txBody>
                  <a:tcPr/>
                </a:tc>
                <a:extLst>
                  <a:ext uri="{0D108BD9-81ED-4DB2-BD59-A6C34878D82A}">
                    <a16:rowId xmlns:a16="http://schemas.microsoft.com/office/drawing/2014/main" val="10006"/>
                  </a:ext>
                </a:extLst>
              </a:tr>
              <a:tr h="369349">
                <a:tc>
                  <a:txBody>
                    <a:bodyPr/>
                    <a:lstStyle/>
                    <a:p>
                      <a:pPr algn="l" rtl="0"/>
                      <a:r>
                        <a:rPr lang="fr-FR" sz="1050" b="0" i="0" u="none" baseline="0">
                          <a:latin typeface="+mn-lt"/>
                        </a:rPr>
                        <a:t>SRO + Zinc</a:t>
                      </a:r>
                    </a:p>
                  </a:txBody>
                  <a:tcPr/>
                </a:tc>
                <a:tc>
                  <a:txBody>
                    <a:bodyPr/>
                    <a:lstStyle/>
                    <a:p>
                      <a:pPr algn="l" rtl="0"/>
                      <a:r>
                        <a:rPr lang="fr-FR" sz="1050" b="0" i="0" u="none" baseline="0">
                          <a:latin typeface="+mn-lt"/>
                        </a:rPr>
                        <a:t>Santé reproductive, maternelle, néonatale, infantile et des adolescents (RMNCAH)</a:t>
                      </a:r>
                    </a:p>
                  </a:txBody>
                  <a:tcPr/>
                </a:tc>
                <a:tc>
                  <a:txBody>
                    <a:bodyPr/>
                    <a:lstStyle/>
                    <a:p>
                      <a:pPr algn="l" rtl="0"/>
                      <a:r>
                        <a:rPr lang="fr-FR" sz="1050" b="0" i="0" u="none" baseline="0" dirty="0">
                          <a:latin typeface="+mn-lt"/>
                        </a:rPr>
                        <a:t>Sachet</a:t>
                      </a:r>
                    </a:p>
                  </a:txBody>
                  <a:tcPr/>
                </a:tc>
                <a:tc>
                  <a:txBody>
                    <a:bodyPr/>
                    <a:lstStyle/>
                    <a:p>
                      <a:pPr algn="l" rtl="0"/>
                      <a:r>
                        <a:rPr lang="fr-FR" sz="1050" b="0" i="0" u="none" baseline="0">
                          <a:latin typeface="+mn-lt"/>
                        </a:rPr>
                        <a:t>Aucun</a:t>
                      </a:r>
                    </a:p>
                  </a:txBody>
                  <a:tcPr/>
                </a:tc>
                <a:extLst>
                  <a:ext uri="{0D108BD9-81ED-4DB2-BD59-A6C34878D82A}">
                    <a16:rowId xmlns:a16="http://schemas.microsoft.com/office/drawing/2014/main" val="10007"/>
                  </a:ext>
                </a:extLst>
              </a:tr>
              <a:tr h="455362">
                <a:tc>
                  <a:txBody>
                    <a:bodyPr/>
                    <a:lstStyle/>
                    <a:p>
                      <a:pPr algn="l" rtl="0"/>
                      <a:r>
                        <a:rPr lang="fr-FR" sz="1050" b="0" i="0" u="none" baseline="0">
                          <a:latin typeface="+mn-lt"/>
                        </a:rPr>
                        <a:t>Anatoxine tétanique</a:t>
                      </a:r>
                    </a:p>
                  </a:txBody>
                  <a:tcPr/>
                </a:tc>
                <a:tc>
                  <a:txBody>
                    <a:bodyPr/>
                    <a:lstStyle/>
                    <a:p>
                      <a:pPr algn="l" rtl="0"/>
                      <a:r>
                        <a:rPr lang="fr-FR" sz="1050" b="0" i="0" u="none" baseline="0" dirty="0">
                          <a:latin typeface="+mn-lt"/>
                        </a:rPr>
                        <a:t>Circoncision médicale volontaire et santé reproductive, maternelle, néonatale, infantile et des adolescents</a:t>
                      </a:r>
                    </a:p>
                  </a:txBody>
                  <a:tcPr/>
                </a:tc>
                <a:tc>
                  <a:txBody>
                    <a:bodyPr/>
                    <a:lstStyle/>
                    <a:p>
                      <a:pPr algn="l" rtl="0"/>
                      <a:r>
                        <a:rPr lang="fr-FR" sz="1050" b="0" i="0" u="none" baseline="0" dirty="0">
                          <a:latin typeface="+mn-lt"/>
                        </a:rPr>
                        <a:t>Flacon</a:t>
                      </a:r>
                    </a:p>
                  </a:txBody>
                  <a:tcPr/>
                </a:tc>
                <a:tc>
                  <a:txBody>
                    <a:bodyPr/>
                    <a:lstStyle/>
                    <a:p>
                      <a:pPr algn="l" rtl="0"/>
                      <a:r>
                        <a:rPr lang="fr-FR" sz="1050" b="0" i="0" u="none" baseline="0" dirty="0">
                          <a:latin typeface="+mn-lt"/>
                        </a:rPr>
                        <a:t>Stockage au froid (2-8 °C)</a:t>
                      </a:r>
                    </a:p>
                  </a:txBody>
                  <a:tcPr/>
                </a:tc>
                <a:extLst>
                  <a:ext uri="{0D108BD9-81ED-4DB2-BD59-A6C34878D82A}">
                    <a16:rowId xmlns:a16="http://schemas.microsoft.com/office/drawing/2014/main" val="10008"/>
                  </a:ext>
                </a:extLst>
              </a:tr>
              <a:tr h="369349">
                <a:tc>
                  <a:txBody>
                    <a:bodyPr/>
                    <a:lstStyle/>
                    <a:p>
                      <a:pPr algn="l" rtl="0"/>
                      <a:r>
                        <a:rPr lang="fr-FR" sz="1050" b="0" i="0" u="none" baseline="0" dirty="0">
                          <a:latin typeface="+mn-lt"/>
                        </a:rPr>
                        <a:t>Unités internationales d’ocytocine</a:t>
                      </a:r>
                    </a:p>
                  </a:txBody>
                  <a:tcPr/>
                </a:tc>
                <a:tc>
                  <a:txBody>
                    <a:bodyPr/>
                    <a:lstStyle/>
                    <a:p>
                      <a:pPr algn="l" rtl="0"/>
                      <a:r>
                        <a:rPr lang="fr-FR" sz="1050" b="0" i="0" u="none" baseline="0" dirty="0">
                          <a:latin typeface="+mn-lt"/>
                        </a:rPr>
                        <a:t>Santé reproductive, maternelle, néonatale, infantile et des adolescents (RMNCAH)</a:t>
                      </a:r>
                    </a:p>
                  </a:txBody>
                  <a:tcPr/>
                </a:tc>
                <a:tc>
                  <a:txBody>
                    <a:bodyPr/>
                    <a:lstStyle/>
                    <a:p>
                      <a:pPr algn="l" rtl="0"/>
                      <a:r>
                        <a:rPr lang="fr-FR" sz="1050" b="0" i="0" u="none" baseline="0">
                          <a:latin typeface="+mn-lt"/>
                        </a:rPr>
                        <a:t>Flacon</a:t>
                      </a:r>
                    </a:p>
                  </a:txBody>
                  <a:tcPr/>
                </a:tc>
                <a:tc>
                  <a:txBody>
                    <a:bodyPr/>
                    <a:lstStyle/>
                    <a:p>
                      <a:pPr algn="l" rtl="0"/>
                      <a:r>
                        <a:rPr lang="fr-FR" sz="1050" b="0" i="0" u="none" baseline="0" dirty="0">
                          <a:latin typeface="+mn-lt"/>
                        </a:rPr>
                        <a:t>Stockage au froid (2-8 °C)</a:t>
                      </a:r>
                      <a:endParaRPr lang="fr-FR" sz="1050" dirty="0">
                        <a:latin typeface="+mn-lt"/>
                      </a:endParaRPr>
                    </a:p>
                  </a:txBody>
                  <a:tcPr/>
                </a:tc>
                <a:extLst>
                  <a:ext uri="{0D108BD9-81ED-4DB2-BD59-A6C34878D82A}">
                    <a16:rowId xmlns:a16="http://schemas.microsoft.com/office/drawing/2014/main" val="10009"/>
                  </a:ext>
                </a:extLst>
              </a:tr>
              <a:tr h="308476">
                <a:tc>
                  <a:txBody>
                    <a:bodyPr/>
                    <a:lstStyle/>
                    <a:p>
                      <a:pPr algn="l" rtl="0"/>
                      <a:r>
                        <a:rPr lang="fr-FR" sz="1050" b="0" i="0" u="none" baseline="0">
                          <a:latin typeface="+mn-lt"/>
                        </a:rPr>
                        <a:t>CTA (AL) 6x4</a:t>
                      </a:r>
                    </a:p>
                  </a:txBody>
                  <a:tcPr/>
                </a:tc>
                <a:tc>
                  <a:txBody>
                    <a:bodyPr/>
                    <a:lstStyle/>
                    <a:p>
                      <a:pPr algn="l" rtl="0"/>
                      <a:r>
                        <a:rPr lang="fr-FR" sz="1050" b="0" i="0" u="none" baseline="0" dirty="0">
                          <a:latin typeface="+mn-lt"/>
                        </a:rPr>
                        <a:t>Système de soins de santé intégré et paludisme</a:t>
                      </a:r>
                    </a:p>
                  </a:txBody>
                  <a:tcPr/>
                </a:tc>
                <a:tc>
                  <a:txBody>
                    <a:bodyPr/>
                    <a:lstStyle/>
                    <a:p>
                      <a:pPr algn="l" rtl="0"/>
                      <a:r>
                        <a:rPr lang="fr-FR" sz="1050" b="0" i="0" u="none" baseline="0">
                          <a:latin typeface="+mn-lt"/>
                        </a:rPr>
                        <a:t>Sachet</a:t>
                      </a:r>
                    </a:p>
                  </a:txBody>
                  <a:tcPr/>
                </a:tc>
                <a:tc>
                  <a:txBody>
                    <a:bodyPr/>
                    <a:lstStyle/>
                    <a:p>
                      <a:pPr algn="l" rtl="0"/>
                      <a:r>
                        <a:rPr lang="fr-FR" sz="1050" b="0" i="0" u="none" baseline="0" dirty="0">
                          <a:latin typeface="+mn-lt"/>
                        </a:rPr>
                        <a:t>Aucun</a:t>
                      </a:r>
                    </a:p>
                  </a:txBody>
                  <a:tcPr/>
                </a:tc>
                <a:extLst>
                  <a:ext uri="{0D108BD9-81ED-4DB2-BD59-A6C34878D82A}">
                    <a16:rowId xmlns:a16="http://schemas.microsoft.com/office/drawing/2014/main" val="10010"/>
                  </a:ext>
                </a:extLst>
              </a:tr>
              <a:tr h="304800">
                <a:tc>
                  <a:txBody>
                    <a:bodyPr/>
                    <a:lstStyle/>
                    <a:p>
                      <a:pPr algn="l" rtl="0"/>
                      <a:r>
                        <a:rPr lang="fr-FR" sz="1050" b="0" i="0" u="none" baseline="0" dirty="0">
                          <a:latin typeface="+mn-lt"/>
                        </a:rPr>
                        <a:t>Gélule d’amoxicilline 250 mg</a:t>
                      </a:r>
                      <a:endParaRPr lang="fr-FR" sz="1050" dirty="0">
                        <a:latin typeface="+mn-lt"/>
                      </a:endParaRPr>
                    </a:p>
                  </a:txBody>
                  <a:tcPr/>
                </a:tc>
                <a:tc>
                  <a:txBody>
                    <a:bodyPr/>
                    <a:lstStyle/>
                    <a:p>
                      <a:pPr algn="l" rtl="0"/>
                      <a:r>
                        <a:rPr lang="fr-FR" sz="1050" b="0" i="0" u="none" baseline="0" dirty="0">
                          <a:latin typeface="+mn-lt"/>
                        </a:rPr>
                        <a:t>Système de soins de santé intégré</a:t>
                      </a:r>
                    </a:p>
                  </a:txBody>
                  <a:tcPr/>
                </a:tc>
                <a:tc>
                  <a:txBody>
                    <a:bodyPr/>
                    <a:lstStyle/>
                    <a:p>
                      <a:pPr algn="l" rtl="0"/>
                      <a:r>
                        <a:rPr lang="fr-FR" sz="1050" b="0" i="0" u="none" baseline="0">
                          <a:latin typeface="+mn-lt"/>
                        </a:rPr>
                        <a:t>Flacon de 1 000 gélules</a:t>
                      </a:r>
                    </a:p>
                  </a:txBody>
                  <a:tcPr/>
                </a:tc>
                <a:tc>
                  <a:txBody>
                    <a:bodyPr/>
                    <a:lstStyle/>
                    <a:p>
                      <a:pPr algn="l" rtl="0"/>
                      <a:r>
                        <a:rPr lang="fr-FR" sz="1050" b="0" i="0" u="none" baseline="0" dirty="0">
                          <a:latin typeface="+mn-lt"/>
                        </a:rPr>
                        <a:t>Aucun</a:t>
                      </a:r>
                    </a:p>
                  </a:txBody>
                  <a:tcPr/>
                </a:tc>
                <a:extLst>
                  <a:ext uri="{0D108BD9-81ED-4DB2-BD59-A6C34878D82A}">
                    <a16:rowId xmlns:a16="http://schemas.microsoft.com/office/drawing/2014/main" val="10011"/>
                  </a:ext>
                </a:extLst>
              </a:tr>
              <a:tr h="457200">
                <a:tc>
                  <a:txBody>
                    <a:bodyPr/>
                    <a:lstStyle/>
                    <a:p>
                      <a:pPr algn="l" rtl="0"/>
                      <a:r>
                        <a:rPr lang="fr-FR" sz="1050" b="0" i="0" u="none" baseline="0">
                          <a:latin typeface="+mn-lt"/>
                        </a:rPr>
                        <a:t>Comprimés de metformine 500 mg</a:t>
                      </a:r>
                      <a:endParaRPr lang="fr-FR" sz="1050" dirty="0">
                        <a:latin typeface="+mn-lt"/>
                      </a:endParaRPr>
                    </a:p>
                  </a:txBody>
                  <a:tcPr/>
                </a:tc>
                <a:tc>
                  <a:txBody>
                    <a:bodyPr/>
                    <a:lstStyle/>
                    <a:p>
                      <a:pPr algn="l" rtl="0"/>
                      <a:r>
                        <a:rPr lang="fr-FR" sz="1050" b="0" i="0" u="none" baseline="0" dirty="0">
                          <a:latin typeface="+mn-lt"/>
                        </a:rPr>
                        <a:t>Système de soins de santé intégré et maladies non-transmissibles</a:t>
                      </a:r>
                    </a:p>
                  </a:txBody>
                  <a:tcPr/>
                </a:tc>
                <a:tc>
                  <a:txBody>
                    <a:bodyPr/>
                    <a:lstStyle/>
                    <a:p>
                      <a:pPr algn="l" rtl="0"/>
                      <a:r>
                        <a:rPr lang="fr-FR" sz="1050" b="0" i="0" u="none" baseline="0">
                          <a:latin typeface="+mn-lt"/>
                        </a:rPr>
                        <a:t>Flacon de 100 cachets</a:t>
                      </a:r>
                    </a:p>
                  </a:txBody>
                  <a:tcPr/>
                </a:tc>
                <a:tc>
                  <a:txBody>
                    <a:bodyPr/>
                    <a:lstStyle/>
                    <a:p>
                      <a:pPr algn="l" rtl="0"/>
                      <a:r>
                        <a:rPr lang="fr-FR" sz="1050" b="0" i="0" u="none" baseline="0" dirty="0">
                          <a:latin typeface="+mn-lt"/>
                        </a:rPr>
                        <a:t>Stockage au froid</a:t>
                      </a:r>
                    </a:p>
                  </a:txBody>
                  <a:tcPr/>
                </a:tc>
                <a:extLst>
                  <a:ext uri="{0D108BD9-81ED-4DB2-BD59-A6C34878D82A}">
                    <a16:rowId xmlns:a16="http://schemas.microsoft.com/office/drawing/2014/main" val="10012"/>
                  </a:ext>
                </a:extLst>
              </a:tr>
              <a:tr h="455362">
                <a:tc>
                  <a:txBody>
                    <a:bodyPr/>
                    <a:lstStyle/>
                    <a:p>
                      <a:pPr algn="l" rtl="0"/>
                      <a:r>
                        <a:rPr lang="fr-FR" sz="1050" b="0" i="0" u="none" baseline="0">
                          <a:latin typeface="+mn-lt"/>
                        </a:rPr>
                        <a:t>Déterminer le kit de test rapide pour le VIH</a:t>
                      </a:r>
                    </a:p>
                  </a:txBody>
                  <a:tcPr/>
                </a:tc>
                <a:tc>
                  <a:txBody>
                    <a:bodyPr/>
                    <a:lstStyle/>
                    <a:p>
                      <a:pPr algn="l" rtl="0"/>
                      <a:r>
                        <a:rPr lang="fr-FR" sz="1050" b="0" i="0" u="none" baseline="0" dirty="0">
                          <a:latin typeface="+mn-lt"/>
                        </a:rPr>
                        <a:t>VIH</a:t>
                      </a:r>
                    </a:p>
                  </a:txBody>
                  <a:tcPr/>
                </a:tc>
                <a:tc>
                  <a:txBody>
                    <a:bodyPr/>
                    <a:lstStyle/>
                    <a:p>
                      <a:pPr algn="l" rtl="0"/>
                      <a:r>
                        <a:rPr lang="fr-FR" sz="1050" b="0" i="0" u="none" baseline="0">
                          <a:latin typeface="+mn-lt"/>
                        </a:rPr>
                        <a:t>Test (généralement par boîtes de 100)</a:t>
                      </a:r>
                    </a:p>
                  </a:txBody>
                  <a:tcPr/>
                </a:tc>
                <a:tc>
                  <a:txBody>
                    <a:bodyPr/>
                    <a:lstStyle/>
                    <a:p>
                      <a:pPr algn="l" rtl="0"/>
                      <a:r>
                        <a:rPr lang="fr-FR" sz="1050" b="0" i="0" u="none" baseline="0" dirty="0">
                          <a:latin typeface="+mn-lt"/>
                        </a:rPr>
                        <a:t>Aucun</a:t>
                      </a:r>
                    </a:p>
                  </a:txBody>
                  <a:tcPr/>
                </a:tc>
                <a:extLst>
                  <a:ext uri="{0D108BD9-81ED-4DB2-BD59-A6C34878D82A}">
                    <a16:rowId xmlns:a16="http://schemas.microsoft.com/office/drawing/2014/main" val="10013"/>
                  </a:ext>
                </a:extLst>
              </a:tr>
            </a:tbl>
          </a:graphicData>
        </a:graphic>
      </p:graphicFrame>
    </p:spTree>
    <p:custDataLst>
      <p:tags r:id="rId1"/>
    </p:custDataLst>
    <p:extLst>
      <p:ext uri="{BB962C8B-B14F-4D97-AF65-F5344CB8AC3E}">
        <p14:creationId xmlns:p14="http://schemas.microsoft.com/office/powerpoint/2010/main" val="1317675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2895" y="533400"/>
            <a:ext cx="7391400" cy="2062103"/>
          </a:xfrm>
        </p:spPr>
        <p:txBody>
          <a:bodyPr/>
          <a:lstStyle/>
          <a:p>
            <a:r>
              <a:rPr lang="fr-FR" b="0" i="0" u="none" baseline="0" dirty="0"/>
              <a:t>Préparation de </a:t>
            </a:r>
            <a:r>
              <a:rPr lang="en-US" dirty="0" err="1"/>
              <a:t>l’évaluation</a:t>
            </a:r>
            <a:r>
              <a:rPr lang="fr-FR" b="0" i="0" u="none" baseline="0" dirty="0"/>
              <a:t> NSCA </a:t>
            </a:r>
            <a:br>
              <a:rPr lang="fr-FR" b="0" i="0" u="none" baseline="0" dirty="0"/>
            </a:br>
            <a:r>
              <a:rPr lang="fr-FR" b="0" i="0" u="none" baseline="0" dirty="0"/>
              <a:t>pour l’Ouganda</a:t>
            </a:r>
            <a:br>
              <a:rPr lang="fr-FR" dirty="0"/>
            </a:br>
            <a:br>
              <a:rPr lang="fr-FR" dirty="0"/>
            </a:br>
            <a:r>
              <a:rPr lang="fr-FR" b="0" i="1" u="none" baseline="0" dirty="0"/>
              <a:t>Nom officiel du pays X</a:t>
            </a:r>
            <a:r>
              <a:rPr lang="fr-FR" b="0" i="1" u="none" baseline="0" dirty="0">
                <a:solidFill>
                  <a:schemeClr val="bg1"/>
                </a:solidFill>
              </a:rPr>
              <a:t>, Organisation officielle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246550456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175266"/>
            <a:ext cx="7772400" cy="5682734"/>
          </a:xfrm>
        </p:spPr>
        <p:txBody>
          <a:bodyPr>
            <a:normAutofit lnSpcReduction="10000"/>
          </a:bodyPr>
          <a:lstStyle/>
          <a:p>
            <a:r>
              <a:rPr lang="fr-FR" dirty="0"/>
              <a:t>L’étendue des travaux a été définie par :</a:t>
            </a:r>
            <a:endParaRPr lang="fr-FR" b="0" i="0" u="none" baseline="0" dirty="0"/>
          </a:p>
          <a:p>
            <a:pPr lvl="1" algn="l" rtl="0"/>
            <a:r>
              <a:rPr lang="fr-FR" b="0" i="0" u="none" baseline="0" dirty="0"/>
              <a:t>Ministère de la Santé</a:t>
            </a:r>
          </a:p>
          <a:p>
            <a:pPr lvl="1" algn="l" rtl="0"/>
            <a:r>
              <a:rPr lang="fr-FR" b="0" i="0" u="none" baseline="0" dirty="0"/>
              <a:t>USAID/Mission à Washington dans le pays X</a:t>
            </a:r>
          </a:p>
          <a:p>
            <a:pPr lvl="1" algn="l" rtl="0"/>
            <a:r>
              <a:rPr lang="fr-FR" b="0" i="0" u="none" baseline="0" dirty="0"/>
              <a:t>Fonds mondial</a:t>
            </a:r>
          </a:p>
          <a:p>
            <a:pPr lvl="1" algn="l" rtl="0"/>
            <a:r>
              <a:rPr lang="fr-FR" b="0" i="0" u="none" baseline="0" dirty="0"/>
              <a:t>UHSC-MSH</a:t>
            </a:r>
          </a:p>
          <a:p>
            <a:pPr lvl="1" algn="l" rtl="0"/>
            <a:r>
              <a:rPr lang="fr-FR" b="0" i="0" u="none" baseline="0" dirty="0"/>
              <a:t>Réunion des parties prenantes, le 20 décembre 2017</a:t>
            </a:r>
          </a:p>
          <a:p>
            <a:r>
              <a:rPr lang="fr-FR" dirty="0"/>
              <a:t>Sélection des personnes chargées de la mise en œuvre de la NSCA dans le pays X au sein de :</a:t>
            </a:r>
            <a:endParaRPr lang="fr-FR" b="0" i="0" u="none" baseline="0" dirty="0"/>
          </a:p>
          <a:p>
            <a:pPr lvl="1" algn="l" rtl="0"/>
            <a:r>
              <a:rPr lang="fr-FR" b="0" i="0" u="none" baseline="0" dirty="0"/>
              <a:t>USAID/Mission à Washington dans le pays X</a:t>
            </a:r>
          </a:p>
          <a:p>
            <a:pPr lvl="1" algn="l" rtl="0"/>
            <a:r>
              <a:rPr lang="fr-FR" b="0" i="0" u="none" baseline="0" dirty="0"/>
              <a:t>GHSC-PSM</a:t>
            </a:r>
          </a:p>
          <a:p>
            <a:pPr lvl="1" algn="l" rtl="0"/>
            <a:r>
              <a:rPr lang="fr-FR" b="0" i="0" u="none" baseline="0" dirty="0"/>
              <a:t>Fonds mondial</a:t>
            </a:r>
          </a:p>
          <a:p>
            <a:pPr lvl="1" algn="l" rtl="0"/>
            <a:r>
              <a:rPr lang="fr-FR" b="0" i="0" u="none" baseline="0" dirty="0"/>
              <a:t>Magasin central de fournitures médicales</a:t>
            </a:r>
          </a:p>
          <a:p>
            <a:pPr lvl="1" algn="l" rtl="0"/>
            <a:r>
              <a:rPr lang="fr-FR" b="0" i="0" u="none" baseline="0" dirty="0"/>
              <a:t>Ministère de la Santé</a:t>
            </a:r>
          </a:p>
          <a:p>
            <a:endParaRPr lang="fr-FR" dirty="0"/>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33</a:t>
            </a:fld>
            <a:endParaRPr lang="fr-FR"/>
          </a:p>
        </p:txBody>
      </p:sp>
      <p:sp>
        <p:nvSpPr>
          <p:cNvPr id="6" name="Title 5"/>
          <p:cNvSpPr>
            <a:spLocks noGrp="1"/>
          </p:cNvSpPr>
          <p:nvPr>
            <p:ph type="title"/>
          </p:nvPr>
        </p:nvSpPr>
        <p:spPr>
          <a:xfrm>
            <a:off x="457200" y="457200"/>
            <a:ext cx="7772400" cy="523220"/>
          </a:xfrm>
        </p:spPr>
        <p:txBody>
          <a:bodyPr/>
          <a:lstStyle/>
          <a:p>
            <a:r>
              <a:rPr lang="fr-FR" b="0" i="0" u="none" baseline="0" dirty="0"/>
              <a:t>Préparation de </a:t>
            </a:r>
            <a:r>
              <a:rPr lang="en-US" dirty="0" err="1"/>
              <a:t>l’évaluation</a:t>
            </a:r>
            <a:r>
              <a:rPr lang="fr-FR" b="0" i="0" u="none" baseline="0" dirty="0"/>
              <a:t> NSCA</a:t>
            </a:r>
          </a:p>
        </p:txBody>
      </p:sp>
      <p:sp>
        <p:nvSpPr>
          <p:cNvPr id="4" name="Oval Callout 3"/>
          <p:cNvSpPr/>
          <p:nvPr/>
        </p:nvSpPr>
        <p:spPr>
          <a:xfrm>
            <a:off x="6934200" y="1524000"/>
            <a:ext cx="1828800" cy="1143000"/>
          </a:xfrm>
          <a:prstGeom prst="wedgeEllipseCallout">
            <a:avLst>
              <a:gd name="adj1" fmla="val -195852"/>
              <a:gd name="adj2" fmla="val 8256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sz="1400" b="0" i="0" u="none" baseline="0" dirty="0"/>
              <a:t>Faites la liste de vos travaux préparatoires.</a:t>
            </a:r>
          </a:p>
        </p:txBody>
      </p:sp>
    </p:spTree>
    <p:custDataLst>
      <p:tags r:id="rId1"/>
    </p:custDataLst>
    <p:extLst>
      <p:ext uri="{BB962C8B-B14F-4D97-AF65-F5344CB8AC3E}">
        <p14:creationId xmlns:p14="http://schemas.microsoft.com/office/powerpoint/2010/main" val="70105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34</a:t>
            </a:fld>
            <a:endParaRPr lang="fr-FR"/>
          </a:p>
        </p:txBody>
      </p:sp>
      <p:sp>
        <p:nvSpPr>
          <p:cNvPr id="6" name="Title 5"/>
          <p:cNvSpPr>
            <a:spLocks noGrp="1"/>
          </p:cNvSpPr>
          <p:nvPr>
            <p:ph type="title"/>
          </p:nvPr>
        </p:nvSpPr>
        <p:spPr>
          <a:xfrm>
            <a:off x="457200" y="457200"/>
            <a:ext cx="7772400" cy="523220"/>
          </a:xfrm>
        </p:spPr>
        <p:txBody>
          <a:bodyPr/>
          <a:lstStyle/>
          <a:p>
            <a:r>
              <a:rPr lang="fr-FR" b="0" i="0" u="none" baseline="0" dirty="0"/>
              <a:t>Préparation de </a:t>
            </a:r>
            <a:r>
              <a:rPr lang="fr-FR" dirty="0"/>
              <a:t>l’évaluation </a:t>
            </a:r>
            <a:r>
              <a:rPr lang="fr-FR" b="0" i="0" u="none" baseline="0" dirty="0"/>
              <a:t>NSCA</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4667" b="8000"/>
          <a:stretch/>
        </p:blipFill>
        <p:spPr>
          <a:xfrm>
            <a:off x="348779" y="1095355"/>
            <a:ext cx="8490421" cy="4924445"/>
          </a:xfrm>
          <a:prstGeom prst="rect">
            <a:avLst/>
          </a:prstGeom>
        </p:spPr>
      </p:pic>
      <p:sp>
        <p:nvSpPr>
          <p:cNvPr id="7" name="Oval Callout 6"/>
          <p:cNvSpPr/>
          <p:nvPr/>
        </p:nvSpPr>
        <p:spPr>
          <a:xfrm>
            <a:off x="6019800" y="1524000"/>
            <a:ext cx="26670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b="0" i="0" u="none" baseline="0"/>
              <a:t>Ajoutez votre image de préparation.</a:t>
            </a:r>
          </a:p>
        </p:txBody>
      </p:sp>
    </p:spTree>
    <p:custDataLst>
      <p:tags r:id="rId1"/>
    </p:custDataLst>
    <p:extLst>
      <p:ext uri="{BB962C8B-B14F-4D97-AF65-F5344CB8AC3E}">
        <p14:creationId xmlns:p14="http://schemas.microsoft.com/office/powerpoint/2010/main" val="733918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1098754"/>
            <a:ext cx="4343400" cy="5422179"/>
          </a:xfrm>
        </p:spPr>
        <p:txBody>
          <a:bodyPr>
            <a:normAutofit fontScale="92500" lnSpcReduction="10000"/>
          </a:bodyPr>
          <a:lstStyle/>
          <a:p>
            <a:r>
              <a:rPr lang="fr-FR" sz="2400" b="0" i="0" u="none" baseline="0" dirty="0"/>
              <a:t>Formation internationale </a:t>
            </a:r>
            <a:r>
              <a:rPr lang="fr-FR" sz="2400" dirty="0"/>
              <a:t>à l’évaluation nationale de la chaîne d’approvisionnement </a:t>
            </a:r>
            <a:r>
              <a:rPr lang="fr-FR" sz="2400" b="0" i="0" u="none" baseline="0" dirty="0"/>
              <a:t>sur l’outil révisé, y compris : Magasins médicaux nationaux et communs, ministère de la Santé et collègues de l’USAID</a:t>
            </a:r>
          </a:p>
          <a:p>
            <a:r>
              <a:rPr lang="fr-FR" sz="2400" b="0" i="0" u="none" baseline="0" dirty="0"/>
              <a:t>Jours </a:t>
            </a:r>
            <a:r>
              <a:rPr lang="fr-FR" sz="2400" dirty="0"/>
              <a:t>supplémentaires </a:t>
            </a:r>
            <a:r>
              <a:rPr lang="fr-FR" sz="2400" b="0" i="0" u="none" baseline="0" dirty="0"/>
              <a:t>pour identifier les répondants au </a:t>
            </a:r>
            <a:br>
              <a:rPr lang="fr-FR" sz="2400" b="0" i="0" u="none" baseline="0" dirty="0"/>
            </a:br>
            <a:r>
              <a:rPr lang="fr-FR" sz="2400" b="0" i="0" u="none" baseline="0" dirty="0"/>
              <a:t>niveau central ET les questions personnalisées pour l’Ouganda</a:t>
            </a:r>
          </a:p>
          <a:p>
            <a:pPr lvl="1" algn="l" rtl="0"/>
            <a:r>
              <a:rPr lang="fr-FR" sz="2400" b="0" i="0" u="none" baseline="0" dirty="0"/>
              <a:t>Ex. : Passer du Plan </a:t>
            </a:r>
            <a:br>
              <a:rPr lang="fr-FR" sz="2400" b="0" i="0" u="none" baseline="0" dirty="0"/>
            </a:br>
            <a:r>
              <a:rPr lang="fr-FR" sz="2400" b="0" i="0" u="none" baseline="0" dirty="0"/>
              <a:t>stratégique de la chaîne d’approvisionnement au Plan stratégique III pour le secteur pharmaceutique national</a:t>
            </a:r>
          </a:p>
          <a:p>
            <a:endParaRPr lang="fr-FR" dirty="0"/>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35</a:t>
            </a:fld>
            <a:endParaRPr lang="fr-FR"/>
          </a:p>
        </p:txBody>
      </p:sp>
      <p:sp>
        <p:nvSpPr>
          <p:cNvPr id="6" name="Title 5"/>
          <p:cNvSpPr>
            <a:spLocks noGrp="1"/>
          </p:cNvSpPr>
          <p:nvPr>
            <p:ph type="title"/>
          </p:nvPr>
        </p:nvSpPr>
        <p:spPr>
          <a:xfrm>
            <a:off x="457200" y="457200"/>
            <a:ext cx="7772400" cy="523220"/>
          </a:xfrm>
        </p:spPr>
        <p:txBody>
          <a:bodyPr/>
          <a:lstStyle/>
          <a:p>
            <a:r>
              <a:rPr lang="fr-FR" b="0" i="0" u="none" baseline="0" dirty="0"/>
              <a:t>Préparation de </a:t>
            </a:r>
            <a:r>
              <a:rPr lang="fr-FR" dirty="0"/>
              <a:t>l’évaluation </a:t>
            </a:r>
            <a:r>
              <a:rPr lang="fr-FR" b="0" i="0" u="none" baseline="0" dirty="0"/>
              <a:t>NSCA</a:t>
            </a:r>
          </a:p>
        </p:txBody>
      </p:sp>
      <p:pic>
        <p:nvPicPr>
          <p:cNvPr id="7" name="Picture 6"/>
          <p:cNvPicPr>
            <a:picLocks noChangeAspect="1"/>
          </p:cNvPicPr>
          <p:nvPr/>
        </p:nvPicPr>
        <p:blipFill>
          <a:blip r:embed="rId3"/>
          <a:stretch>
            <a:fillRect/>
          </a:stretch>
        </p:blipFill>
        <p:spPr>
          <a:xfrm>
            <a:off x="4724400" y="990600"/>
            <a:ext cx="3997368" cy="5501381"/>
          </a:xfrm>
          <a:prstGeom prst="rect">
            <a:avLst/>
          </a:prstGeom>
        </p:spPr>
      </p:pic>
      <p:sp>
        <p:nvSpPr>
          <p:cNvPr id="8" name="Oval Callout 7"/>
          <p:cNvSpPr/>
          <p:nvPr/>
        </p:nvSpPr>
        <p:spPr>
          <a:xfrm>
            <a:off x="6419850" y="2009775"/>
            <a:ext cx="2209800" cy="1143000"/>
          </a:xfrm>
          <a:prstGeom prst="wedgeEllipseCallout">
            <a:avLst>
              <a:gd name="adj1" fmla="val -207938"/>
              <a:gd name="adj2" fmla="val 6172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sz="1400" b="0" i="0" u="none" baseline="0" dirty="0"/>
              <a:t>Ajoutez des informations supplémentaires sur la préparation</a:t>
            </a:r>
          </a:p>
        </p:txBody>
      </p:sp>
    </p:spTree>
    <p:custDataLst>
      <p:tags r:id="rId1"/>
    </p:custDataLst>
    <p:extLst>
      <p:ext uri="{BB962C8B-B14F-4D97-AF65-F5344CB8AC3E}">
        <p14:creationId xmlns:p14="http://schemas.microsoft.com/office/powerpoint/2010/main" val="2630764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762000"/>
            <a:ext cx="8313174" cy="5758934"/>
          </a:xfrm>
        </p:spPr>
        <p:txBody>
          <a:bodyPr>
            <a:normAutofit fontScale="92500" lnSpcReduction="20000"/>
          </a:bodyPr>
          <a:lstStyle/>
          <a:p>
            <a:pPr algn="l" rtl="0"/>
            <a:r>
              <a:rPr lang="fr-FR" sz="2400" b="0" i="0" u="none" baseline="0" dirty="0"/>
              <a:t>Analyse des sites échantillonnés au hasard pour garantir que les équipes de collecte de données se trouvent dans un même périmètre géographique et que les sites sont accessibles.</a:t>
            </a:r>
          </a:p>
          <a:p>
            <a:pPr algn="l" rtl="0"/>
            <a:r>
              <a:rPr lang="fr-FR" sz="2400" b="0" i="0" u="none" baseline="0" dirty="0"/>
              <a:t>Pré-sélection des collecteurs de données pour les sites échantillonnés.</a:t>
            </a:r>
          </a:p>
          <a:p>
            <a:pPr algn="l" rtl="0"/>
            <a:r>
              <a:rPr lang="fr-FR" sz="2400" b="0" i="0" u="none" baseline="0" dirty="0"/>
              <a:t>Élaboration d’une présentation et de diapositives </a:t>
            </a:r>
            <a:br>
              <a:rPr lang="fr-FR" sz="2400" b="0" i="0" u="none" baseline="0" dirty="0"/>
            </a:br>
            <a:r>
              <a:rPr lang="fr-FR" sz="2400" b="0" i="0" u="none" baseline="0" dirty="0"/>
              <a:t>pour la formation à la collecte de données.</a:t>
            </a:r>
          </a:p>
          <a:p>
            <a:pPr algn="l" rtl="0"/>
            <a:r>
              <a:rPr lang="fr-FR" sz="2400" b="0" i="0" u="none" baseline="0" dirty="0"/>
              <a:t>Examen de toutes les informations contextuelles pertinentes.</a:t>
            </a:r>
          </a:p>
          <a:p>
            <a:pPr lvl="1" algn="l" rtl="0"/>
            <a:r>
              <a:rPr lang="fr-FR" sz="2400" b="0" i="0" u="none" baseline="0" dirty="0"/>
              <a:t>Plan stratégique III pour le secteur pharmaceutique national et rapport de coût connexe</a:t>
            </a:r>
          </a:p>
          <a:p>
            <a:pPr lvl="1" algn="l" rtl="0"/>
            <a:r>
              <a:rPr lang="fr-FR" sz="2400" b="0" i="0" u="none" baseline="0" dirty="0"/>
              <a:t>Politique nationale en matière de médicaments</a:t>
            </a:r>
          </a:p>
          <a:p>
            <a:pPr lvl="1" algn="l" rtl="0"/>
            <a:r>
              <a:rPr lang="fr-FR" sz="2400" b="0" i="0" u="none" baseline="0" dirty="0"/>
              <a:t>Système d’information de gestion de la santé, vol. 1</a:t>
            </a:r>
          </a:p>
          <a:p>
            <a:pPr lvl="1" algn="l" rtl="0"/>
            <a:r>
              <a:rPr lang="fr-FR" sz="2400" b="0" i="0" u="none" baseline="0" dirty="0"/>
              <a:t>Lettres de mise en œuvre USAID et ministère de la Santé</a:t>
            </a:r>
          </a:p>
          <a:p>
            <a:pPr algn="l" rtl="0"/>
            <a:r>
              <a:rPr lang="fr-FR" sz="2400" b="0" i="0" u="none" baseline="0" dirty="0"/>
              <a:t>Finalisation de la logistique locale</a:t>
            </a:r>
          </a:p>
          <a:p>
            <a:pPr algn="l" rtl="0"/>
            <a:r>
              <a:rPr lang="fr-FR" sz="2400" b="0" i="0" u="none" baseline="0" dirty="0"/>
              <a:t>Échange transfrontalier des expériences de la NSCA – Rwanda, Côte d’Ivoire, Érythrée, Jamaïque, Nigeria, Zambie</a:t>
            </a:r>
          </a:p>
        </p:txBody>
      </p:sp>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36</a:t>
            </a:fld>
            <a:endParaRPr lang="fr-FR"/>
          </a:p>
        </p:txBody>
      </p:sp>
      <p:sp>
        <p:nvSpPr>
          <p:cNvPr id="6" name="Title 5"/>
          <p:cNvSpPr>
            <a:spLocks noGrp="1"/>
          </p:cNvSpPr>
          <p:nvPr>
            <p:ph type="title"/>
          </p:nvPr>
        </p:nvSpPr>
        <p:spPr>
          <a:xfrm>
            <a:off x="228600" y="228600"/>
            <a:ext cx="7772400" cy="523220"/>
          </a:xfrm>
        </p:spPr>
        <p:txBody>
          <a:bodyPr/>
          <a:lstStyle/>
          <a:p>
            <a:r>
              <a:rPr lang="fr-FR" b="0" i="0" u="none" baseline="0" dirty="0"/>
              <a:t>Préparation de </a:t>
            </a:r>
            <a:r>
              <a:rPr lang="fr-FR" dirty="0"/>
              <a:t>l’évaluation </a:t>
            </a:r>
            <a:r>
              <a:rPr lang="fr-FR" b="0" i="0" u="none" baseline="0" dirty="0"/>
              <a:t>NSCA</a:t>
            </a:r>
          </a:p>
        </p:txBody>
      </p:sp>
      <p:sp>
        <p:nvSpPr>
          <p:cNvPr id="7" name="Oval Callout 6"/>
          <p:cNvSpPr/>
          <p:nvPr/>
        </p:nvSpPr>
        <p:spPr>
          <a:xfrm>
            <a:off x="6781800" y="1828800"/>
            <a:ext cx="2133600" cy="1143000"/>
          </a:xfrm>
          <a:prstGeom prst="wedgeEllipseCallout">
            <a:avLst>
              <a:gd name="adj1" fmla="val -173904"/>
              <a:gd name="adj2" fmla="val 10172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sz="1400" b="0" i="0" u="none" baseline="0" dirty="0"/>
              <a:t>Ajoutez des informations supplémentaires sur la préparation</a:t>
            </a:r>
          </a:p>
        </p:txBody>
      </p:sp>
    </p:spTree>
    <p:custDataLst>
      <p:tags r:id="rId1"/>
    </p:custDataLst>
    <p:extLst>
      <p:ext uri="{BB962C8B-B14F-4D97-AF65-F5344CB8AC3E}">
        <p14:creationId xmlns:p14="http://schemas.microsoft.com/office/powerpoint/2010/main" val="3101112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37</a:t>
            </a:fld>
            <a:endParaRPr lang="fr-FR"/>
          </a:p>
        </p:txBody>
      </p:sp>
      <p:sp>
        <p:nvSpPr>
          <p:cNvPr id="6" name="Title 5"/>
          <p:cNvSpPr>
            <a:spLocks noGrp="1"/>
          </p:cNvSpPr>
          <p:nvPr>
            <p:ph type="title"/>
          </p:nvPr>
        </p:nvSpPr>
        <p:spPr/>
        <p:txBody>
          <a:bodyPr/>
          <a:lstStyle/>
          <a:p>
            <a:endParaRPr lang="fr-F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5926" r="19167"/>
          <a:stretch/>
        </p:blipFill>
        <p:spPr>
          <a:xfrm>
            <a:off x="420442" y="857250"/>
            <a:ext cx="8303115" cy="4857750"/>
          </a:xfrm>
          <a:prstGeom prst="rect">
            <a:avLst/>
          </a:prstGeom>
        </p:spPr>
      </p:pic>
      <p:sp>
        <p:nvSpPr>
          <p:cNvPr id="8" name="Oval Callout 7"/>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sz="1400" b="0" i="0" u="none" baseline="0" dirty="0"/>
              <a:t>Ajoutez les photos de préparation.</a:t>
            </a:r>
          </a:p>
        </p:txBody>
      </p:sp>
    </p:spTree>
    <p:custDataLst>
      <p:tags r:id="rId1"/>
    </p:custDataLst>
    <p:extLst>
      <p:ext uri="{BB962C8B-B14F-4D97-AF65-F5344CB8AC3E}">
        <p14:creationId xmlns:p14="http://schemas.microsoft.com/office/powerpoint/2010/main" val="2874453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705600" cy="4031873"/>
          </a:xfrm>
        </p:spPr>
        <p:txBody>
          <a:bodyPr/>
          <a:lstStyle/>
          <a:p>
            <a:r>
              <a:rPr lang="fr-FR" b="0" i="0" u="none" baseline="0" dirty="0"/>
              <a:t>II. CHAÎNE D’APPROVISIONNEMENT </a:t>
            </a:r>
            <a:br>
              <a:rPr lang="fr-FR" dirty="0"/>
            </a:br>
            <a:r>
              <a:rPr lang="fr-FR" dirty="0"/>
              <a:t>GUIDE DE DISCUSSION POUR </a:t>
            </a:r>
            <a:br>
              <a:rPr lang="fr-FR" dirty="0"/>
            </a:br>
            <a:r>
              <a:rPr lang="fr-FR" dirty="0"/>
              <a:t>LES GROUPES CHARGÉS DE LA CARTOGRAPHIE DES PARTIES PRENANTES</a:t>
            </a:r>
            <a:br>
              <a:rPr lang="fr-FR" dirty="0"/>
            </a:br>
            <a:br>
              <a:rPr lang="fr-FR" dirty="0"/>
            </a:br>
            <a:r>
              <a:rPr lang="fr-FR" b="0" i="1" u="none" baseline="0" dirty="0"/>
              <a:t>Nom officiel, organisation officielle</a:t>
            </a:r>
            <a:br>
              <a:rPr lang="fr-FR" i="1" dirty="0"/>
            </a:br>
            <a:endParaRPr lang="fr-FR"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3406515425"/>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304233" y="1104869"/>
            <a:ext cx="4459597" cy="5507879"/>
          </a:xfrm>
          <a:prstGeom prst="rect">
            <a:avLst/>
          </a:prstGeom>
          <a:noFill/>
          <a:ln w="28575">
            <a:noFill/>
            <a:miter lim="800000"/>
            <a:headEnd/>
            <a:tailEnd/>
          </a:ln>
        </p:spPr>
        <p:txBody>
          <a:bodyPr vert="horz" wrap="square" lIns="91440" tIns="45720" rIns="91440" bIns="45720" numCol="1" anchor="t" anchorCtr="0" compatLnSpc="1">
            <a:prstTxWarp prst="textNoShape">
              <a:avLst/>
            </a:prstTxWarp>
          </a:bodyPr>
          <a:lstStyle>
            <a:lvl1pPr marL="234950" indent="-234950" algn="l" rtl="0" eaLnBrk="1" fontAlgn="base" hangingPunct="1">
              <a:spcBef>
                <a:spcPct val="20000"/>
              </a:spcBef>
              <a:spcAft>
                <a:spcPct val="0"/>
              </a:spcAft>
              <a:buChar char="•"/>
              <a:defRPr sz="2400">
                <a:solidFill>
                  <a:srgbClr val="154068"/>
                </a:solidFill>
                <a:latin typeface="+mn-lt"/>
                <a:ea typeface="+mn-ea"/>
                <a:cs typeface="+mn-cs"/>
              </a:defRPr>
            </a:lvl1pPr>
            <a:lvl2pPr marL="692150" indent="-234950" algn="l" rtl="0" eaLnBrk="1" fontAlgn="base" hangingPunct="1">
              <a:spcBef>
                <a:spcPct val="20000"/>
              </a:spcBef>
              <a:spcAft>
                <a:spcPct val="0"/>
              </a:spcAft>
              <a:buSzPct val="70000"/>
              <a:buFont typeface="Wingdings" pitchFamily="2" charset="2"/>
              <a:buChar char="§"/>
              <a:defRPr sz="2200">
                <a:solidFill>
                  <a:schemeClr val="tx1"/>
                </a:solidFill>
                <a:latin typeface="+mn-lt"/>
              </a:defRPr>
            </a:lvl2pPr>
            <a:lvl3pPr marL="1149350" indent="-234950" algn="l" rtl="0" eaLnBrk="1" fontAlgn="base" hangingPunct="1">
              <a:spcBef>
                <a:spcPct val="20000"/>
              </a:spcBef>
              <a:spcAft>
                <a:spcPct val="0"/>
              </a:spcAft>
              <a:buSzPct val="80000"/>
              <a:buFont typeface="Arial" charset="0"/>
              <a:buChar char="-"/>
              <a:defRPr sz="2000">
                <a:solidFill>
                  <a:schemeClr val="tx1"/>
                </a:solidFill>
                <a:latin typeface="+mn-lt"/>
              </a:defRPr>
            </a:lvl3pPr>
            <a:lvl4pPr marL="1606550" indent="-234950" algn="l" rtl="0" eaLnBrk="1" fontAlgn="base" hangingPunct="1">
              <a:spcBef>
                <a:spcPct val="20000"/>
              </a:spcBef>
              <a:spcAft>
                <a:spcPct val="0"/>
              </a:spcAft>
              <a:buChar char="–"/>
              <a:defRPr>
                <a:solidFill>
                  <a:schemeClr val="tx1"/>
                </a:solidFill>
                <a:latin typeface="+mn-lt"/>
              </a:defRPr>
            </a:lvl4pPr>
            <a:lvl5pPr marL="2063750" indent="-234950" algn="l" rtl="0" eaLnBrk="1" fontAlgn="base" hangingPunct="1">
              <a:spcBef>
                <a:spcPct val="20000"/>
              </a:spcBef>
              <a:spcAft>
                <a:spcPct val="0"/>
              </a:spcAft>
              <a:defRPr>
                <a:solidFill>
                  <a:schemeClr val="tx1"/>
                </a:solidFill>
                <a:latin typeface="+mn-lt"/>
              </a:defRPr>
            </a:lvl5pPr>
            <a:lvl6pPr marL="2520950" indent="-234950" algn="l" rtl="0" eaLnBrk="1" fontAlgn="base" hangingPunct="1">
              <a:spcBef>
                <a:spcPct val="20000"/>
              </a:spcBef>
              <a:spcAft>
                <a:spcPct val="0"/>
              </a:spcAft>
              <a:defRPr>
                <a:solidFill>
                  <a:schemeClr val="tx1"/>
                </a:solidFill>
                <a:latin typeface="+mn-lt"/>
              </a:defRPr>
            </a:lvl6pPr>
            <a:lvl7pPr marL="2978150" indent="-234950" algn="l" rtl="0" eaLnBrk="1" fontAlgn="base" hangingPunct="1">
              <a:spcBef>
                <a:spcPct val="20000"/>
              </a:spcBef>
              <a:spcAft>
                <a:spcPct val="0"/>
              </a:spcAft>
              <a:defRPr>
                <a:solidFill>
                  <a:schemeClr val="tx1"/>
                </a:solidFill>
                <a:latin typeface="+mn-lt"/>
              </a:defRPr>
            </a:lvl7pPr>
            <a:lvl8pPr marL="3435350" indent="-234950" algn="l" rtl="0" eaLnBrk="1" fontAlgn="base" hangingPunct="1">
              <a:spcBef>
                <a:spcPct val="20000"/>
              </a:spcBef>
              <a:spcAft>
                <a:spcPct val="0"/>
              </a:spcAft>
              <a:defRPr>
                <a:solidFill>
                  <a:schemeClr val="tx1"/>
                </a:solidFill>
                <a:latin typeface="+mn-lt"/>
              </a:defRPr>
            </a:lvl8pPr>
            <a:lvl9pPr marL="3892550" indent="-234950" algn="l" rtl="0" eaLnBrk="1" fontAlgn="base" hangingPunct="1">
              <a:spcBef>
                <a:spcPct val="20000"/>
              </a:spcBef>
              <a:spcAft>
                <a:spcPct val="0"/>
              </a:spcAft>
              <a:defRPr>
                <a:solidFill>
                  <a:schemeClr val="tx1"/>
                </a:solidFill>
                <a:latin typeface="+mn-lt"/>
              </a:defRPr>
            </a:lvl9pPr>
          </a:lstStyle>
          <a:p>
            <a:pPr algn="l" rtl="0">
              <a:spcBef>
                <a:spcPts val="0"/>
              </a:spcBef>
            </a:pPr>
            <a:r>
              <a:rPr lang="fr-FR" sz="1400" b="0" i="0" u="none" kern="0" baseline="0" dirty="0">
                <a:solidFill>
                  <a:schemeClr val="tx1">
                    <a:lumMod val="75000"/>
                    <a:lumOff val="25000"/>
                  </a:schemeClr>
                </a:solidFill>
              </a:rPr>
              <a:t>À quel endroit les produits entrent-ils dans le pays ? </a:t>
            </a:r>
          </a:p>
          <a:p>
            <a:pPr algn="l" rtl="0">
              <a:spcBef>
                <a:spcPts val="0"/>
              </a:spcBef>
            </a:pPr>
            <a:endParaRPr lang="fr-FR" sz="9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Quels sont les lieux de stockage (magasin central de fournitures médicales, entrepôt régional, entrepôt de province/district, etc.) ?</a:t>
            </a:r>
          </a:p>
          <a:p>
            <a:pPr algn="l" rtl="0">
              <a:spcBef>
                <a:spcPts val="0"/>
              </a:spcBef>
            </a:pPr>
            <a:endParaRPr lang="fr-FR" sz="9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Comment sont transportés les produits ? (collectés par le personnel dans les entrepôts de moindre niveau, fournisseur tiers, etc.) </a:t>
            </a:r>
          </a:p>
          <a:p>
            <a:pPr algn="l" rtl="0">
              <a:spcBef>
                <a:spcPts val="0"/>
              </a:spcBef>
            </a:pPr>
            <a:endParaRPr lang="fr-FR" sz="9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À quelle fréquence les livraisons </a:t>
            </a:r>
            <a:r>
              <a:rPr lang="fr-FR" sz="1400" b="0" i="0" u="none" kern="0" baseline="0" dirty="0" err="1">
                <a:solidFill>
                  <a:schemeClr val="tx1">
                    <a:lumMod val="75000"/>
                    <a:lumOff val="25000"/>
                  </a:schemeClr>
                </a:solidFill>
              </a:rPr>
              <a:t>ont-elles</a:t>
            </a:r>
            <a:r>
              <a:rPr lang="fr-FR" sz="1400" b="0" i="0" u="none" kern="0" baseline="0" dirty="0">
                <a:solidFill>
                  <a:schemeClr val="tx1">
                    <a:lumMod val="75000"/>
                    <a:lumOff val="25000"/>
                  </a:schemeClr>
                </a:solidFill>
              </a:rPr>
              <a:t> lieu ? </a:t>
            </a:r>
          </a:p>
          <a:p>
            <a:pPr marL="0" indent="0" algn="l" rtl="0">
              <a:spcBef>
                <a:spcPts val="0"/>
              </a:spcBef>
              <a:buNone/>
            </a:pPr>
            <a:endParaRPr lang="fr-FR" sz="8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Min./Max.</a:t>
            </a:r>
          </a:p>
          <a:p>
            <a:pPr algn="l" rtl="0">
              <a:spcBef>
                <a:spcPts val="0"/>
              </a:spcBef>
            </a:pPr>
            <a:endParaRPr lang="fr-FR" sz="9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Quel est le flux d’informations ? (en amont et en aval de la chaîne)</a:t>
            </a:r>
          </a:p>
          <a:p>
            <a:pPr lvl="1" algn="l" rtl="0">
              <a:spcBef>
                <a:spcPts val="0"/>
              </a:spcBef>
            </a:pPr>
            <a:r>
              <a:rPr lang="fr-FR" sz="1400" b="0" i="0" u="none" kern="0" baseline="0" dirty="0">
                <a:solidFill>
                  <a:schemeClr val="tx1">
                    <a:lumMod val="75000"/>
                    <a:lumOff val="25000"/>
                  </a:schemeClr>
                </a:solidFill>
              </a:rPr>
              <a:t>Réquisitions </a:t>
            </a:r>
          </a:p>
          <a:p>
            <a:pPr lvl="1" algn="l" rtl="0">
              <a:spcBef>
                <a:spcPts val="0"/>
              </a:spcBef>
            </a:pPr>
            <a:r>
              <a:rPr lang="fr-FR" sz="1400" b="0" i="0" u="none" kern="0" baseline="0" dirty="0">
                <a:solidFill>
                  <a:schemeClr val="tx1">
                    <a:lumMod val="75000"/>
                    <a:lumOff val="25000"/>
                  </a:schemeClr>
                </a:solidFill>
              </a:rPr>
              <a:t>Rapports SIGL</a:t>
            </a:r>
          </a:p>
          <a:p>
            <a:pPr lvl="1" algn="l" rtl="0">
              <a:spcBef>
                <a:spcPts val="0"/>
              </a:spcBef>
            </a:pPr>
            <a:r>
              <a:rPr lang="fr-FR" sz="1400" b="0" i="0" u="none" kern="0" baseline="0" dirty="0">
                <a:solidFill>
                  <a:schemeClr val="tx1">
                    <a:lumMod val="75000"/>
                    <a:lumOff val="25000"/>
                  </a:schemeClr>
                </a:solidFill>
              </a:rPr>
              <a:t>Électroniques ou sur support papier ? </a:t>
            </a:r>
          </a:p>
          <a:p>
            <a:pPr algn="l" rtl="0">
              <a:spcBef>
                <a:spcPts val="0"/>
              </a:spcBef>
            </a:pPr>
            <a:endParaRPr lang="fr-FR" sz="9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Identifier les éléments clés (forces, faiblesses, opportunités, menaces) </a:t>
            </a:r>
          </a:p>
          <a:p>
            <a:pPr algn="l" rtl="0">
              <a:spcBef>
                <a:spcPts val="0"/>
              </a:spcBef>
            </a:pPr>
            <a:endParaRPr lang="fr-FR" sz="900" kern="0" dirty="0">
              <a:solidFill>
                <a:schemeClr val="tx1">
                  <a:lumMod val="75000"/>
                  <a:lumOff val="25000"/>
                </a:schemeClr>
              </a:solidFill>
            </a:endParaRPr>
          </a:p>
          <a:p>
            <a:pPr algn="l" rtl="0">
              <a:spcBef>
                <a:spcPts val="0"/>
              </a:spcBef>
            </a:pPr>
            <a:r>
              <a:rPr lang="fr-FR" sz="1400" b="0" i="0" u="none" kern="0" baseline="0" dirty="0">
                <a:solidFill>
                  <a:schemeClr val="tx1">
                    <a:lumMod val="75000"/>
                    <a:lumOff val="25000"/>
                  </a:schemeClr>
                </a:solidFill>
              </a:rPr>
              <a:t>Évoquer les finances/budgets et les politiques qui impactent la chaîne d’approvisionnement</a:t>
            </a:r>
          </a:p>
          <a:p>
            <a:pPr algn="l" rtl="0">
              <a:spcBef>
                <a:spcPts val="0"/>
              </a:spcBef>
            </a:pPr>
            <a:endParaRPr lang="fr-FR" sz="900" kern="0" dirty="0">
              <a:solidFill>
                <a:schemeClr val="tx1">
                  <a:lumMod val="75000"/>
                  <a:lumOff val="25000"/>
                </a:schemeClr>
              </a:solidFill>
            </a:endParaRPr>
          </a:p>
        </p:txBody>
      </p:sp>
      <p:sp>
        <p:nvSpPr>
          <p:cNvPr id="2" name="Title 1"/>
          <p:cNvSpPr>
            <a:spLocks noGrp="1"/>
          </p:cNvSpPr>
          <p:nvPr>
            <p:ph type="title"/>
          </p:nvPr>
        </p:nvSpPr>
        <p:spPr>
          <a:xfrm>
            <a:off x="457200" y="384175"/>
            <a:ext cx="8229600" cy="758825"/>
          </a:xfrm>
        </p:spPr>
        <p:txBody>
          <a:bodyPr>
            <a:noAutofit/>
          </a:bodyPr>
          <a:lstStyle/>
          <a:p>
            <a:r>
              <a:rPr lang="fr-FR" sz="2000" b="1" i="0" u="none" baseline="0" dirty="0"/>
              <a:t>Échangez au sujet des flux de produits et </a:t>
            </a:r>
            <a:r>
              <a:rPr lang="fr-FR" sz="2000" b="1" dirty="0"/>
              <a:t>d’informations au sein </a:t>
            </a:r>
            <a:br>
              <a:rPr lang="fr-FR" sz="2000" b="1" dirty="0"/>
            </a:br>
            <a:r>
              <a:rPr lang="fr-FR" sz="2000" b="1" dirty="0"/>
              <a:t>de la chaîne </a:t>
            </a:r>
            <a:r>
              <a:rPr lang="fr-FR" sz="2000" b="1" i="0" u="none" baseline="0" dirty="0"/>
              <a:t>d’approvisionnement et créez une </a:t>
            </a:r>
            <a:r>
              <a:rPr lang="fr-FR" sz="2000" b="1" dirty="0"/>
              <a:t>cartographie </a:t>
            </a:r>
            <a:br>
              <a:rPr lang="fr-FR" sz="2000" b="1" dirty="0"/>
            </a:br>
            <a:r>
              <a:rPr lang="fr-FR" sz="2000" b="1" i="0" u="none" baseline="0" dirty="0"/>
              <a:t>de la chaîne d’approvisionnement.</a:t>
            </a:r>
          </a:p>
        </p:txBody>
      </p:sp>
      <p:sp>
        <p:nvSpPr>
          <p:cNvPr id="4" name="Slide Number Placeholder 3"/>
          <p:cNvSpPr>
            <a:spLocks noGrp="1"/>
          </p:cNvSpPr>
          <p:nvPr>
            <p:ph type="sldNum" sz="quarter" idx="10"/>
          </p:nvPr>
        </p:nvSpPr>
        <p:spPr>
          <a:xfrm>
            <a:off x="268941" y="6428082"/>
            <a:ext cx="2133600" cy="184666"/>
          </a:xfrm>
        </p:spPr>
        <p:txBody>
          <a:bodyPr/>
          <a:lstStyle/>
          <a:p>
            <a:pPr algn="r" rtl="0"/>
            <a:fld id="{2A61DC93-8257-4C7C-8211-F523C3FF190E}" type="slidenum">
              <a:rPr/>
              <a:t>39</a:t>
            </a:fld>
            <a:endParaRPr lang="fr-FR"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0941" y="5752161"/>
            <a:ext cx="2743200" cy="85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1092983" y="1394898"/>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Fabricant/fournisseur</a:t>
            </a:r>
          </a:p>
        </p:txBody>
      </p:sp>
      <p:sp>
        <p:nvSpPr>
          <p:cNvPr id="10" name="Rounded Rectangle 9"/>
          <p:cNvSpPr/>
          <p:nvPr/>
        </p:nvSpPr>
        <p:spPr>
          <a:xfrm>
            <a:off x="1092984" y="2315609"/>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Entrepôt central ?</a:t>
            </a:r>
          </a:p>
        </p:txBody>
      </p:sp>
      <p:sp>
        <p:nvSpPr>
          <p:cNvPr id="11" name="Rounded Rectangle 10"/>
          <p:cNvSpPr/>
          <p:nvPr/>
        </p:nvSpPr>
        <p:spPr>
          <a:xfrm>
            <a:off x="1092984" y="3284352"/>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dirty="0"/>
              <a:t>Entrepôts régionaux/</a:t>
            </a:r>
            <a:br>
              <a:rPr lang="fr-FR" sz="1600" b="0" i="0" u="none" baseline="0" dirty="0"/>
            </a:br>
            <a:r>
              <a:rPr lang="fr-FR" sz="1600" b="0" i="0" u="none" baseline="0" dirty="0"/>
              <a:t>de district ?</a:t>
            </a:r>
          </a:p>
        </p:txBody>
      </p:sp>
      <p:sp>
        <p:nvSpPr>
          <p:cNvPr id="7" name="Rounded Rectangle 6"/>
          <p:cNvSpPr/>
          <p:nvPr/>
        </p:nvSpPr>
        <p:spPr>
          <a:xfrm>
            <a:off x="732456" y="4172842"/>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Structures sanitaires ?</a:t>
            </a:r>
          </a:p>
        </p:txBody>
      </p:sp>
      <p:sp>
        <p:nvSpPr>
          <p:cNvPr id="13" name="Rounded Rectangle 12"/>
          <p:cNvSpPr/>
          <p:nvPr/>
        </p:nvSpPr>
        <p:spPr>
          <a:xfrm>
            <a:off x="2616984" y="4172843"/>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Hôpital ?</a:t>
            </a:r>
          </a:p>
        </p:txBody>
      </p:sp>
      <p:sp>
        <p:nvSpPr>
          <p:cNvPr id="14" name="Rounded Rectangle 13"/>
          <p:cNvSpPr/>
          <p:nvPr/>
        </p:nvSpPr>
        <p:spPr>
          <a:xfrm>
            <a:off x="732456" y="500605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 ?</a:t>
            </a:r>
          </a:p>
        </p:txBody>
      </p:sp>
      <p:sp>
        <p:nvSpPr>
          <p:cNvPr id="15" name="Rounded Rectangle 14"/>
          <p:cNvSpPr/>
          <p:nvPr/>
        </p:nvSpPr>
        <p:spPr>
          <a:xfrm>
            <a:off x="2616984" y="5011043"/>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 ?</a:t>
            </a:r>
          </a:p>
        </p:txBody>
      </p:sp>
      <p:cxnSp>
        <p:nvCxnSpPr>
          <p:cNvPr id="9" name="Straight Arrow Connector 8"/>
          <p:cNvCxnSpPr>
            <a:stCxn id="6" idx="2"/>
            <a:endCxn id="10" idx="0"/>
          </p:cNvCxnSpPr>
          <p:nvPr/>
        </p:nvCxnSpPr>
        <p:spPr>
          <a:xfrm>
            <a:off x="2453733" y="2004498"/>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453734" y="293684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flipH="1">
            <a:off x="1533386" y="3893952"/>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3" idx="0"/>
          </p:cNvCxnSpPr>
          <p:nvPr/>
        </p:nvCxnSpPr>
        <p:spPr>
          <a:xfrm>
            <a:off x="2453734" y="3893952"/>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7" idx="2"/>
          </p:cNvCxnSpPr>
          <p:nvPr/>
        </p:nvCxnSpPr>
        <p:spPr>
          <a:xfrm>
            <a:off x="1533386" y="4744911"/>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78984" y="4722015"/>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074184" y="3893952"/>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422805" y="3868043"/>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228236" y="28774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235984" y="19630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Oval Callout 22"/>
          <p:cNvSpPr/>
          <p:nvPr/>
        </p:nvSpPr>
        <p:spPr>
          <a:xfrm>
            <a:off x="5105400" y="1295400"/>
            <a:ext cx="3505200" cy="2293752"/>
          </a:xfrm>
          <a:prstGeom prst="wedgeEllipseCallout">
            <a:avLst>
              <a:gd name="adj1" fmla="val -67719"/>
              <a:gd name="adj2" fmla="val 10307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0" i="0" u="none" baseline="0" dirty="0"/>
              <a:t>Ajoutez les questions auxquelles vous voulez répondre lors du processus de cartographie.  Finances ? </a:t>
            </a:r>
            <a:r>
              <a:rPr lang="fr-FR" sz="1600" dirty="0"/>
              <a:t>Informations</a:t>
            </a:r>
            <a:r>
              <a:rPr lang="fr-FR" sz="1600" b="0" i="0" u="none" baseline="0" dirty="0"/>
              <a:t> ? Système électronique ?  Déchets ?  Redistribution ?</a:t>
            </a:r>
          </a:p>
        </p:txBody>
      </p:sp>
    </p:spTree>
    <p:custDataLst>
      <p:tags r:id="rId1"/>
    </p:custDataLst>
    <p:extLst>
      <p:ext uri="{BB962C8B-B14F-4D97-AF65-F5344CB8AC3E}">
        <p14:creationId xmlns:p14="http://schemas.microsoft.com/office/powerpoint/2010/main" val="392027927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858000" cy="4031873"/>
          </a:xfrm>
        </p:spPr>
        <p:txBody>
          <a:bodyPr/>
          <a:lstStyle/>
          <a:p>
            <a:pPr algn="l" rtl="0"/>
            <a:r>
              <a:rPr lang="fr-FR" b="0" i="0" u="none" baseline="0" dirty="0"/>
              <a:t>CONTEXTE ET OBJECTIF DE L’OUTIL NSCA 2.0</a:t>
            </a:r>
            <a:br>
              <a:rPr lang="fr-FR" dirty="0"/>
            </a:br>
            <a:br>
              <a:rPr lang="fr-FR" dirty="0"/>
            </a:br>
            <a:r>
              <a:rPr lang="fr-FR" b="0" i="1" u="none" baseline="0" dirty="0"/>
              <a:t>Nom officiel du pays X</a:t>
            </a:r>
            <a:r>
              <a:rPr lang="fr-FR" b="0" i="1" u="none" baseline="0" dirty="0">
                <a:solidFill>
                  <a:schemeClr val="bg1"/>
                </a:solidFill>
              </a:rPr>
              <a:t>, Organisation officielle</a:t>
            </a:r>
            <a:br>
              <a:rPr lang="fr-FR" i="1" dirty="0"/>
            </a:br>
            <a:br>
              <a:rPr lang="fr-FR" dirty="0"/>
            </a:b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59407342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533400"/>
          </a:xfrm>
        </p:spPr>
        <p:txBody>
          <a:bodyPr>
            <a:normAutofit fontScale="90000"/>
          </a:bodyPr>
          <a:lstStyle/>
          <a:p>
            <a:pPr algn="l" rtl="0"/>
            <a:r>
              <a:rPr lang="fr-FR" sz="2400" b="1" i="0" u="none" baseline="0" dirty="0"/>
              <a:t>TRAVAIL DE GROUPE : </a:t>
            </a:r>
            <a:r>
              <a:rPr lang="fr-FR" sz="2400" b="0" i="0" u="none" baseline="0" dirty="0"/>
              <a:t>Cartographie de la chaîne d’approvisionnement</a:t>
            </a:r>
          </a:p>
        </p:txBody>
      </p:sp>
      <p:sp>
        <p:nvSpPr>
          <p:cNvPr id="3" name="Content Placeholder 2"/>
          <p:cNvSpPr>
            <a:spLocks noGrp="1"/>
          </p:cNvSpPr>
          <p:nvPr>
            <p:ph idx="1"/>
          </p:nvPr>
        </p:nvSpPr>
        <p:spPr>
          <a:xfrm>
            <a:off x="304801" y="1066800"/>
            <a:ext cx="8610600" cy="5647945"/>
          </a:xfrm>
        </p:spPr>
        <p:txBody>
          <a:bodyPr>
            <a:normAutofit fontScale="92500" lnSpcReduction="20000"/>
          </a:bodyPr>
          <a:lstStyle/>
          <a:p>
            <a:pPr>
              <a:lnSpc>
                <a:spcPct val="110000"/>
              </a:lnSpc>
              <a:spcAft>
                <a:spcPts val="0"/>
              </a:spcAft>
            </a:pPr>
            <a:r>
              <a:rPr lang="fr-FR" b="1" i="0" u="none" baseline="0" dirty="0">
                <a:solidFill>
                  <a:schemeClr val="tx1">
                    <a:lumMod val="75000"/>
                    <a:lumOff val="25000"/>
                  </a:schemeClr>
                </a:solidFill>
              </a:rPr>
              <a:t>Élaborez une </a:t>
            </a:r>
            <a:r>
              <a:rPr lang="fr-FR" b="1" dirty="0">
                <a:solidFill>
                  <a:schemeClr val="tx1">
                    <a:lumMod val="75000"/>
                    <a:lumOff val="25000"/>
                  </a:schemeClr>
                </a:solidFill>
              </a:rPr>
              <a:t>cartographie </a:t>
            </a:r>
            <a:r>
              <a:rPr lang="fr-FR" b="1" i="0" u="none" baseline="0" dirty="0">
                <a:solidFill>
                  <a:schemeClr val="tx1">
                    <a:lumMod val="75000"/>
                    <a:lumOff val="25000"/>
                  </a:schemeClr>
                </a:solidFill>
              </a:rPr>
              <a:t>de la chaîne d’approvisionnement dans </a:t>
            </a:r>
            <a:br>
              <a:rPr lang="fr-FR" b="1" i="0" u="none" baseline="0" dirty="0">
                <a:solidFill>
                  <a:schemeClr val="tx1">
                    <a:lumMod val="75000"/>
                    <a:lumOff val="25000"/>
                  </a:schemeClr>
                </a:solidFill>
              </a:rPr>
            </a:br>
            <a:r>
              <a:rPr lang="fr-FR" b="1" i="0" u="none" baseline="0" dirty="0">
                <a:solidFill>
                  <a:schemeClr val="tx1">
                    <a:lumMod val="75000"/>
                    <a:lumOff val="25000"/>
                  </a:schemeClr>
                </a:solidFill>
              </a:rPr>
              <a:t>le pays X.</a:t>
            </a:r>
          </a:p>
          <a:p>
            <a:pPr algn="l" rtl="0">
              <a:lnSpc>
                <a:spcPct val="110000"/>
              </a:lnSpc>
              <a:spcAft>
                <a:spcPts val="0"/>
              </a:spcAft>
            </a:pPr>
            <a:endParaRPr lang="fr-FR" b="1" dirty="0">
              <a:solidFill>
                <a:schemeClr val="tx1">
                  <a:lumMod val="75000"/>
                  <a:lumOff val="25000"/>
                </a:schemeClr>
              </a:solidFill>
            </a:endParaRPr>
          </a:p>
          <a:p>
            <a:pPr algn="l" rtl="0">
              <a:lnSpc>
                <a:spcPct val="110000"/>
              </a:lnSpc>
              <a:spcAft>
                <a:spcPts val="0"/>
              </a:spcAft>
            </a:pPr>
            <a:r>
              <a:rPr lang="fr-FR" b="1" i="0" u="none" baseline="0" dirty="0">
                <a:solidFill>
                  <a:schemeClr val="tx1">
                    <a:lumMod val="75000"/>
                    <a:lumOff val="25000"/>
                  </a:schemeClr>
                </a:solidFill>
              </a:rPr>
              <a:t>Pensez à inclure les informations suivantes dans votre cartographie :</a:t>
            </a:r>
          </a:p>
          <a:p>
            <a:pPr marL="742950" lvl="1" indent="-285750" algn="l" rtl="0">
              <a:lnSpc>
                <a:spcPct val="110000"/>
              </a:lnSpc>
              <a:spcAft>
                <a:spcPts val="0"/>
              </a:spcAft>
            </a:pPr>
            <a:r>
              <a:rPr lang="fr-FR" b="0" i="0" u="none" baseline="0" dirty="0">
                <a:solidFill>
                  <a:schemeClr val="tx1">
                    <a:lumMod val="75000"/>
                    <a:lumOff val="25000"/>
                  </a:schemeClr>
                </a:solidFill>
              </a:rPr>
              <a:t>À quel endroit les produits entrent-ils dans le pays ? Est-elle différente selon les programmes de chaîne d’approvisionnement ? (Parties prenantes pour tous les niveaux)</a:t>
            </a:r>
          </a:p>
          <a:p>
            <a:pPr marL="742950" lvl="1" indent="-285750" algn="l" rtl="0">
              <a:lnSpc>
                <a:spcPct val="110000"/>
              </a:lnSpc>
              <a:spcAft>
                <a:spcPts val="0"/>
              </a:spcAft>
            </a:pPr>
            <a:r>
              <a:rPr lang="fr-FR" b="0" i="0" u="none" baseline="0" dirty="0">
                <a:solidFill>
                  <a:schemeClr val="tx1">
                    <a:lumMod val="75000"/>
                    <a:lumOff val="25000"/>
                  </a:schemeClr>
                </a:solidFill>
              </a:rPr>
              <a:t>Quels sont les lieux de stockage (entrepôt central, intermédiaire, structures sanitaires, etc.) ?</a:t>
            </a:r>
          </a:p>
          <a:p>
            <a:pPr marL="742950" lvl="1" indent="-285750" algn="l" rtl="0">
              <a:lnSpc>
                <a:spcPct val="110000"/>
              </a:lnSpc>
              <a:spcAft>
                <a:spcPts val="0"/>
              </a:spcAft>
            </a:pPr>
            <a:r>
              <a:rPr lang="fr-FR" b="0" i="0" u="none" baseline="0" dirty="0">
                <a:solidFill>
                  <a:schemeClr val="tx1">
                    <a:lumMod val="75000"/>
                    <a:lumOff val="25000"/>
                  </a:schemeClr>
                </a:solidFill>
              </a:rPr>
              <a:t>Qui sont les acteurs aux différents niveaux du comité directeur ?</a:t>
            </a:r>
          </a:p>
          <a:p>
            <a:pPr marL="742950" lvl="1" indent="-285750" algn="l" rtl="0">
              <a:lnSpc>
                <a:spcPct val="110000"/>
              </a:lnSpc>
              <a:spcAft>
                <a:spcPts val="0"/>
              </a:spcAft>
            </a:pPr>
            <a:r>
              <a:rPr lang="fr-FR" b="0" i="0" u="none" baseline="0" dirty="0">
                <a:solidFill>
                  <a:schemeClr val="tx1">
                    <a:lumMod val="75000"/>
                    <a:lumOff val="25000"/>
                  </a:schemeClr>
                </a:solidFill>
              </a:rPr>
              <a:t>Comment sont transportés les produits ? (collectés par le personnel dans les entrepôts de moindre niveau, fournisseur tiers, etc.) </a:t>
            </a:r>
          </a:p>
          <a:p>
            <a:pPr marL="742950" lvl="1" indent="-285750" algn="l" rtl="0">
              <a:lnSpc>
                <a:spcPct val="110000"/>
              </a:lnSpc>
              <a:spcAft>
                <a:spcPts val="0"/>
              </a:spcAft>
            </a:pPr>
            <a:r>
              <a:rPr lang="fr-FR" b="0" i="0" u="none" baseline="0" dirty="0">
                <a:solidFill>
                  <a:schemeClr val="tx1">
                    <a:lumMod val="75000"/>
                    <a:lumOff val="25000"/>
                  </a:schemeClr>
                </a:solidFill>
              </a:rPr>
              <a:t>À quelle fréquence les livraisons sont-elles réceptionnées ou collectées ? </a:t>
            </a:r>
            <a:br>
              <a:rPr lang="fr-FR" b="0" i="0" u="none" baseline="0" dirty="0">
                <a:solidFill>
                  <a:schemeClr val="tx1">
                    <a:lumMod val="75000"/>
                    <a:lumOff val="25000"/>
                  </a:schemeClr>
                </a:solidFill>
              </a:rPr>
            </a:br>
            <a:r>
              <a:rPr lang="fr-FR" b="0" i="0" u="none" baseline="0" dirty="0">
                <a:solidFill>
                  <a:schemeClr val="tx1">
                    <a:lumMod val="75000"/>
                    <a:lumOff val="25000"/>
                  </a:schemeClr>
                </a:solidFill>
              </a:rPr>
              <a:t>Est-ce différent selon le type de produit ?</a:t>
            </a:r>
          </a:p>
          <a:p>
            <a:pPr marL="742950" lvl="1" indent="-285750">
              <a:lnSpc>
                <a:spcPct val="110000"/>
              </a:lnSpc>
              <a:spcAft>
                <a:spcPts val="0"/>
              </a:spcAft>
            </a:pPr>
            <a:r>
              <a:rPr lang="fr-FR" b="0" i="0" u="none" baseline="0" dirty="0">
                <a:solidFill>
                  <a:schemeClr val="tx1">
                    <a:lumMod val="75000"/>
                    <a:lumOff val="25000"/>
                  </a:schemeClr>
                </a:solidFill>
              </a:rPr>
              <a:t>Niveaux min./max. sur chaque type de site ? </a:t>
            </a:r>
            <a:r>
              <a:rPr lang="fr-FR" dirty="0">
                <a:solidFill>
                  <a:schemeClr val="tx1">
                    <a:lumMod val="75000"/>
                    <a:lumOff val="25000"/>
                  </a:schemeClr>
                </a:solidFill>
              </a:rPr>
              <a:t>Diffèrent-ils </a:t>
            </a:r>
            <a:r>
              <a:rPr lang="fr-FR" b="0" i="0" u="none" baseline="0" dirty="0">
                <a:solidFill>
                  <a:schemeClr val="tx1">
                    <a:lumMod val="75000"/>
                    <a:lumOff val="25000"/>
                  </a:schemeClr>
                </a:solidFill>
              </a:rPr>
              <a:t>selon le type </a:t>
            </a:r>
            <a:br>
              <a:rPr lang="fr-FR" b="0" i="0" u="none" baseline="0" dirty="0">
                <a:solidFill>
                  <a:schemeClr val="tx1">
                    <a:lumMod val="75000"/>
                    <a:lumOff val="25000"/>
                  </a:schemeClr>
                </a:solidFill>
              </a:rPr>
            </a:br>
            <a:r>
              <a:rPr lang="fr-FR" b="0" i="0" u="none" baseline="0" dirty="0">
                <a:solidFill>
                  <a:schemeClr val="tx1">
                    <a:lumMod val="75000"/>
                    <a:lumOff val="25000"/>
                  </a:schemeClr>
                </a:solidFill>
              </a:rPr>
              <a:t>de produit ?</a:t>
            </a:r>
          </a:p>
          <a:p>
            <a:pPr marL="742950" lvl="1" indent="-285750" algn="l" rtl="0">
              <a:lnSpc>
                <a:spcPct val="110000"/>
              </a:lnSpc>
              <a:spcAft>
                <a:spcPts val="0"/>
              </a:spcAft>
            </a:pPr>
            <a:r>
              <a:rPr lang="fr-FR" b="0" i="0" u="none" baseline="0" dirty="0">
                <a:solidFill>
                  <a:schemeClr val="tx1">
                    <a:lumMod val="75000"/>
                    <a:lumOff val="25000"/>
                  </a:schemeClr>
                </a:solidFill>
              </a:rPr>
              <a:t>Quel est le flux d’informations ? (en amont et en aval de la chaîne)</a:t>
            </a:r>
          </a:p>
          <a:p>
            <a:pPr marL="1200150" lvl="2" indent="-285750" algn="l" rtl="0">
              <a:lnSpc>
                <a:spcPct val="110000"/>
              </a:lnSpc>
              <a:spcBef>
                <a:spcPts val="0"/>
              </a:spcBef>
            </a:pPr>
            <a:r>
              <a:rPr lang="fr-FR" sz="2000" b="0" i="0" u="none" baseline="0" dirty="0">
                <a:solidFill>
                  <a:schemeClr val="tx1">
                    <a:lumMod val="75000"/>
                    <a:lumOff val="25000"/>
                  </a:schemeClr>
                </a:solidFill>
              </a:rPr>
              <a:t>Réquisitions </a:t>
            </a:r>
          </a:p>
          <a:p>
            <a:pPr marL="1200150" lvl="2" indent="-285750" algn="l" rtl="0">
              <a:lnSpc>
                <a:spcPct val="110000"/>
              </a:lnSpc>
              <a:spcBef>
                <a:spcPts val="0"/>
              </a:spcBef>
            </a:pPr>
            <a:r>
              <a:rPr lang="fr-FR" sz="2000" b="0" i="0" u="none" baseline="0" dirty="0">
                <a:solidFill>
                  <a:schemeClr val="tx1">
                    <a:lumMod val="75000"/>
                    <a:lumOff val="25000"/>
                  </a:schemeClr>
                </a:solidFill>
              </a:rPr>
              <a:t>Rapports SIGL</a:t>
            </a:r>
          </a:p>
          <a:p>
            <a:pPr marL="1200150" lvl="2" indent="-285750" algn="l" rtl="0">
              <a:lnSpc>
                <a:spcPct val="110000"/>
              </a:lnSpc>
              <a:spcBef>
                <a:spcPts val="0"/>
              </a:spcBef>
            </a:pPr>
            <a:r>
              <a:rPr lang="fr-FR" sz="2000" b="0" i="0" u="none" baseline="0" dirty="0">
                <a:solidFill>
                  <a:schemeClr val="tx1">
                    <a:lumMod val="75000"/>
                    <a:lumOff val="25000"/>
                  </a:schemeClr>
                </a:solidFill>
              </a:rPr>
              <a:t>Électroniques ou sur support papier ?</a:t>
            </a:r>
          </a:p>
          <a:p>
            <a:pPr algn="l" rtl="0">
              <a:lnSpc>
                <a:spcPct val="110000"/>
              </a:lnSpc>
              <a:spcAft>
                <a:spcPts val="0"/>
              </a:spcAft>
            </a:pPr>
            <a:endParaRPr lang="fr-FR" sz="1600" dirty="0">
              <a:solidFill>
                <a:schemeClr val="tx1">
                  <a:lumMod val="75000"/>
                  <a:lumOff val="25000"/>
                </a:schemeClr>
              </a:solidFill>
            </a:endParaRPr>
          </a:p>
          <a:p>
            <a:pPr marL="0" indent="0" algn="l" rtl="0">
              <a:buNone/>
            </a:pPr>
            <a:endParaRPr lang="fr-FR" dirty="0"/>
          </a:p>
        </p:txBody>
      </p:sp>
      <p:sp>
        <p:nvSpPr>
          <p:cNvPr id="4" name="Slide Number Placeholder 3"/>
          <p:cNvSpPr>
            <a:spLocks noGrp="1"/>
          </p:cNvSpPr>
          <p:nvPr>
            <p:ph type="sldNum" sz="quarter" idx="10"/>
          </p:nvPr>
        </p:nvSpPr>
        <p:spPr/>
        <p:txBody>
          <a:bodyPr/>
          <a:lstStyle/>
          <a:p>
            <a:pPr algn="r" rtl="0"/>
            <a:fld id="{2A61DC93-8257-4C7C-8211-F523C3FF190E}" type="slidenum">
              <a:rPr/>
              <a:t>40</a:t>
            </a:fld>
            <a:endParaRPr lang="fr-FR" dirty="0"/>
          </a:p>
        </p:txBody>
      </p:sp>
      <p:sp>
        <p:nvSpPr>
          <p:cNvPr id="6" name="Oval Callout 5"/>
          <p:cNvSpPr/>
          <p:nvPr/>
        </p:nvSpPr>
        <p:spPr>
          <a:xfrm>
            <a:off x="5105400" y="1143000"/>
            <a:ext cx="3505200" cy="1524000"/>
          </a:xfrm>
          <a:prstGeom prst="wedgeEllipseCallout">
            <a:avLst>
              <a:gd name="adj1" fmla="val -75726"/>
              <a:gd name="adj2" fmla="val 10811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Laissez cette diapo affichée durant </a:t>
            </a:r>
            <a:r>
              <a:rPr lang="fr-FR" b="0" i="0" u="none" baseline="0" dirty="0"/>
              <a:t>l’exercice. </a:t>
            </a:r>
            <a:r>
              <a:rPr lang="fr-FR" b="0" i="0" u="none" dirty="0"/>
              <a:t> </a:t>
            </a:r>
            <a:r>
              <a:rPr lang="fr-FR" b="0" i="0" u="none" baseline="0" dirty="0"/>
              <a:t>Ajoutez des éléments fondamentaux </a:t>
            </a:r>
          </a:p>
        </p:txBody>
      </p:sp>
    </p:spTree>
    <p:custDataLst>
      <p:tags r:id="rId1"/>
    </p:custDataLst>
    <p:extLst>
      <p:ext uri="{BB962C8B-B14F-4D97-AF65-F5344CB8AC3E}">
        <p14:creationId xmlns:p14="http://schemas.microsoft.com/office/powerpoint/2010/main" val="1408016336"/>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38400"/>
            <a:ext cx="7772400" cy="914400"/>
          </a:xfrm>
        </p:spPr>
        <p:txBody>
          <a:bodyPr/>
          <a:lstStyle/>
          <a:p>
            <a:r>
              <a:rPr lang="fr-FR" b="0" i="0" u="none" baseline="0" dirty="0"/>
              <a:t>Prenez 15 minutes pour réaliser la </a:t>
            </a:r>
            <a:r>
              <a:rPr lang="fr-FR" dirty="0"/>
              <a:t>cartographie.</a:t>
            </a:r>
            <a:endParaRPr lang="fr-FR" b="0" i="0" u="none" baseline="0" dirty="0"/>
          </a:p>
        </p:txBody>
      </p:sp>
      <p:sp>
        <p:nvSpPr>
          <p:cNvPr id="4" name="Date Placeholder 3"/>
          <p:cNvSpPr>
            <a:spLocks noGrp="1"/>
          </p:cNvSpPr>
          <p:nvPr>
            <p:ph type="dt" sz="half" idx="10"/>
          </p:nvPr>
        </p:nvSpPr>
        <p:spPr/>
        <p:txBody>
          <a:bodyPr/>
          <a:lstStyle/>
          <a:p>
            <a:pPr algn="l" rtl="0"/>
            <a:fld id="{3DD7B934-14A1-40F7-A292-7ABFFD0B96C3}" type="datetime1">
              <a:rPr lang="en-US"/>
              <a:t>6/4/2019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41</a:t>
            </a:fld>
            <a:endParaRPr lang="fr-FR"/>
          </a:p>
        </p:txBody>
      </p:sp>
    </p:spTree>
    <p:custDataLst>
      <p:tags r:id="rId1"/>
    </p:custDataLst>
    <p:extLst>
      <p:ext uri="{BB962C8B-B14F-4D97-AF65-F5344CB8AC3E}">
        <p14:creationId xmlns:p14="http://schemas.microsoft.com/office/powerpoint/2010/main" val="1299751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2600" y="417095"/>
            <a:ext cx="3352800" cy="914400"/>
          </a:xfrm>
        </p:spPr>
        <p:txBody>
          <a:bodyPr>
            <a:normAutofit/>
          </a:bodyPr>
          <a:lstStyle/>
          <a:p>
            <a:r>
              <a:rPr lang="en-US" sz="4000" dirty="0"/>
              <a:t>DIFFICULTÉS</a:t>
            </a:r>
            <a:r>
              <a:rPr lang="fr-FR" sz="4000" b="0" i="0" u="none" baseline="0" dirty="0"/>
              <a:t> !</a:t>
            </a:r>
          </a:p>
        </p:txBody>
      </p:sp>
      <p:sp>
        <p:nvSpPr>
          <p:cNvPr id="6" name="Slide Number Placeholder 5"/>
          <p:cNvSpPr>
            <a:spLocks noGrp="1"/>
          </p:cNvSpPr>
          <p:nvPr>
            <p:ph type="sldNum" sz="quarter" idx="12"/>
          </p:nvPr>
        </p:nvSpPr>
        <p:spPr/>
        <p:txBody>
          <a:bodyPr/>
          <a:lstStyle/>
          <a:p>
            <a:pPr algn="r" rtl="0"/>
            <a:fld id="{80AB4CF6-B2FB-1E49-909C-D679BE094D01}" type="slidenum">
              <a:rPr/>
              <a:t>42</a:t>
            </a:fld>
            <a:endParaRPr lang="fr-FR"/>
          </a:p>
        </p:txBody>
      </p:sp>
      <p:pic>
        <p:nvPicPr>
          <p:cNvPr id="8194" name="Picture 2" descr="Image result for throw a spa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56525">
            <a:off x="394285" y="1146415"/>
            <a:ext cx="5352345" cy="301069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throw a span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6905" y="2671815"/>
            <a:ext cx="2663302" cy="332263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2879556" y="4810230"/>
            <a:ext cx="3140244" cy="914400"/>
          </a:xfrm>
          <a:prstGeom prst="rect">
            <a:avLst/>
          </a:prstGeom>
        </p:spPr>
        <p:txBody>
          <a:bodyPr vert="horz" lIns="91440" tIns="45720" rIns="91440" bIns="45720" rtlCol="0" anchor="b" anchorCtr="0">
            <a:normAutofit fontScale="925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sz="4000" dirty="0"/>
              <a:t>DIFFICULTÉS</a:t>
            </a:r>
            <a:r>
              <a:rPr lang="fr-FR" sz="4000" b="0" i="0" u="none" baseline="0" dirty="0"/>
              <a:t> !</a:t>
            </a:r>
          </a:p>
        </p:txBody>
      </p:sp>
      <p:sp>
        <p:nvSpPr>
          <p:cNvPr id="7" name="Oval Callout 6"/>
          <p:cNvSpPr/>
          <p:nvPr/>
        </p:nvSpPr>
        <p:spPr>
          <a:xfrm>
            <a:off x="6477001" y="1447800"/>
            <a:ext cx="2323206" cy="1219200"/>
          </a:xfrm>
          <a:prstGeom prst="wedgeEllipseCallout">
            <a:avLst>
              <a:gd name="adj1" fmla="val -160527"/>
              <a:gd name="adj2" fmla="val 8464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0" i="0" u="none" baseline="0" dirty="0"/>
              <a:t>À utiliser si ce terme est </a:t>
            </a:r>
            <a:r>
              <a:rPr lang="fr-FR" sz="1400" dirty="0"/>
              <a:t>utilisé dans </a:t>
            </a:r>
            <a:r>
              <a:rPr lang="fr-FR" sz="1400" b="0" i="0" u="none" baseline="0" dirty="0"/>
              <a:t>le pays X.</a:t>
            </a:r>
          </a:p>
        </p:txBody>
      </p:sp>
    </p:spTree>
    <p:custDataLst>
      <p:tags r:id="rId1"/>
    </p:custDataLst>
    <p:extLst>
      <p:ext uri="{BB962C8B-B14F-4D97-AF65-F5344CB8AC3E}">
        <p14:creationId xmlns:p14="http://schemas.microsoft.com/office/powerpoint/2010/main" val="14453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anim calcmode="lin" valueType="num">
                                      <p:cBhvr>
                                        <p:cTn id="8" dur="2000" fill="hold"/>
                                        <p:tgtEl>
                                          <p:spTgt spid="8194"/>
                                        </p:tgtEl>
                                        <p:attrNameLst>
                                          <p:attrName>ppt_w</p:attrName>
                                        </p:attrNameLst>
                                      </p:cBhvr>
                                      <p:tavLst>
                                        <p:tav tm="0" fmla="#ppt_w*sin(2.5*pi*$)">
                                          <p:val>
                                            <p:fltVal val="0"/>
                                          </p:val>
                                        </p:tav>
                                        <p:tav tm="100000">
                                          <p:val>
                                            <p:fltVal val="1"/>
                                          </p:val>
                                        </p:tav>
                                      </p:tavLst>
                                    </p:anim>
                                    <p:anim calcmode="lin" valueType="num">
                                      <p:cBhvr>
                                        <p:cTn id="9"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anim calcmode="lin" valueType="num">
                                      <p:cBhvr>
                                        <p:cTn id="14" dur="1000" fill="hold"/>
                                        <p:tgtEl>
                                          <p:spTgt spid="8196"/>
                                        </p:tgtEl>
                                        <p:attrNameLst>
                                          <p:attrName>ppt_w</p:attrName>
                                        </p:attrNameLst>
                                      </p:cBhvr>
                                      <p:tavLst>
                                        <p:tav tm="0">
                                          <p:val>
                                            <p:fltVal val="0"/>
                                          </p:val>
                                        </p:tav>
                                        <p:tav tm="100000">
                                          <p:val>
                                            <p:strVal val="#ppt_w"/>
                                          </p:val>
                                        </p:tav>
                                      </p:tavLst>
                                    </p:anim>
                                    <p:anim calcmode="lin" valueType="num">
                                      <p:cBhvr>
                                        <p:cTn id="15" dur="1000" fill="hold"/>
                                        <p:tgtEl>
                                          <p:spTgt spid="8196"/>
                                        </p:tgtEl>
                                        <p:attrNameLst>
                                          <p:attrName>ppt_h</p:attrName>
                                        </p:attrNameLst>
                                      </p:cBhvr>
                                      <p:tavLst>
                                        <p:tav tm="0">
                                          <p:val>
                                            <p:fltVal val="0"/>
                                          </p:val>
                                        </p:tav>
                                        <p:tav tm="100000">
                                          <p:val>
                                            <p:strVal val="#ppt_h"/>
                                          </p:val>
                                        </p:tav>
                                      </p:tavLst>
                                    </p:anim>
                                    <p:anim calcmode="lin" valueType="num">
                                      <p:cBhvr>
                                        <p:cTn id="16" dur="1000" fill="hold"/>
                                        <p:tgtEl>
                                          <p:spTgt spid="8196"/>
                                        </p:tgtEl>
                                        <p:attrNameLst>
                                          <p:attrName>style.rotation</p:attrName>
                                        </p:attrNameLst>
                                      </p:cBhvr>
                                      <p:tavLst>
                                        <p:tav tm="0">
                                          <p:val>
                                            <p:fltVal val="90"/>
                                          </p:val>
                                        </p:tav>
                                        <p:tav tm="100000">
                                          <p:val>
                                            <p:fltVal val="0"/>
                                          </p:val>
                                        </p:tav>
                                      </p:tavLst>
                                    </p:anim>
                                    <p:animEffect transition="in" filter="fade">
                                      <p:cBhvr>
                                        <p:cTn id="17" dur="1000"/>
                                        <p:tgtEl>
                                          <p:spTgt spid="8196"/>
                                        </p:tgtEl>
                                      </p:cBhvr>
                                    </p:animEffect>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par>
                          <p:cTn id="22" fill="hold">
                            <p:stCondLst>
                              <p:cond delay="3000"/>
                            </p:stCondLst>
                            <p:childTnLst>
                              <p:par>
                                <p:cTn id="23" presetID="26"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772400" cy="914400"/>
          </a:xfrm>
        </p:spPr>
        <p:txBody>
          <a:bodyPr/>
          <a:lstStyle/>
          <a:p>
            <a:pPr algn="l" rtl="0"/>
            <a:r>
              <a:rPr lang="fr-FR" b="0" i="0" u="none" baseline="0"/>
              <a:t>Travail de groupe (suite)</a:t>
            </a:r>
          </a:p>
        </p:txBody>
      </p:sp>
      <p:sp>
        <p:nvSpPr>
          <p:cNvPr id="3" name="Content Placeholder 2"/>
          <p:cNvSpPr>
            <a:spLocks noGrp="1"/>
          </p:cNvSpPr>
          <p:nvPr>
            <p:ph idx="1"/>
          </p:nvPr>
        </p:nvSpPr>
        <p:spPr>
          <a:xfrm>
            <a:off x="685800" y="1066800"/>
            <a:ext cx="8077200" cy="5105400"/>
          </a:xfrm>
        </p:spPr>
        <p:txBody>
          <a:bodyPr>
            <a:normAutofit lnSpcReduction="10000"/>
          </a:bodyPr>
          <a:lstStyle/>
          <a:p>
            <a:pPr>
              <a:lnSpc>
                <a:spcPct val="110000"/>
              </a:lnSpc>
              <a:spcAft>
                <a:spcPts val="0"/>
              </a:spcAft>
            </a:pPr>
            <a:r>
              <a:rPr lang="fr-FR" b="0" i="0" u="none" baseline="0" dirty="0">
                <a:solidFill>
                  <a:schemeClr val="tx1">
                    <a:lumMod val="75000"/>
                    <a:lumOff val="25000"/>
                  </a:schemeClr>
                </a:solidFill>
              </a:rPr>
              <a:t>La </a:t>
            </a:r>
            <a:r>
              <a:rPr lang="fr-FR" dirty="0">
                <a:solidFill>
                  <a:schemeClr val="tx1">
                    <a:lumMod val="75000"/>
                    <a:lumOff val="25000"/>
                  </a:schemeClr>
                </a:solidFill>
              </a:rPr>
              <a:t>cartographie de la chaîne d’approvisionnement est-elle </a:t>
            </a:r>
            <a:r>
              <a:rPr lang="fr-FR" b="0" i="0" u="none" baseline="0" dirty="0">
                <a:solidFill>
                  <a:schemeClr val="tx1">
                    <a:lumMod val="75000"/>
                    <a:lumOff val="25000"/>
                  </a:schemeClr>
                </a:solidFill>
              </a:rPr>
              <a:t>similaire pour tous les programmes financés par des bailleurs de fonds en Ouganda ? (Paludisme, santé reproductive, maternelle, néonatale, infantile et des adolescents, VIH/SIDA, nutrition, vaccins, système de soins de santé intégré, tuberculose, laboratoires, etc.)</a:t>
            </a:r>
          </a:p>
          <a:p>
            <a:pPr algn="l" rtl="0">
              <a:lnSpc>
                <a:spcPct val="110000"/>
              </a:lnSpc>
              <a:spcAft>
                <a:spcPts val="0"/>
              </a:spcAft>
            </a:pPr>
            <a:r>
              <a:rPr lang="fr-FR" b="0" i="0" u="none" baseline="0" dirty="0">
                <a:solidFill>
                  <a:schemeClr val="tx1">
                    <a:lumMod val="75000"/>
                    <a:lumOff val="25000"/>
                  </a:schemeClr>
                </a:solidFill>
              </a:rPr>
              <a:t>Un autre système est-il en place pour les commandes urgentes ?</a:t>
            </a:r>
          </a:p>
          <a:p>
            <a:pPr algn="l" rtl="0">
              <a:lnSpc>
                <a:spcPct val="110000"/>
              </a:lnSpc>
              <a:spcAft>
                <a:spcPts val="0"/>
              </a:spcAft>
            </a:pPr>
            <a:r>
              <a:rPr lang="fr-FR" b="0" i="0" u="none" baseline="0" dirty="0">
                <a:solidFill>
                  <a:schemeClr val="tx1">
                    <a:lumMod val="75000"/>
                    <a:lumOff val="25000"/>
                  </a:schemeClr>
                </a:solidFill>
              </a:rPr>
              <a:t>Un autre système est-il en place pour des produits spécifiques ?</a:t>
            </a:r>
          </a:p>
          <a:p>
            <a:pPr algn="l" rtl="0">
              <a:lnSpc>
                <a:spcPct val="110000"/>
              </a:lnSpc>
              <a:spcAft>
                <a:spcPts val="0"/>
              </a:spcAft>
            </a:pPr>
            <a:r>
              <a:rPr lang="fr-FR" b="0" i="0" u="none" baseline="0" dirty="0">
                <a:solidFill>
                  <a:schemeClr val="tx1">
                    <a:lumMod val="75000"/>
                    <a:lumOff val="25000"/>
                  </a:schemeClr>
                </a:solidFill>
              </a:rPr>
              <a:t>Quid du flux financier ?</a:t>
            </a:r>
          </a:p>
          <a:p>
            <a:pPr algn="l" rtl="0">
              <a:lnSpc>
                <a:spcPct val="110000"/>
              </a:lnSpc>
              <a:spcAft>
                <a:spcPts val="0"/>
              </a:spcAft>
            </a:pPr>
            <a:endParaRPr lang="fr-FR" b="1" dirty="0">
              <a:solidFill>
                <a:schemeClr val="tx1">
                  <a:lumMod val="75000"/>
                  <a:lumOff val="25000"/>
                </a:schemeClr>
              </a:solidFill>
            </a:endParaRPr>
          </a:p>
          <a:p>
            <a:pPr algn="l" rtl="0">
              <a:lnSpc>
                <a:spcPct val="110000"/>
              </a:lnSpc>
              <a:spcAft>
                <a:spcPts val="0"/>
              </a:spcAft>
            </a:pPr>
            <a:r>
              <a:rPr lang="fr-FR" b="1" i="0" u="none" baseline="0" dirty="0">
                <a:solidFill>
                  <a:schemeClr val="tx1">
                    <a:lumMod val="75000"/>
                    <a:lumOff val="25000"/>
                  </a:schemeClr>
                </a:solidFill>
              </a:rPr>
              <a:t>Veuillez répondre aux questions ci-après concernant la chaîne d’approvisionnement.</a:t>
            </a:r>
          </a:p>
          <a:p>
            <a:pPr marL="742950" lvl="1" indent="-285750" algn="l" rtl="0">
              <a:lnSpc>
                <a:spcPct val="110000"/>
              </a:lnSpc>
              <a:spcAft>
                <a:spcPts val="0"/>
              </a:spcAft>
            </a:pPr>
            <a:r>
              <a:rPr lang="fr-FR" b="0" i="0" u="none" baseline="0" dirty="0">
                <a:solidFill>
                  <a:schemeClr val="tx1">
                    <a:lumMod val="75000"/>
                    <a:lumOff val="25000"/>
                  </a:schemeClr>
                </a:solidFill>
              </a:rPr>
              <a:t>Identifier les éléments clés (forces, faiblesses, opportunités, menaces).</a:t>
            </a:r>
          </a:p>
          <a:p>
            <a:pPr marL="742950" lvl="1" indent="-285750" algn="l" rtl="0">
              <a:lnSpc>
                <a:spcPct val="110000"/>
              </a:lnSpc>
              <a:spcAft>
                <a:spcPts val="0"/>
              </a:spcAft>
            </a:pPr>
            <a:r>
              <a:rPr lang="fr-FR" b="0" i="0" u="none" baseline="0" dirty="0">
                <a:solidFill>
                  <a:schemeClr val="tx1">
                    <a:lumMod val="75000"/>
                    <a:lumOff val="25000"/>
                  </a:schemeClr>
                </a:solidFill>
              </a:rPr>
              <a:t>Évoquer les produits traceurs.</a:t>
            </a:r>
          </a:p>
          <a:p>
            <a:pPr marL="742950" lvl="1" indent="-285750" algn="l" rtl="0">
              <a:lnSpc>
                <a:spcPct val="110000"/>
              </a:lnSpc>
              <a:spcAft>
                <a:spcPts val="0"/>
              </a:spcAft>
            </a:pPr>
            <a:r>
              <a:rPr lang="fr-FR" b="0" i="0" u="none" kern="0" baseline="0" dirty="0">
                <a:solidFill>
                  <a:schemeClr val="tx1">
                    <a:lumMod val="75000"/>
                    <a:lumOff val="25000"/>
                  </a:schemeClr>
                </a:solidFill>
              </a:rPr>
              <a:t>Passer en revue les recommandations que vous jugez susceptibles d’améliorer le système.</a:t>
            </a:r>
            <a:endParaRPr lang="fr-FR" dirty="0"/>
          </a:p>
          <a:p>
            <a:endParaRPr lang="fr-FR" dirty="0"/>
          </a:p>
        </p:txBody>
      </p:sp>
      <p:sp>
        <p:nvSpPr>
          <p:cNvPr id="4" name="Date Placeholder 3"/>
          <p:cNvSpPr>
            <a:spLocks noGrp="1"/>
          </p:cNvSpPr>
          <p:nvPr>
            <p:ph type="dt" sz="half" idx="10"/>
          </p:nvPr>
        </p:nvSpPr>
        <p:spPr/>
        <p:txBody>
          <a:bodyPr/>
          <a:lstStyle/>
          <a:p>
            <a:pPr algn="l" rtl="0"/>
            <a:fld id="{4A120239-0F5A-451E-8124-8B9BFE86A61E}" type="datetime1">
              <a:rPr lang="en-US"/>
              <a:t>6/4/2019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43</a:t>
            </a:fld>
            <a:endParaRPr lang="fr-FR"/>
          </a:p>
        </p:txBody>
      </p:sp>
      <p:sp>
        <p:nvSpPr>
          <p:cNvPr id="9" name="Oval Callout 8"/>
          <p:cNvSpPr/>
          <p:nvPr/>
        </p:nvSpPr>
        <p:spPr>
          <a:xfrm>
            <a:off x="5029200" y="304800"/>
            <a:ext cx="3581400" cy="2362200"/>
          </a:xfrm>
          <a:prstGeom prst="wedgeEllipseCallout">
            <a:avLst>
              <a:gd name="adj1" fmla="val -152327"/>
              <a:gd name="adj2" fmla="val 13247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sz="1600" b="0" i="0" u="none" baseline="0" dirty="0"/>
              <a:t>Utilisez cette diapositive pour demander aux groupes de s’intéresser aux infractions aux règles de la chaîne d’approvisionnement, notamment lorsqu’il s’agit de produits traceurs.</a:t>
            </a:r>
          </a:p>
        </p:txBody>
      </p:sp>
    </p:spTree>
    <p:custDataLst>
      <p:tags r:id="rId1"/>
    </p:custDataLst>
    <p:extLst>
      <p:ext uri="{BB962C8B-B14F-4D97-AF65-F5344CB8AC3E}">
        <p14:creationId xmlns:p14="http://schemas.microsoft.com/office/powerpoint/2010/main" val="39690657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620000" cy="5755422"/>
          </a:xfrm>
        </p:spPr>
        <p:txBody>
          <a:bodyPr/>
          <a:lstStyle/>
          <a:p>
            <a:r>
              <a:rPr lang="fr-FR" b="0" i="0" u="none" baseline="0" dirty="0"/>
              <a:t>III. CHAÎNE D’APPROVISIONNEMENT </a:t>
            </a:r>
            <a:br>
              <a:rPr lang="fr-FR" dirty="0"/>
            </a:br>
            <a:r>
              <a:rPr lang="fr-FR" dirty="0"/>
              <a:t>VALIDATION/COMMENTAIRES DES GROUPES CHARGÉS D’ÉLABORER </a:t>
            </a:r>
            <a:br>
              <a:rPr lang="fr-FR" dirty="0"/>
            </a:br>
            <a:r>
              <a:rPr lang="fr-FR" dirty="0"/>
              <a:t>LES CARTOGRAPHIES</a:t>
            </a:r>
            <a:br>
              <a:rPr lang="fr-FR" dirty="0"/>
            </a:br>
            <a:br>
              <a:rPr lang="fr-FR" sz="1400" i="1" dirty="0"/>
            </a:br>
            <a:r>
              <a:rPr lang="fr-FR" b="0" i="1" u="none" baseline="0" dirty="0"/>
              <a:t>Nom officiel, organisation officielle </a:t>
            </a:r>
            <a:br>
              <a:rPr lang="fr-FR" b="0" i="1" u="none" baseline="0" dirty="0"/>
            </a:br>
            <a:r>
              <a:rPr lang="fr-FR" i="1" dirty="0"/>
              <a:t>(Une personne pouvant </a:t>
            </a:r>
            <a:r>
              <a:rPr lang="fr-FR" b="0" i="1" u="none" baseline="0" dirty="0"/>
              <a:t>faciliter la discussion tout en faisant avancer les choses. </a:t>
            </a:r>
            <a:r>
              <a:rPr lang="fr-FR" i="1" dirty="0"/>
              <a:t>Nécessité </a:t>
            </a:r>
            <a:br>
              <a:rPr lang="fr-FR" i="1" dirty="0"/>
            </a:br>
            <a:r>
              <a:rPr lang="fr-FR" i="1" dirty="0"/>
              <a:t>de trouver des points de consensus et d’étayer </a:t>
            </a:r>
            <a:br>
              <a:rPr lang="fr-FR" i="1" dirty="0"/>
            </a:br>
            <a:r>
              <a:rPr lang="fr-FR" i="1" dirty="0"/>
              <a:t>à partir de ces derniers)</a:t>
            </a:r>
            <a:br>
              <a:rPr lang="fr-FR" dirty="0"/>
            </a:br>
            <a:br>
              <a:rPr lang="fr-FR" i="1" dirty="0"/>
            </a:br>
            <a:endParaRPr lang="fr-FR"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2540314794"/>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400800" cy="1569660"/>
          </a:xfrm>
        </p:spPr>
        <p:txBody>
          <a:bodyPr/>
          <a:lstStyle/>
          <a:p>
            <a:pPr algn="l" rtl="0"/>
            <a:r>
              <a:rPr lang="fr-FR" b="0" i="0" u="none" baseline="0"/>
              <a:t>II. Calendrier de la NSCA du pays X</a:t>
            </a:r>
            <a:br>
              <a:rPr lang="fr-FR"/>
            </a:br>
            <a:br>
              <a:rPr lang="fr-FR"/>
            </a:br>
            <a:r>
              <a:rPr lang="fr-FR" b="0" i="1" u="none" baseline="0"/>
              <a:t>Nom officiel, organisation officielle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280494256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575784"/>
            <a:ext cx="8794113" cy="276999"/>
          </a:xfrm>
        </p:spPr>
        <p:txBody>
          <a:bodyPr>
            <a:noAutofit/>
          </a:bodyPr>
          <a:lstStyle/>
          <a:p>
            <a:pPr algn="l" rtl="0"/>
            <a:r>
              <a:rPr lang="fr-FR" sz="2700" b="0" i="0" u="none" baseline="0"/>
              <a:t>Calendrier de la NSCA</a:t>
            </a:r>
            <a:endParaRPr lang="fr-FR" sz="2700" dirty="0"/>
          </a:p>
        </p:txBody>
      </p:sp>
      <p:grpSp>
        <p:nvGrpSpPr>
          <p:cNvPr id="23" name="Group 22">
            <a:extLst>
              <a:ext uri="{FF2B5EF4-FFF2-40B4-BE49-F238E27FC236}">
                <a16:creationId xmlns:a16="http://schemas.microsoft.com/office/drawing/2014/main" id="{EA5E01E0-0046-402D-97B2-FF4B3B35F7C0}"/>
              </a:ext>
            </a:extLst>
          </p:cNvPr>
          <p:cNvGrpSpPr>
            <a:grpSpLocks/>
          </p:cNvGrpSpPr>
          <p:nvPr/>
        </p:nvGrpSpPr>
        <p:grpSpPr>
          <a:xfrm>
            <a:off x="263653" y="4585156"/>
            <a:ext cx="5435249" cy="449354"/>
            <a:chOff x="289302" y="664949"/>
            <a:chExt cx="4644649" cy="449352"/>
          </a:xfrm>
        </p:grpSpPr>
        <p:sp>
          <p:nvSpPr>
            <p:cNvPr id="24" name="Rectangle 286"/>
            <p:cNvSpPr txBox="1">
              <a:spLocks noChangeArrowheads="1"/>
            </p:cNvSpPr>
            <p:nvPr/>
          </p:nvSpPr>
          <p:spPr bwMode="auto">
            <a:xfrm>
              <a:off x="289302" y="664949"/>
              <a:ext cx="4644649" cy="44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fr-FR" sz="1400" b="1" i="0" u="none" baseline="0" dirty="0">
                  <a:solidFill>
                    <a:schemeClr val="accent4"/>
                  </a:solidFill>
                </a:rPr>
                <a:t>Calendrier prévisionnel pour le développement du plan </a:t>
              </a:r>
              <a:br>
                <a:rPr lang="fr-FR" sz="1400" b="1" i="0" u="none" baseline="0" dirty="0">
                  <a:solidFill>
                    <a:schemeClr val="accent4"/>
                  </a:solidFill>
                </a:rPr>
              </a:br>
              <a:r>
                <a:rPr lang="fr-FR" sz="1400" b="1" i="0" u="none" baseline="0" dirty="0">
                  <a:solidFill>
                    <a:schemeClr val="accent4"/>
                  </a:solidFill>
                </a:rPr>
                <a:t>de transformation du Fonds mondial</a:t>
              </a:r>
            </a:p>
          </p:txBody>
        </p:sp>
        <p:cxnSp>
          <p:nvCxnSpPr>
            <p:cNvPr id="25" name="Straight Connector 2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1D2B2E3-4D45-4145-ADBD-D8BE8D3E457F}"/>
              </a:ext>
            </a:extLst>
          </p:cNvPr>
          <p:cNvGrpSpPr/>
          <p:nvPr>
            <p:custDataLst>
              <p:tags r:id="rId2"/>
            </p:custDataLst>
          </p:nvPr>
        </p:nvGrpSpPr>
        <p:grpSpPr>
          <a:xfrm>
            <a:off x="6396600" y="5264722"/>
            <a:ext cx="1268200" cy="570282"/>
            <a:chOff x="6462025" y="930577"/>
            <a:chExt cx="1268200" cy="570282"/>
          </a:xfrm>
        </p:grpSpPr>
        <p:sp>
          <p:nvSpPr>
            <p:cNvPr id="43" name="Freeform 3">
              <a:extLst>
                <a:ext uri="{FF2B5EF4-FFF2-40B4-BE49-F238E27FC236}">
                  <a16:creationId xmlns:a16="http://schemas.microsoft.com/office/drawing/2014/main" id="{BD4E87BC-3FA5-490D-A37F-78FD2AE33DEA}"/>
                </a:ext>
              </a:extLst>
            </p:cNvPr>
            <p:cNvSpPr/>
            <p:nvPr>
              <p:custDataLst>
                <p:tags r:id="rId33"/>
              </p:custDataLst>
            </p:nvPr>
          </p:nvSpPr>
          <p:spPr>
            <a:xfrm>
              <a:off x="646202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44" name="TextBox 43">
              <a:extLst>
                <a:ext uri="{FF2B5EF4-FFF2-40B4-BE49-F238E27FC236}">
                  <a16:creationId xmlns:a16="http://schemas.microsoft.com/office/drawing/2014/main" id="{D859BB2C-8295-4FAA-8328-7E885F082AA5}"/>
                </a:ext>
              </a:extLst>
            </p:cNvPr>
            <p:cNvSpPr txBox="1">
              <a:spLocks/>
            </p:cNvSpPr>
            <p:nvPr>
              <p:custDataLst>
                <p:tags r:id="rId34"/>
              </p:custDataLst>
            </p:nvPr>
          </p:nvSpPr>
          <p:spPr>
            <a:xfrm>
              <a:off x="661547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a:solidFill>
                    <a:schemeClr val="bg1"/>
                  </a:solidFill>
                </a:rPr>
                <a:t>Mettre en œuvre la transformation</a:t>
              </a:r>
            </a:p>
          </p:txBody>
        </p:sp>
      </p:grpSp>
      <p:grpSp>
        <p:nvGrpSpPr>
          <p:cNvPr id="45" name="Group 44">
            <a:extLst>
              <a:ext uri="{FF2B5EF4-FFF2-40B4-BE49-F238E27FC236}">
                <a16:creationId xmlns:a16="http://schemas.microsoft.com/office/drawing/2014/main" id="{E65CD7DE-2774-45D2-8CD8-897BB9C9D5E6}"/>
              </a:ext>
            </a:extLst>
          </p:cNvPr>
          <p:cNvGrpSpPr/>
          <p:nvPr>
            <p:custDataLst>
              <p:tags r:id="rId3"/>
            </p:custDataLst>
          </p:nvPr>
        </p:nvGrpSpPr>
        <p:grpSpPr>
          <a:xfrm>
            <a:off x="6967127" y="2082862"/>
            <a:ext cx="1452075" cy="570282"/>
            <a:chOff x="7649023" y="930577"/>
            <a:chExt cx="1268200" cy="570282"/>
          </a:xfrm>
        </p:grpSpPr>
        <p:sp>
          <p:nvSpPr>
            <p:cNvPr id="46" name="Freeform 3">
              <a:extLst>
                <a:ext uri="{FF2B5EF4-FFF2-40B4-BE49-F238E27FC236}">
                  <a16:creationId xmlns:a16="http://schemas.microsoft.com/office/drawing/2014/main" id="{BDD730AE-B2DF-4BE5-AAA5-0EC87B784A0D}"/>
                </a:ext>
              </a:extLst>
            </p:cNvPr>
            <p:cNvSpPr/>
            <p:nvPr>
              <p:custDataLst>
                <p:tags r:id="rId31"/>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47" name="TextBox 46">
              <a:extLst>
                <a:ext uri="{FF2B5EF4-FFF2-40B4-BE49-F238E27FC236}">
                  <a16:creationId xmlns:a16="http://schemas.microsoft.com/office/drawing/2014/main" id="{CEF84BDA-4866-4196-A70E-6683A2B031A9}"/>
                </a:ext>
              </a:extLst>
            </p:cNvPr>
            <p:cNvSpPr txBox="1">
              <a:spLocks/>
            </p:cNvSpPr>
            <p:nvPr>
              <p:custDataLst>
                <p:tags r:id="rId32"/>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a:solidFill>
                    <a:schemeClr val="bg1"/>
                  </a:solidFill>
                </a:rPr>
                <a:t>Suivi des performances</a:t>
              </a:r>
            </a:p>
          </p:txBody>
        </p:sp>
      </p:grpSp>
      <p:grpSp>
        <p:nvGrpSpPr>
          <p:cNvPr id="77" name="Group 76">
            <a:extLst>
              <a:ext uri="{FF2B5EF4-FFF2-40B4-BE49-F238E27FC236}">
                <a16:creationId xmlns:a16="http://schemas.microsoft.com/office/drawing/2014/main" id="{FE212E20-5962-4DDA-B2C3-A7688FBD6E60}"/>
              </a:ext>
            </a:extLst>
          </p:cNvPr>
          <p:cNvGrpSpPr/>
          <p:nvPr>
            <p:custDataLst>
              <p:tags r:id="rId4"/>
            </p:custDataLst>
          </p:nvPr>
        </p:nvGrpSpPr>
        <p:grpSpPr>
          <a:xfrm>
            <a:off x="5215257" y="5258750"/>
            <a:ext cx="1268200" cy="570282"/>
            <a:chOff x="5275030" y="930577"/>
            <a:chExt cx="1268200" cy="570282"/>
          </a:xfrm>
        </p:grpSpPr>
        <p:sp>
          <p:nvSpPr>
            <p:cNvPr id="78" name="Freeform 3">
              <a:extLst>
                <a:ext uri="{FF2B5EF4-FFF2-40B4-BE49-F238E27FC236}">
                  <a16:creationId xmlns:a16="http://schemas.microsoft.com/office/drawing/2014/main" id="{3DFE0B9E-C023-4580-BF22-DE5B48C297CF}"/>
                </a:ext>
              </a:extLst>
            </p:cNvPr>
            <p:cNvSpPr/>
            <p:nvPr>
              <p:custDataLst>
                <p:tags r:id="rId29"/>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79" name="TextBox 78">
              <a:extLst>
                <a:ext uri="{FF2B5EF4-FFF2-40B4-BE49-F238E27FC236}">
                  <a16:creationId xmlns:a16="http://schemas.microsoft.com/office/drawing/2014/main" id="{DB2FDF89-A7DD-4802-B362-56759D743C8B}"/>
                </a:ext>
              </a:extLst>
            </p:cNvPr>
            <p:cNvSpPr txBox="1">
              <a:spLocks/>
            </p:cNvSpPr>
            <p:nvPr>
              <p:custDataLst>
                <p:tags r:id="rId30"/>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a:solidFill>
                    <a:schemeClr val="bg1"/>
                  </a:solidFill>
                </a:rPr>
                <a:t>Démarrer la transformation</a:t>
              </a:r>
            </a:p>
          </p:txBody>
        </p:sp>
      </p:grpSp>
      <p:grpSp>
        <p:nvGrpSpPr>
          <p:cNvPr id="80" name="Group 79">
            <a:extLst>
              <a:ext uri="{FF2B5EF4-FFF2-40B4-BE49-F238E27FC236}">
                <a16:creationId xmlns:a16="http://schemas.microsoft.com/office/drawing/2014/main" id="{2356DA3C-A007-4ADD-83AA-1BD86610ECB4}"/>
              </a:ext>
            </a:extLst>
          </p:cNvPr>
          <p:cNvGrpSpPr>
            <a:grpSpLocks/>
          </p:cNvGrpSpPr>
          <p:nvPr>
            <p:custDataLst>
              <p:tags r:id="rId5"/>
            </p:custDataLst>
          </p:nvPr>
        </p:nvGrpSpPr>
        <p:grpSpPr>
          <a:xfrm>
            <a:off x="480787" y="5258750"/>
            <a:ext cx="1268200" cy="570282"/>
            <a:chOff x="527050" y="930577"/>
            <a:chExt cx="1268200" cy="570282"/>
          </a:xfrm>
          <a:solidFill>
            <a:schemeClr val="accent4"/>
          </a:solidFill>
        </p:grpSpPr>
        <p:sp>
          <p:nvSpPr>
            <p:cNvPr id="81" name="Freeform 80">
              <a:extLst>
                <a:ext uri="{FF2B5EF4-FFF2-40B4-BE49-F238E27FC236}">
                  <a16:creationId xmlns:a16="http://schemas.microsoft.com/office/drawing/2014/main" id="{1050806E-7AB8-4DB1-B551-6987EDC5A52D}"/>
                </a:ext>
              </a:extLst>
            </p:cNvPr>
            <p:cNvSpPr/>
            <p:nvPr>
              <p:custDataLst>
                <p:tags r:id="rId27"/>
              </p:custDataLst>
            </p:nvPr>
          </p:nvSpPr>
          <p:spPr>
            <a:xfrm>
              <a:off x="52705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0"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82" name="TextBox 81">
              <a:extLst>
                <a:ext uri="{FF2B5EF4-FFF2-40B4-BE49-F238E27FC236}">
                  <a16:creationId xmlns:a16="http://schemas.microsoft.com/office/drawing/2014/main" id="{E2564F86-C80E-47F0-A5D9-FDF924CDFA5B}"/>
                </a:ext>
              </a:extLst>
            </p:cNvPr>
            <p:cNvSpPr txBox="1">
              <a:spLocks/>
            </p:cNvSpPr>
            <p:nvPr>
              <p:custDataLst>
                <p:tags r:id="rId28"/>
              </p:custDataLst>
            </p:nvPr>
          </p:nvSpPr>
          <p:spPr>
            <a:xfrm>
              <a:off x="590550" y="970180"/>
              <a:ext cx="1102049"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Documents concernant le rapport sur la NSCA</a:t>
              </a:r>
            </a:p>
          </p:txBody>
        </p:sp>
      </p:grpSp>
      <p:grpSp>
        <p:nvGrpSpPr>
          <p:cNvPr id="83" name="Group 82">
            <a:extLst>
              <a:ext uri="{FF2B5EF4-FFF2-40B4-BE49-F238E27FC236}">
                <a16:creationId xmlns:a16="http://schemas.microsoft.com/office/drawing/2014/main" id="{EF6BB2ED-A5CD-4D8F-A611-3F08E9E5FFF5}"/>
              </a:ext>
            </a:extLst>
          </p:cNvPr>
          <p:cNvGrpSpPr>
            <a:grpSpLocks/>
          </p:cNvGrpSpPr>
          <p:nvPr/>
        </p:nvGrpSpPr>
        <p:grpSpPr>
          <a:xfrm>
            <a:off x="1667783" y="5258750"/>
            <a:ext cx="2455195" cy="570282"/>
            <a:chOff x="1714045" y="930577"/>
            <a:chExt cx="2455195" cy="570282"/>
          </a:xfrm>
        </p:grpSpPr>
        <p:grpSp>
          <p:nvGrpSpPr>
            <p:cNvPr id="84" name="Group 83">
              <a:extLst>
                <a:ext uri="{FF2B5EF4-FFF2-40B4-BE49-F238E27FC236}">
                  <a16:creationId xmlns:a16="http://schemas.microsoft.com/office/drawing/2014/main" id="{6E431914-08EF-49AF-BD05-E0B4E368AE9F}"/>
                </a:ext>
              </a:extLst>
            </p:cNvPr>
            <p:cNvGrpSpPr/>
            <p:nvPr>
              <p:custDataLst>
                <p:tags r:id="rId21"/>
              </p:custDataLst>
            </p:nvPr>
          </p:nvGrpSpPr>
          <p:grpSpPr>
            <a:xfrm>
              <a:off x="1714045" y="930577"/>
              <a:ext cx="1268200" cy="570282"/>
              <a:chOff x="1714045" y="930577"/>
              <a:chExt cx="1268200" cy="570282"/>
            </a:xfrm>
          </p:grpSpPr>
          <p:sp>
            <p:nvSpPr>
              <p:cNvPr id="88" name="Freeform 3">
                <a:extLst>
                  <a:ext uri="{FF2B5EF4-FFF2-40B4-BE49-F238E27FC236}">
                    <a16:creationId xmlns:a16="http://schemas.microsoft.com/office/drawing/2014/main" id="{502E67C3-6A92-42EC-B6FA-CDE8E634C6D9}"/>
                  </a:ext>
                </a:extLst>
              </p:cNvPr>
              <p:cNvSpPr/>
              <p:nvPr>
                <p:custDataLst>
                  <p:tags r:id="rId25"/>
                </p:custDataLst>
              </p:nvPr>
            </p:nvSpPr>
            <p:spPr>
              <a:xfrm>
                <a:off x="171404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89" name="TextBox 88">
                <a:extLst>
                  <a:ext uri="{FF2B5EF4-FFF2-40B4-BE49-F238E27FC236}">
                    <a16:creationId xmlns:a16="http://schemas.microsoft.com/office/drawing/2014/main" id="{EE1BB452-1463-4B0A-A8E8-95DEBBCD9A0F}"/>
                  </a:ext>
                </a:extLst>
              </p:cNvPr>
              <p:cNvSpPr txBox="1">
                <a:spLocks/>
              </p:cNvSpPr>
              <p:nvPr>
                <p:custDataLst>
                  <p:tags r:id="rId26"/>
                </p:custDataLst>
              </p:nvPr>
            </p:nvSpPr>
            <p:spPr>
              <a:xfrm>
                <a:off x="186749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Convenir des niveaux d’ambition et de l’étendue </a:t>
                </a:r>
                <a:br>
                  <a:rPr lang="fr-FR" sz="850" b="1" i="0" u="none" baseline="0" dirty="0">
                    <a:solidFill>
                      <a:schemeClr val="bg1"/>
                    </a:solidFill>
                  </a:rPr>
                </a:br>
                <a:r>
                  <a:rPr lang="fr-FR" sz="850" b="1" i="0" u="none" baseline="0" dirty="0">
                    <a:solidFill>
                      <a:schemeClr val="bg1"/>
                    </a:solidFill>
                  </a:rPr>
                  <a:t>des travaux</a:t>
                </a:r>
              </a:p>
            </p:txBody>
          </p:sp>
        </p:grpSp>
        <p:grpSp>
          <p:nvGrpSpPr>
            <p:cNvPr id="85" name="Group 84">
              <a:extLst>
                <a:ext uri="{FF2B5EF4-FFF2-40B4-BE49-F238E27FC236}">
                  <a16:creationId xmlns:a16="http://schemas.microsoft.com/office/drawing/2014/main" id="{68D9A39C-6AAE-4B92-BFE3-C91A267C5ADF}"/>
                </a:ext>
              </a:extLst>
            </p:cNvPr>
            <p:cNvGrpSpPr/>
            <p:nvPr>
              <p:custDataLst>
                <p:tags r:id="rId22"/>
              </p:custDataLst>
            </p:nvPr>
          </p:nvGrpSpPr>
          <p:grpSpPr>
            <a:xfrm>
              <a:off x="2901040" y="930577"/>
              <a:ext cx="1268200" cy="570282"/>
              <a:chOff x="2901040" y="930577"/>
              <a:chExt cx="1268200" cy="570282"/>
            </a:xfrm>
          </p:grpSpPr>
          <p:sp>
            <p:nvSpPr>
              <p:cNvPr id="86" name="Freeform 3">
                <a:extLst>
                  <a:ext uri="{FF2B5EF4-FFF2-40B4-BE49-F238E27FC236}">
                    <a16:creationId xmlns:a16="http://schemas.microsoft.com/office/drawing/2014/main" id="{431949FC-2527-4A49-823C-3C2EA6FAC277}"/>
                  </a:ext>
                </a:extLst>
              </p:cNvPr>
              <p:cNvSpPr/>
              <p:nvPr>
                <p:custDataLst>
                  <p:tags r:id="rId23"/>
                </p:custDataLst>
              </p:nvPr>
            </p:nvSpPr>
            <p:spPr>
              <a:xfrm>
                <a:off x="290104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87" name="TextBox 86">
                <a:extLst>
                  <a:ext uri="{FF2B5EF4-FFF2-40B4-BE49-F238E27FC236}">
                    <a16:creationId xmlns:a16="http://schemas.microsoft.com/office/drawing/2014/main" id="{9473A2A9-AD49-4D13-9FC2-953A3C39D7B3}"/>
                  </a:ext>
                </a:extLst>
              </p:cNvPr>
              <p:cNvSpPr txBox="1">
                <a:spLocks/>
              </p:cNvSpPr>
              <p:nvPr>
                <p:custDataLst>
                  <p:tags r:id="rId24"/>
                </p:custDataLst>
              </p:nvPr>
            </p:nvSpPr>
            <p:spPr>
              <a:xfrm>
                <a:off x="3054490" y="970180"/>
                <a:ext cx="1114749"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Convenir des axes </a:t>
                </a:r>
                <a:br>
                  <a:rPr lang="fr-FR" sz="850" b="1" i="0" u="none" baseline="0" dirty="0">
                    <a:solidFill>
                      <a:schemeClr val="bg1"/>
                    </a:solidFill>
                  </a:rPr>
                </a:br>
                <a:r>
                  <a:rPr lang="fr-FR" sz="850" b="1" i="0" u="none" baseline="0" dirty="0">
                    <a:solidFill>
                      <a:schemeClr val="bg1"/>
                    </a:solidFill>
                  </a:rPr>
                  <a:t>de travail et du modèle opérationnel</a:t>
                </a:r>
              </a:p>
            </p:txBody>
          </p:sp>
        </p:grpSp>
      </p:grpSp>
      <p:grpSp>
        <p:nvGrpSpPr>
          <p:cNvPr id="90" name="Group 89">
            <a:extLst>
              <a:ext uri="{FF2B5EF4-FFF2-40B4-BE49-F238E27FC236}">
                <a16:creationId xmlns:a16="http://schemas.microsoft.com/office/drawing/2014/main" id="{5ECAA0C5-0012-4980-9C88-60094DB6743A}"/>
              </a:ext>
            </a:extLst>
          </p:cNvPr>
          <p:cNvGrpSpPr/>
          <p:nvPr>
            <p:custDataLst>
              <p:tags r:id="rId6"/>
            </p:custDataLst>
          </p:nvPr>
        </p:nvGrpSpPr>
        <p:grpSpPr>
          <a:xfrm>
            <a:off x="4041772" y="5258750"/>
            <a:ext cx="1268200" cy="570282"/>
            <a:chOff x="4088035" y="930577"/>
            <a:chExt cx="1268200" cy="570282"/>
          </a:xfrm>
          <a:solidFill>
            <a:schemeClr val="accent1"/>
          </a:solidFill>
        </p:grpSpPr>
        <p:sp>
          <p:nvSpPr>
            <p:cNvPr id="91" name="Freeform 3">
              <a:extLst>
                <a:ext uri="{FF2B5EF4-FFF2-40B4-BE49-F238E27FC236}">
                  <a16:creationId xmlns:a16="http://schemas.microsoft.com/office/drawing/2014/main" id="{E386028E-4C95-4D28-8D01-962ADA266C67}"/>
                </a:ext>
              </a:extLst>
            </p:cNvPr>
            <p:cNvSpPr/>
            <p:nvPr>
              <p:custDataLst>
                <p:tags r:id="rId19"/>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92" name="TextBox 91">
              <a:extLst>
                <a:ext uri="{FF2B5EF4-FFF2-40B4-BE49-F238E27FC236}">
                  <a16:creationId xmlns:a16="http://schemas.microsoft.com/office/drawing/2014/main" id="{84CD6D18-671C-42E2-911B-CEB806E68CDB}"/>
                </a:ext>
              </a:extLst>
            </p:cNvPr>
            <p:cNvSpPr txBox="1">
              <a:spLocks/>
            </p:cNvSpPr>
            <p:nvPr>
              <p:custDataLst>
                <p:tags r:id="rId20"/>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a:solidFill>
                    <a:schemeClr val="bg1"/>
                  </a:solidFill>
                </a:rPr>
                <a:t>Définir des termes de référence</a:t>
              </a:r>
            </a:p>
          </p:txBody>
        </p:sp>
      </p:grpSp>
      <p:grpSp>
        <p:nvGrpSpPr>
          <p:cNvPr id="93" name="Group 92">
            <a:extLst>
              <a:ext uri="{FF2B5EF4-FFF2-40B4-BE49-F238E27FC236}">
                <a16:creationId xmlns:a16="http://schemas.microsoft.com/office/drawing/2014/main" id="{EA5E01E0-0046-402D-97B2-FF4B3B35F7C0}"/>
              </a:ext>
            </a:extLst>
          </p:cNvPr>
          <p:cNvGrpSpPr>
            <a:grpSpLocks/>
          </p:cNvGrpSpPr>
          <p:nvPr/>
        </p:nvGrpSpPr>
        <p:grpSpPr>
          <a:xfrm>
            <a:off x="225507" y="1295400"/>
            <a:ext cx="5079064" cy="233910"/>
            <a:chOff x="289302" y="880391"/>
            <a:chExt cx="4644649" cy="233910"/>
          </a:xfrm>
        </p:grpSpPr>
        <p:sp>
          <p:nvSpPr>
            <p:cNvPr id="94" name="Rectangle 286"/>
            <p:cNvSpPr txBox="1">
              <a:spLocks noChangeArrowheads="1"/>
            </p:cNvSpPr>
            <p:nvPr/>
          </p:nvSpPr>
          <p:spPr bwMode="auto">
            <a:xfrm>
              <a:off x="289302" y="880391"/>
              <a:ext cx="4644649" cy="23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fr-FR" sz="1400" b="1" i="0" u="none" baseline="0">
                  <a:solidFill>
                    <a:schemeClr val="accent4"/>
                  </a:solidFill>
                </a:rPr>
                <a:t>* Calendrier indicatif de réalisation de la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id="{11D2B2E3-4D45-4145-ADBD-D8BE8D3E457F}"/>
              </a:ext>
            </a:extLst>
          </p:cNvPr>
          <p:cNvGrpSpPr/>
          <p:nvPr>
            <p:custDataLst>
              <p:tags r:id="rId7"/>
            </p:custDataLst>
          </p:nvPr>
        </p:nvGrpSpPr>
        <p:grpSpPr>
          <a:xfrm>
            <a:off x="3537451" y="2063193"/>
            <a:ext cx="1534450" cy="589952"/>
            <a:chOff x="7472510" y="930576"/>
            <a:chExt cx="1268200" cy="589952"/>
          </a:xfrm>
        </p:grpSpPr>
        <p:sp>
          <p:nvSpPr>
            <p:cNvPr id="141" name="Freeform 3">
              <a:extLst>
                <a:ext uri="{FF2B5EF4-FFF2-40B4-BE49-F238E27FC236}">
                  <a16:creationId xmlns:a16="http://schemas.microsoft.com/office/drawing/2014/main" id="{BD4E87BC-3FA5-490D-A37F-78FD2AE33DEA}"/>
                </a:ext>
              </a:extLst>
            </p:cNvPr>
            <p:cNvSpPr/>
            <p:nvPr>
              <p:custDataLst>
                <p:tags r:id="rId17"/>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142" name="TextBox 141">
              <a:extLst>
                <a:ext uri="{FF2B5EF4-FFF2-40B4-BE49-F238E27FC236}">
                  <a16:creationId xmlns:a16="http://schemas.microsoft.com/office/drawing/2014/main" id="{D859BB2C-8295-4FAA-8328-7E885F082AA5}"/>
                </a:ext>
              </a:extLst>
            </p:cNvPr>
            <p:cNvSpPr txBox="1">
              <a:spLocks/>
            </p:cNvSpPr>
            <p:nvPr>
              <p:custDataLst>
                <p:tags r:id="rId18"/>
              </p:custDataLst>
            </p:nvPr>
          </p:nvSpPr>
          <p:spPr>
            <a:xfrm>
              <a:off x="7637474" y="930576"/>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Évaluation </a:t>
              </a:r>
              <a:br>
                <a:rPr lang="fr-FR" sz="850" b="1" i="0" u="none" baseline="0" dirty="0">
                  <a:solidFill>
                    <a:schemeClr val="bg1"/>
                  </a:solidFill>
                </a:rPr>
              </a:br>
              <a:r>
                <a:rPr lang="fr-FR" sz="850" b="1" i="0" u="none" baseline="0" dirty="0">
                  <a:solidFill>
                    <a:schemeClr val="bg1"/>
                  </a:solidFill>
                </a:rPr>
                <a:t>(dans le pays) </a:t>
              </a:r>
            </a:p>
          </p:txBody>
        </p:sp>
      </p:grpSp>
      <p:grpSp>
        <p:nvGrpSpPr>
          <p:cNvPr id="143" name="Group 142">
            <a:extLst>
              <a:ext uri="{FF2B5EF4-FFF2-40B4-BE49-F238E27FC236}">
                <a16:creationId xmlns:a16="http://schemas.microsoft.com/office/drawing/2014/main" id="{E65CD7DE-2774-45D2-8CD8-897BB9C9D5E6}"/>
              </a:ext>
            </a:extLst>
          </p:cNvPr>
          <p:cNvGrpSpPr/>
          <p:nvPr>
            <p:custDataLst>
              <p:tags r:id="rId8"/>
            </p:custDataLst>
          </p:nvPr>
        </p:nvGrpSpPr>
        <p:grpSpPr>
          <a:xfrm>
            <a:off x="4974251" y="2082862"/>
            <a:ext cx="2056448" cy="570282"/>
            <a:chOff x="7649023" y="930577"/>
            <a:chExt cx="1268200" cy="570282"/>
          </a:xfrm>
        </p:grpSpPr>
        <p:sp>
          <p:nvSpPr>
            <p:cNvPr id="144" name="Freeform 3">
              <a:extLst>
                <a:ext uri="{FF2B5EF4-FFF2-40B4-BE49-F238E27FC236}">
                  <a16:creationId xmlns:a16="http://schemas.microsoft.com/office/drawing/2014/main" id="{BDD730AE-B2DF-4BE5-AAA5-0EC87B784A0D}"/>
                </a:ext>
              </a:extLst>
            </p:cNvPr>
            <p:cNvSpPr/>
            <p:nvPr>
              <p:custDataLst>
                <p:tags r:id="rId15"/>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145" name="TextBox 144">
              <a:extLst>
                <a:ext uri="{FF2B5EF4-FFF2-40B4-BE49-F238E27FC236}">
                  <a16:creationId xmlns:a16="http://schemas.microsoft.com/office/drawing/2014/main" id="{CEF84BDA-4866-4196-A70E-6683A2B031A9}"/>
                </a:ext>
              </a:extLst>
            </p:cNvPr>
            <p:cNvSpPr txBox="1">
              <a:spLocks/>
            </p:cNvSpPr>
            <p:nvPr>
              <p:custDataLst>
                <p:tags r:id="rId16"/>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Analyse des données </a:t>
              </a:r>
              <a:br>
                <a:rPr lang="fr-FR" sz="850" b="1" i="0" u="none" baseline="0" dirty="0">
                  <a:solidFill>
                    <a:schemeClr val="bg1"/>
                  </a:solidFill>
                </a:rPr>
              </a:br>
              <a:r>
                <a:rPr lang="fr-FR" sz="850" b="1" i="0" u="none" baseline="0" dirty="0">
                  <a:solidFill>
                    <a:schemeClr val="bg1"/>
                  </a:solidFill>
                </a:rPr>
                <a:t>et rapport final</a:t>
              </a:r>
            </a:p>
          </p:txBody>
        </p:sp>
      </p:grpSp>
      <p:grpSp>
        <p:nvGrpSpPr>
          <p:cNvPr id="146" name="Group 145">
            <a:extLst>
              <a:ext uri="{FF2B5EF4-FFF2-40B4-BE49-F238E27FC236}">
                <a16:creationId xmlns:a16="http://schemas.microsoft.com/office/drawing/2014/main" id="{FE212E20-5962-4DDA-B2C3-A7688FBD6E60}"/>
              </a:ext>
            </a:extLst>
          </p:cNvPr>
          <p:cNvGrpSpPr/>
          <p:nvPr>
            <p:custDataLst>
              <p:tags r:id="rId9"/>
            </p:custDataLst>
          </p:nvPr>
        </p:nvGrpSpPr>
        <p:grpSpPr>
          <a:xfrm>
            <a:off x="2327703" y="2076892"/>
            <a:ext cx="1268200" cy="570282"/>
            <a:chOff x="5275030" y="930577"/>
            <a:chExt cx="1268200" cy="570282"/>
          </a:xfrm>
        </p:grpSpPr>
        <p:sp>
          <p:nvSpPr>
            <p:cNvPr id="147" name="Freeform 3">
              <a:extLst>
                <a:ext uri="{FF2B5EF4-FFF2-40B4-BE49-F238E27FC236}">
                  <a16:creationId xmlns:a16="http://schemas.microsoft.com/office/drawing/2014/main" id="{3DFE0B9E-C023-4580-BF22-DE5B48C297CF}"/>
                </a:ext>
              </a:extLst>
            </p:cNvPr>
            <p:cNvSpPr/>
            <p:nvPr>
              <p:custDataLst>
                <p:tags r:id="rId13"/>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148" name="TextBox 147">
              <a:extLst>
                <a:ext uri="{FF2B5EF4-FFF2-40B4-BE49-F238E27FC236}">
                  <a16:creationId xmlns:a16="http://schemas.microsoft.com/office/drawing/2014/main" id="{DB2FDF89-A7DD-4802-B362-56759D743C8B}"/>
                </a:ext>
              </a:extLst>
            </p:cNvPr>
            <p:cNvSpPr txBox="1">
              <a:spLocks/>
            </p:cNvSpPr>
            <p:nvPr>
              <p:custDataLst>
                <p:tags r:id="rId14"/>
              </p:custDataLst>
            </p:nvPr>
          </p:nvSpPr>
          <p:spPr>
            <a:xfrm>
              <a:off x="5385727" y="970180"/>
              <a:ext cx="1114749"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Étude documentaire, mobilisation de l’équipe sélectionnée</a:t>
              </a:r>
            </a:p>
          </p:txBody>
        </p:sp>
      </p:grpSp>
      <p:grpSp>
        <p:nvGrpSpPr>
          <p:cNvPr id="149" name="Group 148">
            <a:extLst>
              <a:ext uri="{FF2B5EF4-FFF2-40B4-BE49-F238E27FC236}">
                <a16:creationId xmlns:a16="http://schemas.microsoft.com/office/drawing/2014/main" id="{5ECAA0C5-0012-4980-9C88-60094DB6743A}"/>
              </a:ext>
            </a:extLst>
          </p:cNvPr>
          <p:cNvGrpSpPr/>
          <p:nvPr>
            <p:custDataLst>
              <p:tags r:id="rId10"/>
            </p:custDataLst>
          </p:nvPr>
        </p:nvGrpSpPr>
        <p:grpSpPr>
          <a:xfrm>
            <a:off x="448357" y="2076892"/>
            <a:ext cx="1922525" cy="570282"/>
            <a:chOff x="4088035" y="930577"/>
            <a:chExt cx="1268200" cy="570282"/>
          </a:xfrm>
          <a:solidFill>
            <a:schemeClr val="accent4"/>
          </a:solidFill>
        </p:grpSpPr>
        <p:sp>
          <p:nvSpPr>
            <p:cNvPr id="150" name="Freeform 3">
              <a:extLst>
                <a:ext uri="{FF2B5EF4-FFF2-40B4-BE49-F238E27FC236}">
                  <a16:creationId xmlns:a16="http://schemas.microsoft.com/office/drawing/2014/main" id="{E386028E-4C95-4D28-8D01-962ADA266C67}"/>
                </a:ext>
              </a:extLst>
            </p:cNvPr>
            <p:cNvSpPr/>
            <p:nvPr>
              <p:custDataLst>
                <p:tags r:id="rId11"/>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fr-FR" sz="850" dirty="0" err="1">
                <a:solidFill>
                  <a:schemeClr val="tx1"/>
                </a:solidFill>
              </a:endParaRPr>
            </a:p>
          </p:txBody>
        </p:sp>
        <p:sp>
          <p:nvSpPr>
            <p:cNvPr id="151" name="TextBox 150">
              <a:extLst>
                <a:ext uri="{FF2B5EF4-FFF2-40B4-BE49-F238E27FC236}">
                  <a16:creationId xmlns:a16="http://schemas.microsoft.com/office/drawing/2014/main" id="{84CD6D18-671C-42E2-911B-CEB806E68CDB}"/>
                </a:ext>
              </a:extLst>
            </p:cNvPr>
            <p:cNvSpPr txBox="1">
              <a:spLocks/>
            </p:cNvSpPr>
            <p:nvPr>
              <p:custDataLst>
                <p:tags r:id="rId12"/>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l" rtl="0"/>
              <a:r>
                <a:rPr lang="fr-FR" sz="850" b="1" i="0" u="none" baseline="0" dirty="0">
                  <a:solidFill>
                    <a:schemeClr val="bg1"/>
                  </a:solidFill>
                </a:rPr>
                <a:t>Élaboration d’un cadre de référence, organisation de l’équipe</a:t>
              </a:r>
            </a:p>
          </p:txBody>
        </p:sp>
      </p:grpSp>
      <p:cxnSp>
        <p:nvCxnSpPr>
          <p:cNvPr id="152" name="Straight Arrow Connector 151"/>
          <p:cNvCxnSpPr>
            <a:cxnSpLocks/>
          </p:cNvCxnSpPr>
          <p:nvPr/>
        </p:nvCxnSpPr>
        <p:spPr>
          <a:xfrm flipV="1">
            <a:off x="470818" y="1938779"/>
            <a:ext cx="1715741" cy="12095"/>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00609" y="1763223"/>
            <a:ext cx="732665"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fr-FR" sz="950" b="0" i="1" u="none" baseline="0">
                <a:solidFill>
                  <a:prstClr val="white">
                    <a:lumMod val="50000"/>
                  </a:prstClr>
                </a:solidFill>
                <a:latin typeface="Georgia" panose="02040502050405020303" pitchFamily="18" charset="0"/>
                <a:cs typeface="Arial" panose="020B0604020202020204" pitchFamily="34" charset="0"/>
              </a:rPr>
              <a:t>12 semaines</a:t>
            </a:r>
          </a:p>
        </p:txBody>
      </p:sp>
      <p:sp>
        <p:nvSpPr>
          <p:cNvPr id="157" name="Rectangle 156"/>
          <p:cNvSpPr>
            <a:spLocks/>
          </p:cNvSpPr>
          <p:nvPr/>
        </p:nvSpPr>
        <p:spPr>
          <a:xfrm>
            <a:off x="2587338" y="1764564"/>
            <a:ext cx="428002"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rtl="0"/>
            <a:r>
              <a:rPr lang="fr-FR" sz="950" b="0" i="1" u="none" baseline="0">
                <a:solidFill>
                  <a:prstClr val="white">
                    <a:lumMod val="50000"/>
                  </a:prstClr>
                </a:solidFill>
                <a:latin typeface="Georgia" panose="02040502050405020303" pitchFamily="18" charset="0"/>
                <a:cs typeface="Arial" panose="020B0604020202020204" pitchFamily="34" charset="0"/>
              </a:rPr>
              <a:t>3 semaines</a:t>
            </a:r>
          </a:p>
        </p:txBody>
      </p:sp>
      <p:sp>
        <p:nvSpPr>
          <p:cNvPr id="158" name="Rectangle 157"/>
          <p:cNvSpPr>
            <a:spLocks/>
          </p:cNvSpPr>
          <p:nvPr/>
        </p:nvSpPr>
        <p:spPr>
          <a:xfrm>
            <a:off x="3954451" y="1792585"/>
            <a:ext cx="429606"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rtl="0"/>
            <a:r>
              <a:rPr lang="fr-FR" sz="950" b="0" i="1" u="none" baseline="0">
                <a:solidFill>
                  <a:prstClr val="white">
                    <a:lumMod val="50000"/>
                  </a:prstClr>
                </a:solidFill>
                <a:latin typeface="Georgia" panose="02040502050405020303" pitchFamily="18" charset="0"/>
                <a:cs typeface="Arial" panose="020B0604020202020204" pitchFamily="34" charset="0"/>
              </a:rPr>
              <a:t>4 semaines</a:t>
            </a:r>
          </a:p>
        </p:txBody>
      </p:sp>
      <p:sp>
        <p:nvSpPr>
          <p:cNvPr id="159" name="Rectangle 158"/>
          <p:cNvSpPr>
            <a:spLocks/>
          </p:cNvSpPr>
          <p:nvPr/>
        </p:nvSpPr>
        <p:spPr>
          <a:xfrm>
            <a:off x="5301774" y="1727734"/>
            <a:ext cx="793487"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rtl="0"/>
            <a:r>
              <a:rPr lang="fr-FR" sz="1200" b="0" i="1" u="none" baseline="0">
                <a:solidFill>
                  <a:prstClr val="white">
                    <a:lumMod val="50000"/>
                  </a:prstClr>
                </a:solidFill>
                <a:latin typeface="Georgia" panose="02040502050405020303" pitchFamily="18" charset="0"/>
                <a:cs typeface="Arial" panose="020B0604020202020204" pitchFamily="34" charset="0"/>
              </a:rPr>
              <a:t>8-12 semaines</a:t>
            </a:r>
          </a:p>
        </p:txBody>
      </p:sp>
      <p:cxnSp>
        <p:nvCxnSpPr>
          <p:cNvPr id="161" name="Straight Arrow Connector 160"/>
          <p:cNvCxnSpPr>
            <a:cxnSpLocks/>
          </p:cNvCxnSpPr>
          <p:nvPr/>
        </p:nvCxnSpPr>
        <p:spPr>
          <a:xfrm>
            <a:off x="2422419" y="1950874"/>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1980236"/>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1950873"/>
            <a:ext cx="1544429" cy="2984"/>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964507" y="1694897"/>
            <a:ext cx="651295" cy="1534450"/>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fr-FR"/>
          </a:p>
        </p:txBody>
      </p:sp>
      <p:sp>
        <p:nvSpPr>
          <p:cNvPr id="5" name="TextBox 4"/>
          <p:cNvSpPr txBox="1"/>
          <p:nvPr/>
        </p:nvSpPr>
        <p:spPr>
          <a:xfrm>
            <a:off x="480787" y="3048000"/>
            <a:ext cx="7977413" cy="1169551"/>
          </a:xfrm>
          <a:prstGeom prst="rect">
            <a:avLst/>
          </a:prstGeom>
          <a:noFill/>
          <a:ln>
            <a:solidFill>
              <a:schemeClr val="accent1">
                <a:shade val="95000"/>
                <a:satMod val="105000"/>
              </a:schemeClr>
            </a:solidFill>
          </a:ln>
        </p:spPr>
        <p:txBody>
          <a:bodyPr wrap="square" rtlCol="0">
            <a:spAutoFit/>
          </a:bodyPr>
          <a:lstStyle/>
          <a:p>
            <a:pPr algn="l" rtl="0"/>
            <a:r>
              <a:rPr lang="fr-FR" sz="1400" b="0" i="0" u="none" baseline="0" dirty="0"/>
              <a:t>Semaine 1 – Cartographie de la chaîne d’approvisionnement (MAINTENANT !) et formation de 4 jours à la collecte des données.</a:t>
            </a:r>
          </a:p>
          <a:p>
            <a:pPr algn="l" rtl="0"/>
            <a:r>
              <a:rPr lang="fr-FR" sz="1400" b="0" i="0" u="none" baseline="0" dirty="0"/>
              <a:t>Semaine 2 – La collecte des données à tous les niveaux commence.</a:t>
            </a:r>
          </a:p>
          <a:p>
            <a:pPr algn="l" rtl="0"/>
            <a:r>
              <a:rPr lang="fr-FR" sz="1400" b="0" i="0" u="none" baseline="0" dirty="0"/>
              <a:t>Semaine 3 – La collecte des données à tous les niveaux continue et se termine.</a:t>
            </a:r>
          </a:p>
          <a:p>
            <a:pPr algn="l" rtl="0"/>
            <a:r>
              <a:rPr lang="fr-FR" sz="1400" b="0" i="0" u="none" baseline="0" dirty="0"/>
              <a:t>Semaine 4 – Les parties prenantes présentent leurs conclusions préliminaires (Date) dans un compte-rendu.</a:t>
            </a:r>
          </a:p>
        </p:txBody>
      </p:sp>
      <p:sp>
        <p:nvSpPr>
          <p:cNvPr id="53" name="Oval Callout 52"/>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b="0" i="0" u="none" baseline="0" dirty="0"/>
              <a:t>Ajoutez votre calendrier. </a:t>
            </a:r>
          </a:p>
        </p:txBody>
      </p:sp>
    </p:spTree>
    <p:custDataLst>
      <p:tags r:id="rId1"/>
    </p:custDataLst>
    <p:extLst>
      <p:ext uri="{BB962C8B-B14F-4D97-AF65-F5344CB8AC3E}">
        <p14:creationId xmlns:p14="http://schemas.microsoft.com/office/powerpoint/2010/main" val="23263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down)">
                                      <p:cBhvr>
                                        <p:cTn id="80" dur="500"/>
                                        <p:tgtEl>
                                          <p:spTgt spid="42"/>
                                        </p:tgtEl>
                                      </p:cBhvr>
                                    </p:animEffect>
                                  </p:childTnLst>
                                </p:cTn>
                              </p:par>
                              <p:par>
                                <p:cTn id="81" presetID="22" presetClass="entr" presetSubtype="4" fill="hold"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down)">
                                      <p:cBhvr>
                                        <p:cTn id="83" dur="500"/>
                                        <p:tgtEl>
                                          <p:spTgt spid="77"/>
                                        </p:tgtEl>
                                      </p:cBhvr>
                                    </p:animEffect>
                                  </p:childTnLst>
                                </p:cTn>
                              </p:par>
                              <p:par>
                                <p:cTn id="84" presetID="22" presetClass="entr" presetSubtype="4" fill="hold" nodeType="with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wipe(down)">
                                      <p:cBhvr>
                                        <p:cTn id="86" dur="500"/>
                                        <p:tgtEl>
                                          <p:spTgt spid="80"/>
                                        </p:tgtEl>
                                      </p:cBhvr>
                                    </p:animEffect>
                                  </p:childTnLst>
                                </p:cTn>
                              </p:par>
                              <p:par>
                                <p:cTn id="87" presetID="22" presetClass="entr" presetSubtype="4" fill="hold" nodeType="with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wipe(down)">
                                      <p:cBhvr>
                                        <p:cTn id="89" dur="500"/>
                                        <p:tgtEl>
                                          <p:spTgt spid="83"/>
                                        </p:tgtEl>
                                      </p:cBhvr>
                                    </p:animEffect>
                                  </p:childTnLst>
                                </p:cTn>
                              </p:par>
                              <p:par>
                                <p:cTn id="90" presetID="22" presetClass="entr" presetSubtype="4" fill="hold" nodeType="with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wipe(down)">
                                      <p:cBhvr>
                                        <p:cTn id="9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3"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81E0C-0745-4E19-9146-D57B0BCEBFA8}"/>
              </a:ext>
            </a:extLst>
          </p:cNvPr>
          <p:cNvSpPr>
            <a:spLocks noGrp="1"/>
          </p:cNvSpPr>
          <p:nvPr>
            <p:ph type="title"/>
          </p:nvPr>
        </p:nvSpPr>
        <p:spPr>
          <a:xfrm>
            <a:off x="270694" y="505978"/>
            <a:ext cx="8374535" cy="865622"/>
          </a:xfrm>
        </p:spPr>
        <p:txBody>
          <a:bodyPr>
            <a:noAutofit/>
          </a:bodyPr>
          <a:lstStyle/>
          <a:p>
            <a:pPr algn="l" rtl="0"/>
            <a:r>
              <a:rPr lang="fr-FR" sz="2100" b="1" i="0" u="none" baseline="0" dirty="0"/>
              <a:t>L’OUTIL NSCA 2.0 de l’USAID couvre le diagnostic de la chaîne d’approvisionnement du Fonds mondial de l’étape 1 à la moitié de l’étape 6.</a:t>
            </a:r>
          </a:p>
        </p:txBody>
      </p:sp>
      <p:pic>
        <p:nvPicPr>
          <p:cNvPr id="26" name="Picture 25">
            <a:extLst>
              <a:ext uri="{FF2B5EF4-FFF2-40B4-BE49-F238E27FC236}">
                <a16:creationId xmlns:a16="http://schemas.microsoft.com/office/drawing/2014/main" id="{9E4DFF8E-7B6D-4978-820B-C24BD41EAFAB}"/>
              </a:ext>
            </a:extLst>
          </p:cNvPr>
          <p:cNvPicPr>
            <a:picLocks noChangeAspect="1"/>
          </p:cNvPicPr>
          <p:nvPr/>
        </p:nvPicPr>
        <p:blipFill rotWithShape="1">
          <a:blip r:embed="rId4"/>
          <a:srcRect l="8474" r="2543"/>
          <a:stretch/>
        </p:blipFill>
        <p:spPr>
          <a:xfrm>
            <a:off x="270695" y="2131801"/>
            <a:ext cx="7061696" cy="1532704"/>
          </a:xfrm>
          <a:prstGeom prst="rect">
            <a:avLst/>
          </a:prstGeom>
        </p:spPr>
      </p:pic>
      <p:sp>
        <p:nvSpPr>
          <p:cNvPr id="27" name="TextBox 26">
            <a:extLst>
              <a:ext uri="{FF2B5EF4-FFF2-40B4-BE49-F238E27FC236}">
                <a16:creationId xmlns:a16="http://schemas.microsoft.com/office/drawing/2014/main" id="{1885FE6B-957A-40A0-8B20-06F9682CFD6D}"/>
              </a:ext>
            </a:extLst>
          </p:cNvPr>
          <p:cNvSpPr txBox="1"/>
          <p:nvPr/>
        </p:nvSpPr>
        <p:spPr>
          <a:xfrm>
            <a:off x="270695" y="1671935"/>
            <a:ext cx="4910905" cy="461665"/>
          </a:xfrm>
          <a:prstGeom prst="rect">
            <a:avLst/>
          </a:prstGeom>
          <a:noFill/>
        </p:spPr>
        <p:txBody>
          <a:bodyPr wrap="square" rtlCol="0">
            <a:spAutoFit/>
          </a:bodyPr>
          <a:lstStyle/>
          <a:p>
            <a:pPr algn="l" rtl="0"/>
            <a:r>
              <a:rPr lang="fr-FR" sz="1200" b="1" i="0" u="none" baseline="0" dirty="0"/>
              <a:t>Le Fonds mondial – Diagnostic de la chaîne d’approvisionnement en 7 étapes</a:t>
            </a:r>
          </a:p>
        </p:txBody>
      </p:sp>
      <p:pic>
        <p:nvPicPr>
          <p:cNvPr id="32" name="Picture 31">
            <a:extLst>
              <a:ext uri="{FF2B5EF4-FFF2-40B4-BE49-F238E27FC236}">
                <a16:creationId xmlns:a16="http://schemas.microsoft.com/office/drawing/2014/main" id="{DDE37F0E-8BAD-446B-93B7-200FFF61BBE1}"/>
              </a:ext>
            </a:extLst>
          </p:cNvPr>
          <p:cNvPicPr>
            <a:picLocks noChangeAspect="1"/>
          </p:cNvPicPr>
          <p:nvPr/>
        </p:nvPicPr>
        <p:blipFill>
          <a:blip r:embed="rId5"/>
          <a:stretch>
            <a:fillRect/>
          </a:stretch>
        </p:blipFill>
        <p:spPr>
          <a:xfrm>
            <a:off x="791839" y="4015968"/>
            <a:ext cx="3878463" cy="1851432"/>
          </a:xfrm>
          <a:prstGeom prst="rect">
            <a:avLst/>
          </a:prstGeom>
          <a:ln w="25400">
            <a:solidFill>
              <a:schemeClr val="tx1"/>
            </a:solidFill>
          </a:ln>
        </p:spPr>
      </p:pic>
      <p:cxnSp>
        <p:nvCxnSpPr>
          <p:cNvPr id="35" name="Straight Connector 34">
            <a:extLst>
              <a:ext uri="{FF2B5EF4-FFF2-40B4-BE49-F238E27FC236}">
                <a16:creationId xmlns:a16="http://schemas.microsoft.com/office/drawing/2014/main" id="{786C87E9-42C5-4172-8CA5-EBFAC58BC2A7}"/>
              </a:ext>
            </a:extLst>
          </p:cNvPr>
          <p:cNvCxnSpPr>
            <a:cxnSpLocks/>
          </p:cNvCxnSpPr>
          <p:nvPr/>
        </p:nvCxnSpPr>
        <p:spPr bwMode="auto">
          <a:xfrm>
            <a:off x="762000"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Box 36">
            <a:extLst>
              <a:ext uri="{FF2B5EF4-FFF2-40B4-BE49-F238E27FC236}">
                <a16:creationId xmlns:a16="http://schemas.microsoft.com/office/drawing/2014/main" id="{88025145-846F-4D64-AD29-5C794E22F869}"/>
              </a:ext>
            </a:extLst>
          </p:cNvPr>
          <p:cNvSpPr txBox="1"/>
          <p:nvPr/>
        </p:nvSpPr>
        <p:spPr>
          <a:xfrm>
            <a:off x="2026202" y="3733800"/>
            <a:ext cx="2164797" cy="307777"/>
          </a:xfrm>
          <a:prstGeom prst="rect">
            <a:avLst/>
          </a:prstGeom>
          <a:noFill/>
        </p:spPr>
        <p:txBody>
          <a:bodyPr wrap="square" rtlCol="0">
            <a:spAutoFit/>
          </a:bodyPr>
          <a:lstStyle/>
          <a:p>
            <a:pPr algn="l" rtl="0"/>
            <a:r>
              <a:rPr lang="fr-FR" sz="1400" b="1" i="0" u="none" baseline="0"/>
              <a:t>Ouganda – NSCA 2.0</a:t>
            </a:r>
          </a:p>
        </p:txBody>
      </p:sp>
      <p:sp>
        <p:nvSpPr>
          <p:cNvPr id="38" name="TextBox 37">
            <a:extLst>
              <a:ext uri="{FF2B5EF4-FFF2-40B4-BE49-F238E27FC236}">
                <a16:creationId xmlns:a16="http://schemas.microsoft.com/office/drawing/2014/main" id="{86DCB618-20C0-4355-91FE-14A69496AA00}"/>
              </a:ext>
            </a:extLst>
          </p:cNvPr>
          <p:cNvSpPr txBox="1"/>
          <p:nvPr/>
        </p:nvSpPr>
        <p:spPr>
          <a:xfrm>
            <a:off x="4896036" y="3645025"/>
            <a:ext cx="3749194" cy="2529923"/>
          </a:xfrm>
          <a:prstGeom prst="rect">
            <a:avLst/>
          </a:prstGeom>
          <a:noFill/>
        </p:spPr>
        <p:txBody>
          <a:bodyPr wrap="square" rtlCol="0">
            <a:spAutoFit/>
          </a:bodyPr>
          <a:lstStyle/>
          <a:p>
            <a:pPr marL="134541" indent="-134541" algn="l" rtl="0">
              <a:lnSpc>
                <a:spcPct val="90000"/>
              </a:lnSpc>
              <a:buFont typeface="Arial" panose="020B0604020202020204" pitchFamily="34" charset="0"/>
              <a:buChar char="•"/>
            </a:pPr>
            <a:r>
              <a:rPr lang="fr-FR" sz="1600" b="0" i="0" u="none" baseline="0" dirty="0"/>
              <a:t>La NSCA 2.0 de l’USAID permet de collecter des données de valeur en relation avec la chaîne d’approvisionnement et cherche à corréler les données et informations obtenues.</a:t>
            </a:r>
          </a:p>
          <a:p>
            <a:pPr marL="134541" indent="-134541" algn="l" rtl="0">
              <a:lnSpc>
                <a:spcPct val="90000"/>
              </a:lnSpc>
              <a:buFont typeface="Arial" panose="020B0604020202020204" pitchFamily="34" charset="0"/>
              <a:buChar char="•"/>
            </a:pPr>
            <a:r>
              <a:rPr lang="fr-FR" sz="1600" b="0" i="0" u="none" baseline="0" dirty="0"/>
              <a:t>L’identification des causes profondes des problèmes (opportunités) nécessitera un travail plus poussé.</a:t>
            </a:r>
          </a:p>
          <a:p>
            <a:pPr marL="134541" indent="-134541" algn="l" rtl="0">
              <a:lnSpc>
                <a:spcPct val="90000"/>
              </a:lnSpc>
              <a:buFont typeface="Arial" panose="020B0604020202020204" pitchFamily="34" charset="0"/>
              <a:buChar char="•"/>
            </a:pPr>
            <a:r>
              <a:rPr lang="fr-FR" sz="1600" b="0" i="0" u="none" baseline="0" dirty="0"/>
              <a:t>L’objectif à long terme est d’élaborer un plan de transformation collaboratif.</a:t>
            </a:r>
          </a:p>
        </p:txBody>
      </p:sp>
      <p:sp>
        <p:nvSpPr>
          <p:cNvPr id="14" name="TextBox 13">
            <a:extLst>
              <a:ext uri="{FF2B5EF4-FFF2-40B4-BE49-F238E27FC236}">
                <a16:creationId xmlns:a16="http://schemas.microsoft.com/office/drawing/2014/main" id="{D7D6A8EE-2489-42A3-BD0F-1185B14F135A}"/>
              </a:ext>
            </a:extLst>
          </p:cNvPr>
          <p:cNvSpPr txBox="1"/>
          <p:nvPr/>
        </p:nvSpPr>
        <p:spPr>
          <a:xfrm>
            <a:off x="5867400" y="1856601"/>
            <a:ext cx="2133600" cy="276999"/>
          </a:xfrm>
          <a:prstGeom prst="rect">
            <a:avLst/>
          </a:prstGeom>
          <a:noFill/>
        </p:spPr>
        <p:txBody>
          <a:bodyPr wrap="square" rtlCol="0">
            <a:spAutoFit/>
          </a:bodyPr>
          <a:lstStyle/>
          <a:p>
            <a:pPr algn="l" rtl="0"/>
            <a:r>
              <a:rPr lang="fr-FR" sz="1200" b="1" i="0" u="none" baseline="0" dirty="0">
                <a:solidFill>
                  <a:srgbClr val="FF0000"/>
                </a:solidFill>
              </a:rPr>
              <a:t>Début de la transformation</a:t>
            </a:r>
          </a:p>
        </p:txBody>
      </p:sp>
      <p:sp>
        <p:nvSpPr>
          <p:cNvPr id="15" name="Isosceles Triangle 14">
            <a:extLst>
              <a:ext uri="{FF2B5EF4-FFF2-40B4-BE49-F238E27FC236}">
                <a16:creationId xmlns:a16="http://schemas.microsoft.com/office/drawing/2014/main" id="{8CD006F1-D7B2-4085-BF8B-F644E15F8B0F}"/>
              </a:ext>
            </a:extLst>
          </p:cNvPr>
          <p:cNvSpPr/>
          <p:nvPr/>
        </p:nvSpPr>
        <p:spPr>
          <a:xfrm rot="5400000">
            <a:off x="8047787" y="1900835"/>
            <a:ext cx="298811" cy="21721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sz="1463"/>
          </a:p>
        </p:txBody>
      </p:sp>
      <p:cxnSp>
        <p:nvCxnSpPr>
          <p:cNvPr id="16" name="Straight Connector 15">
            <a:extLst>
              <a:ext uri="{FF2B5EF4-FFF2-40B4-BE49-F238E27FC236}">
                <a16:creationId xmlns:a16="http://schemas.microsoft.com/office/drawing/2014/main" id="{D73DE8A1-9CDD-4C00-B437-F39BCCA1CB82}"/>
              </a:ext>
            </a:extLst>
          </p:cNvPr>
          <p:cNvCxnSpPr>
            <a:cxnSpLocks/>
          </p:cNvCxnSpPr>
          <p:nvPr/>
        </p:nvCxnSpPr>
        <p:spPr bwMode="auto">
          <a:xfrm>
            <a:off x="4679296"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Oval Callout 11"/>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b="0" i="0" u="none" baseline="0" dirty="0"/>
              <a:t>À utiliser si vous </a:t>
            </a:r>
            <a:r>
              <a:rPr lang="fr-FR" dirty="0"/>
              <a:t>collaborez avec le Fonds mondial sur </a:t>
            </a:r>
            <a:br>
              <a:rPr lang="fr-FR" dirty="0"/>
            </a:br>
            <a:r>
              <a:rPr lang="fr-FR" dirty="0"/>
              <a:t>la question des diagnostics.</a:t>
            </a:r>
            <a:endParaRPr lang="fr-FR" b="0" i="0" u="none" baseline="0" dirty="0"/>
          </a:p>
        </p:txBody>
      </p:sp>
    </p:spTree>
    <p:custDataLst>
      <p:tags r:id="rId1"/>
    </p:custDataLst>
    <p:extLst>
      <p:ext uri="{BB962C8B-B14F-4D97-AF65-F5344CB8AC3E}">
        <p14:creationId xmlns:p14="http://schemas.microsoft.com/office/powerpoint/2010/main" val="38597038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315200" cy="2062103"/>
          </a:xfrm>
        </p:spPr>
        <p:txBody>
          <a:bodyPr/>
          <a:lstStyle/>
          <a:p>
            <a:pPr algn="l" rtl="0"/>
            <a:r>
              <a:rPr lang="fr-FR" b="0" i="0" u="none" baseline="0" dirty="0"/>
              <a:t>II. Échantillon de la NSCA de l’Ouganda</a:t>
            </a:r>
            <a:br>
              <a:rPr lang="fr-FR" dirty="0"/>
            </a:br>
            <a:br>
              <a:rPr lang="fr-FR" dirty="0"/>
            </a:br>
            <a:r>
              <a:rPr lang="fr-FR" b="0" i="1" u="none" baseline="0" dirty="0"/>
              <a:t>Nom, Organisation</a:t>
            </a:r>
            <a:br>
              <a:rPr lang="fr-FR" i="1" dirty="0"/>
            </a:br>
            <a:endParaRPr lang="fr-FR"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dirty="0"/>
              <a:t>Faites </a:t>
            </a:r>
            <a:r>
              <a:rPr lang="fr-FR" sz="1600" b="0" i="0" u="none" baseline="0" dirty="0"/>
              <a:t>appel </a:t>
            </a:r>
            <a:br>
              <a:rPr lang="fr-FR" sz="1600" b="0" i="0" u="none" baseline="0" dirty="0"/>
            </a:br>
            <a:r>
              <a:rPr lang="fr-FR" sz="1600" dirty="0"/>
              <a:t>à un spécialiste </a:t>
            </a:r>
            <a:br>
              <a:rPr lang="fr-FR" sz="1600" b="0" i="0" u="none" baseline="0" dirty="0"/>
            </a:br>
            <a:r>
              <a:rPr lang="fr-FR" sz="1600" b="0" i="0" u="none" baseline="0" dirty="0"/>
              <a:t>de l’échantillonnage/</a:t>
            </a:r>
            <a:br>
              <a:rPr lang="fr-FR" sz="1600" b="0" i="0" u="none" baseline="0" dirty="0"/>
            </a:br>
            <a:r>
              <a:rPr lang="fr-FR" sz="1600" b="0" i="0" u="none" baseline="0" dirty="0"/>
              <a:t>un statisticien. </a:t>
            </a:r>
          </a:p>
        </p:txBody>
      </p:sp>
    </p:spTree>
    <p:custDataLst>
      <p:tags r:id="rId1"/>
    </p:custDataLst>
    <p:extLst>
      <p:ext uri="{BB962C8B-B14F-4D97-AF65-F5344CB8AC3E}">
        <p14:creationId xmlns:p14="http://schemas.microsoft.com/office/powerpoint/2010/main" val="218308861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48337"/>
            <a:ext cx="2133600" cy="138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F50D3352-44BE-4854-B495-E87F61489F8F}" type="slidenum">
              <a:rPr sz="450">
                <a:solidFill>
                  <a:srgbClr val="6C6463"/>
                </a:solidFill>
                <a:cs typeface="Arial" panose="020B0604020202020204" pitchFamily="34" charset="0"/>
              </a:rPr>
              <a:pPr eaLnBrk="1" hangingPunct="1">
                <a:spcAft>
                  <a:spcPct val="0"/>
                </a:spcAft>
                <a:buFontTx/>
                <a:buNone/>
              </a:pPr>
              <a:t>49</a:t>
            </a:fld>
            <a:endParaRPr lang="fr-FR" altLang="en-US" sz="450">
              <a:solidFill>
                <a:srgbClr val="6C6463"/>
              </a:solidFill>
              <a:cs typeface="Arial" panose="020B0604020202020204" pitchFamily="34" charset="0"/>
            </a:endParaRPr>
          </a:p>
        </p:txBody>
      </p:sp>
      <p:sp>
        <p:nvSpPr>
          <p:cNvPr id="257028" name="Title 5"/>
          <p:cNvSpPr>
            <a:spLocks noGrp="1"/>
          </p:cNvSpPr>
          <p:nvPr>
            <p:ph type="title"/>
          </p:nvPr>
        </p:nvSpPr>
        <p:spPr>
          <a:xfrm>
            <a:off x="400473" y="397666"/>
            <a:ext cx="7772400" cy="523220"/>
          </a:xfrm>
        </p:spPr>
        <p:txBody>
          <a:bodyPr/>
          <a:lstStyle/>
          <a:p>
            <a:pPr algn="l" rtl="0" eaLnBrk="1" hangingPunct="1"/>
            <a:r>
              <a:rPr lang="fr-FR" b="0" i="0" u="none" baseline="0">
                <a:latin typeface="Gill Sans MT" panose="020B0502020104020203" pitchFamily="34" charset="0"/>
                <a:cs typeface="Gill Sans MT" panose="020B0502020104020203" pitchFamily="34" charset="0"/>
              </a:rPr>
              <a:t>Échantillon</a:t>
            </a:r>
          </a:p>
        </p:txBody>
      </p:sp>
      <p:graphicFrame>
        <p:nvGraphicFramePr>
          <p:cNvPr id="9" name="Table 8"/>
          <p:cNvGraphicFramePr>
            <a:graphicFrameLocks noGrp="1"/>
          </p:cNvGraphicFramePr>
          <p:nvPr>
            <p:extLst>
              <p:ext uri="{D42A27DB-BD31-4B8C-83A1-F6EECF244321}">
                <p14:modId xmlns:p14="http://schemas.microsoft.com/office/powerpoint/2010/main" val="325581113"/>
              </p:ext>
            </p:extLst>
          </p:nvPr>
        </p:nvGraphicFramePr>
        <p:xfrm>
          <a:off x="425053" y="1219200"/>
          <a:ext cx="3499247" cy="1977400"/>
        </p:xfrm>
        <a:graphic>
          <a:graphicData uri="http://schemas.openxmlformats.org/drawingml/2006/table">
            <a:tbl>
              <a:tblPr>
                <a:tableStyleId>{5C22544A-7EE6-4342-B048-85BDC9FD1C3A}</a:tableStyleId>
              </a:tblPr>
              <a:tblGrid>
                <a:gridCol w="2318147">
                  <a:extLst>
                    <a:ext uri="{9D8B030D-6E8A-4147-A177-3AD203B41FA5}">
                      <a16:colId xmlns:a16="http://schemas.microsoft.com/office/drawing/2014/main" val="20000"/>
                    </a:ext>
                  </a:extLst>
                </a:gridCol>
                <a:gridCol w="1181100">
                  <a:extLst>
                    <a:ext uri="{9D8B030D-6E8A-4147-A177-3AD203B41FA5}">
                      <a16:colId xmlns:a16="http://schemas.microsoft.com/office/drawing/2014/main" val="20001"/>
                    </a:ext>
                  </a:extLst>
                </a:gridCol>
              </a:tblGrid>
              <a:tr h="215333">
                <a:tc>
                  <a:txBody>
                    <a:bodyPr/>
                    <a:lstStyle/>
                    <a:p>
                      <a:pPr algn="l" rtl="0" fontAlgn="b"/>
                      <a:r>
                        <a:rPr lang="fr-FR" sz="1400" b="0" i="0" u="none" strike="noStrike" baseline="0" dirty="0">
                          <a:effectLst/>
                        </a:rPr>
                        <a:t>Entrepôt central</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2</a:t>
                      </a:r>
                      <a:endParaRPr lang="fr-FR"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0"/>
                  </a:ext>
                </a:extLst>
              </a:tr>
              <a:tr h="215333">
                <a:tc>
                  <a:txBody>
                    <a:bodyPr/>
                    <a:lstStyle/>
                    <a:p>
                      <a:pPr algn="l" rtl="0" fontAlgn="b"/>
                      <a:r>
                        <a:rPr lang="fr-FR" sz="1400" b="0" i="0" u="none" strike="noStrike" baseline="0">
                          <a:effectLst/>
                        </a:rPr>
                        <a:t>Centre de santé II</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31</a:t>
                      </a:r>
                      <a:endParaRPr lang="fr-FR"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1"/>
                  </a:ext>
                </a:extLst>
              </a:tr>
              <a:tr h="215333">
                <a:tc>
                  <a:txBody>
                    <a:bodyPr/>
                    <a:lstStyle/>
                    <a:p>
                      <a:pPr algn="l" rtl="0" fontAlgn="b"/>
                      <a:r>
                        <a:rPr lang="fr-FR" sz="1400" b="0" i="0" u="none" strike="noStrike" baseline="0">
                          <a:effectLst/>
                        </a:rPr>
                        <a:t>Centre de santé III</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31</a:t>
                      </a:r>
                      <a:endParaRPr lang="fr-FR"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2"/>
                  </a:ext>
                </a:extLst>
              </a:tr>
              <a:tr h="215333">
                <a:tc>
                  <a:txBody>
                    <a:bodyPr/>
                    <a:lstStyle/>
                    <a:p>
                      <a:pPr algn="l" rtl="0" fontAlgn="b"/>
                      <a:r>
                        <a:rPr lang="fr-FR" sz="1400" b="0" i="0" u="none" strike="noStrike" baseline="0" dirty="0">
                          <a:effectLst/>
                        </a:rPr>
                        <a:t>Centre de santé IV</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22</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3"/>
                  </a:ext>
                </a:extLst>
              </a:tr>
              <a:tr h="215333">
                <a:tc>
                  <a:txBody>
                    <a:bodyPr/>
                    <a:lstStyle/>
                    <a:p>
                      <a:pPr algn="l" rtl="0" fontAlgn="b"/>
                      <a:r>
                        <a:rPr lang="fr-FR" sz="1400" b="0" i="0" u="none" strike="noStrike" baseline="0">
                          <a:effectLst/>
                        </a:rPr>
                        <a:t>Hôpitaux</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17</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4"/>
                  </a:ext>
                </a:extLst>
              </a:tr>
              <a:tr h="215333">
                <a:tc>
                  <a:txBody>
                    <a:bodyPr/>
                    <a:lstStyle/>
                    <a:p>
                      <a:pPr algn="l" rtl="0" fontAlgn="b"/>
                      <a:r>
                        <a:rPr lang="fr-FR" sz="1400" b="0" i="0" u="none" strike="noStrike" baseline="0" dirty="0">
                          <a:effectLst/>
                        </a:rPr>
                        <a:t>Ministère de la Santé ou Bureaux de district</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solidFill>
                            <a:schemeClr val="dk1"/>
                          </a:solidFill>
                          <a:effectLst/>
                          <a:latin typeface="+mn-lt"/>
                        </a:rPr>
                        <a:t>3</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5"/>
                  </a:ext>
                </a:extLst>
              </a:tr>
              <a:tr h="215333">
                <a:tc>
                  <a:txBody>
                    <a:bodyPr/>
                    <a:lstStyle/>
                    <a:p>
                      <a:pPr algn="l" rtl="0" fontAlgn="b"/>
                      <a:r>
                        <a:rPr lang="fr-FR" sz="1400" b="0" i="0" u="none" strike="noStrike" baseline="0" dirty="0">
                          <a:solidFill>
                            <a:srgbClr val="000000"/>
                          </a:solidFill>
                          <a:effectLst/>
                          <a:latin typeface="Calibri" panose="020F0502020204030204" pitchFamily="34" charset="0"/>
                        </a:rPr>
                        <a:t>DHO</a:t>
                      </a:r>
                    </a:p>
                  </a:txBody>
                  <a:tcPr marL="7145" marR="7145" marT="7145" marB="0" anchor="b"/>
                </a:tc>
                <a:tc>
                  <a:txBody>
                    <a:bodyPr/>
                    <a:lstStyle/>
                    <a:p>
                      <a:pPr algn="r" rtl="0" fontAlgn="b"/>
                      <a:r>
                        <a:rPr lang="fr-FR" sz="1400" b="0" i="0" u="none" strike="noStrike" baseline="0">
                          <a:solidFill>
                            <a:srgbClr val="000000"/>
                          </a:solidFill>
                          <a:effectLst/>
                          <a:latin typeface="Calibri" panose="020F0502020204030204" pitchFamily="34" charset="0"/>
                        </a:rPr>
                        <a:t>31</a:t>
                      </a:r>
                    </a:p>
                  </a:txBody>
                  <a:tcPr marL="7145" marR="7145" marT="7145" marB="0" anchor="b"/>
                </a:tc>
                <a:extLst>
                  <a:ext uri="{0D108BD9-81ED-4DB2-BD59-A6C34878D82A}">
                    <a16:rowId xmlns:a16="http://schemas.microsoft.com/office/drawing/2014/main" val="10006"/>
                  </a:ext>
                </a:extLst>
              </a:tr>
              <a:tr h="215333">
                <a:tc>
                  <a:txBody>
                    <a:bodyPr/>
                    <a:lstStyle/>
                    <a:p>
                      <a:pPr algn="l" rtl="0" fontAlgn="b"/>
                      <a:r>
                        <a:rPr lang="fr-FR" sz="1400" b="0" i="0" u="none" strike="noStrike" baseline="0">
                          <a:effectLst/>
                        </a:rPr>
                        <a:t>Hôpital régional de référence</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dirty="0">
                          <a:effectLst/>
                        </a:rPr>
                        <a:t>8</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7"/>
                  </a:ext>
                </a:extLst>
              </a:tr>
            </a:tbl>
          </a:graphicData>
        </a:graphic>
      </p:graphicFrame>
      <p:pic>
        <p:nvPicPr>
          <p:cNvPr id="99" name="Picture 98"/>
          <p:cNvPicPr>
            <a:picLocks noChangeAspect="1"/>
          </p:cNvPicPr>
          <p:nvPr/>
        </p:nvPicPr>
        <p:blipFill rotWithShape="1">
          <a:blip r:embed="rId3"/>
          <a:srcRect r="7437"/>
          <a:stretch/>
        </p:blipFill>
        <p:spPr>
          <a:xfrm>
            <a:off x="4110512" y="920886"/>
            <a:ext cx="4685414" cy="4874142"/>
          </a:xfrm>
          <a:prstGeom prst="rect">
            <a:avLst/>
          </a:prstGeom>
          <a:ln>
            <a:noFill/>
          </a:ln>
          <a:effectLst>
            <a:softEdge rad="112500"/>
          </a:effectLst>
        </p:spPr>
      </p:pic>
      <p:sp>
        <p:nvSpPr>
          <p:cNvPr id="100" name="Oval Callout 99"/>
          <p:cNvSpPr/>
          <p:nvPr/>
        </p:nvSpPr>
        <p:spPr>
          <a:xfrm>
            <a:off x="1343025" y="3296841"/>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fr-FR" sz="1350" b="0" i="0" u="none" baseline="0"/>
              <a:t>Total de 145 sites.</a:t>
            </a:r>
          </a:p>
        </p:txBody>
      </p:sp>
      <p:sp>
        <p:nvSpPr>
          <p:cNvPr id="2" name="TextBox 1"/>
          <p:cNvSpPr txBox="1"/>
          <p:nvPr/>
        </p:nvSpPr>
        <p:spPr>
          <a:xfrm>
            <a:off x="201305" y="4800600"/>
            <a:ext cx="3685459" cy="1477328"/>
          </a:xfrm>
          <a:prstGeom prst="rect">
            <a:avLst/>
          </a:prstGeom>
          <a:noFill/>
        </p:spPr>
        <p:txBody>
          <a:bodyPr wrap="square" rtlCol="0">
            <a:spAutoFit/>
          </a:bodyPr>
          <a:lstStyle/>
          <a:p>
            <a:pPr algn="l" rtl="0"/>
            <a:r>
              <a:rPr lang="fr-FR" b="0" i="0" u="none" baseline="0" dirty="0"/>
              <a:t>*Les districts ont été choisis au hasard et les sites à l’intérieur des districts l’ont également été pour être représentatifs par niveau et à l’échelle nationale.</a:t>
            </a:r>
          </a:p>
        </p:txBody>
      </p:sp>
      <p:sp>
        <p:nvSpPr>
          <p:cNvPr id="8" name="Oval Callout 7"/>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0" i="0" u="none" baseline="0" dirty="0"/>
              <a:t>Ajoutez la carte </a:t>
            </a:r>
            <a:br>
              <a:rPr lang="fr-FR" sz="1600" b="0" i="0" u="none" baseline="0" dirty="0"/>
            </a:br>
            <a:r>
              <a:rPr lang="fr-FR" sz="1600" b="0" i="0" u="none" baseline="0" dirty="0"/>
              <a:t>et </a:t>
            </a:r>
            <a:r>
              <a:rPr lang="fr-FR" sz="1600" dirty="0"/>
              <a:t>les autres </a:t>
            </a:r>
            <a:r>
              <a:rPr lang="fr-FR" sz="1600" b="0" i="0" u="none" baseline="0" dirty="0"/>
              <a:t>détails sur votre échantillon, </a:t>
            </a:r>
            <a:br>
              <a:rPr lang="fr-FR" sz="1600" b="0" i="0" u="none" baseline="0" dirty="0"/>
            </a:br>
            <a:r>
              <a:rPr lang="fr-FR" sz="1600" b="0" i="0" u="none" baseline="0" dirty="0"/>
              <a:t>y compris les types </a:t>
            </a:r>
            <a:br>
              <a:rPr lang="fr-FR" sz="1600" b="0" i="0" u="none" baseline="0" dirty="0"/>
            </a:br>
            <a:r>
              <a:rPr lang="fr-FR" sz="1600" b="0" i="0" u="none" baseline="0" dirty="0"/>
              <a:t>de sites exclus (militaires/policiers).</a:t>
            </a:r>
          </a:p>
        </p:txBody>
      </p:sp>
    </p:spTree>
    <p:custDataLst>
      <p:tags r:id="rId1"/>
    </p:custDataLst>
    <p:extLst>
      <p:ext uri="{BB962C8B-B14F-4D97-AF65-F5344CB8AC3E}">
        <p14:creationId xmlns:p14="http://schemas.microsoft.com/office/powerpoint/2010/main" val="198138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5"/>
          <p:cNvSpPr>
            <a:spLocks noGrp="1" noChangeArrowheads="1"/>
          </p:cNvSpPr>
          <p:nvPr>
            <p:ph type="title"/>
          </p:nvPr>
        </p:nvSpPr>
        <p:spPr>
          <a:xfrm>
            <a:off x="1700852" y="342900"/>
            <a:ext cx="6019800" cy="609600"/>
          </a:xfrm>
        </p:spPr>
        <p:txBody>
          <a:bodyPr>
            <a:normAutofit fontScale="90000"/>
          </a:bodyPr>
          <a:lstStyle/>
          <a:p>
            <a:pPr algn="l" rtl="0" eaLnBrk="1" hangingPunct="1"/>
            <a:r>
              <a:rPr lang="fr-FR" sz="4000" b="0" i="0" u="none" baseline="0">
                <a:solidFill>
                  <a:srgbClr val="000066"/>
                </a:solidFill>
              </a:rPr>
              <a:t>NSCA 2.0 – Sources</a:t>
            </a:r>
          </a:p>
        </p:txBody>
      </p:sp>
      <p:sp>
        <p:nvSpPr>
          <p:cNvPr id="3" name="Rectangle 2"/>
          <p:cNvSpPr>
            <a:spLocks noChangeArrowheads="1"/>
          </p:cNvSpPr>
          <p:nvPr/>
        </p:nvSpPr>
        <p:spPr bwMode="auto">
          <a:xfrm>
            <a:off x="3505200" y="3124200"/>
            <a:ext cx="1752600" cy="685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4000" b="0" i="0" u="none" baseline="0">
                <a:solidFill>
                  <a:schemeClr val="bg1"/>
                </a:solidFill>
              </a:rPr>
              <a:t>NSCA</a:t>
            </a:r>
          </a:p>
        </p:txBody>
      </p:sp>
      <p:sp>
        <p:nvSpPr>
          <p:cNvPr id="5" name="Rectangle 4"/>
          <p:cNvSpPr>
            <a:spLocks noChangeArrowheads="1"/>
          </p:cNvSpPr>
          <p:nvPr/>
        </p:nvSpPr>
        <p:spPr bwMode="auto">
          <a:xfrm>
            <a:off x="6477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4000" b="0" i="0" u="none" baseline="0"/>
              <a:t>MER</a:t>
            </a:r>
          </a:p>
        </p:txBody>
      </p:sp>
      <p:sp>
        <p:nvSpPr>
          <p:cNvPr id="6" name="Rectangle 5"/>
          <p:cNvSpPr>
            <a:spLocks noChangeArrowheads="1"/>
          </p:cNvSpPr>
          <p:nvPr/>
        </p:nvSpPr>
        <p:spPr bwMode="auto">
          <a:xfrm>
            <a:off x="35052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4000" b="0" i="0" u="none" baseline="0"/>
              <a:t>EVM</a:t>
            </a:r>
          </a:p>
        </p:txBody>
      </p:sp>
      <p:sp>
        <p:nvSpPr>
          <p:cNvPr id="7" name="Rectangle 6"/>
          <p:cNvSpPr>
            <a:spLocks noChangeArrowheads="1"/>
          </p:cNvSpPr>
          <p:nvPr/>
        </p:nvSpPr>
        <p:spPr bwMode="auto">
          <a:xfrm>
            <a:off x="35052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4000" b="0" i="0" u="none" baseline="0"/>
              <a:t>EUV</a:t>
            </a:r>
          </a:p>
          <a:p>
            <a:pPr algn="ctr" rtl="0">
              <a:spcBef>
                <a:spcPct val="0"/>
              </a:spcBef>
              <a:buFontTx/>
              <a:buNone/>
            </a:pPr>
            <a:endParaRPr lang="fr-FR" altLang="en-US" sz="4000"/>
          </a:p>
        </p:txBody>
      </p:sp>
      <p:sp>
        <p:nvSpPr>
          <p:cNvPr id="8" name="Rectangle 7"/>
          <p:cNvSpPr/>
          <p:nvPr/>
        </p:nvSpPr>
        <p:spPr bwMode="auto">
          <a:xfrm>
            <a:off x="6477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a:lstStyle/>
          <a:p>
            <a:pPr algn="ctr" rtl="0">
              <a:defRPr/>
            </a:pPr>
            <a:r>
              <a:rPr lang="fr-FR" sz="4000" b="0" i="0" u="none" baseline="0"/>
              <a:t>LSAT</a:t>
            </a:r>
          </a:p>
        </p:txBody>
      </p:sp>
      <p:sp>
        <p:nvSpPr>
          <p:cNvPr id="9" name="Rectangle 8"/>
          <p:cNvSpPr/>
          <p:nvPr/>
        </p:nvSpPr>
        <p:spPr bwMode="auto">
          <a:xfrm>
            <a:off x="762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a:lstStyle/>
          <a:p>
            <a:pPr algn="ctr" rtl="0">
              <a:defRPr/>
            </a:pPr>
            <a:r>
              <a:rPr lang="fr-FR" sz="4000" b="0" i="0" u="none" baseline="0"/>
              <a:t>LIAT</a:t>
            </a:r>
          </a:p>
        </p:txBody>
      </p:sp>
      <p:sp>
        <p:nvSpPr>
          <p:cNvPr id="10" name="Rectangle 9"/>
          <p:cNvSpPr>
            <a:spLocks noChangeArrowheads="1"/>
          </p:cNvSpPr>
          <p:nvPr/>
        </p:nvSpPr>
        <p:spPr bwMode="auto">
          <a:xfrm>
            <a:off x="762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4000" b="0" i="0" u="none" baseline="0"/>
              <a:t>SLICE</a:t>
            </a:r>
          </a:p>
        </p:txBody>
      </p:sp>
      <p:sp>
        <p:nvSpPr>
          <p:cNvPr id="11" name="Rectangle 10"/>
          <p:cNvSpPr>
            <a:spLocks noChangeArrowheads="1"/>
          </p:cNvSpPr>
          <p:nvPr/>
        </p:nvSpPr>
        <p:spPr bwMode="auto">
          <a:xfrm>
            <a:off x="6477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4000" b="0" i="0" u="none" baseline="0"/>
              <a:t>SIMS</a:t>
            </a:r>
          </a:p>
        </p:txBody>
      </p:sp>
      <p:sp>
        <p:nvSpPr>
          <p:cNvPr id="12" name="Rectangle 11"/>
          <p:cNvSpPr>
            <a:spLocks noChangeArrowheads="1"/>
          </p:cNvSpPr>
          <p:nvPr/>
        </p:nvSpPr>
        <p:spPr bwMode="auto">
          <a:xfrm>
            <a:off x="762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fr-FR" sz="2800" b="0" i="0" u="none" baseline="0"/>
              <a:t>Compass</a:t>
            </a:r>
          </a:p>
        </p:txBody>
      </p:sp>
      <p:sp>
        <p:nvSpPr>
          <p:cNvPr id="4" name="Left-Right Arrow 3"/>
          <p:cNvSpPr>
            <a:spLocks noChangeArrowheads="1"/>
          </p:cNvSpPr>
          <p:nvPr/>
        </p:nvSpPr>
        <p:spPr bwMode="auto">
          <a:xfrm>
            <a:off x="2590800" y="3200400"/>
            <a:ext cx="7620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14" name="Left-Right Arrow 13"/>
          <p:cNvSpPr>
            <a:spLocks noChangeArrowheads="1"/>
          </p:cNvSpPr>
          <p:nvPr/>
        </p:nvSpPr>
        <p:spPr bwMode="auto">
          <a:xfrm>
            <a:off x="5410200" y="3282950"/>
            <a:ext cx="9144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15" name="Left-Right Arrow 14"/>
          <p:cNvSpPr>
            <a:spLocks noChangeArrowheads="1"/>
          </p:cNvSpPr>
          <p:nvPr/>
        </p:nvSpPr>
        <p:spPr bwMode="auto">
          <a:xfrm rot="5400000">
            <a:off x="3790950" y="41719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16" name="Left-Right Arrow 15"/>
          <p:cNvSpPr>
            <a:spLocks noChangeArrowheads="1"/>
          </p:cNvSpPr>
          <p:nvPr/>
        </p:nvSpPr>
        <p:spPr bwMode="auto">
          <a:xfrm rot="5400000">
            <a:off x="3905250" y="24574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17" name="Left-Right Arrow 16"/>
          <p:cNvSpPr>
            <a:spLocks noChangeArrowheads="1"/>
          </p:cNvSpPr>
          <p:nvPr/>
        </p:nvSpPr>
        <p:spPr bwMode="auto">
          <a:xfrm rot="2611557">
            <a:off x="2379663" y="2276475"/>
            <a:ext cx="1371600" cy="476250"/>
          </a:xfrm>
          <a:prstGeom prst="leftRightArrow">
            <a:avLst>
              <a:gd name="adj1" fmla="val 50000"/>
              <a:gd name="adj2" fmla="val 49973"/>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20" name="Left-Right Arrow 19"/>
          <p:cNvSpPr>
            <a:spLocks noChangeArrowheads="1"/>
          </p:cNvSpPr>
          <p:nvPr/>
        </p:nvSpPr>
        <p:spPr bwMode="auto">
          <a:xfrm rot="-2549489">
            <a:off x="2238375" y="4143375"/>
            <a:ext cx="1427163" cy="476250"/>
          </a:xfrm>
          <a:prstGeom prst="leftRightArrow">
            <a:avLst>
              <a:gd name="adj1" fmla="val 50000"/>
              <a:gd name="adj2" fmla="val 50014"/>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21" name="Left-Right Arrow 20"/>
          <p:cNvSpPr>
            <a:spLocks noChangeArrowheads="1"/>
          </p:cNvSpPr>
          <p:nvPr/>
        </p:nvSpPr>
        <p:spPr bwMode="auto">
          <a:xfrm rot="8095719">
            <a:off x="5045869" y="2267744"/>
            <a:ext cx="1557338" cy="476250"/>
          </a:xfrm>
          <a:prstGeom prst="leftRightArrow">
            <a:avLst>
              <a:gd name="adj1" fmla="val 50000"/>
              <a:gd name="adj2" fmla="val 49989"/>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
        <p:nvSpPr>
          <p:cNvPr id="22" name="Left-Right Arrow 21"/>
          <p:cNvSpPr>
            <a:spLocks noChangeArrowheads="1"/>
          </p:cNvSpPr>
          <p:nvPr/>
        </p:nvSpPr>
        <p:spPr bwMode="auto">
          <a:xfrm rot="2611557">
            <a:off x="5113338" y="4106863"/>
            <a:ext cx="1511300" cy="476250"/>
          </a:xfrm>
          <a:prstGeom prst="leftRightArrow">
            <a:avLst>
              <a:gd name="adj1" fmla="val 50000"/>
              <a:gd name="adj2" fmla="val 4998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fr-FR" altLang="en-US" sz="2800"/>
          </a:p>
        </p:txBody>
      </p:sp>
    </p:spTree>
    <p:custDataLst>
      <p:tags r:id="rId1"/>
    </p:custDataLst>
    <p:extLst>
      <p:ext uri="{BB962C8B-B14F-4D97-AF65-F5344CB8AC3E}">
        <p14:creationId xmlns:p14="http://schemas.microsoft.com/office/powerpoint/2010/main" val="3049421276"/>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248400" cy="2554545"/>
          </a:xfrm>
        </p:spPr>
        <p:txBody>
          <a:bodyPr/>
          <a:lstStyle/>
          <a:p>
            <a:pPr algn="l" rtl="0"/>
            <a:r>
              <a:rPr lang="fr-FR" b="0" i="0" u="none" baseline="0" dirty="0"/>
              <a:t>Activité – CMM avec tablettes et compte rendu</a:t>
            </a:r>
            <a:br>
              <a:rPr lang="fr-FR" dirty="0"/>
            </a:br>
            <a:br>
              <a:rPr lang="fr-FR" i="1" dirty="0"/>
            </a:br>
            <a:r>
              <a:rPr lang="fr-FR" b="0" i="1" u="none" baseline="0" dirty="0"/>
              <a:t>Nom officiel, organisation</a:t>
            </a:r>
            <a:br>
              <a:rPr lang="fr-FR" i="1" dirty="0"/>
            </a:br>
            <a:endParaRPr lang="fr-FR"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b="0" i="0" u="none" baseline="0" dirty="0"/>
              <a:t>Choisissez quelqu’un qui sait se servir de la tablette.</a:t>
            </a:r>
          </a:p>
        </p:txBody>
      </p:sp>
    </p:spTree>
    <p:custDataLst>
      <p:tags r:id="rId1"/>
    </p:custDataLst>
    <p:extLst>
      <p:ext uri="{BB962C8B-B14F-4D97-AF65-F5344CB8AC3E}">
        <p14:creationId xmlns:p14="http://schemas.microsoft.com/office/powerpoint/2010/main" val="76429736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0"/>
            <a:ext cx="3276600" cy="4114800"/>
          </a:xfrm>
        </p:spPr>
        <p:txBody>
          <a:bodyPr>
            <a:noAutofit/>
          </a:bodyPr>
          <a:lstStyle/>
          <a:p>
            <a:pPr algn="l" rtl="0"/>
            <a:r>
              <a:rPr lang="fr-FR" b="1" i="0" u="none" baseline="0" dirty="0">
                <a:cs typeface="Arial" charset="0"/>
              </a:rPr>
              <a:t>La tablette servira à la collecte des données</a:t>
            </a:r>
            <a:r>
              <a:rPr lang="fr-FR" b="0" i="0" u="none" baseline="0" dirty="0">
                <a:cs typeface="Arial" charset="0"/>
              </a:rPr>
              <a:t> aux niveaux périphérique, intermédiaire et central de la chaîne d’approvisionnement. </a:t>
            </a:r>
          </a:p>
        </p:txBody>
      </p:sp>
      <p:pic>
        <p:nvPicPr>
          <p:cNvPr id="2" name="Picture 1"/>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custDataLst>
      <p:tags r:id="rId1"/>
    </p:custDataLst>
    <p:extLst>
      <p:ext uri="{BB962C8B-B14F-4D97-AF65-F5344CB8AC3E}">
        <p14:creationId xmlns:p14="http://schemas.microsoft.com/office/powerpoint/2010/main" val="937133306"/>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527050"/>
            <a:ext cx="8153400" cy="1219200"/>
          </a:xfrm>
        </p:spPr>
        <p:txBody>
          <a:bodyPr>
            <a:noAutofit/>
          </a:bodyPr>
          <a:lstStyle/>
          <a:p>
            <a:pPr algn="ctr" rtl="0" eaLnBrk="1" hangingPunct="1"/>
            <a:r>
              <a:rPr lang="fr-FR" sz="2400" b="1" i="0" u="none" baseline="0" dirty="0">
                <a:cs typeface="Arial" charset="0"/>
              </a:rPr>
              <a:t>La tablette possède un écran tactile :</a:t>
            </a:r>
            <a:r>
              <a:rPr lang="fr-FR" sz="2400" b="1" i="0" u="none" baseline="0" dirty="0"/>
              <a:t> un glissement du doigt permet la navigation et une pression du doigt permet de sélectionner une fonction.</a:t>
            </a:r>
            <a:endParaRPr lang="fr-FR" altLang="en-US" sz="2400" b="1" dirty="0">
              <a:cs typeface="Arial" charset="0"/>
            </a:endParaRPr>
          </a:p>
        </p:txBody>
      </p:sp>
      <p:pic>
        <p:nvPicPr>
          <p:cNvPr id="21507" name="Picture 4" descr="C:\Users\jkamunyori\Desktop\Moz\Mozambique\Pics\tablet-phone-swipe-directio.png"/>
          <p:cNvPicPr>
            <a:picLocks noChangeAspect="1" noChangeArrowheads="1"/>
          </p:cNvPicPr>
          <p:nvPr/>
        </p:nvPicPr>
        <p:blipFill rotWithShape="1">
          <a:blip r:embed="rId3">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2860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0" i="0" u="none" baseline="0">
                <a:solidFill>
                  <a:prstClr val="white"/>
                </a:solidFill>
              </a:rPr>
              <a:t>Faites glisser votre doigt pour naviguer.</a:t>
            </a:r>
          </a:p>
        </p:txBody>
      </p:sp>
      <p:sp>
        <p:nvSpPr>
          <p:cNvPr id="8" name="Rectangular Callout 7"/>
          <p:cNvSpPr/>
          <p:nvPr/>
        </p:nvSpPr>
        <p:spPr>
          <a:xfrm>
            <a:off x="5638800" y="5627687"/>
            <a:ext cx="2362200" cy="773113"/>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0" i="0" u="none" baseline="0" dirty="0">
                <a:solidFill>
                  <a:prstClr val="white"/>
                </a:solidFill>
              </a:rPr>
              <a:t>Touchez l’écran pour effectuer la sélection.</a:t>
            </a:r>
          </a:p>
        </p:txBody>
      </p:sp>
    </p:spTree>
    <p:custDataLst>
      <p:tags r:id="rId1"/>
    </p:custDataLst>
    <p:extLst>
      <p:ext uri="{BB962C8B-B14F-4D97-AF65-F5344CB8AC3E}">
        <p14:creationId xmlns:p14="http://schemas.microsoft.com/office/powerpoint/2010/main" val="1136328545"/>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3550226" cy="2092325"/>
          </a:xfrm>
        </p:spPr>
        <p:txBody>
          <a:bodyPr>
            <a:noAutofit/>
          </a:bodyPr>
          <a:lstStyle/>
          <a:p>
            <a:pPr algn="l" rtl="0" eaLnBrk="1" hangingPunct="1"/>
            <a:r>
              <a:rPr lang="fr-FR" b="1" i="0" u="none" baseline="0" dirty="0">
                <a:cs typeface="Arial" charset="0"/>
              </a:rPr>
              <a:t>Ouvrez l’application </a:t>
            </a:r>
            <a:r>
              <a:rPr lang="fr-FR" b="1" i="0" u="none" baseline="0" dirty="0" err="1">
                <a:cs typeface="Arial" charset="0"/>
              </a:rPr>
              <a:t>SurveyCTO</a:t>
            </a:r>
            <a:r>
              <a:rPr lang="fr-FR" b="1" i="0" u="none" baseline="0" dirty="0">
                <a:cs typeface="Arial" charset="0"/>
              </a:rPr>
              <a:t> pour commencer à collecter les données.</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spTree>
    <p:custDataLst>
      <p:tags r:id="rId1"/>
    </p:custDataLst>
    <p:extLst>
      <p:ext uri="{BB962C8B-B14F-4D97-AF65-F5344CB8AC3E}">
        <p14:creationId xmlns:p14="http://schemas.microsoft.com/office/powerpoint/2010/main" val="4072249216"/>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0323" y="1596842"/>
            <a:ext cx="3188776" cy="5102042"/>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536575"/>
            <a:ext cx="8077200" cy="758825"/>
          </a:xfrm>
        </p:spPr>
        <p:txBody>
          <a:bodyPr>
            <a:noAutofit/>
          </a:bodyPr>
          <a:lstStyle/>
          <a:p>
            <a:pPr algn="l" rtl="0" eaLnBrk="1" hangingPunct="1"/>
            <a:r>
              <a:rPr lang="fr-FR" b="1" i="0" u="none" baseline="0">
                <a:cs typeface="Arial" charset="0"/>
              </a:rPr>
              <a:t>Sélectionnez le formulaire approprié pour le type de centre que vous évaluez.</a:t>
            </a:r>
          </a:p>
        </p:txBody>
      </p:sp>
      <p:sp>
        <p:nvSpPr>
          <p:cNvPr id="14" name="Oval 13"/>
          <p:cNvSpPr/>
          <p:nvPr/>
        </p:nvSpPr>
        <p:spPr>
          <a:xfrm>
            <a:off x="4648200" y="2590800"/>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Tree>
    <p:custDataLst>
      <p:tags r:id="rId1"/>
    </p:custDataLst>
    <p:extLst>
      <p:ext uri="{BB962C8B-B14F-4D97-AF65-F5344CB8AC3E}">
        <p14:creationId xmlns:p14="http://schemas.microsoft.com/office/powerpoint/2010/main" val="4032075721"/>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993775"/>
            <a:ext cx="8229600" cy="758825"/>
          </a:xfrm>
        </p:spPr>
        <p:txBody>
          <a:bodyPr>
            <a:noAutofit/>
          </a:bodyPr>
          <a:lstStyle/>
          <a:p>
            <a:pPr algn="l" rtl="0" eaLnBrk="1" hangingPunct="1"/>
            <a:r>
              <a:rPr lang="fr-FR" sz="2400" b="1" i="0" u="none" baseline="0" dirty="0">
                <a:cs typeface="Arial" charset="0"/>
              </a:rPr>
              <a:t>Après avoir sélectionné le formulaire, déplacez votre doigt vers LA DROITE pour commencer à saisir des données dans la tablette. Vous pouvez revenir en arrière à tout moment en balayant vers la gauche.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custDataLst>
      <p:tags r:id="rId1"/>
    </p:custDataLst>
    <p:extLst>
      <p:ext uri="{BB962C8B-B14F-4D97-AF65-F5344CB8AC3E}">
        <p14:creationId xmlns:p14="http://schemas.microsoft.com/office/powerpoint/2010/main" val="3497619002"/>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56</a:t>
            </a:fld>
            <a:endParaRPr lang="fr-FR"/>
          </a:p>
        </p:txBody>
      </p:sp>
      <p:sp>
        <p:nvSpPr>
          <p:cNvPr id="6" name="Title 5"/>
          <p:cNvSpPr>
            <a:spLocks noGrp="1"/>
          </p:cNvSpPr>
          <p:nvPr>
            <p:ph type="title"/>
          </p:nvPr>
        </p:nvSpPr>
        <p:spPr>
          <a:xfrm>
            <a:off x="914400" y="2218491"/>
            <a:ext cx="7772400" cy="1446550"/>
          </a:xfrm>
        </p:spPr>
        <p:txBody>
          <a:bodyPr/>
          <a:lstStyle/>
          <a:p>
            <a:pPr algn="ctr" rtl="0"/>
            <a:r>
              <a:rPr lang="fr-FR" sz="4400" b="0" i="0" u="none" baseline="0" dirty="0"/>
              <a:t>Points en suspens et </a:t>
            </a:r>
            <a:br>
              <a:rPr lang="fr-FR" sz="4400" b="0" i="0" u="none" baseline="0" dirty="0"/>
            </a:br>
            <a:r>
              <a:rPr lang="fr-FR" sz="4400" b="0" i="0" u="none" baseline="0" dirty="0"/>
              <a:t>compte rendu</a:t>
            </a:r>
          </a:p>
        </p:txBody>
      </p:sp>
    </p:spTree>
    <p:custDataLst>
      <p:tags r:id="rId1"/>
    </p:custDataLst>
    <p:extLst>
      <p:ext uri="{BB962C8B-B14F-4D97-AF65-F5344CB8AC3E}">
        <p14:creationId xmlns:p14="http://schemas.microsoft.com/office/powerpoint/2010/main" val="25200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6/4/2019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57</a:t>
            </a:fld>
            <a:endParaRPr lang="fr-FR" dirty="0"/>
          </a:p>
        </p:txBody>
      </p:sp>
      <p:sp>
        <p:nvSpPr>
          <p:cNvPr id="6" name="Title 5"/>
          <p:cNvSpPr>
            <a:spLocks noGrp="1"/>
          </p:cNvSpPr>
          <p:nvPr>
            <p:ph type="title"/>
          </p:nvPr>
        </p:nvSpPr>
        <p:spPr>
          <a:xfrm>
            <a:off x="686104" y="2577644"/>
            <a:ext cx="7772400" cy="707886"/>
          </a:xfrm>
        </p:spPr>
        <p:txBody>
          <a:bodyPr/>
          <a:lstStyle/>
          <a:p>
            <a:pPr algn="ctr" rtl="0"/>
            <a:r>
              <a:rPr lang="fr-FR" sz="4000" b="0" i="0" u="none" baseline="0">
                <a:solidFill>
                  <a:schemeClr val="tx1"/>
                </a:solidFill>
              </a:rPr>
              <a:t>Merci !</a:t>
            </a:r>
          </a:p>
        </p:txBody>
      </p:sp>
      <p:sp>
        <p:nvSpPr>
          <p:cNvPr id="2" name="TextBox 1"/>
          <p:cNvSpPr txBox="1"/>
          <p:nvPr/>
        </p:nvSpPr>
        <p:spPr>
          <a:xfrm>
            <a:off x="914400" y="1021259"/>
            <a:ext cx="3048000" cy="707886"/>
          </a:xfrm>
          <a:prstGeom prst="rect">
            <a:avLst/>
          </a:prstGeom>
          <a:noFill/>
        </p:spPr>
        <p:txBody>
          <a:bodyPr wrap="square" rtlCol="0">
            <a:spAutoFit/>
          </a:bodyPr>
          <a:lstStyle/>
          <a:p>
            <a:pPr algn="l" rtl="0"/>
            <a:r>
              <a:rPr lang="fr-FR" sz="4000" b="0" i="0" u="none" baseline="0"/>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pPr algn="l" rtl="0"/>
            <a:r>
              <a:rPr lang="fr-FR" sz="4000" b="0" i="0" u="none" baseline="0"/>
              <a:t>Apoyo!</a:t>
            </a:r>
          </a:p>
        </p:txBody>
      </p:sp>
      <p:sp>
        <p:nvSpPr>
          <p:cNvPr id="8" name="TextBox 7"/>
          <p:cNvSpPr txBox="1"/>
          <p:nvPr/>
        </p:nvSpPr>
        <p:spPr>
          <a:xfrm>
            <a:off x="3124200" y="4823936"/>
            <a:ext cx="2438400" cy="707886"/>
          </a:xfrm>
          <a:prstGeom prst="rect">
            <a:avLst/>
          </a:prstGeom>
          <a:noFill/>
        </p:spPr>
        <p:txBody>
          <a:bodyPr wrap="square" rtlCol="0">
            <a:spAutoFit/>
          </a:bodyPr>
          <a:lstStyle/>
          <a:p>
            <a:pPr algn="l" rtl="0"/>
            <a:r>
              <a:rPr lang="fr-FR" sz="4000" b="0" i="0" u="none" baseline="0"/>
              <a:t>Mwebale!</a:t>
            </a:r>
          </a:p>
        </p:txBody>
      </p:sp>
      <p:sp>
        <p:nvSpPr>
          <p:cNvPr id="9" name="TextBox 8"/>
          <p:cNvSpPr txBox="1"/>
          <p:nvPr/>
        </p:nvSpPr>
        <p:spPr>
          <a:xfrm>
            <a:off x="5638800" y="1354741"/>
            <a:ext cx="2438400" cy="707886"/>
          </a:xfrm>
          <a:prstGeom prst="rect">
            <a:avLst/>
          </a:prstGeom>
          <a:noFill/>
        </p:spPr>
        <p:txBody>
          <a:bodyPr wrap="square" rtlCol="0">
            <a:spAutoFit/>
          </a:bodyPr>
          <a:lstStyle/>
          <a:p>
            <a:pPr algn="l" rtl="0"/>
            <a:r>
              <a:rPr lang="fr-FR" sz="4000" b="0" i="0" u="none" baseline="0"/>
              <a:t>Eyalama!</a:t>
            </a:r>
          </a:p>
        </p:txBody>
      </p:sp>
      <p:sp>
        <p:nvSpPr>
          <p:cNvPr id="10" name="TextBox 9"/>
          <p:cNvSpPr txBox="1"/>
          <p:nvPr/>
        </p:nvSpPr>
        <p:spPr>
          <a:xfrm>
            <a:off x="6324600" y="3810863"/>
            <a:ext cx="2438400" cy="707886"/>
          </a:xfrm>
          <a:prstGeom prst="rect">
            <a:avLst/>
          </a:prstGeom>
          <a:noFill/>
        </p:spPr>
        <p:txBody>
          <a:bodyPr wrap="square" rtlCol="0">
            <a:spAutoFit/>
          </a:bodyPr>
          <a:lstStyle/>
          <a:p>
            <a:pPr algn="l" rtl="0"/>
            <a:r>
              <a:rPr lang="fr-FR" sz="4000" b="0" i="0" u="none" baseline="0"/>
              <a:t>Awadiffo!</a:t>
            </a:r>
          </a:p>
        </p:txBody>
      </p:sp>
    </p:spTree>
    <p:custDataLst>
      <p:tags r:id="rId1"/>
    </p:custDataLst>
    <p:extLst>
      <p:ext uri="{BB962C8B-B14F-4D97-AF65-F5344CB8AC3E}">
        <p14:creationId xmlns:p14="http://schemas.microsoft.com/office/powerpoint/2010/main" val="8763947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29444487"/>
              </p:ext>
            </p:extLst>
          </p:nvPr>
        </p:nvGraphicFramePr>
        <p:xfrm>
          <a:off x="200025" y="1098148"/>
          <a:ext cx="8729663" cy="5274529"/>
        </p:xfrm>
        <a:graphic>
          <a:graphicData uri="http://schemas.openxmlformats.org/drawingml/2006/table">
            <a:tbl>
              <a:tblPr firstRow="1">
                <a:tableStyleId>{69012ECD-51FC-41F1-AA8D-1B2483CD663E}</a:tableStyleId>
              </a:tblPr>
              <a:tblGrid>
                <a:gridCol w="1253082">
                  <a:extLst>
                    <a:ext uri="{9D8B030D-6E8A-4147-A177-3AD203B41FA5}">
                      <a16:colId xmlns:a16="http://schemas.microsoft.com/office/drawing/2014/main" val="20000"/>
                    </a:ext>
                  </a:extLst>
                </a:gridCol>
                <a:gridCol w="3570655">
                  <a:extLst>
                    <a:ext uri="{9D8B030D-6E8A-4147-A177-3AD203B41FA5}">
                      <a16:colId xmlns:a16="http://schemas.microsoft.com/office/drawing/2014/main" val="20001"/>
                    </a:ext>
                  </a:extLst>
                </a:gridCol>
                <a:gridCol w="3905926">
                  <a:extLst>
                    <a:ext uri="{9D8B030D-6E8A-4147-A177-3AD203B41FA5}">
                      <a16:colId xmlns:a16="http://schemas.microsoft.com/office/drawing/2014/main" val="20002"/>
                    </a:ext>
                  </a:extLst>
                </a:gridCol>
              </a:tblGrid>
              <a:tr h="403606">
                <a:tc>
                  <a:txBody>
                    <a:bodyPr/>
                    <a:lstStyle/>
                    <a:p>
                      <a:pPr marL="0" marR="0" indent="0" algn="l" rtl="0">
                        <a:lnSpc>
                          <a:spcPct val="107000"/>
                        </a:lnSpc>
                        <a:spcBef>
                          <a:spcPts val="0"/>
                        </a:spcBef>
                        <a:spcAft>
                          <a:spcPts val="1200"/>
                        </a:spcAft>
                        <a:buFont typeface="Arial" panose="020B0604020202020204" pitchFamily="34" charset="0"/>
                        <a:buNone/>
                      </a:pPr>
                      <a:r>
                        <a:rPr lang="fr-FR" sz="1200" b="0" i="0" u="none" baseline="0" dirty="0">
                          <a:effectLst/>
                        </a:rPr>
                        <a:t>Catégorie</a:t>
                      </a:r>
                      <a:endParaRPr lang="fr-FR" sz="12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fr-FR" sz="1200" b="0" i="0" u="none" baseline="0">
                          <a:effectLst/>
                        </a:rPr>
                        <a:t>KPI de base</a:t>
                      </a:r>
                      <a:endParaRPr lang="fr-FR" sz="12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fr-FR" sz="1200" b="0" i="0" u="none" baseline="0">
                          <a:effectLst/>
                        </a:rPr>
                        <a:t>KPI supplémentaire</a:t>
                      </a:r>
                      <a:endParaRPr lang="fr-FR" sz="12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10512">
                <a:tc>
                  <a:txBody>
                    <a:bodyPr/>
                    <a:lstStyle/>
                    <a:p>
                      <a:pPr marL="0" marR="0" algn="l" rtl="0">
                        <a:lnSpc>
                          <a:spcPct val="107000"/>
                        </a:lnSpc>
                        <a:spcBef>
                          <a:spcPts val="0"/>
                        </a:spcBef>
                        <a:spcAft>
                          <a:spcPts val="1200"/>
                        </a:spcAft>
                      </a:pPr>
                      <a:r>
                        <a:rPr lang="fr-FR" sz="1100" b="0" i="0" u="none" baseline="0">
                          <a:effectLst/>
                        </a:rPr>
                        <a:t>Prévision</a:t>
                      </a:r>
                      <a:endParaRPr lang="fr-FR" sz="11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fr-FR" sz="1100" b="0" i="0" u="none" baseline="0">
                          <a:effectLst/>
                        </a:rPr>
                        <a:t>Précision des prévisions </a:t>
                      </a:r>
                    </a:p>
                    <a:p>
                      <a:pPr marL="177800" marR="0" lvl="0" indent="-177800" algn="l" rtl="0">
                        <a:lnSpc>
                          <a:spcPct val="107000"/>
                        </a:lnSpc>
                        <a:spcBef>
                          <a:spcPts val="0"/>
                        </a:spcBef>
                        <a:spcAft>
                          <a:spcPts val="0"/>
                        </a:spcAft>
                        <a:buFont typeface="Symbol" panose="05050102010706020507" pitchFamily="18" charset="2"/>
                        <a:buChar char=""/>
                      </a:pPr>
                      <a:r>
                        <a:rPr lang="fr-FR" sz="1100" b="0" i="0" u="none" baseline="0">
                          <a:effectLst/>
                        </a:rPr>
                        <a:t>Source des financements</a:t>
                      </a:r>
                      <a:endParaRPr lang="fr-FR" sz="11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Précision du plan d’approvisionnement</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64334">
                <a:tc>
                  <a:txBody>
                    <a:bodyPr/>
                    <a:lstStyle/>
                    <a:p>
                      <a:pPr marL="0" marR="0" algn="l" rtl="0">
                        <a:lnSpc>
                          <a:spcPct val="107000"/>
                        </a:lnSpc>
                        <a:spcBef>
                          <a:spcPts val="0"/>
                        </a:spcBef>
                        <a:spcAft>
                          <a:spcPts val="1200"/>
                        </a:spcAft>
                      </a:pPr>
                      <a:r>
                        <a:rPr lang="fr-FR" sz="1100" b="0" i="0" u="none" baseline="0">
                          <a:effectLst/>
                        </a:rPr>
                        <a:t>Approvisionnement</a:t>
                      </a:r>
                      <a:endParaRPr lang="fr-FR" sz="11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Taux de ponctualité et d’exécution complète des commandes pour le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Pourcentage du prix de référence international payé</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Nombre de commandes urgentes passées auprès des fournisseurs (pourcentage du total des commandes passées)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Taux d’exécution des commandes du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Méthodes d’approvisionnement utilisées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Pourcentage des produits sélectionnés sur la base de la liste nationale des médicaments essentiels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Délai de dédouanement</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752600">
                <a:tc>
                  <a:txBody>
                    <a:bodyPr/>
                    <a:lstStyle/>
                    <a:p>
                      <a:pPr marL="0" marR="0" algn="l" rtl="0">
                        <a:lnSpc>
                          <a:spcPct val="107000"/>
                        </a:lnSpc>
                        <a:spcBef>
                          <a:spcPts val="0"/>
                        </a:spcBef>
                        <a:spcAft>
                          <a:spcPts val="1200"/>
                        </a:spcAft>
                      </a:pPr>
                      <a:r>
                        <a:rPr lang="fr-FR" sz="1100" b="0" i="0" u="none" baseline="0" dirty="0">
                          <a:effectLst/>
                        </a:rPr>
                        <a:t>Gestion de l’entreposage et des stocks</a:t>
                      </a:r>
                      <a:endParaRPr lang="fr-FR" sz="11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Stockage selon le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Taux de rupture de stock par produit traceur par niveau dans le système</a:t>
                      </a:r>
                      <a:endParaRPr lang="fr-FR" sz="11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Exactitude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Taux d’exécution 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Gaspillage dû aux dommages, aux vols et à la péremption </a:t>
                      </a:r>
                      <a:endParaRPr lang="fr-FR" sz="11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Rotation annuelle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Nombre et durée des écarts de température dans l’entrepôt frigorifique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100" b="1" i="0" u="sng" kern="1200" baseline="0" dirty="0">
                          <a:effectLst/>
                        </a:rPr>
                        <a:t>Taux de rupture de stock d’un ou de plusieurs produits traceurs par établissement</a:t>
                      </a:r>
                      <a:endParaRPr lang="fr-FR" sz="1100"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Coût de l’opération d’entreposage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Délai d’exécution 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 des lots entrants testés à des fins de qualité</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 des lots testés conformes aux normes de qualité </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85800">
                <a:tc>
                  <a:txBody>
                    <a:bodyPr/>
                    <a:lstStyle/>
                    <a:p>
                      <a:pPr marL="0" marR="0" algn="l" rtl="0">
                        <a:lnSpc>
                          <a:spcPct val="107000"/>
                        </a:lnSpc>
                        <a:spcBef>
                          <a:spcPts val="0"/>
                        </a:spcBef>
                        <a:spcAft>
                          <a:spcPts val="1200"/>
                        </a:spcAft>
                      </a:pPr>
                      <a:r>
                        <a:rPr lang="fr-FR" sz="1100" b="0" i="0" u="none" baseline="0">
                          <a:effectLst/>
                        </a:rPr>
                        <a:t>Distribution</a:t>
                      </a:r>
                      <a:endParaRPr lang="fr-FR" sz="11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Livraison dans les délais à l’établissement</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dirty="0">
                          <a:effectLst/>
                        </a:rPr>
                        <a:t>Pourcentage de commandes passées en urgence par les structures sanitaires</a:t>
                      </a:r>
                      <a:endParaRPr lang="fr-FR" sz="11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Coût de l’opération de distribution</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7165">
                <a:tc>
                  <a:txBody>
                    <a:bodyPr/>
                    <a:lstStyle/>
                    <a:p>
                      <a:pPr marL="0" marR="0" algn="l" rtl="0">
                        <a:lnSpc>
                          <a:spcPct val="107000"/>
                        </a:lnSpc>
                        <a:spcBef>
                          <a:spcPts val="0"/>
                        </a:spcBef>
                        <a:spcAft>
                          <a:spcPts val="1200"/>
                        </a:spcAft>
                      </a:pPr>
                      <a:r>
                        <a:rPr lang="fr-FR" sz="1100" b="0" i="0" u="none" baseline="0">
                          <a:effectLst/>
                        </a:rPr>
                        <a:t>RH</a:t>
                      </a:r>
                      <a:endParaRPr lang="fr-FR" sz="11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1" i="0" u="sng" kern="1200" baseline="0">
                          <a:effectLst/>
                        </a:rPr>
                        <a:t>Taux de rotation du personnel</a:t>
                      </a:r>
                      <a:endParaRPr lang="fr-FR" sz="11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a:effectLst/>
                        </a:rPr>
                        <a:t>Pourcentage de postes clés vacants</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0512">
                <a:tc>
                  <a:txBody>
                    <a:bodyPr/>
                    <a:lstStyle/>
                    <a:p>
                      <a:pPr marL="0" marR="0" algn="l" rtl="0">
                        <a:lnSpc>
                          <a:spcPct val="107000"/>
                        </a:lnSpc>
                        <a:spcBef>
                          <a:spcPts val="0"/>
                        </a:spcBef>
                        <a:spcAft>
                          <a:spcPts val="1200"/>
                        </a:spcAft>
                      </a:pPr>
                      <a:r>
                        <a:rPr lang="fr-FR" sz="1100" b="0" i="0" u="none" baseline="0">
                          <a:effectLst/>
                        </a:rPr>
                        <a:t>Données et informations</a:t>
                      </a:r>
                      <a:endParaRPr lang="fr-FR" sz="11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Taux de rapportage dans les temps pour l’établissement</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100" b="0" i="0" u="none" kern="1200" baseline="0" dirty="0">
                          <a:effectLst/>
                        </a:rPr>
                        <a:t>Taux de rapportage pour l’établissement (complet)</a:t>
                      </a:r>
                      <a:endParaRPr lang="fr-FR" sz="11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fr-FR" altLang="en-US" dirty="0"/>
          </a:p>
        </p:txBody>
      </p:sp>
      <p:sp>
        <p:nvSpPr>
          <p:cNvPr id="8" name="Rectangle 7"/>
          <p:cNvSpPr/>
          <p:nvPr/>
        </p:nvSpPr>
        <p:spPr bwMode="auto">
          <a:xfrm>
            <a:off x="5336843" y="6454890"/>
            <a:ext cx="2664157" cy="284571"/>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gn="l" rtl="0">
              <a:lnSpc>
                <a:spcPct val="107000"/>
              </a:lnSpc>
            </a:pPr>
            <a:r>
              <a:rPr lang="fr-FR" sz="1000" b="1" i="0" u="sng" baseline="0" dirty="0"/>
              <a:t>En gras, souligné = KPI de l’établissement</a:t>
            </a:r>
          </a:p>
        </p:txBody>
      </p:sp>
      <p:sp>
        <p:nvSpPr>
          <p:cNvPr id="6" name="Title 2"/>
          <p:cNvSpPr>
            <a:spLocks noGrp="1"/>
          </p:cNvSpPr>
          <p:nvPr>
            <p:ph type="title"/>
          </p:nvPr>
        </p:nvSpPr>
        <p:spPr>
          <a:xfrm>
            <a:off x="200025" y="152400"/>
            <a:ext cx="8729663" cy="945748"/>
          </a:xfrm>
        </p:spPr>
        <p:txBody>
          <a:bodyPr>
            <a:normAutofit fontScale="90000"/>
          </a:bodyPr>
          <a:lstStyle/>
          <a:p>
            <a:pPr algn="l" rtl="0"/>
            <a:r>
              <a:rPr lang="fr-FR" sz="3600" b="0" i="0" u="none" baseline="0" dirty="0"/>
              <a:t>Détails de l’ensemble des indicateurs clés </a:t>
            </a:r>
            <a:br>
              <a:rPr lang="fr-FR" sz="3600" b="0" i="0" u="none" baseline="0" dirty="0"/>
            </a:br>
            <a:r>
              <a:rPr lang="fr-FR" sz="3600" b="0" i="0" u="none" baseline="0" dirty="0"/>
              <a:t>de performance de la NSCA 2.0</a:t>
            </a:r>
          </a:p>
        </p:txBody>
      </p:sp>
      <p:sp>
        <p:nvSpPr>
          <p:cNvPr id="2" name="Slide Number Placeholder 1"/>
          <p:cNvSpPr>
            <a:spLocks noGrp="1"/>
          </p:cNvSpPr>
          <p:nvPr>
            <p:ph type="sldNum" sz="quarter" idx="12"/>
          </p:nvPr>
        </p:nvSpPr>
        <p:spPr>
          <a:xfrm>
            <a:off x="8381999" y="6461484"/>
            <a:ext cx="454355" cy="291480"/>
          </a:xfrm>
        </p:spPr>
        <p:txBody>
          <a:bodyPr/>
          <a:lstStyle/>
          <a:p>
            <a:pPr algn="r" rtl="0"/>
            <a:fld id="{B9F1CF4F-F94A-4E72-8A7A-1D90E0D98BB3}" type="slidenum">
              <a:rPr/>
              <a:pPr/>
              <a:t>58</a:t>
            </a:fld>
            <a:endParaRPr lang="fr-FR" altLang="en-US" dirty="0"/>
          </a:p>
        </p:txBody>
      </p:sp>
    </p:spTree>
    <p:custDataLst>
      <p:tags r:id="rId1"/>
    </p:custDataLst>
    <p:extLst>
      <p:ext uri="{BB962C8B-B14F-4D97-AF65-F5344CB8AC3E}">
        <p14:creationId xmlns:p14="http://schemas.microsoft.com/office/powerpoint/2010/main" val="180454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fld id="{F1C838E6-2EFE-2E47-BF15-73F64BC0A44F}" type="datetime1">
              <a:rPr lang="en-US"/>
              <a:pPr algn="l" defTabSz="342900" rtl="0">
                <a:defRPr/>
              </a:pPr>
              <a:t>6/4/2019</a:t>
            </a:fld>
            <a:endParaRPr lang="fr-FR"/>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pPr defTabSz="342900">
                <a:defRPr/>
              </a:pPr>
              <a:t>6</a:t>
            </a:fld>
            <a:endParaRPr lang="fr-FR"/>
          </a:p>
        </p:txBody>
      </p:sp>
      <p:sp>
        <p:nvSpPr>
          <p:cNvPr id="8" name="Title 7"/>
          <p:cNvSpPr>
            <a:spLocks noGrp="1"/>
          </p:cNvSpPr>
          <p:nvPr>
            <p:ph type="title"/>
          </p:nvPr>
        </p:nvSpPr>
        <p:spPr>
          <a:xfrm>
            <a:off x="381000" y="639546"/>
            <a:ext cx="8610600" cy="523220"/>
          </a:xfrm>
        </p:spPr>
        <p:txBody>
          <a:bodyPr/>
          <a:lstStyle/>
          <a:p>
            <a:pPr algn="l" rtl="0"/>
            <a:r>
              <a:rPr lang="fr-FR" b="1" i="0" u="none" baseline="0" dirty="0">
                <a:solidFill>
                  <a:srgbClr val="C00000"/>
                </a:solidFill>
              </a:rPr>
              <a:t>OBJECTIF GÉNÉRAL DE L’OUTIL NSCA 2.0</a:t>
            </a:r>
            <a:endParaRPr lang="fr-FR" dirty="0">
              <a:solidFill>
                <a:srgbClr val="C00000"/>
              </a:solidFill>
            </a:endParaRPr>
          </a:p>
        </p:txBody>
      </p:sp>
      <p:sp>
        <p:nvSpPr>
          <p:cNvPr id="3" name="Rectangle 2"/>
          <p:cNvSpPr/>
          <p:nvPr/>
        </p:nvSpPr>
        <p:spPr>
          <a:xfrm>
            <a:off x="533400" y="1354753"/>
            <a:ext cx="8409905" cy="4893647"/>
          </a:xfrm>
          <a:prstGeom prst="rect">
            <a:avLst/>
          </a:prstGeom>
        </p:spPr>
        <p:txBody>
          <a:bodyPr wrap="square">
            <a:spAutoFit/>
          </a:bodyPr>
          <a:lstStyle/>
          <a:p>
            <a:pPr lvl="0" algn="l" rtl="0"/>
            <a:r>
              <a:rPr lang="fr-FR" sz="2400" b="1" i="0" u="none" baseline="0" dirty="0"/>
              <a:t>Gestion des performances </a:t>
            </a:r>
          </a:p>
          <a:p>
            <a:pPr marL="342900" indent="-342900" algn="l" rtl="0">
              <a:buFont typeface="+mj-lt"/>
              <a:buAutoNum type="arabicPeriod"/>
            </a:pPr>
            <a:r>
              <a:rPr lang="fr-FR" sz="2400" b="0" i="0" u="none" baseline="0" dirty="0"/>
              <a:t>Mesurer les capacités, le fonctionnement et les performances de la chaîne d’approvisionnement</a:t>
            </a:r>
          </a:p>
          <a:p>
            <a:pPr marL="342900" indent="-342900">
              <a:buFont typeface="+mj-lt"/>
              <a:buAutoNum type="arabicPeriod"/>
            </a:pPr>
            <a:r>
              <a:rPr lang="fr-FR" sz="2400" b="0" i="0" u="none" baseline="0" dirty="0"/>
              <a:t>Identifier les goulots d’étranglement et les </a:t>
            </a:r>
            <a:r>
              <a:rPr lang="fr-FR" sz="2400" dirty="0"/>
              <a:t>lacunes tout </a:t>
            </a:r>
            <a:r>
              <a:rPr lang="fr-FR" sz="2400" b="0" i="0" u="none" baseline="0" dirty="0"/>
              <a:t>au </a:t>
            </a:r>
            <a:br>
              <a:rPr lang="fr-FR" sz="2400" b="0" i="0" u="none" baseline="0" dirty="0"/>
            </a:br>
            <a:r>
              <a:rPr lang="fr-FR" sz="2400" b="0" i="0" u="none" baseline="0" dirty="0"/>
              <a:t>long de la chaîne d’approvisionnement à des fins d’amélioration </a:t>
            </a:r>
          </a:p>
          <a:p>
            <a:pPr marL="342900" indent="-342900" algn="l" rtl="0">
              <a:buFont typeface="+mj-lt"/>
              <a:buAutoNum type="arabicPeriod"/>
            </a:pPr>
            <a:r>
              <a:rPr lang="fr-FR" sz="2400" b="0" i="0" u="none" baseline="0" dirty="0"/>
              <a:t>Suivre l’impact des actions et/ou des investissements destinés </a:t>
            </a:r>
            <a:br>
              <a:rPr lang="fr-FR" sz="2400" b="0" i="0" u="none" baseline="0" dirty="0"/>
            </a:br>
            <a:r>
              <a:rPr lang="fr-FR" sz="2400" b="0" i="0" u="none" baseline="0" dirty="0"/>
              <a:t>à améliorer la chaîne d’approvisionnement</a:t>
            </a:r>
          </a:p>
          <a:p>
            <a:endParaRPr lang="fr-FR" sz="2400" b="1" dirty="0"/>
          </a:p>
          <a:p>
            <a:pPr algn="l" rtl="0"/>
            <a:r>
              <a:rPr lang="fr-FR" sz="2400" b="1" i="0" u="none" baseline="0" dirty="0"/>
              <a:t>Optimisation de la planification</a:t>
            </a:r>
          </a:p>
          <a:p>
            <a:pPr marL="342900" indent="-342900" algn="l" rtl="0">
              <a:buFont typeface="+mj-lt"/>
              <a:buAutoNum type="arabicPeriod" startAt="4"/>
            </a:pPr>
            <a:r>
              <a:rPr lang="fr-FR" sz="2400" b="0" i="0" u="none" baseline="0" dirty="0"/>
              <a:t>Documenter la planification stratégique, la politique et la gestion à l’échelle d’un pays</a:t>
            </a:r>
            <a:endParaRPr lang="fr-FR" sz="2400" dirty="0"/>
          </a:p>
          <a:p>
            <a:pPr marL="342900" indent="-342900" algn="l" rtl="0">
              <a:buFont typeface="+mj-lt"/>
              <a:buAutoNum type="arabicPeriod" startAt="4"/>
            </a:pPr>
            <a:r>
              <a:rPr lang="fr-FR" sz="2400" b="0" i="0" u="none" baseline="0" dirty="0"/>
              <a:t>Documenter et orienter les investissements du pays et des bailleurs de fonds dans la chaîne d’approvisionnement</a:t>
            </a:r>
          </a:p>
        </p:txBody>
      </p:sp>
    </p:spTree>
    <p:custDataLst>
      <p:tags r:id="rId1"/>
    </p:custDataLst>
    <p:extLst>
      <p:ext uri="{BB962C8B-B14F-4D97-AF65-F5344CB8AC3E}">
        <p14:creationId xmlns:p14="http://schemas.microsoft.com/office/powerpoint/2010/main" val="25020184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fld id="{F1C838E6-2EFE-2E47-BF15-73F64BC0A44F}" type="datetime1">
              <a:rPr lang="en-US"/>
              <a:pPr algn="l" defTabSz="342900" rtl="0">
                <a:defRPr/>
              </a:pPr>
              <a:t>6/4/2019</a:t>
            </a:fld>
            <a:endParaRPr lang="fr-FR"/>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pPr defTabSz="342900">
                <a:defRPr/>
              </a:pPr>
              <a:t>7</a:t>
            </a:fld>
            <a:endParaRPr lang="fr-FR"/>
          </a:p>
        </p:txBody>
      </p:sp>
      <p:sp>
        <p:nvSpPr>
          <p:cNvPr id="8" name="Title 7"/>
          <p:cNvSpPr>
            <a:spLocks noGrp="1"/>
          </p:cNvSpPr>
          <p:nvPr>
            <p:ph type="title"/>
          </p:nvPr>
        </p:nvSpPr>
        <p:spPr>
          <a:xfrm>
            <a:off x="381000" y="304800"/>
            <a:ext cx="7086600" cy="954107"/>
          </a:xfrm>
        </p:spPr>
        <p:txBody>
          <a:bodyPr/>
          <a:lstStyle/>
          <a:p>
            <a:pPr algn="l" rtl="0"/>
            <a:r>
              <a:rPr lang="fr-FR" b="1" i="0" u="none" baseline="0" dirty="0">
                <a:solidFill>
                  <a:srgbClr val="C00000"/>
                </a:solidFill>
              </a:rPr>
              <a:t>OBJECTIF DE L’OUTIL NSCA 2.0 POUR LE PAYS X</a:t>
            </a:r>
            <a:endParaRPr lang="fr-FR" dirty="0">
              <a:solidFill>
                <a:srgbClr val="C00000"/>
              </a:solidFill>
            </a:endParaRPr>
          </a:p>
        </p:txBody>
      </p:sp>
      <p:sp>
        <p:nvSpPr>
          <p:cNvPr id="3" name="Rectangle 2"/>
          <p:cNvSpPr/>
          <p:nvPr/>
        </p:nvSpPr>
        <p:spPr>
          <a:xfrm>
            <a:off x="618186" y="1447800"/>
            <a:ext cx="8297214" cy="5724644"/>
          </a:xfrm>
          <a:prstGeom prst="rect">
            <a:avLst/>
          </a:prstGeom>
        </p:spPr>
        <p:txBody>
          <a:bodyPr wrap="square">
            <a:spAutoFit/>
          </a:bodyPr>
          <a:lstStyle/>
          <a:p>
            <a:pPr marL="342900" indent="-342900" algn="l" rtl="0">
              <a:buFont typeface="+mj-lt"/>
              <a:buAutoNum type="arabicPeriod"/>
            </a:pPr>
            <a:r>
              <a:rPr lang="fr-FR" sz="2400" b="0" i="0" u="none" baseline="0" dirty="0"/>
              <a:t>Fournir un aperçu complet de la maturité et des performances de la chaîne d’approvisionnement pharmaceutique du secteur public du pays X pour mieux cibler les interventions visant </a:t>
            </a:r>
            <a:br>
              <a:rPr lang="fr-FR" sz="2400" b="0" i="0" u="none" baseline="0" dirty="0"/>
            </a:br>
            <a:r>
              <a:rPr lang="fr-FR" sz="2400" b="0" i="0" u="none" baseline="0" dirty="0"/>
              <a:t>à répondre directement aux besoins des établissements.  </a:t>
            </a:r>
            <a:br>
              <a:rPr lang="fr-FR" sz="2400" b="0" i="0" u="none" baseline="0" dirty="0"/>
            </a:br>
            <a:r>
              <a:rPr lang="fr-FR" sz="2400" b="0" i="0" u="none" baseline="0" dirty="0"/>
              <a:t>(Sites bénéficiant de l’appui de magasins centraux de fournitures médicales)</a:t>
            </a:r>
          </a:p>
          <a:p>
            <a:pPr marL="342900" indent="-342900" algn="l" rtl="0">
              <a:buFont typeface="+mj-lt"/>
              <a:buAutoNum type="arabicPeriod"/>
            </a:pPr>
            <a:r>
              <a:rPr lang="fr-FR" sz="2400" b="0" i="0" u="none" baseline="0" dirty="0"/>
              <a:t>Analyser et mesurer les performances et les capacités de la chaîne d’approvisionnement dans le secteur public.</a:t>
            </a:r>
          </a:p>
          <a:p>
            <a:pPr marL="342900" indent="-342900" algn="l" rtl="0">
              <a:buFont typeface="+mj-lt"/>
              <a:buAutoNum type="arabicPeriod"/>
            </a:pPr>
            <a:r>
              <a:rPr lang="fr-FR" sz="2400" b="0" i="0" u="none" baseline="0" dirty="0"/>
              <a:t>Identifier les domaines d’opportunités prioritaires pour la planification du ministère de la Santé et la coordination des parties prenantes, afin de documenter le développement de plans de transformation destinés à orienter les investissements dans le renforcement des systèmes.</a:t>
            </a:r>
          </a:p>
          <a:p>
            <a:pPr lvl="0" algn="l" rtl="0"/>
            <a:endParaRPr lang="fr-FR" dirty="0"/>
          </a:p>
          <a:p>
            <a:pPr marL="342900" indent="-342900" algn="l" rtl="0">
              <a:buFont typeface="+mj-lt"/>
              <a:buAutoNum type="arabicPeriod"/>
            </a:pPr>
            <a:endParaRPr lang="fr-FR" dirty="0"/>
          </a:p>
          <a:p>
            <a:pPr marL="342900" indent="-342900" algn="l" rtl="0">
              <a:buFont typeface="+mj-lt"/>
              <a:buAutoNum type="arabicPeriod"/>
            </a:pPr>
            <a:endParaRPr lang="fr-FR" dirty="0"/>
          </a:p>
        </p:txBody>
      </p:sp>
    </p:spTree>
    <p:custDataLst>
      <p:tags r:id="rId1"/>
    </p:custDataLst>
    <p:extLst>
      <p:ext uri="{BB962C8B-B14F-4D97-AF65-F5344CB8AC3E}">
        <p14:creationId xmlns:p14="http://schemas.microsoft.com/office/powerpoint/2010/main" val="132266922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fr-FR" sz="600" b="0" i="0" u="none" strike="noStrike" kern="1200" cap="none" spc="0" normalizeH="0" baseline="0" noProof="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77333" y="304800"/>
            <a:ext cx="6790268" cy="954107"/>
          </a:xfrm>
        </p:spPr>
        <p:txBody>
          <a:bodyPr/>
          <a:lstStyle/>
          <a:p>
            <a:pPr algn="l" rtl="0"/>
            <a:r>
              <a:rPr lang="fr-FR" b="1" i="0" u="none" baseline="0" dirty="0">
                <a:solidFill>
                  <a:srgbClr val="C00000"/>
                </a:solidFill>
              </a:rPr>
              <a:t>EMPLOI DE L’OUTIL NSCA 2.0 POUR LE PAYS X</a:t>
            </a:r>
            <a:endParaRPr lang="fr-FR" dirty="0">
              <a:solidFill>
                <a:srgbClr val="C00000"/>
              </a:solidFill>
            </a:endParaRPr>
          </a:p>
        </p:txBody>
      </p:sp>
      <p:sp>
        <p:nvSpPr>
          <p:cNvPr id="3" name="Rectangle 2"/>
          <p:cNvSpPr/>
          <p:nvPr/>
        </p:nvSpPr>
        <p:spPr>
          <a:xfrm>
            <a:off x="711200" y="1510880"/>
            <a:ext cx="8128000" cy="4893647"/>
          </a:xfrm>
          <a:prstGeom prst="rect">
            <a:avLst/>
          </a:prstGeom>
        </p:spPr>
        <p:txBody>
          <a:bodyPr wrap="square">
            <a:spAutoFit/>
          </a:bodyPr>
          <a:lstStyle/>
          <a:p>
            <a:pPr marL="457200" lvl="0" indent="-457200">
              <a:buFont typeface="+mj-lt"/>
              <a:buAutoNum type="arabicPeriod"/>
            </a:pPr>
            <a:r>
              <a:rPr lang="fr-FR" sz="2400" b="0" i="0" u="none" baseline="0" dirty="0"/>
              <a:t>Harmoniser les plans de travail des partenaires pour traiter les </a:t>
            </a:r>
            <a:r>
              <a:rPr lang="fr-FR" sz="2400" dirty="0"/>
              <a:t>lacunes </a:t>
            </a:r>
            <a:r>
              <a:rPr lang="fr-FR" sz="2400" b="0" i="0" u="none" baseline="0" dirty="0"/>
              <a:t>ou les goulots d’étranglement détectés.</a:t>
            </a:r>
          </a:p>
          <a:p>
            <a:pPr marL="457200" lvl="0" indent="-457200" algn="l" rtl="0">
              <a:buFont typeface="+mj-lt"/>
              <a:buAutoNum type="arabicPeriod"/>
            </a:pPr>
            <a:r>
              <a:rPr lang="fr-FR" sz="2400" b="0" i="0" u="none" baseline="0" dirty="0"/>
              <a:t>Documenter les performances actuelles et partager les bonnes pratiques d’un site à l’autre.</a:t>
            </a:r>
          </a:p>
          <a:p>
            <a:pPr marL="457200" lvl="0" indent="-457200" algn="l" rtl="0">
              <a:buFont typeface="+mj-lt"/>
              <a:buAutoNum type="arabicPeriod"/>
            </a:pPr>
            <a:r>
              <a:rPr lang="fr-FR" sz="2400" b="0" i="0" u="none" baseline="0" dirty="0"/>
              <a:t>Disposer d’un outil de sensibilisation pour obtenir des financements supplémentaires.</a:t>
            </a:r>
          </a:p>
          <a:p>
            <a:pPr marL="457200" lvl="0" indent="-457200" algn="l" rtl="0">
              <a:buFont typeface="+mj-lt"/>
              <a:buAutoNum type="arabicPeriod"/>
            </a:pPr>
            <a:r>
              <a:rPr lang="fr-FR" sz="2400" b="0" i="0" u="none" baseline="0" dirty="0"/>
              <a:t>Favoriser la prise de décisions d’investissement éclairées concernant la chaîne d’approvisionnement de la santé publique.</a:t>
            </a:r>
          </a:p>
          <a:p>
            <a:pPr marL="457200" lvl="0" indent="-457200" algn="l" rtl="0">
              <a:buFont typeface="+mj-lt"/>
              <a:buAutoNum type="arabicPeriod"/>
            </a:pPr>
            <a:r>
              <a:rPr lang="fr-FR" sz="2400" b="0" i="0" u="none" baseline="0" dirty="0"/>
              <a:t>Éclairer la planification stratégique concernant la politique X et le plan stratégique du pays X.</a:t>
            </a:r>
          </a:p>
          <a:p>
            <a:pPr marL="457200" lvl="0" indent="-457200" algn="l" rtl="0">
              <a:buFont typeface="+mj-lt"/>
              <a:buAutoNum type="arabicPeriod"/>
            </a:pPr>
            <a:endParaRPr lang="fr-FR" sz="2400" dirty="0"/>
          </a:p>
          <a:p>
            <a:pPr marL="457200" lvl="0" indent="-457200" algn="l" rtl="0">
              <a:buFont typeface="+mj-lt"/>
              <a:buAutoNum type="arabicPeriod"/>
            </a:pPr>
            <a:endParaRPr lang="fr-FR" sz="2400" dirty="0"/>
          </a:p>
        </p:txBody>
      </p:sp>
    </p:spTree>
    <p:custDataLst>
      <p:tags r:id="rId1"/>
    </p:custDataLst>
    <p:extLst>
      <p:ext uri="{BB962C8B-B14F-4D97-AF65-F5344CB8AC3E}">
        <p14:creationId xmlns:p14="http://schemas.microsoft.com/office/powerpoint/2010/main" val="364917831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pPr algn="l" rtl="0"/>
            <a:r>
              <a:rPr lang="fr-FR" b="0" i="0" u="none" baseline="0" dirty="0"/>
              <a:t>Expérience relative à la NSCA 2.0</a:t>
            </a:r>
            <a:br>
              <a:rPr lang="fr-FR" dirty="0"/>
            </a:br>
            <a:br>
              <a:rPr lang="fr-FR" dirty="0"/>
            </a:br>
            <a:r>
              <a:rPr lang="fr-FR" b="0" i="1" u="none" baseline="0" dirty="0"/>
              <a:t>Nom officiel du pays X</a:t>
            </a:r>
            <a:r>
              <a:rPr lang="fr-FR" b="0" i="1" u="none" baseline="0" dirty="0">
                <a:solidFill>
                  <a:schemeClr val="bg1"/>
                </a:solidFill>
              </a:rPr>
              <a:t>, Organisation officielle</a:t>
            </a:r>
            <a:br>
              <a:rPr lang="fr-FR" i="1" dirty="0"/>
            </a:br>
            <a:br>
              <a:rPr lang="fr-FR" dirty="0"/>
            </a:b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6/4/2019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1312513685"/>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5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00.xml><?xml version="1.0" encoding="utf-8"?>
<p:tagLst xmlns:a="http://schemas.openxmlformats.org/drawingml/2006/main" xmlns:r="http://schemas.openxmlformats.org/officeDocument/2006/relationships" xmlns:p="http://schemas.openxmlformats.org/presentationml/2006/main">
  <p:tag name="NAME" val="SingleBoatShape"/>
</p:tagLst>
</file>

<file path=ppt/tags/tag101.xml><?xml version="1.0" encoding="utf-8"?>
<p:tagLst xmlns:a="http://schemas.openxmlformats.org/drawingml/2006/main" xmlns:r="http://schemas.openxmlformats.org/officeDocument/2006/relationships" xmlns:p="http://schemas.openxmlformats.org/presentationml/2006/main">
  <p:tag name="NAME" val="SingleBoatText"/>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Logo"/>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NAME" val="SingleBoat"/>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NAME" val="SingleBoat"/>
</p:tagLst>
</file>

<file path=ppt/tags/tag71.xml><?xml version="1.0" encoding="utf-8"?>
<p:tagLst xmlns:a="http://schemas.openxmlformats.org/drawingml/2006/main" xmlns:r="http://schemas.openxmlformats.org/officeDocument/2006/relationships" xmlns:p="http://schemas.openxmlformats.org/presentationml/2006/main">
  <p:tag name="NAME" val="SingleBoat"/>
</p:tagLst>
</file>

<file path=ppt/tags/tag72.xml><?xml version="1.0" encoding="utf-8"?>
<p:tagLst xmlns:a="http://schemas.openxmlformats.org/drawingml/2006/main" xmlns:r="http://schemas.openxmlformats.org/officeDocument/2006/relationships" xmlns:p="http://schemas.openxmlformats.org/presentationml/2006/main">
  <p:tag name="NAME" val="SingleBoat"/>
</p:tagLst>
</file>

<file path=ppt/tags/tag73.xml><?xml version="1.0" encoding="utf-8"?>
<p:tagLst xmlns:a="http://schemas.openxmlformats.org/drawingml/2006/main" xmlns:r="http://schemas.openxmlformats.org/officeDocument/2006/relationships" xmlns:p="http://schemas.openxmlformats.org/presentationml/2006/main">
  <p:tag name="NAME" val="SingleBoat"/>
</p:tagLst>
</file>

<file path=ppt/tags/tag74.xml><?xml version="1.0" encoding="utf-8"?>
<p:tagLst xmlns:a="http://schemas.openxmlformats.org/drawingml/2006/main" xmlns:r="http://schemas.openxmlformats.org/officeDocument/2006/relationships" xmlns:p="http://schemas.openxmlformats.org/presentationml/2006/main">
  <p:tag name="NAME" val="SingleBoat"/>
</p:tagLst>
</file>

<file path=ppt/tags/tag75.xml><?xml version="1.0" encoding="utf-8"?>
<p:tagLst xmlns:a="http://schemas.openxmlformats.org/drawingml/2006/main" xmlns:r="http://schemas.openxmlformats.org/officeDocument/2006/relationships" xmlns:p="http://schemas.openxmlformats.org/presentationml/2006/main">
  <p:tag name="NAME" val="SingleBoat"/>
</p:tagLst>
</file>

<file path=ppt/tags/tag76.xml><?xml version="1.0" encoding="utf-8"?>
<p:tagLst xmlns:a="http://schemas.openxmlformats.org/drawingml/2006/main" xmlns:r="http://schemas.openxmlformats.org/officeDocument/2006/relationships" xmlns:p="http://schemas.openxmlformats.org/presentationml/2006/main">
  <p:tag name="NAME" val="SingleBoat"/>
</p:tagLst>
</file>

<file path=ppt/tags/tag77.xml><?xml version="1.0" encoding="utf-8"?>
<p:tagLst xmlns:a="http://schemas.openxmlformats.org/drawingml/2006/main" xmlns:r="http://schemas.openxmlformats.org/officeDocument/2006/relationships" xmlns:p="http://schemas.openxmlformats.org/presentationml/2006/main">
  <p:tag name="NAME" val="SingleBoat"/>
</p:tagLst>
</file>

<file path=ppt/tags/tag78.xml><?xml version="1.0" encoding="utf-8"?>
<p:tagLst xmlns:a="http://schemas.openxmlformats.org/drawingml/2006/main" xmlns:r="http://schemas.openxmlformats.org/officeDocument/2006/relationships" xmlns:p="http://schemas.openxmlformats.org/presentationml/2006/main">
  <p:tag name="NAME" val="SingleBoatShape"/>
</p:tagLst>
</file>

<file path=ppt/tags/tag79.xml><?xml version="1.0" encoding="utf-8"?>
<p:tagLst xmlns:a="http://schemas.openxmlformats.org/drawingml/2006/main" xmlns:r="http://schemas.openxmlformats.org/officeDocument/2006/relationships" xmlns:p="http://schemas.openxmlformats.org/presentationml/2006/main">
  <p:tag name="NAME" val="SingleBoatText"/>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NAME" val="SingleBoatShape"/>
</p:tagLst>
</file>

<file path=ppt/tags/tag81.xml><?xml version="1.0" encoding="utf-8"?>
<p:tagLst xmlns:a="http://schemas.openxmlformats.org/drawingml/2006/main" xmlns:r="http://schemas.openxmlformats.org/officeDocument/2006/relationships" xmlns:p="http://schemas.openxmlformats.org/presentationml/2006/main">
  <p:tag name="NAME" val="SingleBoatText"/>
</p:tagLst>
</file>

<file path=ppt/tags/tag82.xml><?xml version="1.0" encoding="utf-8"?>
<p:tagLst xmlns:a="http://schemas.openxmlformats.org/drawingml/2006/main" xmlns:r="http://schemas.openxmlformats.org/officeDocument/2006/relationships" xmlns:p="http://schemas.openxmlformats.org/presentationml/2006/main">
  <p:tag name="NAME" val="SingleBoatShape"/>
</p:tagLst>
</file>

<file path=ppt/tags/tag83.xml><?xml version="1.0" encoding="utf-8"?>
<p:tagLst xmlns:a="http://schemas.openxmlformats.org/drawingml/2006/main" xmlns:r="http://schemas.openxmlformats.org/officeDocument/2006/relationships" xmlns:p="http://schemas.openxmlformats.org/presentationml/2006/main">
  <p:tag name="NAME" val="SingleBoatText"/>
</p:tagLst>
</file>

<file path=ppt/tags/tag84.xml><?xml version="1.0" encoding="utf-8"?>
<p:tagLst xmlns:a="http://schemas.openxmlformats.org/drawingml/2006/main" xmlns:r="http://schemas.openxmlformats.org/officeDocument/2006/relationships" xmlns:p="http://schemas.openxmlformats.org/presentationml/2006/main">
  <p:tag name="NAME" val="SingleBoatShape"/>
</p:tagLst>
</file>

<file path=ppt/tags/tag85.xml><?xml version="1.0" encoding="utf-8"?>
<p:tagLst xmlns:a="http://schemas.openxmlformats.org/drawingml/2006/main" xmlns:r="http://schemas.openxmlformats.org/officeDocument/2006/relationships" xmlns:p="http://schemas.openxmlformats.org/presentationml/2006/main">
  <p:tag name="NAME" val="SingleBoatText"/>
</p:tagLst>
</file>

<file path=ppt/tags/tag86.xml><?xml version="1.0" encoding="utf-8"?>
<p:tagLst xmlns:a="http://schemas.openxmlformats.org/drawingml/2006/main" xmlns:r="http://schemas.openxmlformats.org/officeDocument/2006/relationships" xmlns:p="http://schemas.openxmlformats.org/presentationml/2006/main">
  <p:tag name="NAME" val="SingleBoatShape"/>
</p:tagLst>
</file>

<file path=ppt/tags/tag87.xml><?xml version="1.0" encoding="utf-8"?>
<p:tagLst xmlns:a="http://schemas.openxmlformats.org/drawingml/2006/main" xmlns:r="http://schemas.openxmlformats.org/officeDocument/2006/relationships" xmlns:p="http://schemas.openxmlformats.org/presentationml/2006/main">
  <p:tag name="NAME" val="SingleBoatText"/>
</p:tagLst>
</file>

<file path=ppt/tags/tag88.xml><?xml version="1.0" encoding="utf-8"?>
<p:tagLst xmlns:a="http://schemas.openxmlformats.org/drawingml/2006/main" xmlns:r="http://schemas.openxmlformats.org/officeDocument/2006/relationships" xmlns:p="http://schemas.openxmlformats.org/presentationml/2006/main">
  <p:tag name="NAME" val="SingleBoat"/>
</p:tagLst>
</file>

<file path=ppt/tags/tag89.xml><?xml version="1.0" encoding="utf-8"?>
<p:tagLst xmlns:a="http://schemas.openxmlformats.org/drawingml/2006/main" xmlns:r="http://schemas.openxmlformats.org/officeDocument/2006/relationships" xmlns:p="http://schemas.openxmlformats.org/presentationml/2006/main">
  <p:tag name="NAME" val="SingleBoat"/>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NAME" val="SingleBoatShape"/>
</p:tagLst>
</file>

<file path=ppt/tags/tag91.xml><?xml version="1.0" encoding="utf-8"?>
<p:tagLst xmlns:a="http://schemas.openxmlformats.org/drawingml/2006/main" xmlns:r="http://schemas.openxmlformats.org/officeDocument/2006/relationships" xmlns:p="http://schemas.openxmlformats.org/presentationml/2006/main">
  <p:tag name="NAME" val="SingleBoatText"/>
</p:tagLst>
</file>

<file path=ppt/tags/tag92.xml><?xml version="1.0" encoding="utf-8"?>
<p:tagLst xmlns:a="http://schemas.openxmlformats.org/drawingml/2006/main" xmlns:r="http://schemas.openxmlformats.org/officeDocument/2006/relationships" xmlns:p="http://schemas.openxmlformats.org/presentationml/2006/main">
  <p:tag name="NAME" val="SingleBoatShape"/>
</p:tagLst>
</file>

<file path=ppt/tags/tag93.xml><?xml version="1.0" encoding="utf-8"?>
<p:tagLst xmlns:a="http://schemas.openxmlformats.org/drawingml/2006/main" xmlns:r="http://schemas.openxmlformats.org/officeDocument/2006/relationships" xmlns:p="http://schemas.openxmlformats.org/presentationml/2006/main">
  <p:tag name="NAME" val="SingleBoatText"/>
</p:tagLst>
</file>

<file path=ppt/tags/tag94.xml><?xml version="1.0" encoding="utf-8"?>
<p:tagLst xmlns:a="http://schemas.openxmlformats.org/drawingml/2006/main" xmlns:r="http://schemas.openxmlformats.org/officeDocument/2006/relationships" xmlns:p="http://schemas.openxmlformats.org/presentationml/2006/main">
  <p:tag name="NAME" val="SingleBoatShape"/>
</p:tagLst>
</file>

<file path=ppt/tags/tag95.xml><?xml version="1.0" encoding="utf-8"?>
<p:tagLst xmlns:a="http://schemas.openxmlformats.org/drawingml/2006/main" xmlns:r="http://schemas.openxmlformats.org/officeDocument/2006/relationships" xmlns:p="http://schemas.openxmlformats.org/presentationml/2006/main">
  <p:tag name="NAME" val="SingleBoatText"/>
</p:tagLst>
</file>

<file path=ppt/tags/tag96.xml><?xml version="1.0" encoding="utf-8"?>
<p:tagLst xmlns:a="http://schemas.openxmlformats.org/drawingml/2006/main" xmlns:r="http://schemas.openxmlformats.org/officeDocument/2006/relationships" xmlns:p="http://schemas.openxmlformats.org/presentationml/2006/main">
  <p:tag name="NAME" val="SingleBoatShape"/>
</p:tagLst>
</file>

<file path=ppt/tags/tag97.xml><?xml version="1.0" encoding="utf-8"?>
<p:tagLst xmlns:a="http://schemas.openxmlformats.org/drawingml/2006/main" xmlns:r="http://schemas.openxmlformats.org/officeDocument/2006/relationships" xmlns:p="http://schemas.openxmlformats.org/presentationml/2006/main">
  <p:tag name="NAME" val="SingleBoatText"/>
</p:tagLst>
</file>

<file path=ppt/tags/tag98.xml><?xml version="1.0" encoding="utf-8"?>
<p:tagLst xmlns:a="http://schemas.openxmlformats.org/drawingml/2006/main" xmlns:r="http://schemas.openxmlformats.org/officeDocument/2006/relationships" xmlns:p="http://schemas.openxmlformats.org/presentationml/2006/main">
  <p:tag name="NAME" val="SingleBoatShape"/>
</p:tagLst>
</file>

<file path=ppt/tags/tag99.xml><?xml version="1.0" encoding="utf-8"?>
<p:tagLst xmlns:a="http://schemas.openxmlformats.org/drawingml/2006/main" xmlns:r="http://schemas.openxmlformats.org/officeDocument/2006/relationships" xmlns:p="http://schemas.openxmlformats.org/presentationml/2006/main">
  <p:tag name="NAME" val="SingleBoatText"/>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5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822e118f-d533-465d-b5ca-7beed2256e09" ContentTypeId="0x0101008DA58B5CA681664FAB24816C56F4108502" PreviousValue="false"/>
</file>

<file path=customXml/itemProps1.xml><?xml version="1.0" encoding="utf-8"?>
<ds:datastoreItem xmlns:ds="http://schemas.openxmlformats.org/officeDocument/2006/customXml" ds:itemID="{9FF71635-30F5-4DCF-84E3-8947AB3C1F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7096d6-fc66-4344-9e3f-2445529a09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C4C6B1-A8BE-4E22-909F-A067FFD322F6}">
  <ds:schemaRefs>
    <ds:schemaRef ds:uri="http://schemas.openxmlformats.org/package/2006/metadata/core-properties"/>
    <ds:schemaRef ds:uri="8d7096d6-fc66-4344-9e3f-2445529a09f6"/>
    <ds:schemaRef ds:uri="http://schemas.microsoft.com/office/infopath/2007/PartnerControls"/>
    <ds:schemaRef ds:uri="http://purl.org/dc/dcmitype/"/>
    <ds:schemaRef ds:uri="http://purl.org/dc/terms/"/>
    <ds:schemaRef ds:uri="http://purl.org/dc/elements/1.1/"/>
    <ds:schemaRef ds:uri="http://schemas.microsoft.com/office/2006/documentManagement/typ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977F022-7F17-4AA0-A0AD-D802EAB331D6}">
  <ds:schemaRefs>
    <ds:schemaRef ds:uri="http://schemas.microsoft.com/sharepoint/v3/contenttype/forms"/>
  </ds:schemaRefs>
</ds:datastoreItem>
</file>

<file path=customXml/itemProps4.xml><?xml version="1.0" encoding="utf-8"?>
<ds:datastoreItem xmlns:ds="http://schemas.openxmlformats.org/officeDocument/2006/customXml" ds:itemID="{777EF461-3118-464B-9724-702039C78923}">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4.3-Template_4.29.2016</Template>
  <TotalTime>18639</TotalTime>
  <Words>2485</Words>
  <Application>Microsoft Office PowerPoint</Application>
  <PresentationFormat>On-screen Show (4:3)</PresentationFormat>
  <Paragraphs>673</Paragraphs>
  <Slides>58</Slides>
  <Notes>25</Notes>
  <HiddenSlides>1</HiddenSlides>
  <MMClips>0</MMClips>
  <ScaleCrop>false</ScaleCrop>
  <HeadingPairs>
    <vt:vector size="8" baseType="variant">
      <vt:variant>
        <vt:lpstr>Fonts Used</vt:lpstr>
      </vt:variant>
      <vt:variant>
        <vt:i4>8</vt:i4>
      </vt:variant>
      <vt:variant>
        <vt:lpstr>Theme</vt:lpstr>
      </vt:variant>
      <vt:variant>
        <vt:i4>4</vt:i4>
      </vt:variant>
      <vt:variant>
        <vt:lpstr>Embedded OLE Servers</vt:lpstr>
      </vt:variant>
      <vt:variant>
        <vt:i4>2</vt:i4>
      </vt:variant>
      <vt:variant>
        <vt:lpstr>Slide Titles</vt:lpstr>
      </vt:variant>
      <vt:variant>
        <vt:i4>58</vt:i4>
      </vt:variant>
    </vt:vector>
  </HeadingPairs>
  <TitlesOfParts>
    <vt:vector size="72" baseType="lpstr">
      <vt:lpstr>Arial</vt:lpstr>
      <vt:lpstr>Cabin</vt:lpstr>
      <vt:lpstr>Calibri</vt:lpstr>
      <vt:lpstr>Georgia</vt:lpstr>
      <vt:lpstr>Gill Sans MT</vt:lpstr>
      <vt:lpstr>Symbol</vt:lpstr>
      <vt:lpstr>Times</vt:lpstr>
      <vt:lpstr>Wingdings</vt:lpstr>
      <vt:lpstr>4.3-Template_4.29.2016</vt:lpstr>
      <vt:lpstr>1_4.3-Template_4.29.2016</vt:lpstr>
      <vt:lpstr>Firm Format - template_Blue</vt:lpstr>
      <vt:lpstr>5_4.3-Template_4.29.2016</vt:lpstr>
      <vt:lpstr>think-cell Slide</vt:lpstr>
      <vt:lpstr>Document</vt:lpstr>
      <vt:lpstr>1. Évaluation nationale de la chaîne d’approvisionnement 2.0    ATELIER DE CARTOGRAPHIE DE LA CHAÎNE D’APPROVISIONNEMENT  Jour et mois, Année   </vt:lpstr>
      <vt:lpstr>PowerPoint Presentation</vt:lpstr>
      <vt:lpstr>PowerPoint Presentation</vt:lpstr>
      <vt:lpstr>CONTEXTE ET OBJECTIF DE L’OUTIL NSCA 2.0  Nom officiel du pays X, Organisation officielle   </vt:lpstr>
      <vt:lpstr>NSCA 2.0 – Sources</vt:lpstr>
      <vt:lpstr>OBJECTIF GÉNÉRAL DE L’OUTIL NSCA 2.0</vt:lpstr>
      <vt:lpstr>OBJECTIF DE L’OUTIL NSCA 2.0 POUR LE PAYS X</vt:lpstr>
      <vt:lpstr>EMPLOI DE L’OUTIL NSCA 2.0 POUR LE PAYS X</vt:lpstr>
      <vt:lpstr>Expérience relative à la NSCA 2.0  Nom officiel du pays X, Organisation officielle   </vt:lpstr>
      <vt:lpstr>L’OUTIL NSCA 2.0 SE COMPOSE DE 3 ÉLÉMENTS</vt:lpstr>
      <vt:lpstr>PowerPoint Presentation</vt:lpstr>
      <vt:lpstr>NSCA – Cartographie de la chaîne d’approvisionnement  Nom officiel du pays X, Organisation officielle    </vt:lpstr>
      <vt:lpstr>CARTOGRAPHIE DE LA CHAÎNE D’APPROVISIONNEMENT</vt:lpstr>
      <vt:lpstr>CARTOGRAPHIE DE LA CHAÎNE D’APPROVISIONNEMENT</vt:lpstr>
      <vt:lpstr>Exemple de cartographie d’une chaîne d’approvisionnement complexe</vt:lpstr>
      <vt:lpstr>Exemple de schématisation de la chaîne d’approvisionnement mondiale jusqu’au patient avec redistribution de l’approvisionnement</vt:lpstr>
      <vt:lpstr>Exemple TRÈS clair de cartographie d’une chaîne d’approvisionnement unifiée</vt:lpstr>
      <vt:lpstr>Exemple – Cartographie de chaînes d’approvisionnement parallèles</vt:lpstr>
      <vt:lpstr>NSCA – Capability Maturity Model  Nom officiel, Organisation officielle (direction de l’équipe de l’outil NSCA)    </vt:lpstr>
      <vt:lpstr>ÉVALUATION DES CAPACITÉS ET DU FONCTIONNEMENT </vt:lpstr>
      <vt:lpstr>CAPABILITY MATURITY MODEL (CMM)</vt:lpstr>
      <vt:lpstr>L’OUTIL NSCA 2.0 CONTIENT 11 DOMAINES FONCTIONNELS, MESURÉS DANS LE CADRE DE L’ÉVALUATION</vt:lpstr>
      <vt:lpstr>Définitions du degré de maturité et contribution au score général du modèle CMM</vt:lpstr>
      <vt:lpstr>NSCA 2.0 du Pays X – Résultats du CMM du SIGL</vt:lpstr>
      <vt:lpstr>PowerPoint Presentation</vt:lpstr>
      <vt:lpstr>NSCA – Indicateurs clés de performance  Nom officiel du pays X, Organisation officielle (membre de l’équipe Plan d’implémentation/NSCA)   </vt:lpstr>
      <vt:lpstr>Critères pour l’inclusion de KPI supplémentaires</vt:lpstr>
      <vt:lpstr>Indicateurs clés de performance à utiliser dans le pays X (NSCA)</vt:lpstr>
      <vt:lpstr>NSCA – Produits traceurs  Nom officiel du pays X, organisation officielle   </vt:lpstr>
      <vt:lpstr>Critères pour les produits traceurs</vt:lpstr>
      <vt:lpstr>PRODUITS TRACEURS pour l’outil NSCA du pays X</vt:lpstr>
      <vt:lpstr>Préparation de l’évaluation NSCA  pour l’Ouganda  Nom officiel du pays X, Organisation officielle</vt:lpstr>
      <vt:lpstr>Préparation de l’évaluation NSCA</vt:lpstr>
      <vt:lpstr>Préparation de l’évaluation NSCA</vt:lpstr>
      <vt:lpstr>Préparation de l’évaluation NSCA</vt:lpstr>
      <vt:lpstr>Préparation de l’évaluation NSCA</vt:lpstr>
      <vt:lpstr>PowerPoint Presentation</vt:lpstr>
      <vt:lpstr>II. CHAÎNE D’APPROVISIONNEMENT  GUIDE DE DISCUSSION POUR  LES GROUPES CHARGÉS DE LA CARTOGRAPHIE DES PARTIES PRENANTES  Nom officiel, organisation officielle </vt:lpstr>
      <vt:lpstr>Échangez au sujet des flux de produits et d’informations au sein  de la chaîne d’approvisionnement et créez une cartographie  de la chaîne d’approvisionnement.</vt:lpstr>
      <vt:lpstr>TRAVAIL DE GROUPE : Cartographie de la chaîne d’approvisionnement</vt:lpstr>
      <vt:lpstr>Prenez 15 minutes pour réaliser la cartographie.</vt:lpstr>
      <vt:lpstr>DIFFICULTÉS !</vt:lpstr>
      <vt:lpstr>Travail de groupe (suite)</vt:lpstr>
      <vt:lpstr>III. CHAÎNE D’APPROVISIONNEMENT  VALIDATION/COMMENTAIRES DES GROUPES CHARGÉS D’ÉLABORER  LES CARTOGRAPHIES  Nom officiel, organisation officielle  (Une personne pouvant faciliter la discussion tout en faisant avancer les choses. Nécessité  de trouver des points de consensus et d’étayer  à partir de ces derniers)  </vt:lpstr>
      <vt:lpstr>II. Calendrier de la NSCA du pays X  Nom officiel, organisation officielle</vt:lpstr>
      <vt:lpstr>Calendrier de la NSCA</vt:lpstr>
      <vt:lpstr>L’OUTIL NSCA 2.0 de l’USAID couvre le diagnostic de la chaîne d’approvisionnement du Fonds mondial de l’étape 1 à la moitié de l’étape 6.</vt:lpstr>
      <vt:lpstr>II. Échantillon de la NSCA de l’Ouganda  Nom, Organisation </vt:lpstr>
      <vt:lpstr>Échantillon</vt:lpstr>
      <vt:lpstr>Activité – CMM avec tablettes et compte rendu  Nom officiel, organisation </vt:lpstr>
      <vt:lpstr>La tablette servira à la collecte des données aux niveaux périphérique, intermédiaire et central de la chaîne d’approvisionnement. </vt:lpstr>
      <vt:lpstr>La tablette possède un écran tactile : un glissement du doigt permet la navigation et une pression du doigt permet de sélectionner une fonction.</vt:lpstr>
      <vt:lpstr>Ouvrez l’application SurveyCTO pour commencer à collecter les données.</vt:lpstr>
      <vt:lpstr>Sélectionnez le formulaire approprié pour le type de centre que vous évaluez.</vt:lpstr>
      <vt:lpstr>Après avoir sélectionné le formulaire, déplacez votre doigt vers LA DROITE pour commencer à saisir des données dans la tablette. Vous pouvez revenir en arrière à tout moment en balayant vers la gauche.</vt:lpstr>
      <vt:lpstr>Points en suspens et  compte rendu</vt:lpstr>
      <vt:lpstr>Merci !</vt:lpstr>
      <vt:lpstr>Détails de l’ensemble des indicateurs clés  de performance de la NSCA 2.0</vt:lpstr>
    </vt:vector>
  </TitlesOfParts>
  <Company>USAID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Arthur Ostrega</cp:lastModifiedBy>
  <cp:revision>501</cp:revision>
  <dcterms:created xsi:type="dcterms:W3CDTF">2016-05-03T20:02:08Z</dcterms:created>
  <dcterms:modified xsi:type="dcterms:W3CDTF">2019-06-04T21:13:41Z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B078BB5B-2678-411C-82E0-3E3318C0C325</vt:lpwstr>
  </property>
  <property fmtid="{D5CDD505-2E9C-101B-9397-08002B2CF9AE}" pid="3" name="ArticulatePath">
    <vt:lpwstr>1-NSCA Supply Chain Mapping Workshop-2018</vt:lpwstr>
  </property>
  <property fmtid="{D5CDD505-2E9C-101B-9397-08002B2CF9AE}" pid="4" name="ContentTypeId">
    <vt:lpwstr>0x0101008DA58B5CA681664FAB24816C56F41085020073CD9A2FDE83D74A8AE87C5E6F6E6916</vt:lpwstr>
  </property>
  <property fmtid="{D5CDD505-2E9C-101B-9397-08002B2CF9AE}" pid="5" name="Project Document Type">
    <vt:lpwstr/>
  </property>
  <property fmtid="{D5CDD505-2E9C-101B-9397-08002B2CF9AE}" pid="6" name="MediaServiceImageTags">
    <vt:lpwstr/>
  </property>
  <property fmtid="{D5CDD505-2E9C-101B-9397-08002B2CF9AE}" pid="7" name="lcf76f155ced4ddcb4097134ff3c332f">
    <vt:lpwstr/>
  </property>
</Properties>
</file>