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3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5"/>
  </p:notesMasterIdLst>
  <p:sldIdLst>
    <p:sldId id="508" r:id="rId2"/>
    <p:sldId id="552" r:id="rId3"/>
    <p:sldId id="46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37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Slide Image Placeholder 1">
            <a:extLst>
              <a:ext uri="{FF2B5EF4-FFF2-40B4-BE49-F238E27FC236}">
                <a16:creationId xmlns:a16="http://schemas.microsoft.com/office/drawing/2014/main" xmlns="" id="{15C36B20-F4D1-4589-9B40-6F750F450F4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5" name="Notes Placeholder 2">
            <a:extLst>
              <a:ext uri="{FF2B5EF4-FFF2-40B4-BE49-F238E27FC236}">
                <a16:creationId xmlns:a16="http://schemas.microsoft.com/office/drawing/2014/main" xmlns="" id="{66519186-D433-4F9A-9358-DA05AA5622B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125956" name="Slide Number Placeholder 3">
            <a:extLst>
              <a:ext uri="{FF2B5EF4-FFF2-40B4-BE49-F238E27FC236}">
                <a16:creationId xmlns:a16="http://schemas.microsoft.com/office/drawing/2014/main" xmlns="" id="{7A62A7A0-962E-4A5B-964D-A0EA0A6A91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C23FAC8-935A-4A68-BEE4-E0939E07F3E1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15604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4/11/2019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4/11/2019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3B5C5352-439D-48A2-8E96-9F09A74A041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55000" contrast="-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91256" y="71338"/>
            <a:ext cx="11706178" cy="6635919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0B3E0835-1607-49A0-92E2-DACB48C42CC7}"/>
              </a:ext>
            </a:extLst>
          </p:cNvPr>
          <p:cNvCxnSpPr/>
          <p:nvPr/>
        </p:nvCxnSpPr>
        <p:spPr>
          <a:xfrm>
            <a:off x="6174505" y="5932457"/>
            <a:ext cx="0" cy="72269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934AA5C2-08CF-425A-AE70-D3214BBB3FE7}"/>
              </a:ext>
            </a:extLst>
          </p:cNvPr>
          <p:cNvSpPr>
            <a:spLocks noGrp="1"/>
          </p:cNvSpPr>
          <p:nvPr/>
        </p:nvSpPr>
        <p:spPr>
          <a:xfrm>
            <a:off x="2362201" y="609583"/>
            <a:ext cx="9050866" cy="3657600"/>
          </a:xfrm>
          <a:prstGeom prst="rect">
            <a:avLst/>
          </a:prstGeom>
          <a:effectLst/>
        </p:spPr>
        <p:txBody>
          <a:bodyPr anchor="b">
            <a:normAutofit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/>
            <a:r>
              <a:rPr lang="fr-FR" sz="36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lang="fr-FR" sz="360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36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lang="fr-FR" sz="360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lang="fr-FR" sz="36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 2.0)</a:t>
            </a:r>
          </a:p>
          <a:p>
            <a:pPr algn="l" defTabSz="604738" rtl="0"/>
            <a:r>
              <a:rPr lang="fr-FR" sz="36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2</a:t>
            </a:r>
            <a:r>
              <a:rPr lang="fr-FR" sz="3600" b="0" i="0" u="none" baseline="300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</a:t>
            </a:r>
            <a:r>
              <a:rPr lang="fr-FR" sz="36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 jour : Pause-café et exercice pratique de collecte de données - familiarisation avec </a:t>
            </a:r>
            <a:r>
              <a:rPr lang="fr-FR" sz="3600" b="0" i="0" u="none" baseline="0" dirty="0" smtClean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l’outil </a:t>
            </a:r>
            <a:r>
              <a:rPr lang="fr-FR" sz="3600" b="0" i="0" u="none" baseline="0" dirty="0" err="1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endParaRPr lang="fr-FR" sz="3600" b="0" i="0" u="none" baseline="0" dirty="0">
              <a:solidFill>
                <a:srgbClr val="FFFF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6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algn="l" defTabSz="604738" rtl="0"/>
            <a:endParaRPr lang="fr-FR" altLang="en-US" sz="9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xmlns="" id="{F2CD1200-F822-42CA-B779-B6705ABCA7F9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4738" rtl="0">
              <a:spcAft>
                <a:spcPts val="1058"/>
              </a:spcAft>
              <a:defRPr/>
            </a:pPr>
            <a:r>
              <a:rPr lang="fr-FR" sz="1800" b="0" i="0" u="none" baseline="0">
                <a:solidFill>
                  <a:srgbClr val="FFFFFF"/>
                </a:solidFill>
              </a:rPr>
              <a:t>--/--/----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661CC974-1987-46E1-B101-55253F1BBC12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4935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F65E6844-5C19-4597-9ABD-045639D6DB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504720" y="6043308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BB7801F1-F4A2-4C21-B5BD-6AE0D3999563}"/>
              </a:ext>
            </a:extLst>
          </p:cNvPr>
          <p:cNvSpPr txBox="1"/>
          <p:nvPr/>
        </p:nvSpPr>
        <p:spPr>
          <a:xfrm>
            <a:off x="6230697" y="5932457"/>
            <a:ext cx="57667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04738" rtl="0"/>
            <a:r>
              <a:rPr lang="fr-FR" sz="1400" b="1" i="0" u="none" baseline="0" dirty="0">
                <a:solidFill>
                  <a:srgbClr val="FFFFFF"/>
                </a:solidFill>
                <a:latin typeface="Gill Sans MT"/>
              </a:rPr>
              <a:t>USAID Programme de la chaîne </a:t>
            </a:r>
            <a:r>
              <a:rPr lang="fr-FR" sz="1400" b="1" i="0" u="none" baseline="0" dirty="0" smtClean="0">
                <a:solidFill>
                  <a:srgbClr val="FFFFFF"/>
                </a:solidFill>
                <a:latin typeface="Gill Sans MT"/>
              </a:rPr>
              <a:t>d’approvisionnement </a:t>
            </a:r>
            <a:r>
              <a:rPr lang="fr-FR" sz="1400" b="1" i="0" u="none" baseline="0" dirty="0">
                <a:solidFill>
                  <a:srgbClr val="FFFFFF"/>
                </a:solidFill>
                <a:latin typeface="Gill Sans MT"/>
              </a:rPr>
              <a:t>de la santé mondiale - Ordre </a:t>
            </a:r>
            <a:r>
              <a:rPr lang="fr-FR" sz="1400" b="1" i="0" u="none" baseline="0" dirty="0" smtClean="0">
                <a:solidFill>
                  <a:srgbClr val="FFFFFF"/>
                </a:solidFill>
                <a:latin typeface="Gill Sans MT"/>
              </a:rPr>
              <a:t>d’exécution </a:t>
            </a:r>
            <a:r>
              <a:rPr lang="fr-FR" sz="1400" b="1" i="0" u="none" baseline="0" dirty="0">
                <a:solidFill>
                  <a:srgbClr val="FFFFFF"/>
                </a:solidFill>
                <a:latin typeface="Gill Sans MT"/>
              </a:rPr>
              <a:t>de </a:t>
            </a:r>
            <a:r>
              <a:rPr lang="fr-FR" sz="1400" b="1" i="0" u="none" baseline="0" dirty="0" smtClean="0">
                <a:solidFill>
                  <a:srgbClr val="FFFFFF"/>
                </a:solidFill>
                <a:latin typeface="Gill Sans MT"/>
              </a:rPr>
              <a:t>l’assistance </a:t>
            </a:r>
            <a:r>
              <a:rPr lang="fr-FR" sz="1400" b="1" i="0" u="none" baseline="0" dirty="0">
                <a:solidFill>
                  <a:srgbClr val="FFFFFF"/>
                </a:solidFill>
                <a:latin typeface="Gill Sans MT"/>
              </a:rPr>
              <a:t>technique, évaluation nationale de la chaîne </a:t>
            </a:r>
            <a:r>
              <a:rPr lang="fr-FR" sz="1400" b="1" i="0" u="none" baseline="0" dirty="0" smtClean="0">
                <a:solidFill>
                  <a:srgbClr val="FFFFFF"/>
                </a:solidFill>
                <a:latin typeface="Gill Sans MT"/>
              </a:rPr>
              <a:t>d’approvisionnement </a:t>
            </a:r>
            <a:endParaRPr lang="fr-FR" sz="1400" b="1" i="0" u="none" baseline="0" dirty="0">
              <a:solidFill>
                <a:srgbClr val="FFFFFF"/>
              </a:solidFill>
              <a:latin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4234285414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FD3D995-D4E4-417A-AEBF-EA040DC41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893534" y="1026"/>
            <a:ext cx="13931172" cy="1015663"/>
          </a:xfrm>
        </p:spPr>
        <p:txBody>
          <a:bodyPr/>
          <a:lstStyle/>
          <a:p>
            <a:pPr rtl="0"/>
            <a:r>
              <a:rPr lang="fr-FR" sz="3000" b="1" i="0" u="none" baseline="0" dirty="0"/>
              <a:t>Affectation des groupes aux établissements (exercice du 2</a:t>
            </a:r>
            <a:r>
              <a:rPr lang="fr-FR" sz="3000" b="1" i="0" u="none" baseline="30000" dirty="0"/>
              <a:t>e</a:t>
            </a:r>
            <a:r>
              <a:rPr lang="fr-FR" sz="3000" b="1" i="0" u="none" baseline="0" dirty="0"/>
              <a:t> jour)</a:t>
            </a:r>
            <a:r>
              <a:rPr lang="fr-FR" sz="3000" b="1" dirty="0"/>
              <a:t/>
            </a:r>
            <a:br>
              <a:rPr lang="fr-FR" sz="3000" b="1" dirty="0"/>
            </a:br>
            <a:endParaRPr lang="fr-FR" sz="3000" b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266A06A-E0BA-473B-BAAE-1759AB77EE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0111" y="6390722"/>
            <a:ext cx="2822153" cy="214546"/>
          </a:xfrm>
        </p:spPr>
        <p:txBody>
          <a:bodyPr/>
          <a:lstStyle/>
          <a:p>
            <a:pPr algn="l" defTabSz="604738" rtl="0"/>
            <a:fld id="{F0A3DA55-F83E-44C7-A024-E0525CCB30FC}" type="datetime1">
              <a:rPr lang="en-US"/>
              <a:pPr algn="l" defTabSz="604738" rtl="0"/>
              <a:t>4/11/2019</a:t>
            </a:fld>
            <a:endParaRPr lang="fr-FR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32FB4592-1A0B-4CE1-A854-194709BDA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defTabSz="604738" rtl="0"/>
            <a:fld id="{43CF92F8-9A91-49EE-9F13-AD02B8C2C9D2}" type="slidenum">
              <a:rPr/>
              <a:pPr defTabSz="604738"/>
              <a:t>2</a:t>
            </a:fld>
            <a:endParaRPr lang="fr-FR" alt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xmlns="" id="{42558F37-B07A-4A59-9B08-1100769231ED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658775" y="569652"/>
          <a:ext cx="10874451" cy="62893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24817">
                  <a:extLst>
                    <a:ext uri="{9D8B030D-6E8A-4147-A177-3AD203B41FA5}">
                      <a16:colId xmlns:a16="http://schemas.microsoft.com/office/drawing/2014/main" xmlns="" val="3641710735"/>
                    </a:ext>
                  </a:extLst>
                </a:gridCol>
                <a:gridCol w="3624817">
                  <a:extLst>
                    <a:ext uri="{9D8B030D-6E8A-4147-A177-3AD203B41FA5}">
                      <a16:colId xmlns:a16="http://schemas.microsoft.com/office/drawing/2014/main" xmlns="" val="767863060"/>
                    </a:ext>
                  </a:extLst>
                </a:gridCol>
                <a:gridCol w="3624817">
                  <a:extLst>
                    <a:ext uri="{9D8B030D-6E8A-4147-A177-3AD203B41FA5}">
                      <a16:colId xmlns:a16="http://schemas.microsoft.com/office/drawing/2014/main" xmlns="" val="1385857106"/>
                    </a:ext>
                  </a:extLst>
                </a:gridCol>
              </a:tblGrid>
              <a:tr h="51510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 dirty="0">
                          <a:effectLst/>
                        </a:rPr>
                        <a:t>Groupe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District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Établissement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1606174452"/>
                  </a:ext>
                </a:extLst>
              </a:tr>
              <a:tr h="669708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1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1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Entrepôt G1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457686712"/>
                  </a:ext>
                </a:extLst>
              </a:tr>
              <a:tr h="51510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2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 dirty="0">
                          <a:effectLst/>
                        </a:rPr>
                        <a:t>2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 dirty="0">
                          <a:effectLst/>
                        </a:rPr>
                        <a:t>Entrepôt G2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963146028"/>
                  </a:ext>
                </a:extLst>
              </a:tr>
              <a:tr h="51510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3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3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Entrepôt G3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989280254"/>
                  </a:ext>
                </a:extLst>
              </a:tr>
              <a:tr h="51510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4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4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Entrepôt G4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3554975120"/>
                  </a:ext>
                </a:extLst>
              </a:tr>
              <a:tr h="51510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5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5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Entrepôt G5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3679583936"/>
                  </a:ext>
                </a:extLst>
              </a:tr>
              <a:tr h="51510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6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1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Centre de santé G6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3945683957"/>
                  </a:ext>
                </a:extLst>
              </a:tr>
              <a:tr h="51510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7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2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Centre de santé G7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4156380911"/>
                  </a:ext>
                </a:extLst>
              </a:tr>
              <a:tr h="51510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8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3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Centre de santé G8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4259694876"/>
                  </a:ext>
                </a:extLst>
              </a:tr>
              <a:tr h="515109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9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4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Centre de santé G9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1797041454"/>
                  </a:ext>
                </a:extLst>
              </a:tr>
              <a:tr h="983682"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10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5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tc>
                  <a:txBody>
                    <a:bodyPr/>
                    <a:lstStyle/>
                    <a:p>
                      <a:pPr marL="0" marR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r-FR" sz="2100" b="0" i="0" u="none" baseline="0">
                          <a:effectLst/>
                        </a:rPr>
                        <a:t>Centre de santé G10</a:t>
                      </a:r>
                      <a:endParaRPr lang="fr-FR" sz="2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90712" marR="90712" marT="0" marB="0"/>
                </a:tc>
                <a:extLst>
                  <a:ext uri="{0D108BD9-81ED-4DB2-BD59-A6C34878D82A}">
                    <a16:rowId xmlns:a16="http://schemas.microsoft.com/office/drawing/2014/main" xmlns="" val="13662789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2500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5" name="Title 1">
            <a:extLst>
              <a:ext uri="{FF2B5EF4-FFF2-40B4-BE49-F238E27FC236}">
                <a16:creationId xmlns:a16="http://schemas.microsoft.com/office/drawing/2014/main" xmlns="" id="{D8774B52-5740-45D1-A12A-134EA3FDEF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76379" y="164219"/>
            <a:ext cx="9005921" cy="1061829"/>
          </a:xfrm>
        </p:spPr>
        <p:txBody>
          <a:bodyPr/>
          <a:lstStyle/>
          <a:p>
            <a:pPr rtl="0" eaLnBrk="1" hangingPunct="1"/>
            <a:r>
              <a:rPr lang="fr-FR" sz="3100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NSCA 2.0 - Exercice 3  </a:t>
            </a:r>
            <a:r>
              <a:rPr lang="fr-FR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sz="3200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62148" name="Slide Number Placeholder 5">
            <a:extLst>
              <a:ext uri="{FF2B5EF4-FFF2-40B4-BE49-F238E27FC236}">
                <a16:creationId xmlns:a16="http://schemas.microsoft.com/office/drawing/2014/main" xmlns="" id="{77251D5C-0A62-4134-8834-27E2ABB1D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64884"/>
            <a:ext cx="2133600" cy="18479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35FB082B-EC1D-4F22-8269-C25162E232BA}" type="slidenum">
              <a:rPr sz="601">
                <a:solidFill>
                  <a:srgbClr val="635C5B"/>
                </a:solidFill>
                <a:latin typeface="Gill Sans MT" panose="020B0502020104020203" pitchFamily="34" charset="0"/>
              </a:rPr>
              <a:pPr defTabSz="604738"/>
              <a:t>3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262149" name="Content Placeholder 2">
            <a:extLst>
              <a:ext uri="{FF2B5EF4-FFF2-40B4-BE49-F238E27FC236}">
                <a16:creationId xmlns:a16="http://schemas.microsoft.com/office/drawing/2014/main" xmlns="" id="{C163AC99-FCAF-4876-9F69-014CCB4B0824}"/>
              </a:ext>
            </a:extLst>
          </p:cNvPr>
          <p:cNvSpPr txBox="1">
            <a:spLocks/>
          </p:cNvSpPr>
          <p:nvPr/>
        </p:nvSpPr>
        <p:spPr bwMode="auto">
          <a:xfrm>
            <a:off x="838200" y="794884"/>
            <a:ext cx="10515600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455613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370013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827213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22844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7416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31988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656013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algn="ctr" defTabSz="602639" rtl="0">
              <a:spcAft>
                <a:spcPts val="1587"/>
              </a:spcAft>
              <a:buNone/>
            </a:pPr>
            <a:r>
              <a:rPr lang="fr-FR" sz="3600" b="1" i="0" u="none" baseline="0"/>
              <a:t>Collecte des données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E05DC902-0257-4ECA-BDF0-792DB7CAED63}"/>
              </a:ext>
            </a:extLst>
          </p:cNvPr>
          <p:cNvSpPr txBox="1"/>
          <p:nvPr/>
        </p:nvSpPr>
        <p:spPr>
          <a:xfrm>
            <a:off x="696473" y="1767675"/>
            <a:ext cx="5280737" cy="3565463"/>
          </a:xfrm>
          <a:prstGeom prst="rect">
            <a:avLst/>
          </a:prstGeom>
          <a:gradFill flip="none" rotWithShape="1">
            <a:gsLst>
              <a:gs pos="0">
                <a:srgbClr val="C00000">
                  <a:tint val="66000"/>
                  <a:satMod val="160000"/>
                </a:srgbClr>
              </a:gs>
              <a:gs pos="50000">
                <a:srgbClr val="C00000">
                  <a:tint val="44500"/>
                  <a:satMod val="160000"/>
                </a:srgbClr>
              </a:gs>
              <a:gs pos="100000">
                <a:srgbClr val="C00000">
                  <a:tint val="23500"/>
                  <a:satMod val="160000"/>
                </a:srgb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>
            <a:spAutoFit/>
          </a:bodyPr>
          <a:lstStyle/>
          <a:p>
            <a:pPr algn="l" defTabSz="604738" rtl="0">
              <a:spcBef>
                <a:spcPts val="600"/>
              </a:spcBef>
              <a:defRPr/>
            </a:pPr>
            <a:r>
              <a:rPr lang="fr-FR" sz="2399" b="1" i="0" u="none" baseline="0" dirty="0">
                <a:solidFill>
                  <a:prstClr val="black"/>
                </a:solidFill>
                <a:latin typeface="Gill Sans MT"/>
              </a:rPr>
              <a:t>Groupe 1 </a:t>
            </a:r>
            <a:r>
              <a:rPr lang="fr-FR" sz="2399" b="1" i="0" u="none" baseline="0" dirty="0">
                <a:solidFill>
                  <a:prstClr val="black"/>
                </a:solidFill>
                <a:latin typeface="Gill Sans MT"/>
                <a:cs typeface="Mangal" panose="02040503050203030202" pitchFamily="18" charset="0"/>
              </a:rPr>
              <a:t>–</a:t>
            </a:r>
            <a:r>
              <a:rPr lang="fr-FR" sz="2399" b="1" i="0" u="none" baseline="0" dirty="0">
                <a:solidFill>
                  <a:prstClr val="black"/>
                </a:solidFill>
                <a:latin typeface="Gill Sans MT"/>
              </a:rPr>
              <a:t> CMM</a:t>
            </a:r>
          </a:p>
          <a:p>
            <a:pPr algn="l" defTabSz="604738" rtl="0">
              <a:spcBef>
                <a:spcPts val="600"/>
              </a:spcBef>
              <a:defRPr/>
            </a:pP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À </a:t>
            </a: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>l’aide </a:t>
            </a: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de </a:t>
            </a: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>l’outil </a:t>
            </a:r>
            <a:r>
              <a:rPr lang="fr-FR" sz="2645" b="0" i="0" u="none" baseline="0" dirty="0" err="1">
                <a:solidFill>
                  <a:prstClr val="black"/>
                </a:solidFill>
                <a:latin typeface="Gill Sans MT"/>
              </a:rPr>
              <a:t>SurveyCTO</a:t>
            </a: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, répondez aux questions sur :</a:t>
            </a:r>
          </a:p>
          <a:p>
            <a:pPr marL="584177" indent="-261928" algn="l" defTabSz="604738" rtl="0">
              <a:spcBef>
                <a:spcPts val="600"/>
              </a:spcBef>
              <a:buFont typeface="Arial" charset="0"/>
              <a:buChar char="•"/>
              <a:defRPr/>
            </a:pP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les politiques et la gouvernance</a:t>
            </a:r>
          </a:p>
          <a:p>
            <a:pPr marL="584177" indent="-261928" algn="l" defTabSz="604738" rtl="0">
              <a:spcBef>
                <a:spcPts val="600"/>
              </a:spcBef>
              <a:buFont typeface="Arial" charset="0"/>
              <a:buChar char="•"/>
              <a:defRPr/>
            </a:pP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la gestion de la pharmacie et </a:t>
            </a: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/>
            </a:r>
            <a:b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</a:b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>des </a:t>
            </a: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entrepôts</a:t>
            </a:r>
          </a:p>
          <a:p>
            <a:pPr marL="584177" indent="-261928" algn="l" defTabSz="604738" rtl="0">
              <a:spcBef>
                <a:spcPts val="600"/>
              </a:spcBef>
              <a:buFont typeface="Arial" charset="0"/>
              <a:buChar char="•"/>
              <a:defRPr/>
            </a:pP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les </a:t>
            </a: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>SIGL</a:t>
            </a:r>
          </a:p>
          <a:p>
            <a:pPr marL="584177" indent="-261928" algn="l" defTabSz="604738" rtl="0">
              <a:spcBef>
                <a:spcPts val="600"/>
              </a:spcBef>
              <a:buFont typeface="Arial" charset="0"/>
              <a:buChar char="•"/>
              <a:defRPr/>
            </a:pPr>
            <a:endParaRPr lang="fr-FR" dirty="0">
              <a:solidFill>
                <a:prstClr val="black"/>
              </a:solidFill>
              <a:latin typeface="Gill Sans M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402C08F-40C1-4712-9BBF-3301292AD42D}"/>
              </a:ext>
            </a:extLst>
          </p:cNvPr>
          <p:cNvSpPr txBox="1"/>
          <p:nvPr/>
        </p:nvSpPr>
        <p:spPr>
          <a:xfrm>
            <a:off x="6118938" y="1767675"/>
            <a:ext cx="5539434" cy="4432624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 wrap="square">
            <a:spAutoFit/>
          </a:bodyPr>
          <a:lstStyle/>
          <a:p>
            <a:pPr algn="l" defTabSz="604738" rtl="0">
              <a:spcBef>
                <a:spcPts val="600"/>
              </a:spcBef>
              <a:defRPr/>
            </a:pPr>
            <a:r>
              <a:rPr lang="fr-FR" sz="2399" b="1" i="0" u="none" baseline="0" dirty="0">
                <a:solidFill>
                  <a:prstClr val="black"/>
                </a:solidFill>
                <a:latin typeface="Gill Sans MT"/>
              </a:rPr>
              <a:t>Groupe 2 </a:t>
            </a:r>
            <a:r>
              <a:rPr lang="fr-FR" sz="2399" b="1" i="0" u="none" baseline="0" dirty="0">
                <a:solidFill>
                  <a:prstClr val="black"/>
                </a:solidFill>
                <a:latin typeface="Gill Sans MT"/>
                <a:cs typeface="Mangal" panose="02040503050203030202" pitchFamily="18" charset="0"/>
              </a:rPr>
              <a:t>–</a:t>
            </a:r>
            <a:r>
              <a:rPr lang="fr-FR" sz="2399" b="1" i="0" u="none" baseline="0" dirty="0">
                <a:solidFill>
                  <a:prstClr val="black"/>
                </a:solidFill>
                <a:latin typeface="Gill Sans MT"/>
              </a:rPr>
              <a:t> KPI</a:t>
            </a:r>
          </a:p>
          <a:p>
            <a:pPr algn="l" defTabSz="604738" rtl="0">
              <a:spcBef>
                <a:spcPts val="600"/>
              </a:spcBef>
              <a:defRPr/>
            </a:pP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À </a:t>
            </a: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>l’aide </a:t>
            </a: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de </a:t>
            </a: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>l’outil </a:t>
            </a:r>
            <a:r>
              <a:rPr lang="fr-FR" sz="2645" b="0" i="0" u="none" baseline="0" dirty="0" err="1">
                <a:solidFill>
                  <a:prstClr val="black"/>
                </a:solidFill>
                <a:latin typeface="Gill Sans MT"/>
              </a:rPr>
              <a:t>SurveyCTO</a:t>
            </a: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, </a:t>
            </a: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/>
            </a:r>
            <a:b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</a:b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>saisissez </a:t>
            </a: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les données correspondant aux éléments suivants :</a:t>
            </a:r>
          </a:p>
          <a:p>
            <a:pPr marL="285739" indent="-285739" algn="l" defTabSz="604738" rtl="0">
              <a:spcBef>
                <a:spcPts val="600"/>
              </a:spcBef>
              <a:buFont typeface="Arial" charset="0"/>
              <a:buChar char="•"/>
              <a:defRPr/>
            </a:pP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>Stockage </a:t>
            </a: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selon le plan</a:t>
            </a:r>
          </a:p>
          <a:p>
            <a:pPr marL="285739" indent="-285739" algn="l" defTabSz="604738" rtl="0">
              <a:spcBef>
                <a:spcPts val="600"/>
              </a:spcBef>
              <a:buFont typeface="Arial" charset="0"/>
              <a:buChar char="•"/>
              <a:defRPr/>
            </a:pP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Taux de rupture par produit traceur par niveau dans le système</a:t>
            </a:r>
          </a:p>
          <a:p>
            <a:pPr marL="285739" indent="-285739" algn="l" defTabSz="604738" rtl="0">
              <a:spcBef>
                <a:spcPts val="600"/>
              </a:spcBef>
              <a:buFont typeface="Arial" charset="0"/>
              <a:buChar char="•"/>
              <a:defRPr/>
            </a:pP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Pourcentage de commandes passées en urgence par les établissements </a:t>
            </a: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/>
            </a:r>
            <a:b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</a:br>
            <a:r>
              <a:rPr lang="fr-FR" sz="2645" b="0" i="0" u="none" baseline="0" dirty="0" smtClean="0">
                <a:solidFill>
                  <a:prstClr val="black"/>
                </a:solidFill>
                <a:latin typeface="Gill Sans MT"/>
              </a:rPr>
              <a:t>de </a:t>
            </a:r>
            <a:r>
              <a:rPr lang="fr-FR" sz="2645" b="0" i="0" u="none" baseline="0" dirty="0">
                <a:solidFill>
                  <a:prstClr val="black"/>
                </a:solidFill>
                <a:latin typeface="Gill Sans MT"/>
              </a:rPr>
              <a:t>santé </a:t>
            </a:r>
          </a:p>
        </p:txBody>
      </p:sp>
      <p:sp>
        <p:nvSpPr>
          <p:cNvPr id="12" name="Rounded Rectangle 5">
            <a:extLst>
              <a:ext uri="{FF2B5EF4-FFF2-40B4-BE49-F238E27FC236}">
                <a16:creationId xmlns:a16="http://schemas.microsoft.com/office/drawing/2014/main" xmlns="" id="{056B0ABC-6C6F-4A32-A0D6-31A7CBCC57D4}"/>
              </a:ext>
            </a:extLst>
          </p:cNvPr>
          <p:cNvSpPr/>
          <p:nvPr/>
        </p:nvSpPr>
        <p:spPr>
          <a:xfrm>
            <a:off x="696473" y="5578152"/>
            <a:ext cx="3671679" cy="96993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r>
              <a:rPr lang="fr-FR" sz="2399" b="0" i="0" u="none" baseline="0">
                <a:solidFill>
                  <a:srgbClr val="FFFFFF"/>
                </a:solidFill>
                <a:latin typeface="Gill Sans MT"/>
              </a:rPr>
              <a:t>30 minutes</a:t>
            </a:r>
          </a:p>
        </p:txBody>
      </p:sp>
    </p:spTree>
    <p:extLst>
      <p:ext uri="{BB962C8B-B14F-4D97-AF65-F5344CB8AC3E}">
        <p14:creationId xmlns:p14="http://schemas.microsoft.com/office/powerpoint/2010/main" val="1220499162"/>
      </p:ext>
    </p:extLst>
  </p:cSld>
  <p:clrMapOvr>
    <a:masterClrMapping/>
  </p:clrMapOvr>
</p:sld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0651E357-E86E-4CD9-A369-B91699FDD954}"/>
</file>

<file path=customXml/itemProps2.xml><?xml version="1.0" encoding="utf-8"?>
<ds:datastoreItem xmlns:ds="http://schemas.openxmlformats.org/officeDocument/2006/customXml" ds:itemID="{5C7316A0-8E12-4B0D-987D-497E4AC46A6F}"/>
</file>

<file path=customXml/itemProps3.xml><?xml version="1.0" encoding="utf-8"?>
<ds:datastoreItem xmlns:ds="http://schemas.openxmlformats.org/officeDocument/2006/customXml" ds:itemID="{0A18BBA0-60C0-437E-9143-777EB93F9C62}"/>
</file>

<file path=customXml/itemProps4.xml><?xml version="1.0" encoding="utf-8"?>
<ds:datastoreItem xmlns:ds="http://schemas.openxmlformats.org/officeDocument/2006/customXml" ds:itemID="{4FF2B635-B885-4E5E-B905-5E9F1119BB38}"/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112</Words>
  <Application>Microsoft Office PowerPoint</Application>
  <PresentationFormat>Custom</PresentationFormat>
  <Paragraphs>56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1_16.9-Template_12.7.2016</vt:lpstr>
      <vt:lpstr>PowerPoint Presentation</vt:lpstr>
      <vt:lpstr>Affectation des groupes aux établissements (exercice du 2e jour) </vt:lpstr>
      <vt:lpstr>NSCA 2.0 - Exercice 3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pchia</cp:lastModifiedBy>
  <cp:revision>20</cp:revision>
  <dcterms:created xsi:type="dcterms:W3CDTF">2018-05-01T03:53:35Z</dcterms:created>
  <dcterms:modified xsi:type="dcterms:W3CDTF">2019-04-11T06:17:17Z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0x0101008DA58B5CA681664FAB24816C56F41085020073CD9A2FDE83D74A8AE87C5E6F6E6916</vt:lpwstr>
  </property>
  <property fmtid="{D5CDD505-2E9C-101B-9397-08002B2CF9AE}" pid="3" name="Project Document Type">
    <vt:lpwstr/>
  </property>
  <property fmtid="{D5CDD505-2E9C-101B-9397-08002B2CF9AE}" pid="4" name="MediaServiceImageTags">
    <vt:lpwstr/>
  </property>
  <property fmtid="{D5CDD505-2E9C-101B-9397-08002B2CF9AE}" pid="5" name="lcf76f155ced4ddcb4097134ff3c332f">
    <vt:lpwstr/>
  </property>
</Properties>
</file>