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26.xml" ContentType="application/vnd.openxmlformats-officedocument.presentationml.slideLayout+xml"/>
  <Override PartName="/ppt/slideLayouts/slideLayout25.xml" ContentType="application/vnd.openxmlformats-officedocument.presentationml.slideLayout+xml"/>
  <Override PartName="/ppt/slideLayouts/slideLayout24.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5"/>
  </p:notesMasterIdLst>
  <p:sldIdLst>
    <p:sldId id="483" r:id="rId2"/>
    <p:sldId id="545" r:id="rId3"/>
    <p:sldId id="544" r:id="rId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8" autoAdjust="0"/>
    <p:restoredTop sz="80734"/>
  </p:normalViewPr>
  <p:slideViewPr>
    <p:cSldViewPr snapToGrid="0">
      <p:cViewPr varScale="1">
        <p:scale>
          <a:sx n="90" d="100"/>
          <a:sy n="90" d="100"/>
        </p:scale>
        <p:origin x="-1254" y="-10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13" Type="http://schemas.openxmlformats.org/officeDocument/2006/relationships/customXml" Target="../customXml/item4.xml"/><Relationship Id="rId3" Type="http://schemas.openxmlformats.org/officeDocument/2006/relationships/slide" Target="slides/slide2.xml"/><Relationship Id="rId7" Type="http://schemas.openxmlformats.org/officeDocument/2006/relationships/viewProps" Target="viewProps.xml"/><Relationship Id="rId12" Type="http://schemas.openxmlformats.org/officeDocument/2006/relationships/customXml" Target="../customXml/item3.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11" Type="http://schemas.openxmlformats.org/officeDocument/2006/relationships/customXml" Target="../customXml/item2.xml"/><Relationship Id="rId5" Type="http://schemas.openxmlformats.org/officeDocument/2006/relationships/notesMaster" Target="notesMasters/notesMaster1.xml"/><Relationship Id="rId10" Type="http://schemas.openxmlformats.org/officeDocument/2006/relationships/customXml" Target="../customXml/item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0818" name="Slide Image Placeholder 1">
            <a:extLst>
              <a:ext uri="{FF2B5EF4-FFF2-40B4-BE49-F238E27FC236}">
                <a16:creationId xmlns:a16="http://schemas.microsoft.com/office/drawing/2014/main" xmlns="" id="{6202A880-71C1-47C2-8188-F2D449A24CE3}"/>
              </a:ext>
            </a:extLst>
          </p:cNvPr>
          <p:cNvSpPr>
            <a:spLocks noGrp="1" noRot="1" noChangeAspect="1" noChangeArrowheads="1" noTextEdit="1"/>
          </p:cNvSpPr>
          <p:nvPr>
            <p:ph type="sldImg"/>
          </p:nvPr>
        </p:nvSpPr>
        <p:spPr>
          <a:ln/>
        </p:spPr>
      </p:sp>
      <p:sp>
        <p:nvSpPr>
          <p:cNvPr id="290819" name="Notes Placeholder 2">
            <a:extLst>
              <a:ext uri="{FF2B5EF4-FFF2-40B4-BE49-F238E27FC236}">
                <a16:creationId xmlns:a16="http://schemas.microsoft.com/office/drawing/2014/main" xmlns="" id="{A2AE5C3E-2484-4923-A730-33E11D45BE3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90820" name="Slide Number Placeholder 3">
            <a:extLst>
              <a:ext uri="{FF2B5EF4-FFF2-40B4-BE49-F238E27FC236}">
                <a16:creationId xmlns:a16="http://schemas.microsoft.com/office/drawing/2014/main" xmlns="" id="{515D6ACE-4063-4215-A86F-B052B79F2C0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908CD026-FE37-4DDC-B81E-E53F0647A4D6}"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42139232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a:extLst>
              <a:ext uri="{FF2B5EF4-FFF2-40B4-BE49-F238E27FC236}">
                <a16:creationId xmlns:a16="http://schemas.microsoft.com/office/drawing/2014/main" xmlns="" id="{E9D33ADD-3091-448A-A49B-D47C4673D23B}"/>
              </a:ext>
            </a:extLst>
          </p:cNvPr>
          <p:cNvSpPr>
            <a:spLocks noGrp="1" noRot="1" noChangeAspect="1" noChangeArrowheads="1" noTextEdit="1"/>
          </p:cNvSpPr>
          <p:nvPr>
            <p:ph type="sldImg"/>
          </p:nvPr>
        </p:nvSpPr>
        <p:spPr>
          <a:ln/>
        </p:spPr>
      </p:sp>
      <p:sp>
        <p:nvSpPr>
          <p:cNvPr id="292867" name="Notes Placeholder 2">
            <a:extLst>
              <a:ext uri="{FF2B5EF4-FFF2-40B4-BE49-F238E27FC236}">
                <a16:creationId xmlns:a16="http://schemas.microsoft.com/office/drawing/2014/main" xmlns="" id="{CFFA4054-3EB9-4C3D-BBCE-3003914EDB6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Dans cette courte session, nous affichons simplement deux exemples pour montrer comment présenter les données en vue </a:t>
            </a:r>
            <a:r>
              <a:rPr lang="fr-FR" b="0" i="0" u="none" baseline="0" dirty="0" smtClean="0"/>
              <a:t>d’une </a:t>
            </a:r>
            <a:r>
              <a:rPr lang="fr-FR" b="0" i="0" u="none" baseline="0" dirty="0"/>
              <a:t>analyse plus approfondie et de la rédaction du rapport.</a:t>
            </a:r>
          </a:p>
          <a:p>
            <a:pPr algn="l" rtl="0"/>
            <a:r>
              <a:rPr lang="fr-FR" b="0" i="0" u="none" baseline="0" dirty="0"/>
              <a:t>Dans cette première diapositive, nous montrons comment est présenté dans le rapport un petit échantillon des capacités </a:t>
            </a:r>
            <a:r>
              <a:rPr lang="fr-FR" b="0" i="0" u="none" baseline="0" dirty="0" smtClean="0"/>
              <a:t>d’achat </a:t>
            </a:r>
            <a:r>
              <a:rPr lang="fr-FR" b="0" i="0" u="none" baseline="0" dirty="0"/>
              <a:t>du module CMM, après la collecte. De simples scores en pourcentage accompagnent chacune des questions aux trois niveaux où se font généralement les achats : au niveau central (par les magasins centraux de fournitures médicales ou le ministère de la Santé) ; dans les grands hôpitaux tertiaires, qui peuvent bénéficier de pouvoir de délégation pour des achats directs (surtout pour leurs activités spécialisées) ; et dans les hôpitaux régionaux, pour des produits disponibles localement (pour lesquels </a:t>
            </a:r>
            <a:r>
              <a:rPr lang="fr-FR" b="0" i="0" u="none" baseline="0" dirty="0" smtClean="0"/>
              <a:t>l’achat </a:t>
            </a:r>
            <a:r>
              <a:rPr lang="fr-FR" b="0" i="0" u="none" baseline="0" dirty="0"/>
              <a:t>centralisé </a:t>
            </a:r>
            <a:r>
              <a:rPr lang="fr-FR" b="0" i="0" u="none" baseline="0" dirty="0" smtClean="0"/>
              <a:t>n’offre </a:t>
            </a:r>
            <a:r>
              <a:rPr lang="fr-FR" b="0" i="0" u="none" baseline="0" dirty="0"/>
              <a:t>aucun avantage) et pour les achats urgents permettant </a:t>
            </a:r>
            <a:r>
              <a:rPr lang="fr-FR" b="0" i="0" u="none" baseline="0" dirty="0" smtClean="0"/>
              <a:t>d’éviter </a:t>
            </a:r>
            <a:r>
              <a:rPr lang="fr-FR" b="0" i="0" u="none" baseline="0" dirty="0"/>
              <a:t>les ruptures de stock.</a:t>
            </a:r>
          </a:p>
          <a:p>
            <a:pPr algn="l" rtl="0"/>
            <a:r>
              <a:rPr lang="fr-FR" b="0" i="0" u="none" baseline="0" dirty="0"/>
              <a:t>Vous pouvez constater que les capacités nécessaires sont bien présentes, ce qui devrait se traduire par des mesures KPI de haut niveau.  </a:t>
            </a:r>
            <a:r>
              <a:rPr lang="fr-FR" b="0" i="0" u="none" baseline="0" dirty="0" smtClean="0"/>
              <a:t>L’analyse</a:t>
            </a:r>
            <a:r>
              <a:rPr lang="fr-FR" b="0" i="0" u="none" baseline="0" dirty="0"/>
              <a:t>, que nous aborderons demain, est là pour réaliser cette comparaison et susciter des questions intéressantes auxquelles nous nous intéresserons également demain.</a:t>
            </a:r>
            <a:endParaRPr lang="fr-FR" altLang="en-US" dirty="0"/>
          </a:p>
        </p:txBody>
      </p:sp>
      <p:sp>
        <p:nvSpPr>
          <p:cNvPr id="292868" name="Slide Number Placeholder 3">
            <a:extLst>
              <a:ext uri="{FF2B5EF4-FFF2-40B4-BE49-F238E27FC236}">
                <a16:creationId xmlns:a16="http://schemas.microsoft.com/office/drawing/2014/main" xmlns="" id="{FF7BE7DD-92D2-4192-9B65-727BC9C5B77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14F9C0E-3F3E-478A-ADB5-24002827E9D5}"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8913931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2866" name="Slide Image Placeholder 1">
            <a:extLst>
              <a:ext uri="{FF2B5EF4-FFF2-40B4-BE49-F238E27FC236}">
                <a16:creationId xmlns:a16="http://schemas.microsoft.com/office/drawing/2014/main" xmlns="" id="{E9D33ADD-3091-448A-A49B-D47C4673D23B}"/>
              </a:ext>
            </a:extLst>
          </p:cNvPr>
          <p:cNvSpPr>
            <a:spLocks noGrp="1" noRot="1" noChangeAspect="1" noChangeArrowheads="1" noTextEdit="1"/>
          </p:cNvSpPr>
          <p:nvPr>
            <p:ph type="sldImg"/>
          </p:nvPr>
        </p:nvSpPr>
        <p:spPr>
          <a:ln/>
        </p:spPr>
      </p:sp>
      <p:sp>
        <p:nvSpPr>
          <p:cNvPr id="292867" name="Notes Placeholder 2">
            <a:extLst>
              <a:ext uri="{FF2B5EF4-FFF2-40B4-BE49-F238E27FC236}">
                <a16:creationId xmlns:a16="http://schemas.microsoft.com/office/drawing/2014/main" xmlns="" id="{CFFA4054-3EB9-4C3D-BBCE-3003914EDB6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 rapport présente sous forme de tableau les résultats KPI concernant les produits stockés conformément au plan.  Chaque point représente une installation.  Les installations ne portent aucun nom, car nous ne jugeons pas la performance individuelle. Bien que nous cherchions principalement à connaître la performance du système, il est instructif de savoir si les performances sont globalement cohérentes.  Dans ce cas, nous constatons </a:t>
            </a:r>
            <a:r>
              <a:rPr lang="fr-FR" b="0" i="0" u="none" baseline="0" dirty="0" smtClean="0"/>
              <a:t>d’importantes </a:t>
            </a:r>
            <a:r>
              <a:rPr lang="fr-FR" b="0" i="0" u="none" baseline="0" dirty="0"/>
              <a:t>divergences.  Attirez </a:t>
            </a:r>
            <a:r>
              <a:rPr lang="fr-FR" b="0" i="0" u="none" baseline="0" dirty="0" smtClean="0"/>
              <a:t>l’attention </a:t>
            </a:r>
            <a:r>
              <a:rPr lang="fr-FR" b="0" i="0" u="none" baseline="0" dirty="0"/>
              <a:t>sur </a:t>
            </a:r>
            <a:r>
              <a:rPr lang="fr-FR" b="0" i="0" u="none" baseline="0" dirty="0" smtClean="0"/>
              <a:t>l’hôpital </a:t>
            </a:r>
            <a:r>
              <a:rPr lang="fr-FR" b="0" i="0" u="none" baseline="0" dirty="0"/>
              <a:t>de référence situé à droite, où les performances vont de zéro à 100 % ! Les résultats des hôpitaux de référence ne permettent pas de tirer des conclusions : il faudrait davantage </a:t>
            </a:r>
            <a:r>
              <a:rPr lang="fr-FR" b="0" i="0" u="none" baseline="0" dirty="0" smtClean="0"/>
              <a:t>d’investigations </a:t>
            </a:r>
            <a:r>
              <a:rPr lang="fr-FR" b="0" i="0" u="none" baseline="0" dirty="0"/>
              <a:t>pour comprendre à quoi sont dues les mauvaises performances, comment sont obtenus les bons résultats et </a:t>
            </a:r>
            <a:r>
              <a:rPr lang="fr-FR" b="0" i="0" u="none" baseline="0" dirty="0" smtClean="0"/>
              <a:t>s’il </a:t>
            </a:r>
            <a:r>
              <a:rPr lang="fr-FR" b="0" i="0" u="none" baseline="0" dirty="0"/>
              <a:t>est possible de les reproduire dans des domaines plus faibles.  Il y a peut-être moyen de proposer un encadrement ?</a:t>
            </a:r>
          </a:p>
          <a:p>
            <a:pPr algn="l" rtl="0"/>
            <a:r>
              <a:rPr lang="fr-FR" b="0" i="0" u="none" baseline="0" dirty="0"/>
              <a:t>Les trois autres niveaux sont plus cohérents, mais médiocres, à </a:t>
            </a:r>
            <a:r>
              <a:rPr lang="fr-FR" b="0" i="0" u="none" baseline="0" dirty="0" smtClean="0"/>
              <a:t>l’exception d’un </a:t>
            </a:r>
            <a:r>
              <a:rPr lang="fr-FR" b="0" i="0" u="none" baseline="0" dirty="0"/>
              <a:t>établissement qui se situe au-delà des 60 %.  Cela fait ressortir un niveau général de faiblesse qui mériterait une recommandation dans le rapport.</a:t>
            </a:r>
          </a:p>
          <a:p>
            <a:pPr algn="l" rtl="0"/>
            <a:r>
              <a:rPr lang="fr-FR" b="0" i="0" u="none" baseline="0" dirty="0"/>
              <a:t>Il est aussi possible de suivre les performances au moyen de produits traceurs, ce qui donnerait un ensemble de résultats différents et potentiellement complémentaires, indiquant que certaines catégories de produit sont mieux stockées que </a:t>
            </a:r>
            <a:r>
              <a:rPr lang="fr-FR" b="0" i="0" u="none" baseline="0" dirty="0" smtClean="0"/>
              <a:t>d’autres</a:t>
            </a:r>
            <a:r>
              <a:rPr lang="fr-FR" b="0" i="0" u="none" baseline="0" dirty="0"/>
              <a:t>.  Si tel est le cas, il faudrait peut-être </a:t>
            </a:r>
            <a:r>
              <a:rPr lang="fr-FR" b="0" i="0" u="none" baseline="0" dirty="0" smtClean="0"/>
              <a:t>s’intéresser </a:t>
            </a:r>
            <a:r>
              <a:rPr lang="fr-FR" b="0" i="0" u="none" baseline="0" dirty="0"/>
              <a:t>à différents liens de causalité.</a:t>
            </a:r>
            <a:endParaRPr lang="fr-FR" altLang="en-US" dirty="0"/>
          </a:p>
        </p:txBody>
      </p:sp>
      <p:sp>
        <p:nvSpPr>
          <p:cNvPr id="292868" name="Slide Number Placeholder 3">
            <a:extLst>
              <a:ext uri="{FF2B5EF4-FFF2-40B4-BE49-F238E27FC236}">
                <a16:creationId xmlns:a16="http://schemas.microsoft.com/office/drawing/2014/main" xmlns="" id="{FF7BE7DD-92D2-4192-9B65-727BC9C5B77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014F9C0E-3F3E-478A-ADB5-24002827E9D5}"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81457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4/11/2019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25AC6130-A544-4A10-85A1-E01ED2C442E2}"/>
              </a:ext>
            </a:extLst>
          </p:cNvPr>
          <p:cNvSpPr/>
          <p:nvPr/>
        </p:nvSpPr>
        <p:spPr>
          <a:xfrm>
            <a:off x="294836" y="238127"/>
            <a:ext cx="11641382" cy="646378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9F0C2CE5-0419-4B14-8F8D-4CB332795766}"/>
              </a:ext>
            </a:extLst>
          </p:cNvPr>
          <p:cNvCxnSpPr/>
          <p:nvPr/>
        </p:nvCxnSpPr>
        <p:spPr>
          <a:xfrm>
            <a:off x="6115527"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865B7814-45A1-475E-B510-3C50B53C70E3}"/>
              </a:ext>
            </a:extLst>
          </p:cNvPr>
          <p:cNvSpPr>
            <a:spLocks noGrp="1"/>
          </p:cNvSpPr>
          <p:nvPr/>
        </p:nvSpPr>
        <p:spPr>
          <a:xfrm>
            <a:off x="2438400" y="1479551"/>
            <a:ext cx="8001000" cy="2743200"/>
          </a:xfrm>
          <a:prstGeom prst="rect">
            <a:avLst/>
          </a:prstGeom>
          <a:effectLst/>
        </p:spPr>
        <p:txBody>
          <a:bodyPr anchor="b">
            <a:normAutofit fontScale="92500"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defTabSz="604738"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jour :  Analyse, résultats, modèles et présentation des rapports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4FAF65F-26E5-4880-98FE-E2D1711CA317}"/>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a16="http://schemas.microsoft.com/office/drawing/2014/main" xmlns="" id="{9C31B1DB-28C0-4EF9-AE1D-D5ED1B12649C}"/>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91847" name="Picture 3" descr="C:\Users\Mariana Rodrigues\AppData\Local\Microsoft\Windows\INetCacheContent.Word\Horizontal_RGB_294_White.png">
            <a:extLst>
              <a:ext uri="{FF2B5EF4-FFF2-40B4-BE49-F238E27FC236}">
                <a16:creationId xmlns:a16="http://schemas.microsoft.com/office/drawing/2014/main" xmlns="" id="{A05C519D-295A-48C6-B450-EC861EBA250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19362" y="605312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C2C7DF08-C5FE-47C7-AE05-AE4B38C51DD4}"/>
              </a:ext>
            </a:extLst>
          </p:cNvPr>
          <p:cNvSpPr txBox="1"/>
          <p:nvPr/>
        </p:nvSpPr>
        <p:spPr>
          <a:xfrm>
            <a:off x="6096001" y="5959630"/>
            <a:ext cx="5912774" cy="738664"/>
          </a:xfrm>
          <a:prstGeom prst="rect">
            <a:avLst/>
          </a:prstGeom>
          <a:noFill/>
        </p:spPr>
        <p:txBody>
          <a:bodyPr wrap="square" rtlCol="0">
            <a:spAutoFit/>
          </a:bodyPr>
          <a:lstStyle/>
          <a:p>
            <a:pPr algn="l" defTabSz="604738" rtl="0"/>
            <a:r>
              <a:rPr lang="fr-FR" sz="1400" b="1" i="0" u="none" baseline="0" dirty="0">
                <a:solidFill>
                  <a:srgbClr val="FFFFFF"/>
                </a:solidFill>
                <a:latin typeface="Gill Sans MT"/>
              </a:rPr>
              <a:t>USAID Programme de la chaîne </a:t>
            </a:r>
            <a:r>
              <a:rPr lang="fr-FR" sz="1400" b="1" i="0" u="none" baseline="0" dirty="0" smtClean="0">
                <a:solidFill>
                  <a:srgbClr val="FFFFFF"/>
                </a:solidFill>
                <a:latin typeface="Gill Sans MT"/>
              </a:rPr>
              <a:t>d’approvisionnement </a:t>
            </a:r>
            <a:r>
              <a:rPr lang="fr-FR" sz="1400" b="1" i="0" u="none" baseline="0" dirty="0">
                <a:solidFill>
                  <a:srgbClr val="FFFFFF"/>
                </a:solidFill>
                <a:latin typeface="Gill Sans MT"/>
              </a:rPr>
              <a:t>de la santé mondiale - Ordre </a:t>
            </a:r>
            <a:r>
              <a:rPr lang="fr-FR" sz="1400" b="1" i="0" u="none" baseline="0" dirty="0" smtClean="0">
                <a:solidFill>
                  <a:srgbClr val="FFFFFF"/>
                </a:solidFill>
                <a:latin typeface="Gill Sans MT"/>
              </a:rPr>
              <a:t>d’exécution </a:t>
            </a:r>
            <a:r>
              <a:rPr lang="fr-FR" sz="1400" b="1" i="0" u="none" baseline="0" dirty="0">
                <a:solidFill>
                  <a:srgbClr val="FFFFFF"/>
                </a:solidFill>
                <a:latin typeface="Gill Sans MT"/>
              </a:rPr>
              <a:t>de </a:t>
            </a:r>
            <a:r>
              <a:rPr lang="fr-FR" sz="1400" b="1" i="0" u="none" baseline="0" dirty="0" smtClean="0">
                <a:solidFill>
                  <a:srgbClr val="FFFFFF"/>
                </a:solidFill>
                <a:latin typeface="Gill Sans MT"/>
              </a:rPr>
              <a:t>l’assistance </a:t>
            </a:r>
            <a:r>
              <a:rPr lang="fr-FR" sz="1400" b="1" i="0" u="none" baseline="0" dirty="0">
                <a:solidFill>
                  <a:srgbClr val="FFFFFF"/>
                </a:solidFill>
                <a:latin typeface="Gill Sans MT"/>
              </a:rPr>
              <a:t>technique, évaluation nationale de la chaîne </a:t>
            </a:r>
            <a:r>
              <a:rPr lang="fr-FR" sz="1400" b="1" i="0" u="none" baseline="0" dirty="0" smtClean="0">
                <a:solidFill>
                  <a:srgbClr val="FFFFFF"/>
                </a:solidFill>
                <a:latin typeface="Gill Sans MT"/>
              </a:rPr>
              <a:t>d’approvisionnement </a:t>
            </a:r>
            <a:endParaRPr lang="fr-FR" sz="1400" b="1" i="0" u="none" baseline="0" dirty="0">
              <a:solidFill>
                <a:srgbClr val="FFFFFF"/>
              </a:solidFill>
              <a:latin typeface="Gill Sans MT"/>
            </a:endParaRPr>
          </a:p>
        </p:txBody>
      </p:sp>
    </p:spTree>
    <p:extLst>
      <p:ext uri="{BB962C8B-B14F-4D97-AF65-F5344CB8AC3E}">
        <p14:creationId xmlns:p14="http://schemas.microsoft.com/office/powerpoint/2010/main" val="342750888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3889" name="Date Placeholder 2">
            <a:extLst>
              <a:ext uri="{FF2B5EF4-FFF2-40B4-BE49-F238E27FC236}">
                <a16:creationId xmlns:a16="http://schemas.microsoft.com/office/drawing/2014/main" xmlns="" id="{A8F3B76C-9D8B-4443-A5FF-AFFCF4E5D4D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004A6BB-F821-4DF5-BFCD-D8886F31FC55}"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93890" name="Footer Placeholder 3">
            <a:extLst>
              <a:ext uri="{FF2B5EF4-FFF2-40B4-BE49-F238E27FC236}">
                <a16:creationId xmlns:a16="http://schemas.microsoft.com/office/drawing/2014/main" xmlns="" id="{A54B1A60-6D14-4B8A-960A-985B65BFD98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93891" name="Slide Number Placeholder 4">
            <a:extLst>
              <a:ext uri="{FF2B5EF4-FFF2-40B4-BE49-F238E27FC236}">
                <a16:creationId xmlns:a16="http://schemas.microsoft.com/office/drawing/2014/main" xmlns="" id="{BA3D6783-AC9C-4595-ACF2-1A25DBB28B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C9CF638C-4DFC-483E-86BB-725E8E6C9CBF}" type="slidenum">
              <a:rPr sz="601">
                <a:solidFill>
                  <a:srgbClr val="6C6463"/>
                </a:solidFill>
                <a:latin typeface="Gill Sans MT" panose="020B0502020104020203" pitchFamily="34" charset="0"/>
              </a:rPr>
              <a:pPr defTabSz="604738"/>
              <a:t>2</a:t>
            </a:fld>
            <a:endParaRPr lang="fr-FR" altLang="en-US" sz="601" dirty="0">
              <a:solidFill>
                <a:srgbClr val="6C6463"/>
              </a:solidFill>
              <a:latin typeface="Gill Sans MT" panose="020B0502020104020203" pitchFamily="34" charset="0"/>
            </a:endParaRPr>
          </a:p>
        </p:txBody>
      </p:sp>
      <p:sp>
        <p:nvSpPr>
          <p:cNvPr id="293892" name="Title 5">
            <a:extLst>
              <a:ext uri="{FF2B5EF4-FFF2-40B4-BE49-F238E27FC236}">
                <a16:creationId xmlns:a16="http://schemas.microsoft.com/office/drawing/2014/main" xmlns="" id="{99B4B569-D2CB-40CB-B172-B209414AE8A1}"/>
              </a:ext>
            </a:extLst>
          </p:cNvPr>
          <p:cNvSpPr>
            <a:spLocks noGrp="1"/>
          </p:cNvSpPr>
          <p:nvPr>
            <p:ph type="title"/>
          </p:nvPr>
        </p:nvSpPr>
        <p:spPr>
          <a:xfrm>
            <a:off x="286108" y="20604"/>
            <a:ext cx="11619784"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Analyse, rapportage et diffusion </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3" name="Table 2">
            <a:extLst>
              <a:ext uri="{FF2B5EF4-FFF2-40B4-BE49-F238E27FC236}">
                <a16:creationId xmlns:a16="http://schemas.microsoft.com/office/drawing/2014/main" xmlns="" id="{A8CB0188-E6C0-433B-9826-17AC5E49EEBE}"/>
              </a:ext>
            </a:extLst>
          </p:cNvPr>
          <p:cNvGraphicFramePr>
            <a:graphicFrameLocks noGrp="1"/>
          </p:cNvGraphicFramePr>
          <p:nvPr>
            <p:extLst>
              <p:ext uri="{D42A27DB-BD31-4B8C-83A1-F6EECF244321}">
                <p14:modId xmlns:p14="http://schemas.microsoft.com/office/powerpoint/2010/main" val="4192037031"/>
              </p:ext>
            </p:extLst>
          </p:nvPr>
        </p:nvGraphicFramePr>
        <p:xfrm>
          <a:off x="188760" y="753744"/>
          <a:ext cx="11619784" cy="6078595"/>
        </p:xfrm>
        <a:graphic>
          <a:graphicData uri="http://schemas.openxmlformats.org/drawingml/2006/table">
            <a:tbl>
              <a:tblPr firstRow="1" firstCol="1" bandRow="1">
                <a:tableStyleId>{5C22544A-7EE6-4342-B048-85BDC9FD1C3A}</a:tableStyleId>
              </a:tblPr>
              <a:tblGrid>
                <a:gridCol w="6963546">
                  <a:extLst>
                    <a:ext uri="{9D8B030D-6E8A-4147-A177-3AD203B41FA5}">
                      <a16:colId xmlns:a16="http://schemas.microsoft.com/office/drawing/2014/main" xmlns="" val="2192396815"/>
                    </a:ext>
                  </a:extLst>
                </a:gridCol>
                <a:gridCol w="4656238">
                  <a:extLst>
                    <a:ext uri="{9D8B030D-6E8A-4147-A177-3AD203B41FA5}">
                      <a16:colId xmlns:a16="http://schemas.microsoft.com/office/drawing/2014/main" xmlns="" val="402477657"/>
                    </a:ext>
                  </a:extLst>
                </a:gridCol>
              </a:tblGrid>
              <a:tr h="510890">
                <a:tc gridSpan="2">
                  <a:txBody>
                    <a:bodyPr/>
                    <a:lstStyle/>
                    <a:p>
                      <a:pPr marL="0" marR="0" algn="l" rtl="0">
                        <a:lnSpc>
                          <a:spcPct val="100000"/>
                        </a:lnSpc>
                        <a:spcBef>
                          <a:spcPts val="0"/>
                        </a:spcBef>
                        <a:spcAft>
                          <a:spcPts val="0"/>
                        </a:spcAft>
                      </a:pPr>
                      <a:r>
                        <a:rPr lang="fr-FR" sz="1800" b="0" i="0" u="none" baseline="0" dirty="0">
                          <a:effectLst/>
                        </a:rPr>
                        <a:t>Réussites pour la capacité clé Approvisionnement</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hMerge="1">
                  <a:txBody>
                    <a:bodyPr/>
                    <a:lstStyle/>
                    <a:p>
                      <a:endParaRPr lang="fr-FR"/>
                    </a:p>
                  </a:txBody>
                  <a:tcPr/>
                </a:tc>
                <a:extLst>
                  <a:ext uri="{0D108BD9-81ED-4DB2-BD59-A6C34878D82A}">
                    <a16:rowId xmlns:a16="http://schemas.microsoft.com/office/drawing/2014/main" xmlns="" val="2234358902"/>
                  </a:ext>
                </a:extLst>
              </a:tr>
              <a:tr h="583175">
                <a:tc>
                  <a:txBody>
                    <a:bodyPr/>
                    <a:lstStyle/>
                    <a:p>
                      <a:pPr marL="0" marR="0" algn="l" rtl="0">
                        <a:lnSpc>
                          <a:spcPct val="100000"/>
                        </a:lnSpc>
                        <a:spcBef>
                          <a:spcPts val="0"/>
                        </a:spcBef>
                        <a:spcAft>
                          <a:spcPts val="0"/>
                        </a:spcAft>
                      </a:pPr>
                      <a:r>
                        <a:rPr lang="fr-FR" sz="1800" b="0" i="0" u="none" baseline="0" dirty="0">
                          <a:effectLst/>
                        </a:rPr>
                        <a:t>INDICATEURS POUR LES HÔPITAUX RÉGIONAUX</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a:txBody>
                    <a:bodyPr/>
                    <a:lstStyle/>
                    <a:p>
                      <a:pPr marL="0" marR="0" algn="ctr" rtl="0">
                        <a:lnSpc>
                          <a:spcPts val="1400"/>
                        </a:lnSpc>
                        <a:spcBef>
                          <a:spcPts val="0"/>
                        </a:spcBef>
                        <a:spcAft>
                          <a:spcPts val="0"/>
                        </a:spcAft>
                      </a:pPr>
                      <a:r>
                        <a:rPr lang="fr-FR" sz="1800" b="0" i="0" u="none" baseline="0">
                          <a:effectLst/>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tc>
                <a:extLst>
                  <a:ext uri="{0D108BD9-81ED-4DB2-BD59-A6C34878D82A}">
                    <a16:rowId xmlns:a16="http://schemas.microsoft.com/office/drawing/2014/main" xmlns="" val="2668552729"/>
                  </a:ext>
                </a:extLst>
              </a:tr>
              <a:tr h="564431">
                <a:tc>
                  <a:txBody>
                    <a:bodyPr/>
                    <a:lstStyle/>
                    <a:p>
                      <a:pPr marL="0" marR="0" algn="l" rtl="0">
                        <a:lnSpc>
                          <a:spcPct val="100000"/>
                        </a:lnSpc>
                        <a:spcBef>
                          <a:spcPts val="0"/>
                        </a:spcBef>
                        <a:spcAft>
                          <a:spcPts val="0"/>
                        </a:spcAft>
                      </a:pPr>
                      <a:r>
                        <a:rPr lang="fr-FR" sz="1800" b="0" i="0" u="none" baseline="0" dirty="0">
                          <a:effectLst/>
                        </a:rPr>
                        <a:t>Le Bureau du programme de santé publique établit des spécifications standard applicables à </a:t>
                      </a:r>
                      <a:r>
                        <a:rPr lang="fr-FR" sz="1800" b="0" i="0" u="none" baseline="0" dirty="0" smtClean="0">
                          <a:effectLst/>
                        </a:rPr>
                        <a:t>l’approvisionnement </a:t>
                      </a:r>
                      <a:r>
                        <a:rPr lang="fr-FR" sz="1800" b="0" i="0" u="none" baseline="0" dirty="0">
                          <a:effectLst/>
                        </a:rPr>
                        <a:t>en produits pharmaceutiques.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solidFill>
                      <a:srgbClr val="0070C0"/>
                    </a:solidFill>
                  </a:tcPr>
                </a:tc>
                <a:tc>
                  <a:txBody>
                    <a:bodyPr/>
                    <a:lstStyle/>
                    <a:p>
                      <a:pPr marL="0" marR="0" algn="ctr" rtl="0">
                        <a:lnSpc>
                          <a:spcPts val="1400"/>
                        </a:lnSpc>
                        <a:spcBef>
                          <a:spcPts val="0"/>
                        </a:spcBef>
                        <a:spcAft>
                          <a:spcPts val="0"/>
                        </a:spcAft>
                      </a:pPr>
                      <a:endParaRPr lang="fr-FR" sz="1800" dirty="0">
                        <a:effectLst/>
                      </a:endParaRPr>
                    </a:p>
                    <a:p>
                      <a:pPr marL="0" marR="0" algn="ctr" rtl="0">
                        <a:lnSpc>
                          <a:spcPts val="1400"/>
                        </a:lnSpc>
                        <a:spcBef>
                          <a:spcPts val="0"/>
                        </a:spcBef>
                        <a:spcAft>
                          <a:spcPts val="0"/>
                        </a:spcAft>
                      </a:pPr>
                      <a:r>
                        <a:rPr lang="fr-FR" sz="1800" b="0" i="0" u="none" baseline="0">
                          <a:effectLst/>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tc>
                <a:extLst>
                  <a:ext uri="{0D108BD9-81ED-4DB2-BD59-A6C34878D82A}">
                    <a16:rowId xmlns:a16="http://schemas.microsoft.com/office/drawing/2014/main" xmlns="" val="2600585657"/>
                  </a:ext>
                </a:extLst>
              </a:tr>
              <a:tr h="564431">
                <a:tc>
                  <a:txBody>
                    <a:bodyPr/>
                    <a:lstStyle/>
                    <a:p>
                      <a:pPr marL="0" marR="0" algn="l" rtl="0">
                        <a:lnSpc>
                          <a:spcPct val="100000"/>
                        </a:lnSpc>
                        <a:spcBef>
                          <a:spcPts val="0"/>
                        </a:spcBef>
                        <a:spcAft>
                          <a:spcPts val="0"/>
                        </a:spcAft>
                      </a:pPr>
                      <a:r>
                        <a:rPr lang="fr-FR" sz="1800" b="0" i="0" u="none" baseline="0" dirty="0">
                          <a:effectLst/>
                        </a:rPr>
                        <a:t>Les appels </a:t>
                      </a:r>
                      <a:r>
                        <a:rPr lang="fr-FR" sz="1800" b="0" i="0" u="none" baseline="0" dirty="0" smtClean="0">
                          <a:effectLst/>
                        </a:rPr>
                        <a:t>d’offres </a:t>
                      </a:r>
                      <a:r>
                        <a:rPr lang="fr-FR" sz="1800" b="0" i="0" u="none" baseline="0" dirty="0">
                          <a:effectLst/>
                        </a:rPr>
                        <a:t>contiennent les conditions générales applicables.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solidFill>
                      <a:srgbClr val="0070C0"/>
                    </a:solidFill>
                  </a:tcPr>
                </a:tc>
                <a:tc>
                  <a:txBody>
                    <a:bodyPr/>
                    <a:lstStyle/>
                    <a:p>
                      <a:pPr marL="0" marR="0" algn="ctr" rtl="0">
                        <a:lnSpc>
                          <a:spcPts val="1400"/>
                        </a:lnSpc>
                        <a:spcBef>
                          <a:spcPts val="0"/>
                        </a:spcBef>
                        <a:spcAft>
                          <a:spcPts val="0"/>
                        </a:spcAft>
                      </a:pPr>
                      <a:endParaRPr lang="fr-FR" sz="1800" dirty="0">
                        <a:effectLst/>
                      </a:endParaRPr>
                    </a:p>
                    <a:p>
                      <a:pPr marL="0" marR="0" algn="ctr" rtl="0">
                        <a:lnSpc>
                          <a:spcPts val="1400"/>
                        </a:lnSpc>
                        <a:spcBef>
                          <a:spcPts val="0"/>
                        </a:spcBef>
                        <a:spcAft>
                          <a:spcPts val="0"/>
                        </a:spcAft>
                      </a:pPr>
                      <a:r>
                        <a:rPr lang="fr-FR" sz="1800" b="0" i="0" u="none" baseline="0">
                          <a:effectLst/>
                        </a:rPr>
                        <a:t>89 %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tc>
                <a:extLst>
                  <a:ext uri="{0D108BD9-81ED-4DB2-BD59-A6C34878D82A}">
                    <a16:rowId xmlns:a16="http://schemas.microsoft.com/office/drawing/2014/main" xmlns="" val="2376123065"/>
                  </a:ext>
                </a:extLst>
              </a:tr>
              <a:tr h="627280">
                <a:tc>
                  <a:txBody>
                    <a:bodyPr/>
                    <a:lstStyle/>
                    <a:p>
                      <a:pPr marL="0" marR="0" algn="l" rtl="0">
                        <a:lnSpc>
                          <a:spcPct val="100000"/>
                        </a:lnSpc>
                        <a:spcBef>
                          <a:spcPts val="0"/>
                        </a:spcBef>
                        <a:spcAft>
                          <a:spcPts val="0"/>
                        </a:spcAft>
                      </a:pPr>
                      <a:r>
                        <a:rPr lang="fr-FR" sz="1800" b="0" i="0" u="none" baseline="0" dirty="0">
                          <a:effectLst/>
                        </a:rPr>
                        <a:t>INDICATEURS POUR LES HÔPITAUX TERTIAIRES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a:txBody>
                    <a:bodyPr/>
                    <a:lstStyle/>
                    <a:p>
                      <a:pPr marL="0" marR="0" algn="ctr" rtl="0">
                        <a:lnSpc>
                          <a:spcPts val="1400"/>
                        </a:lnSpc>
                        <a:spcBef>
                          <a:spcPts val="0"/>
                        </a:spcBef>
                        <a:spcAft>
                          <a:spcPts val="0"/>
                        </a:spcAft>
                      </a:pPr>
                      <a:r>
                        <a:rPr lang="fr-FR" sz="1800" b="0" i="0" u="none" baseline="0" dirty="0">
                          <a:effectLst/>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tc>
                <a:extLst>
                  <a:ext uri="{0D108BD9-81ED-4DB2-BD59-A6C34878D82A}">
                    <a16:rowId xmlns:a16="http://schemas.microsoft.com/office/drawing/2014/main" xmlns="" val="879565863"/>
                  </a:ext>
                </a:extLst>
              </a:tr>
              <a:tr h="564431">
                <a:tc>
                  <a:txBody>
                    <a:bodyPr/>
                    <a:lstStyle/>
                    <a:p>
                      <a:pPr marL="0" marR="0" algn="l" rtl="0">
                        <a:lnSpc>
                          <a:spcPct val="100000"/>
                        </a:lnSpc>
                        <a:spcBef>
                          <a:spcPts val="0"/>
                        </a:spcBef>
                        <a:spcAft>
                          <a:spcPts val="0"/>
                        </a:spcAft>
                      </a:pPr>
                      <a:r>
                        <a:rPr lang="fr-FR" sz="1800" b="0" i="0" u="none" baseline="0">
                          <a:effectLst/>
                        </a:rPr>
                        <a:t>Des procédures opérationnelles standard sont en place pour les achats (réception, ouverture et évaluation des offres).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solidFill>
                      <a:srgbClr val="0070C0"/>
                    </a:solidFill>
                  </a:tcPr>
                </a:tc>
                <a:tc>
                  <a:txBody>
                    <a:bodyPr/>
                    <a:lstStyle/>
                    <a:p>
                      <a:pPr marL="0" marR="0" algn="ctr" rtl="0">
                        <a:lnSpc>
                          <a:spcPts val="1400"/>
                        </a:lnSpc>
                        <a:spcBef>
                          <a:spcPts val="0"/>
                        </a:spcBef>
                        <a:spcAft>
                          <a:spcPts val="0"/>
                        </a:spcAft>
                      </a:pPr>
                      <a:endParaRPr lang="fr-FR" sz="1800" dirty="0">
                        <a:effectLst/>
                      </a:endParaRPr>
                    </a:p>
                    <a:p>
                      <a:pPr marL="0" marR="0" algn="ctr" rtl="0">
                        <a:lnSpc>
                          <a:spcPts val="1400"/>
                        </a:lnSpc>
                        <a:spcBef>
                          <a:spcPts val="0"/>
                        </a:spcBef>
                        <a:spcAft>
                          <a:spcPts val="0"/>
                        </a:spcAft>
                      </a:pPr>
                      <a:r>
                        <a:rPr lang="fr-FR" sz="1800" b="0" i="0" u="none" baseline="0" dirty="0">
                          <a:effectLst/>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tc>
                <a:extLst>
                  <a:ext uri="{0D108BD9-81ED-4DB2-BD59-A6C34878D82A}">
                    <a16:rowId xmlns:a16="http://schemas.microsoft.com/office/drawing/2014/main" xmlns="" val="299190624"/>
                  </a:ext>
                </a:extLst>
              </a:tr>
              <a:tr h="564431">
                <a:tc>
                  <a:txBody>
                    <a:bodyPr/>
                    <a:lstStyle/>
                    <a:p>
                      <a:pPr marL="0" marR="0" algn="l" rtl="0">
                        <a:lnSpc>
                          <a:spcPct val="100000"/>
                        </a:lnSpc>
                        <a:spcBef>
                          <a:spcPts val="0"/>
                        </a:spcBef>
                        <a:spcAft>
                          <a:spcPts val="0"/>
                        </a:spcAft>
                      </a:pPr>
                      <a:r>
                        <a:rPr lang="fr-FR" sz="1800" b="0" i="0" u="none" baseline="0" dirty="0">
                          <a:effectLst/>
                        </a:rPr>
                        <a:t>Le Bureau du programme de santé publique établit des spécifications standard applicables à </a:t>
                      </a:r>
                      <a:r>
                        <a:rPr lang="fr-FR" sz="1800" b="0" i="0" u="none" baseline="0" dirty="0" smtClean="0">
                          <a:effectLst/>
                        </a:rPr>
                        <a:t>l’approvisionnement </a:t>
                      </a:r>
                      <a:r>
                        <a:rPr lang="fr-FR" sz="1800" b="0" i="0" u="none" baseline="0" dirty="0">
                          <a:effectLst/>
                        </a:rPr>
                        <a:t>en produits pharmaceutiques.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solidFill>
                      <a:srgbClr val="0070C0"/>
                    </a:solidFill>
                  </a:tcPr>
                </a:tc>
                <a:tc>
                  <a:txBody>
                    <a:bodyPr/>
                    <a:lstStyle/>
                    <a:p>
                      <a:pPr marL="0" marR="0" algn="ctr" rtl="0">
                        <a:lnSpc>
                          <a:spcPts val="1400"/>
                        </a:lnSpc>
                        <a:spcBef>
                          <a:spcPts val="0"/>
                        </a:spcBef>
                        <a:spcAft>
                          <a:spcPts val="0"/>
                        </a:spcAft>
                      </a:pPr>
                      <a:endParaRPr lang="fr-FR" sz="1800" dirty="0">
                        <a:effectLst/>
                      </a:endParaRPr>
                    </a:p>
                    <a:p>
                      <a:pPr marL="0" marR="0" algn="ctr" rtl="0">
                        <a:lnSpc>
                          <a:spcPts val="1400"/>
                        </a:lnSpc>
                        <a:spcBef>
                          <a:spcPts val="0"/>
                        </a:spcBef>
                        <a:spcAft>
                          <a:spcPts val="0"/>
                        </a:spcAft>
                      </a:pPr>
                      <a:r>
                        <a:rPr lang="fr-FR" sz="1800" b="0" i="0" u="none" baseline="0" dirty="0">
                          <a:effectLst/>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tc>
                <a:extLst>
                  <a:ext uri="{0D108BD9-81ED-4DB2-BD59-A6C34878D82A}">
                    <a16:rowId xmlns:a16="http://schemas.microsoft.com/office/drawing/2014/main" xmlns="" val="134532388"/>
                  </a:ext>
                </a:extLst>
              </a:tr>
              <a:tr h="649332">
                <a:tc>
                  <a:txBody>
                    <a:bodyPr/>
                    <a:lstStyle/>
                    <a:p>
                      <a:pPr marL="0" marR="0" algn="l" rtl="0">
                        <a:lnSpc>
                          <a:spcPct val="100000"/>
                        </a:lnSpc>
                        <a:spcBef>
                          <a:spcPts val="0"/>
                        </a:spcBef>
                        <a:spcAft>
                          <a:spcPts val="0"/>
                        </a:spcAft>
                      </a:pPr>
                      <a:r>
                        <a:rPr lang="fr-FR" sz="1800" b="0" i="0" u="none" baseline="0">
                          <a:effectLst/>
                        </a:rPr>
                        <a:t>INDICATEURS POUR LES MAGASINS CENTRAUX</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a:txBody>
                    <a:bodyPr/>
                    <a:lstStyle/>
                    <a:p>
                      <a:pPr marL="0" marR="0" algn="ctr" rtl="0">
                        <a:lnSpc>
                          <a:spcPts val="1400"/>
                        </a:lnSpc>
                        <a:spcBef>
                          <a:spcPts val="0"/>
                        </a:spcBef>
                        <a:spcAft>
                          <a:spcPts val="0"/>
                        </a:spcAft>
                      </a:pPr>
                      <a:r>
                        <a:rPr lang="fr-FR" sz="1800" b="0" i="0" u="none" baseline="0" dirty="0">
                          <a:effectLst/>
                        </a:rPr>
                        <a:t>% DE SITES ÉVALUÉS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tc>
                <a:extLst>
                  <a:ext uri="{0D108BD9-81ED-4DB2-BD59-A6C34878D82A}">
                    <a16:rowId xmlns:a16="http://schemas.microsoft.com/office/drawing/2014/main" xmlns="" val="4290395354"/>
                  </a:ext>
                </a:extLst>
              </a:tr>
              <a:tr h="553358">
                <a:tc>
                  <a:txBody>
                    <a:bodyPr/>
                    <a:lstStyle/>
                    <a:p>
                      <a:pPr marL="0" marR="0" algn="l" rtl="0">
                        <a:lnSpc>
                          <a:spcPct val="100000"/>
                        </a:lnSpc>
                        <a:spcBef>
                          <a:spcPts val="0"/>
                        </a:spcBef>
                        <a:spcAft>
                          <a:spcPts val="0"/>
                        </a:spcAft>
                      </a:pPr>
                      <a:r>
                        <a:rPr lang="fr-FR" sz="1800" b="0" i="0" u="none" baseline="0" dirty="0">
                          <a:effectLst/>
                        </a:rPr>
                        <a:t>Des contrôles sont en place pour éviter/atténuer les risques </a:t>
                      </a:r>
                      <a:r>
                        <a:rPr lang="fr-FR" sz="1800" b="0" i="0" u="none" baseline="0" dirty="0" smtClean="0">
                          <a:effectLst/>
                        </a:rPr>
                        <a:t>d’approvisionnement</a:t>
                      </a:r>
                      <a:r>
                        <a:rPr lang="fr-FR" sz="1800" b="0" i="0" u="none" baseline="0" dirty="0">
                          <a:effectLst/>
                        </a:rPr>
                        <a:t>.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a:txBody>
                    <a:bodyPr/>
                    <a:lstStyle/>
                    <a:p>
                      <a:pPr marL="0" marR="0" algn="ctr" rtl="0">
                        <a:lnSpc>
                          <a:spcPts val="1400"/>
                        </a:lnSpc>
                        <a:spcBef>
                          <a:spcPts val="0"/>
                        </a:spcBef>
                        <a:spcAft>
                          <a:spcPts val="0"/>
                        </a:spcAft>
                      </a:pPr>
                      <a:r>
                        <a:rPr lang="fr-FR" sz="1800" b="0" i="0" u="none" baseline="0" dirty="0">
                          <a:effectLst/>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tc>
                <a:extLst>
                  <a:ext uri="{0D108BD9-81ED-4DB2-BD59-A6C34878D82A}">
                    <a16:rowId xmlns:a16="http://schemas.microsoft.com/office/drawing/2014/main" xmlns="" val="1587894286"/>
                  </a:ext>
                </a:extLst>
              </a:tr>
              <a:tr h="638307">
                <a:tc>
                  <a:txBody>
                    <a:bodyPr/>
                    <a:lstStyle/>
                    <a:p>
                      <a:pPr marL="0" marR="0" algn="l" rtl="0">
                        <a:lnSpc>
                          <a:spcPct val="100000"/>
                        </a:lnSpc>
                        <a:spcBef>
                          <a:spcPts val="0"/>
                        </a:spcBef>
                        <a:spcAft>
                          <a:spcPts val="0"/>
                        </a:spcAft>
                      </a:pPr>
                      <a:r>
                        <a:rPr lang="fr-FR" sz="1800" b="0" i="0" u="none" baseline="0" dirty="0">
                          <a:effectLst/>
                        </a:rPr>
                        <a:t>Le Bureau du programme de santé publique établit des spécifications standard applicables à </a:t>
                      </a:r>
                      <a:r>
                        <a:rPr lang="fr-FR" sz="1800" b="0" i="0" u="none" baseline="0" dirty="0" smtClean="0">
                          <a:effectLst/>
                        </a:rPr>
                        <a:t>l’approvisionnement </a:t>
                      </a:r>
                      <a:r>
                        <a:rPr lang="fr-FR" sz="1800" b="0" i="0" u="none" baseline="0" dirty="0">
                          <a:effectLst/>
                        </a:rPr>
                        <a:t>en produits pharmaceutiques.</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solidFill>
                      <a:srgbClr val="0070C0"/>
                    </a:solidFill>
                  </a:tcPr>
                </a:tc>
                <a:tc>
                  <a:txBody>
                    <a:bodyPr/>
                    <a:lstStyle/>
                    <a:p>
                      <a:pPr marL="0" marR="0" algn="ctr" rtl="0">
                        <a:lnSpc>
                          <a:spcPts val="1400"/>
                        </a:lnSpc>
                        <a:spcBef>
                          <a:spcPts val="0"/>
                        </a:spcBef>
                        <a:spcAft>
                          <a:spcPts val="0"/>
                        </a:spcAft>
                      </a:pPr>
                      <a:r>
                        <a:rPr lang="fr-FR" sz="1800" b="0" i="0" u="none" baseline="0" dirty="0">
                          <a:effectLst/>
                        </a:rPr>
                        <a:t>100 %</a:t>
                      </a:r>
                      <a:endParaRPr lang="fr-FR" sz="1800" dirty="0">
                        <a:solidFill>
                          <a:srgbClr val="595959"/>
                        </a:solidFill>
                        <a:effectLst/>
                        <a:latin typeface="Gill Sans MT" panose="020B0502020104020203" pitchFamily="34" charset="0"/>
                        <a:ea typeface="Times New Roman" panose="02020603050405020304" pitchFamily="18" charset="0"/>
                        <a:cs typeface="Times New Roman" panose="02020603050405020304" pitchFamily="18" charset="0"/>
                      </a:endParaRPr>
                    </a:p>
                  </a:txBody>
                  <a:tcPr marL="90712" marR="90712" marT="0" marB="0" anchor="ctr"/>
                </a:tc>
                <a:extLst>
                  <a:ext uri="{0D108BD9-81ED-4DB2-BD59-A6C34878D82A}">
                    <a16:rowId xmlns:a16="http://schemas.microsoft.com/office/drawing/2014/main" xmlns="" val="3118278396"/>
                  </a:ext>
                </a:extLst>
              </a:tr>
            </a:tbl>
          </a:graphicData>
        </a:graphic>
      </p:graphicFrame>
    </p:spTree>
    <p:extLst>
      <p:ext uri="{BB962C8B-B14F-4D97-AF65-F5344CB8AC3E}">
        <p14:creationId xmlns:p14="http://schemas.microsoft.com/office/powerpoint/2010/main" val="35986986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93889" name="Date Placeholder 2">
            <a:extLst>
              <a:ext uri="{FF2B5EF4-FFF2-40B4-BE49-F238E27FC236}">
                <a16:creationId xmlns:a16="http://schemas.microsoft.com/office/drawing/2014/main" xmlns="" id="{A8F3B76C-9D8B-4443-A5FF-AFFCF4E5D4DC}"/>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004A6BB-F821-4DF5-BFCD-D8886F31FC55}"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93890" name="Footer Placeholder 3">
            <a:extLst>
              <a:ext uri="{FF2B5EF4-FFF2-40B4-BE49-F238E27FC236}">
                <a16:creationId xmlns:a16="http://schemas.microsoft.com/office/drawing/2014/main" xmlns="" id="{A54B1A60-6D14-4B8A-960A-985B65BFD985}"/>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93891" name="Slide Number Placeholder 4">
            <a:extLst>
              <a:ext uri="{FF2B5EF4-FFF2-40B4-BE49-F238E27FC236}">
                <a16:creationId xmlns:a16="http://schemas.microsoft.com/office/drawing/2014/main" xmlns="" id="{BA3D6783-AC9C-4595-ACF2-1A25DBB28B0B}"/>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C9CF638C-4DFC-483E-86BB-725E8E6C9CBF}" type="slidenum">
              <a:rPr sz="601">
                <a:solidFill>
                  <a:srgbClr val="6C6463"/>
                </a:solidFill>
                <a:latin typeface="Gill Sans MT" panose="020B0502020104020203" pitchFamily="34" charset="0"/>
              </a:rPr>
              <a:pPr defTabSz="604738"/>
              <a:t>3</a:t>
            </a:fld>
            <a:endParaRPr lang="fr-FR" altLang="en-US" sz="601" dirty="0">
              <a:solidFill>
                <a:srgbClr val="6C6463"/>
              </a:solidFill>
              <a:latin typeface="Gill Sans MT" panose="020B0502020104020203" pitchFamily="34" charset="0"/>
            </a:endParaRPr>
          </a:p>
        </p:txBody>
      </p:sp>
      <p:sp>
        <p:nvSpPr>
          <p:cNvPr id="293892" name="Title 5">
            <a:extLst>
              <a:ext uri="{FF2B5EF4-FFF2-40B4-BE49-F238E27FC236}">
                <a16:creationId xmlns:a16="http://schemas.microsoft.com/office/drawing/2014/main" xmlns="" id="{99B4B569-D2CB-40CB-B172-B209414AE8A1}"/>
              </a:ext>
            </a:extLst>
          </p:cNvPr>
          <p:cNvSpPr>
            <a:spLocks noGrp="1"/>
          </p:cNvSpPr>
          <p:nvPr>
            <p:ph type="title"/>
          </p:nvPr>
        </p:nvSpPr>
        <p:spPr>
          <a:xfrm>
            <a:off x="286108" y="20604"/>
            <a:ext cx="11619784"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Analyse, rapportage et diffusion </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pic>
        <p:nvPicPr>
          <p:cNvPr id="3" name="Picture 2">
            <a:extLst>
              <a:ext uri="{FF2B5EF4-FFF2-40B4-BE49-F238E27FC236}">
                <a16:creationId xmlns:a16="http://schemas.microsoft.com/office/drawing/2014/main" xmlns="" id="{22DBF61A-863B-4861-AB21-FE1D1FE9AF44}"/>
              </a:ext>
            </a:extLst>
          </p:cNvPr>
          <p:cNvPicPr>
            <a:picLocks noChangeAspect="1"/>
          </p:cNvPicPr>
          <p:nvPr/>
        </p:nvPicPr>
        <p:blipFill>
          <a:blip r:embed="rId3"/>
          <a:stretch>
            <a:fillRect/>
          </a:stretch>
        </p:blipFill>
        <p:spPr>
          <a:xfrm>
            <a:off x="1453737" y="527367"/>
            <a:ext cx="9606934" cy="6225759"/>
          </a:xfrm>
          <a:prstGeom prst="rect">
            <a:avLst/>
          </a:prstGeom>
        </p:spPr>
      </p:pic>
      <p:sp>
        <p:nvSpPr>
          <p:cNvPr id="8" name="Text Box 2">
            <a:extLst>
              <a:ext uri="{FF2B5EF4-FFF2-40B4-BE49-F238E27FC236}">
                <a16:creationId xmlns:a16="http://schemas.microsoft.com/office/drawing/2014/main" xmlns="" id="{E0C3EAEB-1D95-40D4-B5CB-A54156BB6245}"/>
              </a:ext>
            </a:extLst>
          </p:cNvPr>
          <p:cNvSpPr txBox="1">
            <a:spLocks noChangeArrowheads="1"/>
          </p:cNvSpPr>
          <p:nvPr/>
        </p:nvSpPr>
        <p:spPr bwMode="auto">
          <a:xfrm rot="16200000">
            <a:off x="-1200119" y="2926477"/>
            <a:ext cx="4451611" cy="1424539"/>
          </a:xfrm>
          <a:prstGeom prst="rect">
            <a:avLst/>
          </a:prstGeom>
          <a:noFill/>
          <a:ln w="9525">
            <a:noFill/>
            <a:miter lim="800000"/>
            <a:headEnd/>
            <a:tailEnd/>
          </a:ln>
        </p:spPr>
        <p:txBody>
          <a:bodyPr rot="0" vert="horz" wrap="square" lIns="120949" tIns="60475" rIns="120949" bIns="60475" anchor="t" anchorCtr="0">
            <a:spAutoFit/>
          </a:bodyPr>
          <a:lstStyle/>
          <a:p>
            <a:pPr algn="ctr" defTabSz="604738" rtl="0">
              <a:lnSpc>
                <a:spcPct val="80000"/>
              </a:lnSpc>
            </a:pPr>
            <a:r>
              <a:rPr lang="fr-FR" sz="2645" b="0" i="0" u="none" baseline="0" dirty="0">
                <a:solidFill>
                  <a:srgbClr val="C00000"/>
                </a:solidFill>
                <a:latin typeface="Gill Sans MT" panose="020B0502020104020203" pitchFamily="34" charset="0"/>
                <a:ea typeface="Times New Roman" panose="02020603050405020304" pitchFamily="18" charset="0"/>
                <a:cs typeface="Times New Roman" panose="02020603050405020304" pitchFamily="18" charset="0"/>
              </a:rPr>
              <a:t>Établissements disposant de produits stockés conformément au plan (en pourcentage)</a:t>
            </a:r>
          </a:p>
        </p:txBody>
      </p:sp>
    </p:spTree>
    <p:extLst>
      <p:ext uri="{BB962C8B-B14F-4D97-AF65-F5344CB8AC3E}">
        <p14:creationId xmlns:p14="http://schemas.microsoft.com/office/powerpoint/2010/main" val="3702016533"/>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87E1EE64-C458-4BE5-9E35-9C4FE2C18CEE}"/>
</file>

<file path=customXml/itemProps2.xml><?xml version="1.0" encoding="utf-8"?>
<ds:datastoreItem xmlns:ds="http://schemas.openxmlformats.org/officeDocument/2006/customXml" ds:itemID="{5A7F4180-D652-4DBA-A79B-817710F6EA37}"/>
</file>

<file path=customXml/itemProps3.xml><?xml version="1.0" encoding="utf-8"?>
<ds:datastoreItem xmlns:ds="http://schemas.openxmlformats.org/officeDocument/2006/customXml" ds:itemID="{D0E9AE9C-C162-479C-A563-05527FE009BC}"/>
</file>

<file path=customXml/itemProps4.xml><?xml version="1.0" encoding="utf-8"?>
<ds:datastoreItem xmlns:ds="http://schemas.openxmlformats.org/officeDocument/2006/customXml" ds:itemID="{F211B30E-0B23-46E9-87D4-F35BED3ED38D}"/>
</file>

<file path=docProps/app.xml><?xml version="1.0" encoding="utf-8"?>
<Properties xmlns="http://schemas.openxmlformats.org/officeDocument/2006/extended-properties" xmlns:vt="http://schemas.openxmlformats.org/officeDocument/2006/docPropsVTypes">
  <TotalTime>50</TotalTime>
  <Words>377</Words>
  <Application>Microsoft Office PowerPoint</Application>
  <PresentationFormat>Custom</PresentationFormat>
  <Paragraphs>46</Paragraphs>
  <Slides>3</Slides>
  <Notes>3</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1_16.9-Template_12.7.2016</vt:lpstr>
      <vt:lpstr>PowerPoint Presentation</vt:lpstr>
      <vt:lpstr>Analyse, rapportage et diffusion  </vt:lpstr>
      <vt:lpstr>Analyse, rapportage et diffusion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26</cp:revision>
  <dcterms:created xsi:type="dcterms:W3CDTF">2018-05-01T03:53:35Z</dcterms:created>
  <dcterms:modified xsi:type="dcterms:W3CDTF">2019-04-11T11:21:34Z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