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2.xml" ContentType="application/vnd.openxmlformats-officedocument.presentationml.slideMaster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4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1.xml" ContentType="application/vnd.openxmlformats-officedocument.theme+xml"/>
  <Override PartName="/ppt/commentAuthors.xml" ContentType="application/vnd.openxmlformats-officedocument.presentationml.commentAuthors+xml"/>
  <Override PartName="/ppt/theme/theme3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4.xml" ContentType="application/vnd.openxmlformats-officedocument.presentationml.tags+xml"/>
  <Override PartName="/docProps/app.xml" ContentType="application/vnd.openxmlformats-officedocument.extended-propertie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  <p:sldMasterId id="2147483795" r:id="rId2"/>
  </p:sldMasterIdLst>
  <p:notesMasterIdLst>
    <p:notesMasterId r:id="rId7"/>
  </p:notesMasterIdLst>
  <p:sldIdLst>
    <p:sldId id="270" r:id="rId3"/>
    <p:sldId id="277" r:id="rId4"/>
    <p:sldId id="289" r:id="rId5"/>
    <p:sldId id="290" r:id="rId6"/>
  </p:sldIdLst>
  <p:sldSz cx="12192000" cy="6858000"/>
  <p:notesSz cx="6858000" cy="9144000"/>
  <p:custDataLst>
    <p:tags r:id="rId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2" autoAdjust="0"/>
    <p:restoredTop sz="92686" autoAdjust="0"/>
  </p:normalViewPr>
  <p:slideViewPr>
    <p:cSldViewPr snapToGrid="0">
      <p:cViewPr>
        <p:scale>
          <a:sx n="100" d="100"/>
          <a:sy n="100" d="100"/>
        </p:scale>
        <p:origin x="-708" y="-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17" Type="http://schemas.openxmlformats.org/officeDocument/2006/relationships/customXml" Target="../customXml/item4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customXml" Target="../customXml/item2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Relationship Id="rId14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xmlns="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xmlns="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xmlns="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3703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E3A3E85-43D4-CA4F-87E4-4813A8F8E626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2394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:a16="http://schemas.microsoft.com/office/drawing/2014/main" xmlns="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:a16="http://schemas.microsoft.com/office/drawing/2014/main" xmlns="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:a16="http://schemas.microsoft.com/office/drawing/2014/main" xmlns="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72BA43-7AC7-4C85-A475-09DD78EA8C9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8467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1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8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0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14905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2326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8979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977627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06621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13450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586476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905687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11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816108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8036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276561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2147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4/19/2019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175656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90787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183526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8071700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445044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7179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886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4/19/2019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848419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2171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1678144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302139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2020962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0505099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850627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218246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753657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4/19/2019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28776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9756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702395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4923504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383885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209174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4788877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>
                <a:solidFill>
                  <a:srgbClr val="FFFFFF"/>
                </a:solidFill>
              </a:rPr>
              <a:pPr/>
              <a:t>4/19/2019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4249800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4/19/2019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8988769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D5F0EBC-92C8-4174-9B47-7B5E190EC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D85ABCD-CA88-4EB0-AC8C-4E27DE4E54EB}" type="datetime1">
              <a:rPr lang="en-US" altLang="en-US"/>
              <a:pPr/>
              <a:t>4/19/2019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93BA238-5BB9-4F1F-BDD2-35416B0E5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20C0BEF9-AAC9-43CC-904E-E90DB5CA2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786EFC-A179-4CA6-8D4B-567A0ECBA9D6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662046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4_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193013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4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0003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8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32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70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26" Type="http://schemas.openxmlformats.org/officeDocument/2006/relationships/slideLayout" Target="../slideLayouts/slideLayout40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34" Type="http://schemas.openxmlformats.org/officeDocument/2006/relationships/slideLayout" Target="../slideLayouts/slideLayout48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slideLayout" Target="../slideLayouts/slideLayout39.xml"/><Relationship Id="rId3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29" Type="http://schemas.openxmlformats.org/officeDocument/2006/relationships/slideLayout" Target="../slideLayouts/slideLayout43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32" Type="http://schemas.openxmlformats.org/officeDocument/2006/relationships/slideLayout" Target="../slideLayouts/slideLayout46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28" Type="http://schemas.openxmlformats.org/officeDocument/2006/relationships/slideLayout" Target="../slideLayouts/slideLayout42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31" Type="http://schemas.openxmlformats.org/officeDocument/2006/relationships/slideLayout" Target="../slideLayouts/slideLayout45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Relationship Id="rId27" Type="http://schemas.openxmlformats.org/officeDocument/2006/relationships/slideLayout" Target="../slideLayouts/slideLayout41.xml"/><Relationship Id="rId30" Type="http://schemas.openxmlformats.org/officeDocument/2006/relationships/slideLayout" Target="../slideLayouts/slideLayout44.xml"/><Relationship Id="rId35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52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1" r:id="rId12"/>
    <p:sldLayoutId id="2147483792" r:id="rId13"/>
    <p:sldLayoutId id="2147483794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7C017F59-29DA-6F48-B92A-5AD511CC2D63}" type="datetime1">
              <a:rPr lang="en-US" smtClean="0"/>
              <a:pPr defTabSz="604738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pPr defTabSz="604738"/>
            <a:fld id="{42782948-4DBE-204D-AB9E-B65E067054AE}" type="slidenum">
              <a:rPr lang="en-US" smtClean="0"/>
              <a:pPr defTabSz="604738"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4738"/>
            <a:endParaRPr lang="en-US" sz="2381" dirty="0">
              <a:solidFill>
                <a:srgbClr val="FFFFFF"/>
              </a:solidFill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211713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  <p:sldLayoutId id="2147483807" r:id="rId12"/>
    <p:sldLayoutId id="2147483808" r:id="rId13"/>
    <p:sldLayoutId id="2147483809" r:id="rId14"/>
    <p:sldLayoutId id="2147483810" r:id="rId15"/>
    <p:sldLayoutId id="2147483811" r:id="rId16"/>
    <p:sldLayoutId id="2147483812" r:id="rId17"/>
    <p:sldLayoutId id="2147483813" r:id="rId18"/>
    <p:sldLayoutId id="2147483814" r:id="rId19"/>
    <p:sldLayoutId id="2147483815" r:id="rId20"/>
    <p:sldLayoutId id="2147483816" r:id="rId21"/>
    <p:sldLayoutId id="2147483817" r:id="rId22"/>
    <p:sldLayoutId id="2147483818" r:id="rId23"/>
    <p:sldLayoutId id="2147483819" r:id="rId24"/>
    <p:sldLayoutId id="2147483820" r:id="rId25"/>
    <p:sldLayoutId id="2147483821" r:id="rId26"/>
    <p:sldLayoutId id="2147483822" r:id="rId27"/>
    <p:sldLayoutId id="2147483823" r:id="rId28"/>
    <p:sldLayoutId id="2147483824" r:id="rId29"/>
    <p:sldLayoutId id="2147483825" r:id="rId30"/>
    <p:sldLayoutId id="2147483826" r:id="rId31"/>
    <p:sldLayoutId id="2147483827" r:id="rId32"/>
    <p:sldLayoutId id="2147483828" r:id="rId33"/>
    <p:sldLayoutId id="2147483829" r:id="rId34"/>
    <p:sldLayoutId id="2147483830" r:id="rId35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7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7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BB20FB08-9D38-4C4C-BEF7-31EBCB9A888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5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1250" y="0"/>
            <a:ext cx="12192000" cy="691132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xmlns="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260475"/>
            <a:ext cx="8317522" cy="2743200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NATIONALE DE LA CHAÎNE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 2.0)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3</a:t>
            </a:r>
            <a:r>
              <a:rPr kumimoji="0" lang="fr-FR" sz="3200" b="0" i="0" u="none" strike="noStrike" kern="1200" cap="none" spc="0" normalizeH="0" baseline="3000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 jour :  Exercice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d’analyse</a:t>
            </a:r>
            <a:endParaRPr kumimoji="0" lang="fr-FR" sz="3200" b="0" i="0" u="none" strike="noStrike" kern="1200" cap="none" spc="0" normalizeH="0" baseline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xmlns="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1"/>
            <a:ext cx="4191001" cy="1087431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</a:rPr>
              <a:t>11 avril 2018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fr-FR" sz="1800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</a:rPr>
              <a:t>--/--/----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/>
              <a:buNone/>
              <a:tabLst/>
              <a:defRPr/>
            </a:pPr>
            <a:endParaRPr kumimoji="0" lang="fr-FR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Gill Sans MT"/>
              <a:ea typeface="+mn-ea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xmlns="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18F998B-3CDE-42DF-AF26-6A2CE33904E3}"/>
              </a:ext>
            </a:extLst>
          </p:cNvPr>
          <p:cNvSpPr txBox="1"/>
          <p:nvPr/>
        </p:nvSpPr>
        <p:spPr>
          <a:xfrm>
            <a:off x="6147252" y="6005140"/>
            <a:ext cx="5912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Programme de la chaîne </a:t>
            </a:r>
            <a:r>
              <a:rPr kumimoji="0" lang="fr-FR" sz="16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r>
              <a:rPr kumimoji="0" lang="fr-FR" sz="16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la santé mondiale - Ordre </a:t>
            </a:r>
            <a:r>
              <a:rPr kumimoji="0" lang="fr-FR" sz="16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d’exécution </a:t>
            </a:r>
            <a:r>
              <a:rPr kumimoji="0" lang="fr-FR" sz="16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</a:t>
            </a:r>
            <a:r>
              <a:rPr kumimoji="0" lang="fr-FR" sz="16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l’assistance </a:t>
            </a:r>
            <a:r>
              <a:rPr kumimoji="0" lang="fr-FR" sz="16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technique, évaluation nationale de la chaîne </a:t>
            </a:r>
            <a:r>
              <a:rPr kumimoji="0" lang="fr-FR" sz="16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endParaRPr kumimoji="0" lang="fr-FR" sz="16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9568685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Title 1">
            <a:extLst>
              <a:ext uri="{FF2B5EF4-FFF2-40B4-BE49-F238E27FC236}">
                <a16:creationId xmlns:a16="http://schemas.microsoft.com/office/drawing/2014/main" xmlns="" id="{D8774B52-5740-45D1-A12A-134EA3FDEF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805" y="452139"/>
            <a:ext cx="10363200" cy="1061829"/>
          </a:xfrm>
        </p:spPr>
        <p:txBody>
          <a:bodyPr/>
          <a:lstStyle/>
          <a:p>
            <a:pPr algn="l" rtl="0"/>
            <a:r>
              <a:rPr lang="fr-FR" sz="31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 2.0- 3</a:t>
            </a:r>
            <a:r>
              <a:rPr lang="fr-FR" sz="3100" b="1" i="0" u="none" baseline="3000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lang="fr-FR" sz="31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</a:t>
            </a:r>
            <a:r>
              <a:rPr lang="fr-FR" sz="3100" b="1" i="0" u="none" baseline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jour - </a:t>
            </a:r>
            <a:r>
              <a:rPr lang="fr-FR" sz="31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Exercice 3</a:t>
            </a:r>
            <a:r>
              <a:rPr lang="fr-FR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62148" name="Slide Number Placeholder 5">
            <a:extLst>
              <a:ext uri="{FF2B5EF4-FFF2-40B4-BE49-F238E27FC236}">
                <a16:creationId xmlns:a16="http://schemas.microsoft.com/office/drawing/2014/main" xmlns="" id="{77251D5C-0A62-4134-8834-27E2ABB1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FB082B-EC1D-4F22-8269-C25162E232BA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</p:txBody>
      </p:sp>
      <p:sp>
        <p:nvSpPr>
          <p:cNvPr id="262149" name="Content Placeholder 2">
            <a:extLst>
              <a:ext uri="{FF2B5EF4-FFF2-40B4-BE49-F238E27FC236}">
                <a16:creationId xmlns:a16="http://schemas.microsoft.com/office/drawing/2014/main" xmlns="" id="{C163AC99-FCAF-4876-9F69-014CCB4B0824}"/>
              </a:ext>
            </a:extLst>
          </p:cNvPr>
          <p:cNvSpPr txBox="1">
            <a:spLocks/>
          </p:cNvSpPr>
          <p:nvPr/>
        </p:nvSpPr>
        <p:spPr bwMode="auto">
          <a:xfrm>
            <a:off x="-348162" y="926732"/>
            <a:ext cx="10984599" cy="464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455613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370013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827213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2844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7416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1988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6560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marL="0" marR="0" lvl="0" indent="0" algn="ctr" defTabSz="4556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sz="30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Exercice </a:t>
            </a:r>
            <a:r>
              <a:rPr kumimoji="0" lang="fr-FR" sz="3000" b="1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d’agrégation </a:t>
            </a:r>
            <a:r>
              <a:rPr kumimoji="0" lang="fr-FR" sz="30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et </a:t>
            </a:r>
            <a:r>
              <a:rPr kumimoji="0" lang="fr-FR" sz="3000" b="1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d’analyse </a:t>
            </a:r>
            <a:r>
              <a:rPr kumimoji="0" lang="fr-FR" sz="30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des données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05DC902-0257-4ECA-BDF0-792DB7CAED63}"/>
              </a:ext>
            </a:extLst>
          </p:cNvPr>
          <p:cNvSpPr txBox="1"/>
          <p:nvPr/>
        </p:nvSpPr>
        <p:spPr>
          <a:xfrm>
            <a:off x="513134" y="1458768"/>
            <a:ext cx="11193091" cy="769441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2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Par groupes, passez en revue une série de résultats CMM et KPI ainsi que différentes configurations de fonctions et de niveaux dans la chaîne </a:t>
            </a:r>
            <a:r>
              <a:rPr kumimoji="0" lang="fr-FR" sz="2200" b="1" i="0" u="none" strike="noStrike" kern="1200" cap="none" spc="0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d’approvisionnement</a:t>
            </a:r>
            <a:r>
              <a:rPr kumimoji="0" lang="fr-FR" sz="2200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.</a:t>
            </a:r>
          </a:p>
        </p:txBody>
      </p:sp>
      <p:sp>
        <p:nvSpPr>
          <p:cNvPr id="12" name="Rounded Rectangle 5">
            <a:extLst>
              <a:ext uri="{FF2B5EF4-FFF2-40B4-BE49-F238E27FC236}">
                <a16:creationId xmlns:a16="http://schemas.microsoft.com/office/drawing/2014/main" xmlns="" id="{056B0ABC-6C6F-4A32-A0D6-31A7CBCC57D4}"/>
              </a:ext>
            </a:extLst>
          </p:cNvPr>
          <p:cNvSpPr/>
          <p:nvPr/>
        </p:nvSpPr>
        <p:spPr>
          <a:xfrm>
            <a:off x="696473" y="5578152"/>
            <a:ext cx="3671679" cy="969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399" b="0" i="0" u="none" strike="noStrike" kern="1200" cap="none" spc="0" normalizeH="0" baseline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/>
                <a:ea typeface="+mn-ea"/>
                <a:cs typeface="+mn-cs"/>
              </a:rPr>
              <a:t>30 minutes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BE906493-21D0-4EED-AF4C-C628D7FB1AD0}"/>
              </a:ext>
            </a:extLst>
          </p:cNvPr>
          <p:cNvSpPr txBox="1"/>
          <p:nvPr/>
        </p:nvSpPr>
        <p:spPr>
          <a:xfrm>
            <a:off x="696473" y="2460084"/>
            <a:ext cx="1051560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7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Analysez les performances en vous appuyant sur les résultats CMM </a:t>
            </a:r>
            <a:r>
              <a:rPr kumimoji="0" lang="fr-FR" sz="27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/>
            </a:r>
            <a:br>
              <a:rPr kumimoji="0" lang="fr-FR" sz="27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</a:br>
            <a:r>
              <a:rPr kumimoji="0" lang="fr-FR" sz="27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et </a:t>
            </a:r>
            <a:r>
              <a:rPr kumimoji="0" lang="fr-FR" sz="27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KPI pour générer des conclusions et hypothèses préliminaires.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7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Il sera demandé à chaque groupe de traiter les questions suivantes : 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7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Qu’est-ce qu’un </a:t>
            </a:r>
            <a:r>
              <a:rPr kumimoji="0" lang="fr-FR" sz="27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écart ? 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7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À quoi peut être due cette situation ? </a:t>
            </a:r>
          </a:p>
          <a:p>
            <a:pPr marL="914400" marR="0" lvl="1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fr-FR" sz="2700" b="0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Que changeriez-vous, ou de quelle manière pourriez-vous vous impliquer pour faire progresser les performances ?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70396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xmlns="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361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xmlns="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1"/>
            <a:ext cx="8317522" cy="2462213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NATIONALE DE LA CHAÎNE </a:t>
            </a:r>
            <a:r>
              <a:rPr kumimoji="0" lang="fr-FR" sz="3200" b="0" i="0" u="none" strike="noStrike" kern="1200" cap="none" spc="0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 2.0)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3</a:t>
            </a:r>
            <a:r>
              <a:rPr kumimoji="0" lang="fr-FR" sz="3200" b="0" i="0" u="none" strike="noStrike" kern="1200" cap="none" spc="0" normalizeH="0" baseline="3000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kumimoji="0" lang="fr-FR" sz="3200" b="0" i="0" u="none" strike="noStrike" kern="1200" cap="none" spc="0" normalizeH="0" baseline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 jour : Compte rendu</a:t>
            </a:r>
          </a:p>
          <a:p>
            <a:pPr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marL="0" marR="0" lvl="0" indent="0" algn="l" defTabSz="4572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altLang="en-US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xmlns="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lnSpc>
                <a:spcPct val="80000"/>
              </a:lnSpc>
            </a:pPr>
            <a:r>
              <a:rPr lang="fr-FR" sz="1800" b="0" i="0" u="none" baseline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--/--/--</a:t>
            </a:r>
            <a:endParaRPr lang="fr-FR" altLang="en-US" sz="1800" dirty="0">
              <a:solidFill>
                <a:srgbClr val="FFFF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xmlns="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18F998B-3CDE-42DF-AF26-6A2CE33904E3}"/>
              </a:ext>
            </a:extLst>
          </p:cNvPr>
          <p:cNvSpPr txBox="1"/>
          <p:nvPr/>
        </p:nvSpPr>
        <p:spPr>
          <a:xfrm>
            <a:off x="6147252" y="6005140"/>
            <a:ext cx="5912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USAID Programme de la chaîne </a:t>
            </a:r>
            <a:r>
              <a:rPr kumimoji="0" lang="fr-FR" sz="16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r>
              <a:rPr kumimoji="0" lang="fr-FR" sz="16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la santé mondiale - Ordre </a:t>
            </a:r>
            <a:r>
              <a:rPr kumimoji="0" lang="fr-FR" sz="16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d’exécution </a:t>
            </a:r>
            <a:r>
              <a:rPr kumimoji="0" lang="fr-FR" sz="16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de </a:t>
            </a:r>
            <a:r>
              <a:rPr kumimoji="0" lang="fr-FR" sz="16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l’assistance </a:t>
            </a:r>
            <a:r>
              <a:rPr kumimoji="0" lang="fr-FR" sz="1600" b="1" i="0" u="none" strike="noStrike" kern="1200" cap="none" spc="0" normalizeH="0" baseline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technique, évaluation nationale de la chaîne </a:t>
            </a:r>
            <a:r>
              <a:rPr kumimoji="0" lang="fr-FR" sz="1600" b="1" i="0" u="none" strike="noStrike" kern="1200" cap="none" spc="0" normalizeH="0" baseline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d’approvisionnement </a:t>
            </a:r>
            <a:endParaRPr kumimoji="0" lang="fr-FR" sz="1600" b="1" i="0" u="none" strike="noStrike" kern="1200" cap="none" spc="0" normalizeH="0" baseline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n-ea"/>
              <a:cs typeface="+mn-cs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9421677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:a16="http://schemas.microsoft.com/office/drawing/2014/main" xmlns="" id="{829BC086-28E7-4967-969E-060E47ABE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rtl="0"/>
            <a:r>
              <a:rPr lang="fr-FR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00" b="1" i="0" u="none" baseline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Compte rendu </a:t>
            </a:r>
            <a:r>
              <a:rPr lang="fr-FR" sz="3100" b="1" i="0" u="none" baseline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d’agrégation </a:t>
            </a:r>
            <a:r>
              <a:rPr lang="fr-FR" sz="31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et </a:t>
            </a:r>
            <a:r>
              <a:rPr lang="fr-FR" sz="3100" b="1" i="0" u="none" baseline="0" dirty="0" smtClean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d’analyse </a:t>
            </a:r>
            <a:r>
              <a:rPr lang="fr-FR" sz="31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des données</a:t>
            </a:r>
            <a:r>
              <a:rPr lang="fr-FR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2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solidFill>
                <a:srgbClr val="C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F62CB67A-423F-4F0A-BA8E-1E5623F3CB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82" lvl="1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sz="3200" dirty="0">
              <a:solidFill>
                <a:srgbClr val="C00000"/>
              </a:solidFill>
              <a:latin typeface="Gill Sans MT" panose="020B0502020104020203" pitchFamily="34" charset="0"/>
            </a:endParaRPr>
          </a:p>
          <a:p>
            <a:pPr marL="914382" lvl="1" indent="-457200" defTabSz="912778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Discutez de la manière dont les informations issues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/>
            </a:r>
            <a:br>
              <a:rPr lang="fr-FR" sz="3200" b="0" i="0" u="none" baseline="0" dirty="0" smtClean="0">
                <a:latin typeface="Gill Sans MT" panose="020B0502020104020203" pitchFamily="34" charset="0"/>
              </a:rPr>
            </a:br>
            <a:r>
              <a:rPr lang="fr-FR" sz="3200" b="0" i="0" u="none" baseline="0" dirty="0" smtClean="0">
                <a:latin typeface="Gill Sans MT" panose="020B0502020104020203" pitchFamily="34" charset="0"/>
              </a:rPr>
              <a:t>des 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analyses peuvent être utilisées pour établir des </a:t>
            </a:r>
            <a:r>
              <a:rPr lang="fr-FR" sz="3200" b="0" i="0" u="none" baseline="0">
                <a:latin typeface="Gill Sans MT" panose="020B0502020104020203" pitchFamily="34" charset="0"/>
              </a:rPr>
              <a:t>hypothèses </a:t>
            </a:r>
            <a:r>
              <a:rPr lang="fr-FR" sz="3200">
                <a:latin typeface="Gill Sans MT" panose="020B0502020104020203" pitchFamily="34" charset="0"/>
              </a:rPr>
              <a:t>sur lesquelles seront basés des plans d'action et des investissements</a:t>
            </a:r>
            <a:endParaRPr lang="fr-FR" altLang="en-US" sz="32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:a16="http://schemas.microsoft.com/office/drawing/2014/main" xmlns="" id="{4F04F762-D734-4819-A187-20227253EAFD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770DE6A-AFAE-4BA9-AAB3-9755F28EB553}" type="datetime1">
              <a:rPr kumimoji="0" lang="en-US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4/19/2019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:a16="http://schemas.microsoft.com/office/drawing/2014/main" xmlns="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139EB3F-7CF1-4F22-A49A-8E1E0EE6AB37}" type="slidenum">
              <a:rPr kumimoji="0" sz="601" b="0" i="0" u="none" strike="noStrike" kern="1200" cap="none" spc="0" normalizeH="0" baseline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0397623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77782944-6E16-4499-B70B-559892506CD2}"/>
</file>

<file path=customXml/itemProps2.xml><?xml version="1.0" encoding="utf-8"?>
<ds:datastoreItem xmlns:ds="http://schemas.openxmlformats.org/officeDocument/2006/customXml" ds:itemID="{BA605F0A-04C0-494C-9002-CF09BEC9BC8F}"/>
</file>

<file path=customXml/itemProps3.xml><?xml version="1.0" encoding="utf-8"?>
<ds:datastoreItem xmlns:ds="http://schemas.openxmlformats.org/officeDocument/2006/customXml" ds:itemID="{0DFE9A45-E5D2-41DF-ADDB-BB1594C212DA}"/>
</file>

<file path=customXml/itemProps4.xml><?xml version="1.0" encoding="utf-8"?>
<ds:datastoreItem xmlns:ds="http://schemas.openxmlformats.org/officeDocument/2006/customXml" ds:itemID="{6F93E925-B130-4788-82BC-F61500C2B38B}"/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133</Words>
  <Application>Microsoft Office PowerPoint</Application>
  <PresentationFormat>Custom</PresentationFormat>
  <Paragraphs>29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16.9-Template_12.7.2016</vt:lpstr>
      <vt:lpstr>PowerPoint Presentation</vt:lpstr>
      <vt:lpstr>NSCA 2.0- 3e jour - Exercice 3 </vt:lpstr>
      <vt:lpstr>PowerPoint Presentation</vt:lpstr>
      <vt:lpstr>    Compte rendu d’agrégation et d’analyse des données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pchia</cp:lastModifiedBy>
  <cp:revision>38</cp:revision>
  <dcterms:created xsi:type="dcterms:W3CDTF">2018-05-01T03:53:35Z</dcterms:created>
  <dcterms:modified xsi:type="dcterms:W3CDTF">2019-04-19T13:58:46Z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4728DE0A-DF2B-4034-A6EA-2B3BFB5CBB3B</vt:lpwstr>
  </property>
  <property fmtid="{D5CDD505-2E9C-101B-9397-08002B2CF9AE}" pid="3" name="ArticulatePath">
    <vt:lpwstr>Day 3-Session 10-Analysis Exercise Slides-2018</vt:lpwstr>
  </property>
  <property fmtid="{D5CDD505-2E9C-101B-9397-08002B2CF9AE}" pid="4" name="ContentTypeId">
    <vt:lpwstr>0x0101008DA58B5CA681664FAB24816C56F41085020073CD9A2FDE83D74A8AE87C5E6F6E6916</vt:lpwstr>
  </property>
  <property fmtid="{D5CDD505-2E9C-101B-9397-08002B2CF9AE}" pid="5" name="Project Document Type">
    <vt:lpwstr/>
  </property>
  <property fmtid="{D5CDD505-2E9C-101B-9397-08002B2CF9AE}" pid="6" name="MediaServiceImageTags">
    <vt:lpwstr/>
  </property>
  <property fmtid="{D5CDD505-2E9C-101B-9397-08002B2CF9AE}" pid="7" name="lcf76f155ced4ddcb4097134ff3c332f">
    <vt:lpwstr/>
  </property>
</Properties>
</file>