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8"/>
  </p:notesMasterIdLst>
  <p:sldIdLst>
    <p:sldId id="369" r:id="rId2"/>
    <p:sldId id="370" r:id="rId3"/>
    <p:sldId id="371" r:id="rId4"/>
    <p:sldId id="372" r:id="rId5"/>
    <p:sldId id="374" r:id="rId6"/>
    <p:sldId id="37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73154" autoAdjust="0"/>
  </p:normalViewPr>
  <p:slideViewPr>
    <p:cSldViewPr snapToGrid="0">
      <p:cViewPr varScale="1">
        <p:scale>
          <a:sx n="113" d="100"/>
          <a:sy n="113" d="100"/>
        </p:scale>
        <p:origin x="-37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828C1-E30A-469A-A890-7E417A89C98D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D8AE4-A521-4C93-931F-3604DC391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20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>
            <a:extLst>
              <a:ext uri="{FF2B5EF4-FFF2-40B4-BE49-F238E27FC236}">
                <a16:creationId xmlns:a16="http://schemas.microsoft.com/office/drawing/2014/main" xmlns="" id="{73660824-2661-4AAF-83E9-9A05F9C7C2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>
            <a:extLst>
              <a:ext uri="{FF2B5EF4-FFF2-40B4-BE49-F238E27FC236}">
                <a16:creationId xmlns:a16="http://schemas.microsoft.com/office/drawing/2014/main" xmlns="" id="{DF39C8AC-AC7A-4338-8D33-F12FC79422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 altLang="en-US" dirty="0"/>
          </a:p>
        </p:txBody>
      </p:sp>
      <p:sp>
        <p:nvSpPr>
          <p:cNvPr id="92164" name="Slide Number Placeholder 3">
            <a:extLst>
              <a:ext uri="{FF2B5EF4-FFF2-40B4-BE49-F238E27FC236}">
                <a16:creationId xmlns:a16="http://schemas.microsoft.com/office/drawing/2014/main" xmlns="" id="{ED019E65-EDAC-4E58-940A-D794522AB9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A7E096-2942-4028-8416-D28F9EB3351E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937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xmlns="" id="{1F896FCC-0FEC-4EC8-A2ED-DCF0FE83C3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xmlns="" id="{8DD9DFB9-3FA9-4061-A98C-D228427B2E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l" rtl="0"/>
            <a:r>
              <a:rPr lang="fr-FR" b="0" i="0" u="none" baseline="0" dirty="0"/>
              <a:t>Les bailleurs de fonds externes bilatéraux et multilatéraux jouent un rôle important en raison de leur implication avec le ministère.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Dans son approche, la NSCA 2.0 2.0 incite les dirigeants du pays à intervenir assez tôt dans la phase de pré-planification. La mise en œuvre est un travail de groupe, impliquant les décideurs locaux, les gestionnaires de la chaîne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d’approvisionnement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la santé, les bailleurs de fonds ainsi que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d’autres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parties prenantes.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L’équipe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dirigeante doit en principe participer à la définition des objectifs, finalités et résultats escomptés de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l’évaluation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fonction des besoins et des projets locaux. Cet exercice permet également à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l’équipe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dirigeante de mieux comprendre le processus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d’évaluation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fr-FR" altLang="en-US" dirty="0"/>
          </a:p>
        </p:txBody>
      </p:sp>
      <p:sp>
        <p:nvSpPr>
          <p:cNvPr id="95236" name="Slide Number Placeholder 3">
            <a:extLst>
              <a:ext uri="{FF2B5EF4-FFF2-40B4-BE49-F238E27FC236}">
                <a16:creationId xmlns:a16="http://schemas.microsoft.com/office/drawing/2014/main" xmlns="" id="{5ED51570-7A04-4F63-8631-55411BD1BA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48D445-B006-4E3A-A6F5-7B08825CE981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558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>
            <a:extLst>
              <a:ext uri="{FF2B5EF4-FFF2-40B4-BE49-F238E27FC236}">
                <a16:creationId xmlns:a16="http://schemas.microsoft.com/office/drawing/2014/main" xmlns="" id="{3B3027A0-2BE0-47E3-A2A8-C233EBCC83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>
            <a:extLst>
              <a:ext uri="{FF2B5EF4-FFF2-40B4-BE49-F238E27FC236}">
                <a16:creationId xmlns:a16="http://schemas.microsoft.com/office/drawing/2014/main" xmlns="" id="{5E281F14-25E7-43C9-96A3-A68C155635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l" rtl="0"/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 fois que les parties prenantes ont été identifiées et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qu’elles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ont accepté de participer, leur décrire brièvement le projet. Cette démarche est importante non seulement pour assurer le bon déroulement de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l’évaluation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mais aussi pour inciter le pays à participer activement à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l’évaluation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Le but est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d’impliquer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tous les participants dans des activités de planification collaboratives, de sorte que toutes les voix puissent être entendues et que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l’évaluation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réponde aux besoins du pays qui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s’engage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dans ce processus.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u="none" baseline="0" dirty="0"/>
              <a:t>La stratégie de communication doit viser </a:t>
            </a:r>
            <a:r>
              <a:rPr lang="fr-FR" b="0" i="0" u="none" baseline="0" dirty="0" smtClean="0"/>
              <a:t>l’agence </a:t>
            </a:r>
            <a:r>
              <a:rPr lang="fr-FR" b="0" i="0" u="none" baseline="0" dirty="0"/>
              <a:t>ou les parties prenantes selon les besoins. Cet engagement doit être clair dès le début de la mise en œuvre.</a:t>
            </a:r>
          </a:p>
          <a:p>
            <a:endParaRPr lang="fr-FR" altLang="en-US" dirty="0"/>
          </a:p>
        </p:txBody>
      </p:sp>
      <p:sp>
        <p:nvSpPr>
          <p:cNvPr id="97284" name="Slide Number Placeholder 3">
            <a:extLst>
              <a:ext uri="{FF2B5EF4-FFF2-40B4-BE49-F238E27FC236}">
                <a16:creationId xmlns:a16="http://schemas.microsoft.com/office/drawing/2014/main" xmlns="" id="{8075CEDE-4909-4D00-BD1D-AE291FB56B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B99E4E-CEF3-4C2B-824E-39BF0E0581A5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1011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>
            <a:extLst>
              <a:ext uri="{FF2B5EF4-FFF2-40B4-BE49-F238E27FC236}">
                <a16:creationId xmlns:a16="http://schemas.microsoft.com/office/drawing/2014/main" xmlns="" id="{25239A55-03C8-4B59-ACA2-C307D49874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>
            <a:extLst>
              <a:ext uri="{FF2B5EF4-FFF2-40B4-BE49-F238E27FC236}">
                <a16:creationId xmlns:a16="http://schemas.microsoft.com/office/drawing/2014/main" xmlns="" id="{6275936C-EE0F-41D7-B8BF-978F56FACE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l" rtl="0"/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premières discussions entre les parties prenantes doivent aborder les étapes suivantes, essentielles au processus de planification : </a:t>
            </a:r>
          </a:p>
          <a:p>
            <a:pPr lvl="0" algn="l" rtl="0"/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Présentation de la NSCA 2.0 </a:t>
            </a:r>
          </a:p>
          <a:p>
            <a:pPr lvl="0" algn="l" rtl="0"/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Passer en revue les objectifs de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l’évaluation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le contexte justifiant son lancement.</a:t>
            </a:r>
          </a:p>
          <a:p>
            <a:pPr lvl="0" algn="l" rtl="0"/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Décrire les résultats attendus de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l’évaluation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leur pertinence pour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l’ensemble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 système de gestion de la chaîne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d’approvisionnement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la santé. </a:t>
            </a:r>
          </a:p>
          <a:p>
            <a:pPr lvl="0" algn="l" rtl="0"/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Exposer le rôle que chaque partie prenante ou organisation participante doit jouer et les contributions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qu’elle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doit apporter.</a:t>
            </a:r>
          </a:p>
          <a:p>
            <a:pPr lvl="0" algn="l" rtl="0"/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Étudier les calendriers et identifier les dates auxquelles la mise en œuvre et les activités de collecte des données doivent être terminées.</a:t>
            </a:r>
          </a:p>
          <a:p>
            <a:pPr lvl="0" algn="l" rtl="0"/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Prévoir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l’atelier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destiné aux parties prenantes.</a:t>
            </a:r>
          </a:p>
          <a:p>
            <a:pPr lvl="0" algn="l" rtl="0"/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Fixer une série de réunions périodiques des parties prenantes tout au long de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l’évaluation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fr-FR" altLang="en-US" dirty="0"/>
          </a:p>
        </p:txBody>
      </p:sp>
      <p:sp>
        <p:nvSpPr>
          <p:cNvPr id="101380" name="Slide Number Placeholder 3">
            <a:extLst>
              <a:ext uri="{FF2B5EF4-FFF2-40B4-BE49-F238E27FC236}">
                <a16:creationId xmlns:a16="http://schemas.microsoft.com/office/drawing/2014/main" xmlns="" id="{BE389A7F-FD76-4F78-9346-10AB0FD82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FE9C99-6B4A-4388-9830-BA5B25A9249E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4696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>
            <a:extLst>
              <a:ext uri="{FF2B5EF4-FFF2-40B4-BE49-F238E27FC236}">
                <a16:creationId xmlns:a16="http://schemas.microsoft.com/office/drawing/2014/main" xmlns="" id="{E7040144-61B1-4CBB-8BE8-82F5FB5DBF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>
            <a:extLst>
              <a:ext uri="{FF2B5EF4-FFF2-40B4-BE49-F238E27FC236}">
                <a16:creationId xmlns:a16="http://schemas.microsoft.com/office/drawing/2014/main" xmlns="" id="{399081EB-C8C2-4281-B39A-4072EB2D4D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aspect important du processus de mise en œuvre de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l’évaluation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consiste non seulement à identifier les parties prenantes de façon précoce, mais également à maintenir leur engagement tout au long de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l’évaluation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Lors de la phase de planification et de préparation, les parties prenantes doivent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s’engager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 participer activement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jusqu’à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fin de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l’évaluation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Des activités, réunions ou exigences supplémentaires peuvent être identifiées et convenues selon le contexte. Ces activités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d’engagement 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 intermittence incitent les parties prenantes à participer et à contribuer à toutes les phases du processus </a:t>
            </a:r>
            <a:r>
              <a:rPr lang="fr-FR" sz="1200" b="0" i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d’évaluation</a:t>
            </a:r>
            <a:r>
              <a:rPr lang="fr-FR" sz="1200" b="0" i="0" u="non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fr-FR" altLang="en-US" dirty="0"/>
          </a:p>
        </p:txBody>
      </p:sp>
      <p:sp>
        <p:nvSpPr>
          <p:cNvPr id="105476" name="Slide Number Placeholder 3">
            <a:extLst>
              <a:ext uri="{FF2B5EF4-FFF2-40B4-BE49-F238E27FC236}">
                <a16:creationId xmlns:a16="http://schemas.microsoft.com/office/drawing/2014/main" xmlns="" id="{E37F77FA-215C-48DC-AC74-ED0A16EB46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CB9CA5-F154-48EF-BDCC-2AD28A94F43E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60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1" y="203683"/>
            <a:ext cx="11785599" cy="645063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68CB4184-939D-4EDE-94BB-2C13CB8E1CF7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chemeClr val="bg1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3504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2693D9D-2B05-43D5-BA2C-DC41B17D5035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39341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5A2BAD2C-B671-4CD1-B063-F25C55CE61EF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46350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5D77E78B-4F0A-445D-8C94-9F9B2EE939A3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5958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FE5C385-4EB4-4522-9AD8-F706799E9945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6710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A5D165D-3D15-4895-A8FD-E4FA5BC3ACF3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420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4A6838F-347B-44D4-93EE-9C1CEC653469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5601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EDCB9AD8-B407-4B3C-83C6-BC8789FFE562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1327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1" y="203681"/>
            <a:ext cx="11785601" cy="645063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A3D29F4B-5D4A-4DD2-BC3D-64370943C223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0844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F5FB370-5652-4117-9E22-25B6866FA67C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/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5539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707638"/>
            <a:ext cx="7315200" cy="580800"/>
          </a:xfrm>
        </p:spPr>
        <p:txBody>
          <a:bodyPr wrap="square" anchor="t" anchorCtr="0">
            <a:spAutoFit/>
          </a:bodyPr>
          <a:lstStyle>
            <a:lvl1pPr>
              <a:defRPr sz="3174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D676C1-C975-4810-A43D-8D7D2A1395F5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680" y="909220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817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0FF132F5-F5B2-4D67-B95D-235B7E85D0F2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/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1231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A38DABD6-C626-4D2B-8BBA-841C972D1952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3957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9906D211-0DAA-4F4E-8186-8C5B4A640F9D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1133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EAFEDD77-2FF7-453C-AA1D-60F3DDB34003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31731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364F1BAF-0DB7-4664-A27E-32EB40D38BBB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36581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2275F9A0-FFAC-4956-AE4E-88704AFA3875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41309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A9196FD-D842-4F83-B905-86E59F37422E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05110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C3AC3B8-F8F4-4D31-84AD-C4CA6BBC67BD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61921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E432959A-BF6F-4F38-8E14-A482F310009C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9480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B7CB2F40-2BA3-482F-AF08-C1B1D1639125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30563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377B1D3-A50B-42D8-8F50-790C8B963933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0863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707638"/>
            <a:ext cx="7315200" cy="580800"/>
          </a:xfrm>
        </p:spPr>
        <p:txBody>
          <a:bodyPr wrap="square" anchor="t" anchorCtr="0">
            <a:spAutoFit/>
          </a:bodyPr>
          <a:lstStyle>
            <a:lvl1pPr>
              <a:defRPr sz="3174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BA70523-F507-4F58-A056-100F77761766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680" y="909220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7997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550CB5A9-B058-4E23-8679-71CF1CA9D607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2466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E6DE62E3-A79A-47E8-8055-1DF4CF37FDFC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68328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464559"/>
            <a:ext cx="10363200" cy="1045404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171" indent="0" algn="ctr">
              <a:buNone/>
              <a:defRPr sz="2000"/>
            </a:lvl2pPr>
            <a:lvl3pPr marL="914342" indent="0" algn="ctr">
              <a:buNone/>
              <a:defRPr sz="1800"/>
            </a:lvl3pPr>
            <a:lvl4pPr marL="1371513" indent="0" algn="ctr">
              <a:buNone/>
              <a:defRPr sz="1600"/>
            </a:lvl4pPr>
            <a:lvl5pPr marL="1828683" indent="0" algn="ctr">
              <a:buNone/>
              <a:defRPr sz="1600"/>
            </a:lvl5pPr>
            <a:lvl6pPr marL="2285854" indent="0" algn="ctr">
              <a:buNone/>
              <a:defRPr sz="1600"/>
            </a:lvl6pPr>
            <a:lvl7pPr marL="2743025" indent="0" algn="ctr">
              <a:buNone/>
              <a:defRPr sz="1600"/>
            </a:lvl7pPr>
            <a:lvl8pPr marL="3200196" indent="0" algn="ctr">
              <a:buNone/>
              <a:defRPr sz="1600"/>
            </a:lvl8pPr>
            <a:lvl9pPr marL="365736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075974A-5553-4B27-B825-3E7107E8D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563650-F663-4B89-90C2-97DFF4A64319}" type="datetime1">
              <a:rPr lang="en-US" altLang="en-US" smtClean="0"/>
              <a:t>4/19/2019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B6D9E31-C202-4436-9954-09E04E642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mtClean="0"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</a:lstStyle>
          <a:p>
            <a:r>
              <a:rPr lang="en-US" altLang="en-US"/>
              <a:t>FOOTER GOES HERE</a:t>
            </a:r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3162C9-00B8-472F-A8D1-4C2E213DB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F92F8-9A91-49EE-9F13-AD02B8C2C9D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87348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9060573C-F740-4569-A98C-666B43CED6C6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7154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10363200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006BDB25-363D-4D16-B766-784FD72D3B18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126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2DE28A20-0347-4BE0-9417-D1F4DB817EDF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34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51516F47-10AB-4D5B-AE24-7A5783E34C8B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151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1ACD7F5-72B8-4C6B-A2AA-4EE965C13045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232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0985E725-9F8F-4D4C-A7EC-7494A4C3CE2D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3069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49816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E5372298-8CF9-4FA3-B31F-9D915F53C5E2}" type="datetime1">
              <a:rPr lang="en-US" smtClean="0"/>
              <a:t>4/19/2019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9816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49816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rame 13"/>
          <p:cNvSpPr/>
          <p:nvPr/>
        </p:nvSpPr>
        <p:spPr>
          <a:xfrm>
            <a:off x="0" y="0"/>
            <a:ext cx="12192000" cy="6864096"/>
          </a:xfrm>
          <a:prstGeom prst="frame">
            <a:avLst>
              <a:gd name="adj1" fmla="val 296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81" b="0" i="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28098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  <p:sldLayoutId id="2147483713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</p:sldLayoutIdLst>
  <p:hf hdr="0" ftr="0" dt="0"/>
  <p:txStyles>
    <p:titleStyle>
      <a:lvl1pPr algn="l" defTabSz="604738" rtl="0" eaLnBrk="1" latinLnBrk="0" hangingPunct="1">
        <a:spcBef>
          <a:spcPct val="0"/>
        </a:spcBef>
        <a:buNone/>
        <a:defRPr sz="3174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304470" indent="-304470" algn="l" defTabSz="604738" rtl="0" eaLnBrk="1" latinLnBrk="0" hangingPunct="1">
        <a:spcBef>
          <a:spcPts val="0"/>
        </a:spcBef>
        <a:spcAft>
          <a:spcPts val="1058"/>
        </a:spcAft>
        <a:buFont typeface="Arial"/>
        <a:buChar char="•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1pPr>
      <a:lvl2pPr marL="905009" indent="-304470" algn="l" defTabSz="604738" rtl="0" eaLnBrk="1" latinLnBrk="0" hangingPunct="1">
        <a:spcBef>
          <a:spcPts val="0"/>
        </a:spcBef>
        <a:spcAft>
          <a:spcPts val="1058"/>
        </a:spcAft>
        <a:buFont typeface="Arial"/>
        <a:buChar char="–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2pPr>
      <a:lvl3pPr marL="1209477" indent="-304470" algn="l" defTabSz="604738" rtl="0" eaLnBrk="1" latinLnBrk="0" hangingPunct="1">
        <a:spcBef>
          <a:spcPct val="20000"/>
        </a:spcBef>
        <a:buFont typeface="Arial"/>
        <a:buChar char="•"/>
        <a:defRPr sz="2381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516046" indent="-306569" algn="l" defTabSz="604738" rtl="0" eaLnBrk="1" latinLnBrk="0" hangingPunct="1">
        <a:spcBef>
          <a:spcPct val="20000"/>
        </a:spcBef>
        <a:buFont typeface="Arial"/>
        <a:buChar char="–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660932" indent="-304470" algn="l" defTabSz="604738" rtl="0" eaLnBrk="1" latinLnBrk="0" hangingPunct="1">
        <a:spcBef>
          <a:spcPct val="20000"/>
        </a:spcBef>
        <a:buFont typeface="Arial"/>
        <a:buChar char="»"/>
        <a:defRPr sz="1852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3326061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6pPr>
      <a:lvl7pPr marL="3930800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7pPr>
      <a:lvl8pPr marL="4535538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8pPr>
      <a:lvl9pPr marL="5140277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604738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2pPr>
      <a:lvl3pPr marL="1209477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814215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4pPr>
      <a:lvl5pPr marL="2418954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5pPr>
      <a:lvl6pPr marL="3023692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6pPr>
      <a:lvl7pPr marL="3628431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7pPr>
      <a:lvl8pPr marL="4233169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8pPr>
      <a:lvl9pPr marL="4837908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9F5F4A1-5EA0-4E3A-9298-A1AA81C25C3C}"/>
              </a:ext>
            </a:extLst>
          </p:cNvPr>
          <p:cNvSpPr/>
          <p:nvPr/>
        </p:nvSpPr>
        <p:spPr>
          <a:xfrm>
            <a:off x="256478" y="235510"/>
            <a:ext cx="11736193" cy="6403990"/>
          </a:xfrm>
          <a:prstGeom prst="rect">
            <a:avLst/>
          </a:prstGeom>
          <a:solidFill>
            <a:srgbClr val="BA0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4738" rtl="0">
              <a:defRPr/>
            </a:pPr>
            <a:endParaRPr lang="fr-FR" kern="0" dirty="0">
              <a:solidFill>
                <a:sysClr val="windowText" lastClr="000000"/>
              </a:solidFill>
              <a:latin typeface="Gill Sans M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0D55339E-BF19-4A0C-9C6D-FFD69D9D70DB}"/>
              </a:ext>
            </a:extLst>
          </p:cNvPr>
          <p:cNvCxnSpPr/>
          <p:nvPr/>
        </p:nvCxnSpPr>
        <p:spPr>
          <a:xfrm>
            <a:off x="6221005" y="5993056"/>
            <a:ext cx="0" cy="603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1">
            <a:extLst>
              <a:ext uri="{FF2B5EF4-FFF2-40B4-BE49-F238E27FC236}">
                <a16:creationId xmlns:a16="http://schemas.microsoft.com/office/drawing/2014/main" xmlns="" id="{4789DFD4-9569-4A23-AE74-4294CC47056A}"/>
              </a:ext>
            </a:extLst>
          </p:cNvPr>
          <p:cNvSpPr>
            <a:spLocks noGrp="1"/>
          </p:cNvSpPr>
          <p:nvPr/>
        </p:nvSpPr>
        <p:spPr>
          <a:xfrm>
            <a:off x="1938850" y="1479551"/>
            <a:ext cx="8390467" cy="2462213"/>
          </a:xfrm>
          <a:prstGeom prst="rect">
            <a:avLst/>
          </a:prstGeom>
          <a:effectLst/>
        </p:spPr>
        <p:txBody>
          <a:bodyPr anchor="b">
            <a:normAutofit fontScale="92500" lnSpcReduction="10000"/>
          </a:bodyPr>
          <a:lstStyle>
            <a:lvl1pPr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defTabSz="604738" rtl="0">
              <a:lnSpc>
                <a:spcPct val="110000"/>
              </a:lnSpc>
            </a:pPr>
            <a:r>
              <a:rPr lang="fr-FR" sz="3200" b="0" i="0" u="none" baseline="0" dirty="0">
                <a:solidFill>
                  <a:srgbClr val="FFFFFF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FORMATION DES PARTIES PRENANTES </a:t>
            </a:r>
            <a:r>
              <a:rPr lang="fr-FR" sz="3200" b="0" i="0" u="none" baseline="0" dirty="0" smtClean="0">
                <a:solidFill>
                  <a:srgbClr val="FFFFFF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/>
            </a:r>
            <a:br>
              <a:rPr lang="fr-FR" sz="3200" b="0" i="0" u="none" baseline="0" dirty="0" smtClean="0">
                <a:solidFill>
                  <a:srgbClr val="FFFFFF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</a:br>
            <a:r>
              <a:rPr lang="fr-FR" sz="3200" b="0" i="0" u="none" baseline="0" dirty="0" smtClean="0">
                <a:solidFill>
                  <a:srgbClr val="FFFFFF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À L’ÉVALUATION </a:t>
            </a:r>
            <a:r>
              <a:rPr lang="fr-FR" sz="3200" b="0" i="0" u="none" baseline="0" dirty="0">
                <a:solidFill>
                  <a:srgbClr val="FFFFFF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NATIONALE DE LA CHAÎNE </a:t>
            </a:r>
            <a:r>
              <a:rPr lang="fr-FR" sz="3200" b="0" i="0" u="none" baseline="0" dirty="0" smtClean="0">
                <a:solidFill>
                  <a:srgbClr val="FFFFFF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D’APPROVISIONNEMENT </a:t>
            </a:r>
            <a:r>
              <a:rPr lang="fr-FR" sz="3200" b="0" i="0" u="none" baseline="0" dirty="0">
                <a:solidFill>
                  <a:srgbClr val="FFFFFF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(NSCA 2.0)</a:t>
            </a:r>
          </a:p>
          <a:p>
            <a:pPr algn="l" defTabSz="604738" rtl="0">
              <a:lnSpc>
                <a:spcPct val="110000"/>
              </a:lnSpc>
            </a:pPr>
            <a:r>
              <a:rPr lang="fr-FR" sz="3200" b="0" i="0" u="none" baseline="0" dirty="0">
                <a:solidFill>
                  <a:srgbClr val="FFFF00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2</a:t>
            </a:r>
            <a:r>
              <a:rPr lang="fr-FR" sz="3200" b="0" i="0" u="none" baseline="30000" dirty="0">
                <a:solidFill>
                  <a:srgbClr val="FFFF00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e</a:t>
            </a:r>
            <a:r>
              <a:rPr lang="fr-FR" sz="3200" b="0" i="0" u="none" baseline="0" dirty="0">
                <a:solidFill>
                  <a:srgbClr val="FFFF00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 jour :  Engagement des parties prenantes</a:t>
            </a:r>
          </a:p>
          <a:p>
            <a:pPr algn="l" rtl="0">
              <a:lnSpc>
                <a:spcPct val="110000"/>
              </a:lnSpc>
            </a:pPr>
            <a:r>
              <a:rPr lang="fr-FR" sz="3200" b="0" i="0" u="none" baseline="0" dirty="0">
                <a:solidFill>
                  <a:srgbClr val="FFFF00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rPr>
              <a:t>-- h -- /-- h --</a:t>
            </a:r>
          </a:p>
          <a:p>
            <a:pPr algn="l" defTabSz="604738" rtl="0">
              <a:lnSpc>
                <a:spcPct val="110000"/>
              </a:lnSpc>
            </a:pPr>
            <a:endParaRPr lang="fr-FR" altLang="en-US" sz="800" dirty="0">
              <a:solidFill>
                <a:srgbClr val="000000"/>
              </a:solidFill>
              <a:latin typeface="Gill Sans MT" panose="020B0502020104020203" pitchFamily="34" charset="0"/>
              <a:ea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10" name="Subtitle 12">
            <a:extLst>
              <a:ext uri="{FF2B5EF4-FFF2-40B4-BE49-F238E27FC236}">
                <a16:creationId xmlns:a16="http://schemas.microsoft.com/office/drawing/2014/main" xmlns="" id="{B481514E-9216-48A6-B1C5-570380804221}"/>
              </a:ext>
            </a:extLst>
          </p:cNvPr>
          <p:cNvSpPr>
            <a:spLocks noGrp="1"/>
          </p:cNvSpPr>
          <p:nvPr/>
        </p:nvSpPr>
        <p:spPr>
          <a:xfrm>
            <a:off x="1938850" y="5340352"/>
            <a:ext cx="4191001" cy="67627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800"/>
              </a:spcAft>
              <a:buFont typeface="Arial"/>
              <a:buNone/>
              <a:defRPr sz="1600" b="0" i="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indent="0" algn="ctr" defTabSz="457200" rtl="0" eaLnBrk="1" latinLnBrk="0" hangingPunct="1">
              <a:spcBef>
                <a:spcPts val="0"/>
              </a:spcBef>
              <a:spcAft>
                <a:spcPts val="800"/>
              </a:spcAft>
              <a:buFont typeface="Arial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Gill Sans MT"/>
                <a:ea typeface="+mn-ea"/>
                <a:cs typeface="Gill Sans MT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Gill Sans MT"/>
                <a:ea typeface="+mn-ea"/>
                <a:cs typeface="Gill Sans MT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Gill Sans MT"/>
                <a:ea typeface="+mn-ea"/>
                <a:cs typeface="Gill Sans MT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Gill Sans MT"/>
                <a:ea typeface="+mn-ea"/>
                <a:cs typeface="Gill Sans MT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04738" rtl="0">
              <a:spcAft>
                <a:spcPts val="1058"/>
              </a:spcAft>
              <a:defRPr/>
            </a:pPr>
            <a:r>
              <a:rPr lang="fr-FR" sz="1800" b="0" i="0" u="none" baseline="0">
                <a:solidFill>
                  <a:srgbClr val="FFFFFF"/>
                </a:solidFill>
              </a:rPr>
              <a:t>--/--/----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EBDE42A4-D5E5-4E1D-BDF9-8E7E20823FBA}"/>
              </a:ext>
            </a:extLst>
          </p:cNvPr>
          <p:cNvCxnSpPr/>
          <p:nvPr/>
        </p:nvCxnSpPr>
        <p:spPr>
          <a:xfrm>
            <a:off x="2015050" y="5184774"/>
            <a:ext cx="5492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143" name="Picture 3" descr="C:\Users\Mariana Rodrigues\AppData\Local\Microsoft\Windows\INetCacheContent.Word\Horizontal_RGB_294_White.png">
            <a:extLst>
              <a:ext uri="{FF2B5EF4-FFF2-40B4-BE49-F238E27FC236}">
                <a16:creationId xmlns:a16="http://schemas.microsoft.com/office/drawing/2014/main" xmlns="" id="{366582EF-487E-4EFA-9764-7A731E187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5" t="13753" r="7623" b="12534"/>
          <a:stretch>
            <a:fillRect/>
          </a:stretch>
        </p:blipFill>
        <p:spPr bwMode="auto">
          <a:xfrm>
            <a:off x="4457700" y="6074351"/>
            <a:ext cx="16668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202CB44-8031-4564-BD2D-4A89FA9EBBBA}"/>
              </a:ext>
            </a:extLst>
          </p:cNvPr>
          <p:cNvSpPr txBox="1"/>
          <p:nvPr/>
        </p:nvSpPr>
        <p:spPr>
          <a:xfrm>
            <a:off x="6230697" y="6017116"/>
            <a:ext cx="52755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04738" rtl="0"/>
            <a:r>
              <a:rPr lang="fr-FR" sz="1100" b="1" i="0" u="none" baseline="0" dirty="0">
                <a:solidFill>
                  <a:srgbClr val="FFFFFF"/>
                </a:solidFill>
                <a:latin typeface="Gill Sans MT"/>
              </a:rPr>
              <a:t>USAID Programme de la chaîne </a:t>
            </a:r>
            <a:r>
              <a:rPr lang="fr-FR" sz="1100" b="1" i="0" u="none" baseline="0" dirty="0" smtClean="0">
                <a:solidFill>
                  <a:srgbClr val="FFFFFF"/>
                </a:solidFill>
                <a:latin typeface="Gill Sans MT"/>
              </a:rPr>
              <a:t>d’approvisionnement </a:t>
            </a:r>
            <a:r>
              <a:rPr lang="fr-FR" sz="1100" b="1" i="0" u="none" baseline="0" dirty="0">
                <a:solidFill>
                  <a:srgbClr val="FFFFFF"/>
                </a:solidFill>
                <a:latin typeface="Gill Sans MT"/>
              </a:rPr>
              <a:t>de la santé mondiale - Ordre </a:t>
            </a:r>
            <a:r>
              <a:rPr lang="fr-FR" sz="1100" b="1" i="0" u="none" baseline="0" dirty="0" smtClean="0">
                <a:solidFill>
                  <a:srgbClr val="FFFFFF"/>
                </a:solidFill>
                <a:latin typeface="Gill Sans MT"/>
              </a:rPr>
              <a:t>d’exécution </a:t>
            </a:r>
            <a:r>
              <a:rPr lang="fr-FR" sz="1100" b="1" i="0" u="none" baseline="0" dirty="0">
                <a:solidFill>
                  <a:srgbClr val="FFFFFF"/>
                </a:solidFill>
                <a:latin typeface="Gill Sans MT"/>
              </a:rPr>
              <a:t>de </a:t>
            </a:r>
            <a:r>
              <a:rPr lang="fr-FR" sz="1100" b="1" i="0" u="none" baseline="0" dirty="0" smtClean="0">
                <a:solidFill>
                  <a:srgbClr val="FFFFFF"/>
                </a:solidFill>
                <a:latin typeface="Gill Sans MT"/>
              </a:rPr>
              <a:t>l’assistance </a:t>
            </a:r>
            <a:r>
              <a:rPr lang="fr-FR" sz="1100" b="1" i="0" u="none" baseline="0" dirty="0">
                <a:solidFill>
                  <a:srgbClr val="FFFFFF"/>
                </a:solidFill>
                <a:latin typeface="Gill Sans MT"/>
              </a:rPr>
              <a:t>technique, évaluation nationale de la chaîne </a:t>
            </a:r>
            <a:r>
              <a:rPr lang="fr-FR" sz="1100" b="1" i="0" u="none" baseline="0" dirty="0" smtClean="0">
                <a:solidFill>
                  <a:srgbClr val="FFFFFF"/>
                </a:solidFill>
                <a:latin typeface="Gill Sans MT"/>
              </a:rPr>
              <a:t>d’approvisionnement </a:t>
            </a:r>
            <a:endParaRPr lang="fr-FR" sz="1100" b="1" i="0" u="none" baseline="0" dirty="0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82760CA0-25C9-41F3-B85F-F75AD00B0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43CF92F8-9A91-49EE-9F13-AD02B8C2C9D2}" type="slidenum">
              <a:rPr/>
              <a:pPr/>
              <a:t>1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92383724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2DEC3B6-FCA3-4500-B990-DCC58BA3D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779" y="1447799"/>
            <a:ext cx="11674694" cy="5296668"/>
          </a:xfrm>
        </p:spPr>
        <p:txBody>
          <a:bodyPr>
            <a:normAutofit/>
          </a:bodyPr>
          <a:lstStyle/>
          <a:p>
            <a:pPr marL="455595" lvl="1" algn="l" defTabSz="912778" rtl="0">
              <a:spcBef>
                <a:spcPct val="20000"/>
              </a:spcBef>
              <a:spcAft>
                <a:spcPct val="0"/>
              </a:spcAft>
            </a:pPr>
            <a:endParaRPr lang="fr-FR" altLang="en-US" sz="2800" dirty="0">
              <a:solidFill>
                <a:srgbClr val="000000"/>
              </a:solidFill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 marL="455595" lvl="1" algn="l" defTabSz="912778" rtl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sz="3174" b="0" i="0" u="none" baseline="0" dirty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Identification des parties prenantes</a:t>
            </a:r>
          </a:p>
          <a:p>
            <a:pPr marL="455595" lvl="1" algn="l" defTabSz="912778" rtl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sz="3174" b="0" i="0" u="none" baseline="0" dirty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Engagement précoce des parties prenantes</a:t>
            </a:r>
          </a:p>
          <a:p>
            <a:pPr marL="455595" lvl="1" algn="l" defTabSz="912778" rtl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sz="3174" b="0" i="0" u="none" baseline="0" dirty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Suivi de </a:t>
            </a:r>
            <a:r>
              <a:rPr lang="fr-FR" sz="3174" b="0" i="0" u="none" baseline="0" dirty="0" smtClean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l’engagement </a:t>
            </a:r>
            <a:r>
              <a:rPr lang="fr-FR" sz="3174" b="0" i="0" u="none" baseline="0" dirty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des parties prenantes</a:t>
            </a:r>
          </a:p>
          <a:p>
            <a:pPr marL="455595" lvl="1" algn="l" defTabSz="912778" rtl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sz="3174" b="0" i="0" u="none" baseline="0" dirty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Communication entre </a:t>
            </a:r>
            <a:r>
              <a:rPr lang="fr-FR" sz="3174" b="0" i="0" u="none" baseline="0" dirty="0" smtClean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l’équipe </a:t>
            </a:r>
            <a:r>
              <a:rPr lang="fr-FR" sz="3174" b="0" i="0" u="none" baseline="0" dirty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et les parties prenantes</a:t>
            </a:r>
          </a:p>
          <a:p>
            <a:pPr marL="455595" lvl="1" algn="l" defTabSz="912778" rtl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sz="3174" b="0" i="0" u="none" baseline="0" dirty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Réunion des parties prenantes et logistique de la formation</a:t>
            </a:r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xmlns="" id="{818EB114-2AFA-4C37-A32A-E234FF5EB683}"/>
              </a:ext>
            </a:extLst>
          </p:cNvPr>
          <p:cNvSpPr txBox="1">
            <a:spLocks/>
          </p:cNvSpPr>
          <p:nvPr/>
        </p:nvSpPr>
        <p:spPr bwMode="auto">
          <a:xfrm>
            <a:off x="1676401" y="304800"/>
            <a:ext cx="8615363" cy="138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5613"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682625" indent="-228600" defTabSz="455613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912813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144588" indent="-230188" defTabSz="455613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1254125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1711325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168525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2625725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082925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algn="ctr" defTabSz="602639" rtl="0">
              <a:spcAft>
                <a:spcPct val="0"/>
              </a:spcAft>
              <a:buNone/>
            </a:pPr>
            <a:r>
              <a:rPr lang="fr-FR" sz="2800" b="1" i="0" u="none" baseline="0" dirty="0">
                <a:solidFill>
                  <a:srgbClr val="BA0C2F"/>
                </a:solidFill>
              </a:rPr>
              <a:t>Résumé de </a:t>
            </a:r>
            <a:r>
              <a:rPr lang="fr-FR" sz="2800" b="1" i="0" u="none" baseline="0" dirty="0" smtClean="0">
                <a:solidFill>
                  <a:srgbClr val="BA0C2F"/>
                </a:solidFill>
              </a:rPr>
              <a:t>l’engagement </a:t>
            </a:r>
            <a:r>
              <a:rPr lang="fr-FR" sz="2800" b="1" i="0" u="none" baseline="0" dirty="0">
                <a:solidFill>
                  <a:srgbClr val="BA0C2F"/>
                </a:solidFill>
              </a:rPr>
              <a:t>des parties prenantes</a:t>
            </a:r>
            <a:r>
              <a:rPr lang="fr-FR" sz="6000" b="1" dirty="0">
                <a:solidFill>
                  <a:srgbClr val="BA0C2F"/>
                </a:solidFill>
              </a:rPr>
              <a:t/>
            </a:r>
            <a:br>
              <a:rPr lang="fr-FR" sz="6000" b="1" dirty="0">
                <a:solidFill>
                  <a:srgbClr val="BA0C2F"/>
                </a:solidFill>
              </a:rPr>
            </a:br>
            <a:endParaRPr lang="fr-FR" altLang="en-US" sz="6000" dirty="0">
              <a:solidFill>
                <a:srgbClr val="BA0C2F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32152B97-17E1-426E-B108-A818079A4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43CF92F8-9A91-49EE-9F13-AD02B8C2C9D2}" type="slidenum">
              <a:rPr/>
              <a:pPr/>
              <a:t>2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1336891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00EA4C61-E84C-439C-9D84-B3B96B482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98485" y="2717245"/>
            <a:ext cx="6697663" cy="1099175"/>
          </a:xfrm>
        </p:spPr>
        <p:txBody>
          <a:bodyPr/>
          <a:lstStyle/>
          <a:p>
            <a:pPr algn="ctr" rtl="0" eaLnBrk="1" hangingPunct="1"/>
            <a:r>
              <a:rPr lang="fr-FR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Paysage des parties prenantes</a:t>
            </a:r>
            <a:r>
              <a:rPr lang="fr-FR" b="1">
                <a:latin typeface="Gill Sans MT" panose="020B0502020104020203" pitchFamily="34" charset="0"/>
                <a:cs typeface="Gill Sans MT" panose="020B0502020104020203" pitchFamily="34" charset="0"/>
              </a:rPr>
              <a:t/>
            </a:r>
            <a:br>
              <a:rPr lang="fr-FR" b="1">
                <a:latin typeface="Gill Sans MT" panose="020B0502020104020203" pitchFamily="34" charset="0"/>
                <a:cs typeface="Gill Sans MT" panose="020B0502020104020203" pitchFamily="34" charset="0"/>
              </a:rPr>
            </a:br>
            <a:endParaRPr lang="fr-FR" altLang="en-US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pic>
        <p:nvPicPr>
          <p:cNvPr id="7" name="Content Placeholder 6" descr="A close up of text on a black background&#10;&#10;Description generated with very high confidence">
            <a:extLst>
              <a:ext uri="{FF2B5EF4-FFF2-40B4-BE49-F238E27FC236}">
                <a16:creationId xmlns:a16="http://schemas.microsoft.com/office/drawing/2014/main" xmlns="" id="{E9287A76-F802-4B41-B73E-AB8B1F57C8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22676" y="2"/>
            <a:ext cx="7620796" cy="6864440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E0A61DB8-7511-4261-A612-5FDB399B83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9466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Content Placeholder 1">
            <a:extLst>
              <a:ext uri="{FF2B5EF4-FFF2-40B4-BE49-F238E27FC236}">
                <a16:creationId xmlns:a16="http://schemas.microsoft.com/office/drawing/2014/main" xmlns="" id="{F61EE527-407C-4621-9785-6DA0BB889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779" y="762851"/>
            <a:ext cx="11808354" cy="5504769"/>
          </a:xfrm>
        </p:spPr>
        <p:txBody>
          <a:bodyPr>
            <a:noAutofit/>
          </a:bodyPr>
          <a:lstStyle/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Soutien et collaboration des parties prenantes, essentiels à la réussite du processus NSCA</a:t>
            </a:r>
          </a:p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Identification des parties prenantes : une première étape incontournable de la planification</a:t>
            </a:r>
          </a:p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Engagement précoce et durable des parties prenantes identifiées, permettant le bon déroulement de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l’évaluation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et la participation active du pays</a:t>
            </a:r>
          </a:p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Communications efficaces entre équipe et parties prenantes, soutenues par une stratégie ou un plan de communication, pour une collaboration permanente entre les parties prenantes</a:t>
            </a:r>
          </a:p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Fixation du calendrier et autres obligations des parties prenantes (réunions, ateliers et formation)</a:t>
            </a:r>
          </a:p>
        </p:txBody>
      </p:sp>
      <p:sp>
        <p:nvSpPr>
          <p:cNvPr id="96261" name="Title 5">
            <a:extLst>
              <a:ext uri="{FF2B5EF4-FFF2-40B4-BE49-F238E27FC236}">
                <a16:creationId xmlns:a16="http://schemas.microsoft.com/office/drawing/2014/main" xmlns="" id="{C851D16D-340F-4431-8999-13097114B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0051" y="193312"/>
            <a:ext cx="8807450" cy="1099175"/>
          </a:xfrm>
        </p:spPr>
        <p:txBody>
          <a:bodyPr/>
          <a:lstStyle/>
          <a:p>
            <a:pPr algn="ctr"/>
            <a:r>
              <a:rPr lang="fr-FR" b="1" dirty="0">
                <a:latin typeface="Gill Sans MT" panose="020B0502020104020203" pitchFamily="34" charset="0"/>
                <a:cs typeface="Gill Sans MT" panose="020B0502020104020203" pitchFamily="34" charset="0"/>
              </a:rPr>
              <a:t>Parties prenantes - Introduction</a:t>
            </a:r>
            <a:r>
              <a:rPr lang="fr-FR" dirty="0" smtClean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/>
            </a:r>
            <a:br>
              <a:rPr lang="fr-FR" dirty="0" smtClean="0">
                <a:solidFill>
                  <a:srgbClr val="000000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</a:br>
            <a:endParaRPr lang="fr-FR" altLang="en-US" b="1" dirty="0">
              <a:latin typeface="Gill Sans MT" panose="020B0502020104020203" pitchFamily="34" charset="0"/>
              <a:cs typeface="Gill Sans MT" panose="020B0502020104020203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D9EF1236-7428-44D0-A005-6BDE3DDC7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5062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Content Placeholder 1">
            <a:extLst>
              <a:ext uri="{FF2B5EF4-FFF2-40B4-BE49-F238E27FC236}">
                <a16:creationId xmlns:a16="http://schemas.microsoft.com/office/drawing/2014/main" xmlns="" id="{41FDAD88-15D0-49DE-9180-795785FB42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654" y="712296"/>
            <a:ext cx="11756693" cy="6067440"/>
          </a:xfrm>
        </p:spPr>
        <p:txBody>
          <a:bodyPr>
            <a:noAutofit/>
          </a:bodyPr>
          <a:lstStyle/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Il est essentiel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d’intégrer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les parties prenantes au processus de planification, dès le départ, pour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s’assurer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que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l’évaluation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répond aux besoins et aux exigences du pays.</a:t>
            </a:r>
          </a:p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La première discussion entre les parties prenantes doit aborder les points suivants :</a:t>
            </a:r>
          </a:p>
          <a:p>
            <a:pPr algn="l" rtl="0" eaLnBrk="1" hangingPunct="1">
              <a:buFont typeface="Wingdings" panose="05000000000000000000" pitchFamily="2" charset="2"/>
              <a:buChar char="ü"/>
            </a:pP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Présentation de la NSCA 2.0</a:t>
            </a:r>
          </a:p>
          <a:p>
            <a:pPr algn="l" rtl="0" eaLnBrk="1" hangingPunct="1">
              <a:buFont typeface="Wingdings" panose="05000000000000000000" pitchFamily="2" charset="2"/>
              <a:buChar char="ü"/>
            </a:pP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Objectifs et finalité de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l’évaluation</a:t>
            </a:r>
            <a:endParaRPr lang="fr-FR" sz="2400" b="0" i="0" u="none" baseline="0" dirty="0">
              <a:solidFill>
                <a:schemeClr val="tx1"/>
              </a:solidFill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 algn="l" rtl="0" eaLnBrk="1" hangingPunct="1">
              <a:buFont typeface="Wingdings" panose="05000000000000000000" pitchFamily="2" charset="2"/>
              <a:buChar char="ü"/>
            </a:pP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Résultats escomptés et pertinence par rapport aux chaînes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d’approvisionnement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nationales</a:t>
            </a:r>
          </a:p>
          <a:p>
            <a:pPr algn="l" rtl="0" eaLnBrk="1" hangingPunct="1">
              <a:buFont typeface="Wingdings" panose="05000000000000000000" pitchFamily="2" charset="2"/>
              <a:buChar char="ü"/>
            </a:pP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Fixation en concertation du calendrier de mise en œuvre (délais et dates), y compris pour la collecte des données</a:t>
            </a:r>
          </a:p>
          <a:p>
            <a:pPr algn="l" rtl="0">
              <a:buFont typeface="Wingdings" panose="05000000000000000000" pitchFamily="2" charset="2"/>
              <a:buChar char="ü"/>
            </a:pPr>
            <a:r>
              <a:rPr lang="fr-FR" sz="2400" b="0" i="0" u="none" baseline="0" dirty="0">
                <a:solidFill>
                  <a:schemeClr val="tx1"/>
                </a:solidFill>
              </a:rPr>
              <a:t>Définition du processus de révision et </a:t>
            </a:r>
            <a:r>
              <a:rPr lang="fr-FR" sz="2400" b="0" i="0" u="none" baseline="0" dirty="0" smtClean="0">
                <a:solidFill>
                  <a:schemeClr val="tx1"/>
                </a:solidFill>
              </a:rPr>
              <a:t>d’approbation </a:t>
            </a:r>
            <a:r>
              <a:rPr lang="fr-FR" sz="2400" b="0" i="0" u="none" baseline="0" dirty="0">
                <a:solidFill>
                  <a:schemeClr val="tx1"/>
                </a:solidFill>
              </a:rPr>
              <a:t>des parties prenantes (ministère </a:t>
            </a:r>
            <a:r>
              <a:rPr lang="fr-FR" sz="2400" b="0" i="0" u="none" baseline="0" dirty="0" smtClean="0">
                <a:solidFill>
                  <a:schemeClr val="tx1"/>
                </a:solidFill>
              </a:rPr>
              <a:t/>
            </a:r>
            <a:br>
              <a:rPr lang="fr-FR" sz="2400" b="0" i="0" u="none" baseline="0" dirty="0" smtClean="0">
                <a:solidFill>
                  <a:schemeClr val="tx1"/>
                </a:solidFill>
              </a:rPr>
            </a:br>
            <a:r>
              <a:rPr lang="fr-FR" sz="2400" b="0" i="0" u="none" baseline="0" dirty="0" smtClean="0">
                <a:solidFill>
                  <a:schemeClr val="tx1"/>
                </a:solidFill>
              </a:rPr>
              <a:t>de </a:t>
            </a:r>
            <a:r>
              <a:rPr lang="fr-FR" sz="2400" b="0" i="0" u="none" baseline="0" dirty="0">
                <a:solidFill>
                  <a:schemeClr val="tx1"/>
                </a:solidFill>
              </a:rPr>
              <a:t>la Santé et bailleurs de fonds de </a:t>
            </a:r>
            <a:r>
              <a:rPr lang="fr-FR" sz="2400" b="0" i="0" u="none" baseline="0" dirty="0" smtClean="0">
                <a:solidFill>
                  <a:schemeClr val="tx1"/>
                </a:solidFill>
              </a:rPr>
              <a:t>l’évaluation</a:t>
            </a:r>
            <a:r>
              <a:rPr lang="fr-FR" sz="2400" b="0" i="0" u="none" baseline="0" dirty="0">
                <a:solidFill>
                  <a:schemeClr val="tx1"/>
                </a:solidFill>
              </a:rPr>
              <a:t>)</a:t>
            </a:r>
            <a:endParaRPr lang="fr-FR" altLang="en-US" sz="2400" dirty="0">
              <a:solidFill>
                <a:schemeClr val="tx1"/>
              </a:solidFill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 algn="l" rtl="0" eaLnBrk="1" hangingPunct="1">
              <a:buFont typeface="Wingdings" panose="05000000000000000000" pitchFamily="2" charset="2"/>
              <a:buChar char="ü"/>
            </a:pP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Planification de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l’atelier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et des réunions périodiques des parties prenantes</a:t>
            </a:r>
          </a:p>
        </p:txBody>
      </p:sp>
      <p:sp>
        <p:nvSpPr>
          <p:cNvPr id="100357" name="Title 5">
            <a:extLst>
              <a:ext uri="{FF2B5EF4-FFF2-40B4-BE49-F238E27FC236}">
                <a16:creationId xmlns:a16="http://schemas.microsoft.com/office/drawing/2014/main" xmlns="" id="{8242E5E4-DC13-4D45-8C1D-A878F333C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139399"/>
            <a:ext cx="8305801" cy="580800"/>
          </a:xfrm>
        </p:spPr>
        <p:txBody>
          <a:bodyPr/>
          <a:lstStyle/>
          <a:p>
            <a:pPr algn="ctr" rtl="0" eaLnBrk="1" hangingPunct="1"/>
            <a:r>
              <a:rPr lang="fr-FR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Engagement précoce des parties prenantes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3FE7B98E-3123-40E2-937B-9A05F5DE40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1249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Content Placeholder 1">
            <a:extLst>
              <a:ext uri="{FF2B5EF4-FFF2-40B4-BE49-F238E27FC236}">
                <a16:creationId xmlns:a16="http://schemas.microsoft.com/office/drawing/2014/main" xmlns="" id="{821CBC9D-6F7C-426C-ADD6-39BC2A088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779" y="819996"/>
            <a:ext cx="11643944" cy="5613691"/>
          </a:xfrm>
        </p:spPr>
        <p:txBody>
          <a:bodyPr>
            <a:noAutofit/>
          </a:bodyPr>
          <a:lstStyle/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Une stratégie de communication doit être développée pour stimuler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l’engagement </a:t>
            </a:r>
            <a:b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</a:b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des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parties prenantes.</a:t>
            </a:r>
          </a:p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Le réseau social ou la plateforme de communication doit être choisi(e) après mûre réflexion et concertation des parties prenantes, gouvernement compris. Ce support servira à partager des informations stratégiques sur la NSCA et sera mis à jour tout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/>
            </a:r>
            <a:b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</a:b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au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long de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l’évaluation.</a:t>
            </a:r>
            <a:endParaRPr lang="fr-FR" altLang="en-US" sz="2400" dirty="0">
              <a:solidFill>
                <a:schemeClr val="tx1"/>
              </a:solidFill>
              <a:latin typeface="Gill Sans MT" panose="020B0502020104020203" pitchFamily="34" charset="0"/>
              <a:cs typeface="Gill Sans MT" panose="020B0502020104020203" pitchFamily="34" charset="0"/>
            </a:endParaRPr>
          </a:p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Les rôles et les responsabilités à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l’égard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de la communication doivent être clairement définis avec les principales parties prenantes de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l’équipe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NSCA.</a:t>
            </a:r>
          </a:p>
          <a:p>
            <a:pPr algn="l" rtl="0" eaLnBrk="1" hangingPunct="1"/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Le coordinateur de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l’évaluation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est chargé de fournir des mises à jour régulières aux membres de </a:t>
            </a:r>
            <a:r>
              <a:rPr lang="fr-FR" sz="24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l’équipe d’évaluation </a:t>
            </a:r>
            <a:r>
              <a:rPr lang="fr-FR" sz="2400" b="0" i="0" u="none" baseline="0" dirty="0">
                <a:solidFill>
                  <a:schemeClr val="tx1"/>
                </a:solidFill>
                <a:latin typeface="Gill Sans MT" panose="020B0502020104020203" pitchFamily="34" charset="0"/>
                <a:cs typeface="Gill Sans MT" panose="020B0502020104020203" pitchFamily="34" charset="0"/>
              </a:rPr>
              <a:t>et aux parties prenantes.</a:t>
            </a:r>
          </a:p>
        </p:txBody>
      </p:sp>
      <p:sp>
        <p:nvSpPr>
          <p:cNvPr id="104453" name="Title 5">
            <a:extLst>
              <a:ext uri="{FF2B5EF4-FFF2-40B4-BE49-F238E27FC236}">
                <a16:creationId xmlns:a16="http://schemas.microsoft.com/office/drawing/2014/main" xmlns="" id="{33C3CC3F-2565-408A-9F28-9E8D2705C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402491"/>
            <a:ext cx="12192000" cy="1069267"/>
          </a:xfrm>
        </p:spPr>
        <p:txBody>
          <a:bodyPr/>
          <a:lstStyle/>
          <a:p>
            <a:pPr algn="ctr" rtl="0" eaLnBrk="1" hangingPunct="1"/>
            <a:r>
              <a:rPr lang="fr-FR" b="1" i="0" u="none" baseline="0" dirty="0">
                <a:latin typeface="Gill Sans MT" panose="020B0502020104020203" pitchFamily="34" charset="0"/>
                <a:cs typeface="Gill Sans MT" panose="020B0502020104020203" pitchFamily="34" charset="0"/>
              </a:rPr>
              <a:t>Communication entre </a:t>
            </a:r>
            <a:r>
              <a:rPr lang="fr-FR" b="1" i="0" u="none" baseline="0" dirty="0" smtClean="0">
                <a:latin typeface="Gill Sans MT" panose="020B0502020104020203" pitchFamily="34" charset="0"/>
                <a:cs typeface="Gill Sans MT" panose="020B0502020104020203" pitchFamily="34" charset="0"/>
              </a:rPr>
              <a:t>l’équipe </a:t>
            </a:r>
            <a:r>
              <a:rPr lang="fr-FR" b="1" i="0" u="none" baseline="0" dirty="0">
                <a:latin typeface="Gill Sans MT" panose="020B0502020104020203" pitchFamily="34" charset="0"/>
                <a:cs typeface="Gill Sans MT" panose="020B0502020104020203" pitchFamily="34" charset="0"/>
              </a:rPr>
              <a:t>et les parties prenantes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2B788228-DCEF-49C3-A332-10C13B0092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471106"/>
      </p:ext>
    </p:extLst>
  </p:cSld>
  <p:clrMapOvr>
    <a:masterClrMapping/>
  </p:clrMapOvr>
</p:sld>
</file>

<file path=ppt/theme/theme1.xml><?xml version="1.0" encoding="utf-8"?>
<a:theme xmlns:a="http://schemas.openxmlformats.org/drawingml/2006/main" name="1_16.9-Template_12.7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Technical Implementation" ma:contentTypeID="0x0101008DA58B5CA681664FAB24816C56F41085020073CD9A2FDE83D74A8AE87C5E6F6E6916" ma:contentTypeVersion="6" ma:contentTypeDescription="" ma:contentTypeScope="" ma:versionID="4e2c505bc6dd469b5fc4479c67e36d21">
  <xsd:schema xmlns:xsd="http://www.w3.org/2001/XMLSchema" xmlns:xs="http://www.w3.org/2001/XMLSchema" xmlns:p="http://schemas.microsoft.com/office/2006/metadata/properties" xmlns:ns2="8d7096d6-fc66-4344-9e3f-2445529a09f6" targetNamespace="http://schemas.microsoft.com/office/2006/metadata/properties" ma:root="true" ma:fieldsID="b2431dd1ba532b3876c3e935d2771db0" ns2:_="">
    <xsd:import namespace="8d7096d6-fc66-4344-9e3f-2445529a09f6"/>
    <xsd:element name="properties">
      <xsd:complexType>
        <xsd:sequence>
          <xsd:element name="documentManagement">
            <xsd:complexType>
              <xsd:all>
                <xsd:element ref="ns2:hbf0c10381aa4bd59932b5b7da857fed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096d6-fc66-4344-9e3f-2445529a09f6" elementFormDefault="qualified">
    <xsd:import namespace="http://schemas.microsoft.com/office/2006/documentManagement/types"/>
    <xsd:import namespace="http://schemas.microsoft.com/office/infopath/2007/PartnerControls"/>
    <xsd:element name="hbf0c10381aa4bd59932b5b7da857fed" ma:index="8" nillable="true" ma:taxonomy="true" ma:internalName="hbf0c10381aa4bd59932b5b7da857fed" ma:taxonomyFieldName="Project_x0020_Document_x0020_Type" ma:displayName="Project Document Type" ma:default="" ma:fieldId="{1bf0c103-81aa-4bd5-9932-b5b7da857fed}" ma:sspId="822e118f-d533-465d-b5ca-7beed2256e09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5cf9c8a-78a3-4561-85a9-0a0514ac3c6b}" ma:internalName="TaxCatchAll" ma:showField="CatchAllData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5cf9c8a-78a3-4561-85a9-0a0514ac3c6b}" ma:internalName="TaxCatchAllLabel" ma:readOnly="true" ma:showField="CatchAllDataLabel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822e118f-d533-465d-b5ca-7beed2256e09" ContentTypeId="0x0101008DA58B5CA681664FAB24816C56F4108502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bf0c10381aa4bd59932b5b7da857fed xmlns="8d7096d6-fc66-4344-9e3f-2445529a09f6">
      <Terms xmlns="http://schemas.microsoft.com/office/infopath/2007/PartnerControls"/>
    </hbf0c10381aa4bd59932b5b7da857fed>
    <TaxCatchAll xmlns="8d7096d6-fc66-4344-9e3f-2445529a09f6" xsi:nil="true"/>
  </documentManagement>
</p:properties>
</file>

<file path=customXml/itemProps1.xml><?xml version="1.0" encoding="utf-8"?>
<ds:datastoreItem xmlns:ds="http://schemas.openxmlformats.org/officeDocument/2006/customXml" ds:itemID="{D976DB0C-857D-4BC5-82A1-5FDEAFAF0289}"/>
</file>

<file path=customXml/itemProps2.xml><?xml version="1.0" encoding="utf-8"?>
<ds:datastoreItem xmlns:ds="http://schemas.openxmlformats.org/officeDocument/2006/customXml" ds:itemID="{177C197E-3E39-4D24-A3F8-733F4CE753A7}"/>
</file>

<file path=customXml/itemProps3.xml><?xml version="1.0" encoding="utf-8"?>
<ds:datastoreItem xmlns:ds="http://schemas.openxmlformats.org/officeDocument/2006/customXml" ds:itemID="{15253AE1-EFD7-43F1-915D-7F524698DD4A}"/>
</file>

<file path=customXml/itemProps4.xml><?xml version="1.0" encoding="utf-8"?>
<ds:datastoreItem xmlns:ds="http://schemas.openxmlformats.org/officeDocument/2006/customXml" ds:itemID="{E8F48378-98BE-4C94-BBD4-6B8B3AFA481D}"/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421</Words>
  <Application>Microsoft Office PowerPoint</Application>
  <PresentationFormat>Custom</PresentationFormat>
  <Paragraphs>57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1_16.9-Template_12.7.2016</vt:lpstr>
      <vt:lpstr>PowerPoint Presentation</vt:lpstr>
      <vt:lpstr>PowerPoint Presentation</vt:lpstr>
      <vt:lpstr>Paysage des parties prenantes </vt:lpstr>
      <vt:lpstr>Parties prenantes - Introduction </vt:lpstr>
      <vt:lpstr>Engagement précoce des parties prenantes</vt:lpstr>
      <vt:lpstr>Communication entre l’équipe et les parties prenantes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Agbiriogu</dc:creator>
  <cp:lastModifiedBy>pchia</cp:lastModifiedBy>
  <cp:revision>16</cp:revision>
  <dcterms:created xsi:type="dcterms:W3CDTF">2018-05-01T03:53:35Z</dcterms:created>
  <dcterms:modified xsi:type="dcterms:W3CDTF">2019-04-19T08:36:11Z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0x0101008DA58B5CA681664FAB24816C56F41085020073CD9A2FDE83D74A8AE87C5E6F6E6916</vt:lpwstr>
  </property>
  <property fmtid="{D5CDD505-2E9C-101B-9397-08002B2CF9AE}" pid="3" name="Project Document Type">
    <vt:lpwstr/>
  </property>
  <property fmtid="{D5CDD505-2E9C-101B-9397-08002B2CF9AE}" pid="4" name="MediaServiceImageTags">
    <vt:lpwstr/>
  </property>
  <property fmtid="{D5CDD505-2E9C-101B-9397-08002B2CF9AE}" pid="5" name="lcf76f155ced4ddcb4097134ff3c332f">
    <vt:lpwstr/>
  </property>
</Properties>
</file>