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4"/>
  </p:notesMasterIdLst>
  <p:sldIdLst>
    <p:sldId id="346" r:id="rId2"/>
    <p:sldId id="34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58" autoAdjust="0"/>
    <p:restoredTop sz="73394"/>
  </p:normalViewPr>
  <p:slideViewPr>
    <p:cSldViewPr snapToGrid="0">
      <p:cViewPr varScale="1">
        <p:scale>
          <a:sx n="81" d="100"/>
          <a:sy n="81" d="100"/>
        </p:scale>
        <p:origin x="-157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4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Slide Image Placeholder 1">
            <a:extLst>
              <a:ext uri="{FF2B5EF4-FFF2-40B4-BE49-F238E27FC236}">
                <a16:creationId xmlns:a16="http://schemas.microsoft.com/office/drawing/2014/main" xmlns="" id="{C5ABAD56-5850-4CA0-950E-95AD55C4789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Notes Placeholder 2">
            <a:extLst>
              <a:ext uri="{FF2B5EF4-FFF2-40B4-BE49-F238E27FC236}">
                <a16:creationId xmlns:a16="http://schemas.microsoft.com/office/drawing/2014/main" xmlns="" id="{9F825710-950D-4518-B300-210E473740D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50180" name="Slide Number Placeholder 3">
            <a:extLst>
              <a:ext uri="{FF2B5EF4-FFF2-40B4-BE49-F238E27FC236}">
                <a16:creationId xmlns:a16="http://schemas.microsoft.com/office/drawing/2014/main" xmlns="" id="{CADA02A8-8205-4EC1-9D95-1ECEDDD36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7C60077C-DDFF-4B6D-86A2-8CFB86B9DDE9}" type="slidenum">
              <a:rPr sz="1200">
                <a:latin typeface="Times" charset="0"/>
              </a:rPr>
              <a:pPr>
                <a:defRPr/>
              </a:pPr>
              <a:t>1</a:t>
            </a:fld>
            <a:endParaRPr lang="fr-FR" altLang="en-US" sz="1200" dirty="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951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r>
              <a:rPr lang="fr-FR" b="0" i="0" u="none" baseline="0" dirty="0"/>
              <a:t>Ce premier exercice de la journée permet de « briser la glace » et de stimuler la créativité, et il amène les participants à réfléchir aux conditions nécessaires à la mise en œuvre réussie </a:t>
            </a:r>
            <a:r>
              <a:rPr lang="fr-FR" b="0" i="0" u="none" baseline="0" dirty="0" smtClean="0"/>
              <a:t>d’une </a:t>
            </a:r>
            <a:r>
              <a:rPr lang="fr-FR" b="0" i="0" u="none" baseline="0" dirty="0"/>
              <a:t>évaluation nationale de la chaîne </a:t>
            </a:r>
            <a:r>
              <a:rPr lang="fr-FR" b="0" i="0" u="none" baseline="0" dirty="0" smtClean="0"/>
              <a:t>d’approvisionnement</a:t>
            </a:r>
            <a:r>
              <a:rPr lang="fr-FR" b="0" i="0" u="none" baseline="0" dirty="0"/>
              <a:t>.  </a:t>
            </a:r>
            <a:r>
              <a:rPr lang="fr-FR" b="0" i="0" u="none" baseline="0" dirty="0" smtClean="0"/>
              <a:t>L’objectif </a:t>
            </a:r>
            <a:r>
              <a:rPr lang="fr-FR" b="0" i="0" u="none" baseline="0" dirty="0"/>
              <a:t>consiste à intégrer les tâches répertoriées et décrites hier de manière globale dans un calendrier, et à envisager les ressources (humaines, physiques et financières) nécessaires à </a:t>
            </a:r>
            <a:r>
              <a:rPr lang="fr-FR" b="0" i="0" u="none" baseline="0" dirty="0" smtClean="0"/>
              <a:t>l’évaluation</a:t>
            </a:r>
            <a:r>
              <a:rPr lang="fr-FR" b="0" i="0" u="none" baseline="0" dirty="0"/>
              <a:t>.  </a:t>
            </a:r>
            <a:endParaRPr lang="fr-FR" dirty="0"/>
          </a:p>
          <a:p>
            <a:pPr algn="l" rtl="0"/>
            <a:r>
              <a:rPr lang="fr-FR" b="0" i="0" u="none" baseline="0" dirty="0"/>
              <a:t>Pour cet exercice, prenez en considération la taille du pays dans lequel vous prévoyez de mettre en œuvre </a:t>
            </a:r>
            <a:r>
              <a:rPr lang="fr-FR" b="0" i="0" u="none" baseline="0" dirty="0" smtClean="0"/>
              <a:t>l’évaluation </a:t>
            </a:r>
            <a:r>
              <a:rPr lang="fr-FR" b="0" i="0" u="none" baseline="0" dirty="0"/>
              <a:t>ainsi que </a:t>
            </a:r>
            <a:r>
              <a:rPr lang="fr-FR" b="0" i="0" u="none" baseline="0" dirty="0" smtClean="0"/>
              <a:t>l’étendue </a:t>
            </a:r>
            <a:r>
              <a:rPr lang="fr-FR" b="0" i="0" u="none" baseline="0" dirty="0"/>
              <a:t>de celle-ci Voici quelques éléments essentiels du calendrier à prendre en compte dans votre réflexion : recherche de </a:t>
            </a:r>
            <a:r>
              <a:rPr lang="fr-FR" b="0" i="0" u="none" baseline="0" dirty="0" smtClean="0"/>
              <a:t>l’adhésion </a:t>
            </a:r>
            <a:r>
              <a:rPr lang="fr-FR" b="0" i="0" u="none" baseline="0" dirty="0"/>
              <a:t>et de </a:t>
            </a:r>
            <a:r>
              <a:rPr lang="fr-FR" b="0" i="0" u="none" baseline="0" dirty="0" smtClean="0"/>
              <a:t>l’investissement </a:t>
            </a:r>
            <a:r>
              <a:rPr lang="fr-FR" b="0" i="0" u="none" baseline="0" dirty="0"/>
              <a:t>des parties prenantes, cartographie et validation de la chaîne </a:t>
            </a:r>
            <a:r>
              <a:rPr lang="fr-FR" b="0" i="0" u="none" baseline="0" dirty="0" smtClean="0"/>
              <a:t>d’approvisionnement</a:t>
            </a:r>
            <a:r>
              <a:rPr lang="fr-FR" b="0" i="0" u="none" baseline="0" dirty="0"/>
              <a:t>, formation des collecteurs de données, collecte des données.</a:t>
            </a:r>
          </a:p>
          <a:p>
            <a:endParaRPr lang="fr-FR" baseline="0" dirty="0"/>
          </a:p>
          <a:p>
            <a:pPr algn="l" rtl="0"/>
            <a:r>
              <a:rPr lang="fr-FR" b="0" i="0" u="none" baseline="0" dirty="0"/>
              <a:t>Le nombre et la taille des groupes dépendent du nombre des participants, mais visez toujours un minimum de deux groupes afin </a:t>
            </a:r>
            <a:r>
              <a:rPr lang="fr-FR" b="0" i="0" u="none" baseline="0" dirty="0" smtClean="0"/>
              <a:t>d’obtenir </a:t>
            </a:r>
            <a:r>
              <a:rPr lang="fr-FR" b="0" i="0" u="none" baseline="0" dirty="0"/>
              <a:t>des réponses contradictoires. Si possible, formez un nombre pair de groupes.  La taille idéale </a:t>
            </a:r>
            <a:r>
              <a:rPr lang="fr-FR" b="0" i="0" u="none" baseline="0" dirty="0" smtClean="0"/>
              <a:t>d’un </a:t>
            </a:r>
            <a:r>
              <a:rPr lang="fr-FR" b="0" i="0" u="none" baseline="0" dirty="0"/>
              <a:t>groupe est de 4 à 6 personnes.  Naturellement, si vous êtes en présence de plus de 2 groupes, répartissez les questions sur deux ensembles de groupes (p. ex., si vous êtes en présence de six groupes, demandez aux groupes 1, 3 et 5 de répondre aux questions de la rubrique « Groupe 1 » de la diapositive, et à aux groupes 2, 4 et 6 de répondre aux questions de la rubrique « Groupe 2 »).  </a:t>
            </a:r>
            <a:r>
              <a:rPr lang="fr-FR" b="0" i="0" u="none" baseline="0" dirty="0" smtClean="0"/>
              <a:t>N’hésitez </a:t>
            </a:r>
            <a:r>
              <a:rPr lang="fr-FR" b="0" i="0" u="none" baseline="0" dirty="0"/>
              <a:t>pas à modifier la diapositive en conséquence.</a:t>
            </a:r>
            <a:endParaRPr lang="fr-FR" baseline="0" dirty="0"/>
          </a:p>
          <a:p>
            <a:endParaRPr lang="fr-FR" baseline="0" dirty="0"/>
          </a:p>
          <a:p>
            <a:pPr algn="l" rtl="0"/>
            <a:r>
              <a:rPr lang="fr-FR" b="0" i="0" u="none" baseline="0" dirty="0"/>
              <a:t>Remarque à </a:t>
            </a:r>
            <a:r>
              <a:rPr lang="fr-FR" b="0" i="0" u="none" baseline="0" dirty="0" smtClean="0"/>
              <a:t>l’attention </a:t>
            </a:r>
            <a:r>
              <a:rPr lang="fr-FR" b="0" i="0" u="none" baseline="0" dirty="0"/>
              <a:t>des animateurs : Cet exercice permettra de tester certaines des connaissances acquises lors de la 1</a:t>
            </a:r>
            <a:r>
              <a:rPr lang="fr-FR" b="0" i="0" u="none" baseline="30000" dirty="0"/>
              <a:t>re</a:t>
            </a:r>
            <a:r>
              <a:rPr lang="fr-FR" b="0" i="0" u="none" baseline="0" dirty="0"/>
              <a:t> journée, et fera peut-être faire ressortir de profondes divergences de vues, notamment sur le plan des délais et des coûts. Et </a:t>
            </a:r>
            <a:r>
              <a:rPr lang="fr-FR" b="0" i="0" u="none" baseline="0" dirty="0" smtClean="0"/>
              <a:t>c’est </a:t>
            </a:r>
            <a:r>
              <a:rPr lang="fr-FR" b="0" i="0" u="none" baseline="0" dirty="0"/>
              <a:t>tant mieux car cela montre </a:t>
            </a:r>
            <a:r>
              <a:rPr lang="fr-FR" b="0" i="0" u="none" baseline="0" dirty="0" smtClean="0"/>
              <a:t>qu’il n’y </a:t>
            </a:r>
            <a:r>
              <a:rPr lang="fr-FR" b="0" i="0" u="none" baseline="0" dirty="0"/>
              <a:t>a pas de bonne ou de mauvaise réponse, et </a:t>
            </a:r>
            <a:r>
              <a:rPr lang="fr-FR" b="0" i="0" u="none" baseline="0" dirty="0" smtClean="0"/>
              <a:t>qu’aucune </a:t>
            </a:r>
            <a:r>
              <a:rPr lang="fr-FR" b="0" i="0" u="none" baseline="0" dirty="0"/>
              <a:t>mise en œuvre </a:t>
            </a:r>
            <a:r>
              <a:rPr lang="fr-FR" b="0" i="0" u="none" baseline="0" dirty="0" smtClean="0"/>
              <a:t>d’une </a:t>
            </a:r>
            <a:r>
              <a:rPr lang="fr-FR" b="0" i="0" u="none" baseline="0" dirty="0"/>
              <a:t>évaluation nationale de la chaîne </a:t>
            </a:r>
            <a:r>
              <a:rPr lang="fr-FR" b="0" i="0" u="none" baseline="0" dirty="0" smtClean="0"/>
              <a:t>d’approvisionnement n’est </a:t>
            </a:r>
            <a:r>
              <a:rPr lang="fr-FR" b="0" i="0" u="none" baseline="0" dirty="0"/>
              <a:t>semblable à une autre.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824A558B-E4E9-A94A-B9C1-029E46A76ABA}" type="slidenum">
              <a:r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784628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4/11/2019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xmlns="" id="{2E49E1DC-55D1-4BA1-A1FB-0CF963769A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-6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3403" y="-10894"/>
            <a:ext cx="12094942" cy="685630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14EF1DA-9DA4-46C0-B282-FBBC28523A35}"/>
              </a:ext>
            </a:extLst>
          </p:cNvPr>
          <p:cNvCxnSpPr>
            <a:cxnSpLocks/>
          </p:cNvCxnSpPr>
          <p:nvPr/>
        </p:nvCxnSpPr>
        <p:spPr>
          <a:xfrm flipH="1">
            <a:off x="6208574" y="6019577"/>
            <a:ext cx="1" cy="6922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770B946E-4840-4436-8480-F1959CCDDDB8}"/>
              </a:ext>
            </a:extLst>
          </p:cNvPr>
          <p:cNvSpPr>
            <a:spLocks noGrp="1"/>
          </p:cNvSpPr>
          <p:nvPr/>
        </p:nvSpPr>
        <p:spPr>
          <a:xfrm>
            <a:off x="2362201" y="952015"/>
            <a:ext cx="8077200" cy="2743200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 eaLnBrk="1" hangingPunct="1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algn="l" rtl="0" eaLnBrk="1" hangingPunct="1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 Exercice de lancement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rtl="0" eaLnBrk="1" hangingPunct="1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30E96685-0D43-40DB-883D-FF196390092A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 fontAlgn="auto"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--/--/----</a:t>
            </a:r>
            <a:endParaRPr lang="fr-FR" sz="1800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1E087F55-E6A5-43B2-A51A-7DF702B4FFAC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159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FAD91B03-7557-4E75-87CF-693947E0F8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57700" y="616293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91E393C-5077-43D6-9E0E-F602E7BC8A37}"/>
              </a:ext>
            </a:extLst>
          </p:cNvPr>
          <p:cNvSpPr txBox="1"/>
          <p:nvPr/>
        </p:nvSpPr>
        <p:spPr>
          <a:xfrm>
            <a:off x="6208575" y="6007854"/>
            <a:ext cx="59127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USAID Programme de la chaîne </a:t>
            </a:r>
            <a:r>
              <a:rPr lang="fr-FR" sz="1400" b="1" i="0" u="none" baseline="0" dirty="0" smtClean="0">
                <a:solidFill>
                  <a:schemeClr val="bg1"/>
                </a:solidFill>
                <a:latin typeface="+mj-lt"/>
              </a:rPr>
              <a:t>d’approvisionnement </a:t>
            </a:r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de la santé mondiale - Ordre </a:t>
            </a:r>
            <a:r>
              <a:rPr lang="fr-FR" sz="1400" b="1" i="0" u="none" baseline="0" dirty="0" smtClean="0">
                <a:solidFill>
                  <a:schemeClr val="bg1"/>
                </a:solidFill>
                <a:latin typeface="+mj-lt"/>
              </a:rPr>
              <a:t>d’exécution </a:t>
            </a:r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de </a:t>
            </a:r>
            <a:r>
              <a:rPr lang="fr-FR" sz="1400" b="1" i="0" u="none" baseline="0" dirty="0" smtClean="0">
                <a:solidFill>
                  <a:schemeClr val="bg1"/>
                </a:solidFill>
                <a:latin typeface="+mj-lt"/>
              </a:rPr>
              <a:t>l’assistance </a:t>
            </a:r>
            <a:r>
              <a:rPr lang="fr-FR" sz="1400" b="1" i="0" u="none" baseline="0" dirty="0">
                <a:solidFill>
                  <a:schemeClr val="bg1"/>
                </a:solidFill>
                <a:latin typeface="+mj-lt"/>
              </a:rPr>
              <a:t>technique, évaluation nationale de la chaîne </a:t>
            </a:r>
            <a:r>
              <a:rPr lang="fr-FR" sz="1400" b="1" i="0" u="none" baseline="0" dirty="0" smtClean="0">
                <a:solidFill>
                  <a:schemeClr val="bg1"/>
                </a:solidFill>
                <a:latin typeface="+mj-lt"/>
              </a:rPr>
              <a:t>d’approvisionnement </a:t>
            </a:r>
            <a:endParaRPr lang="fr-FR" sz="1400" b="1" i="0" u="none" baseline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19421378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xmlns="" id="{A8BFCB46-CE5F-4324-8B94-68BEF3A444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9701" y="92284"/>
            <a:ext cx="9372600" cy="1061829"/>
          </a:xfrm>
        </p:spPr>
        <p:txBody>
          <a:bodyPr/>
          <a:lstStyle/>
          <a:p>
            <a:pPr rtl="0" eaLnBrk="1" hangingPunct="1"/>
            <a:r>
              <a:rPr lang="fr-FR" sz="3100" b="1" i="0" u="none" baseline="0">
                <a:latin typeface="Gill Sans MT" panose="020B0502020104020203" pitchFamily="34" charset="0"/>
                <a:cs typeface="Gill Sans MT" panose="020B0502020104020203" pitchFamily="34" charset="0"/>
              </a:rPr>
              <a:t>NSCA 2.0 - Exercice I  </a:t>
            </a:r>
            <a:r>
              <a:rPr lang="fr-FR" sz="3200" b="1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51204" name="Slide Number Placeholder 5">
            <a:extLst>
              <a:ext uri="{FF2B5EF4-FFF2-40B4-BE49-F238E27FC236}">
                <a16:creationId xmlns:a16="http://schemas.microsoft.com/office/drawing/2014/main" xmlns="" id="{DB0C7E80-93FB-4B74-A4A6-FCD9C18F27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6AA0A941-478D-4297-B3DC-64BE80C0033C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A32F863-2A55-4F03-90F5-F297B4304677}"/>
              </a:ext>
            </a:extLst>
          </p:cNvPr>
          <p:cNvSpPr txBox="1"/>
          <p:nvPr/>
        </p:nvSpPr>
        <p:spPr>
          <a:xfrm>
            <a:off x="1154909" y="4011728"/>
            <a:ext cx="4343400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rtl="0"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Groupe 1 :–</a:t>
            </a:r>
            <a:endParaRPr lang="fr-FR" sz="2000" dirty="0">
              <a:solidFill>
                <a:srgbClr val="0067B9"/>
              </a:solidFill>
            </a:endParaRPr>
          </a:p>
          <a:p>
            <a:pPr marL="185731" indent="-185731" algn="l" rtl="0">
              <a:buFont typeface="Arial" charset="0"/>
              <a:buChar char="•"/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Concentrez-vous sur les activités A et B et préparez-vous à en rendre compte.</a:t>
            </a:r>
          </a:p>
          <a:p>
            <a:pPr marL="185731" indent="-185731" algn="l" rtl="0">
              <a:buFont typeface="Arial" charset="0"/>
              <a:buChar char="•"/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Consacrez toutefois quelques minutes aux activités C et D pour formuler vos commentaires sur la présentation du groupe 2.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89A8BFC-A263-4CE7-B6C9-33BBDDF90F7A}"/>
              </a:ext>
            </a:extLst>
          </p:cNvPr>
          <p:cNvSpPr txBox="1"/>
          <p:nvPr/>
        </p:nvSpPr>
        <p:spPr>
          <a:xfrm>
            <a:off x="6459539" y="4011729"/>
            <a:ext cx="4322762" cy="255454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 rtl="0"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Groupe 2 :–</a:t>
            </a:r>
            <a:endParaRPr lang="fr-FR" sz="2000" dirty="0">
              <a:solidFill>
                <a:srgbClr val="0067B9"/>
              </a:solidFill>
            </a:endParaRPr>
          </a:p>
          <a:p>
            <a:pPr marL="185731" indent="-185731" algn="l" rtl="0">
              <a:buFont typeface="Arial" charset="0"/>
              <a:buChar char="•"/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Concentrez-vous sur les activités C et D et préparez-vous à en rendre compte.</a:t>
            </a:r>
          </a:p>
          <a:p>
            <a:pPr marL="185731" indent="-185731" algn="l" rtl="0">
              <a:buFont typeface="Arial" charset="0"/>
              <a:buChar char="•"/>
              <a:defRPr/>
            </a:pPr>
            <a:r>
              <a:rPr lang="fr-FR" sz="2000" b="0" i="0" u="none" baseline="0" dirty="0">
                <a:solidFill>
                  <a:srgbClr val="0067B9"/>
                </a:solidFill>
              </a:rPr>
              <a:t>Consacrez toutefois quelques minutes aux activités A et B pour formuler vos commentaires sur la présentation du groupe 1.</a:t>
            </a:r>
          </a:p>
        </p:txBody>
      </p:sp>
      <p:sp>
        <p:nvSpPr>
          <p:cNvPr id="11" name="Rounded Rectangular Callout 7">
            <a:extLst>
              <a:ext uri="{FF2B5EF4-FFF2-40B4-BE49-F238E27FC236}">
                <a16:creationId xmlns:a16="http://schemas.microsoft.com/office/drawing/2014/main" xmlns="" id="{83091460-0720-4CB0-8B61-723470B52159}"/>
              </a:ext>
            </a:extLst>
          </p:cNvPr>
          <p:cNvSpPr/>
          <p:nvPr/>
        </p:nvSpPr>
        <p:spPr>
          <a:xfrm>
            <a:off x="10183558" y="932329"/>
            <a:ext cx="1744664" cy="893762"/>
          </a:xfrm>
          <a:prstGeom prst="wedgeRoundRectCallout">
            <a:avLst>
              <a:gd name="adj1" fmla="val -52434"/>
              <a:gd name="adj2" fmla="val 10311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spcBef>
                <a:spcPts val="1200"/>
              </a:spcBef>
              <a:defRPr/>
            </a:pPr>
            <a:r>
              <a:rPr lang="fr-FR" sz="2399" b="0" i="0" u="none" baseline="0"/>
              <a:t>20 minutes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xmlns="" id="{C7604821-6895-4FCA-ACFF-8E38D65494AE}"/>
              </a:ext>
            </a:extLst>
          </p:cNvPr>
          <p:cNvSpPr txBox="1">
            <a:spLocks/>
          </p:cNvSpPr>
          <p:nvPr/>
        </p:nvSpPr>
        <p:spPr bwMode="auto">
          <a:xfrm>
            <a:off x="479027" y="669341"/>
            <a:ext cx="11664444" cy="2911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0" indent="0" algn="ctr" defTabSz="455613" rtl="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400" kern="1200">
                <a:solidFill>
                  <a:srgbClr val="635C5B"/>
                </a:solidFill>
                <a:latin typeface="Gill Sans MT"/>
                <a:ea typeface="Gill Sans MT" panose="020B0502020104020203" pitchFamily="34" charset="0"/>
                <a:cs typeface="Gill Sans MT"/>
              </a:defRPr>
            </a:lvl1pPr>
            <a:lvl2pPr marL="457189" indent="0" algn="ctr" defTabSz="455613" rtl="0" eaLnBrk="0" fontAlgn="base" hangingPunct="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None/>
              <a:defRPr sz="2000" kern="1200">
                <a:solidFill>
                  <a:srgbClr val="635C5B"/>
                </a:solidFill>
                <a:latin typeface="Gill Sans MT"/>
                <a:ea typeface="Gill Sans MT" panose="020B0502020104020203" pitchFamily="34" charset="0"/>
                <a:cs typeface="Gill Sans MT"/>
              </a:defRPr>
            </a:lvl2pPr>
            <a:lvl3pPr marL="914377" indent="0" algn="ctr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rgbClr val="6C6463"/>
                </a:solidFill>
                <a:latin typeface="Gill Sans MT"/>
                <a:ea typeface="Gill Sans MT" panose="020B0502020104020203" pitchFamily="34" charset="0"/>
                <a:cs typeface="Gill Sans MT"/>
              </a:defRPr>
            </a:lvl3pPr>
            <a:lvl4pPr marL="1371566" indent="0" algn="ctr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6C6463"/>
                </a:solidFill>
                <a:latin typeface="Gill Sans MT"/>
                <a:ea typeface="Gill Sans MT" panose="020B0502020104020203" pitchFamily="34" charset="0"/>
                <a:cs typeface="Gill Sans MT"/>
              </a:defRPr>
            </a:lvl4pPr>
            <a:lvl5pPr marL="1828754" indent="0" algn="ctr" defTabSz="455613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600" kern="1200">
                <a:solidFill>
                  <a:srgbClr val="6C6463"/>
                </a:solidFill>
                <a:latin typeface="Gill Sans MT"/>
                <a:ea typeface="Gill Sans MT" panose="020B0502020104020203" pitchFamily="34" charset="0"/>
                <a:cs typeface="Gill Sans MT"/>
              </a:defRPr>
            </a:lvl5pPr>
            <a:lvl6pPr marL="2285943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131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320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509" indent="0" algn="ctr" defTabSz="457189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>
              <a:defRPr/>
            </a:pPr>
            <a:r>
              <a:rPr lang="fr-FR" sz="2800" b="0" i="0" u="none" baseline="0" dirty="0">
                <a:solidFill>
                  <a:schemeClr val="tx1"/>
                </a:solidFill>
              </a:rPr>
              <a:t>En petits groupes, veuillez :</a:t>
            </a:r>
          </a:p>
          <a:p>
            <a:pPr marL="514331" indent="-514331" algn="l" rtl="0">
              <a:buFont typeface="+mj-lt"/>
              <a:buAutoNum type="alphaUcPeriod"/>
              <a:defRPr/>
            </a:pPr>
            <a:r>
              <a:rPr lang="fr-FR" sz="2800" b="0" i="0" u="none" baseline="0" dirty="0">
                <a:solidFill>
                  <a:schemeClr val="tx1"/>
                </a:solidFill>
              </a:rPr>
              <a:t>Établir la liste des tâches nécessaires à la mise en œuvre </a:t>
            </a:r>
            <a:r>
              <a:rPr lang="fr-FR" sz="2800" b="0" i="0" u="none" baseline="0" dirty="0" smtClean="0">
                <a:solidFill>
                  <a:schemeClr val="tx1"/>
                </a:solidFill>
              </a:rPr>
              <a:t/>
            </a:r>
            <a:br>
              <a:rPr lang="fr-FR" sz="2800" b="0" i="0" u="none" baseline="0" dirty="0" smtClean="0">
                <a:solidFill>
                  <a:schemeClr val="tx1"/>
                </a:solidFill>
              </a:rPr>
            </a:br>
            <a:r>
              <a:rPr lang="fr-FR" sz="2800" b="0" i="0" u="none" baseline="0" dirty="0" smtClean="0">
                <a:solidFill>
                  <a:schemeClr val="tx1"/>
                </a:solidFill>
              </a:rPr>
              <a:t>d’une évaluation </a:t>
            </a:r>
            <a:r>
              <a:rPr lang="fr-FR" sz="2800" b="0" i="0" u="none" baseline="0" dirty="0">
                <a:solidFill>
                  <a:schemeClr val="tx1"/>
                </a:solidFill>
              </a:rPr>
              <a:t>nationale de la chaîne </a:t>
            </a:r>
            <a:r>
              <a:rPr lang="fr-FR" sz="2800" b="0" i="0" u="none" baseline="0" dirty="0" smtClean="0">
                <a:solidFill>
                  <a:schemeClr val="tx1"/>
                </a:solidFill>
              </a:rPr>
              <a:t>d’approvisionnement</a:t>
            </a:r>
            <a:endParaRPr lang="fr-FR" sz="2800" b="0" i="0" u="none" baseline="0" dirty="0">
              <a:solidFill>
                <a:schemeClr val="tx1"/>
              </a:solidFill>
            </a:endParaRPr>
          </a:p>
          <a:p>
            <a:pPr marL="514331" indent="-514331" algn="l" rtl="0">
              <a:buFont typeface="+mj-lt"/>
              <a:buAutoNum type="alphaUcPeriod"/>
              <a:defRPr/>
            </a:pPr>
            <a:r>
              <a:rPr lang="fr-FR" sz="2800" b="0" i="0" u="none" baseline="0" dirty="0">
                <a:solidFill>
                  <a:schemeClr val="tx1"/>
                </a:solidFill>
              </a:rPr>
              <a:t>Représenter ces tâches sur un calendrier</a:t>
            </a:r>
          </a:p>
          <a:p>
            <a:pPr marL="514331" indent="-514331" algn="l" rtl="0">
              <a:buFont typeface="+mj-lt"/>
              <a:buAutoNum type="alphaUcPeriod"/>
              <a:defRPr/>
            </a:pPr>
            <a:r>
              <a:rPr lang="fr-FR" sz="2800" b="0" i="0" u="none" baseline="0" dirty="0">
                <a:solidFill>
                  <a:schemeClr val="tx1"/>
                </a:solidFill>
              </a:rPr>
              <a:t>Estimer les types et les quantités de ressources dont vous aurez besoin</a:t>
            </a:r>
          </a:p>
          <a:p>
            <a:pPr marL="514331" indent="-514331" algn="l" rtl="0">
              <a:buFont typeface="+mj-lt"/>
              <a:buAutoNum type="alphaUcPeriod"/>
              <a:defRPr/>
            </a:pPr>
            <a:r>
              <a:rPr lang="fr-FR" sz="2800" b="0" i="0" u="none" baseline="0" dirty="0">
                <a:solidFill>
                  <a:schemeClr val="tx1"/>
                </a:solidFill>
              </a:rPr>
              <a:t>Utiliser ces ressources pour préparer une ébauche des postes budgétaires</a:t>
            </a:r>
          </a:p>
        </p:txBody>
      </p:sp>
    </p:spTree>
    <p:extLst>
      <p:ext uri="{BB962C8B-B14F-4D97-AF65-F5344CB8AC3E}">
        <p14:creationId xmlns:p14="http://schemas.microsoft.com/office/powerpoint/2010/main" val="1032345618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09FF08C3-5278-4A02-9BF3-CCC1EE9B1A3C}"/>
</file>

<file path=customXml/itemProps2.xml><?xml version="1.0" encoding="utf-8"?>
<ds:datastoreItem xmlns:ds="http://schemas.openxmlformats.org/officeDocument/2006/customXml" ds:itemID="{D3B7E75C-5DEF-472A-8603-1268DAD7B246}"/>
</file>

<file path=customXml/itemProps3.xml><?xml version="1.0" encoding="utf-8"?>
<ds:datastoreItem xmlns:ds="http://schemas.openxmlformats.org/officeDocument/2006/customXml" ds:itemID="{3CD2D8B8-6FA3-43F4-AD02-E079A75275CD}"/>
</file>

<file path=customXml/itemProps4.xml><?xml version="1.0" encoding="utf-8"?>
<ds:datastoreItem xmlns:ds="http://schemas.openxmlformats.org/officeDocument/2006/customXml" ds:itemID="{7E528FCA-0F06-4D45-A10D-7D24D09975AE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58</Words>
  <Application>Microsoft Office PowerPoint</Application>
  <PresentationFormat>Custom</PresentationFormat>
  <Paragraphs>27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1_16.9-Template_12.7.2016</vt:lpstr>
      <vt:lpstr>PowerPoint Presentation</vt:lpstr>
      <vt:lpstr>NSCA 2.0 - Exercice I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9</cp:revision>
  <dcterms:created xsi:type="dcterms:W3CDTF">2018-05-01T03:53:35Z</dcterms:created>
  <dcterms:modified xsi:type="dcterms:W3CDTF">2019-04-11T06:21:06Z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