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4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gs/tag2.xml" ContentType="application/vnd.openxmlformats-officedocument.presentationml.tags+xml"/>
  <Override PartName="/ppt/tags/tag8.xml" ContentType="application/vnd.openxmlformats-officedocument.presentationml.tags+xml"/>
  <Override PartName="/docProps/app.xml" ContentType="application/vnd.openxmlformats-officedocument.extended-properties+xml"/>
  <Override PartName="/ppt/tags/tag1.xml" ContentType="application/vnd.openxmlformats-officedocument.presentationml.tags+xml"/>
  <Override PartName="/docProps/custom.xml" ContentType="application/vnd.openxmlformats-officedocument.custom-propertie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7.xml" ContentType="application/vnd.openxmlformats-officedocument.presentationml.tags+xml"/>
  <Override PartName="/ppt/tags/tag10.xml" ContentType="application/vnd.openxmlformats-officedocument.presentationml.tags+xml"/>
  <Override PartName="/ppt/tags/tag6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ppt/tags/tag9.xml" ContentType="application/vnd.openxmlformats-officedocument.presentationml.tag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1"/>
  </p:notesMasterIdLst>
  <p:sldIdLst>
    <p:sldId id="260" r:id="rId2"/>
    <p:sldId id="452" r:id="rId3"/>
    <p:sldId id="454" r:id="rId4"/>
    <p:sldId id="455" r:id="rId5"/>
    <p:sldId id="456" r:id="rId6"/>
    <p:sldId id="457" r:id="rId7"/>
    <p:sldId id="458" r:id="rId8"/>
    <p:sldId id="459" r:id="rId9"/>
    <p:sldId id="460" r:id="rId10"/>
  </p:sldIdLst>
  <p:sldSz cx="12192000" cy="6858000"/>
  <p:notesSz cx="6858000" cy="9144000"/>
  <p:custDataLst>
    <p:tags r:id="rId1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852" y="-3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20" Type="http://schemas.openxmlformats.org/officeDocument/2006/relationships/customXml" Target="../customXml/item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="" xmlns:a16="http://schemas.microsoft.com/office/drawing/2014/main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="" xmlns:a16="http://schemas.microsoft.com/office/drawing/2014/main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="" xmlns:a16="http://schemas.microsoft.com/office/drawing/2014/main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72BA43-7AC7-4C85-A475-09DD78EA8C9A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01398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fr-FR" b="0" i="0" u="none" baseline="0" dirty="0" smtClean="0"/>
              <a:t>L’analyse </a:t>
            </a:r>
            <a:r>
              <a:rPr lang="fr-FR" b="0" i="0" u="none" baseline="0" dirty="0"/>
              <a:t>contextuelle a été réalisée en association avec </a:t>
            </a:r>
            <a:r>
              <a:rPr lang="fr-FR" b="0" i="0" u="none" baseline="0" dirty="0" smtClean="0"/>
              <a:t>l’UNC </a:t>
            </a:r>
            <a:r>
              <a:rPr lang="fr-FR" b="0" i="0" u="none" baseline="0" dirty="0"/>
              <a:t>Chapel Hill Business </a:t>
            </a:r>
            <a:r>
              <a:rPr lang="fr-FR" b="0" i="0" u="none" baseline="0" dirty="0" err="1"/>
              <a:t>School</a:t>
            </a:r>
            <a:r>
              <a:rPr lang="fr-FR" b="0" i="0" u="none" baseline="0" dirty="0"/>
              <a:t>. Dans </a:t>
            </a:r>
            <a:r>
              <a:rPr lang="fr-FR" b="0" i="0" u="none" baseline="0" dirty="0" smtClean="0"/>
              <a:t>l’outil d’évaluation </a:t>
            </a:r>
            <a:r>
              <a:rPr lang="fr-FR" b="0" i="0" u="none" baseline="0" dirty="0"/>
              <a:t>nationale de la chaîne </a:t>
            </a:r>
            <a:r>
              <a:rPr lang="fr-FR" b="0" i="0" u="none" baseline="0" dirty="0" smtClean="0"/>
              <a:t>d’approvisionnement </a:t>
            </a:r>
            <a:r>
              <a:rPr lang="fr-FR" b="0" i="0" u="none" baseline="0" dirty="0"/>
              <a:t>précédent, 5 niveaux de maturité avaient été définis pour la chaîne </a:t>
            </a:r>
            <a:r>
              <a:rPr lang="fr-FR" b="0" i="0" u="none" baseline="0" dirty="0" smtClean="0"/>
              <a:t>d’approvisionnement</a:t>
            </a:r>
            <a:r>
              <a:rPr lang="fr-FR" b="0" i="0" u="none" baseline="0" dirty="0"/>
              <a:t>. Dans la version actuelle (NSCA 2.0), seuls quatre niveaux ont été conservés.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3A3E85-43D4-CA4F-87E4-4813A8F8E626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9963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fr-FR" b="0" i="0" u="none" baseline="0" dirty="0" smtClean="0"/>
              <a:t>L’évaluation </a:t>
            </a:r>
            <a:r>
              <a:rPr lang="fr-FR" b="0" i="0" u="none" baseline="0" dirty="0"/>
              <a:t>NSCA a fait </a:t>
            </a:r>
            <a:r>
              <a:rPr lang="fr-FR" b="0" i="0" u="none" baseline="0" dirty="0" smtClean="0"/>
              <a:t>l’objet d’une </a:t>
            </a:r>
            <a:r>
              <a:rPr lang="fr-FR" b="0" i="0" u="none" baseline="0" dirty="0"/>
              <a:t>étude approfondie par les organisations impliquées dans </a:t>
            </a:r>
            <a:r>
              <a:rPr lang="fr-FR" b="0" i="0" u="none" baseline="0" dirty="0" smtClean="0"/>
              <a:t>l’élaboration </a:t>
            </a:r>
            <a:r>
              <a:rPr lang="fr-FR" b="0" i="0" u="none" baseline="0" dirty="0"/>
              <a:t>de cet outil ou susceptibles de tirer des avantages de la réalisation </a:t>
            </a:r>
            <a:r>
              <a:rPr lang="fr-FR" b="0" i="0" u="none" baseline="0" dirty="0" smtClean="0"/>
              <a:t>d’évaluations </a:t>
            </a:r>
            <a:r>
              <a:rPr lang="fr-FR" b="0" i="0" u="none" baseline="0" dirty="0"/>
              <a:t>de la chaîne </a:t>
            </a:r>
            <a:r>
              <a:rPr lang="fr-FR" b="0" i="0" u="none" baseline="0" dirty="0" smtClean="0"/>
              <a:t>d’approvisionnement </a:t>
            </a:r>
            <a:r>
              <a:rPr lang="fr-FR" b="0" i="0" u="none" baseline="0" dirty="0"/>
              <a:t>nationale. 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3A3E85-43D4-CA4F-87E4-4813A8F8E626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86940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fr-FR" b="0" i="0" u="none" baseline="0" dirty="0"/>
              <a:t>Pour certaines questions portant sur la fréquence, la fréquence la plus élevée </a:t>
            </a:r>
            <a:r>
              <a:rPr lang="fr-FR" b="0" i="0" u="none" baseline="0" dirty="0" smtClean="0"/>
              <a:t>n’est </a:t>
            </a:r>
            <a:r>
              <a:rPr lang="fr-FR" b="0" i="0" u="none" baseline="0" dirty="0"/>
              <a:t>pas toujours associée au niveau Summum. Tout dépend du contexte de la question.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3A3E85-43D4-CA4F-87E4-4813A8F8E626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0709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302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211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7066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812237"/>
            <a:ext cx="10363200" cy="70173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3278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1 Content">
  <p:cSld name="3_Red/Gray 1 Content">
    <p:bg>
      <p:bgPr>
        <a:solidFill>
          <a:schemeClr val="lt1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839054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">
  <p:cSld name="2_Red/Gray 1 Content">
    <p:bg>
      <p:bgPr>
        <a:solidFill>
          <a:srgbClr val="E7E7E5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9144000" y="6406192"/>
            <a:ext cx="2844800" cy="246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95977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Title Only">
  <p:cSld name="Red/Gray Title Only">
    <p:bg>
      <p:bgPr>
        <a:solidFill>
          <a:srgbClr val="E7E7E5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idx="2"/>
          </p:nvPr>
        </p:nvSpPr>
        <p:spPr>
          <a:xfrm>
            <a:off x="203200" y="203682"/>
            <a:ext cx="5892800" cy="645063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317"/>
              </a:spcBef>
              <a:spcAft>
                <a:spcPts val="0"/>
              </a:spcAft>
              <a:buClr>
                <a:srgbClr val="6C6463"/>
              </a:buClr>
              <a:buSzPts val="1000"/>
              <a:buNone/>
              <a:defRPr sz="1323" b="0" i="0" u="none" strike="noStrike" cap="none">
                <a:solidFill>
                  <a:srgbClr val="6C6463"/>
                </a:solidFill>
              </a:defRPr>
            </a:lvl1pPr>
            <a:lvl2pPr marL="905009" marR="0" lvl="1" indent="-26667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2pPr>
            <a:lvl3pPr marL="1209477" marR="0" lvl="2" indent="-25197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000"/>
              <a:buChar char="•"/>
              <a:defRPr sz="1323" b="0" i="0" u="none" strike="noStrike" cap="none">
                <a:solidFill>
                  <a:srgbClr val="6C6463"/>
                </a:solidFill>
              </a:defRPr>
            </a:lvl3pPr>
            <a:lvl4pPr marL="1516046" marR="0" lvl="3" indent="-256174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4pPr>
            <a:lvl5pPr marL="1660932" marR="0" lvl="4" indent="-283470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000"/>
              <a:buChar char="»"/>
              <a:defRPr sz="1323" b="0" i="0" u="none" strike="noStrike" cap="none">
                <a:solidFill>
                  <a:srgbClr val="6C6463"/>
                </a:solidFill>
              </a:defRPr>
            </a:lvl5pPr>
            <a:lvl6pPr marL="3326061" marR="0" lvl="5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6pPr>
            <a:lvl7pPr marL="3930800" marR="0" lvl="6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7pPr>
            <a:lvl8pPr marL="4535538" marR="0" lvl="7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8pPr>
            <a:lvl9pPr marL="5140277" marR="0" lvl="8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6502805" y="2894860"/>
            <a:ext cx="5181195" cy="1107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1400"/>
              <a:buNone/>
              <a:defRPr sz="3174" b="0" i="0" u="none" strike="noStrike" cap="none">
                <a:solidFill>
                  <a:srgbClr val="BA0C2F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8489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2 Content">
  <p:cSld name="3_Red/Gray 2 Content">
    <p:bg>
      <p:bgPr>
        <a:solidFill>
          <a:schemeClr val="lt1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914805" y="1715549"/>
            <a:ext cx="507959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body" idx="2"/>
          </p:nvPr>
        </p:nvSpPr>
        <p:spPr>
          <a:xfrm>
            <a:off x="6197600" y="1715549"/>
            <a:ext cx="508040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914805" y="898413"/>
            <a:ext cx="10363200" cy="615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27738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188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677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694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417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608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245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963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71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741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AE1A8982-A8FE-434C-841B-957CA43B7779}"/>
              </a:ext>
            </a:extLst>
          </p:cNvPr>
          <p:cNvSpPr/>
          <p:nvPr/>
        </p:nvSpPr>
        <p:spPr>
          <a:xfrm>
            <a:off x="0" y="0"/>
            <a:ext cx="12192000" cy="6932815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361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="" xmlns:a16="http://schemas.microsoft.com/office/drawing/2014/main" id="{6A2C2400-55C3-4622-BE03-9CA2A2E9F769}"/>
              </a:ext>
            </a:extLst>
          </p:cNvPr>
          <p:cNvCxnSpPr/>
          <p:nvPr/>
        </p:nvCxnSpPr>
        <p:spPr>
          <a:xfrm>
            <a:off x="6096000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="" xmlns:a16="http://schemas.microsoft.com/office/drawing/2014/main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2362201" y="1479551"/>
            <a:ext cx="8317522" cy="2730499"/>
          </a:xfrm>
          <a:prstGeom prst="rect">
            <a:avLst/>
          </a:prstGeom>
          <a:effectLst/>
        </p:spPr>
        <p:txBody>
          <a:bodyPr anchor="b">
            <a:normAutofit fontScale="92500" lnSpcReduction="10000"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FORMATION DES PARTIES PRENANTES À </a:t>
            </a:r>
            <a:r>
              <a:rPr kumimoji="0" lang="fr-FR" sz="3200" b="0" i="0" u="none" strike="noStrike" kern="120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L’ÉVALUATION </a:t>
            </a:r>
            <a:r>
              <a:rPr kumimoji="0" lang="fr-FR" sz="3200" b="0" i="0" u="none" strike="noStrike" kern="120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NATIONALE DE LA CHAÎNE </a:t>
            </a:r>
            <a:r>
              <a:rPr kumimoji="0" lang="fr-FR" sz="3200" b="0" i="0" u="none" strike="noStrike" kern="120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D’APPROVISIONNEMENT </a:t>
            </a:r>
            <a:r>
              <a:rPr kumimoji="0" lang="fr-FR" sz="3200" b="0" i="0" u="none" strike="noStrike" kern="120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(NSCA 2.0)</a:t>
            </a:r>
          </a:p>
          <a:p>
            <a:pPr marL="0" marR="0" lvl="0" indent="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3</a:t>
            </a:r>
            <a:r>
              <a:rPr kumimoji="0" lang="fr-FR" sz="3200" b="0" i="0" u="none" strike="noStrike" kern="1200" cap="none" spc="0" normalizeH="0" baseline="3000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e</a:t>
            </a:r>
            <a:r>
              <a:rPr kumimoji="0" lang="fr-FR" sz="3200" b="0" i="0" u="none" strike="noStrike" kern="1200" cap="none" spc="0" normalizeH="0" baseline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 jour :  Présentation du modèle CMM</a:t>
            </a:r>
            <a:r>
              <a:rPr kumimoji="0" lang="fr-FR" sz="3200" b="0" i="0" u="none" strike="noStrike" kern="1200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, </a:t>
            </a:r>
            <a:r>
              <a:rPr kumimoji="0" lang="fr-FR" sz="3200" b="0" i="0" u="none" strike="noStrike" kern="1200" cap="none" spc="0" normalizeH="0" baseline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kumimoji="0" lang="fr-FR" sz="3200" b="0" i="0" u="none" strike="noStrike" kern="1200" cap="none" spc="0" normalizeH="0" baseline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</a:br>
            <a:r>
              <a:rPr kumimoji="0" lang="fr-FR" sz="3200" b="0" i="0" u="none" strike="noStrike" kern="1200" cap="none" spc="0" normalizeH="0" baseline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			de </a:t>
            </a:r>
            <a:r>
              <a:rPr kumimoji="0" lang="fr-FR" sz="3200" b="0" i="0" u="none" strike="noStrike" kern="1200" cap="none" spc="0" normalizeH="0" baseline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ses fonctions et de sa structure</a:t>
            </a:r>
          </a:p>
          <a:p>
            <a:pPr algn="l" rtl="0"/>
            <a: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-- h -- /-- h --</a:t>
            </a:r>
          </a:p>
          <a:p>
            <a:pPr marL="0" marR="0" lvl="0" indent="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alt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0" name="Subtitle 12">
            <a:extLst>
              <a:ext uri="{FF2B5EF4-FFF2-40B4-BE49-F238E27FC236}">
                <a16:creationId xmlns="" xmlns:a16="http://schemas.microsoft.com/office/drawing/2014/main" id="{A5DA08E8-AE8A-4B9E-A800-6267744BB982}"/>
              </a:ext>
            </a:extLst>
          </p:cNvPr>
          <p:cNvSpPr>
            <a:spLocks noGrp="1"/>
          </p:cNvSpPr>
          <p:nvPr/>
        </p:nvSpPr>
        <p:spPr>
          <a:xfrm>
            <a:off x="2362200" y="5340352"/>
            <a:ext cx="4191001" cy="67627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bg1"/>
                </a:solidFill>
                <a:latin typeface="Gill Sans MT"/>
                <a:ea typeface="+mn-ea"/>
                <a:cs typeface="Gill Sans MT"/>
              </a:defRPr>
            </a:lvl1pPr>
            <a:lvl2pPr marL="457200" indent="0" algn="ctr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800" b="0" i="0" u="none" strike="noStrike" kern="120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</a:rPr>
              <a:t>--/--/----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0AB3C290-D446-4057-B83C-6A2ED36A336D}"/>
              </a:ext>
            </a:extLst>
          </p:cNvPr>
          <p:cNvCxnSpPr/>
          <p:nvPr/>
        </p:nvCxnSpPr>
        <p:spPr>
          <a:xfrm>
            <a:off x="2438400" y="5184774"/>
            <a:ext cx="5492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="" xmlns:a16="http://schemas.microsoft.com/office/drawing/2014/main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918F998B-3CDE-42DF-AF26-6A2CE33904E3}"/>
              </a:ext>
            </a:extLst>
          </p:cNvPr>
          <p:cNvSpPr txBox="1"/>
          <p:nvPr/>
        </p:nvSpPr>
        <p:spPr>
          <a:xfrm>
            <a:off x="6147252" y="6100390"/>
            <a:ext cx="4800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USAID Programme de la chaîne </a:t>
            </a:r>
            <a:r>
              <a:rPr kumimoji="0" lang="fr-FR" sz="1200" b="1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d’approvisionnement </a:t>
            </a:r>
            <a:r>
              <a:rPr kumimoji="0" lang="fr-FR" sz="12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de la santé mondiale - Ordre </a:t>
            </a:r>
            <a:r>
              <a:rPr kumimoji="0" lang="fr-FR" sz="1200" b="1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d’exécution </a:t>
            </a:r>
            <a:r>
              <a:rPr kumimoji="0" lang="fr-FR" sz="12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de </a:t>
            </a:r>
            <a:r>
              <a:rPr kumimoji="0" lang="fr-FR" sz="1200" b="1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l’assistance </a:t>
            </a:r>
            <a:r>
              <a:rPr kumimoji="0" lang="fr-FR" sz="12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technique, évaluation nationale de la chaîne </a:t>
            </a:r>
            <a:r>
              <a:rPr kumimoji="0" lang="fr-FR" sz="1200" b="1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d’approvisionnement </a:t>
            </a:r>
            <a:endParaRPr kumimoji="0" lang="fr-FR" sz="1200" b="1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1363725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=""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452139"/>
            <a:ext cx="10363200" cy="1061829"/>
          </a:xfrm>
        </p:spPr>
        <p:txBody>
          <a:bodyPr/>
          <a:lstStyle/>
          <a:p>
            <a:pPr algn="l" rtl="0" eaLnBrk="1" hangingPunct="1"/>
            <a:r>
              <a:rPr lang="fr-FR" sz="3100" b="1" i="0" u="none" baseline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Présentation du modèle CMM</a:t>
            </a:r>
            <a:r>
              <a:rPr lang="fr-FR" sz="32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2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fr-FR" altLang="en-US" sz="3200" b="1" dirty="0">
              <a:solidFill>
                <a:srgbClr val="C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741334" lvl="1" indent="-284152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fr-FR" sz="3300" b="1" i="0" u="none" baseline="0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Objectifs </a:t>
            </a:r>
            <a:r>
              <a:rPr lang="fr-FR" sz="3300" b="1" i="0" u="none" baseline="0" dirty="0" smtClean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d’apprentissage</a:t>
            </a:r>
            <a:endParaRPr lang="fr-FR" sz="3300" b="1" i="0" u="none" baseline="0" dirty="0">
              <a:solidFill>
                <a:srgbClr val="C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endParaRPr lang="fr-FR" altLang="en-US" sz="3174" b="1" dirty="0">
              <a:solidFill>
                <a:srgbClr val="C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800082" lvl="1" indent="-342900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Comprendre comment le concept de maturité est défini et présenté dans </a:t>
            </a:r>
            <a:r>
              <a:rPr lang="fr-FR" sz="3200" b="0" i="0" u="none" baseline="0" dirty="0" smtClean="0">
                <a:latin typeface="Gill Sans MT" panose="020B0502020104020203" pitchFamily="34" charset="0"/>
              </a:rPr>
              <a:t>l’outil</a:t>
            </a:r>
            <a:endParaRPr lang="fr-FR" sz="3200" b="0" i="0" u="none" baseline="0" dirty="0">
              <a:latin typeface="Gill Sans MT" panose="020B0502020104020203" pitchFamily="34" charset="0"/>
            </a:endParaRPr>
          </a:p>
          <a:p>
            <a:pPr marL="800082" lvl="1" indent="-342900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Comprendre comment la maturité diffère de la performance</a:t>
            </a:r>
          </a:p>
          <a:p>
            <a:pPr marL="800082" lvl="1" indent="-342900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lang="fr-FR" sz="3200" dirty="0">
              <a:latin typeface="Gill Sans MT" panose="020B0502020104020203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fr-FR" sz="3300" b="1" i="0" u="none" baseline="0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Description</a:t>
            </a:r>
          </a:p>
          <a:p>
            <a:pPr marL="741334" lvl="1" indent="-284152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endParaRPr lang="fr-FR" altLang="en-US" sz="3200" b="1" dirty="0">
              <a:solidFill>
                <a:srgbClr val="C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800082" lvl="1" indent="-342900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sz="3300" b="0" i="0" u="none" baseline="0" dirty="0">
                <a:latin typeface="Gill Sans MT" panose="020B0502020104020203" pitchFamily="34" charset="0"/>
              </a:rPr>
              <a:t>Définitions de la maturité et des capacités, et explication de la différence avec les « performances »</a:t>
            </a:r>
          </a:p>
          <a:p>
            <a:pPr marL="800082" lvl="1" indent="-342900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sz="3300" b="0" i="0" u="none" baseline="0" dirty="0">
                <a:latin typeface="Gill Sans MT" panose="020B0502020104020203" pitchFamily="34" charset="0"/>
              </a:rPr>
              <a:t>Définition des scores de maturité (De base - Summum)</a:t>
            </a:r>
          </a:p>
          <a:p>
            <a:pPr marL="800082" lvl="1" indent="-342900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sz="3300" b="0" i="0" u="none" baseline="0" dirty="0">
                <a:latin typeface="Gill Sans MT" panose="020B0502020104020203" pitchFamily="34" charset="0"/>
              </a:rPr>
              <a:t>Explication de </a:t>
            </a:r>
            <a:r>
              <a:rPr lang="fr-FR" sz="3300" b="0" i="0" u="none" baseline="0" dirty="0" smtClean="0">
                <a:latin typeface="Gill Sans MT" panose="020B0502020104020203" pitchFamily="34" charset="0"/>
              </a:rPr>
              <a:t>l’intérêt </a:t>
            </a:r>
            <a:r>
              <a:rPr lang="fr-FR" sz="3300" b="0" i="0" u="none" baseline="0" dirty="0">
                <a:latin typeface="Gill Sans MT" panose="020B0502020104020203" pitchFamily="34" charset="0"/>
              </a:rPr>
              <a:t>et de </a:t>
            </a:r>
            <a:r>
              <a:rPr lang="fr-FR" sz="3300" b="0" i="0" u="none" baseline="0" dirty="0" smtClean="0">
                <a:latin typeface="Gill Sans MT" panose="020B0502020104020203" pitchFamily="34" charset="0"/>
              </a:rPr>
              <a:t>l’importance </a:t>
            </a:r>
            <a:r>
              <a:rPr lang="fr-FR" sz="3300" b="0" i="0" u="none" baseline="0" dirty="0">
                <a:latin typeface="Gill Sans MT" panose="020B0502020104020203" pitchFamily="34" charset="0"/>
              </a:rPr>
              <a:t>des scores de maturité partiels</a:t>
            </a:r>
          </a:p>
          <a:p>
            <a:pPr marL="800082" lvl="1" indent="-342900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lang="fr-FR" sz="3200" dirty="0">
              <a:latin typeface="Gill Sans MT" panose="020B0502020104020203" pitchFamily="34" charset="0"/>
            </a:endParaRPr>
          </a:p>
          <a:p>
            <a:pPr algn="l" defTabSz="912778" rtl="0">
              <a:lnSpc>
                <a:spcPct val="80000"/>
              </a:lnSpc>
            </a:pPr>
            <a:endParaRPr lang="fr-FR" altLang="en-US" sz="2000" dirty="0">
              <a:solidFill>
                <a:srgbClr val="FF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</a:pPr>
            <a:endParaRPr lang="fr-FR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</a:pPr>
            <a:endParaRPr lang="fr-FR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fr-FR" altLang="en-US" sz="2399" dirty="0">
              <a:solidFill>
                <a:srgbClr val="0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=""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70DE6A-AFAE-4BA9-AAB3-9755F28EB553}" type="datetime1">
              <a:rPr kumimoji="0" lang="en-US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4/19/2019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=""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9EB3F-7CF1-4F22-A49A-8E1E0EE6AB37}" type="slidenum">
              <a:rPr kumimoji="0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3629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=""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452139"/>
            <a:ext cx="10363200" cy="1061829"/>
          </a:xfrm>
        </p:spPr>
        <p:txBody>
          <a:bodyPr/>
          <a:lstStyle/>
          <a:p>
            <a:pPr algn="l" rtl="0" eaLnBrk="1" hangingPunct="1"/>
            <a:r>
              <a:rPr lang="fr-FR" sz="3100" b="1" i="0" u="none" baseline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Présentation du modèle CMM</a:t>
            </a:r>
            <a:r>
              <a:rPr lang="fr-FR" sz="32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2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fr-FR" altLang="en-US" sz="3200" b="1" dirty="0">
              <a:solidFill>
                <a:srgbClr val="C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263" y="984757"/>
            <a:ext cx="6309162" cy="5679605"/>
          </a:xfrm>
        </p:spPr>
        <p:txBody>
          <a:bodyPr>
            <a:normAutofit lnSpcReduction="10000"/>
          </a:bodyPr>
          <a:lstStyle/>
          <a:p>
            <a:pPr marL="741334" lvl="1" indent="-284152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fr-FR" sz="2600" b="1" i="0" u="none" baseline="0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Le modèle CMM a été créé à partir de </a:t>
            </a:r>
            <a:r>
              <a:rPr lang="fr-FR" sz="2600" b="1" i="0" u="none" baseline="0" dirty="0" smtClean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l’évaluation </a:t>
            </a:r>
            <a:r>
              <a:rPr lang="fr-FR" sz="2600" b="1" i="0" u="none" baseline="0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NSCA</a:t>
            </a:r>
          </a:p>
          <a:p>
            <a:pPr marL="1045802" lvl="2" indent="-284152" algn="l" defTabSz="912778" rtl="0">
              <a:lnSpc>
                <a:spcPct val="80000"/>
              </a:lnSpc>
              <a:spcAft>
                <a:spcPct val="0"/>
              </a:spcAft>
              <a:buFontTx/>
              <a:buChar char="–"/>
            </a:pPr>
            <a:r>
              <a:rPr lang="fr-FR" sz="2500" b="0" i="0" u="none" baseline="0" dirty="0">
                <a:latin typeface="Gill Sans MT" panose="020B0502020104020203" pitchFamily="34" charset="0"/>
              </a:rPr>
              <a:t>Analyse contextuelle avec </a:t>
            </a:r>
            <a:r>
              <a:rPr lang="fr-FR" sz="2500" b="0" i="0" u="none" baseline="0" dirty="0" smtClean="0">
                <a:latin typeface="Gill Sans MT" panose="020B0502020104020203" pitchFamily="34" charset="0"/>
              </a:rPr>
              <a:t>l’UNC </a:t>
            </a:r>
            <a:r>
              <a:rPr lang="fr-FR" sz="2500" b="0" i="0" u="none" baseline="0" dirty="0">
                <a:latin typeface="Gill Sans MT" panose="020B0502020104020203" pitchFamily="34" charset="0"/>
              </a:rPr>
              <a:t>Chapel Hill Business </a:t>
            </a:r>
            <a:r>
              <a:rPr lang="fr-FR" sz="2500" b="0" i="0" u="none" baseline="0" dirty="0" err="1">
                <a:latin typeface="Gill Sans MT" panose="020B0502020104020203" pitchFamily="34" charset="0"/>
              </a:rPr>
              <a:t>School</a:t>
            </a:r>
            <a:endParaRPr lang="fr-FR" sz="2500" b="0" i="0" u="none" baseline="0" dirty="0">
              <a:latin typeface="Gill Sans MT" panose="020B0502020104020203" pitchFamily="34" charset="0"/>
            </a:endParaRPr>
          </a:p>
          <a:p>
            <a:pPr marL="1352371" lvl="3" indent="-284152" algn="l" defTabSz="912778" rtl="0">
              <a:lnSpc>
                <a:spcPct val="80000"/>
              </a:lnSpc>
              <a:spcAft>
                <a:spcPct val="0"/>
              </a:spcAft>
              <a:buFontTx/>
              <a:buChar char="–"/>
            </a:pPr>
            <a:r>
              <a:rPr lang="fr-FR" sz="2235" b="0" i="0" u="none" baseline="0" dirty="0">
                <a:latin typeface="Gill Sans MT" panose="020B0502020104020203" pitchFamily="34" charset="0"/>
              </a:rPr>
              <a:t>Tableau de bord prospectif</a:t>
            </a:r>
          </a:p>
          <a:p>
            <a:pPr marL="1352371" lvl="3" indent="-284152" algn="l" defTabSz="912778" rtl="0">
              <a:lnSpc>
                <a:spcPct val="80000"/>
              </a:lnSpc>
              <a:spcAft>
                <a:spcPct val="0"/>
              </a:spcAft>
              <a:buFontTx/>
              <a:buChar char="–"/>
            </a:pPr>
            <a:r>
              <a:rPr lang="fr-FR" sz="2235" b="0" i="0" u="none" baseline="0" dirty="0">
                <a:latin typeface="Gill Sans MT" panose="020B0502020104020203" pitchFamily="34" charset="0"/>
              </a:rPr>
              <a:t>Modèle SCOR (seul)</a:t>
            </a:r>
          </a:p>
          <a:p>
            <a:pPr marL="1045802" lvl="2" indent="-284152" algn="l" defTabSz="912778" rtl="0">
              <a:lnSpc>
                <a:spcPct val="80000"/>
              </a:lnSpc>
              <a:spcAft>
                <a:spcPct val="0"/>
              </a:spcAft>
              <a:buFontTx/>
              <a:buChar char="–"/>
            </a:pPr>
            <a:r>
              <a:rPr lang="fr-FR" sz="2500" b="0" i="0" u="none" baseline="0" dirty="0" err="1">
                <a:latin typeface="Gill Sans MT" panose="020B0502020104020203" pitchFamily="34" charset="0"/>
              </a:rPr>
              <a:t>Lockamy</a:t>
            </a:r>
            <a:r>
              <a:rPr lang="fr-FR" sz="2500" b="0" i="0" u="none" baseline="0" dirty="0">
                <a:latin typeface="Gill Sans MT" panose="020B0502020104020203" pitchFamily="34" charset="0"/>
              </a:rPr>
              <a:t> et McCormack (2004)</a:t>
            </a:r>
          </a:p>
          <a:p>
            <a:pPr marL="1352371" lvl="3" indent="-284152" algn="l" defTabSz="912778" rtl="0">
              <a:lnSpc>
                <a:spcPct val="80000"/>
              </a:lnSpc>
              <a:spcAft>
                <a:spcPct val="0"/>
              </a:spcAft>
              <a:buFontTx/>
              <a:buChar char="–"/>
            </a:pPr>
            <a:r>
              <a:rPr lang="fr-FR" sz="2235" b="0" i="0" u="none" baseline="0" dirty="0">
                <a:latin typeface="Gill Sans MT" panose="020B0502020104020203" pitchFamily="34" charset="0"/>
              </a:rPr>
              <a:t>Hammer, Day, </a:t>
            </a:r>
            <a:r>
              <a:rPr lang="fr-FR" sz="2235" b="0" i="0" u="none" baseline="0" dirty="0" err="1">
                <a:latin typeface="Gill Sans MT" panose="020B0502020104020203" pitchFamily="34" charset="0"/>
              </a:rPr>
              <a:t>Harter</a:t>
            </a:r>
            <a:r>
              <a:rPr lang="fr-FR" sz="2235" b="0" i="0" u="none" baseline="0" dirty="0">
                <a:latin typeface="Gill Sans MT" panose="020B0502020104020203" pitchFamily="34" charset="0"/>
              </a:rPr>
              <a:t> et Davenport (1990-2000)</a:t>
            </a:r>
          </a:p>
          <a:p>
            <a:pPr marL="1045802" lvl="2" indent="-284152" algn="l" defTabSz="912778" rtl="0">
              <a:lnSpc>
                <a:spcPct val="80000"/>
              </a:lnSpc>
              <a:spcAft>
                <a:spcPct val="0"/>
              </a:spcAft>
              <a:buFontTx/>
              <a:buChar char="–"/>
            </a:pPr>
            <a:r>
              <a:rPr lang="fr-FR" sz="2500" b="0" i="0" u="none" baseline="0" dirty="0">
                <a:latin typeface="Gill Sans MT" panose="020B0502020104020203" pitchFamily="34" charset="0"/>
              </a:rPr>
              <a:t>5 niveaux identifiés à </a:t>
            </a:r>
            <a:r>
              <a:rPr lang="fr-FR" sz="2500" b="0" i="0" u="none" baseline="0" dirty="0" smtClean="0">
                <a:latin typeface="Gill Sans MT" panose="020B0502020104020203" pitchFamily="34" charset="0"/>
              </a:rPr>
              <a:t>l’origine</a:t>
            </a:r>
            <a:r>
              <a:rPr lang="fr-FR" sz="2500" b="0" i="0" u="none" baseline="0" dirty="0">
                <a:latin typeface="Gill Sans MT" panose="020B0502020104020203" pitchFamily="34" charset="0"/>
              </a:rPr>
              <a:t> : Du niveau Ad hoc (aucune capacité – 1) </a:t>
            </a:r>
            <a:r>
              <a:rPr lang="fr-FR" sz="2500" b="0" i="0" u="none" baseline="0" dirty="0" smtClean="0">
                <a:latin typeface="Gill Sans MT" panose="020B0502020104020203" pitchFamily="34" charset="0"/>
              </a:rPr>
              <a:t/>
            </a:r>
            <a:br>
              <a:rPr lang="fr-FR" sz="2500" b="0" i="0" u="none" baseline="0" dirty="0" smtClean="0">
                <a:latin typeface="Gill Sans MT" panose="020B0502020104020203" pitchFamily="34" charset="0"/>
              </a:rPr>
            </a:br>
            <a:r>
              <a:rPr lang="fr-FR" sz="2500" b="0" i="0" u="none" baseline="0" dirty="0" smtClean="0">
                <a:latin typeface="Gill Sans MT" panose="020B0502020104020203" pitchFamily="34" charset="0"/>
              </a:rPr>
              <a:t>à </a:t>
            </a:r>
            <a:r>
              <a:rPr lang="fr-FR" sz="2500" b="0" i="0" u="none" baseline="0" dirty="0">
                <a:latin typeface="Gill Sans MT" panose="020B0502020104020203" pitchFamily="34" charset="0"/>
              </a:rPr>
              <a:t>Extension (intégration entre partenaires basée sur la confiance et la dépendance – 5)</a:t>
            </a:r>
          </a:p>
          <a:p>
            <a:pPr marL="1045802" lvl="2" indent="-284152" algn="l" defTabSz="912778" rtl="0">
              <a:lnSpc>
                <a:spcPct val="80000"/>
              </a:lnSpc>
              <a:spcAft>
                <a:spcPct val="0"/>
              </a:spcAft>
              <a:buFontTx/>
              <a:buChar char="–"/>
            </a:pPr>
            <a:r>
              <a:rPr lang="fr-FR" sz="2500" b="0" i="0" u="none" baseline="0" dirty="0">
                <a:latin typeface="Gill Sans MT" panose="020B0502020104020203" pitchFamily="34" charset="0"/>
              </a:rPr>
              <a:t>Adapté pour ne garder que 4 niveaux, généralement le niveau « Ad hoc » est devenu « non » dans les questions binaires et ne donne donc aucun point. </a:t>
            </a:r>
          </a:p>
          <a:p>
            <a:pPr marL="1045802" lvl="2" indent="-284152" algn="l" defTabSz="912778" rtl="0">
              <a:lnSpc>
                <a:spcPct val="80000"/>
              </a:lnSpc>
              <a:spcAft>
                <a:spcPct val="0"/>
              </a:spcAft>
              <a:buFontTx/>
              <a:buChar char="–"/>
            </a:pPr>
            <a:endParaRPr lang="fr-FR" altLang="en-US" sz="2500" dirty="0">
              <a:latin typeface="Gill Sans MT" panose="020B0502020104020203" pitchFamily="34" charset="0"/>
            </a:endParaRPr>
          </a:p>
          <a:p>
            <a:pPr marL="1045802" lvl="2" indent="-284152" algn="l" defTabSz="912778" rtl="0">
              <a:lnSpc>
                <a:spcPct val="80000"/>
              </a:lnSpc>
              <a:spcAft>
                <a:spcPct val="0"/>
              </a:spcAft>
              <a:buFontTx/>
              <a:buChar char="–"/>
            </a:pPr>
            <a:endParaRPr lang="fr-FR" altLang="en-US" sz="2500" dirty="0">
              <a:latin typeface="Gill Sans MT" panose="020B0502020104020203" pitchFamily="34" charset="0"/>
            </a:endParaRPr>
          </a:p>
          <a:p>
            <a:pPr marL="1045802" lvl="2" indent="-284152" algn="l" defTabSz="912778" rtl="0">
              <a:lnSpc>
                <a:spcPct val="80000"/>
              </a:lnSpc>
              <a:spcAft>
                <a:spcPct val="0"/>
              </a:spcAft>
              <a:buFontTx/>
              <a:buChar char="–"/>
            </a:pPr>
            <a:endParaRPr lang="fr-FR" altLang="en-US" sz="2500" dirty="0">
              <a:latin typeface="Gill Sans MT" panose="020B0502020104020203" pitchFamily="34" charset="0"/>
            </a:endParaRPr>
          </a:p>
          <a:p>
            <a:pPr marL="457182" lvl="1" indent="0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fr-FR" sz="2500" dirty="0">
              <a:latin typeface="Gill Sans MT" panose="020B0502020104020203" pitchFamily="34" charset="0"/>
            </a:endParaRPr>
          </a:p>
          <a:p>
            <a:pPr algn="l" defTabSz="912778" rtl="0">
              <a:lnSpc>
                <a:spcPct val="80000"/>
              </a:lnSpc>
            </a:pPr>
            <a:endParaRPr lang="fr-FR" altLang="en-US" sz="2000" dirty="0">
              <a:solidFill>
                <a:srgbClr val="FF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</a:pPr>
            <a:endParaRPr lang="fr-FR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</a:pPr>
            <a:endParaRPr lang="fr-FR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fr-FR" altLang="en-US" sz="2399" dirty="0">
              <a:solidFill>
                <a:srgbClr val="0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=""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70DE6A-AFAE-4BA9-AAB3-9755F28EB553}" type="datetime1">
              <a:rPr kumimoji="0" lang="en-US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4/19/2019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=""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9EB3F-7CF1-4F22-A49A-8E1E0EE6AB37}" type="slidenum">
              <a:rPr kumimoji="0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pic>
        <p:nvPicPr>
          <p:cNvPr id="1026" name="Picture 2" descr="Performance Capability cartoons, Performance Capability cartoon, funny, Performance Capability picture, Performance Capability pictures, Performance Capability image, Performance Capability images, Performance Capability illustration, Performance Capability illustration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3750" y="725214"/>
            <a:ext cx="4504938" cy="5113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32794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=""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14351"/>
            <a:ext cx="11278004" cy="1061829"/>
          </a:xfrm>
        </p:spPr>
        <p:txBody>
          <a:bodyPr/>
          <a:lstStyle/>
          <a:p>
            <a:pPr algn="ctr" rtl="0" eaLnBrk="1" hangingPunct="1"/>
            <a:r>
              <a:rPr lang="fr-FR" sz="3100" b="1" i="0" u="none" baseline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Présentation du modèle CMM</a:t>
            </a:r>
            <a:r>
              <a:rPr lang="fr-FR" sz="32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2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fr-FR" altLang="en-US" sz="3200" b="1" dirty="0">
              <a:solidFill>
                <a:srgbClr val="C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0267" y="738393"/>
            <a:ext cx="6382954" cy="875574"/>
          </a:xfrm>
        </p:spPr>
        <p:txBody>
          <a:bodyPr>
            <a:normAutofit fontScale="92500" lnSpcReduction="20000"/>
          </a:bodyPr>
          <a:lstStyle/>
          <a:p>
            <a:pPr marL="741334" lvl="1" indent="-284152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fr-FR" sz="2600" b="1" i="0" u="none" baseline="0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CMM - </a:t>
            </a:r>
            <a:r>
              <a:rPr lang="fr-FR" sz="2600" b="1" i="0" u="none" baseline="0" dirty="0" smtClean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Qu’est-ce qu’une </a:t>
            </a:r>
            <a:r>
              <a:rPr lang="fr-FR" sz="2600" b="1" i="0" u="none" baseline="0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capacité ?</a:t>
            </a:r>
          </a:p>
          <a:p>
            <a:pPr marL="1045802" lvl="2" indent="-284152" algn="l" defTabSz="912778" rtl="0">
              <a:lnSpc>
                <a:spcPct val="80000"/>
              </a:lnSpc>
              <a:spcAft>
                <a:spcPct val="0"/>
              </a:spcAft>
              <a:buFontTx/>
              <a:buChar char="–"/>
            </a:pPr>
            <a:r>
              <a:rPr lang="fr-FR" sz="2500" b="0" i="0" u="none" baseline="0" dirty="0">
                <a:latin typeface="Gill Sans MT" panose="020B0502020104020203" pitchFamily="34" charset="0"/>
              </a:rPr>
              <a:t>Dans le CMM, les capacités sont définies comme suit :</a:t>
            </a:r>
          </a:p>
          <a:p>
            <a:pPr marL="761650" lvl="2" indent="0" algn="l" defTabSz="912778" rtl="0">
              <a:lnSpc>
                <a:spcPct val="80000"/>
              </a:lnSpc>
              <a:spcAft>
                <a:spcPct val="0"/>
              </a:spcAft>
              <a:buNone/>
            </a:pPr>
            <a:endParaRPr lang="fr-FR" altLang="en-US" sz="2500" dirty="0">
              <a:latin typeface="Gill Sans MT" panose="020B0502020104020203" pitchFamily="34" charset="0"/>
            </a:endParaRPr>
          </a:p>
          <a:p>
            <a:pPr marL="1045802" lvl="2" indent="-284152" algn="l" defTabSz="912778" rtl="0">
              <a:lnSpc>
                <a:spcPct val="80000"/>
              </a:lnSpc>
              <a:spcAft>
                <a:spcPct val="0"/>
              </a:spcAft>
              <a:buFontTx/>
              <a:buChar char="–"/>
            </a:pPr>
            <a:endParaRPr lang="fr-FR" altLang="en-US" sz="2500" dirty="0">
              <a:latin typeface="Gill Sans MT" panose="020B0502020104020203" pitchFamily="34" charset="0"/>
            </a:endParaRPr>
          </a:p>
          <a:p>
            <a:pPr marL="1045802" lvl="2" indent="-284152" algn="l" defTabSz="912778" rtl="0">
              <a:lnSpc>
                <a:spcPct val="80000"/>
              </a:lnSpc>
              <a:spcAft>
                <a:spcPct val="0"/>
              </a:spcAft>
              <a:buFontTx/>
              <a:buChar char="–"/>
            </a:pPr>
            <a:endParaRPr lang="fr-FR" altLang="en-US" sz="2500" dirty="0">
              <a:latin typeface="Gill Sans MT" panose="020B0502020104020203" pitchFamily="34" charset="0"/>
            </a:endParaRPr>
          </a:p>
          <a:p>
            <a:pPr marL="1045802" lvl="2" indent="-284152" algn="l" defTabSz="912778" rtl="0">
              <a:lnSpc>
                <a:spcPct val="80000"/>
              </a:lnSpc>
              <a:spcAft>
                <a:spcPct val="0"/>
              </a:spcAft>
              <a:buFontTx/>
              <a:buChar char="–"/>
            </a:pPr>
            <a:endParaRPr lang="fr-FR" altLang="en-US" sz="2500" dirty="0">
              <a:latin typeface="Gill Sans MT" panose="020B0502020104020203" pitchFamily="34" charset="0"/>
            </a:endParaRPr>
          </a:p>
          <a:p>
            <a:pPr marL="457182" lvl="1" indent="0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fr-FR" sz="2500" dirty="0">
              <a:latin typeface="Gill Sans MT" panose="020B0502020104020203" pitchFamily="34" charset="0"/>
            </a:endParaRPr>
          </a:p>
          <a:p>
            <a:pPr algn="l" defTabSz="912778" rtl="0">
              <a:lnSpc>
                <a:spcPct val="80000"/>
              </a:lnSpc>
            </a:pPr>
            <a:endParaRPr lang="fr-FR" altLang="en-US" sz="2000" dirty="0">
              <a:solidFill>
                <a:srgbClr val="FF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</a:pPr>
            <a:endParaRPr lang="fr-FR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</a:pPr>
            <a:endParaRPr lang="fr-FR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fr-FR" altLang="en-US" sz="2399" dirty="0">
              <a:solidFill>
                <a:srgbClr val="0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=""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70DE6A-AFAE-4BA9-AAB3-9755F28EB553}" type="datetime1">
              <a:rPr kumimoji="0" lang="en-US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4/19/2019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=""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9EB3F-7CF1-4F22-A49A-8E1E0EE6AB37}" type="slidenum">
              <a:rPr kumimoji="0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pic>
        <p:nvPicPr>
          <p:cNvPr id="2050" name="Picture 2" descr="Image result for Profess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25" y="2568873"/>
            <a:ext cx="3880943" cy="3880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Callout 1"/>
          <p:cNvSpPr/>
          <p:nvPr/>
        </p:nvSpPr>
        <p:spPr>
          <a:xfrm>
            <a:off x="304801" y="550093"/>
            <a:ext cx="4000500" cy="1957854"/>
          </a:xfrm>
          <a:prstGeom prst="wedgeEllipseCallout">
            <a:avLst>
              <a:gd name="adj1" fmla="val -14951"/>
              <a:gd name="adj2" fmla="val 10598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« </a:t>
            </a:r>
            <a:r>
              <a:rPr kumimoji="0" lang="fr-FR" sz="1600" b="0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 </a:t>
            </a:r>
            <a:r>
              <a:rPr kumimoji="0" lang="fr-FR" sz="16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mélanges complexes </a:t>
            </a:r>
            <a:r>
              <a:rPr kumimoji="0" lang="fr-FR" sz="1600" b="0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/>
            </a:r>
            <a:br>
              <a:rPr kumimoji="0" lang="fr-FR" sz="1600" b="0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fr-FR" sz="1600" b="0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 </a:t>
            </a:r>
            <a:r>
              <a:rPr kumimoji="0" lang="fr-FR" sz="16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compétences et </a:t>
            </a:r>
            <a:r>
              <a:rPr kumimoji="0" lang="fr-FR" sz="1600" b="0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/>
            </a:r>
            <a:br>
              <a:rPr kumimoji="0" lang="fr-FR" sz="1600" b="0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fr-FR" sz="1600" b="0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 </a:t>
            </a:r>
            <a:r>
              <a:rPr kumimoji="0" lang="fr-FR" sz="16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connaissances accumulées, qui sont utilisées au sein </a:t>
            </a:r>
            <a:r>
              <a:rPr kumimoji="0" lang="fr-FR" sz="1600" b="0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/>
            </a:r>
            <a:br>
              <a:rPr kumimoji="0" lang="fr-FR" sz="1600" b="0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fr-FR" sz="1600" b="0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 </a:t>
            </a:r>
            <a:r>
              <a:rPr kumimoji="0" lang="fr-FR" sz="16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processus organisationnels » (Day, 1994)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64316" y="1812669"/>
            <a:ext cx="57133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Dans une chaîne </a:t>
            </a: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d’approvisionnement</a:t>
            </a: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/>
            </a:r>
            <a:b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les </a:t>
            </a: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capacités peuvent être vues comme </a:t>
            </a: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/>
            </a:r>
            <a:b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 </a:t>
            </a: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ressources. Il peut </a:t>
            </a: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s’agir </a:t>
            </a: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 procédures opérationnelles standard, de sols en béton, </a:t>
            </a: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d’étagères</a:t>
            </a: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de rayons, de personnes formées, etc.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59821" y="4288221"/>
            <a:ext cx="53602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Quelqu’un </a:t>
            </a:r>
            <a:r>
              <a:rPr kumimoji="0" lang="fr-FR" sz="32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peut-il nommer une ressource non répertoriée ci-dessus 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95407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 animBg="1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=""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452139"/>
            <a:ext cx="10363200" cy="1061829"/>
          </a:xfrm>
        </p:spPr>
        <p:txBody>
          <a:bodyPr/>
          <a:lstStyle/>
          <a:p>
            <a:pPr algn="l" rtl="0" eaLnBrk="1" hangingPunct="1"/>
            <a:r>
              <a:rPr lang="fr-FR" sz="3100" b="1" i="0" u="none" baseline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Modèle CMM dans la NSCA 2.0</a:t>
            </a:r>
            <a:r>
              <a:rPr lang="fr-FR" sz="32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2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fr-FR" altLang="en-US" sz="3200" b="1" dirty="0">
              <a:solidFill>
                <a:srgbClr val="C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039" y="1205475"/>
            <a:ext cx="5973051" cy="5458887"/>
          </a:xfrm>
        </p:spPr>
        <p:txBody>
          <a:bodyPr>
            <a:normAutofit lnSpcReduction="10000"/>
          </a:bodyPr>
          <a:lstStyle/>
          <a:p>
            <a:pPr marL="741334" lvl="1" indent="-284152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fr-FR" sz="2600" b="1" i="0" u="none" baseline="0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Niveaux de décision du CMM par question et niveau du système</a:t>
            </a:r>
          </a:p>
          <a:p>
            <a:pPr marL="741334" lvl="1" indent="-284152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fr-FR" sz="2600" b="1" i="0" u="none" baseline="0" dirty="0">
                <a:solidFill>
                  <a:schemeClr val="accent4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Complet, question par question, avec étude par des pairs</a:t>
            </a:r>
          </a:p>
          <a:p>
            <a:pPr marL="1045802" lvl="2" indent="-284152" algn="l" defTabSz="912778" rtl="0">
              <a:lnSpc>
                <a:spcPct val="80000"/>
              </a:lnSpc>
              <a:spcAft>
                <a:spcPct val="0"/>
              </a:spcAft>
              <a:buFontTx/>
              <a:buChar char="–"/>
            </a:pPr>
            <a:r>
              <a:rPr lang="fr-FR" sz="2865" b="1" i="0" u="none" baseline="0" dirty="0">
                <a:solidFill>
                  <a:schemeClr val="accent4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PSM (avec tous les sous-partenaires)</a:t>
            </a:r>
          </a:p>
          <a:p>
            <a:pPr marL="1045802" lvl="2" indent="-284152" algn="l" defTabSz="912778" rtl="0">
              <a:lnSpc>
                <a:spcPct val="80000"/>
              </a:lnSpc>
              <a:spcAft>
                <a:spcPct val="0"/>
              </a:spcAft>
              <a:buFontTx/>
              <a:buChar char="–"/>
            </a:pPr>
            <a:r>
              <a:rPr lang="fr-FR" sz="2865" b="1" i="0" u="none" baseline="0" dirty="0">
                <a:solidFill>
                  <a:schemeClr val="accent4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UNICEF</a:t>
            </a:r>
          </a:p>
          <a:p>
            <a:pPr marL="1045802" lvl="2" indent="-284152" algn="l" defTabSz="912778" rtl="0">
              <a:lnSpc>
                <a:spcPct val="80000"/>
              </a:lnSpc>
              <a:spcAft>
                <a:spcPct val="0"/>
              </a:spcAft>
              <a:buFontTx/>
              <a:buChar char="–"/>
            </a:pPr>
            <a:r>
              <a:rPr lang="fr-FR" sz="2865" b="1" i="0" u="none" baseline="0" dirty="0">
                <a:solidFill>
                  <a:schemeClr val="accent4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Fonds mondial</a:t>
            </a:r>
          </a:p>
          <a:p>
            <a:pPr marL="1045802" lvl="2" indent="-284152" algn="l" defTabSz="912778" rtl="0">
              <a:lnSpc>
                <a:spcPct val="80000"/>
              </a:lnSpc>
              <a:spcAft>
                <a:spcPct val="0"/>
              </a:spcAft>
              <a:buFontTx/>
              <a:buChar char="–"/>
            </a:pPr>
            <a:r>
              <a:rPr lang="fr-FR" sz="2865" b="1" i="0" u="none" baseline="0" dirty="0">
                <a:solidFill>
                  <a:schemeClr val="accent4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USAID</a:t>
            </a:r>
          </a:p>
          <a:p>
            <a:pPr marL="1045802" lvl="2" indent="-284152" algn="l" defTabSz="912778" rtl="0">
              <a:lnSpc>
                <a:spcPct val="80000"/>
              </a:lnSpc>
              <a:spcAft>
                <a:spcPct val="0"/>
              </a:spcAft>
              <a:buFontTx/>
              <a:buChar char="–"/>
            </a:pPr>
            <a:r>
              <a:rPr lang="fr-FR" sz="2865" b="1" i="0" u="none" baseline="0" dirty="0">
                <a:solidFill>
                  <a:schemeClr val="accent4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ISG</a:t>
            </a:r>
          </a:p>
          <a:p>
            <a:pPr marL="741334" lvl="1" indent="-284152" algn="l" defTabSz="912778" rtl="0">
              <a:lnSpc>
                <a:spcPct val="80000"/>
              </a:lnSpc>
              <a:spcAft>
                <a:spcPct val="0"/>
              </a:spcAft>
              <a:buFontTx/>
              <a:buChar char="–"/>
            </a:pPr>
            <a:r>
              <a:rPr lang="fr-FR" sz="2600" b="1" i="0" u="none" baseline="0" dirty="0">
                <a:solidFill>
                  <a:schemeClr val="accent4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Chaque entité a consacré environ 2 à 4 semaines à </a:t>
            </a:r>
            <a:r>
              <a:rPr lang="fr-FR" sz="2600" b="1" i="0" u="none" baseline="0" dirty="0" smtClean="0">
                <a:solidFill>
                  <a:schemeClr val="accent4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l’étude </a:t>
            </a:r>
            <a:r>
              <a:rPr lang="fr-FR" sz="2600" b="1" i="0" u="none" baseline="0" dirty="0">
                <a:solidFill>
                  <a:schemeClr val="accent4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du CMM et 2 semaines à celle des KPI.</a:t>
            </a:r>
            <a:endParaRPr lang="fr-FR" altLang="en-US" sz="2865" b="1" dirty="0">
              <a:solidFill>
                <a:schemeClr val="accent4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1045802" lvl="2" indent="-284152" algn="l" defTabSz="912778" rtl="0">
              <a:lnSpc>
                <a:spcPct val="80000"/>
              </a:lnSpc>
              <a:spcAft>
                <a:spcPct val="0"/>
              </a:spcAft>
              <a:buFontTx/>
              <a:buChar char="–"/>
            </a:pPr>
            <a:endParaRPr lang="fr-FR" altLang="en-US" sz="2865" b="1" dirty="0">
              <a:solidFill>
                <a:srgbClr val="C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1045802" lvl="2" indent="-284152" algn="l" defTabSz="912778" rtl="0">
              <a:lnSpc>
                <a:spcPct val="80000"/>
              </a:lnSpc>
              <a:spcAft>
                <a:spcPct val="0"/>
              </a:spcAft>
              <a:buFontTx/>
              <a:buChar char="–"/>
            </a:pPr>
            <a:endParaRPr lang="fr-FR" altLang="en-US" sz="2865" b="1" dirty="0">
              <a:solidFill>
                <a:srgbClr val="C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1045802" lvl="2" indent="-284152" algn="l" defTabSz="912778" rtl="0">
              <a:lnSpc>
                <a:spcPct val="80000"/>
              </a:lnSpc>
              <a:spcAft>
                <a:spcPct val="0"/>
              </a:spcAft>
              <a:buFontTx/>
              <a:buChar char="–"/>
            </a:pPr>
            <a:endParaRPr lang="fr-FR" altLang="en-US" sz="2500" dirty="0">
              <a:latin typeface="Gill Sans MT" panose="020B0502020104020203" pitchFamily="34" charset="0"/>
            </a:endParaRPr>
          </a:p>
          <a:p>
            <a:pPr marL="1045802" lvl="2" indent="-284152" algn="l" defTabSz="912778" rtl="0">
              <a:lnSpc>
                <a:spcPct val="80000"/>
              </a:lnSpc>
              <a:spcAft>
                <a:spcPct val="0"/>
              </a:spcAft>
              <a:buFontTx/>
              <a:buChar char="–"/>
            </a:pPr>
            <a:endParaRPr lang="fr-FR" altLang="en-US" sz="2500" dirty="0">
              <a:latin typeface="Gill Sans MT" panose="020B0502020104020203" pitchFamily="34" charset="0"/>
            </a:endParaRPr>
          </a:p>
          <a:p>
            <a:pPr marL="1045802" lvl="2" indent="-284152" algn="l" defTabSz="912778" rtl="0">
              <a:lnSpc>
                <a:spcPct val="80000"/>
              </a:lnSpc>
              <a:spcAft>
                <a:spcPct val="0"/>
              </a:spcAft>
              <a:buFontTx/>
              <a:buChar char="–"/>
            </a:pPr>
            <a:endParaRPr lang="fr-FR" altLang="en-US" sz="2500" dirty="0">
              <a:latin typeface="Gill Sans MT" panose="020B0502020104020203" pitchFamily="34" charset="0"/>
            </a:endParaRPr>
          </a:p>
          <a:p>
            <a:pPr marL="1045802" lvl="2" indent="-284152" algn="l" defTabSz="912778" rtl="0">
              <a:lnSpc>
                <a:spcPct val="80000"/>
              </a:lnSpc>
              <a:spcAft>
                <a:spcPct val="0"/>
              </a:spcAft>
              <a:buFontTx/>
              <a:buChar char="–"/>
            </a:pPr>
            <a:endParaRPr lang="fr-FR" altLang="en-US" sz="2500" dirty="0">
              <a:latin typeface="Gill Sans MT" panose="020B0502020104020203" pitchFamily="34" charset="0"/>
            </a:endParaRPr>
          </a:p>
          <a:p>
            <a:pPr marL="457182" lvl="1" indent="0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fr-FR" sz="2500" dirty="0">
              <a:latin typeface="Gill Sans MT" panose="020B0502020104020203" pitchFamily="34" charset="0"/>
            </a:endParaRPr>
          </a:p>
          <a:p>
            <a:pPr algn="l" defTabSz="912778" rtl="0">
              <a:lnSpc>
                <a:spcPct val="80000"/>
              </a:lnSpc>
            </a:pPr>
            <a:endParaRPr lang="fr-FR" altLang="en-US" sz="2000" dirty="0">
              <a:solidFill>
                <a:srgbClr val="FF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</a:pPr>
            <a:endParaRPr lang="fr-FR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</a:pPr>
            <a:endParaRPr lang="fr-FR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fr-FR" altLang="en-US" sz="2399" dirty="0">
              <a:solidFill>
                <a:srgbClr val="0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=""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70DE6A-AFAE-4BA9-AAB3-9755F28EB553}" type="datetime1">
              <a:rPr kumimoji="0" lang="en-US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4/19/2019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=""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9EB3F-7CF1-4F22-A49A-8E1E0EE6AB37}" type="slidenum">
              <a:rPr kumimoji="0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pic>
        <p:nvPicPr>
          <p:cNvPr id="3074" name="Picture 2" descr="Image result for we stand on the shoulders of giant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948" y="1887974"/>
            <a:ext cx="5380424" cy="3592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82042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=""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452139"/>
            <a:ext cx="10363200" cy="1061829"/>
          </a:xfrm>
        </p:spPr>
        <p:txBody>
          <a:bodyPr/>
          <a:lstStyle/>
          <a:p>
            <a:pPr algn="l" rtl="0" eaLnBrk="1" hangingPunct="1"/>
            <a:r>
              <a:rPr lang="fr-FR" sz="3100" b="1" i="0" u="none" baseline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Présentation du modèle CMM</a:t>
            </a:r>
            <a:r>
              <a:rPr lang="fr-FR" sz="32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2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fr-FR" altLang="en-US" sz="3200" b="1" dirty="0">
              <a:solidFill>
                <a:srgbClr val="C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=""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70DE6A-AFAE-4BA9-AAB3-9755F28EB553}" type="datetime1">
              <a:rPr kumimoji="0" lang="en-US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4/19/2019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=""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9EB3F-7CF1-4F22-A49A-8E1E0EE6AB37}" type="slidenum">
              <a:rPr kumimoji="0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914804" y="1198181"/>
          <a:ext cx="10231416" cy="48035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04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41047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41047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95705"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 dirty="0"/>
                        <a:t>Question du modèle CMM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/>
                        <a:t>Réponses possibles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/>
                        <a:t>Niveau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85023">
                <a:tc rowSpan="6">
                  <a:txBody>
                    <a:bodyPr/>
                    <a:lstStyle/>
                    <a:p>
                      <a:pPr algn="l" rtl="0"/>
                      <a:r>
                        <a:rPr lang="fr-FR" b="0" i="0" u="none" baseline="0" dirty="0"/>
                        <a:t>FSP 602 :</a:t>
                      </a:r>
                    </a:p>
                    <a:p>
                      <a:pPr algn="l" rtl="0"/>
                      <a:r>
                        <a:rPr lang="fr-FR" b="0" i="0" u="none" baseline="0" dirty="0"/>
                        <a:t>À quelle fréquence le plan </a:t>
                      </a:r>
                      <a:r>
                        <a:rPr lang="fr-FR" b="0" i="0" u="none" baseline="0" dirty="0" smtClean="0"/>
                        <a:t>d’approvisionnement </a:t>
                      </a:r>
                      <a:r>
                        <a:rPr lang="fr-FR" b="0" i="0" u="none" baseline="0" dirty="0"/>
                        <a:t>est-il contrôlé et mis à jour ?</a:t>
                      </a:r>
                    </a:p>
                    <a:p>
                      <a:endParaRPr lang="fr-FR" dirty="0"/>
                    </a:p>
                    <a:p>
                      <a:pPr algn="l" rtl="0"/>
                      <a:r>
                        <a:rPr lang="fr-FR" sz="1800" b="0" i="0" u="none" baseline="0" dirty="0"/>
                        <a:t>REMARQUE : pour les réponses ne correspondant à aucun choix, optez pour la réponse supérieure la plus proche. Par exemple, si les mises à jour ont lieu tous les deux jours, sélectionnez « Une fois par semaine ».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/>
                        <a:t>Tous les jours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/>
                        <a:t>Summum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7869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/>
                        <a:t>Une fois par semaine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/>
                        <a:t>Avancé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2562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/>
                        <a:t>Une fois par mois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/>
                        <a:t>Intermédiaire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56435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/>
                        <a:t>Une fois par trimestre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/>
                        <a:t>De base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6385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/>
                        <a:t>Deux fois par 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98228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/>
                        <a:t>Une fois par an ou moins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149927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=""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257267"/>
            <a:ext cx="10363200" cy="1061829"/>
          </a:xfrm>
        </p:spPr>
        <p:txBody>
          <a:bodyPr/>
          <a:lstStyle/>
          <a:p>
            <a:pPr algn="l" rtl="0" eaLnBrk="1" hangingPunct="1"/>
            <a:r>
              <a:rPr lang="fr-FR" sz="3100" b="1" i="0" u="none" baseline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Présentation du modèle CMM</a:t>
            </a:r>
            <a:r>
              <a:rPr lang="fr-FR" sz="32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2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fr-FR" altLang="en-US" sz="3200" b="1" dirty="0">
              <a:solidFill>
                <a:srgbClr val="C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=""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70DE6A-AFAE-4BA9-AAB3-9755F28EB553}" type="datetime1">
              <a:rPr kumimoji="0" lang="en-US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4/19/2019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=""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9EB3F-7CF1-4F22-A49A-8E1E0EE6AB37}" type="slidenum">
              <a:rPr kumimoji="0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1600870"/>
              </p:ext>
            </p:extLst>
          </p:nvPr>
        </p:nvGraphicFramePr>
        <p:xfrm>
          <a:off x="359765" y="788181"/>
          <a:ext cx="11347554" cy="56316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02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82062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6663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18505"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 dirty="0"/>
                        <a:t>Question du modèle CMM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/>
                        <a:t>Réponses possibles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/>
                        <a:t>Niveau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52771">
                <a:tc rowSpan="6">
                  <a:txBody>
                    <a:bodyPr/>
                    <a:lstStyle/>
                    <a:p>
                      <a:pPr algn="l" rtl="0"/>
                      <a:r>
                        <a:rPr lang="fr-FR" b="0" i="0" u="none" baseline="0"/>
                        <a:t>WS 1103 : Comment la température est-elle contrôlée dans les zones de stockage de la chaîne du froid ?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 dirty="0"/>
                        <a:t>La température est contrôlée à </a:t>
                      </a:r>
                      <a:r>
                        <a:rPr lang="fr-FR" b="0" i="0" u="none" baseline="0" dirty="0" smtClean="0"/>
                        <a:t>l’aide </a:t>
                      </a:r>
                      <a:r>
                        <a:rPr lang="fr-FR" b="0" i="0" u="none" baseline="0" dirty="0"/>
                        <a:t>de thermomètres numériques/à mercure.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/>
                        <a:t>De base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90768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 dirty="0"/>
                        <a:t>La température est contrôlée électroniquement à </a:t>
                      </a:r>
                      <a:r>
                        <a:rPr lang="fr-FR" b="0" i="0" u="none" baseline="0" dirty="0" smtClean="0"/>
                        <a:t>l’aide d’appareils </a:t>
                      </a:r>
                      <a:r>
                        <a:rPr lang="fr-FR" b="0" i="0" u="none" baseline="0" dirty="0"/>
                        <a:t>automatiques, par exemple </a:t>
                      </a:r>
                      <a:r>
                        <a:rPr lang="fr-FR" b="0" i="0" u="none" baseline="0" dirty="0" smtClean="0"/>
                        <a:t>d’enregistreurs </a:t>
                      </a:r>
                      <a:r>
                        <a:rPr lang="fr-FR" b="0" i="0" u="none" baseline="0" dirty="0"/>
                        <a:t>de température.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0" i="0" u="none" baseline="0"/>
                        <a:t>Intermédiaire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4775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 dirty="0"/>
                        <a:t>La température est contrôlée par un système électronique qui est relié à une alarme sonore qui se déclenche lorsque la température sort de de </a:t>
                      </a:r>
                      <a:r>
                        <a:rPr lang="fr-FR" b="0" i="0" u="none" baseline="0" dirty="0" smtClean="0"/>
                        <a:t>l’intervalle </a:t>
                      </a:r>
                      <a:r>
                        <a:rPr lang="fr-FR" b="0" i="0" u="none" baseline="0" dirty="0"/>
                        <a:t>autorisé.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/>
                        <a:t>Avancé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31445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 dirty="0"/>
                        <a:t>La température est contrôlée par un système électronique qui est relié à une alarme sonore qui se déclenche dans les bureaux de la direction du site ou hors site lorsque la température sort de de </a:t>
                      </a:r>
                      <a:r>
                        <a:rPr lang="fr-FR" b="0" i="0" u="none" baseline="0" dirty="0" smtClean="0"/>
                        <a:t>l’intervalle </a:t>
                      </a:r>
                      <a:r>
                        <a:rPr lang="fr-FR" b="0" i="0" u="none" baseline="0" dirty="0"/>
                        <a:t>autorisé.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/>
                        <a:t>Summum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97959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/>
                        <a:t>Aucune des options ci-dessus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87891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/>
                        <a:t>Je ne sais pas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671212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=""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257267"/>
            <a:ext cx="10363200" cy="1061829"/>
          </a:xfrm>
        </p:spPr>
        <p:txBody>
          <a:bodyPr/>
          <a:lstStyle/>
          <a:p>
            <a:pPr algn="l" rtl="0" eaLnBrk="1" hangingPunct="1"/>
            <a:r>
              <a:rPr lang="fr-FR" sz="3100" b="1" i="0" u="none" baseline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Présentation du modèle CMM</a:t>
            </a:r>
            <a:r>
              <a:rPr lang="fr-FR" sz="32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2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fr-FR" altLang="en-US" sz="3200" b="1" dirty="0">
              <a:solidFill>
                <a:srgbClr val="C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=""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70DE6A-AFAE-4BA9-AAB3-9755F28EB553}" type="datetime1">
              <a:rPr kumimoji="0" lang="en-US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4/19/2019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=""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9EB3F-7CF1-4F22-A49A-8E1E0EE6AB37}" type="slidenum">
              <a:rPr kumimoji="0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359765" y="788181"/>
          <a:ext cx="11347554" cy="55308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02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82062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6663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18505"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/>
                        <a:t>Question du modèle CMM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/>
                        <a:t>Réponses possibles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/>
                        <a:t>Niveau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52771">
                <a:tc rowSpan="6">
                  <a:txBody>
                    <a:bodyPr/>
                    <a:lstStyle/>
                    <a:p>
                      <a:pPr algn="l" rtl="0"/>
                      <a:r>
                        <a:rPr lang="fr-FR" sz="1800" b="0" i="0" u="none" baseline="0"/>
                        <a:t>PQV-205</a:t>
                      </a:r>
                    </a:p>
                    <a:p>
                      <a:pPr algn="l" rtl="0"/>
                      <a:r>
                        <a:rPr lang="fr-FR" sz="1800" b="0" i="0" u="none" baseline="0"/>
                        <a:t>Habituellement, sous quel délai le laboratoire communique-t-il les résultats du contrôle qualité après les tests 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/>
                        <a:t>Une semaine au maximum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0" i="0" u="none" baseline="0"/>
                        <a:t>Summum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23465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/>
                        <a:t>Entre une et deux semaines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0" i="0" u="none" baseline="0"/>
                        <a:t>Avancé</a:t>
                      </a:r>
                    </a:p>
                    <a:p>
                      <a:pPr marL="0" marR="0" lvl="0" indent="0" algn="l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04619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/>
                        <a:t>Entre deux semaines et un mois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/>
                        <a:t>Intermédiaire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08703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/>
                        <a:t>Entre un et trois mois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0" i="0" u="none" baseline="0"/>
                        <a:t>De base</a:t>
                      </a:r>
                    </a:p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97959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/>
                        <a:t>Plus de trois mois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24871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b="0" i="0" u="none" baseline="0"/>
                        <a:t>Je ne sais pas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183370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Date Placeholder 3">
            <a:extLst>
              <a:ext uri="{FF2B5EF4-FFF2-40B4-BE49-F238E27FC236}">
                <a16:creationId xmlns=""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70DE6A-AFAE-4BA9-AAB3-9755F28EB553}" type="datetime1">
              <a:rPr kumimoji="0" lang="en-US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4/19/2019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=""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9EB3F-7CF1-4F22-A49A-8E1E0EE6AB37}" type="slidenum">
              <a:rPr kumimoji="0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pic>
        <p:nvPicPr>
          <p:cNvPr id="4098" name="Picture 2" descr="Image result for any questions carto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9750" y="571273"/>
            <a:ext cx="6338766" cy="6069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057" name="Title 1">
            <a:extLst>
              <a:ext uri="{FF2B5EF4-FFF2-40B4-BE49-F238E27FC236}">
                <a16:creationId xmlns=""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200" y="259701"/>
            <a:ext cx="10363200" cy="1061829"/>
          </a:xfrm>
        </p:spPr>
        <p:txBody>
          <a:bodyPr/>
          <a:lstStyle/>
          <a:p>
            <a:pPr algn="l" rtl="0" eaLnBrk="1" hangingPunct="1"/>
            <a:r>
              <a:rPr lang="fr-FR" sz="3100" b="1" i="0" u="none" baseline="0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Présentation du modèle CMM</a:t>
            </a:r>
            <a:r>
              <a:rPr lang="fr-FR" sz="32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2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fr-FR" altLang="en-US" sz="3200" b="1" dirty="0">
              <a:solidFill>
                <a:srgbClr val="C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55530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Props1.xml><?xml version="1.0" encoding="utf-8"?>
<ds:datastoreItem xmlns:ds="http://schemas.openxmlformats.org/officeDocument/2006/customXml" ds:itemID="{535C84DC-F518-4A55-9B46-5D04AA9F9E08}"/>
</file>

<file path=customXml/itemProps2.xml><?xml version="1.0" encoding="utf-8"?>
<ds:datastoreItem xmlns:ds="http://schemas.openxmlformats.org/officeDocument/2006/customXml" ds:itemID="{A485ED03-CF16-4F4F-B7B9-C175B247ADF7}"/>
</file>

<file path=customXml/itemProps3.xml><?xml version="1.0" encoding="utf-8"?>
<ds:datastoreItem xmlns:ds="http://schemas.openxmlformats.org/officeDocument/2006/customXml" ds:itemID="{7D7AC4C5-358E-478F-A2D1-4322445203B5}"/>
</file>

<file path=customXml/itemProps4.xml><?xml version="1.0" encoding="utf-8"?>
<ds:datastoreItem xmlns:ds="http://schemas.openxmlformats.org/officeDocument/2006/customXml" ds:itemID="{7781AE23-9529-4195-8DAF-E87377AD3EF8}"/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532</Words>
  <Application>Microsoft Office PowerPoint</Application>
  <PresentationFormat>Custom</PresentationFormat>
  <Paragraphs>138</Paragraphs>
  <Slides>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Présentation du modèle CMM </vt:lpstr>
      <vt:lpstr>Présentation du modèle CMM </vt:lpstr>
      <vt:lpstr>Présentation du modèle CMM </vt:lpstr>
      <vt:lpstr>Modèle CMM dans la NSCA 2.0 </vt:lpstr>
      <vt:lpstr>Présentation du modèle CMM </vt:lpstr>
      <vt:lpstr>Présentation du modèle CMM </vt:lpstr>
      <vt:lpstr>Présentation du modèle CMM </vt:lpstr>
      <vt:lpstr>Présentation du modèle CMM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pchia</cp:lastModifiedBy>
  <cp:revision>31</cp:revision>
  <dcterms:created xsi:type="dcterms:W3CDTF">2018-05-01T03:53:35Z</dcterms:created>
  <dcterms:modified xsi:type="dcterms:W3CDTF">2019-04-19T14:09:02Z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FCDCE15E-3D62-49DD-8C5B-EA90A908E091</vt:lpwstr>
  </property>
  <property fmtid="{D5CDD505-2E9C-101B-9397-08002B2CF9AE}" pid="3" name="ArticulatePath">
    <vt:lpwstr>DAY3-S~2</vt:lpwstr>
  </property>
  <property fmtid="{D5CDD505-2E9C-101B-9397-08002B2CF9AE}" pid="4" name="ContentTypeId">
    <vt:lpwstr>0x0101008DA58B5CA681664FAB24816C56F41085020073CD9A2FDE83D74A8AE87C5E6F6E6916</vt:lpwstr>
  </property>
  <property fmtid="{D5CDD505-2E9C-101B-9397-08002B2CF9AE}" pid="5" name="Project Document Type">
    <vt:lpwstr/>
  </property>
  <property fmtid="{D5CDD505-2E9C-101B-9397-08002B2CF9AE}" pid="6" name="MediaServiceImageTags">
    <vt:lpwstr/>
  </property>
  <property fmtid="{D5CDD505-2E9C-101B-9397-08002B2CF9AE}" pid="7" name="lcf76f155ced4ddcb4097134ff3c332f">
    <vt:lpwstr/>
  </property>
</Properties>
</file>