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4.xml" ContentType="application/vnd.openxmlformats-officedocument.presentationml.tags+xml"/>
  <Override PartName="/ppt/tags/tag3.xml" ContentType="application/vnd.openxmlformats-officedocument.presentationml.tags+xml"/>
  <Override PartName="/docProps/custom.xml" ContentType="application/vnd.openxmlformats-officedocument.custom-properties+xml"/>
  <Override PartName="/ppt/tags/tag2.xml" ContentType="application/vnd.openxmlformats-officedocument.presentationml.tags+xml"/>
  <Override PartName="/docProps/core.xml" ContentType="application/vnd.openxmlformats-package.core-properties+xml"/>
  <Override PartName="/ppt/tags/tag1.xml" ContentType="application/vnd.openxmlformats-officedocument.presentationml.tags+xml"/>
  <Override PartName="/docProps/app.xml" ContentType="application/vnd.openxmlformats-officedocument.extended-properties+xml"/>
  <Override PartName="/ppt/tags/tag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8.xml" ContentType="application/vnd.openxmlformats-officedocument.presentationml.tags+xml"/>
  <Override PartName="/ppt/tags/tag7.xml" ContentType="application/vnd.openxmlformats-officedocument.presentationml.tags+xml"/>
  <Override PartName="/ppt/tags/tag14.xml" ContentType="application/vnd.openxmlformats-officedocument.presentationml.tags+xml"/>
  <Override PartName="/ppt/tags/tag5.xml" ContentType="application/vnd.openxmlformats-officedocument.presentationml.tag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Lst>
  <p:notesMasterIdLst>
    <p:notesMasterId r:id="rId15"/>
  </p:notesMasterIdLst>
  <p:sldIdLst>
    <p:sldId id="295" r:id="rId2"/>
    <p:sldId id="419" r:id="rId3"/>
    <p:sldId id="398" r:id="rId4"/>
    <p:sldId id="399" r:id="rId5"/>
    <p:sldId id="400" r:id="rId6"/>
    <p:sldId id="401" r:id="rId7"/>
    <p:sldId id="403" r:id="rId8"/>
    <p:sldId id="402" r:id="rId9"/>
    <p:sldId id="404" r:id="rId10"/>
    <p:sldId id="405" r:id="rId11"/>
    <p:sldId id="406" r:id="rId12"/>
    <p:sldId id="407" r:id="rId13"/>
    <p:sldId id="409" r:id="rId14"/>
  </p:sldIdLst>
  <p:sldSz cx="12192000" cy="6858000"/>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an Agbiriogu" initials="B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12" autoAdjust="0"/>
    <p:restoredTop sz="86643" autoAdjust="0"/>
  </p:normalViewPr>
  <p:slideViewPr>
    <p:cSldViewPr snapToGrid="0">
      <p:cViewPr>
        <p:scale>
          <a:sx n="100" d="100"/>
          <a:sy n="100" d="100"/>
        </p:scale>
        <p:origin x="-660" y="-3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5" Type="http://schemas.openxmlformats.org/officeDocument/2006/relationships/customXml" Target="../customXml/item4.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828C1-E30A-469A-A890-7E417A89C98D}" type="datetimeFigureOut">
              <a:rPr lang="en-US" smtClean="0"/>
              <a:t>4/19/2019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D8AE4-A521-4C93-931F-3604DC391183}" type="slidenum">
              <a:rPr lang="en-US" smtClean="0"/>
              <a:t>‹#›</a:t>
            </a:fld>
            <a:endParaRPr lang="en-US"/>
          </a:p>
        </p:txBody>
      </p:sp>
    </p:spTree>
    <p:extLst>
      <p:ext uri="{BB962C8B-B14F-4D97-AF65-F5344CB8AC3E}">
        <p14:creationId xmlns:p14="http://schemas.microsoft.com/office/powerpoint/2010/main" val="2691820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 xmlns:a16="http://schemas.microsoft.com/office/drawing/2014/main" id="{887356D5-B679-4B76-990F-C498B30F4108}"/>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 xmlns:a16="http://schemas.microsoft.com/office/drawing/2014/main" id="{9790DC73-9985-4FCB-B6FF-72DFEB71815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fr-FR" altLang="en-US" dirty="0"/>
          </a:p>
        </p:txBody>
      </p:sp>
      <p:sp>
        <p:nvSpPr>
          <p:cNvPr id="40964" name="Slide Number Placeholder 3">
            <a:extLst>
              <a:ext uri="{FF2B5EF4-FFF2-40B4-BE49-F238E27FC236}">
                <a16:creationId xmlns="" xmlns:a16="http://schemas.microsoft.com/office/drawing/2014/main" id="{DC4F3A58-E806-4DE4-BC23-8728964E4A92}"/>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872BA43-7AC7-4C85-A475-09DD78EA8C9A}" type="slidenum">
              <a:rPr kumimoji="0" sz="1200" b="0" i="0" u="none" strike="noStrike" kern="1200" cap="none" spc="0" normalizeH="0" baseline="0">
                <a:ln>
                  <a:noFill/>
                </a:ln>
                <a:solidFill>
                  <a:prstClr val="black"/>
                </a:solidFill>
                <a:effectLst/>
                <a:uLnTx/>
                <a:uFillTx/>
                <a:latin typeface="Times"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2398409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Les NSCA réguliers peuvent se baser sur des tailles </a:t>
            </a:r>
            <a:r>
              <a:rPr lang="fr-FR" b="0" i="0" u="none" baseline="0" dirty="0" smtClean="0"/>
              <a:t>d’échantillon </a:t>
            </a:r>
            <a:r>
              <a:rPr lang="fr-FR" b="0" i="0" u="none" baseline="0" dirty="0"/>
              <a:t>réduites ou se concentrer sur les niveaux supérieurs pour limiter leur coût et leur difficulté.</a:t>
            </a:r>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707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Toutes les parties prenantes doivent </a:t>
            </a:r>
            <a:r>
              <a:rPr lang="fr-FR" b="0" i="0" u="none" baseline="0" dirty="0" smtClean="0"/>
              <a:t>s’engager </a:t>
            </a:r>
            <a:r>
              <a:rPr lang="fr-FR" b="0" i="0" u="none" baseline="0" dirty="0"/>
              <a:t>à long terme.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923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Diapositive réservée à </a:t>
            </a:r>
            <a:r>
              <a:rPr lang="fr-FR" b="0" i="0" u="none" baseline="0" dirty="0" smtClean="0"/>
              <a:t>l’analyse </a:t>
            </a:r>
            <a:r>
              <a:rPr lang="fr-FR" b="0" i="0" u="none" baseline="0" dirty="0"/>
              <a:t>des conclusions tirées de </a:t>
            </a:r>
            <a:r>
              <a:rPr lang="fr-FR" b="0" i="0" u="none" baseline="0" dirty="0" smtClean="0"/>
              <a:t>l’exercice </a:t>
            </a:r>
            <a:r>
              <a:rPr lang="fr-FR" sz="1200" b="0" i="0" u="none" kern="1200" baseline="0" dirty="0">
                <a:solidFill>
                  <a:schemeClr val="tx1"/>
                </a:solidFill>
                <a:effectLst/>
                <a:latin typeface="+mn-lt"/>
                <a:ea typeface="+mn-ea"/>
                <a:cs typeface="+mn-cs"/>
              </a:rPr>
              <a:t>AGRÉGATION ET ANALYSE DES DONNÉES réalisé précédemment et visant à « analyser les performances à partir des résultats du modèle CMM et des KPI pour générer des conclusions et des hypothèses préliminaires ». Posez des questions spécifiques à chaque équipe : Quelles sont les lacunes ? À quoi peut être due cette situation ? Où investiriez-vous pour améliorer les performances ?</a:t>
            </a:r>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57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Nous examinerons en détail uniquement certaines de ces utilisations.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3542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0" i="0" u="none" baseline="0" dirty="0"/>
              <a:t>Cette méthode destinée à renforcer les chaînes </a:t>
            </a:r>
            <a:r>
              <a:rPr lang="fr-FR" b="0" i="0" u="none" baseline="0" dirty="0" smtClean="0"/>
              <a:t>d’approvisionnement </a:t>
            </a:r>
            <a:r>
              <a:rPr lang="fr-FR" b="0" i="0" u="none" baseline="0" dirty="0"/>
              <a:t>provient du document </a:t>
            </a:r>
            <a:r>
              <a:rPr lang="fr-FR" sz="1200" b="0" i="0" u="none" baseline="0" dirty="0" err="1">
                <a:solidFill>
                  <a:schemeClr val="dk1"/>
                </a:solidFill>
                <a:latin typeface="+mn-lt"/>
                <a:cs typeface="+mn-cs"/>
                <a:hlinkClick r:id="rId3"/>
              </a:rPr>
              <a:t>Process</a:t>
            </a:r>
            <a:r>
              <a:rPr lang="fr-FR" sz="1200" b="0" i="0" u="none" baseline="0" dirty="0">
                <a:solidFill>
                  <a:schemeClr val="dk1"/>
                </a:solidFill>
                <a:latin typeface="+mn-lt"/>
                <a:cs typeface="+mn-cs"/>
                <a:hlinkClick r:id="rId3"/>
              </a:rPr>
              <a:t> Guide and </a:t>
            </a:r>
            <a:r>
              <a:rPr lang="fr-FR" sz="1200" b="0" i="0" u="none" baseline="0" dirty="0" err="1">
                <a:solidFill>
                  <a:schemeClr val="dk1"/>
                </a:solidFill>
                <a:latin typeface="+mn-lt"/>
                <a:cs typeface="+mn-cs"/>
                <a:hlinkClick r:id="rId3"/>
              </a:rPr>
              <a:t>Toolkit</a:t>
            </a:r>
            <a:r>
              <a:rPr lang="fr-FR" sz="1200" b="0" i="0" u="none" baseline="0" dirty="0">
                <a:solidFill>
                  <a:schemeClr val="dk1"/>
                </a:solidFill>
                <a:latin typeface="+mn-lt"/>
                <a:cs typeface="+mn-cs"/>
                <a:hlinkClick r:id="rId3"/>
              </a:rPr>
              <a:t> for </a:t>
            </a:r>
            <a:r>
              <a:rPr lang="fr-FR" sz="1200" b="0" i="0" u="none" baseline="0" dirty="0" err="1">
                <a:solidFill>
                  <a:schemeClr val="dk1"/>
                </a:solidFill>
                <a:latin typeface="+mn-lt"/>
                <a:cs typeface="+mn-cs"/>
                <a:hlinkClick r:id="rId3"/>
              </a:rPr>
              <a:t>Strengthening</a:t>
            </a:r>
            <a:r>
              <a:rPr lang="fr-FR" sz="1200" b="0" i="0" u="none" baseline="0" dirty="0">
                <a:solidFill>
                  <a:schemeClr val="dk1"/>
                </a:solidFill>
                <a:latin typeface="+mn-lt"/>
                <a:cs typeface="+mn-cs"/>
                <a:hlinkClick r:id="rId3"/>
              </a:rPr>
              <a:t> Public </a:t>
            </a:r>
            <a:r>
              <a:rPr lang="fr-FR" sz="1200" b="0" i="0" u="none" baseline="0" dirty="0" err="1">
                <a:solidFill>
                  <a:schemeClr val="dk1"/>
                </a:solidFill>
                <a:latin typeface="+mn-lt"/>
                <a:cs typeface="+mn-cs"/>
                <a:hlinkClick r:id="rId3"/>
              </a:rPr>
              <a:t>Health</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Supply</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Chains</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through</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Capacity</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Development</a:t>
            </a:r>
            <a:r>
              <a:rPr lang="fr-FR" sz="1200" b="0" i="0" u="none" baseline="0" dirty="0">
                <a:solidFill>
                  <a:schemeClr val="dk1"/>
                </a:solidFill>
                <a:latin typeface="+mn-lt"/>
                <a:cs typeface="+mn-cs"/>
              </a:rPr>
              <a:t> de </a:t>
            </a:r>
            <a:r>
              <a:rPr lang="fr-FR" sz="1200" b="0" i="0" u="none" baseline="0" dirty="0" smtClean="0">
                <a:solidFill>
                  <a:schemeClr val="dk1"/>
                </a:solidFill>
                <a:latin typeface="+mn-lt"/>
                <a:cs typeface="+mn-cs"/>
              </a:rPr>
              <a:t>l’UNICEF</a:t>
            </a:r>
            <a:r>
              <a:rPr lang="fr-FR" sz="1200" b="0" i="0" u="none" baseline="0" dirty="0">
                <a:solidFill>
                  <a:schemeClr val="dk1"/>
                </a:solidFill>
                <a:latin typeface="+mn-lt"/>
                <a:cs typeface="+mn-cs"/>
              </a:rPr>
              <a:t>. Bien </a:t>
            </a:r>
            <a:r>
              <a:rPr lang="fr-FR" sz="1200" b="0" i="0" u="none" baseline="0" dirty="0" smtClean="0">
                <a:solidFill>
                  <a:schemeClr val="dk1"/>
                </a:solidFill>
                <a:latin typeface="+mn-lt"/>
                <a:cs typeface="+mn-cs"/>
              </a:rPr>
              <a:t>qu’elle </a:t>
            </a:r>
            <a:r>
              <a:rPr lang="fr-FR" sz="1200" b="0" i="0" u="none" baseline="0" dirty="0">
                <a:solidFill>
                  <a:schemeClr val="dk1"/>
                </a:solidFill>
                <a:latin typeface="+mn-lt"/>
                <a:cs typeface="+mn-cs"/>
              </a:rPr>
              <a:t>constitue une phase essentielle, </a:t>
            </a:r>
            <a:r>
              <a:rPr lang="fr-FR" sz="1200" b="0" i="0" u="none" baseline="0" dirty="0" smtClean="0">
                <a:solidFill>
                  <a:schemeClr val="dk1"/>
                </a:solidFill>
                <a:latin typeface="+mn-lt"/>
                <a:cs typeface="+mn-cs"/>
              </a:rPr>
              <a:t>l’évaluation </a:t>
            </a:r>
            <a:r>
              <a:rPr lang="fr-FR" sz="1200" b="0" i="0" u="none" baseline="0" dirty="0">
                <a:solidFill>
                  <a:schemeClr val="dk1"/>
                </a:solidFill>
                <a:latin typeface="+mn-lt"/>
                <a:cs typeface="+mn-cs"/>
              </a:rPr>
              <a:t>ou </a:t>
            </a:r>
            <a:r>
              <a:rPr lang="fr-FR" sz="1200" b="0" i="0" u="none" baseline="0" dirty="0" smtClean="0">
                <a:solidFill>
                  <a:schemeClr val="dk1"/>
                </a:solidFill>
                <a:latin typeface="+mn-lt"/>
                <a:cs typeface="+mn-cs"/>
              </a:rPr>
              <a:t>l’analyse </a:t>
            </a:r>
            <a:r>
              <a:rPr lang="fr-FR" sz="1200" b="0" i="0" u="none" baseline="0" dirty="0">
                <a:solidFill>
                  <a:schemeClr val="dk1"/>
                </a:solidFill>
                <a:latin typeface="+mn-lt"/>
                <a:cs typeface="+mn-cs"/>
              </a:rPr>
              <a:t>de la situation ne peut pas remplacer les autres phases </a:t>
            </a:r>
            <a:r>
              <a:rPr lang="fr-FR" sz="1200" b="0" i="0" u="none" baseline="0" dirty="0" smtClean="0">
                <a:solidFill>
                  <a:schemeClr val="dk1"/>
                </a:solidFill>
                <a:latin typeface="+mn-lt"/>
                <a:cs typeface="+mn-cs"/>
              </a:rPr>
              <a:t>d’un </a:t>
            </a:r>
            <a:r>
              <a:rPr lang="fr-FR" sz="1200" b="0" i="0" u="none" baseline="0" dirty="0">
                <a:solidFill>
                  <a:schemeClr val="dk1"/>
                </a:solidFill>
                <a:latin typeface="+mn-lt"/>
                <a:cs typeface="+mn-cs"/>
              </a:rPr>
              <a:t>processus </a:t>
            </a:r>
            <a:r>
              <a:rPr lang="fr-FR" sz="1200" b="0" i="0" u="none" baseline="0" dirty="0" smtClean="0">
                <a:solidFill>
                  <a:schemeClr val="dk1"/>
                </a:solidFill>
                <a:latin typeface="+mn-lt"/>
                <a:cs typeface="+mn-cs"/>
              </a:rPr>
              <a:t>d’amélioration </a:t>
            </a:r>
            <a:r>
              <a:rPr lang="fr-FR" sz="1200" b="0" i="0" u="none" baseline="0" dirty="0">
                <a:solidFill>
                  <a:schemeClr val="dk1"/>
                </a:solidFill>
                <a:latin typeface="+mn-lt"/>
                <a:cs typeface="+mn-cs"/>
              </a:rPr>
              <a:t>rigoureux et participatif. Toutes les phases du processus exigent le leadership, la coordination ainsi que </a:t>
            </a:r>
            <a:r>
              <a:rPr lang="fr-FR" sz="1200" b="0" i="0" u="none" baseline="0" dirty="0" smtClean="0">
                <a:solidFill>
                  <a:schemeClr val="dk1"/>
                </a:solidFill>
                <a:latin typeface="+mn-lt"/>
                <a:cs typeface="+mn-cs"/>
              </a:rPr>
              <a:t>l’engagement </a:t>
            </a:r>
            <a:r>
              <a:rPr lang="fr-FR" sz="1200" b="0" i="0" u="none" baseline="0" dirty="0">
                <a:solidFill>
                  <a:schemeClr val="dk1"/>
                </a:solidFill>
                <a:latin typeface="+mn-lt"/>
                <a:cs typeface="+mn-cs"/>
              </a:rPr>
              <a:t>à long terme du gouvernement. </a:t>
            </a:r>
            <a:endParaRPr lang="fr-FR" sz="1200" dirty="0">
              <a:solidFill>
                <a:schemeClr val="dk1"/>
              </a:solidFill>
              <a:latin typeface="+mn-lt"/>
              <a:cs typeface="+mn-cs"/>
            </a:endParaRPr>
          </a:p>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196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La révision complète du processus de gestion de </a:t>
            </a:r>
            <a:r>
              <a:rPr lang="fr-FR" b="0" i="0" u="none" baseline="0" dirty="0" smtClean="0"/>
              <a:t>l’efficacité </a:t>
            </a:r>
            <a:r>
              <a:rPr lang="fr-FR" b="0" i="0" u="none" baseline="0" dirty="0"/>
              <a:t>des vaccins est </a:t>
            </a:r>
            <a:r>
              <a:rPr lang="fr-FR" b="0" i="0" u="none" baseline="0" dirty="0" smtClean="0"/>
              <a:t>l’exemple </a:t>
            </a:r>
            <a:r>
              <a:rPr lang="fr-FR" b="0" i="0" u="none" baseline="0" dirty="0"/>
              <a:t>idéal </a:t>
            </a:r>
            <a:r>
              <a:rPr lang="fr-FR" b="0" i="0" u="none" baseline="0" dirty="0" smtClean="0"/>
              <a:t>d’un </a:t>
            </a:r>
            <a:r>
              <a:rPr lang="fr-FR" b="0" i="0" u="none" baseline="0" dirty="0"/>
              <a:t>processus </a:t>
            </a:r>
            <a:r>
              <a:rPr lang="fr-FR" b="0" i="0" u="none" baseline="0" dirty="0" smtClean="0"/>
              <a:t>d’amélioration </a:t>
            </a:r>
            <a:r>
              <a:rPr lang="fr-FR" b="0" i="0" u="none" baseline="0" dirty="0"/>
              <a:t>de la performance plus cadré, au sein duquel </a:t>
            </a:r>
            <a:r>
              <a:rPr lang="fr-FR" b="0" i="0" u="none" baseline="0" dirty="0" smtClean="0"/>
              <a:t>l’évaluation </a:t>
            </a:r>
            <a:r>
              <a:rPr lang="fr-FR" b="0" i="0" u="none" baseline="0" dirty="0"/>
              <a:t>ne constitue </a:t>
            </a:r>
            <a:r>
              <a:rPr lang="fr-FR" b="0" i="0" u="none" baseline="0" dirty="0" smtClean="0"/>
              <a:t>qu’une </a:t>
            </a:r>
            <a:r>
              <a:rPr lang="fr-FR" b="0" i="0" u="none" baseline="0" dirty="0"/>
              <a:t>étape. </a:t>
            </a:r>
          </a:p>
          <a:p>
            <a:pPr algn="l" rtl="0"/>
            <a:r>
              <a:rPr lang="fr-FR" b="0" i="0" u="none" baseline="0" dirty="0"/>
              <a:t>La NSCA détermine les points forts et les points faibles en matière de performance et de capacité, mais ne propose pas de solution. </a:t>
            </a:r>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6882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Cette diapositive souligne certains résultats (hors présentations) et la façon dont ils peuvent être utilisés. Indiquez que les rapports écrits sont seulement un aspect des processus de rapportage et de diffusion des résultats. La plupart des résultats seront également diffusés lors de présentations et de réunions. </a:t>
            </a:r>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650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Il </a:t>
            </a:r>
            <a:r>
              <a:rPr lang="fr-FR" b="0" i="0" u="none" baseline="0" dirty="0" smtClean="0"/>
              <a:t>s’agit </a:t>
            </a:r>
            <a:r>
              <a:rPr lang="fr-FR" b="0" i="0" u="none" baseline="0" dirty="0"/>
              <a:t>de questions clés qui doivent être étudiées lorsque le gouvernement, les partenaires ou </a:t>
            </a:r>
            <a:r>
              <a:rPr lang="fr-FR" b="0" i="0" u="none" baseline="0" dirty="0" smtClean="0"/>
              <a:t>d’autres </a:t>
            </a:r>
            <a:r>
              <a:rPr lang="fr-FR" b="0" i="0" u="none" baseline="0" dirty="0"/>
              <a:t>parties prenantes tentent de déterminer où il est nécessaire </a:t>
            </a:r>
            <a:r>
              <a:rPr lang="fr-FR" b="0" i="0" u="none" baseline="0" dirty="0" smtClean="0"/>
              <a:t>d’investir</a:t>
            </a:r>
            <a:r>
              <a:rPr lang="fr-FR" b="0" i="0" u="none" baseline="0" dirty="0"/>
              <a:t>. Les questions en bleu foncé sont celles pour lesquelles les résultats de la NSCA peuvent fournir des informations pertinentes. Les questions en bleu clair sont celles pour lesquelles les résultats de la NSCA peuvent fournir un contexte ou des informations indirectes. Les résultats de la NSCA peuvent </a:t>
            </a:r>
            <a:r>
              <a:rPr lang="fr-FR" b="0" i="0" u="none" baseline="0" dirty="0" smtClean="0"/>
              <a:t>s’avérer </a:t>
            </a:r>
            <a:r>
              <a:rPr lang="fr-FR" b="0" i="0" u="none" baseline="0" dirty="0"/>
              <a:t>utiles pour soumettre de nouvelles demandes de subvention/financement, par exemple les subventions pour le renforcement des systèmes de santé et de vaccination de </a:t>
            </a:r>
            <a:r>
              <a:rPr lang="fr-FR" b="0" i="0" u="none" baseline="0" dirty="0" err="1"/>
              <a:t>Gavi</a:t>
            </a:r>
            <a:r>
              <a:rPr lang="fr-FR" b="0" i="0" u="none" baseline="0" dirty="0"/>
              <a:t> ou du Fonds mondial, ou encore le financement de GFF. Dans de nombreux cas, les dossiers de financement doivent désormais inclure certaines évaluations ou données. </a:t>
            </a:r>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9839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rtl="0"/>
            <a:r>
              <a:rPr lang="fr-FR" b="0" i="0" u="none" baseline="0" dirty="0"/>
              <a:t>Exemple dans lequel trois domaines de capacité évalués par la NSCA sont sélectionnés en raison </a:t>
            </a:r>
            <a:r>
              <a:rPr lang="fr-FR" b="0" i="0" u="none" baseline="0" dirty="0" smtClean="0"/>
              <a:t>d’indicateurs </a:t>
            </a:r>
            <a:r>
              <a:rPr lang="fr-FR" b="0" i="0" u="none" baseline="0" dirty="0"/>
              <a:t>faibles. Les décisions </a:t>
            </a:r>
            <a:r>
              <a:rPr lang="fr-FR" b="0" i="0" u="none" baseline="0" dirty="0" smtClean="0"/>
              <a:t>d’investissement </a:t>
            </a:r>
            <a:r>
              <a:rPr lang="fr-FR" b="0" i="0" u="none" baseline="0" dirty="0"/>
              <a:t>et les améliorations attendues (ou constatées) des scores y sont également présentées.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7FF42-749A-44B8-B001-B9EA9DD863D9}"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478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Les NSCA sont souvent réalisées dans le cadre </a:t>
            </a:r>
            <a:r>
              <a:rPr lang="fr-FR" b="0" i="0" u="none" baseline="0" dirty="0" smtClean="0"/>
              <a:t>d’une </a:t>
            </a:r>
            <a:r>
              <a:rPr lang="fr-FR" b="0" i="0" u="none" baseline="0" dirty="0"/>
              <a:t>planification stratégique ou </a:t>
            </a:r>
            <a:r>
              <a:rPr lang="fr-FR" b="0" i="0" u="none" baseline="0" dirty="0" smtClean="0"/>
              <a:t>d’un </a:t>
            </a:r>
            <a:r>
              <a:rPr lang="fr-FR" b="0" i="0" u="none" baseline="0" dirty="0"/>
              <a:t>processus de conception de système. Dans </a:t>
            </a:r>
            <a:r>
              <a:rPr lang="fr-FR" b="0" i="0" u="none" baseline="0" dirty="0" smtClean="0"/>
              <a:t>d’autres </a:t>
            </a:r>
            <a:r>
              <a:rPr lang="fr-FR" b="0" i="0" u="none" baseline="0" dirty="0"/>
              <a:t>cas, la NSCA peut mettre en évidence </a:t>
            </a:r>
            <a:r>
              <a:rPr lang="fr-FR" b="0" i="0" u="none" baseline="0" dirty="0" smtClean="0"/>
              <a:t>l’absence </a:t>
            </a:r>
            <a:r>
              <a:rPr lang="fr-FR" b="0" i="0" u="none" baseline="0" dirty="0"/>
              <a:t>de stratégie ou la nécessité de modifier le système. </a:t>
            </a:r>
          </a:p>
          <a:p>
            <a:pPr algn="l" rtl="0"/>
            <a:r>
              <a:rPr lang="fr-FR" b="0" i="0" u="none" baseline="0" dirty="0"/>
              <a:t>Ces deux situations sont complexes et comprennent plusieurs étapes. Elles vont bien plus loin que la NSCA en termes de calendrier et de processus. La présente diapositive présente des processus modèles pour la planification stratégique (à gauche) et la conception </a:t>
            </a:r>
            <a:r>
              <a:rPr lang="fr-FR" b="0" i="0" u="none" baseline="0" dirty="0" smtClean="0"/>
              <a:t>d’un </a:t>
            </a:r>
            <a:r>
              <a:rPr lang="fr-FR" b="0" i="0" u="none" baseline="0" dirty="0"/>
              <a:t>système (à droite).  Il </a:t>
            </a:r>
            <a:r>
              <a:rPr lang="fr-FR" b="0" i="0" u="none" baseline="0" dirty="0" smtClean="0"/>
              <a:t>n’est </a:t>
            </a:r>
            <a:r>
              <a:rPr lang="fr-FR" b="0" i="0" u="none" baseline="0" dirty="0"/>
              <a:t>pas nécessaire de parcourir toutes les étapes, mais il est important </a:t>
            </a:r>
            <a:r>
              <a:rPr lang="fr-FR" b="0" i="0" u="none" baseline="0" dirty="0" smtClean="0"/>
              <a:t>d’expliquer </a:t>
            </a:r>
            <a:r>
              <a:rPr lang="fr-FR" b="0" i="0" u="none" baseline="0" dirty="0"/>
              <a:t>que la première étape du processus de droite est une « évaluation ». [Le graphique de gauche </a:t>
            </a:r>
            <a:r>
              <a:rPr lang="fr-FR" b="0" i="0" u="none" baseline="0" dirty="0" smtClean="0"/>
              <a:t>n’inclut </a:t>
            </a:r>
            <a:r>
              <a:rPr lang="fr-FR" b="0" i="0" u="none" baseline="0" dirty="0"/>
              <a:t>pas </a:t>
            </a:r>
            <a:r>
              <a:rPr lang="fr-FR" b="0" i="0" u="none" baseline="0" dirty="0" smtClean="0"/>
              <a:t>d’évaluation</a:t>
            </a:r>
            <a:r>
              <a:rPr lang="fr-FR" b="0" i="0" u="none" baseline="0" dirty="0"/>
              <a:t>, car elle fait partie de la phase précédente dans cette situation.]</a:t>
            </a:r>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0250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782612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885082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4122700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Red/Gray 1 Content">
  <p:cSld name="3_Red/Gray 1 Content">
    <p:bg>
      <p:bgPr>
        <a:solidFill>
          <a:schemeClr val="lt1"/>
        </a:solidFill>
        <a:effectLst/>
      </p:bgPr>
    </p:bg>
    <p:spTree>
      <p:nvGrpSpPr>
        <p:cNvPr id="1" name="Shape 137"/>
        <p:cNvGrpSpPr/>
        <p:nvPr/>
      </p:nvGrpSpPr>
      <p:grpSpPr>
        <a:xfrm>
          <a:off x="0" y="0"/>
          <a:ext cx="0" cy="0"/>
          <a:chOff x="0" y="0"/>
          <a:chExt cx="0" cy="0"/>
        </a:xfrm>
      </p:grpSpPr>
      <p:sp>
        <p:nvSpPr>
          <p:cNvPr id="138" name="Shape 138"/>
          <p:cNvSpPr txBox="1">
            <a:spLocks noGrp="1"/>
          </p:cNvSpPr>
          <p:nvPr>
            <p:ph type="sldNum" idx="12"/>
          </p:nvPr>
        </p:nvSpPr>
        <p:spPr>
          <a:xfrm>
            <a:off x="9144000" y="6408096"/>
            <a:ext cx="2844800" cy="2462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dirty="0"/>
          </a:p>
        </p:txBody>
      </p:sp>
      <p:sp>
        <p:nvSpPr>
          <p:cNvPr id="139" name="Shape 139"/>
          <p:cNvSpPr txBox="1">
            <a:spLocks noGrp="1"/>
          </p:cNvSpPr>
          <p:nvPr>
            <p:ph type="title"/>
          </p:nvPr>
        </p:nvSpPr>
        <p:spPr>
          <a:xfrm>
            <a:off x="914805" y="903315"/>
            <a:ext cx="10363200" cy="6106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
        <p:nvSpPr>
          <p:cNvPr id="140" name="Shape 140"/>
          <p:cNvSpPr txBox="1">
            <a:spLocks noGrp="1"/>
          </p:cNvSpPr>
          <p:nvPr>
            <p:ph type="body" idx="1"/>
          </p:nvPr>
        </p:nvSpPr>
        <p:spPr>
          <a:xfrm>
            <a:off x="914400" y="1715549"/>
            <a:ext cx="10363200" cy="4233230"/>
          </a:xfrm>
          <a:prstGeom prst="rect">
            <a:avLst/>
          </a:prstGeom>
          <a:noFill/>
          <a:ln>
            <a:noFill/>
          </a:ln>
        </p:spPr>
        <p:txBody>
          <a:bodyPr spcFirstLastPara="1" wrap="square" lIns="91425" tIns="91425" rIns="91425" bIns="91425" anchor="t" anchorCtr="0"/>
          <a:lstStyle>
            <a:lvl1pPr marL="604738" marR="0" lvl="0" indent="-470352" algn="l" rtl="0">
              <a:lnSpc>
                <a:spcPct val="100000"/>
              </a:lnSpc>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423"/>
              </a:spcBef>
              <a:spcAft>
                <a:spcPts val="0"/>
              </a:spcAft>
              <a:buClr>
                <a:srgbClr val="6C6463"/>
              </a:buClr>
              <a:buSzPts val="1400"/>
              <a:buChar char="–"/>
              <a:defRPr b="0" i="0" u="none" strike="noStrike" cap="none">
                <a:solidFill>
                  <a:srgbClr val="6C6463"/>
                </a:solidFill>
              </a:defRPr>
            </a:lvl4pPr>
            <a:lvl5pPr marL="3023692" marR="0" lvl="4" indent="-403159" algn="l" rtl="0">
              <a:spcBef>
                <a:spcPts val="370"/>
              </a:spcBef>
              <a:spcAft>
                <a:spcPts val="0"/>
              </a:spcAft>
              <a:buClr>
                <a:srgbClr val="6C6463"/>
              </a:buClr>
              <a:buSzPts val="1200"/>
              <a:buChar char="»"/>
              <a:defRPr b="0" i="0" u="none" strike="noStrike" cap="none">
                <a:solidFill>
                  <a:srgbClr val="6C6463"/>
                </a:solidFill>
              </a:defRPr>
            </a:lvl5pPr>
            <a:lvl6pPr marL="3628431" marR="0" lvl="5" indent="-403159" algn="l" rtl="0">
              <a:spcBef>
                <a:spcPts val="529"/>
              </a:spcBef>
              <a:spcAft>
                <a:spcPts val="0"/>
              </a:spcAft>
              <a:buClr>
                <a:srgbClr val="6C6463"/>
              </a:buClr>
              <a:buSzPts val="1200"/>
              <a:buChar char="•"/>
              <a:defRPr b="0" i="0" u="none" strike="noStrike" cap="none">
                <a:solidFill>
                  <a:srgbClr val="6C6463"/>
                </a:solidFill>
              </a:defRPr>
            </a:lvl6pPr>
            <a:lvl7pPr marL="4233169" marR="0" lvl="6" indent="-403159" algn="l" rtl="0">
              <a:spcBef>
                <a:spcPts val="529"/>
              </a:spcBef>
              <a:spcAft>
                <a:spcPts val="0"/>
              </a:spcAft>
              <a:buClr>
                <a:srgbClr val="6C6463"/>
              </a:buClr>
              <a:buSzPts val="1200"/>
              <a:buChar char="•"/>
              <a:defRPr b="0" i="0" u="none" strike="noStrike" cap="none">
                <a:solidFill>
                  <a:srgbClr val="6C6463"/>
                </a:solidFill>
              </a:defRPr>
            </a:lvl7pPr>
            <a:lvl8pPr marL="4837908" marR="0" lvl="7" indent="-403159" algn="l" rtl="0">
              <a:spcBef>
                <a:spcPts val="529"/>
              </a:spcBef>
              <a:spcAft>
                <a:spcPts val="0"/>
              </a:spcAft>
              <a:buClr>
                <a:srgbClr val="6C6463"/>
              </a:buClr>
              <a:buSzPts val="1200"/>
              <a:buChar char="•"/>
              <a:defRPr b="0" i="0" u="none" strike="noStrike" cap="none">
                <a:solidFill>
                  <a:srgbClr val="6C6463"/>
                </a:solidFill>
              </a:defRPr>
            </a:lvl8pPr>
            <a:lvl9pPr marL="5442646" marR="0" lvl="8" indent="-403159" algn="l" rtl="0">
              <a:spcBef>
                <a:spcPts val="529"/>
              </a:spcBef>
              <a:spcAft>
                <a:spcPts val="0"/>
              </a:spcAft>
              <a:buClr>
                <a:srgbClr val="6C6463"/>
              </a:buClr>
              <a:buSzPts val="1200"/>
              <a:buChar char="•"/>
              <a:defRPr b="0" i="0" u="none" strike="noStrike" cap="none">
                <a:solidFill>
                  <a:srgbClr val="6C6463"/>
                </a:solidFill>
              </a:defRPr>
            </a:lvl9pPr>
          </a:lstStyle>
          <a:p>
            <a:endParaRPr/>
          </a:p>
        </p:txBody>
      </p:sp>
    </p:spTree>
    <p:extLst>
      <p:ext uri="{BB962C8B-B14F-4D97-AF65-F5344CB8AC3E}">
        <p14:creationId xmlns:p14="http://schemas.microsoft.com/office/powerpoint/2010/main" val="2511490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Red/Gray 1 Content">
  <p:cSld name="2_Red/Gray 1 Content">
    <p:bg>
      <p:bgPr>
        <a:solidFill>
          <a:srgbClr val="E7E7E5"/>
        </a:solidFill>
        <a:effectLst/>
      </p:bgPr>
    </p:bg>
    <p:spTree>
      <p:nvGrpSpPr>
        <p:cNvPr id="1" name="Shape 108"/>
        <p:cNvGrpSpPr/>
        <p:nvPr/>
      </p:nvGrpSpPr>
      <p:grpSpPr>
        <a:xfrm>
          <a:off x="0" y="0"/>
          <a:ext cx="0" cy="0"/>
          <a:chOff x="0" y="0"/>
          <a:chExt cx="0" cy="0"/>
        </a:xfrm>
      </p:grpSpPr>
      <p:sp>
        <p:nvSpPr>
          <p:cNvPr id="109" name="Shape 109"/>
          <p:cNvSpPr txBox="1">
            <a:spLocks noGrp="1"/>
          </p:cNvSpPr>
          <p:nvPr>
            <p:ph type="sldNum" idx="12"/>
          </p:nvPr>
        </p:nvSpPr>
        <p:spPr>
          <a:xfrm>
            <a:off x="9144000" y="6406192"/>
            <a:ext cx="2844800" cy="24602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dirty="0"/>
          </a:p>
        </p:txBody>
      </p:sp>
      <p:sp>
        <p:nvSpPr>
          <p:cNvPr id="110" name="Shape 110"/>
          <p:cNvSpPr txBox="1">
            <a:spLocks noGrp="1"/>
          </p:cNvSpPr>
          <p:nvPr>
            <p:ph type="title"/>
          </p:nvPr>
        </p:nvSpPr>
        <p:spPr>
          <a:xfrm>
            <a:off x="914805" y="903315"/>
            <a:ext cx="10363200" cy="6106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
        <p:nvSpPr>
          <p:cNvPr id="111" name="Shape 111"/>
          <p:cNvSpPr txBox="1">
            <a:spLocks noGrp="1"/>
          </p:cNvSpPr>
          <p:nvPr>
            <p:ph type="body" idx="1"/>
          </p:nvPr>
        </p:nvSpPr>
        <p:spPr>
          <a:xfrm>
            <a:off x="914400" y="1715549"/>
            <a:ext cx="10363200" cy="4233230"/>
          </a:xfrm>
          <a:prstGeom prst="rect">
            <a:avLst/>
          </a:prstGeom>
          <a:noFill/>
          <a:ln>
            <a:noFill/>
          </a:ln>
        </p:spPr>
        <p:txBody>
          <a:bodyPr spcFirstLastPara="1" wrap="square" lIns="91425" tIns="91425" rIns="91425" bIns="91425" anchor="t" anchorCtr="0"/>
          <a:lstStyle>
            <a:lvl1pPr marL="604738" marR="0" lvl="0" indent="-470352" algn="l" rtl="0">
              <a:lnSpc>
                <a:spcPct val="100000"/>
              </a:lnSpc>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423"/>
              </a:spcBef>
              <a:spcAft>
                <a:spcPts val="0"/>
              </a:spcAft>
              <a:buClr>
                <a:srgbClr val="6C6463"/>
              </a:buClr>
              <a:buSzPts val="1400"/>
              <a:buChar char="–"/>
              <a:defRPr b="0" i="0" u="none" strike="noStrike" cap="none">
                <a:solidFill>
                  <a:srgbClr val="6C6463"/>
                </a:solidFill>
              </a:defRPr>
            </a:lvl4pPr>
            <a:lvl5pPr marL="3023692" marR="0" lvl="4" indent="-403159" algn="l" rtl="0">
              <a:spcBef>
                <a:spcPts val="370"/>
              </a:spcBef>
              <a:spcAft>
                <a:spcPts val="0"/>
              </a:spcAft>
              <a:buClr>
                <a:srgbClr val="6C6463"/>
              </a:buClr>
              <a:buSzPts val="1200"/>
              <a:buChar char="»"/>
              <a:defRPr b="0" i="0" u="none" strike="noStrike" cap="none">
                <a:solidFill>
                  <a:srgbClr val="6C6463"/>
                </a:solidFill>
              </a:defRPr>
            </a:lvl5pPr>
            <a:lvl6pPr marL="3628431" marR="0" lvl="5" indent="-403159" algn="l" rtl="0">
              <a:spcBef>
                <a:spcPts val="529"/>
              </a:spcBef>
              <a:spcAft>
                <a:spcPts val="0"/>
              </a:spcAft>
              <a:buClr>
                <a:srgbClr val="6C6463"/>
              </a:buClr>
              <a:buSzPts val="1200"/>
              <a:buChar char="•"/>
              <a:defRPr b="0" i="0" u="none" strike="noStrike" cap="none">
                <a:solidFill>
                  <a:srgbClr val="6C6463"/>
                </a:solidFill>
              </a:defRPr>
            </a:lvl6pPr>
            <a:lvl7pPr marL="4233169" marR="0" lvl="6" indent="-403159" algn="l" rtl="0">
              <a:spcBef>
                <a:spcPts val="529"/>
              </a:spcBef>
              <a:spcAft>
                <a:spcPts val="0"/>
              </a:spcAft>
              <a:buClr>
                <a:srgbClr val="6C6463"/>
              </a:buClr>
              <a:buSzPts val="1200"/>
              <a:buChar char="•"/>
              <a:defRPr b="0" i="0" u="none" strike="noStrike" cap="none">
                <a:solidFill>
                  <a:srgbClr val="6C6463"/>
                </a:solidFill>
              </a:defRPr>
            </a:lvl7pPr>
            <a:lvl8pPr marL="4837908" marR="0" lvl="7" indent="-403159" algn="l" rtl="0">
              <a:spcBef>
                <a:spcPts val="529"/>
              </a:spcBef>
              <a:spcAft>
                <a:spcPts val="0"/>
              </a:spcAft>
              <a:buClr>
                <a:srgbClr val="6C6463"/>
              </a:buClr>
              <a:buSzPts val="1200"/>
              <a:buChar char="•"/>
              <a:defRPr b="0" i="0" u="none" strike="noStrike" cap="none">
                <a:solidFill>
                  <a:srgbClr val="6C6463"/>
                </a:solidFill>
              </a:defRPr>
            </a:lvl8pPr>
            <a:lvl9pPr marL="5442646" marR="0" lvl="8" indent="-403159" algn="l" rtl="0">
              <a:spcBef>
                <a:spcPts val="529"/>
              </a:spcBef>
              <a:spcAft>
                <a:spcPts val="0"/>
              </a:spcAft>
              <a:buClr>
                <a:srgbClr val="6C6463"/>
              </a:buClr>
              <a:buSzPts val="1200"/>
              <a:buChar char="•"/>
              <a:defRPr b="0" i="0" u="none" strike="noStrike" cap="none">
                <a:solidFill>
                  <a:srgbClr val="6C6463"/>
                </a:solidFill>
              </a:defRPr>
            </a:lvl9pPr>
          </a:lstStyle>
          <a:p>
            <a:endParaRPr/>
          </a:p>
        </p:txBody>
      </p:sp>
    </p:spTree>
    <p:extLst>
      <p:ext uri="{BB962C8B-B14F-4D97-AF65-F5344CB8AC3E}">
        <p14:creationId xmlns:p14="http://schemas.microsoft.com/office/powerpoint/2010/main" val="35423268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Red/Gray 2 Content">
  <p:cSld name="3_Red/Gray 2 Content">
    <p:bg>
      <p:bgPr>
        <a:solidFill>
          <a:schemeClr val="lt1"/>
        </a:solidFill>
        <a:effectLst/>
      </p:bgPr>
    </p:bg>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914805" y="1715549"/>
            <a:ext cx="507959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3" name="Shape 143"/>
          <p:cNvSpPr txBox="1">
            <a:spLocks noGrp="1"/>
          </p:cNvSpPr>
          <p:nvPr>
            <p:ph type="body" idx="2"/>
          </p:nvPr>
        </p:nvSpPr>
        <p:spPr>
          <a:xfrm>
            <a:off x="6197600" y="1715549"/>
            <a:ext cx="508040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4" name="Shape 144"/>
          <p:cNvSpPr txBox="1">
            <a:spLocks noGrp="1"/>
          </p:cNvSpPr>
          <p:nvPr>
            <p:ph type="sldNum" idx="12"/>
          </p:nvPr>
        </p:nvSpPr>
        <p:spPr>
          <a:xfrm>
            <a:off x="9144000" y="6408096"/>
            <a:ext cx="2844800" cy="2462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dirty="0"/>
          </a:p>
        </p:txBody>
      </p:sp>
      <p:sp>
        <p:nvSpPr>
          <p:cNvPr id="145" name="Shape 145"/>
          <p:cNvSpPr txBox="1">
            <a:spLocks noGrp="1"/>
          </p:cNvSpPr>
          <p:nvPr>
            <p:ph type="title"/>
          </p:nvPr>
        </p:nvSpPr>
        <p:spPr>
          <a:xfrm>
            <a:off x="914805" y="898413"/>
            <a:ext cx="10363200" cy="615554"/>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Tree>
    <p:extLst>
      <p:ext uri="{BB962C8B-B14F-4D97-AF65-F5344CB8AC3E}">
        <p14:creationId xmlns:p14="http://schemas.microsoft.com/office/powerpoint/2010/main" val="1598979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794" b="0" i="0" u="none" strike="noStrike" kern="1200" cap="none" spc="0" normalizeH="0" baseline="0" noProof="0" smtClean="0">
                <a:ln>
                  <a:noFill/>
                </a:ln>
                <a:solidFill>
                  <a:srgbClr val="6C6463"/>
                </a:solidFill>
                <a:effectLst/>
                <a:uLnTx/>
                <a:uFillTx/>
                <a:latin typeface="Gill Sans MT"/>
                <a:ea typeface="+mn-ea"/>
              </a:rPr>
              <a:pPr marL="0" marR="0" lvl="0" indent="0" algn="l" defTabSz="914400" rtl="0" eaLnBrk="1" fontAlgn="auto" latinLnBrk="0" hangingPunct="1">
                <a:lnSpc>
                  <a:spcPct val="100000"/>
                </a:lnSpc>
                <a:spcBef>
                  <a:spcPts val="0"/>
                </a:spcBef>
                <a:spcAft>
                  <a:spcPts val="0"/>
                </a:spcAft>
                <a:buClrTx/>
                <a:buSzTx/>
                <a:buFontTx/>
                <a:buNone/>
                <a:tabLst/>
                <a:defRPr/>
              </a:pPr>
              <a:t>4/19/2019</a:t>
            </a:fld>
            <a:endParaRPr kumimoji="0" lang="en-US" sz="794" b="0" i="0" u="none" strike="noStrike" kern="1200" cap="none" spc="0" normalizeH="0" baseline="0" noProof="0" dirty="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dirty="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794" b="0" i="0" u="none" strike="noStrike" kern="1200" cap="none" spc="0" normalizeH="0" baseline="0" noProof="0" smtClean="0">
                <a:ln>
                  <a:noFill/>
                </a:ln>
                <a:solidFill>
                  <a:srgbClr val="6C6463"/>
                </a:solidFill>
                <a:effectLst/>
                <a:uLnTx/>
                <a:uFillTx/>
                <a:latin typeface="Gill Sans MT"/>
                <a:ea typeface="+mn-ea"/>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794" b="0" i="0" u="none" strike="noStrike" kern="1200" cap="none" spc="0" normalizeH="0" baseline="0" noProof="0" dirty="0">
              <a:ln>
                <a:noFill/>
              </a:ln>
              <a:solidFill>
                <a:srgbClr val="6C6463"/>
              </a:solidFill>
              <a:effectLst/>
              <a:uLnTx/>
              <a:uFillTx/>
              <a:latin typeface="Gill Sans MT"/>
              <a:ea typeface="+mn-ea"/>
            </a:endParaRPr>
          </a:p>
        </p:txBody>
      </p:sp>
      <p:sp>
        <p:nvSpPr>
          <p:cNvPr id="12" name="Title Placeholder 1"/>
          <p:cNvSpPr>
            <a:spLocks noGrp="1"/>
          </p:cNvSpPr>
          <p:nvPr>
            <p:ph type="title"/>
          </p:nvPr>
        </p:nvSpPr>
        <p:spPr>
          <a:xfrm>
            <a:off x="914805" y="812237"/>
            <a:ext cx="10363200" cy="701731"/>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13"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90865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4048511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1439288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3940397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547887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413608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449322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99580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4/19/2019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679702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43D48-BA6D-044B-863E-6AA2EE913DA4}" type="datetimeFigureOut">
              <a:rPr lang="en-US" smtClean="0"/>
              <a:t>4/19/2019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0220C-33F2-1C43-9667-1F7049FE1F3D}" type="slidenum">
              <a:rPr lang="en-US" smtClean="0"/>
              <a:t>‹#›</a:t>
            </a:fld>
            <a:endParaRPr lang="en-US" dirty="0"/>
          </a:p>
        </p:txBody>
      </p:sp>
    </p:spTree>
    <p:extLst>
      <p:ext uri="{BB962C8B-B14F-4D97-AF65-F5344CB8AC3E}">
        <p14:creationId xmlns:p14="http://schemas.microsoft.com/office/powerpoint/2010/main" val="3541528314"/>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1" r:id="rId12"/>
    <p:sldLayoutId id="2147483792" r:id="rId13"/>
    <p:sldLayoutId id="2147483794" r:id="rId14"/>
    <p:sldLayoutId id="214748379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4.emf"/><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hyperlink" Target="https://hbr.org/2007/01/leading-change-why-transformation-efforts-fail" TargetMode="External"/><Relationship Id="rId3" Type="http://schemas.openxmlformats.org/officeDocument/2006/relationships/hyperlink" Target="http://supplychainsforchildren.org/en/news/guide-and-toolkit-for-strengthening-public-health-supply-chains-through-capacity-development" TargetMode="External"/><Relationship Id="rId7" Type="http://schemas.openxmlformats.org/officeDocument/2006/relationships/hyperlink" Target="http://www.who.int/immunization/programmes_systems/supply_chain/EVM-JS_final.pdf" TargetMode="Externa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hyperlink" Target="http://www.jsi.com/JSIInternet/Inc/Common/_download_pub.cfm?id=14711&amp;lid=3" TargetMode="External"/><Relationship Id="rId5" Type="http://schemas.openxmlformats.org/officeDocument/2006/relationships/hyperlink" Target="https://www.k4health.org/sites/default/files/planning_and_implementing_a_logistics_system_design_activity.pdf" TargetMode="External"/><Relationship Id="rId4" Type="http://schemas.openxmlformats.org/officeDocument/2006/relationships/hyperlink" Target="https://www.msh.org/sites/msh.org/files/mds3-ch38-planningmgmt-mar2012.pdf" TargetMode="External"/><Relationship Id="rId9" Type="http://schemas.openxmlformats.org/officeDocument/2006/relationships/hyperlink" Target="https://www.technet-21.org/iscstrengthening/media/attachments/2018/04/19/who_cip-guidancenote_layout_r2_interactive_pages.pdf" TargetMode="Externa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7.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8.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AE1A8982-A8FE-434C-841B-957CA43B7779}"/>
              </a:ext>
            </a:extLst>
          </p:cNvPr>
          <p:cNvSpPr/>
          <p:nvPr/>
        </p:nvSpPr>
        <p:spPr>
          <a:xfrm>
            <a:off x="0" y="-37408"/>
            <a:ext cx="12192000" cy="69328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361"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cxnSp>
        <p:nvCxnSpPr>
          <p:cNvPr id="6" name="Straight Connector 5">
            <a:extLst>
              <a:ext uri="{FF2B5EF4-FFF2-40B4-BE49-F238E27FC236}">
                <a16:creationId xmlns="" xmlns:a16="http://schemas.microsoft.com/office/drawing/2014/main" id="{6A2C2400-55C3-4622-BE03-9CA2A2E9F769}"/>
              </a:ext>
            </a:extLst>
          </p:cNvPr>
          <p:cNvCxnSpPr/>
          <p:nvPr/>
        </p:nvCxnSpPr>
        <p:spPr>
          <a:xfrm>
            <a:off x="6096000" y="61118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 xmlns:a16="http://schemas.microsoft.com/office/drawing/2014/main" id="{65F477E9-DF8E-4C9C-9F9D-9EA894096F0D}"/>
              </a:ext>
            </a:extLst>
          </p:cNvPr>
          <p:cNvSpPr>
            <a:spLocks noGrp="1"/>
          </p:cNvSpPr>
          <p:nvPr/>
        </p:nvSpPr>
        <p:spPr>
          <a:xfrm>
            <a:off x="2362201" y="1479551"/>
            <a:ext cx="9186332"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marL="0" marR="0" lvl="0" indent="0" algn="l" defTabSz="457200" rtl="0" eaLnBrk="1" fontAlgn="auto" latinLnBrk="0" hangingPunct="1">
              <a:lnSpc>
                <a:spcPct val="80000"/>
              </a:lnSpc>
              <a:spcBef>
                <a:spcPts val="0"/>
              </a:spcBef>
              <a:spcAft>
                <a:spcPts val="0"/>
              </a:spcAft>
              <a:buClrTx/>
              <a:buSzTx/>
              <a:buFontTx/>
              <a:buNone/>
              <a:tabLst/>
              <a:defRPr/>
            </a:pPr>
            <a:r>
              <a:rPr kumimoji="0" lang="fr-FR" sz="3200" b="0" i="0" u="none" strike="noStrike" kern="1200" cap="none" spc="0" normalizeH="0" baseline="0" dirty="0">
                <a:ln>
                  <a:noFill/>
                </a:ln>
                <a:solidFill>
                  <a:srgbClr val="FFFFFF"/>
                </a:solidFill>
                <a:effectLst/>
                <a:uLnTx/>
                <a:uFillTx/>
                <a:latin typeface="Gill Sans MT" panose="020B0502020104020203" pitchFamily="34" charset="0"/>
                <a:ea typeface="Gill Sans MT" panose="020B0502020104020203" pitchFamily="34" charset="0"/>
                <a:cs typeface="Gill Sans MT" panose="020B0502020104020203" pitchFamily="34" charset="0"/>
              </a:rPr>
              <a:t>FORMATION DES PARTIES PRENANTES À </a:t>
            </a:r>
            <a:r>
              <a:rPr kumimoji="0" lang="fr-FR" sz="3200" b="0" i="0" u="none" strike="noStrike" kern="1200" cap="none" spc="0" normalizeH="0" baseline="0" dirty="0" smtClean="0">
                <a:ln>
                  <a:noFill/>
                </a:ln>
                <a:solidFill>
                  <a:srgbClr val="FFFFFF"/>
                </a:solidFill>
                <a:effectLst/>
                <a:uLnTx/>
                <a:uFillTx/>
                <a:latin typeface="Gill Sans MT" panose="020B0502020104020203" pitchFamily="34" charset="0"/>
                <a:ea typeface="Gill Sans MT" panose="020B0502020104020203" pitchFamily="34" charset="0"/>
                <a:cs typeface="Gill Sans MT" panose="020B0502020104020203" pitchFamily="34" charset="0"/>
              </a:rPr>
              <a:t>L’ÉVALUATION </a:t>
            </a:r>
            <a:r>
              <a:rPr kumimoji="0" lang="fr-FR" sz="3200" b="0" i="0" u="none" strike="noStrike" kern="1200" cap="none" spc="0" normalizeH="0" baseline="0" dirty="0">
                <a:ln>
                  <a:noFill/>
                </a:ln>
                <a:solidFill>
                  <a:srgbClr val="FFFFFF"/>
                </a:solidFill>
                <a:effectLst/>
                <a:uLnTx/>
                <a:uFillTx/>
                <a:latin typeface="Gill Sans MT" panose="020B0502020104020203" pitchFamily="34" charset="0"/>
                <a:ea typeface="Gill Sans MT" panose="020B0502020104020203" pitchFamily="34" charset="0"/>
                <a:cs typeface="Gill Sans MT" panose="020B0502020104020203" pitchFamily="34" charset="0"/>
              </a:rPr>
              <a:t>NATIONALE DE LA CHAÎNE </a:t>
            </a:r>
            <a:r>
              <a:rPr kumimoji="0" lang="fr-FR" sz="3200" b="0" i="0" u="none" strike="noStrike" kern="1200" cap="none" spc="0" normalizeH="0" baseline="0" dirty="0" smtClean="0">
                <a:ln>
                  <a:noFill/>
                </a:ln>
                <a:solidFill>
                  <a:srgbClr val="FFFFFF"/>
                </a:solidFill>
                <a:effectLst/>
                <a:uLnTx/>
                <a:uFillTx/>
                <a:latin typeface="Gill Sans MT" panose="020B0502020104020203" pitchFamily="34" charset="0"/>
                <a:ea typeface="Gill Sans MT" panose="020B0502020104020203" pitchFamily="34" charset="0"/>
                <a:cs typeface="Gill Sans MT" panose="020B0502020104020203" pitchFamily="34" charset="0"/>
              </a:rPr>
              <a:t>D’APPROVISIONNEMENT </a:t>
            </a:r>
            <a:r>
              <a:rPr kumimoji="0" lang="fr-FR" sz="3200" b="0" i="0" u="none" strike="noStrike" kern="1200" cap="none" spc="0" normalizeH="0" baseline="0" dirty="0">
                <a:ln>
                  <a:noFill/>
                </a:ln>
                <a:solidFill>
                  <a:srgbClr val="FFFFFF"/>
                </a:solidFill>
                <a:effectLst/>
                <a:uLnTx/>
                <a:uFillTx/>
                <a:latin typeface="Gill Sans MT" panose="020B0502020104020203" pitchFamily="34" charset="0"/>
                <a:ea typeface="Gill Sans MT" panose="020B0502020104020203" pitchFamily="34" charset="0"/>
                <a:cs typeface="Gill Sans MT" panose="020B0502020104020203" pitchFamily="34" charset="0"/>
              </a:rPr>
              <a:t>(NSCA 2.0)</a:t>
            </a:r>
          </a:p>
          <a:p>
            <a:pPr marL="0" marR="0" lvl="0" indent="0" algn="l" defTabSz="457200" rtl="0" eaLnBrk="1" fontAlgn="auto" latinLnBrk="0" hangingPunct="1">
              <a:lnSpc>
                <a:spcPct val="80000"/>
              </a:lnSpc>
              <a:spcBef>
                <a:spcPts val="0"/>
              </a:spcBef>
              <a:spcAft>
                <a:spcPts val="0"/>
              </a:spcAft>
              <a:buClrTx/>
              <a:buSzTx/>
              <a:buFontTx/>
              <a:buNone/>
              <a:tabLst/>
              <a:defRPr/>
            </a:pPr>
            <a:r>
              <a:rPr kumimoji="0" lang="fr-FR" sz="3200" b="0" i="0" u="none" strike="noStrike" kern="1200" cap="none" spc="0" normalizeH="0" baseline="0" dirty="0">
                <a:ln>
                  <a:noFill/>
                </a:ln>
                <a:solidFill>
                  <a:srgbClr val="FFFF00"/>
                </a:solidFill>
                <a:effectLst/>
                <a:uLnTx/>
                <a:uFillTx/>
                <a:latin typeface="Gill Sans MT" panose="020B0502020104020203" pitchFamily="34" charset="0"/>
                <a:ea typeface="Gill Sans MT" panose="020B0502020104020203" pitchFamily="34" charset="0"/>
                <a:cs typeface="Gill Sans MT" panose="020B0502020104020203" pitchFamily="34" charset="0"/>
              </a:rPr>
              <a:t>3</a:t>
            </a:r>
            <a:r>
              <a:rPr kumimoji="0" lang="fr-FR" sz="3200" b="0" i="0" u="none" strike="noStrike" kern="1200" cap="none" spc="0" normalizeH="0" baseline="30000" dirty="0">
                <a:ln>
                  <a:noFill/>
                </a:ln>
                <a:solidFill>
                  <a:srgbClr val="FFFF00"/>
                </a:solidFill>
                <a:effectLst/>
                <a:uLnTx/>
                <a:uFillTx/>
                <a:latin typeface="Gill Sans MT" panose="020B0502020104020203" pitchFamily="34" charset="0"/>
                <a:ea typeface="Gill Sans MT" panose="020B0502020104020203" pitchFamily="34" charset="0"/>
                <a:cs typeface="Gill Sans MT" panose="020B0502020104020203" pitchFamily="34" charset="0"/>
              </a:rPr>
              <a:t>e</a:t>
            </a:r>
            <a:r>
              <a:rPr kumimoji="0" lang="fr-FR" sz="3200" b="0" i="0" u="none" strike="noStrike" kern="1200" cap="none" spc="0" normalizeH="0" baseline="0" dirty="0">
                <a:ln>
                  <a:noFill/>
                </a:ln>
                <a:solidFill>
                  <a:srgbClr val="FFFF00"/>
                </a:solidFill>
                <a:effectLst/>
                <a:uLnTx/>
                <a:uFillTx/>
                <a:latin typeface="Gill Sans MT" panose="020B0502020104020203" pitchFamily="34" charset="0"/>
                <a:ea typeface="Gill Sans MT" panose="020B0502020104020203" pitchFamily="34" charset="0"/>
                <a:cs typeface="Gill Sans MT" panose="020B0502020104020203" pitchFamily="34" charset="0"/>
              </a:rPr>
              <a:t> jour : Utilisation des résultats de la NSCA</a:t>
            </a:r>
          </a:p>
          <a:p>
            <a:pPr algn="l" rtl="0">
              <a:lnSpc>
                <a:spcPct val="80000"/>
              </a:lnSpc>
            </a:pPr>
            <a:r>
              <a:rPr lang="fr-FR" sz="3200" b="0" i="0" u="none" baseline="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 h -- /-- h --</a:t>
            </a:r>
          </a:p>
          <a:p>
            <a:pPr marL="0" marR="0" lvl="0" indent="0" algn="l" defTabSz="457200" rtl="0" eaLnBrk="1" fontAlgn="auto" latinLnBrk="0" hangingPunct="1">
              <a:lnSpc>
                <a:spcPct val="80000"/>
              </a:lnSpc>
              <a:spcBef>
                <a:spcPts val="0"/>
              </a:spcBef>
              <a:spcAft>
                <a:spcPts val="0"/>
              </a:spcAft>
              <a:buClrTx/>
              <a:buSzTx/>
              <a:buFontTx/>
              <a:buNone/>
              <a:tabLst/>
              <a:defRPr/>
            </a:pPr>
            <a:endParaRPr kumimoji="0" lang="fr-FR" altLang="en-US" sz="800" b="0" i="0" u="none" strike="noStrike" kern="1200" cap="none" spc="0" normalizeH="0" baseline="0" noProof="0" dirty="0">
              <a:ln>
                <a:noFill/>
              </a:ln>
              <a:solidFill>
                <a:srgbClr val="000000"/>
              </a:solidFill>
              <a:effectLst/>
              <a:uLnTx/>
              <a:uFillTx/>
              <a:latin typeface="Gill Sans MT" panose="020B0502020104020203" pitchFamily="34" charset="0"/>
              <a:ea typeface="Gill Sans MT" panose="020B0502020104020203" pitchFamily="34" charset="0"/>
              <a:cs typeface="Gill Sans MT" panose="020B0502020104020203" pitchFamily="34" charset="0"/>
            </a:endParaRPr>
          </a:p>
        </p:txBody>
      </p:sp>
      <p:sp>
        <p:nvSpPr>
          <p:cNvPr id="10" name="Subtitle 12">
            <a:extLst>
              <a:ext uri="{FF2B5EF4-FFF2-40B4-BE49-F238E27FC236}">
                <a16:creationId xmlns="" xmlns:a16="http://schemas.microsoft.com/office/drawing/2014/main" id="{A5DA08E8-AE8A-4B9E-A800-6267744BB982}"/>
              </a:ext>
            </a:extLst>
          </p:cNvPr>
          <p:cNvSpPr>
            <a:spLocks noGrp="1"/>
          </p:cNvSpPr>
          <p:nvPr/>
        </p:nvSpPr>
        <p:spPr>
          <a:xfrm>
            <a:off x="2362200" y="5340352"/>
            <a:ext cx="4191001" cy="676274"/>
          </a:xfrm>
          <a:prstGeom prst="rect">
            <a:avLst/>
          </a:prstGeom>
          <a:effectLst/>
        </p:spPr>
        <p:txBody>
          <a:bodyPr>
            <a:normAutofit/>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800"/>
              </a:spcAft>
              <a:buClrTx/>
              <a:buSzTx/>
              <a:buFont typeface="Arial"/>
              <a:buNone/>
              <a:tabLst/>
              <a:defRPr/>
            </a:pPr>
            <a:r>
              <a:rPr kumimoji="0" lang="fr-FR" sz="1800" b="0" i="0" u="none" strike="noStrike" kern="1200" cap="none" spc="0" normalizeH="0" baseline="0">
                <a:ln>
                  <a:noFill/>
                </a:ln>
                <a:solidFill>
                  <a:srgbClr val="FFFFFF"/>
                </a:solidFill>
                <a:effectLst/>
                <a:uLnTx/>
                <a:uFillTx/>
                <a:latin typeface="Gill Sans MT"/>
                <a:ea typeface="+mn-ea"/>
              </a:rPr>
              <a:t>--/--/----</a:t>
            </a:r>
          </a:p>
        </p:txBody>
      </p:sp>
      <p:cxnSp>
        <p:nvCxnSpPr>
          <p:cNvPr id="12" name="Straight Connector 11">
            <a:extLst>
              <a:ext uri="{FF2B5EF4-FFF2-40B4-BE49-F238E27FC236}">
                <a16:creationId xmlns="" xmlns:a16="http://schemas.microsoft.com/office/drawing/2014/main" id="{0AB3C290-D446-4057-B83C-6A2ED36A336D}"/>
              </a:ext>
            </a:extLst>
          </p:cNvPr>
          <p:cNvCxnSpPr/>
          <p:nvPr/>
        </p:nvCxnSpPr>
        <p:spPr>
          <a:xfrm>
            <a:off x="2438400" y="5184774"/>
            <a:ext cx="5492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39943" name="Picture 3" descr="C:\Users\Mariana Rodrigues\AppData\Local\Microsoft\Windows\INetCacheContent.Word\Horizontal_RGB_294_White.png">
            <a:extLst>
              <a:ext uri="{FF2B5EF4-FFF2-40B4-BE49-F238E27FC236}">
                <a16:creationId xmlns="" xmlns:a16="http://schemas.microsoft.com/office/drawing/2014/main" id="{B66CD02E-BDDC-4D38-B0AF-B1EDBE28567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9335" t="13753" r="7623" b="12534"/>
          <a:stretch>
            <a:fillRect/>
          </a:stretch>
        </p:blipFill>
        <p:spPr bwMode="auto">
          <a:xfrm>
            <a:off x="4377875" y="613091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 xmlns:a16="http://schemas.microsoft.com/office/drawing/2014/main" id="{918F998B-3CDE-42DF-AF26-6A2CE33904E3}"/>
              </a:ext>
            </a:extLst>
          </p:cNvPr>
          <p:cNvSpPr txBox="1"/>
          <p:nvPr/>
        </p:nvSpPr>
        <p:spPr>
          <a:xfrm>
            <a:off x="6147252" y="6100390"/>
            <a:ext cx="496842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dirty="0">
                <a:ln>
                  <a:noFill/>
                </a:ln>
                <a:solidFill>
                  <a:prstClr val="white"/>
                </a:solidFill>
                <a:effectLst/>
                <a:uLnTx/>
                <a:uFillTx/>
                <a:latin typeface="Calibri Light" panose="020F0302020204030204"/>
                <a:ea typeface="+mn-ea"/>
                <a:cs typeface="+mn-cs"/>
              </a:rPr>
              <a:t>USAID Programme de la chaîne </a:t>
            </a:r>
            <a:r>
              <a:rPr kumimoji="0" lang="fr-FR" sz="1200" b="1" i="0" u="none" strike="noStrike" kern="1200" cap="none" spc="0" normalizeH="0" baseline="0" dirty="0" smtClean="0">
                <a:ln>
                  <a:noFill/>
                </a:ln>
                <a:solidFill>
                  <a:prstClr val="white"/>
                </a:solidFill>
                <a:effectLst/>
                <a:uLnTx/>
                <a:uFillTx/>
                <a:latin typeface="Calibri Light" panose="020F0302020204030204"/>
                <a:ea typeface="+mn-ea"/>
                <a:cs typeface="+mn-cs"/>
              </a:rPr>
              <a:t>d’approvisionnement </a:t>
            </a:r>
            <a:r>
              <a:rPr kumimoji="0" lang="fr-FR" sz="1200" b="1" i="0" u="none" strike="noStrike" kern="1200" cap="none" spc="0" normalizeH="0" baseline="0" dirty="0">
                <a:ln>
                  <a:noFill/>
                </a:ln>
                <a:solidFill>
                  <a:prstClr val="white"/>
                </a:solidFill>
                <a:effectLst/>
                <a:uLnTx/>
                <a:uFillTx/>
                <a:latin typeface="Calibri Light" panose="020F0302020204030204"/>
                <a:ea typeface="+mn-ea"/>
                <a:cs typeface="+mn-cs"/>
              </a:rPr>
              <a:t>de la santé mondiale - Ordre </a:t>
            </a:r>
            <a:r>
              <a:rPr kumimoji="0" lang="fr-FR" sz="1200" b="1" i="0" u="none" strike="noStrike" kern="1200" cap="none" spc="0" normalizeH="0" baseline="0" dirty="0" smtClean="0">
                <a:ln>
                  <a:noFill/>
                </a:ln>
                <a:solidFill>
                  <a:prstClr val="white"/>
                </a:solidFill>
                <a:effectLst/>
                <a:uLnTx/>
                <a:uFillTx/>
                <a:latin typeface="Calibri Light" panose="020F0302020204030204"/>
                <a:ea typeface="+mn-ea"/>
                <a:cs typeface="+mn-cs"/>
              </a:rPr>
              <a:t>d’exécution </a:t>
            </a:r>
            <a:r>
              <a:rPr kumimoji="0" lang="fr-FR" sz="1200" b="1" i="0" u="none" strike="noStrike" kern="1200" cap="none" spc="0" normalizeH="0" baseline="0" dirty="0">
                <a:ln>
                  <a:noFill/>
                </a:ln>
                <a:solidFill>
                  <a:prstClr val="white"/>
                </a:solidFill>
                <a:effectLst/>
                <a:uLnTx/>
                <a:uFillTx/>
                <a:latin typeface="Calibri Light" panose="020F0302020204030204"/>
                <a:ea typeface="+mn-ea"/>
                <a:cs typeface="+mn-cs"/>
              </a:rPr>
              <a:t>de </a:t>
            </a:r>
            <a:r>
              <a:rPr kumimoji="0" lang="fr-FR" sz="1200" b="1" i="0" u="none" strike="noStrike" kern="1200" cap="none" spc="0" normalizeH="0" baseline="0" dirty="0" smtClean="0">
                <a:ln>
                  <a:noFill/>
                </a:ln>
                <a:solidFill>
                  <a:prstClr val="white"/>
                </a:solidFill>
                <a:effectLst/>
                <a:uLnTx/>
                <a:uFillTx/>
                <a:latin typeface="Calibri Light" panose="020F0302020204030204"/>
                <a:ea typeface="+mn-ea"/>
                <a:cs typeface="+mn-cs"/>
              </a:rPr>
              <a:t>l’assistance </a:t>
            </a:r>
            <a:r>
              <a:rPr kumimoji="0" lang="fr-FR" sz="1200" b="1" i="0" u="none" strike="noStrike" kern="1200" cap="none" spc="0" normalizeH="0" baseline="0" dirty="0">
                <a:ln>
                  <a:noFill/>
                </a:ln>
                <a:solidFill>
                  <a:prstClr val="white"/>
                </a:solidFill>
                <a:effectLst/>
                <a:uLnTx/>
                <a:uFillTx/>
                <a:latin typeface="Calibri Light" panose="020F0302020204030204"/>
                <a:ea typeface="+mn-ea"/>
                <a:cs typeface="+mn-cs"/>
              </a:rPr>
              <a:t>technique, évaluation nationale de la chaîne </a:t>
            </a:r>
            <a:r>
              <a:rPr kumimoji="0" lang="fr-FR" sz="1200" b="1" i="0" u="none" strike="noStrike" kern="1200" cap="none" spc="0" normalizeH="0" baseline="0" dirty="0" smtClean="0">
                <a:ln>
                  <a:noFill/>
                </a:ln>
                <a:solidFill>
                  <a:prstClr val="white"/>
                </a:solidFill>
                <a:effectLst/>
                <a:uLnTx/>
                <a:uFillTx/>
                <a:latin typeface="Calibri Light" panose="020F0302020204030204"/>
                <a:ea typeface="+mn-ea"/>
                <a:cs typeface="+mn-cs"/>
              </a:rPr>
              <a:t>d’approvisionnement </a:t>
            </a:r>
            <a:endParaRPr kumimoji="0" lang="fr-FR" sz="1200" b="1" i="0" u="none" strike="noStrike" kern="1200" cap="none" spc="0" normalizeH="0" baseline="0" dirty="0">
              <a:ln>
                <a:noFill/>
              </a:ln>
              <a:solidFill>
                <a:prstClr val="white"/>
              </a:solidFill>
              <a:effectLst/>
              <a:uLnTx/>
              <a:uFillTx/>
              <a:latin typeface="Calibri Light" panose="020F0302020204030204"/>
              <a:ea typeface="+mn-ea"/>
              <a:cs typeface="+mn-cs"/>
            </a:endParaRPr>
          </a:p>
        </p:txBody>
      </p:sp>
    </p:spTree>
    <p:custDataLst>
      <p:tags r:id="rId1"/>
    </p:custDataLst>
    <p:extLst>
      <p:ext uri="{BB962C8B-B14F-4D97-AF65-F5344CB8AC3E}">
        <p14:creationId xmlns:p14="http://schemas.microsoft.com/office/powerpoint/2010/main" val="397221125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 y="-59950"/>
            <a:ext cx="12191999" cy="580800"/>
          </a:xfrm>
        </p:spPr>
        <p:txBody>
          <a:bodyPr>
            <a:noAutofit/>
          </a:bodyPr>
          <a:lstStyle/>
          <a:p>
            <a:pPr algn="ctr" rtl="0"/>
            <a:r>
              <a:rPr lang="fr-FR" sz="2800" b="1" i="0" u="none" baseline="0" dirty="0">
                <a:solidFill>
                  <a:srgbClr val="C00000"/>
                </a:solidFill>
                <a:latin typeface="Gill Sans MT" panose="020B0502020104020203" pitchFamily="34" charset="0"/>
              </a:rPr>
              <a:t>Planification stratégique nationale et conception/réforme du système</a:t>
            </a:r>
          </a:p>
        </p:txBody>
      </p:sp>
      <p:pic>
        <p:nvPicPr>
          <p:cNvPr id="2112" name="Picture 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43007"/>
            <a:ext cx="5787923" cy="6255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13" name="Picture 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4078" y="909221"/>
            <a:ext cx="5351442" cy="482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Rectangle 45"/>
          <p:cNvSpPr/>
          <p:nvPr/>
        </p:nvSpPr>
        <p:spPr>
          <a:xfrm>
            <a:off x="6525949" y="5615595"/>
            <a:ext cx="5203107" cy="4585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9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De : USAID | DELIVER PROJECT, Ordre </a:t>
            </a:r>
            <a:r>
              <a:rPr kumimoji="0" lang="fr-FR" sz="1190" b="0" i="0" u="none" strike="noStrike" kern="1200" cap="none" spc="0" normalizeH="0" baseline="0" dirty="0" smtClean="0">
                <a:ln>
                  <a:noFill/>
                </a:ln>
                <a:solidFill>
                  <a:prstClr val="black"/>
                </a:solidFill>
                <a:effectLst/>
                <a:uLnTx/>
                <a:uFillTx/>
                <a:latin typeface="Gill Sans MT" panose="020B0502020104020203" pitchFamily="34" charset="0"/>
                <a:ea typeface="+mn-ea"/>
                <a:cs typeface="+mn-cs"/>
              </a:rPr>
              <a:t>d’exécution </a:t>
            </a:r>
            <a:r>
              <a:rPr kumimoji="0" lang="fr-FR" sz="119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1. 2009. Planning and </a:t>
            </a:r>
            <a:r>
              <a:rPr kumimoji="0" lang="fr-FR" sz="1190" b="0" i="0" u="none" strike="noStrike" kern="1200" cap="none" spc="0" normalizeH="0" baseline="0" dirty="0" err="1">
                <a:ln>
                  <a:noFill/>
                </a:ln>
                <a:solidFill>
                  <a:prstClr val="black"/>
                </a:solidFill>
                <a:effectLst/>
                <a:uLnTx/>
                <a:uFillTx/>
                <a:latin typeface="Gill Sans MT" panose="020B0502020104020203" pitchFamily="34" charset="0"/>
                <a:ea typeface="+mn-ea"/>
                <a:cs typeface="+mn-cs"/>
              </a:rPr>
              <a:t>Implementing</a:t>
            </a:r>
            <a:r>
              <a:rPr kumimoji="0" lang="fr-FR" sz="119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 </a:t>
            </a:r>
            <a:r>
              <a:rPr kumimoji="0" lang="fr-FR" sz="1190" b="0" i="0" u="none" strike="noStrike" kern="1200" cap="none" spc="0" normalizeH="0" baseline="0" dirty="0" err="1">
                <a:ln>
                  <a:noFill/>
                </a:ln>
                <a:solidFill>
                  <a:prstClr val="black"/>
                </a:solidFill>
                <a:effectLst/>
                <a:uLnTx/>
                <a:uFillTx/>
                <a:latin typeface="Gill Sans MT" panose="020B0502020104020203" pitchFamily="34" charset="0"/>
                <a:ea typeface="+mn-ea"/>
                <a:cs typeface="+mn-cs"/>
              </a:rPr>
              <a:t>Logistics</a:t>
            </a:r>
            <a:r>
              <a:rPr kumimoji="0" lang="fr-FR" sz="119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System Design Activity. USAID | DELIVER PROJECT.</a:t>
            </a:r>
          </a:p>
        </p:txBody>
      </p:sp>
      <p:sp>
        <p:nvSpPr>
          <p:cNvPr id="54" name="Rectangle 53"/>
          <p:cNvSpPr/>
          <p:nvPr/>
        </p:nvSpPr>
        <p:spPr>
          <a:xfrm>
            <a:off x="5787923" y="6355505"/>
            <a:ext cx="4134420" cy="4585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90" b="0" i="0" u="none" strike="noStrike" kern="1200" cap="none" spc="0" normalizeH="0" baseline="0">
                <a:ln>
                  <a:noFill/>
                </a:ln>
                <a:solidFill>
                  <a:prstClr val="black"/>
                </a:solidFill>
                <a:effectLst/>
                <a:uLnTx/>
                <a:uFillTx/>
                <a:latin typeface="Gill Sans MT" panose="020B0502020104020203" pitchFamily="34" charset="0"/>
                <a:ea typeface="+mn-ea"/>
                <a:cs typeface="+mn-cs"/>
              </a:rPr>
              <a:t>De : UNICEF, 2016: </a:t>
            </a:r>
            <a:r>
              <a:rPr kumimoji="0" lang="fr-FR" sz="1190" b="0" i="1" u="none" strike="noStrike" kern="1200" cap="none" spc="0" normalizeH="0" baseline="0">
                <a:ln>
                  <a:noFill/>
                </a:ln>
                <a:solidFill>
                  <a:prstClr val="black"/>
                </a:solidFill>
                <a:effectLst/>
                <a:uLnTx/>
                <a:uFillTx/>
                <a:latin typeface="Gill Sans MT" panose="020B0502020104020203" pitchFamily="34" charset="0"/>
                <a:ea typeface="+mn-ea"/>
                <a:cs typeface="+mn-cs"/>
              </a:rPr>
              <a:t>Process Guide and Toolkit for Strengthening Public Health Supply Chains through Capacity Development</a:t>
            </a:r>
            <a:r>
              <a:rPr kumimoji="0" lang="fr-FR" sz="1190" b="0" i="0" u="none" strike="noStrike" kern="1200" cap="none" spc="0" normalizeH="0" baseline="0">
                <a:ln>
                  <a:noFill/>
                </a:ln>
                <a:solidFill>
                  <a:prstClr val="black"/>
                </a:solidFill>
                <a:effectLst/>
                <a:uLnTx/>
                <a:uFillTx/>
                <a:latin typeface="Gill Sans MT" panose="020B0502020104020203" pitchFamily="34" charset="0"/>
                <a:ea typeface="+mn-ea"/>
                <a:cs typeface="+mn-cs"/>
              </a:rPr>
              <a:t> </a:t>
            </a:r>
          </a:p>
        </p:txBody>
      </p:sp>
    </p:spTree>
    <p:custDataLst>
      <p:tags r:id="rId1"/>
    </p:custDataLst>
    <p:extLst>
      <p:ext uri="{BB962C8B-B14F-4D97-AF65-F5344CB8AC3E}">
        <p14:creationId xmlns:p14="http://schemas.microsoft.com/office/powerpoint/2010/main" val="558407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23087" y="201643"/>
            <a:ext cx="10363200" cy="580800"/>
          </a:xfrm>
        </p:spPr>
        <p:txBody>
          <a:bodyPr>
            <a:normAutofit fontScale="90000"/>
          </a:bodyPr>
          <a:lstStyle/>
          <a:p>
            <a:pPr algn="l" rtl="0"/>
            <a:r>
              <a:rPr lang="fr-FR" b="1" i="0" u="none" baseline="0" dirty="0">
                <a:solidFill>
                  <a:srgbClr val="C00000"/>
                </a:solidFill>
                <a:latin typeface="Gill Sans MT" panose="020B0502020104020203" pitchFamily="34" charset="0"/>
              </a:rPr>
              <a:t>Suivi de </a:t>
            </a:r>
            <a:r>
              <a:rPr lang="fr-FR" b="1" i="0" u="none" baseline="0" dirty="0" smtClean="0">
                <a:solidFill>
                  <a:srgbClr val="C00000"/>
                </a:solidFill>
                <a:latin typeface="Gill Sans MT" panose="020B0502020104020203" pitchFamily="34" charset="0"/>
              </a:rPr>
              <a:t>l’amélioration</a:t>
            </a:r>
            <a:endParaRPr lang="fr-FR" b="1" i="0" u="none" baseline="0" dirty="0">
              <a:solidFill>
                <a:srgbClr val="C00000"/>
              </a:solidFill>
              <a:latin typeface="Gill Sans MT" panose="020B0502020104020203" pitchFamily="34" charset="0"/>
            </a:endParaRPr>
          </a:p>
        </p:txBody>
      </p:sp>
      <p:pic>
        <p:nvPicPr>
          <p:cNvPr id="7170" name="Picture 2" descr="C:\Users\kpilz\Pictures\PPT art\Graph over tim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2853" y="2471998"/>
            <a:ext cx="7234240" cy="406742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13"/>
          <p:cNvSpPr txBox="1">
            <a:spLocks/>
          </p:cNvSpPr>
          <p:nvPr/>
        </p:nvSpPr>
        <p:spPr>
          <a:xfrm>
            <a:off x="523086" y="782443"/>
            <a:ext cx="11293775" cy="1800297"/>
          </a:xfrm>
          <a:prstGeom prst="rect">
            <a:avLst/>
          </a:prstGeom>
        </p:spPr>
        <p:txBody>
          <a:bodyPr vert="horz" lIns="120949" tIns="60475" rIns="120949" bIns="60475" rtlCol="0">
            <a:normAutofit fontScale="85000" lnSpcReduction="10000"/>
          </a:bodyPr>
          <a:lstStyle>
            <a:lvl1pPr marL="230188"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r>
              <a:rPr kumimoji="0" lang="fr-FR" sz="2400" b="0" i="0" u="none" strike="noStrike" kern="1200" cap="none" spc="0" normalizeH="0" baseline="0" dirty="0">
                <a:ln>
                  <a:noFill/>
                </a:ln>
                <a:solidFill>
                  <a:srgbClr val="6C6463"/>
                </a:solidFill>
                <a:effectLst/>
                <a:uLnTx/>
                <a:uFillTx/>
                <a:latin typeface="Gill Sans MT"/>
                <a:ea typeface="+mn-ea"/>
              </a:rPr>
              <a:t>Les KPI de la NSCA peuvent constituer la base </a:t>
            </a:r>
            <a:r>
              <a:rPr kumimoji="0" lang="fr-FR" sz="2400" b="0" i="0" u="none" strike="noStrike" kern="1200" cap="none" spc="0" normalizeH="0" baseline="0" dirty="0" smtClean="0">
                <a:ln>
                  <a:noFill/>
                </a:ln>
                <a:solidFill>
                  <a:srgbClr val="6C6463"/>
                </a:solidFill>
                <a:effectLst/>
                <a:uLnTx/>
                <a:uFillTx/>
                <a:latin typeface="Gill Sans MT"/>
                <a:ea typeface="+mn-ea"/>
              </a:rPr>
              <a:t>d’un </a:t>
            </a:r>
            <a:r>
              <a:rPr kumimoji="0" lang="fr-FR" sz="2400" b="0" i="0" u="none" strike="noStrike" kern="1200" cap="none" spc="0" normalizeH="0" baseline="0" dirty="0">
                <a:ln>
                  <a:noFill/>
                </a:ln>
                <a:solidFill>
                  <a:srgbClr val="6C6463"/>
                </a:solidFill>
                <a:effectLst/>
                <a:uLnTx/>
                <a:uFillTx/>
                <a:latin typeface="Gill Sans MT"/>
                <a:ea typeface="+mn-ea"/>
              </a:rPr>
              <a:t>plan de S&amp;E de la chaîne </a:t>
            </a:r>
            <a:r>
              <a:rPr kumimoji="0" lang="fr-FR" sz="2400" b="0" i="0" u="none" strike="noStrike" kern="1200" cap="none" spc="0" normalizeH="0" baseline="0" dirty="0" smtClean="0">
                <a:ln>
                  <a:noFill/>
                </a:ln>
                <a:solidFill>
                  <a:srgbClr val="6C6463"/>
                </a:solidFill>
                <a:effectLst/>
                <a:uLnTx/>
                <a:uFillTx/>
                <a:latin typeface="Gill Sans MT"/>
                <a:ea typeface="+mn-ea"/>
              </a:rPr>
              <a:t>d’approvisionnement </a:t>
            </a:r>
            <a:r>
              <a:rPr kumimoji="0" lang="fr-FR" sz="2400" b="0" i="0" u="none" strike="noStrike" kern="1200" cap="none" spc="0" normalizeH="0" baseline="0" dirty="0">
                <a:ln>
                  <a:noFill/>
                </a:ln>
                <a:solidFill>
                  <a:srgbClr val="6C6463"/>
                </a:solidFill>
                <a:effectLst/>
                <a:uLnTx/>
                <a:uFillTx/>
                <a:latin typeface="Gill Sans MT"/>
                <a:ea typeface="+mn-ea"/>
              </a:rPr>
              <a:t>nationale permettant une évaluation régulière de la performance</a:t>
            </a:r>
          </a:p>
          <a:p>
            <a:pPr lvl="0">
              <a:defRPr/>
            </a:pPr>
            <a:r>
              <a:rPr lang="fr-FR" sz="2400" dirty="0"/>
              <a:t>Des évaluations NSCA peuvent être réalisées</a:t>
            </a:r>
            <a:r>
              <a:rPr lang="fr-FR" sz="2400" dirty="0"/>
              <a:t> </a:t>
            </a:r>
            <a:r>
              <a:rPr kumimoji="0" lang="fr-FR" sz="2400" b="0" i="0" u="none" strike="noStrike" kern="1200" cap="none" spc="0" normalizeH="0" baseline="0" dirty="0">
                <a:ln>
                  <a:noFill/>
                </a:ln>
                <a:solidFill>
                  <a:srgbClr val="6C6463"/>
                </a:solidFill>
                <a:effectLst/>
                <a:uLnTx/>
                <a:uFillTx/>
                <a:latin typeface="Gill Sans MT"/>
                <a:ea typeface="+mn-ea"/>
              </a:rPr>
              <a:t>régulièrement pour suivre </a:t>
            </a:r>
            <a:r>
              <a:rPr kumimoji="0" lang="fr-FR" sz="2400" b="0" i="0" u="none" strike="noStrike" kern="1200" cap="none" spc="0" normalizeH="0" baseline="0" dirty="0" smtClean="0">
                <a:ln>
                  <a:noFill/>
                </a:ln>
                <a:solidFill>
                  <a:srgbClr val="6C6463"/>
                </a:solidFill>
                <a:effectLst/>
                <a:uLnTx/>
                <a:uFillTx/>
                <a:latin typeface="Gill Sans MT"/>
                <a:ea typeface="+mn-ea"/>
              </a:rPr>
              <a:t>l’amélioration </a:t>
            </a:r>
            <a:r>
              <a:rPr kumimoji="0" lang="fr-FR" sz="2400" b="0" i="0" u="none" strike="noStrike" kern="1200" cap="none" spc="0" normalizeH="0" baseline="0" dirty="0">
                <a:ln>
                  <a:noFill/>
                </a:ln>
                <a:solidFill>
                  <a:srgbClr val="6C6463"/>
                </a:solidFill>
                <a:effectLst/>
                <a:uLnTx/>
                <a:uFillTx/>
                <a:latin typeface="Gill Sans MT"/>
                <a:ea typeface="+mn-ea"/>
              </a:rPr>
              <a:t>des capacités</a:t>
            </a:r>
          </a:p>
          <a:p>
            <a:pPr lvl="0">
              <a:defRPr/>
            </a:pPr>
            <a:r>
              <a:rPr lang="en-US" sz="2400" dirty="0"/>
              <a:t>Des </a:t>
            </a:r>
            <a:r>
              <a:rPr lang="en-US" sz="2400" dirty="0" err="1"/>
              <a:t>évaluations</a:t>
            </a:r>
            <a:r>
              <a:rPr lang="en-US" sz="2400" dirty="0"/>
              <a:t> NSCA </a:t>
            </a:r>
            <a:r>
              <a:rPr lang="en-US" sz="2400" dirty="0" err="1"/>
              <a:t>régulières</a:t>
            </a:r>
            <a:r>
              <a:rPr lang="en-US" sz="2400" dirty="0"/>
              <a:t> </a:t>
            </a:r>
            <a:r>
              <a:rPr kumimoji="0" lang="fr-FR" sz="2400" b="0" i="0" u="none" strike="noStrike" kern="1200" cap="none" spc="0" normalizeH="0" baseline="0" dirty="0" smtClean="0">
                <a:ln>
                  <a:noFill/>
                </a:ln>
                <a:solidFill>
                  <a:srgbClr val="6C6463"/>
                </a:solidFill>
                <a:effectLst/>
                <a:uLnTx/>
                <a:uFillTx/>
                <a:latin typeface="Gill Sans MT"/>
                <a:ea typeface="+mn-ea"/>
              </a:rPr>
              <a:t>peuvent </a:t>
            </a:r>
            <a:r>
              <a:rPr kumimoji="0" lang="fr-FR" sz="2400" b="0" i="0" u="none" strike="noStrike" kern="1200" cap="none" spc="0" normalizeH="0" baseline="0" dirty="0">
                <a:ln>
                  <a:noFill/>
                </a:ln>
                <a:solidFill>
                  <a:srgbClr val="6C6463"/>
                </a:solidFill>
                <a:effectLst/>
                <a:uLnTx/>
                <a:uFillTx/>
                <a:latin typeface="Gill Sans MT"/>
                <a:ea typeface="+mn-ea"/>
              </a:rPr>
              <a:t>indiquer aux parties prenantes </a:t>
            </a:r>
            <a:r>
              <a:rPr kumimoji="0" lang="fr-FR" sz="2400" b="0" i="0" u="none" strike="noStrike" kern="1200" cap="none" spc="0" normalizeH="0" baseline="0" dirty="0" smtClean="0">
                <a:ln>
                  <a:noFill/>
                </a:ln>
                <a:solidFill>
                  <a:srgbClr val="6C6463"/>
                </a:solidFill>
                <a:effectLst/>
                <a:uLnTx/>
                <a:uFillTx/>
                <a:latin typeface="Gill Sans MT"/>
                <a:ea typeface="+mn-ea"/>
              </a:rPr>
              <a:t>l’impact </a:t>
            </a:r>
            <a:r>
              <a:rPr kumimoji="0" lang="fr-FR" sz="2400" b="0" i="0" u="none" strike="noStrike" kern="1200" cap="none" spc="0" normalizeH="0" baseline="0" dirty="0">
                <a:ln>
                  <a:noFill/>
                </a:ln>
                <a:solidFill>
                  <a:srgbClr val="6C6463"/>
                </a:solidFill>
                <a:effectLst/>
                <a:uLnTx/>
                <a:uFillTx/>
                <a:latin typeface="Gill Sans MT"/>
                <a:ea typeface="+mn-ea"/>
              </a:rPr>
              <a:t>des plans </a:t>
            </a:r>
            <a:r>
              <a:rPr kumimoji="0" lang="fr-FR" sz="2400" b="0" i="0" u="none" strike="noStrike" kern="1200" cap="none" spc="0" normalizeH="0" baseline="0" dirty="0" smtClean="0">
                <a:ln>
                  <a:noFill/>
                </a:ln>
                <a:solidFill>
                  <a:srgbClr val="6C6463"/>
                </a:solidFill>
                <a:effectLst/>
                <a:uLnTx/>
                <a:uFillTx/>
                <a:latin typeface="Gill Sans MT"/>
                <a:ea typeface="+mn-ea"/>
              </a:rPr>
              <a:t>d’amélioration</a:t>
            </a:r>
            <a:endParaRPr kumimoji="0" lang="fr-FR" sz="2400" b="0" i="0" u="none" strike="noStrike" kern="1200" cap="none" spc="0" normalizeH="0" baseline="0" dirty="0">
              <a:ln>
                <a:noFill/>
              </a:ln>
              <a:solidFill>
                <a:srgbClr val="6C6463"/>
              </a:solidFill>
              <a:effectLst/>
              <a:uLnTx/>
              <a:uFillTx/>
              <a:latin typeface="Gill Sans MT"/>
              <a:ea typeface="+mn-ea"/>
            </a:endParaRPr>
          </a:p>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endParaRPr kumimoji="0" lang="fr-FR" sz="2400" b="0" i="0" u="none" strike="noStrike" kern="1200" cap="none" spc="0" normalizeH="0" baseline="0" noProof="0" dirty="0">
              <a:ln>
                <a:noFill/>
              </a:ln>
              <a:solidFill>
                <a:srgbClr val="6C6463"/>
              </a:solidFill>
              <a:effectLst/>
              <a:uLnTx/>
              <a:uFillTx/>
              <a:latin typeface="Gill Sans MT"/>
              <a:ea typeface="+mn-ea"/>
            </a:endParaRPr>
          </a:p>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endParaRPr kumimoji="0" lang="fr-FR" sz="2116" b="0" i="0" u="none" strike="noStrike" kern="1200" cap="none" spc="0" normalizeH="0" baseline="0" noProof="0" dirty="0">
              <a:ln>
                <a:noFill/>
              </a:ln>
              <a:solidFill>
                <a:srgbClr val="6C6463"/>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50487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0482" y="571364"/>
            <a:ext cx="10363200" cy="580800"/>
          </a:xfrm>
        </p:spPr>
        <p:txBody>
          <a:bodyPr>
            <a:noAutofit/>
          </a:bodyPr>
          <a:lstStyle/>
          <a:p>
            <a:pPr algn="l" rtl="0"/>
            <a:r>
              <a:rPr lang="fr-FR" sz="3600" b="1" i="0" u="none" baseline="0">
                <a:solidFill>
                  <a:srgbClr val="C00000"/>
                </a:solidFill>
                <a:latin typeface="Gill Sans MT" panose="020B0502020104020203" pitchFamily="34" charset="0"/>
              </a:rPr>
              <a:t>Qui doit réaliser ces actions ? </a:t>
            </a:r>
            <a:r>
              <a:rPr lang="fr-FR" sz="3600" b="1">
                <a:solidFill>
                  <a:srgbClr val="C00000"/>
                </a:solidFill>
                <a:latin typeface="Gill Sans MT" panose="020B0502020104020203" pitchFamily="34" charset="0"/>
              </a:rPr>
              <a:t/>
            </a:r>
            <a:br>
              <a:rPr lang="fr-FR" sz="3600" b="1">
                <a:solidFill>
                  <a:srgbClr val="C00000"/>
                </a:solidFill>
                <a:latin typeface="Gill Sans MT" panose="020B0502020104020203" pitchFamily="34" charset="0"/>
              </a:rPr>
            </a:br>
            <a:r>
              <a:rPr lang="fr-FR" sz="3600" b="1" i="0" u="none" baseline="0">
                <a:solidFill>
                  <a:srgbClr val="C00000"/>
                </a:solidFill>
                <a:latin typeface="Gill Sans MT" panose="020B0502020104020203" pitchFamily="34" charset="0"/>
              </a:rPr>
              <a:t>Tout le monde !</a:t>
            </a:r>
          </a:p>
        </p:txBody>
      </p:sp>
      <p:pic>
        <p:nvPicPr>
          <p:cNvPr id="1026" name="Picture 2" descr="Group of business people working in off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5115" y="1577850"/>
            <a:ext cx="6391679" cy="499675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97023" y="1481175"/>
            <a:ext cx="5103651" cy="55880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81"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Responsables politiques et décideurs nationaux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81"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Personnel technique au niveau national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81"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Acteurs du système de santé infranational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81"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Bailleurs de fonds et partenaires </a:t>
            </a:r>
            <a:r>
              <a:rPr kumimoji="0" lang="fr-FR" sz="2381" b="0" i="0" u="none" strike="noStrike" kern="1200" cap="none" spc="0" normalizeH="0" baseline="0" dirty="0" smtClean="0">
                <a:ln>
                  <a:noFill/>
                </a:ln>
                <a:solidFill>
                  <a:prstClr val="black"/>
                </a:solidFill>
                <a:effectLst/>
                <a:uLnTx/>
                <a:uFillTx/>
                <a:latin typeface="Gill Sans MT" panose="020B0502020104020203" pitchFamily="34" charset="0"/>
                <a:ea typeface="+mn-ea"/>
                <a:cs typeface="+mn-cs"/>
              </a:rPr>
              <a:t/>
            </a:r>
            <a:br>
              <a:rPr kumimoji="0" lang="fr-FR" sz="2381" b="0" i="0" u="none" strike="noStrike" kern="1200" cap="none" spc="0" normalizeH="0" baseline="0" dirty="0" smtClean="0">
                <a:ln>
                  <a:noFill/>
                </a:ln>
                <a:solidFill>
                  <a:prstClr val="black"/>
                </a:solidFill>
                <a:effectLst/>
                <a:uLnTx/>
                <a:uFillTx/>
                <a:latin typeface="Gill Sans MT" panose="020B0502020104020203" pitchFamily="34" charset="0"/>
                <a:ea typeface="+mn-ea"/>
                <a:cs typeface="+mn-cs"/>
              </a:rPr>
            </a:br>
            <a:r>
              <a:rPr kumimoji="0" lang="fr-FR" sz="2381" b="0" i="0" u="none" strike="noStrike" kern="1200" cap="none" spc="0" normalizeH="0" baseline="0" dirty="0" smtClean="0">
                <a:ln>
                  <a:noFill/>
                </a:ln>
                <a:solidFill>
                  <a:prstClr val="black"/>
                </a:solidFill>
                <a:effectLst/>
                <a:uLnTx/>
                <a:uFillTx/>
                <a:latin typeface="Gill Sans MT" panose="020B0502020104020203" pitchFamily="34" charset="0"/>
                <a:ea typeface="+mn-ea"/>
                <a:cs typeface="+mn-cs"/>
              </a:rPr>
              <a:t>de </a:t>
            </a:r>
            <a:r>
              <a:rPr kumimoji="0" lang="fr-FR" sz="2381"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mise en œuvre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381"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Autres parties prenantes (secteur privé, ONG, société civile, agence </a:t>
            </a:r>
            <a:r>
              <a:rPr kumimoji="0" lang="fr-FR" sz="2381" b="0" i="0" u="none" strike="noStrike" kern="1200" cap="none" spc="0" normalizeH="0" baseline="0" dirty="0" smtClean="0">
                <a:ln>
                  <a:noFill/>
                </a:ln>
                <a:solidFill>
                  <a:prstClr val="black"/>
                </a:solidFill>
                <a:effectLst/>
                <a:uLnTx/>
                <a:uFillTx/>
                <a:latin typeface="Gill Sans MT" panose="020B0502020104020203" pitchFamily="34" charset="0"/>
                <a:ea typeface="+mn-ea"/>
                <a:cs typeface="+mn-cs"/>
              </a:rPr>
              <a:t>d’assurance </a:t>
            </a:r>
            <a:r>
              <a:rPr kumimoji="0" lang="fr-FR" sz="2381"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santé, etc.)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381"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Bevel 24"/>
          <p:cNvSpPr/>
          <p:nvPr/>
        </p:nvSpPr>
        <p:spPr>
          <a:xfrm>
            <a:off x="6572250" y="87851"/>
            <a:ext cx="5543550"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marL="0" marR="0" lvl="0" indent="0" algn="ctr" defTabSz="1209477" rtl="0" eaLnBrk="1" fontAlgn="auto" latinLnBrk="0" hangingPunct="1">
              <a:lnSpc>
                <a:spcPct val="115000"/>
              </a:lnSpc>
              <a:spcBef>
                <a:spcPts val="0"/>
              </a:spcBef>
              <a:spcAft>
                <a:spcPts val="0"/>
              </a:spcAft>
              <a:buClrTx/>
              <a:buSzTx/>
              <a:buFontTx/>
              <a:buNone/>
              <a:tabLst>
                <a:tab pos="907108" algn="ctr"/>
                <a:tab pos="2721323" algn="ctr"/>
              </a:tabLst>
              <a:defRPr/>
            </a:pPr>
            <a:r>
              <a:rPr kumimoji="0" lang="fr-FR" sz="1100" b="1" i="0" u="sng"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Principes fondamentaux</a:t>
            </a:r>
            <a:endParaRPr kumimoji="0" lang="fr-FR" sz="1100"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fr-FR" sz="100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	</a:t>
            </a:r>
            <a:r>
              <a:rPr kumimoji="0" lang="fr-FR" sz="1050" b="1"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À </a:t>
            </a:r>
            <a:r>
              <a:rPr kumimoji="0" lang="fr-FR" sz="1050" b="1" i="0" u="none" strike="noStrike" kern="1200" cap="none" spc="0" normalizeH="0" baseline="0" dirty="0" smtClean="0">
                <a:ln>
                  <a:noFill/>
                </a:ln>
                <a:solidFill>
                  <a:srgbClr val="000000"/>
                </a:solidFill>
                <a:effectLst/>
                <a:uLnTx/>
                <a:uFillTx/>
                <a:latin typeface="Gill Sans MT" panose="020B0502020104020203" pitchFamily="34" charset="0"/>
                <a:ea typeface="Times New Roman"/>
                <a:cs typeface="Times New Roman"/>
              </a:rPr>
              <a:t>l’initiative </a:t>
            </a:r>
            <a:r>
              <a:rPr kumimoji="0" lang="fr-FR" sz="1050" b="1"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du gouvernement</a:t>
            </a:r>
            <a:r>
              <a:rPr kumimoji="0" lang="fr-FR" sz="105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	</a:t>
            </a:r>
            <a:r>
              <a:rPr kumimoji="0" lang="fr-FR" sz="1050" b="1"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Orientée utilisateur final</a:t>
            </a:r>
            <a:endParaRPr kumimoji="0" lang="fr-FR" sz="1100"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fr-FR" sz="105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	</a:t>
            </a:r>
            <a:r>
              <a:rPr kumimoji="0" lang="fr-FR" sz="1050" b="1"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Coordonnée et collaborative</a:t>
            </a:r>
            <a:r>
              <a:rPr kumimoji="0" lang="fr-FR" sz="105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	</a:t>
            </a:r>
            <a:r>
              <a:rPr kumimoji="0" lang="fr-FR" sz="1050" b="1"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Axée sur les données</a:t>
            </a:r>
            <a:endParaRPr kumimoji="0" lang="fr-FR" sz="1100"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ctr"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fr-FR" sz="1050" b="1"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Engagement à long terme</a:t>
            </a:r>
            <a:endParaRPr kumimoji="0" lang="fr-FR" sz="1100"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p:txBody>
      </p:sp>
    </p:spTree>
    <p:custDataLst>
      <p:tags r:id="rId1"/>
    </p:custDataLst>
    <p:extLst>
      <p:ext uri="{BB962C8B-B14F-4D97-AF65-F5344CB8AC3E}">
        <p14:creationId xmlns:p14="http://schemas.microsoft.com/office/powerpoint/2010/main" val="2033832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1" y="346738"/>
            <a:ext cx="10363200" cy="580800"/>
          </a:xfrm>
        </p:spPr>
        <p:txBody>
          <a:bodyPr>
            <a:noAutofit/>
          </a:bodyPr>
          <a:lstStyle/>
          <a:p>
            <a:pPr algn="l" rtl="0"/>
            <a:r>
              <a:rPr lang="fr-FR" sz="3600" b="1" i="0" u="none" baseline="0">
                <a:solidFill>
                  <a:srgbClr val="C00000"/>
                </a:solidFill>
                <a:latin typeface="Gill Sans MT" panose="020B0502020104020203" pitchFamily="34" charset="0"/>
              </a:rPr>
              <a:t>Ressources pour la mise en œuvre des actions définies après la NSCA</a:t>
            </a:r>
          </a:p>
        </p:txBody>
      </p:sp>
      <p:sp>
        <p:nvSpPr>
          <p:cNvPr id="14" name="Content Placeholder 13"/>
          <p:cNvSpPr>
            <a:spLocks noGrp="1"/>
          </p:cNvSpPr>
          <p:nvPr>
            <p:ph idx="1"/>
          </p:nvPr>
        </p:nvSpPr>
        <p:spPr>
          <a:xfrm>
            <a:off x="874207" y="1202468"/>
            <a:ext cx="10403394" cy="5341551"/>
          </a:xfrm>
        </p:spPr>
        <p:txBody>
          <a:bodyPr>
            <a:normAutofit lnSpcReduction="10000"/>
          </a:bodyPr>
          <a:lstStyle/>
          <a:p>
            <a:pPr algn="l" rtl="0">
              <a:buFont typeface="Wingdings" panose="05000000000000000000" pitchFamily="2" charset="2"/>
              <a:buChar char="ü"/>
            </a:pPr>
            <a:r>
              <a:rPr lang="fr-FR" sz="2381" b="0" i="0" u="none" baseline="0" dirty="0" err="1">
                <a:solidFill>
                  <a:schemeClr val="dk1"/>
                </a:solidFill>
                <a:latin typeface="Gill Sans MT" panose="020B0502020104020203" pitchFamily="34" charset="0"/>
                <a:hlinkClick r:id="rId3"/>
              </a:rPr>
              <a:t>Process</a:t>
            </a:r>
            <a:r>
              <a:rPr lang="fr-FR" sz="2381" b="0" i="0" u="none" baseline="0" dirty="0">
                <a:solidFill>
                  <a:schemeClr val="dk1"/>
                </a:solidFill>
                <a:latin typeface="Gill Sans MT" panose="020B0502020104020203" pitchFamily="34" charset="0"/>
                <a:hlinkClick r:id="rId3"/>
              </a:rPr>
              <a:t> Guide and </a:t>
            </a:r>
            <a:r>
              <a:rPr lang="fr-FR" sz="2381" b="0" i="0" u="none" baseline="0" dirty="0" err="1">
                <a:solidFill>
                  <a:schemeClr val="dk1"/>
                </a:solidFill>
                <a:latin typeface="Gill Sans MT" panose="020B0502020104020203" pitchFamily="34" charset="0"/>
                <a:hlinkClick r:id="rId3"/>
              </a:rPr>
              <a:t>Toolkit</a:t>
            </a:r>
            <a:r>
              <a:rPr lang="fr-FR" sz="2381" b="0" i="0" u="none" baseline="0" dirty="0">
                <a:solidFill>
                  <a:schemeClr val="dk1"/>
                </a:solidFill>
                <a:latin typeface="Gill Sans MT" panose="020B0502020104020203" pitchFamily="34" charset="0"/>
                <a:hlinkClick r:id="rId3"/>
              </a:rPr>
              <a:t> for </a:t>
            </a:r>
            <a:r>
              <a:rPr lang="fr-FR" sz="2381" b="0" i="0" u="none" baseline="0" dirty="0" err="1">
                <a:solidFill>
                  <a:schemeClr val="dk1"/>
                </a:solidFill>
                <a:latin typeface="Gill Sans MT" panose="020B0502020104020203" pitchFamily="34" charset="0"/>
                <a:hlinkClick r:id="rId3"/>
              </a:rPr>
              <a:t>Strengthening</a:t>
            </a:r>
            <a:r>
              <a:rPr lang="fr-FR" sz="2381" b="0" i="0" u="none" baseline="0" dirty="0">
                <a:solidFill>
                  <a:schemeClr val="dk1"/>
                </a:solidFill>
                <a:latin typeface="Gill Sans MT" panose="020B0502020104020203" pitchFamily="34" charset="0"/>
                <a:hlinkClick r:id="rId3"/>
              </a:rPr>
              <a:t> Public </a:t>
            </a:r>
            <a:r>
              <a:rPr lang="fr-FR" sz="2381" b="0" i="0" u="none" baseline="0" dirty="0" err="1">
                <a:solidFill>
                  <a:schemeClr val="dk1"/>
                </a:solidFill>
                <a:latin typeface="Gill Sans MT" panose="020B0502020104020203" pitchFamily="34" charset="0"/>
                <a:hlinkClick r:id="rId3"/>
              </a:rPr>
              <a:t>Health</a:t>
            </a:r>
            <a:r>
              <a:rPr lang="fr-FR" sz="2381" b="0" i="0" u="none" baseline="0" dirty="0">
                <a:solidFill>
                  <a:schemeClr val="dk1"/>
                </a:solidFill>
                <a:latin typeface="Gill Sans MT" panose="020B0502020104020203" pitchFamily="34" charset="0"/>
                <a:hlinkClick r:id="rId3"/>
              </a:rPr>
              <a:t> </a:t>
            </a:r>
            <a:r>
              <a:rPr lang="fr-FR" sz="2381" b="0" i="0" u="none" baseline="0" dirty="0" err="1">
                <a:solidFill>
                  <a:schemeClr val="dk1"/>
                </a:solidFill>
                <a:latin typeface="Gill Sans MT" panose="020B0502020104020203" pitchFamily="34" charset="0"/>
                <a:hlinkClick r:id="rId3"/>
              </a:rPr>
              <a:t>Supply</a:t>
            </a:r>
            <a:r>
              <a:rPr lang="fr-FR" sz="2381" b="0" i="0" u="none" baseline="0" dirty="0">
                <a:solidFill>
                  <a:schemeClr val="dk1"/>
                </a:solidFill>
                <a:latin typeface="Gill Sans MT" panose="020B0502020104020203" pitchFamily="34" charset="0"/>
                <a:hlinkClick r:id="rId3"/>
              </a:rPr>
              <a:t> </a:t>
            </a:r>
            <a:r>
              <a:rPr lang="fr-FR" sz="2381" b="0" i="0" u="none" baseline="0" dirty="0" err="1">
                <a:solidFill>
                  <a:schemeClr val="dk1"/>
                </a:solidFill>
                <a:latin typeface="Gill Sans MT" panose="020B0502020104020203" pitchFamily="34" charset="0"/>
                <a:hlinkClick r:id="rId3"/>
              </a:rPr>
              <a:t>Chains</a:t>
            </a:r>
            <a:r>
              <a:rPr lang="fr-FR" sz="2381" b="0" i="0" u="none" baseline="0" dirty="0">
                <a:solidFill>
                  <a:schemeClr val="dk1"/>
                </a:solidFill>
                <a:latin typeface="Gill Sans MT" panose="020B0502020104020203" pitchFamily="34" charset="0"/>
                <a:hlinkClick r:id="rId3"/>
              </a:rPr>
              <a:t> </a:t>
            </a:r>
            <a:r>
              <a:rPr lang="fr-FR" sz="2381" b="0" i="0" u="none" baseline="0" dirty="0" err="1">
                <a:solidFill>
                  <a:schemeClr val="dk1"/>
                </a:solidFill>
                <a:latin typeface="Gill Sans MT" panose="020B0502020104020203" pitchFamily="34" charset="0"/>
                <a:hlinkClick r:id="rId3"/>
              </a:rPr>
              <a:t>through</a:t>
            </a:r>
            <a:r>
              <a:rPr lang="fr-FR" sz="2381" b="0" i="0" u="none" baseline="0" dirty="0">
                <a:solidFill>
                  <a:schemeClr val="dk1"/>
                </a:solidFill>
                <a:latin typeface="Gill Sans MT" panose="020B0502020104020203" pitchFamily="34" charset="0"/>
                <a:hlinkClick r:id="rId3"/>
              </a:rPr>
              <a:t> </a:t>
            </a:r>
            <a:r>
              <a:rPr lang="fr-FR" sz="2381" b="0" i="0" u="none" baseline="0" dirty="0" err="1">
                <a:solidFill>
                  <a:schemeClr val="dk1"/>
                </a:solidFill>
                <a:latin typeface="Gill Sans MT" panose="020B0502020104020203" pitchFamily="34" charset="0"/>
                <a:hlinkClick r:id="rId3"/>
              </a:rPr>
              <a:t>Capacity</a:t>
            </a:r>
            <a:r>
              <a:rPr lang="fr-FR" sz="2381" b="0" i="0" u="none" baseline="0" dirty="0">
                <a:solidFill>
                  <a:schemeClr val="dk1"/>
                </a:solidFill>
                <a:latin typeface="Gill Sans MT" panose="020B0502020104020203" pitchFamily="34" charset="0"/>
                <a:hlinkClick r:id="rId3"/>
              </a:rPr>
              <a:t> </a:t>
            </a:r>
            <a:r>
              <a:rPr lang="fr-FR" sz="2381" b="0" i="0" u="none" baseline="0" dirty="0" err="1">
                <a:solidFill>
                  <a:schemeClr val="dk1"/>
                </a:solidFill>
                <a:latin typeface="Gill Sans MT" panose="020B0502020104020203" pitchFamily="34" charset="0"/>
                <a:hlinkClick r:id="rId3"/>
              </a:rPr>
              <a:t>Development</a:t>
            </a:r>
            <a:r>
              <a:rPr lang="fr-FR" sz="2381" b="0" i="0" u="none" baseline="0" dirty="0">
                <a:solidFill>
                  <a:schemeClr val="dk1"/>
                </a:solidFill>
                <a:latin typeface="Gill Sans MT" panose="020B0502020104020203" pitchFamily="34" charset="0"/>
              </a:rPr>
              <a:t> (UNICEF)</a:t>
            </a:r>
          </a:p>
          <a:p>
            <a:pPr algn="l" rtl="0">
              <a:buFont typeface="Wingdings" panose="05000000000000000000" pitchFamily="2" charset="2"/>
              <a:buChar char="ü"/>
            </a:pPr>
            <a:r>
              <a:rPr lang="fr-FR" sz="2381" b="0" i="0" u="none" baseline="0" dirty="0">
                <a:solidFill>
                  <a:schemeClr val="dk1"/>
                </a:solidFill>
                <a:latin typeface="Gill Sans MT" panose="020B0502020104020203" pitchFamily="34" charset="0"/>
                <a:hlinkClick r:id="rId4"/>
              </a:rPr>
              <a:t>Chapitre 38 : Planning for Pharmaceutical Management. Dans : MDS-3: </a:t>
            </a:r>
            <a:r>
              <a:rPr lang="fr-FR" sz="2381" b="0" i="0" u="none" baseline="0" dirty="0" err="1">
                <a:solidFill>
                  <a:schemeClr val="dk1"/>
                </a:solidFill>
                <a:latin typeface="Gill Sans MT" panose="020B0502020104020203" pitchFamily="34" charset="0"/>
                <a:hlinkClick r:id="rId4"/>
              </a:rPr>
              <a:t>Managing</a:t>
            </a:r>
            <a:r>
              <a:rPr lang="fr-FR" sz="2381" b="0" i="0" u="none" baseline="0" dirty="0">
                <a:solidFill>
                  <a:schemeClr val="dk1"/>
                </a:solidFill>
                <a:latin typeface="Gill Sans MT" panose="020B0502020104020203" pitchFamily="34" charset="0"/>
                <a:hlinkClick r:id="rId4"/>
              </a:rPr>
              <a:t> Access to </a:t>
            </a:r>
            <a:r>
              <a:rPr lang="fr-FR" sz="2381" b="0" i="0" u="none" baseline="0" dirty="0" err="1">
                <a:solidFill>
                  <a:schemeClr val="dk1"/>
                </a:solidFill>
                <a:latin typeface="Gill Sans MT" panose="020B0502020104020203" pitchFamily="34" charset="0"/>
                <a:hlinkClick r:id="rId4"/>
              </a:rPr>
              <a:t>Medicines</a:t>
            </a:r>
            <a:r>
              <a:rPr lang="fr-FR" sz="2381" b="0" i="0" u="none" baseline="0" dirty="0">
                <a:solidFill>
                  <a:schemeClr val="dk1"/>
                </a:solidFill>
                <a:latin typeface="Gill Sans MT" panose="020B0502020104020203" pitchFamily="34" charset="0"/>
                <a:hlinkClick r:id="rId4"/>
              </a:rPr>
              <a:t> and </a:t>
            </a:r>
            <a:r>
              <a:rPr lang="fr-FR" sz="2381" b="0" i="0" u="none" baseline="0" dirty="0" err="1">
                <a:solidFill>
                  <a:schemeClr val="dk1"/>
                </a:solidFill>
                <a:latin typeface="Gill Sans MT" panose="020B0502020104020203" pitchFamily="34" charset="0"/>
                <a:hlinkClick r:id="rId4"/>
              </a:rPr>
              <a:t>Other</a:t>
            </a:r>
            <a:r>
              <a:rPr lang="fr-FR" sz="2381" b="0" i="0" u="none" baseline="0" dirty="0">
                <a:solidFill>
                  <a:schemeClr val="dk1"/>
                </a:solidFill>
                <a:latin typeface="Gill Sans MT" panose="020B0502020104020203" pitchFamily="34" charset="0"/>
                <a:hlinkClick r:id="rId4"/>
              </a:rPr>
              <a:t> </a:t>
            </a:r>
            <a:r>
              <a:rPr lang="fr-FR" sz="2381" b="0" i="0" u="none" baseline="0" dirty="0" err="1">
                <a:solidFill>
                  <a:schemeClr val="dk1"/>
                </a:solidFill>
                <a:latin typeface="Gill Sans MT" panose="020B0502020104020203" pitchFamily="34" charset="0"/>
                <a:hlinkClick r:id="rId4"/>
              </a:rPr>
              <a:t>Health</a:t>
            </a:r>
            <a:r>
              <a:rPr lang="fr-FR" sz="2381" b="0" i="0" u="none" baseline="0" dirty="0">
                <a:solidFill>
                  <a:schemeClr val="dk1"/>
                </a:solidFill>
                <a:latin typeface="Gill Sans MT" panose="020B0502020104020203" pitchFamily="34" charset="0"/>
                <a:hlinkClick r:id="rId4"/>
              </a:rPr>
              <a:t> Technologies</a:t>
            </a:r>
            <a:r>
              <a:rPr lang="fr-FR" sz="2381" b="0" i="0" u="none" baseline="0" dirty="0">
                <a:solidFill>
                  <a:schemeClr val="dk1"/>
                </a:solidFill>
                <a:latin typeface="Gill Sans MT" panose="020B0502020104020203" pitchFamily="34" charset="0"/>
              </a:rPr>
              <a:t> (MSH)</a:t>
            </a:r>
          </a:p>
          <a:p>
            <a:pPr algn="l" rtl="0">
              <a:buFont typeface="Wingdings" panose="05000000000000000000" pitchFamily="2" charset="2"/>
              <a:buChar char="ü"/>
            </a:pPr>
            <a:r>
              <a:rPr lang="fr-FR" sz="2381" b="0" i="0" u="none" baseline="0" dirty="0">
                <a:solidFill>
                  <a:schemeClr val="dk1"/>
                </a:solidFill>
                <a:latin typeface="Gill Sans MT" panose="020B0502020104020203" pitchFamily="34" charset="0"/>
                <a:hlinkClick r:id="rId5"/>
              </a:rPr>
              <a:t>Planification et mise en œuvre </a:t>
            </a:r>
            <a:r>
              <a:rPr lang="fr-FR" sz="2381" b="0" i="0" u="none" baseline="0" dirty="0" smtClean="0">
                <a:solidFill>
                  <a:schemeClr val="dk1"/>
                </a:solidFill>
                <a:latin typeface="Gill Sans MT" panose="020B0502020104020203" pitchFamily="34" charset="0"/>
                <a:hlinkClick r:id="rId5"/>
              </a:rPr>
              <a:t>d’une </a:t>
            </a:r>
            <a:r>
              <a:rPr lang="fr-FR" sz="2381" b="0" i="0" u="none" baseline="0" dirty="0">
                <a:solidFill>
                  <a:schemeClr val="dk1"/>
                </a:solidFill>
                <a:latin typeface="Gill Sans MT" panose="020B0502020104020203" pitchFamily="34" charset="0"/>
                <a:hlinkClick r:id="rId5"/>
              </a:rPr>
              <a:t>activité de conception de système logistique.</a:t>
            </a:r>
            <a:r>
              <a:rPr lang="fr-FR" sz="2381" b="0" i="0" u="none" baseline="0" dirty="0">
                <a:solidFill>
                  <a:schemeClr val="dk1"/>
                </a:solidFill>
                <a:latin typeface="Gill Sans MT" panose="020B0502020104020203" pitchFamily="34" charset="0"/>
              </a:rPr>
              <a:t> (DELIVER)</a:t>
            </a:r>
          </a:p>
          <a:p>
            <a:pPr algn="l" rtl="0">
              <a:buFont typeface="Wingdings" panose="05000000000000000000" pitchFamily="2" charset="2"/>
              <a:buChar char="ü"/>
            </a:pPr>
            <a:r>
              <a:rPr lang="fr-FR" sz="2381" b="0" i="0" u="none" baseline="0" dirty="0">
                <a:solidFill>
                  <a:schemeClr val="dk1"/>
                </a:solidFill>
                <a:latin typeface="Gill Sans MT" panose="020B0502020104020203" pitchFamily="34" charset="0"/>
                <a:hlinkClick r:id="rId6"/>
              </a:rPr>
              <a:t>The </a:t>
            </a:r>
            <a:r>
              <a:rPr lang="fr-FR" sz="2381" b="0" i="0" u="none" baseline="0" dirty="0" err="1">
                <a:solidFill>
                  <a:schemeClr val="dk1"/>
                </a:solidFill>
                <a:latin typeface="Gill Sans MT" panose="020B0502020104020203" pitchFamily="34" charset="0"/>
                <a:hlinkClick r:id="rId6"/>
              </a:rPr>
              <a:t>Pathway</a:t>
            </a:r>
            <a:r>
              <a:rPr lang="fr-FR" sz="2381" b="0" i="0" u="none" baseline="0" dirty="0">
                <a:solidFill>
                  <a:schemeClr val="dk1"/>
                </a:solidFill>
                <a:latin typeface="Gill Sans MT" panose="020B0502020104020203" pitchFamily="34" charset="0"/>
                <a:hlinkClick r:id="rId6"/>
              </a:rPr>
              <a:t> to </a:t>
            </a:r>
            <a:r>
              <a:rPr lang="fr-FR" sz="2381" b="0" i="0" u="none" baseline="0" dirty="0" err="1">
                <a:solidFill>
                  <a:schemeClr val="dk1"/>
                </a:solidFill>
                <a:latin typeface="Gill Sans MT" panose="020B0502020104020203" pitchFamily="34" charset="0"/>
                <a:hlinkClick r:id="rId6"/>
              </a:rPr>
              <a:t>Supply</a:t>
            </a:r>
            <a:r>
              <a:rPr lang="fr-FR" sz="2381" b="0" i="0" u="none" baseline="0" dirty="0">
                <a:solidFill>
                  <a:schemeClr val="dk1"/>
                </a:solidFill>
                <a:latin typeface="Gill Sans MT" panose="020B0502020104020203" pitchFamily="34" charset="0"/>
                <a:hlinkClick r:id="rId6"/>
              </a:rPr>
              <a:t> Chain </a:t>
            </a:r>
            <a:r>
              <a:rPr lang="fr-FR" sz="2381" b="0" i="0" u="none" baseline="0" dirty="0" err="1">
                <a:solidFill>
                  <a:schemeClr val="dk1"/>
                </a:solidFill>
                <a:latin typeface="Gill Sans MT" panose="020B0502020104020203" pitchFamily="34" charset="0"/>
                <a:hlinkClick r:id="rId6"/>
              </a:rPr>
              <a:t>Sustainability</a:t>
            </a:r>
            <a:r>
              <a:rPr lang="fr-FR" sz="2381" b="0" i="0" u="none" baseline="0" dirty="0">
                <a:solidFill>
                  <a:schemeClr val="dk1"/>
                </a:solidFill>
                <a:latin typeface="Gill Sans MT" panose="020B0502020104020203" pitchFamily="34" charset="0"/>
                <a:hlinkClick r:id="rId6"/>
              </a:rPr>
              <a:t>: A Planning </a:t>
            </a:r>
            <a:r>
              <a:rPr lang="fr-FR" sz="2381" b="0" i="0" u="none" baseline="0" dirty="0" err="1">
                <a:solidFill>
                  <a:schemeClr val="dk1"/>
                </a:solidFill>
                <a:latin typeface="Gill Sans MT" panose="020B0502020104020203" pitchFamily="34" charset="0"/>
                <a:hlinkClick r:id="rId6"/>
              </a:rPr>
              <a:t>Tool</a:t>
            </a:r>
            <a:r>
              <a:rPr lang="fr-FR" sz="2381" b="0" i="0" u="none" baseline="0" dirty="0">
                <a:solidFill>
                  <a:schemeClr val="dk1"/>
                </a:solidFill>
                <a:latin typeface="Gill Sans MT" panose="020B0502020104020203" pitchFamily="34" charset="0"/>
                <a:hlinkClick r:id="rId6"/>
              </a:rPr>
              <a:t> for </a:t>
            </a:r>
            <a:r>
              <a:rPr lang="fr-FR" sz="2381" b="0" i="0" u="none" baseline="0" dirty="0" err="1">
                <a:solidFill>
                  <a:schemeClr val="dk1"/>
                </a:solidFill>
                <a:latin typeface="Gill Sans MT" panose="020B0502020104020203" pitchFamily="34" charset="0"/>
                <a:hlinkClick r:id="rId6"/>
              </a:rPr>
              <a:t>Scaling</a:t>
            </a:r>
            <a:r>
              <a:rPr lang="fr-FR" sz="2381" b="0" i="0" u="none" baseline="0" dirty="0">
                <a:solidFill>
                  <a:schemeClr val="dk1"/>
                </a:solidFill>
                <a:latin typeface="Gill Sans MT" panose="020B0502020104020203" pitchFamily="34" charset="0"/>
                <a:hlinkClick r:id="rId6"/>
              </a:rPr>
              <a:t> &amp; </a:t>
            </a:r>
            <a:r>
              <a:rPr lang="fr-FR" sz="2381" b="0" i="0" u="none" baseline="0" dirty="0" err="1">
                <a:solidFill>
                  <a:schemeClr val="dk1"/>
                </a:solidFill>
                <a:latin typeface="Gill Sans MT" panose="020B0502020104020203" pitchFamily="34" charset="0"/>
                <a:hlinkClick r:id="rId6"/>
              </a:rPr>
              <a:t>Institutionalizing</a:t>
            </a:r>
            <a:r>
              <a:rPr lang="fr-FR" sz="2381" b="0" i="0" u="none" baseline="0" dirty="0">
                <a:solidFill>
                  <a:schemeClr val="dk1"/>
                </a:solidFill>
                <a:latin typeface="Gill Sans MT" panose="020B0502020104020203" pitchFamily="34" charset="0"/>
                <a:hlinkClick r:id="rId6"/>
              </a:rPr>
              <a:t> Innovations </a:t>
            </a:r>
            <a:r>
              <a:rPr lang="fr-FR" sz="2381" b="0" i="0" u="none" baseline="0" dirty="0" err="1">
                <a:solidFill>
                  <a:schemeClr val="dk1"/>
                </a:solidFill>
                <a:latin typeface="Gill Sans MT" panose="020B0502020104020203" pitchFamily="34" charset="0"/>
                <a:hlinkClick r:id="rId6"/>
              </a:rPr>
              <a:t>within</a:t>
            </a:r>
            <a:r>
              <a:rPr lang="fr-FR" sz="2381" b="0" i="0" u="none" baseline="0" dirty="0">
                <a:solidFill>
                  <a:schemeClr val="dk1"/>
                </a:solidFill>
                <a:latin typeface="Gill Sans MT" panose="020B0502020104020203" pitchFamily="34" charset="0"/>
                <a:hlinkClick r:id="rId6"/>
              </a:rPr>
              <a:t> Public </a:t>
            </a:r>
            <a:r>
              <a:rPr lang="fr-FR" sz="2381" b="0" i="0" u="none" baseline="0" dirty="0" err="1">
                <a:solidFill>
                  <a:schemeClr val="dk1"/>
                </a:solidFill>
                <a:latin typeface="Gill Sans MT" panose="020B0502020104020203" pitchFamily="34" charset="0"/>
                <a:hlinkClick r:id="rId6"/>
              </a:rPr>
              <a:t>Sector</a:t>
            </a:r>
            <a:r>
              <a:rPr lang="fr-FR" sz="2381" b="0" i="0" u="none" baseline="0" dirty="0">
                <a:solidFill>
                  <a:schemeClr val="dk1"/>
                </a:solidFill>
                <a:latin typeface="Gill Sans MT" panose="020B0502020104020203" pitchFamily="34" charset="0"/>
                <a:hlinkClick r:id="rId6"/>
              </a:rPr>
              <a:t> </a:t>
            </a:r>
            <a:r>
              <a:rPr lang="fr-FR" sz="2381" b="0" i="0" u="none" baseline="0" dirty="0" err="1">
                <a:solidFill>
                  <a:schemeClr val="dk1"/>
                </a:solidFill>
                <a:latin typeface="Gill Sans MT" panose="020B0502020104020203" pitchFamily="34" charset="0"/>
                <a:hlinkClick r:id="rId6"/>
              </a:rPr>
              <a:t>Supply</a:t>
            </a:r>
            <a:r>
              <a:rPr lang="fr-FR" sz="2381" b="0" i="0" u="none" baseline="0" dirty="0">
                <a:solidFill>
                  <a:schemeClr val="dk1"/>
                </a:solidFill>
                <a:latin typeface="Gill Sans MT" panose="020B0502020104020203" pitchFamily="34" charset="0"/>
                <a:hlinkClick r:id="rId6"/>
              </a:rPr>
              <a:t> </a:t>
            </a:r>
            <a:r>
              <a:rPr lang="fr-FR" sz="2381" b="0" i="0" u="none" baseline="0" dirty="0" err="1">
                <a:solidFill>
                  <a:schemeClr val="dk1"/>
                </a:solidFill>
                <a:latin typeface="Gill Sans MT" panose="020B0502020104020203" pitchFamily="34" charset="0"/>
                <a:hlinkClick r:id="rId6"/>
              </a:rPr>
              <a:t>Chains</a:t>
            </a:r>
            <a:r>
              <a:rPr lang="fr-FR" sz="2381" b="0" i="0" u="none" baseline="0" dirty="0">
                <a:solidFill>
                  <a:schemeClr val="dk1"/>
                </a:solidFill>
                <a:latin typeface="Gill Sans MT" panose="020B0502020104020203" pitchFamily="34" charset="0"/>
              </a:rPr>
              <a:t> (SC4CCM)</a:t>
            </a:r>
          </a:p>
          <a:p>
            <a:pPr algn="l" rtl="0">
              <a:buFont typeface="Wingdings" panose="05000000000000000000" pitchFamily="2" charset="2"/>
              <a:buChar char="ü"/>
            </a:pPr>
            <a:r>
              <a:rPr lang="fr-FR" sz="2381" b="0" i="0" u="none" baseline="0" dirty="0" err="1">
                <a:latin typeface="Gill Sans MT" panose="020B0502020104020203" pitchFamily="34" charset="0"/>
                <a:hlinkClick r:id="rId7"/>
              </a:rPr>
              <a:t>Achieving</a:t>
            </a:r>
            <a:r>
              <a:rPr lang="fr-FR" sz="2381" b="0" i="0" u="none" baseline="0" dirty="0">
                <a:latin typeface="Gill Sans MT" panose="020B0502020104020203" pitchFamily="34" charset="0"/>
                <a:hlinkClick r:id="rId7"/>
              </a:rPr>
              <a:t> </a:t>
            </a:r>
            <a:r>
              <a:rPr lang="fr-FR" sz="2381" b="0" i="0" u="none" baseline="0" dirty="0" err="1">
                <a:latin typeface="Gill Sans MT" panose="020B0502020104020203" pitchFamily="34" charset="0"/>
                <a:hlinkClick r:id="rId7"/>
              </a:rPr>
              <a:t>immunization</a:t>
            </a:r>
            <a:r>
              <a:rPr lang="fr-FR" sz="2381" b="0" i="0" u="none" baseline="0" dirty="0">
                <a:latin typeface="Gill Sans MT" panose="020B0502020104020203" pitchFamily="34" charset="0"/>
                <a:hlinkClick r:id="rId7"/>
              </a:rPr>
              <a:t> </a:t>
            </a:r>
            <a:r>
              <a:rPr lang="fr-FR" sz="2381" b="0" i="0" u="none" baseline="0" dirty="0" err="1">
                <a:latin typeface="Gill Sans MT" panose="020B0502020104020203" pitchFamily="34" charset="0"/>
                <a:hlinkClick r:id="rId7"/>
              </a:rPr>
              <a:t>targets</a:t>
            </a:r>
            <a:r>
              <a:rPr lang="fr-FR" sz="2381" b="0" i="0" u="none" baseline="0" dirty="0">
                <a:latin typeface="Gill Sans MT" panose="020B0502020104020203" pitchFamily="34" charset="0"/>
                <a:hlinkClick r:id="rId7"/>
              </a:rPr>
              <a:t> </a:t>
            </a:r>
            <a:r>
              <a:rPr lang="fr-FR" sz="2381" b="0" i="0" u="none" baseline="0" dirty="0" err="1">
                <a:latin typeface="Gill Sans MT" panose="020B0502020104020203" pitchFamily="34" charset="0"/>
                <a:hlinkClick r:id="rId7"/>
              </a:rPr>
              <a:t>with</a:t>
            </a:r>
            <a:r>
              <a:rPr lang="fr-FR" sz="2381" b="0" i="0" u="none" baseline="0" dirty="0">
                <a:latin typeface="Gill Sans MT" panose="020B0502020104020203" pitchFamily="34" charset="0"/>
                <a:hlinkClick r:id="rId7"/>
              </a:rPr>
              <a:t> the </a:t>
            </a:r>
            <a:r>
              <a:rPr lang="fr-FR" sz="2381" b="0" i="0" u="none" baseline="0" dirty="0" err="1">
                <a:latin typeface="Gill Sans MT" panose="020B0502020104020203" pitchFamily="34" charset="0"/>
                <a:hlinkClick r:id="rId7"/>
              </a:rPr>
              <a:t>comprehensive</a:t>
            </a:r>
            <a:r>
              <a:rPr lang="fr-FR" sz="2381" b="0" i="0" u="none" baseline="0" dirty="0">
                <a:latin typeface="Gill Sans MT" panose="020B0502020104020203" pitchFamily="34" charset="0"/>
                <a:hlinkClick r:id="rId7"/>
              </a:rPr>
              <a:t> effective vaccine management (EVM) </a:t>
            </a:r>
            <a:r>
              <a:rPr lang="fr-FR" sz="2381" b="0" i="0" u="none" baseline="0" dirty="0" err="1">
                <a:latin typeface="Gill Sans MT" panose="020B0502020104020203" pitchFamily="34" charset="0"/>
                <a:hlinkClick r:id="rId7"/>
              </a:rPr>
              <a:t>framework</a:t>
            </a:r>
            <a:r>
              <a:rPr lang="fr-FR" sz="2381" b="0" i="0" u="none" baseline="0" dirty="0">
                <a:latin typeface="Gill Sans MT" panose="020B0502020104020203" pitchFamily="34" charset="0"/>
              </a:rPr>
              <a:t> </a:t>
            </a:r>
            <a:r>
              <a:rPr lang="fr-FR" sz="2381" b="0" i="0" u="none" baseline="0" dirty="0">
                <a:solidFill>
                  <a:schemeClr val="dk1"/>
                </a:solidFill>
                <a:latin typeface="Gill Sans MT" panose="020B0502020104020203" pitchFamily="34" charset="0"/>
              </a:rPr>
              <a:t>(OMS/UNICEF)</a:t>
            </a:r>
          </a:p>
          <a:p>
            <a:pPr algn="l" rtl="0">
              <a:buFont typeface="Wingdings" panose="05000000000000000000" pitchFamily="2" charset="2"/>
              <a:buChar char="ü"/>
            </a:pPr>
            <a:r>
              <a:rPr lang="fr-FR" sz="2381" b="0" i="0" u="none" baseline="0" dirty="0" err="1">
                <a:solidFill>
                  <a:schemeClr val="dk1"/>
                </a:solidFill>
                <a:latin typeface="Gill Sans MT" panose="020B0502020104020203" pitchFamily="34" charset="0"/>
                <a:hlinkClick r:id="rId8"/>
              </a:rPr>
              <a:t>Leading</a:t>
            </a:r>
            <a:r>
              <a:rPr lang="fr-FR" sz="2381" b="0" i="0" u="none" baseline="0" dirty="0">
                <a:solidFill>
                  <a:schemeClr val="dk1"/>
                </a:solidFill>
                <a:latin typeface="Gill Sans MT" panose="020B0502020104020203" pitchFamily="34" charset="0"/>
                <a:hlinkClick r:id="rId8"/>
              </a:rPr>
              <a:t> Change: </a:t>
            </a:r>
            <a:r>
              <a:rPr lang="fr-FR" sz="2381" b="0" i="0" u="none" baseline="0" dirty="0" err="1">
                <a:solidFill>
                  <a:schemeClr val="dk1"/>
                </a:solidFill>
                <a:latin typeface="Gill Sans MT" panose="020B0502020104020203" pitchFamily="34" charset="0"/>
                <a:hlinkClick r:id="rId8"/>
              </a:rPr>
              <a:t>Why</a:t>
            </a:r>
            <a:r>
              <a:rPr lang="fr-FR" sz="2381" b="0" i="0" u="none" baseline="0" dirty="0">
                <a:solidFill>
                  <a:schemeClr val="dk1"/>
                </a:solidFill>
                <a:latin typeface="Gill Sans MT" panose="020B0502020104020203" pitchFamily="34" charset="0"/>
                <a:hlinkClick r:id="rId8"/>
              </a:rPr>
              <a:t> Transformation Efforts Fail </a:t>
            </a:r>
            <a:r>
              <a:rPr lang="fr-FR" sz="2381" b="0" i="0" u="none" baseline="0" dirty="0">
                <a:solidFill>
                  <a:schemeClr val="dk1"/>
                </a:solidFill>
                <a:latin typeface="Gill Sans MT" panose="020B0502020104020203" pitchFamily="34" charset="0"/>
              </a:rPr>
              <a:t>(</a:t>
            </a:r>
            <a:r>
              <a:rPr lang="fr-FR" sz="2381" b="0" i="0" u="none" baseline="0" dirty="0" err="1">
                <a:solidFill>
                  <a:schemeClr val="dk1"/>
                </a:solidFill>
                <a:latin typeface="Gill Sans MT" panose="020B0502020104020203" pitchFamily="34" charset="0"/>
              </a:rPr>
              <a:t>Kotter</a:t>
            </a:r>
            <a:r>
              <a:rPr lang="fr-FR" sz="2381" b="0" i="0" u="none" baseline="0" dirty="0">
                <a:solidFill>
                  <a:schemeClr val="dk1"/>
                </a:solidFill>
                <a:latin typeface="Gill Sans MT" panose="020B0502020104020203" pitchFamily="34" charset="0"/>
              </a:rPr>
              <a:t>, Harvard Business </a:t>
            </a:r>
            <a:r>
              <a:rPr lang="fr-FR" sz="2381" b="0" i="0" u="none" baseline="0" dirty="0" err="1">
                <a:solidFill>
                  <a:schemeClr val="dk1"/>
                </a:solidFill>
                <a:latin typeface="Gill Sans MT" panose="020B0502020104020203" pitchFamily="34" charset="0"/>
              </a:rPr>
              <a:t>Review</a:t>
            </a:r>
            <a:r>
              <a:rPr lang="fr-FR" sz="2381" b="0" i="0" u="none" baseline="0" dirty="0">
                <a:solidFill>
                  <a:schemeClr val="dk1"/>
                </a:solidFill>
                <a:latin typeface="Gill Sans MT" panose="020B0502020104020203" pitchFamily="34" charset="0"/>
              </a:rPr>
              <a:t>)</a:t>
            </a:r>
          </a:p>
          <a:p>
            <a:pPr algn="l" rtl="0">
              <a:buFont typeface="Wingdings" panose="05000000000000000000" pitchFamily="2" charset="2"/>
              <a:buChar char="ü"/>
            </a:pPr>
            <a:r>
              <a:rPr lang="fr-FR" sz="2381" b="0" i="0" u="none" baseline="0" dirty="0">
                <a:solidFill>
                  <a:schemeClr val="dk1"/>
                </a:solidFill>
                <a:latin typeface="Gill Sans MT" panose="020B0502020104020203" pitchFamily="34" charset="0"/>
                <a:hlinkClick r:id="rId9"/>
              </a:rPr>
              <a:t>Effective Vaccine Management (EVM) Guidance Note: How to </a:t>
            </a:r>
            <a:r>
              <a:rPr lang="fr-FR" sz="2381" b="0" i="0" u="none" baseline="0" dirty="0" err="1">
                <a:solidFill>
                  <a:schemeClr val="dk1"/>
                </a:solidFill>
                <a:latin typeface="Gill Sans MT" panose="020B0502020104020203" pitchFamily="34" charset="0"/>
                <a:hlinkClick r:id="rId9"/>
              </a:rPr>
              <a:t>Develop</a:t>
            </a:r>
            <a:r>
              <a:rPr lang="fr-FR" sz="2381" b="0" i="0" u="none" baseline="0" dirty="0">
                <a:solidFill>
                  <a:schemeClr val="dk1"/>
                </a:solidFill>
                <a:latin typeface="Gill Sans MT" panose="020B0502020104020203" pitchFamily="34" charset="0"/>
                <a:hlinkClick r:id="rId9"/>
              </a:rPr>
              <a:t> a </a:t>
            </a:r>
            <a:r>
              <a:rPr lang="fr-FR" sz="2381" b="0" i="0" u="none" baseline="0" dirty="0" err="1">
                <a:solidFill>
                  <a:schemeClr val="dk1"/>
                </a:solidFill>
                <a:latin typeface="Gill Sans MT" panose="020B0502020104020203" pitchFamily="34" charset="0"/>
                <a:hlinkClick r:id="rId9"/>
              </a:rPr>
              <a:t>Continuous</a:t>
            </a:r>
            <a:r>
              <a:rPr lang="fr-FR" sz="2381" b="0" i="0" u="none" baseline="0" dirty="0">
                <a:solidFill>
                  <a:schemeClr val="dk1"/>
                </a:solidFill>
                <a:latin typeface="Gill Sans MT" panose="020B0502020104020203" pitchFamily="34" charset="0"/>
                <a:hlinkClick r:id="rId9"/>
              </a:rPr>
              <a:t> </a:t>
            </a:r>
            <a:r>
              <a:rPr lang="fr-FR" sz="2381" b="0" i="0" u="none" baseline="0" dirty="0" err="1">
                <a:solidFill>
                  <a:schemeClr val="dk1"/>
                </a:solidFill>
                <a:latin typeface="Gill Sans MT" panose="020B0502020104020203" pitchFamily="34" charset="0"/>
                <a:hlinkClick r:id="rId9"/>
              </a:rPr>
              <a:t>Improvement</a:t>
            </a:r>
            <a:r>
              <a:rPr lang="fr-FR" sz="2381" b="0" i="0" u="none" baseline="0" dirty="0">
                <a:solidFill>
                  <a:schemeClr val="dk1"/>
                </a:solidFill>
                <a:latin typeface="Gill Sans MT" panose="020B0502020104020203" pitchFamily="34" charset="0"/>
                <a:hlinkClick r:id="rId9"/>
              </a:rPr>
              <a:t> Plan (CIP)</a:t>
            </a:r>
            <a:r>
              <a:rPr lang="fr-FR" sz="2381" b="0" i="0" u="none" baseline="0" dirty="0">
                <a:solidFill>
                  <a:schemeClr val="dk1"/>
                </a:solidFill>
                <a:latin typeface="Gill Sans MT" panose="020B0502020104020203" pitchFamily="34" charset="0"/>
              </a:rPr>
              <a:t> (OMS/UNICEF). </a:t>
            </a:r>
            <a:endParaRPr lang="fr-FR" sz="2381" i="1" dirty="0">
              <a:solidFill>
                <a:schemeClr val="dk1"/>
              </a:solidFill>
              <a:latin typeface="Gill Sans MT" panose="020B0502020104020203" pitchFamily="34" charset="0"/>
            </a:endParaRPr>
          </a:p>
        </p:txBody>
      </p:sp>
    </p:spTree>
    <p:custDataLst>
      <p:tags r:id="rId1"/>
    </p:custDataLst>
    <p:extLst>
      <p:ext uri="{BB962C8B-B14F-4D97-AF65-F5344CB8AC3E}">
        <p14:creationId xmlns:p14="http://schemas.microsoft.com/office/powerpoint/2010/main" val="1860491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 xmlns:a16="http://schemas.microsoft.com/office/drawing/2014/main" id="{829BC086-28E7-4967-969E-060E47ABE646}"/>
              </a:ext>
            </a:extLst>
          </p:cNvPr>
          <p:cNvSpPr>
            <a:spLocks noGrp="1"/>
          </p:cNvSpPr>
          <p:nvPr>
            <p:ph type="title"/>
          </p:nvPr>
        </p:nvSpPr>
        <p:spPr>
          <a:xfrm>
            <a:off x="990600" y="-47884"/>
            <a:ext cx="10363200" cy="580800"/>
          </a:xfrm>
        </p:spPr>
        <p:txBody>
          <a:bodyPr>
            <a:normAutofit fontScale="90000"/>
          </a:bodyPr>
          <a:lstStyle/>
          <a:p>
            <a:pPr algn="l" rtl="0"/>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600" b="1" i="0" u="none" baseline="0">
                <a:solidFill>
                  <a:srgbClr val="C00000"/>
                </a:solidFill>
                <a:latin typeface="Gill Sans MT" panose="020B0502020104020203" pitchFamily="34" charset="0"/>
                <a:cs typeface="Gill Sans MT" panose="020B0502020104020203" pitchFamily="34" charset="0"/>
              </a:rPr>
              <a:t>Utilisation des résultats de la NSCA</a:t>
            </a: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200" b="1">
                <a:solidFill>
                  <a:srgbClr val="C00000"/>
                </a:solidFill>
                <a:latin typeface="Gill Sans MT" panose="020B0502020104020203" pitchFamily="34" charset="0"/>
                <a:cs typeface="Gill Sans MT" panose="020B0502020104020203" pitchFamily="34" charset="0"/>
              </a:rPr>
              <a:t/>
            </a:r>
            <a:br>
              <a:rPr lang="fr-FR" sz="3200" b="1">
                <a:solidFill>
                  <a:srgbClr val="C00000"/>
                </a:solidFill>
                <a:latin typeface="Gill Sans MT" panose="020B0502020104020203" pitchFamily="34" charset="0"/>
                <a:cs typeface="Gill Sans MT" panose="020B0502020104020203" pitchFamily="34" charset="0"/>
              </a:rPr>
            </a:br>
            <a:endParaRPr lang="fr-FR" altLang="en-US" sz="3200" b="1" dirty="0">
              <a:solidFill>
                <a:srgbClr val="C00000"/>
              </a:solidFill>
              <a:latin typeface="Gill Sans MT" panose="020B0502020104020203" pitchFamily="34" charset="0"/>
              <a:cs typeface="Gill Sans MT" panose="020B0502020104020203" pitchFamily="34" charset="0"/>
            </a:endParaRPr>
          </a:p>
        </p:txBody>
      </p:sp>
      <p:sp>
        <p:nvSpPr>
          <p:cNvPr id="3" name="Subtitle 2">
            <a:extLst>
              <a:ext uri="{FF2B5EF4-FFF2-40B4-BE49-F238E27FC236}">
                <a16:creationId xmlns="" xmlns:a16="http://schemas.microsoft.com/office/drawing/2014/main" id="{F62CB67A-423F-4F0A-BA8E-1E5623F3CB6F}"/>
              </a:ext>
            </a:extLst>
          </p:cNvPr>
          <p:cNvSpPr>
            <a:spLocks noGrp="1"/>
          </p:cNvSpPr>
          <p:nvPr>
            <p:ph idx="1"/>
          </p:nvPr>
        </p:nvSpPr>
        <p:spPr>
          <a:xfrm>
            <a:off x="587829" y="723869"/>
            <a:ext cx="11175546" cy="6188559"/>
          </a:xfrm>
        </p:spPr>
        <p:txBody>
          <a:bodyPr>
            <a:normAutofit fontScale="77500" lnSpcReduction="20000"/>
          </a:bodyPr>
          <a:lstStyle/>
          <a:p>
            <a:pPr marL="741334" lvl="1" indent="-284152" algn="l" defTabSz="912778" rtl="0">
              <a:lnSpc>
                <a:spcPct val="80000"/>
              </a:lnSpc>
              <a:spcBef>
                <a:spcPct val="20000"/>
              </a:spcBef>
              <a:spcAft>
                <a:spcPct val="0"/>
              </a:spcAft>
              <a:buFontTx/>
              <a:buChar char="–"/>
            </a:pPr>
            <a:r>
              <a:rPr lang="fr-FR" sz="3174" b="1" i="0" u="none" baseline="0" dirty="0">
                <a:solidFill>
                  <a:srgbClr val="C00000"/>
                </a:solidFill>
                <a:latin typeface="Gill Sans MT" panose="020B0502020104020203" pitchFamily="34" charset="0"/>
                <a:cs typeface="Gill Sans MT" panose="020B0502020104020203" pitchFamily="34" charset="0"/>
              </a:rPr>
              <a:t>Objectif </a:t>
            </a:r>
            <a:r>
              <a:rPr lang="fr-FR" sz="3174" b="1" i="0" u="none" baseline="0" dirty="0" smtClean="0">
                <a:solidFill>
                  <a:srgbClr val="C00000"/>
                </a:solidFill>
                <a:latin typeface="Gill Sans MT" panose="020B0502020104020203" pitchFamily="34" charset="0"/>
                <a:cs typeface="Gill Sans MT" panose="020B0502020104020203" pitchFamily="34" charset="0"/>
              </a:rPr>
              <a:t>d’apprentissage</a:t>
            </a:r>
            <a:endParaRPr lang="fr-FR" sz="3200" dirty="0">
              <a:solidFill>
                <a:srgbClr val="C00000"/>
              </a:solidFill>
              <a:latin typeface="Gill Sans MT" panose="020B0502020104020203" pitchFamily="34" charset="0"/>
            </a:endParaRPr>
          </a:p>
          <a:p>
            <a:pPr marL="914382" lvl="1" indent="-457200" algn="l" defTabSz="912778" rtl="0">
              <a:lnSpc>
                <a:spcPct val="120000"/>
              </a:lnSpc>
              <a:spcBef>
                <a:spcPct val="20000"/>
              </a:spcBef>
              <a:spcAft>
                <a:spcPct val="0"/>
              </a:spcAft>
              <a:buFont typeface="Wingdings" panose="05000000000000000000" pitchFamily="2" charset="2"/>
              <a:buChar char="ü"/>
            </a:pPr>
            <a:r>
              <a:rPr lang="fr-FR" sz="3200" b="0" i="0" u="none" baseline="0" dirty="0">
                <a:latin typeface="Gill Sans MT" panose="020B0502020104020203" pitchFamily="34" charset="0"/>
              </a:rPr>
              <a:t>Comprendre comment les gouvernements et les bailleurs de fonds peuvent utiliser les résultats de la NSCA pour éclairer les décisions </a:t>
            </a:r>
            <a:r>
              <a:rPr lang="fr-FR" sz="3200" b="0" i="0" u="none" baseline="0" dirty="0" smtClean="0">
                <a:latin typeface="Gill Sans MT" panose="020B0502020104020203" pitchFamily="34" charset="0"/>
              </a:rPr>
              <a:t>d’investissement </a:t>
            </a:r>
            <a:r>
              <a:rPr lang="fr-FR" sz="3200" b="0" i="0" u="none" baseline="0" dirty="0">
                <a:latin typeface="Gill Sans MT" panose="020B0502020104020203" pitchFamily="34" charset="0"/>
              </a:rPr>
              <a:t>et stratégiques</a:t>
            </a:r>
          </a:p>
          <a:p>
            <a:pPr marL="457182" lvl="1" algn="l" defTabSz="912778" rtl="0">
              <a:lnSpc>
                <a:spcPct val="120000"/>
              </a:lnSpc>
              <a:spcBef>
                <a:spcPct val="20000"/>
              </a:spcBef>
              <a:spcAft>
                <a:spcPct val="0"/>
              </a:spcAft>
            </a:pPr>
            <a:endParaRPr lang="fr-FR" altLang="en-US" sz="3200" b="1" dirty="0">
              <a:solidFill>
                <a:srgbClr val="C00000"/>
              </a:solidFill>
              <a:latin typeface="Gill Sans MT" panose="020B0502020104020203" pitchFamily="34" charset="0"/>
              <a:cs typeface="Gill Sans MT" panose="020B0502020104020203" pitchFamily="34" charset="0"/>
            </a:endParaRPr>
          </a:p>
          <a:p>
            <a:pPr marL="741334" lvl="1" indent="-284152" algn="l" defTabSz="912778" rtl="0">
              <a:lnSpc>
                <a:spcPct val="80000"/>
              </a:lnSpc>
              <a:spcBef>
                <a:spcPct val="20000"/>
              </a:spcBef>
              <a:spcAft>
                <a:spcPct val="0"/>
              </a:spcAft>
              <a:buFontTx/>
              <a:buChar char="–"/>
            </a:pPr>
            <a:r>
              <a:rPr lang="fr-FR" sz="3200" b="1" i="0" u="none" baseline="0" dirty="0">
                <a:solidFill>
                  <a:srgbClr val="C00000"/>
                </a:solidFill>
                <a:latin typeface="Gill Sans MT" panose="020B0502020104020203" pitchFamily="34" charset="0"/>
                <a:cs typeface="Gill Sans MT" panose="020B0502020104020203" pitchFamily="34" charset="0"/>
              </a:rPr>
              <a:t>Description</a:t>
            </a:r>
          </a:p>
          <a:p>
            <a:pPr marL="800082" lvl="1" indent="-342900" algn="l" defTabSz="912778" rtl="0">
              <a:lnSpc>
                <a:spcPct val="120000"/>
              </a:lnSpc>
              <a:spcBef>
                <a:spcPct val="20000"/>
              </a:spcBef>
              <a:spcAft>
                <a:spcPct val="0"/>
              </a:spcAft>
              <a:buFont typeface="Wingdings" panose="05000000000000000000" pitchFamily="2" charset="2"/>
              <a:buChar char="ü"/>
            </a:pPr>
            <a:r>
              <a:rPr lang="fr-FR" sz="3200" b="0" i="0" u="none" baseline="0" dirty="0">
                <a:latin typeface="Gill Sans MT" panose="020B0502020104020203" pitchFamily="34" charset="0"/>
              </a:rPr>
              <a:t>Utilisations des résultats de la NSCA</a:t>
            </a:r>
          </a:p>
          <a:p>
            <a:pPr marL="800082" lvl="1" indent="-342900" algn="l" defTabSz="912778" rtl="0">
              <a:lnSpc>
                <a:spcPct val="120000"/>
              </a:lnSpc>
              <a:spcBef>
                <a:spcPct val="20000"/>
              </a:spcBef>
              <a:spcAft>
                <a:spcPct val="0"/>
              </a:spcAft>
              <a:buFont typeface="Wingdings" panose="05000000000000000000" pitchFamily="2" charset="2"/>
              <a:buChar char="ü"/>
            </a:pPr>
            <a:r>
              <a:rPr lang="fr-FR" sz="3200" b="0" i="0" u="none" baseline="0" dirty="0">
                <a:latin typeface="Gill Sans MT" panose="020B0502020104020203" pitchFamily="34" charset="0"/>
              </a:rPr>
              <a:t>La NSCA doit faire partie </a:t>
            </a:r>
            <a:r>
              <a:rPr lang="fr-FR" sz="3200" b="0" i="0" u="none" baseline="0" dirty="0" smtClean="0">
                <a:latin typeface="Gill Sans MT" panose="020B0502020104020203" pitchFamily="34" charset="0"/>
              </a:rPr>
              <a:t>d’un </a:t>
            </a:r>
            <a:r>
              <a:rPr lang="fr-FR" sz="3200" b="0" i="0" u="none" baseline="0" dirty="0">
                <a:latin typeface="Gill Sans MT" panose="020B0502020104020203" pitchFamily="34" charset="0"/>
              </a:rPr>
              <a:t>processus </a:t>
            </a:r>
            <a:r>
              <a:rPr lang="fr-FR" sz="3200" b="0" i="0" u="none" baseline="0" dirty="0" smtClean="0">
                <a:latin typeface="Gill Sans MT" panose="020B0502020104020203" pitchFamily="34" charset="0"/>
              </a:rPr>
              <a:t>d’amélioration </a:t>
            </a:r>
            <a:r>
              <a:rPr lang="fr-FR" sz="3200" b="0" i="0" u="none" baseline="0" dirty="0">
                <a:latin typeface="Gill Sans MT" panose="020B0502020104020203" pitchFamily="34" charset="0"/>
              </a:rPr>
              <a:t>général de la chaîne </a:t>
            </a:r>
            <a:r>
              <a:rPr lang="fr-FR" sz="3200" b="0" i="0" u="none" baseline="0" dirty="0" smtClean="0">
                <a:latin typeface="Gill Sans MT" panose="020B0502020104020203" pitchFamily="34" charset="0"/>
              </a:rPr>
              <a:t>d’approvisionnement </a:t>
            </a:r>
            <a:r>
              <a:rPr lang="fr-FR" sz="3200" b="0" i="0" u="none" baseline="0" dirty="0">
                <a:latin typeface="Gill Sans MT" panose="020B0502020104020203" pitchFamily="34" charset="0"/>
              </a:rPr>
              <a:t>nationale</a:t>
            </a:r>
          </a:p>
          <a:p>
            <a:pPr marL="800082" lvl="1" indent="-342900" algn="l" defTabSz="912778" rtl="0">
              <a:lnSpc>
                <a:spcPct val="120000"/>
              </a:lnSpc>
              <a:spcBef>
                <a:spcPct val="20000"/>
              </a:spcBef>
              <a:spcAft>
                <a:spcPct val="0"/>
              </a:spcAft>
              <a:buFont typeface="Wingdings" panose="05000000000000000000" pitchFamily="2" charset="2"/>
              <a:buChar char="ü"/>
            </a:pPr>
            <a:r>
              <a:rPr lang="fr-FR" sz="3200" b="0" i="0" u="none" baseline="0" dirty="0">
                <a:latin typeface="Gill Sans MT" panose="020B0502020104020203" pitchFamily="34" charset="0"/>
              </a:rPr>
              <a:t>Objectif des résultats/rapports de la NSCA</a:t>
            </a:r>
          </a:p>
          <a:p>
            <a:pPr marL="800082" lvl="1" indent="-342900" algn="l" defTabSz="912778" rtl="0">
              <a:lnSpc>
                <a:spcPct val="120000"/>
              </a:lnSpc>
              <a:spcBef>
                <a:spcPct val="20000"/>
              </a:spcBef>
              <a:spcAft>
                <a:spcPct val="0"/>
              </a:spcAft>
              <a:buFont typeface="Wingdings" panose="05000000000000000000" pitchFamily="2" charset="2"/>
              <a:buChar char="ü"/>
            </a:pPr>
            <a:r>
              <a:rPr lang="fr-FR" sz="3200" b="0" i="0" u="none" baseline="0" dirty="0">
                <a:latin typeface="Gill Sans MT" panose="020B0502020104020203" pitchFamily="34" charset="0"/>
              </a:rPr>
              <a:t>Exemples précis </a:t>
            </a:r>
            <a:r>
              <a:rPr lang="fr-FR" sz="3200" b="0" i="0" u="none" baseline="0" dirty="0" smtClean="0">
                <a:latin typeface="Gill Sans MT" panose="020B0502020104020203" pitchFamily="34" charset="0"/>
              </a:rPr>
              <a:t>d’utilisation </a:t>
            </a:r>
            <a:r>
              <a:rPr lang="fr-FR" sz="3200" b="0" i="0" u="none" baseline="0" dirty="0">
                <a:latin typeface="Gill Sans MT" panose="020B0502020104020203" pitchFamily="34" charset="0"/>
              </a:rPr>
              <a:t>de la NSCA</a:t>
            </a:r>
          </a:p>
          <a:p>
            <a:pPr marL="800082" lvl="1" indent="-342900" algn="l" defTabSz="912778" rtl="0">
              <a:lnSpc>
                <a:spcPct val="120000"/>
              </a:lnSpc>
              <a:spcBef>
                <a:spcPct val="20000"/>
              </a:spcBef>
              <a:spcAft>
                <a:spcPct val="0"/>
              </a:spcAft>
              <a:buFont typeface="Wingdings" panose="05000000000000000000" pitchFamily="2" charset="2"/>
              <a:buChar char="ü"/>
            </a:pPr>
            <a:r>
              <a:rPr lang="fr-FR" sz="3200" b="0" i="0" u="none" baseline="0" dirty="0">
                <a:latin typeface="Gill Sans MT" panose="020B0502020104020203" pitchFamily="34" charset="0"/>
              </a:rPr>
              <a:t>Étude de cas : exemple du Rwanda</a:t>
            </a:r>
          </a:p>
          <a:p>
            <a:pPr marL="800082" lvl="1" indent="-342900" algn="l" defTabSz="912778" rtl="0">
              <a:lnSpc>
                <a:spcPct val="120000"/>
              </a:lnSpc>
              <a:spcBef>
                <a:spcPct val="20000"/>
              </a:spcBef>
              <a:spcAft>
                <a:spcPct val="0"/>
              </a:spcAft>
              <a:buFont typeface="Wingdings" panose="05000000000000000000" pitchFamily="2" charset="2"/>
              <a:buChar char="ü"/>
            </a:pPr>
            <a:r>
              <a:rPr lang="fr-FR" sz="3200" b="0" i="0" u="none" baseline="0" dirty="0">
                <a:latin typeface="Gill Sans MT" panose="020B0502020104020203" pitchFamily="34" charset="0"/>
              </a:rPr>
              <a:t>Ressources permettant la mise en œuvre des actions définies après la NSCA</a:t>
            </a:r>
          </a:p>
          <a:p>
            <a:pPr marL="741334" lvl="1" indent="-284152" algn="l" defTabSz="912778" rtl="0">
              <a:lnSpc>
                <a:spcPct val="80000"/>
              </a:lnSpc>
            </a:pPr>
            <a:endParaRPr lang="fr-FR" altLang="en-US" sz="1700" dirty="0">
              <a:latin typeface="Gill Sans MT" panose="020B0502020104020203" pitchFamily="34" charset="0"/>
              <a:cs typeface="Gill Sans MT" panose="020B0502020104020203" pitchFamily="34" charset="0"/>
            </a:endParaRPr>
          </a:p>
          <a:p>
            <a:pPr marL="741334" lvl="1" indent="-284152" algn="l" defTabSz="912778" rtl="0">
              <a:lnSpc>
                <a:spcPct val="80000"/>
              </a:lnSpc>
            </a:pPr>
            <a:endParaRPr lang="fr-FR" altLang="en-US" sz="1700" dirty="0">
              <a:latin typeface="Gill Sans MT" panose="020B0502020104020203" pitchFamily="34" charset="0"/>
              <a:cs typeface="Gill Sans MT" panose="020B0502020104020203" pitchFamily="34" charset="0"/>
            </a:endParaRPr>
          </a:p>
          <a:p>
            <a:pPr marL="741334" lvl="1" indent="-284152" algn="l" defTabSz="912778" rtl="0">
              <a:lnSpc>
                <a:spcPct val="80000"/>
              </a:lnSpc>
            </a:pPr>
            <a:endParaRPr lang="fr-FR" altLang="en-US" sz="1700" dirty="0">
              <a:latin typeface="Gill Sans MT" panose="020B0502020104020203" pitchFamily="34" charset="0"/>
              <a:cs typeface="Gill Sans MT" panose="020B0502020104020203" pitchFamily="34" charset="0"/>
            </a:endParaRPr>
          </a:p>
          <a:p>
            <a:pPr marL="741334" lvl="1" indent="-284152" algn="l" defTabSz="912778" rtl="0">
              <a:lnSpc>
                <a:spcPct val="80000"/>
              </a:lnSpc>
              <a:spcBef>
                <a:spcPct val="20000"/>
              </a:spcBef>
              <a:spcAft>
                <a:spcPct val="0"/>
              </a:spcAft>
            </a:pPr>
            <a:endParaRPr lang="fr-FR" altLang="en-US" sz="2399" dirty="0">
              <a:solidFill>
                <a:srgbClr val="000000"/>
              </a:solidFill>
              <a:latin typeface="Gill Sans MT" panose="020B0502020104020203" pitchFamily="34" charset="0"/>
              <a:cs typeface="Gill Sans MT" panose="020B0502020104020203" pitchFamily="34" charset="0"/>
            </a:endParaRPr>
          </a:p>
        </p:txBody>
      </p:sp>
      <p:sp>
        <p:nvSpPr>
          <p:cNvPr id="45059" name="Date Placeholder 3">
            <a:extLst>
              <a:ext uri="{FF2B5EF4-FFF2-40B4-BE49-F238E27FC236}">
                <a16:creationId xmlns="" xmlns:a16="http://schemas.microsoft.com/office/drawing/2014/main" id="{4F04F762-D734-4819-A187-20227253EAFD}"/>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7770DE6A-AFAE-4BA9-AAB3-9755F28EB553}" type="datetime1">
              <a:rPr kumimoji="0" lang="en-US" sz="601" b="0" i="0" u="none" strike="noStrike" kern="1200" cap="none" spc="0" normalizeH="0" baseline="0">
                <a:ln>
                  <a:noFill/>
                </a:ln>
                <a:solidFill>
                  <a:srgbClr val="635C5B"/>
                </a:solidFill>
                <a:effectLst/>
                <a:uLnTx/>
                <a:uFillTx/>
                <a:latin typeface="Gill Sans MT" panose="020B050202010402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4/19/2019</a:t>
            </a:fld>
            <a:endParaRPr kumimoji="0" lang="fr-FR" altLang="en-US" sz="601" b="0" i="0" u="none" strike="noStrike" kern="1200" cap="none" spc="0" normalizeH="0" baseline="0" noProof="0" dirty="0">
              <a:ln>
                <a:noFill/>
              </a:ln>
              <a:solidFill>
                <a:srgbClr val="635C5B"/>
              </a:solidFill>
              <a:effectLst/>
              <a:uLnTx/>
              <a:uFillTx/>
              <a:latin typeface="Gill Sans MT" panose="020B0502020104020203" pitchFamily="34" charset="0"/>
              <a:ea typeface="+mn-ea"/>
              <a:cs typeface="+mn-cs"/>
            </a:endParaRPr>
          </a:p>
        </p:txBody>
      </p:sp>
      <p:sp>
        <p:nvSpPr>
          <p:cNvPr id="45061" name="Slide Number Placeholder 5">
            <a:extLst>
              <a:ext uri="{FF2B5EF4-FFF2-40B4-BE49-F238E27FC236}">
                <a16:creationId xmlns="" xmlns:a16="http://schemas.microsoft.com/office/drawing/2014/main" id="{8A604343-BCC3-45E1-BE80-F1DD43D3500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139EB3F-7CF1-4F22-A49A-8E1E0EE6AB37}" type="slidenum">
              <a:rPr kumimoji="0" sz="601" b="0" i="0" u="none" strike="noStrike" kern="1200" cap="none" spc="0" normalizeH="0" baseline="0">
                <a:ln>
                  <a:noFill/>
                </a:ln>
                <a:solidFill>
                  <a:srgbClr val="635C5B"/>
                </a:solidFill>
                <a:effectLst/>
                <a:uLnTx/>
                <a:uFillTx/>
                <a:latin typeface="Gill Sans MT" panose="020B05020201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altLang="en-US" sz="601" b="0" i="0" u="none" strike="noStrike" kern="1200" cap="none" spc="0" normalizeH="0" baseline="0" noProof="0" dirty="0">
              <a:ln>
                <a:noFill/>
              </a:ln>
              <a:solidFill>
                <a:srgbClr val="635C5B"/>
              </a:solidFill>
              <a:effectLst/>
              <a:uLnTx/>
              <a:uFillTx/>
              <a:latin typeface="Gill Sans MT" panose="020B0502020104020203" pitchFamily="34" charset="0"/>
              <a:ea typeface="+mn-ea"/>
              <a:cs typeface="+mn-cs"/>
            </a:endParaRPr>
          </a:p>
        </p:txBody>
      </p:sp>
    </p:spTree>
    <p:custDataLst>
      <p:tags r:id="rId1"/>
    </p:custDataLst>
    <p:extLst>
      <p:ext uri="{BB962C8B-B14F-4D97-AF65-F5344CB8AC3E}">
        <p14:creationId xmlns:p14="http://schemas.microsoft.com/office/powerpoint/2010/main" val="3907583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466837"/>
            <a:ext cx="10363200" cy="580800"/>
          </a:xfrm>
        </p:spPr>
        <p:txBody>
          <a:bodyPr>
            <a:normAutofit fontScale="90000"/>
          </a:bodyPr>
          <a:lstStyle/>
          <a:p>
            <a:pPr algn="l" rtl="0"/>
            <a:r>
              <a:rPr lang="fr-FR" b="1" i="0" u="none" baseline="0" dirty="0">
                <a:solidFill>
                  <a:srgbClr val="0070C0"/>
                </a:solidFill>
                <a:latin typeface="Gill Sans MT" panose="020B0502020104020203" pitchFamily="34" charset="0"/>
              </a:rPr>
              <a:t>CONCLUSIONS tirées de </a:t>
            </a:r>
            <a:r>
              <a:rPr lang="fr-FR" b="1" i="0" u="none" baseline="0" dirty="0" smtClean="0">
                <a:solidFill>
                  <a:srgbClr val="0070C0"/>
                </a:solidFill>
                <a:latin typeface="Gill Sans MT" panose="020B0502020104020203" pitchFamily="34" charset="0"/>
              </a:rPr>
              <a:t>l’exercice d’analyse </a:t>
            </a:r>
            <a:r>
              <a:rPr lang="fr-FR" b="1" i="0" u="none" baseline="0" dirty="0">
                <a:solidFill>
                  <a:srgbClr val="0070C0"/>
                </a:solidFill>
                <a:latin typeface="Gill Sans MT" panose="020B0502020104020203" pitchFamily="34" charset="0"/>
              </a:rPr>
              <a:t>des données</a:t>
            </a:r>
          </a:p>
        </p:txBody>
      </p:sp>
      <p:pic>
        <p:nvPicPr>
          <p:cNvPr id="2" name="Content Placeholder 1"/>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3944566" y="1716088"/>
            <a:ext cx="4302868" cy="4232275"/>
          </a:xfrm>
        </p:spPr>
      </p:pic>
    </p:spTree>
    <p:custDataLst>
      <p:tags r:id="rId1"/>
    </p:custDataLst>
    <p:extLst>
      <p:ext uri="{BB962C8B-B14F-4D97-AF65-F5344CB8AC3E}">
        <p14:creationId xmlns:p14="http://schemas.microsoft.com/office/powerpoint/2010/main" val="1474242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3000" y="259068"/>
            <a:ext cx="11572423" cy="580800"/>
          </a:xfrm>
        </p:spPr>
        <p:txBody>
          <a:bodyPr>
            <a:noAutofit/>
          </a:bodyPr>
          <a:lstStyle/>
          <a:p>
            <a:pPr algn="l" rtl="0"/>
            <a:r>
              <a:rPr lang="fr-FR" sz="3600" b="1" i="0" u="none" baseline="0" dirty="0">
                <a:solidFill>
                  <a:srgbClr val="C00000"/>
                </a:solidFill>
                <a:latin typeface="Gill Sans MT" panose="020B0502020104020203" pitchFamily="34" charset="0"/>
              </a:rPr>
              <a:t>Utilisations des résultats de la NSCA (liste non exhaustive !)</a:t>
            </a:r>
          </a:p>
        </p:txBody>
      </p:sp>
      <p:sp>
        <p:nvSpPr>
          <p:cNvPr id="14" name="Content Placeholder 13"/>
          <p:cNvSpPr>
            <a:spLocks noGrp="1"/>
          </p:cNvSpPr>
          <p:nvPr>
            <p:ph idx="1"/>
          </p:nvPr>
        </p:nvSpPr>
        <p:spPr>
          <a:xfrm>
            <a:off x="338295" y="1259653"/>
            <a:ext cx="5855675" cy="5730832"/>
          </a:xfrm>
        </p:spPr>
        <p:txBody>
          <a:bodyPr>
            <a:normAutofit fontScale="77500" lnSpcReduction="20000"/>
          </a:bodyPr>
          <a:lstStyle/>
          <a:p>
            <a:pPr algn="l" rtl="0"/>
            <a:r>
              <a:rPr lang="fr-FR" sz="3000" b="0" i="0" u="none" baseline="0" dirty="0">
                <a:latin typeface="Gill Sans MT" panose="020B0502020104020203" pitchFamily="34" charset="0"/>
              </a:rPr>
              <a:t>Orienter les investissements se rapportant à la chaîne </a:t>
            </a:r>
            <a:r>
              <a:rPr lang="fr-FR" sz="3000" b="0" i="0" u="none" baseline="0" dirty="0" smtClean="0">
                <a:latin typeface="Gill Sans MT" panose="020B0502020104020203" pitchFamily="34" charset="0"/>
              </a:rPr>
              <a:t>d’approvisionnement</a:t>
            </a:r>
            <a:r>
              <a:rPr lang="fr-FR" sz="3000" b="0" i="0" u="none" baseline="0" dirty="0">
                <a:latin typeface="Gill Sans MT" panose="020B0502020104020203" pitchFamily="34" charset="0"/>
              </a:rPr>
              <a:t>.</a:t>
            </a:r>
          </a:p>
          <a:p>
            <a:endParaRPr lang="fr-FR" sz="3000" dirty="0">
              <a:latin typeface="Gill Sans MT" panose="020B0502020104020203" pitchFamily="34" charset="0"/>
            </a:endParaRPr>
          </a:p>
          <a:p>
            <a:pPr algn="l" rtl="0"/>
            <a:r>
              <a:rPr lang="fr-FR" sz="3000" b="0" i="0" u="none" baseline="0" dirty="0">
                <a:latin typeface="Gill Sans MT" panose="020B0502020104020203" pitchFamily="34" charset="0"/>
              </a:rPr>
              <a:t>Documenter la planification stratégique nationale et/ou la conception/réforme du système</a:t>
            </a:r>
          </a:p>
          <a:p>
            <a:endParaRPr lang="fr-FR" sz="3000" dirty="0">
              <a:latin typeface="Gill Sans MT" panose="020B0502020104020203" pitchFamily="34" charset="0"/>
            </a:endParaRPr>
          </a:p>
          <a:p>
            <a:pPr algn="l" rtl="0"/>
            <a:r>
              <a:rPr lang="fr-FR" sz="3000" b="0" i="0" u="none" baseline="0" dirty="0">
                <a:latin typeface="Gill Sans MT" panose="020B0502020104020203" pitchFamily="34" charset="0"/>
              </a:rPr>
              <a:t>Soutenir la performance et/ou les efforts </a:t>
            </a:r>
            <a:r>
              <a:rPr lang="fr-FR" sz="3000" b="0" i="0" u="none" baseline="0" dirty="0" smtClean="0">
                <a:latin typeface="Gill Sans MT" panose="020B0502020104020203" pitchFamily="34" charset="0"/>
              </a:rPr>
              <a:t>d’amélioration </a:t>
            </a:r>
            <a:r>
              <a:rPr lang="fr-FR" sz="3000" b="0" i="0" u="none" baseline="0" dirty="0">
                <a:latin typeface="Gill Sans MT" panose="020B0502020104020203" pitchFamily="34" charset="0"/>
              </a:rPr>
              <a:t>des processus nationaux.</a:t>
            </a:r>
          </a:p>
          <a:p>
            <a:endParaRPr lang="fr-FR" sz="3000" dirty="0">
              <a:latin typeface="Gill Sans MT" panose="020B0502020104020203" pitchFamily="34" charset="0"/>
            </a:endParaRPr>
          </a:p>
          <a:p>
            <a:pPr algn="l" rtl="0"/>
            <a:r>
              <a:rPr lang="fr-FR" sz="3000" b="0" i="0" u="none" baseline="0" dirty="0">
                <a:latin typeface="Gill Sans MT" panose="020B0502020104020203" pitchFamily="34" charset="0"/>
              </a:rPr>
              <a:t>Encourager </a:t>
            </a:r>
            <a:r>
              <a:rPr lang="fr-FR" sz="3000" b="0" i="0" u="none" baseline="0" dirty="0" smtClean="0">
                <a:latin typeface="Gill Sans MT" panose="020B0502020104020203" pitchFamily="34" charset="0"/>
              </a:rPr>
              <a:t>l’élaboration </a:t>
            </a:r>
            <a:r>
              <a:rPr lang="fr-FR" sz="3000" b="0" i="0" u="none" baseline="0" dirty="0">
                <a:latin typeface="Gill Sans MT" panose="020B0502020104020203" pitchFamily="34" charset="0"/>
              </a:rPr>
              <a:t>des politiques et le processus décisionnel au niveau national en ce qui concerne la chaîne </a:t>
            </a:r>
            <a:r>
              <a:rPr lang="fr-FR" sz="3000" b="0" i="0" u="none" baseline="0" dirty="0" smtClean="0">
                <a:latin typeface="Gill Sans MT" panose="020B0502020104020203" pitchFamily="34" charset="0"/>
              </a:rPr>
              <a:t>d’approvisionnement </a:t>
            </a:r>
            <a:r>
              <a:rPr lang="fr-FR" sz="3000" b="0" i="0" u="none" baseline="0" dirty="0">
                <a:latin typeface="Gill Sans MT" panose="020B0502020104020203" pitchFamily="34" charset="0"/>
              </a:rPr>
              <a:t>et les produits de santé.</a:t>
            </a:r>
          </a:p>
          <a:p>
            <a:endParaRPr lang="fr-FR" sz="3000" dirty="0">
              <a:latin typeface="Gill Sans MT" panose="020B0502020104020203" pitchFamily="34" charset="0"/>
            </a:endParaRPr>
          </a:p>
          <a:p>
            <a:pPr algn="l" rtl="0"/>
            <a:r>
              <a:rPr lang="fr-FR" sz="3000" b="0" i="0" u="none" baseline="0" dirty="0">
                <a:latin typeface="Gill Sans MT" panose="020B0502020104020203" pitchFamily="34" charset="0"/>
              </a:rPr>
              <a:t>Fournir des informations sur </a:t>
            </a:r>
            <a:r>
              <a:rPr lang="fr-FR" sz="3000" b="0" i="0" u="none" baseline="0" dirty="0" smtClean="0">
                <a:latin typeface="Gill Sans MT" panose="020B0502020104020203" pitchFamily="34" charset="0"/>
              </a:rPr>
              <a:t>l’état </a:t>
            </a:r>
            <a:r>
              <a:rPr lang="fr-FR" sz="3000" b="0" i="0" u="none" baseline="0" dirty="0">
                <a:latin typeface="Gill Sans MT" panose="020B0502020104020203" pitchFamily="34" charset="0"/>
              </a:rPr>
              <a:t>actuel et permettre le suivi des progrès dans le temps.</a:t>
            </a:r>
            <a:endParaRPr lang="fr-FR" sz="3000" dirty="0">
              <a:latin typeface="Gill Sans MT" panose="020B0502020104020203" pitchFamily="34" charset="0"/>
            </a:endParaRPr>
          </a:p>
        </p:txBody>
      </p:sp>
      <p:pic>
        <p:nvPicPr>
          <p:cNvPr id="4" name="Picture 60" descr="C:\Users\kpilz\Pictures\PPT art\newspaper-Everything possib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2020" y="1537397"/>
            <a:ext cx="5683404" cy="401982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86605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0" y="832909"/>
            <a:ext cx="5640475" cy="580800"/>
          </a:xfrm>
        </p:spPr>
        <p:txBody>
          <a:bodyPr>
            <a:noAutofit/>
          </a:bodyPr>
          <a:lstStyle/>
          <a:p>
            <a:pPr algn="l" rtl="0"/>
            <a:r>
              <a:rPr lang="fr-FR" sz="2800" b="1" i="0" u="none" baseline="0" dirty="0">
                <a:solidFill>
                  <a:srgbClr val="C00000"/>
                </a:solidFill>
                <a:latin typeface="Gill Sans MT" panose="020B0502020104020203" pitchFamily="34" charset="0"/>
              </a:rPr>
              <a:t>La NSCA doit faire partie </a:t>
            </a:r>
            <a:r>
              <a:rPr lang="fr-FR" sz="2800" b="1" i="0" u="none" baseline="0" dirty="0" smtClean="0">
                <a:solidFill>
                  <a:srgbClr val="C00000"/>
                </a:solidFill>
                <a:latin typeface="Gill Sans MT" panose="020B0502020104020203" pitchFamily="34" charset="0"/>
              </a:rPr>
              <a:t/>
            </a:r>
            <a:br>
              <a:rPr lang="fr-FR" sz="2800" b="1" i="0" u="none" baseline="0" dirty="0" smtClean="0">
                <a:solidFill>
                  <a:srgbClr val="C00000"/>
                </a:solidFill>
                <a:latin typeface="Gill Sans MT" panose="020B0502020104020203" pitchFamily="34" charset="0"/>
              </a:rPr>
            </a:br>
            <a:r>
              <a:rPr lang="fr-FR" sz="2800" b="1" i="0" u="none" baseline="0" dirty="0" smtClean="0">
                <a:solidFill>
                  <a:srgbClr val="C00000"/>
                </a:solidFill>
                <a:latin typeface="Gill Sans MT" panose="020B0502020104020203" pitchFamily="34" charset="0"/>
              </a:rPr>
              <a:t>d’un </a:t>
            </a:r>
            <a:r>
              <a:rPr lang="fr-FR" sz="2800" b="1" i="0" u="none" baseline="0" dirty="0">
                <a:solidFill>
                  <a:srgbClr val="C00000"/>
                </a:solidFill>
                <a:latin typeface="Gill Sans MT" panose="020B0502020104020203" pitchFamily="34" charset="0"/>
              </a:rPr>
              <a:t>processus </a:t>
            </a:r>
            <a:r>
              <a:rPr lang="fr-FR" sz="2800" b="1" i="0" u="none" baseline="0" dirty="0" smtClean="0">
                <a:solidFill>
                  <a:srgbClr val="C00000"/>
                </a:solidFill>
                <a:latin typeface="Gill Sans MT" panose="020B0502020104020203" pitchFamily="34" charset="0"/>
              </a:rPr>
              <a:t>d’amélioration </a:t>
            </a:r>
            <a:r>
              <a:rPr lang="fr-FR" sz="2800" b="1" i="0" u="none" baseline="0" dirty="0">
                <a:solidFill>
                  <a:srgbClr val="C00000"/>
                </a:solidFill>
                <a:latin typeface="Gill Sans MT" panose="020B0502020104020203" pitchFamily="34" charset="0"/>
              </a:rPr>
              <a:t>général de la chaîne </a:t>
            </a:r>
            <a:r>
              <a:rPr lang="fr-FR" sz="2800" b="1" i="0" u="none" baseline="0" dirty="0" smtClean="0">
                <a:solidFill>
                  <a:srgbClr val="C00000"/>
                </a:solidFill>
                <a:latin typeface="Gill Sans MT" panose="020B0502020104020203" pitchFamily="34" charset="0"/>
              </a:rPr>
              <a:t>d’approvisionnement </a:t>
            </a:r>
            <a:r>
              <a:rPr lang="fr-FR" sz="2800" b="1" i="0" u="none" baseline="0" dirty="0">
                <a:solidFill>
                  <a:srgbClr val="C00000"/>
                </a:solidFill>
                <a:latin typeface="Gill Sans MT" panose="020B0502020104020203" pitchFamily="34" charset="0"/>
              </a:rPr>
              <a:t>nationale</a:t>
            </a:r>
          </a:p>
        </p:txBody>
      </p:sp>
      <p:sp>
        <p:nvSpPr>
          <p:cNvPr id="14" name="Content Placeholder 13"/>
          <p:cNvSpPr>
            <a:spLocks noGrp="1"/>
          </p:cNvSpPr>
          <p:nvPr>
            <p:ph idx="1"/>
          </p:nvPr>
        </p:nvSpPr>
        <p:spPr>
          <a:xfrm>
            <a:off x="6096000" y="2106178"/>
            <a:ext cx="5496620" cy="4389872"/>
          </a:xfrm>
        </p:spPr>
        <p:txBody>
          <a:bodyPr>
            <a:normAutofit/>
          </a:bodyPr>
          <a:lstStyle/>
          <a:p>
            <a:pPr algn="l" rtl="0">
              <a:buFont typeface="Wingdings" panose="05000000000000000000" pitchFamily="2" charset="2"/>
              <a:buChar char="ü"/>
            </a:pPr>
            <a:r>
              <a:rPr lang="fr-FR" sz="2000" b="0" i="0" u="none" baseline="0" dirty="0" smtClean="0">
                <a:latin typeface="Gill Sans MT" panose="020B0502020104020203" pitchFamily="34" charset="0"/>
              </a:rPr>
              <a:t>L’implication </a:t>
            </a:r>
            <a:r>
              <a:rPr lang="fr-FR" sz="2000" b="0" i="0" u="none" baseline="0" dirty="0">
                <a:latin typeface="Gill Sans MT" panose="020B0502020104020203" pitchFamily="34" charset="0"/>
              </a:rPr>
              <a:t>et </a:t>
            </a:r>
            <a:r>
              <a:rPr lang="fr-FR" sz="2000" b="0" i="0" u="none" baseline="0" dirty="0" smtClean="0">
                <a:latin typeface="Gill Sans MT" panose="020B0502020104020203" pitchFamily="34" charset="0"/>
              </a:rPr>
              <a:t>l’engagement </a:t>
            </a:r>
            <a:r>
              <a:rPr lang="fr-FR" sz="2000" b="0" i="0" u="none" baseline="0" dirty="0">
                <a:latin typeface="Gill Sans MT" panose="020B0502020104020203" pitchFamily="34" charset="0"/>
              </a:rPr>
              <a:t>des pays sont essentiels tout au long du processus, </a:t>
            </a:r>
            <a:r>
              <a:rPr lang="fr-FR" sz="2000" b="0" i="0" u="none" baseline="0" dirty="0" smtClean="0">
                <a:latin typeface="Gill Sans MT" panose="020B0502020104020203" pitchFamily="34" charset="0"/>
              </a:rPr>
              <a:t>qu’il s’agisse </a:t>
            </a:r>
            <a:r>
              <a:rPr lang="fr-FR" sz="2000" b="0" i="0" u="none" baseline="0" dirty="0">
                <a:latin typeface="Gill Sans MT" panose="020B0502020104020203" pitchFamily="34" charset="0"/>
              </a:rPr>
              <a:t>du gouvernement, des partenaires ou des autres acteurs non traditionnels.</a:t>
            </a:r>
          </a:p>
          <a:p>
            <a:pPr algn="l" rtl="0">
              <a:buFont typeface="Wingdings" panose="05000000000000000000" pitchFamily="2" charset="2"/>
              <a:buChar char="ü"/>
            </a:pPr>
            <a:endParaRPr lang="fr-FR" sz="2000" dirty="0">
              <a:latin typeface="Gill Sans MT" panose="020B0502020104020203" pitchFamily="34" charset="0"/>
            </a:endParaRPr>
          </a:p>
          <a:p>
            <a:pPr algn="l" rtl="0">
              <a:buFont typeface="Wingdings" panose="05000000000000000000" pitchFamily="2" charset="2"/>
              <a:buChar char="ü"/>
            </a:pPr>
            <a:r>
              <a:rPr lang="fr-FR" sz="2000" b="0" i="0" u="none" baseline="0" dirty="0" smtClean="0">
                <a:latin typeface="Gill Sans MT" panose="020B0502020104020203" pitchFamily="34" charset="0"/>
              </a:rPr>
              <a:t>L’évaluation </a:t>
            </a:r>
            <a:r>
              <a:rPr lang="fr-FR" sz="2000" b="0" i="0" u="none" baseline="0" dirty="0">
                <a:latin typeface="Gill Sans MT" panose="020B0502020104020203" pitchFamily="34" charset="0"/>
              </a:rPr>
              <a:t>est une étape critique dans le processus global </a:t>
            </a:r>
            <a:r>
              <a:rPr lang="fr-FR" sz="2000" b="0" i="0" u="none" baseline="0" dirty="0" smtClean="0">
                <a:latin typeface="Gill Sans MT" panose="020B0502020104020203" pitchFamily="34" charset="0"/>
              </a:rPr>
              <a:t>d’amélioration </a:t>
            </a:r>
            <a:r>
              <a:rPr lang="fr-FR" sz="2000" b="0" i="0" u="none" baseline="0" dirty="0">
                <a:latin typeface="Gill Sans MT" panose="020B0502020104020203" pitchFamily="34" charset="0"/>
              </a:rPr>
              <a:t>de la performance.</a:t>
            </a:r>
          </a:p>
          <a:p>
            <a:pPr marL="0" indent="0" algn="l" rtl="0">
              <a:buNone/>
            </a:pPr>
            <a:endParaRPr lang="fr-FR" sz="2000" dirty="0">
              <a:latin typeface="Gill Sans MT" panose="020B0502020104020203" pitchFamily="34" charset="0"/>
            </a:endParaRPr>
          </a:p>
          <a:p>
            <a:pPr lvl="0" algn="l" rtl="0">
              <a:buFont typeface="Wingdings" panose="05000000000000000000" pitchFamily="2" charset="2"/>
              <a:buChar char="ü"/>
            </a:pPr>
            <a:r>
              <a:rPr lang="fr-FR" sz="2000" b="0" i="0" u="none" baseline="0" dirty="0">
                <a:latin typeface="Gill Sans MT" panose="020B0502020104020203" pitchFamily="34" charset="0"/>
              </a:rPr>
              <a:t>Le gouvernement et les parties prenantes doivent comprendre les avantages de </a:t>
            </a:r>
            <a:r>
              <a:rPr lang="fr-FR" sz="2000" b="0" i="0" u="none" baseline="0" dirty="0" smtClean="0">
                <a:latin typeface="Gill Sans MT" panose="020B0502020104020203" pitchFamily="34" charset="0"/>
              </a:rPr>
              <a:t>l’évaluation </a:t>
            </a:r>
            <a:r>
              <a:rPr lang="fr-FR" sz="2000" b="0" i="0" u="none" baseline="0" dirty="0">
                <a:latin typeface="Gill Sans MT" panose="020B0502020104020203" pitchFamily="34" charset="0"/>
              </a:rPr>
              <a:t>et décider ce </a:t>
            </a:r>
            <a:r>
              <a:rPr lang="fr-FR" sz="2000" b="0" i="0" u="none" baseline="0" dirty="0" smtClean="0">
                <a:latin typeface="Gill Sans MT" panose="020B0502020104020203" pitchFamily="34" charset="0"/>
              </a:rPr>
              <a:t>qu’ils </a:t>
            </a:r>
            <a:r>
              <a:rPr lang="fr-FR" sz="2000" b="0" i="0" u="none" baseline="0" dirty="0">
                <a:latin typeface="Gill Sans MT" panose="020B0502020104020203" pitchFamily="34" charset="0"/>
              </a:rPr>
              <a:t>vont faire des résultats.</a:t>
            </a:r>
          </a:p>
        </p:txBody>
      </p:sp>
      <p:pic>
        <p:nvPicPr>
          <p:cNvPr id="4" name="Picture 5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15" t="26686" r="50680"/>
          <a:stretch/>
        </p:blipFill>
        <p:spPr bwMode="auto">
          <a:xfrm>
            <a:off x="174622" y="1607122"/>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Bevel 24"/>
          <p:cNvSpPr/>
          <p:nvPr/>
        </p:nvSpPr>
        <p:spPr>
          <a:xfrm>
            <a:off x="667673" y="270106"/>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marL="0" marR="0" lvl="0" indent="0" algn="ctr" defTabSz="1209477" rtl="0" eaLnBrk="1" fontAlgn="auto" latinLnBrk="0" hangingPunct="1">
              <a:lnSpc>
                <a:spcPct val="115000"/>
              </a:lnSpc>
              <a:spcBef>
                <a:spcPts val="0"/>
              </a:spcBef>
              <a:spcAft>
                <a:spcPts val="0"/>
              </a:spcAft>
              <a:buClrTx/>
              <a:buSzTx/>
              <a:buFontTx/>
              <a:buNone/>
              <a:tabLst>
                <a:tab pos="907108" algn="ctr"/>
                <a:tab pos="2721323" algn="ctr"/>
              </a:tabLst>
              <a:defRPr/>
            </a:pPr>
            <a:r>
              <a:rPr kumimoji="0" lang="fr-FR" sz="1200" b="0" i="0" u="sng"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Principes fondamentaux</a:t>
            </a:r>
            <a:endParaRPr kumimoji="0" lang="fr-FR" sz="12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fr-FR" sz="120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	À </a:t>
            </a:r>
            <a:r>
              <a:rPr kumimoji="0" lang="fr-FR" sz="1200" b="0" i="0" u="none" strike="noStrike" kern="1200" cap="none" spc="0" normalizeH="0" baseline="0" dirty="0" smtClean="0">
                <a:ln>
                  <a:noFill/>
                </a:ln>
                <a:solidFill>
                  <a:srgbClr val="000000"/>
                </a:solidFill>
                <a:effectLst/>
                <a:uLnTx/>
                <a:uFillTx/>
                <a:latin typeface="Gill Sans MT" panose="020B0502020104020203" pitchFamily="34" charset="0"/>
                <a:ea typeface="Times New Roman"/>
                <a:cs typeface="Times New Roman"/>
              </a:rPr>
              <a:t>l’initiative </a:t>
            </a:r>
            <a:r>
              <a:rPr kumimoji="0" lang="fr-FR" sz="120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du gouvernement	Orientée utilisateur final</a:t>
            </a:r>
            <a:endParaRPr kumimoji="0" lang="fr-FR" sz="12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fr-FR" sz="120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	Coordonnée et collaborative	Axée sur les données</a:t>
            </a:r>
            <a:endParaRPr kumimoji="0" lang="fr-FR" sz="12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ctr"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fr-FR" sz="1200" b="0" i="0" u="none" strike="noStrike" kern="1200" cap="none" spc="0" normalizeH="0" baseline="0" dirty="0">
                <a:ln>
                  <a:noFill/>
                </a:ln>
                <a:solidFill>
                  <a:srgbClr val="000000"/>
                </a:solidFill>
                <a:effectLst/>
                <a:uLnTx/>
                <a:uFillTx/>
                <a:latin typeface="Gill Sans MT" panose="020B0502020104020203" pitchFamily="34" charset="0"/>
                <a:ea typeface="Times New Roman"/>
                <a:cs typeface="Times New Roman"/>
              </a:rPr>
              <a:t>Engagement à long terme</a:t>
            </a:r>
            <a:endParaRPr kumimoji="0" lang="fr-FR" sz="12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p:txBody>
      </p:sp>
      <p:sp>
        <p:nvSpPr>
          <p:cNvPr id="9" name="Rectangle 8"/>
          <p:cNvSpPr/>
          <p:nvPr/>
        </p:nvSpPr>
        <p:spPr>
          <a:xfrm rot="16200000">
            <a:off x="-1974745" y="4186770"/>
            <a:ext cx="4689663" cy="4585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90" b="0" i="0" u="none" strike="noStrike" kern="1200" cap="none" spc="0" normalizeH="0" baseline="0">
                <a:ln>
                  <a:noFill/>
                </a:ln>
                <a:solidFill>
                  <a:prstClr val="black"/>
                </a:solidFill>
                <a:effectLst/>
                <a:uLnTx/>
                <a:uFillTx/>
                <a:latin typeface="Gill Sans MT" panose="020B0502020104020203" pitchFamily="34" charset="0"/>
                <a:ea typeface="+mn-ea"/>
                <a:cs typeface="+mn-cs"/>
              </a:rPr>
              <a:t>A</a:t>
            </a:r>
            <a:r>
              <a:rPr kumimoji="0" lang="fr-FR" sz="1200" b="0" i="0" u="none" strike="noStrike" kern="1200" cap="none" spc="0" normalizeH="0" baseline="0">
                <a:ln>
                  <a:noFill/>
                </a:ln>
                <a:solidFill>
                  <a:prstClr val="black"/>
                </a:solidFill>
                <a:effectLst/>
                <a:uLnTx/>
                <a:uFillTx/>
                <a:latin typeface="Gill Sans MT" panose="020B0502020104020203" pitchFamily="34" charset="0"/>
                <a:ea typeface="+mn-ea"/>
                <a:cs typeface="+mn-cs"/>
              </a:rPr>
              <a:t>dapté de : UNICEF, 2016: </a:t>
            </a:r>
            <a:r>
              <a:rPr kumimoji="0" lang="fr-FR" sz="1200" b="0" i="1" u="none" strike="noStrike" kern="1200" cap="none" spc="0" normalizeH="0" baseline="0">
                <a:ln>
                  <a:noFill/>
                </a:ln>
                <a:solidFill>
                  <a:prstClr val="black"/>
                </a:solidFill>
                <a:effectLst/>
                <a:uLnTx/>
                <a:uFillTx/>
                <a:latin typeface="Gill Sans MT" panose="020B0502020104020203" pitchFamily="34" charset="0"/>
                <a:ea typeface="+mn-ea"/>
                <a:cs typeface="+mn-cs"/>
              </a:rPr>
              <a:t>Process Guide and Toolkit for Strengthening Public Health Supply Chains through Capacity Development</a:t>
            </a:r>
          </a:p>
        </p:txBody>
      </p:sp>
    </p:spTree>
    <p:custDataLst>
      <p:tags r:id="rId1"/>
    </p:custDataLst>
    <p:extLst>
      <p:ext uri="{BB962C8B-B14F-4D97-AF65-F5344CB8AC3E}">
        <p14:creationId xmlns:p14="http://schemas.microsoft.com/office/powerpoint/2010/main" val="3011626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561197" y="210648"/>
            <a:ext cx="10280701" cy="535531"/>
          </a:xfrm>
        </p:spPr>
        <p:txBody>
          <a:bodyPr/>
          <a:lstStyle/>
          <a:p>
            <a:pPr algn="l" rtl="0"/>
            <a:r>
              <a:rPr lang="fr-FR" sz="3200" b="1" i="0" u="none" baseline="0">
                <a:solidFill>
                  <a:srgbClr val="C00000"/>
                </a:solidFill>
                <a:latin typeface="Gill Sans MT" panose="020B0502020104020203" pitchFamily="34" charset="0"/>
              </a:rPr>
              <a:t>Objectif des résultats/rapports de la NSCA</a:t>
            </a:r>
            <a:endParaRPr lang="fr-FR" sz="3200" b="1" i="1" dirty="0">
              <a:solidFill>
                <a:srgbClr val="C00000"/>
              </a:solidFill>
              <a:latin typeface="Gill Sans MT" panose="020B0502020104020203" pitchFamily="34" charset="0"/>
            </a:endParaRPr>
          </a:p>
        </p:txBody>
      </p:sp>
      <p:sp>
        <p:nvSpPr>
          <p:cNvPr id="14" name="Content Placeholder 13"/>
          <p:cNvSpPr>
            <a:spLocks noGrp="1"/>
          </p:cNvSpPr>
          <p:nvPr>
            <p:ph idx="1"/>
          </p:nvPr>
        </p:nvSpPr>
        <p:spPr>
          <a:xfrm>
            <a:off x="498764" y="1018308"/>
            <a:ext cx="6441937" cy="5839691"/>
          </a:xfrm>
        </p:spPr>
        <p:txBody>
          <a:bodyPr>
            <a:normAutofit fontScale="77500" lnSpcReduction="20000"/>
          </a:bodyPr>
          <a:lstStyle/>
          <a:p>
            <a:pPr algn="l" rtl="0">
              <a:lnSpc>
                <a:spcPct val="110000"/>
              </a:lnSpc>
              <a:spcBef>
                <a:spcPts val="1400"/>
              </a:spcBef>
            </a:pPr>
            <a:r>
              <a:rPr lang="fr-FR" b="0" i="0" u="none" baseline="0" dirty="0">
                <a:latin typeface="Gill Sans MT" panose="020B0502020104020203" pitchFamily="34" charset="0"/>
              </a:rPr>
              <a:t>Les rapports issus de </a:t>
            </a:r>
            <a:r>
              <a:rPr lang="fr-FR" b="0" i="0" u="none" baseline="0" dirty="0" smtClean="0">
                <a:latin typeface="Gill Sans MT" panose="020B0502020104020203" pitchFamily="34" charset="0"/>
              </a:rPr>
              <a:t>l’évaluation </a:t>
            </a:r>
            <a:r>
              <a:rPr lang="fr-FR" b="0" i="0" u="none" baseline="0" dirty="0">
                <a:latin typeface="Gill Sans MT" panose="020B0502020104020203" pitchFamily="34" charset="0"/>
              </a:rPr>
              <a:t>doivent fournir des informations et des recommandations, sans pour autant tenter de remplacer un processus </a:t>
            </a:r>
            <a:r>
              <a:rPr lang="fr-FR" b="0" i="0" u="none" baseline="0" dirty="0" smtClean="0">
                <a:latin typeface="Gill Sans MT" panose="020B0502020104020203" pitchFamily="34" charset="0"/>
              </a:rPr>
              <a:t>d’amélioration </a:t>
            </a:r>
            <a:r>
              <a:rPr lang="fr-FR" b="0" i="0" u="none" baseline="0" dirty="0">
                <a:latin typeface="Gill Sans MT" panose="020B0502020104020203" pitchFamily="34" charset="0"/>
              </a:rPr>
              <a:t>national.</a:t>
            </a:r>
            <a:endParaRPr lang="fr-FR" dirty="0">
              <a:latin typeface="Gill Sans MT" panose="020B0502020104020203" pitchFamily="34" charset="0"/>
            </a:endParaRPr>
          </a:p>
          <a:p>
            <a:pPr algn="l" rtl="0">
              <a:lnSpc>
                <a:spcPct val="110000"/>
              </a:lnSpc>
              <a:spcBef>
                <a:spcPts val="1400"/>
              </a:spcBef>
            </a:pPr>
            <a:r>
              <a:rPr lang="fr-FR" b="0" i="0" u="none" baseline="0" dirty="0">
                <a:latin typeface="Gill Sans MT" panose="020B0502020104020203" pitchFamily="34" charset="0"/>
              </a:rPr>
              <a:t>Le rapport de </a:t>
            </a:r>
            <a:r>
              <a:rPr lang="fr-FR" b="0" i="0" u="none" baseline="0" dirty="0" smtClean="0">
                <a:latin typeface="Gill Sans MT" panose="020B0502020104020203" pitchFamily="34" charset="0"/>
              </a:rPr>
              <a:t>l’évaluation </a:t>
            </a:r>
            <a:r>
              <a:rPr lang="fr-FR" b="0" i="0" u="none" baseline="0" dirty="0">
                <a:latin typeface="Gill Sans MT" panose="020B0502020104020203" pitchFamily="34" charset="0"/>
              </a:rPr>
              <a:t>ne doit pas « fournir de plan </a:t>
            </a:r>
            <a:r>
              <a:rPr lang="fr-FR" b="0" i="0" u="none" baseline="0" dirty="0" smtClean="0">
                <a:latin typeface="Gill Sans MT" panose="020B0502020104020203" pitchFamily="34" charset="0"/>
              </a:rPr>
              <a:t>d’action</a:t>
            </a:r>
            <a:r>
              <a:rPr lang="fr-FR" b="0" i="0" u="none" baseline="0" dirty="0">
                <a:latin typeface="Gill Sans MT" panose="020B0502020104020203" pitchFamily="34" charset="0"/>
              </a:rPr>
              <a:t> », ce </a:t>
            </a:r>
            <a:r>
              <a:rPr lang="fr-FR" b="0" i="0" u="none" baseline="0" dirty="0" smtClean="0">
                <a:latin typeface="Gill Sans MT" panose="020B0502020104020203" pitchFamily="34" charset="0"/>
              </a:rPr>
              <a:t>n’est </a:t>
            </a:r>
            <a:r>
              <a:rPr lang="fr-FR" b="0" i="0" u="none" baseline="0" dirty="0">
                <a:latin typeface="Gill Sans MT" panose="020B0502020104020203" pitchFamily="34" charset="0"/>
              </a:rPr>
              <a:t>pas </a:t>
            </a:r>
            <a:r>
              <a:rPr lang="fr-FR" b="0" i="0" u="none" baseline="0" dirty="0" smtClean="0">
                <a:latin typeface="Gill Sans MT" panose="020B0502020104020203" pitchFamily="34" charset="0"/>
              </a:rPr>
              <a:t>l’objectif </a:t>
            </a:r>
            <a:r>
              <a:rPr lang="fr-FR" b="0" i="0" u="none" baseline="0" dirty="0">
                <a:latin typeface="Gill Sans MT" panose="020B0502020104020203" pitchFamily="34" charset="0"/>
              </a:rPr>
              <a:t>pour lequel il a été conçu.</a:t>
            </a:r>
            <a:endParaRPr lang="fr-FR" dirty="0">
              <a:latin typeface="Gill Sans MT" panose="020B0502020104020203" pitchFamily="34" charset="0"/>
            </a:endParaRPr>
          </a:p>
          <a:p>
            <a:pPr algn="l" rtl="0">
              <a:lnSpc>
                <a:spcPct val="110000"/>
              </a:lnSpc>
              <a:spcBef>
                <a:spcPts val="1400"/>
              </a:spcBef>
            </a:pPr>
            <a:r>
              <a:rPr lang="fr-FR" b="0" i="0" u="none" baseline="0" dirty="0">
                <a:latin typeface="Gill Sans MT" panose="020B0502020104020203" pitchFamily="34" charset="0"/>
              </a:rPr>
              <a:t>En revanche, il peut expliquer en quoi les résultats peuvent amener à une analyse plus poussée et à une planification de </a:t>
            </a:r>
            <a:r>
              <a:rPr lang="fr-FR" b="0" i="0" u="none" baseline="0" dirty="0" smtClean="0">
                <a:latin typeface="Gill Sans MT" panose="020B0502020104020203" pitchFamily="34" charset="0"/>
              </a:rPr>
              <a:t>l’amélioration </a:t>
            </a:r>
            <a:r>
              <a:rPr lang="fr-FR" b="0" i="0" u="none" baseline="0" dirty="0">
                <a:latin typeface="Gill Sans MT" panose="020B0502020104020203" pitchFamily="34" charset="0"/>
              </a:rPr>
              <a:t>de la performance. </a:t>
            </a:r>
          </a:p>
          <a:p>
            <a:pPr algn="l" rtl="0">
              <a:lnSpc>
                <a:spcPct val="110000"/>
              </a:lnSpc>
              <a:spcBef>
                <a:spcPts val="1400"/>
              </a:spcBef>
            </a:pPr>
            <a:r>
              <a:rPr lang="fr-FR" b="0" i="0" u="none" baseline="0" dirty="0">
                <a:latin typeface="Gill Sans MT" panose="020B0502020104020203" pitchFamily="34" charset="0"/>
              </a:rPr>
              <a:t>Les différents résultats de la NSCA peuvent contribuer à atteindre différents résultats.</a:t>
            </a:r>
            <a:endParaRPr lang="fr-FR" dirty="0">
              <a:latin typeface="Gill Sans MT" panose="020B0502020104020203" pitchFamily="34" charset="0"/>
            </a:endParaRPr>
          </a:p>
          <a:p>
            <a:pPr algn="l" rtl="0">
              <a:lnSpc>
                <a:spcPct val="110000"/>
              </a:lnSpc>
              <a:spcBef>
                <a:spcPts val="1400"/>
              </a:spcBef>
            </a:pPr>
            <a:r>
              <a:rPr lang="fr-FR" b="0" i="0" u="none" baseline="0" dirty="0">
                <a:latin typeface="Gill Sans MT" panose="020B0502020104020203" pitchFamily="34" charset="0"/>
              </a:rPr>
              <a:t>Les analyses post-évaluation peuvent prendre plusieurs mois et même dépasser la durée de </a:t>
            </a:r>
            <a:r>
              <a:rPr lang="fr-FR" b="0" i="0" u="none" baseline="0" dirty="0" smtClean="0">
                <a:latin typeface="Gill Sans MT" panose="020B0502020104020203" pitchFamily="34" charset="0"/>
              </a:rPr>
              <a:t>l’évaluation </a:t>
            </a:r>
            <a:r>
              <a:rPr lang="fr-FR" b="0" i="0" u="none" baseline="0" dirty="0">
                <a:latin typeface="Gill Sans MT" panose="020B0502020104020203" pitchFamily="34" charset="0"/>
              </a:rPr>
              <a:t>elle-même.</a:t>
            </a:r>
          </a:p>
        </p:txBody>
      </p:sp>
      <p:pic>
        <p:nvPicPr>
          <p:cNvPr id="4098" name="Picture 2" descr="Businessman at cafe with laptop doing some paperwor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0702" y="1929284"/>
            <a:ext cx="5251298" cy="350086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54569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75506" y="293610"/>
            <a:ext cx="11560630" cy="580800"/>
          </a:xfrm>
        </p:spPr>
        <p:txBody>
          <a:bodyPr>
            <a:noAutofit/>
          </a:bodyPr>
          <a:lstStyle/>
          <a:p>
            <a:pPr algn="l" rtl="0"/>
            <a:r>
              <a:rPr lang="fr-FR" sz="3200" b="1" i="0" u="none" baseline="0">
                <a:solidFill>
                  <a:srgbClr val="C00000"/>
                </a:solidFill>
                <a:latin typeface="Gill Sans MT" panose="020B0502020104020203" pitchFamily="34" charset="0"/>
              </a:rPr>
              <a:t>Utilisation des résultats de la NSCA</a:t>
            </a:r>
          </a:p>
        </p:txBody>
      </p:sp>
      <p:sp>
        <p:nvSpPr>
          <p:cNvPr id="5" name="Content Placeholder 13"/>
          <p:cNvSpPr txBox="1">
            <a:spLocks/>
          </p:cNvSpPr>
          <p:nvPr/>
        </p:nvSpPr>
        <p:spPr>
          <a:xfrm>
            <a:off x="675409" y="1163782"/>
            <a:ext cx="10858499" cy="553835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rtl="0">
              <a:lnSpc>
                <a:spcPct val="120000"/>
              </a:lnSpc>
              <a:spcBef>
                <a:spcPts val="500"/>
              </a:spcBef>
            </a:pPr>
            <a:r>
              <a:rPr lang="fr-FR" b="1" i="0" u="none" baseline="0" dirty="0">
                <a:latin typeface="Gill Sans MT" panose="020B0502020104020203" pitchFamily="34" charset="0"/>
              </a:rPr>
              <a:t>Exposé des politiques/mesures </a:t>
            </a:r>
            <a:r>
              <a:rPr lang="fr-FR" b="0" i="0" u="none" baseline="0" dirty="0">
                <a:latin typeface="Gill Sans MT" panose="020B0502020104020203" pitchFamily="34" charset="0"/>
              </a:rPr>
              <a:t>– Outil permettant au gouvernement et aux principaux bailleurs de fonds de défendre le bien-fondé des mesures à prendre et les avantages que ces mesures procureront au pays.</a:t>
            </a:r>
          </a:p>
          <a:p>
            <a:pPr algn="l" rtl="0">
              <a:lnSpc>
                <a:spcPct val="120000"/>
              </a:lnSpc>
              <a:spcBef>
                <a:spcPts val="500"/>
              </a:spcBef>
            </a:pPr>
            <a:endParaRPr lang="fr-FR" dirty="0" smtClean="0">
              <a:latin typeface="Gill Sans MT" panose="020B0502020104020203" pitchFamily="34" charset="0"/>
            </a:endParaRPr>
          </a:p>
          <a:p>
            <a:pPr algn="l" rtl="0">
              <a:lnSpc>
                <a:spcPct val="120000"/>
              </a:lnSpc>
              <a:spcBef>
                <a:spcPts val="500"/>
              </a:spcBef>
            </a:pPr>
            <a:r>
              <a:rPr lang="fr-FR" b="1" i="0" u="none" baseline="0" dirty="0">
                <a:latin typeface="Gill Sans MT" panose="020B0502020104020203" pitchFamily="34" charset="0"/>
              </a:rPr>
              <a:t>Tableau de bord des données</a:t>
            </a:r>
            <a:r>
              <a:rPr lang="fr-FR" b="0" i="0" u="none" baseline="0" dirty="0">
                <a:latin typeface="Gill Sans MT" panose="020B0502020104020203" pitchFamily="34" charset="0"/>
              </a:rPr>
              <a:t> - Instantané permettant aux décideurs de disposer </a:t>
            </a:r>
            <a:r>
              <a:rPr lang="fr-FR" b="0" i="0" u="none" baseline="0" dirty="0" smtClean="0">
                <a:latin typeface="Gill Sans MT" panose="020B0502020104020203" pitchFamily="34" charset="0"/>
              </a:rPr>
              <a:t>d’un </a:t>
            </a:r>
            <a:r>
              <a:rPr lang="fr-FR" b="0" i="0" u="none" baseline="0" dirty="0">
                <a:latin typeface="Gill Sans MT" panose="020B0502020104020203" pitchFamily="34" charset="0"/>
              </a:rPr>
              <a:t>aperçu de la situation actuelle et de suivre son évolution. </a:t>
            </a:r>
          </a:p>
          <a:p>
            <a:pPr algn="l" rtl="0">
              <a:lnSpc>
                <a:spcPct val="120000"/>
              </a:lnSpc>
              <a:spcBef>
                <a:spcPts val="500"/>
              </a:spcBef>
            </a:pPr>
            <a:endParaRPr lang="fr-FR" dirty="0" smtClean="0">
              <a:latin typeface="Gill Sans MT" panose="020B0502020104020203" pitchFamily="34" charset="0"/>
            </a:endParaRPr>
          </a:p>
          <a:p>
            <a:pPr algn="l" rtl="0">
              <a:lnSpc>
                <a:spcPct val="120000"/>
              </a:lnSpc>
              <a:spcBef>
                <a:spcPts val="500"/>
              </a:spcBef>
            </a:pPr>
            <a:r>
              <a:rPr lang="fr-FR" b="1" i="0" u="none" baseline="0" dirty="0">
                <a:latin typeface="Gill Sans MT" panose="020B0502020104020203" pitchFamily="34" charset="0"/>
              </a:rPr>
              <a:t>Tableaux </a:t>
            </a:r>
            <a:r>
              <a:rPr lang="fr-FR" b="1" i="0" u="none" baseline="0" dirty="0" smtClean="0">
                <a:latin typeface="Gill Sans MT" panose="020B0502020104020203" pitchFamily="34" charset="0"/>
              </a:rPr>
              <a:t>d’analyse </a:t>
            </a:r>
            <a:r>
              <a:rPr lang="fr-FR" b="0" i="0" u="none" baseline="0" dirty="0">
                <a:latin typeface="Gill Sans MT" panose="020B0502020104020203" pitchFamily="34" charset="0"/>
              </a:rPr>
              <a:t>– Fournit des informations détaillées pour cerner les points faibles et lacunes (par domaine technique, niveau de la chaîne </a:t>
            </a:r>
            <a:r>
              <a:rPr lang="fr-FR" b="0" i="0" u="none" baseline="0" dirty="0" smtClean="0">
                <a:latin typeface="Gill Sans MT" panose="020B0502020104020203" pitchFamily="34" charset="0"/>
              </a:rPr>
              <a:t>d’approvisionnement </a:t>
            </a:r>
            <a:r>
              <a:rPr lang="fr-FR" b="0" i="0" u="none" baseline="0" dirty="0">
                <a:latin typeface="Gill Sans MT" panose="020B0502020104020203" pitchFamily="34" charset="0"/>
              </a:rPr>
              <a:t>ou zone géographique) </a:t>
            </a:r>
          </a:p>
          <a:p>
            <a:pPr algn="l" rtl="0">
              <a:lnSpc>
                <a:spcPct val="120000"/>
              </a:lnSpc>
              <a:spcBef>
                <a:spcPts val="500"/>
              </a:spcBef>
            </a:pPr>
            <a:endParaRPr lang="fr-FR" b="1" dirty="0" smtClean="0">
              <a:latin typeface="Gill Sans MT" panose="020B0502020104020203" pitchFamily="34" charset="0"/>
            </a:endParaRPr>
          </a:p>
          <a:p>
            <a:pPr algn="l" rtl="0">
              <a:lnSpc>
                <a:spcPct val="120000"/>
              </a:lnSpc>
              <a:spcBef>
                <a:spcPts val="500"/>
              </a:spcBef>
            </a:pPr>
            <a:r>
              <a:rPr lang="fr-FR" b="1" i="0" u="none" baseline="0" dirty="0">
                <a:latin typeface="Gill Sans MT" panose="020B0502020104020203" pitchFamily="34" charset="0"/>
              </a:rPr>
              <a:t>Rapport technique </a:t>
            </a:r>
            <a:r>
              <a:rPr lang="fr-FR" b="0" i="0" u="none" baseline="0" dirty="0">
                <a:latin typeface="Gill Sans MT" panose="020B0502020104020203" pitchFamily="34" charset="0"/>
              </a:rPr>
              <a:t>– Descriptions détaillées des points faibles et des points forts du système, en termes de performance et de capacité, pour le personnel technique et les responsables de la chaîne </a:t>
            </a:r>
            <a:r>
              <a:rPr lang="fr-FR" b="0" i="0" u="none" baseline="0" dirty="0" smtClean="0">
                <a:latin typeface="Gill Sans MT" panose="020B0502020104020203" pitchFamily="34" charset="0"/>
              </a:rPr>
              <a:t>d’approvisionnement</a:t>
            </a:r>
            <a:r>
              <a:rPr lang="fr-FR" b="0" i="0" u="none" baseline="0" dirty="0">
                <a:latin typeface="Gill Sans MT" panose="020B0502020104020203" pitchFamily="34" charset="0"/>
              </a:rPr>
              <a:t>.</a:t>
            </a:r>
          </a:p>
        </p:txBody>
      </p:sp>
    </p:spTree>
    <p:custDataLst>
      <p:tags r:id="rId1"/>
    </p:custDataLst>
    <p:extLst>
      <p:ext uri="{BB962C8B-B14F-4D97-AF65-F5344CB8AC3E}">
        <p14:creationId xmlns:p14="http://schemas.microsoft.com/office/powerpoint/2010/main" val="2765806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257175" y="155968"/>
            <a:ext cx="12096750" cy="867930"/>
          </a:xfrm>
        </p:spPr>
        <p:txBody>
          <a:bodyPr/>
          <a:lstStyle/>
          <a:p>
            <a:pPr algn="l" rtl="0"/>
            <a:r>
              <a:rPr lang="fr-FR" sz="2800" b="1" i="0" u="none" baseline="0" dirty="0">
                <a:solidFill>
                  <a:srgbClr val="C00000"/>
                </a:solidFill>
                <a:latin typeface="Gill Sans MT" panose="020B0502020104020203" pitchFamily="34" charset="0"/>
              </a:rPr>
              <a:t>Planification des investissements dans la </a:t>
            </a:r>
            <a:r>
              <a:rPr lang="fr-FR" sz="2800" b="1" i="0" u="none" baseline="0" dirty="0" smtClean="0">
                <a:solidFill>
                  <a:srgbClr val="C00000"/>
                </a:solidFill>
                <a:latin typeface="Gill Sans MT" panose="020B0502020104020203" pitchFamily="34" charset="0"/>
              </a:rPr>
              <a:t>chaîne</a:t>
            </a:r>
            <a:r>
              <a:rPr lang="fr-FR" sz="2800" b="1" i="0" u="none" dirty="0" smtClean="0">
                <a:solidFill>
                  <a:srgbClr val="C00000"/>
                </a:solidFill>
                <a:latin typeface="Gill Sans MT" panose="020B0502020104020203" pitchFamily="34" charset="0"/>
              </a:rPr>
              <a:t> </a:t>
            </a:r>
            <a:r>
              <a:rPr lang="fr-FR" sz="2800" b="1" i="0" u="none" baseline="0" dirty="0" smtClean="0">
                <a:solidFill>
                  <a:srgbClr val="C00000"/>
                </a:solidFill>
                <a:latin typeface="Gill Sans MT" panose="020B0502020104020203" pitchFamily="34" charset="0"/>
              </a:rPr>
              <a:t>d’approvisionnement </a:t>
            </a:r>
            <a:r>
              <a:rPr lang="fr-FR" sz="2800" b="1" i="0" u="none" baseline="0" dirty="0">
                <a:solidFill>
                  <a:srgbClr val="C00000"/>
                </a:solidFill>
                <a:latin typeface="Gill Sans MT" panose="020B0502020104020203" pitchFamily="34" charset="0"/>
              </a:rPr>
              <a:t>- Questions</a:t>
            </a:r>
          </a:p>
        </p:txBody>
      </p:sp>
      <p:sp>
        <p:nvSpPr>
          <p:cNvPr id="14" name="Content Placeholder 13"/>
          <p:cNvSpPr>
            <a:spLocks noGrp="1"/>
          </p:cNvSpPr>
          <p:nvPr>
            <p:ph idx="1"/>
          </p:nvPr>
        </p:nvSpPr>
        <p:spPr>
          <a:xfrm>
            <a:off x="505038" y="1133475"/>
            <a:ext cx="11181922" cy="5114925"/>
          </a:xfrm>
        </p:spPr>
        <p:txBody>
          <a:bodyPr>
            <a:noAutofit/>
          </a:bodyPr>
          <a:lstStyle/>
          <a:p>
            <a:pPr algn="l" rtl="0">
              <a:lnSpc>
                <a:spcPct val="100000"/>
              </a:lnSpc>
            </a:pPr>
            <a:r>
              <a:rPr lang="fr-FR" sz="2400" b="0" i="0" u="none" baseline="0" dirty="0">
                <a:solidFill>
                  <a:srgbClr val="002060"/>
                </a:solidFill>
                <a:latin typeface="Gill Sans MT" panose="020B0502020104020203" pitchFamily="34" charset="0"/>
              </a:rPr>
              <a:t>Quels sont les points faibles les plus critiques en matière de performance ? </a:t>
            </a:r>
          </a:p>
          <a:p>
            <a:pPr algn="l" rtl="0">
              <a:lnSpc>
                <a:spcPct val="100000"/>
              </a:lnSpc>
            </a:pPr>
            <a:r>
              <a:rPr lang="fr-FR" sz="2400" b="0" i="0" u="none" baseline="0" dirty="0">
                <a:solidFill>
                  <a:srgbClr val="002060"/>
                </a:solidFill>
                <a:latin typeface="Gill Sans MT" panose="020B0502020104020203" pitchFamily="34" charset="0"/>
              </a:rPr>
              <a:t>Quelles lacunes en matière de capacité et de données constituent la cause probable </a:t>
            </a:r>
            <a:r>
              <a:rPr lang="fr-FR" sz="2400" b="0" i="0" u="none" baseline="0" dirty="0" smtClean="0">
                <a:solidFill>
                  <a:srgbClr val="002060"/>
                </a:solidFill>
                <a:latin typeface="Gill Sans MT" panose="020B0502020104020203" pitchFamily="34" charset="0"/>
              </a:rPr>
              <a:t/>
            </a:r>
            <a:br>
              <a:rPr lang="fr-FR" sz="2400" b="0" i="0" u="none" baseline="0" dirty="0" smtClean="0">
                <a:solidFill>
                  <a:srgbClr val="002060"/>
                </a:solidFill>
                <a:latin typeface="Gill Sans MT" panose="020B0502020104020203" pitchFamily="34" charset="0"/>
              </a:rPr>
            </a:br>
            <a:r>
              <a:rPr lang="fr-FR" sz="2400" b="0" i="0" u="none" baseline="0" dirty="0" smtClean="0">
                <a:solidFill>
                  <a:srgbClr val="002060"/>
                </a:solidFill>
                <a:latin typeface="Gill Sans MT" panose="020B0502020104020203" pitchFamily="34" charset="0"/>
              </a:rPr>
              <a:t>de </a:t>
            </a:r>
            <a:r>
              <a:rPr lang="fr-FR" sz="2400" b="0" i="0" u="none" baseline="0" dirty="0">
                <a:solidFill>
                  <a:srgbClr val="002060"/>
                </a:solidFill>
                <a:latin typeface="Gill Sans MT" panose="020B0502020104020203" pitchFamily="34" charset="0"/>
              </a:rPr>
              <a:t>ces points faibles ? </a:t>
            </a:r>
          </a:p>
          <a:p>
            <a:pPr algn="l" rtl="0">
              <a:lnSpc>
                <a:spcPct val="100000"/>
              </a:lnSpc>
            </a:pPr>
            <a:r>
              <a:rPr lang="fr-FR" sz="2400" b="0" i="0" u="none" baseline="0" dirty="0">
                <a:solidFill>
                  <a:schemeClr val="tx2">
                    <a:lumMod val="60000"/>
                    <a:lumOff val="40000"/>
                  </a:schemeClr>
                </a:solidFill>
                <a:latin typeface="Gill Sans MT" panose="020B0502020104020203" pitchFamily="34" charset="0"/>
              </a:rPr>
              <a:t>Quelles sont les causes profondes de ces lacunes en matière de capacité ? </a:t>
            </a:r>
          </a:p>
          <a:p>
            <a:pPr algn="l" rtl="0">
              <a:lnSpc>
                <a:spcPct val="100000"/>
              </a:lnSpc>
            </a:pPr>
            <a:r>
              <a:rPr lang="fr-FR" sz="2400" b="0" i="0" u="none" baseline="0" dirty="0">
                <a:solidFill>
                  <a:schemeClr val="tx2">
                    <a:lumMod val="60000"/>
                    <a:lumOff val="40000"/>
                  </a:schemeClr>
                </a:solidFill>
                <a:latin typeface="Gill Sans MT" panose="020B0502020104020203" pitchFamily="34" charset="0"/>
              </a:rPr>
              <a:t>Quelles améliorations peuvent être apportées pour éliminer ces causes profondes ? </a:t>
            </a:r>
          </a:p>
          <a:p>
            <a:pPr algn="l" rtl="0">
              <a:lnSpc>
                <a:spcPct val="100000"/>
              </a:lnSpc>
            </a:pPr>
            <a:r>
              <a:rPr lang="fr-FR" sz="2400" b="0" i="0" u="none" baseline="0" dirty="0">
                <a:latin typeface="Gill Sans MT" panose="020B0502020104020203" pitchFamily="34" charset="0"/>
              </a:rPr>
              <a:t>Quelles ressources devront être mobilisées pour mettre en œuvre ces améliorations ?</a:t>
            </a:r>
          </a:p>
          <a:p>
            <a:pPr algn="l" rtl="0">
              <a:lnSpc>
                <a:spcPct val="100000"/>
              </a:lnSpc>
            </a:pPr>
            <a:r>
              <a:rPr lang="fr-FR" sz="2400" b="0" i="0" u="none" baseline="0" dirty="0">
                <a:latin typeface="Gill Sans MT" panose="020B0502020104020203" pitchFamily="34" charset="0"/>
              </a:rPr>
              <a:t>Quel gouvernement, bailleur de fonds ou autre partie prenante peut fournir les ressources nécessaires ?</a:t>
            </a:r>
          </a:p>
          <a:p>
            <a:pPr algn="l" rtl="0">
              <a:lnSpc>
                <a:spcPct val="100000"/>
              </a:lnSpc>
            </a:pPr>
            <a:r>
              <a:rPr lang="fr-FR" sz="2400" b="0" i="0" u="none" baseline="0" dirty="0">
                <a:latin typeface="Gill Sans MT" panose="020B0502020104020203" pitchFamily="34" charset="0"/>
              </a:rPr>
              <a:t>Quand ces ressources peuvent-elles être fournies ? </a:t>
            </a:r>
          </a:p>
          <a:p>
            <a:pPr algn="l" rtl="0">
              <a:lnSpc>
                <a:spcPct val="100000"/>
              </a:lnSpc>
            </a:pPr>
            <a:r>
              <a:rPr lang="fr-FR" sz="2400" b="0" i="0" u="none" baseline="0" dirty="0">
                <a:latin typeface="Gill Sans MT" panose="020B0502020104020203" pitchFamily="34" charset="0"/>
              </a:rPr>
              <a:t>Quelles opportunités de financement peuvent permettre de financer les lacunes ?</a:t>
            </a:r>
          </a:p>
        </p:txBody>
      </p:sp>
    </p:spTree>
    <p:custDataLst>
      <p:tags r:id="rId1"/>
    </p:custDataLst>
    <p:extLst>
      <p:ext uri="{BB962C8B-B14F-4D97-AF65-F5344CB8AC3E}">
        <p14:creationId xmlns:p14="http://schemas.microsoft.com/office/powerpoint/2010/main" val="2555847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p:nvPr/>
        </p:nvCxnSpPr>
        <p:spPr>
          <a:xfrm flipH="1">
            <a:off x="6170776" y="1285101"/>
            <a:ext cx="2944" cy="45530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217597-5950-4BAD-AAEE-9ABAE8A7F1CD}" type="slidenum">
              <a:rPr kumimoji="0" sz="1200" b="0" i="0" u="none" strike="noStrike" kern="1200" cap="none" spc="0" normalizeH="0" baseline="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p:cNvSpPr/>
          <p:nvPr/>
        </p:nvSpPr>
        <p:spPr>
          <a:xfrm>
            <a:off x="164917" y="3585244"/>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a:ln>
                  <a:noFill/>
                </a:ln>
                <a:solidFill>
                  <a:prstClr val="white"/>
                </a:solidFill>
                <a:effectLst/>
                <a:uLnTx/>
                <a:uFillTx/>
                <a:latin typeface="Gill Sans MT" panose="020B0502020104020203" pitchFamily="34" charset="0"/>
                <a:ea typeface="+mn-ea"/>
                <a:cs typeface="+mn-cs"/>
              </a:rPr>
              <a:t>Entreposage et stockage</a:t>
            </a:r>
          </a:p>
        </p:txBody>
      </p:sp>
      <p:sp>
        <p:nvSpPr>
          <p:cNvPr id="6" name="Rectangle 5"/>
          <p:cNvSpPr/>
          <p:nvPr/>
        </p:nvSpPr>
        <p:spPr>
          <a:xfrm>
            <a:off x="164917" y="4883959"/>
            <a:ext cx="1642319" cy="941841"/>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mn-ea"/>
                <a:cs typeface="+mn-cs"/>
              </a:rPr>
              <a:t>Prévision et planification </a:t>
            </a:r>
            <a: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mn-ea"/>
                <a:cs typeface="+mn-cs"/>
              </a:rPr>
              <a:t>d’approvisionnement </a:t>
            </a:r>
            <a:endPar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mn-ea"/>
              <a:cs typeface="+mn-cs"/>
            </a:endParaRPr>
          </a:p>
        </p:txBody>
      </p:sp>
      <p:sp>
        <p:nvSpPr>
          <p:cNvPr id="7" name="Rectangle 6"/>
          <p:cNvSpPr/>
          <p:nvPr/>
        </p:nvSpPr>
        <p:spPr>
          <a:xfrm>
            <a:off x="164917" y="2156801"/>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a:ln>
                  <a:noFill/>
                </a:ln>
                <a:solidFill>
                  <a:prstClr val="white"/>
                </a:solidFill>
                <a:effectLst/>
                <a:uLnTx/>
                <a:uFillTx/>
                <a:latin typeface="Gill Sans MT" panose="020B0502020104020203" pitchFamily="34" charset="0"/>
                <a:ea typeface="+mn-ea"/>
                <a:cs typeface="+mn-cs"/>
              </a:rPr>
              <a:t>Distribution</a:t>
            </a:r>
          </a:p>
        </p:txBody>
      </p:sp>
      <p:sp>
        <p:nvSpPr>
          <p:cNvPr id="38" name="TextBox 37"/>
          <p:cNvSpPr txBox="1"/>
          <p:nvPr/>
        </p:nvSpPr>
        <p:spPr>
          <a:xfrm>
            <a:off x="3777062" y="1762691"/>
            <a:ext cx="2491615" cy="1553763"/>
          </a:xfrm>
          <a:prstGeom prst="rect">
            <a:avLst/>
          </a:prstGeom>
          <a:noFill/>
        </p:spPr>
        <p:txBody>
          <a:bodyPr wrap="squar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black"/>
                </a:solidFill>
                <a:effectLst/>
                <a:uLnTx/>
                <a:uFillTx/>
                <a:latin typeface="Gill Sans MT" panose="020B0502020104020203" pitchFamily="34" charset="0"/>
                <a:ea typeface="+mn-ea"/>
                <a:cs typeface="+mn-cs"/>
              </a:rPr>
              <a:t>Système de gestion du transport </a:t>
            </a:r>
            <a:r>
              <a:rPr kumimoji="0" lang="fr-FR" sz="110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t>
            </a:r>
            <a:r>
              <a:rPr kumimoji="0" lang="fr-FR" sz="1100" b="1" i="0" u="none" strike="noStrike" kern="1200" cap="none" spc="0" normalizeH="0" baseline="0" dirty="0">
                <a:ln>
                  <a:noFill/>
                </a:ln>
                <a:solidFill>
                  <a:srgbClr val="0070C0"/>
                </a:solidFill>
                <a:effectLst/>
                <a:uLnTx/>
                <a:uFillTx/>
                <a:latin typeface="Gill Sans MT" panose="020B0502020104020203" pitchFamily="34" charset="0"/>
                <a:ea typeface="+mn-ea"/>
                <a:cs typeface="+mn-cs"/>
              </a:rPr>
              <a:t>4 millions de dollars</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fr-FR" sz="5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black"/>
                </a:solidFill>
                <a:effectLst/>
                <a:uLnTx/>
                <a:uFillTx/>
                <a:latin typeface="Gill Sans MT" panose="020B0502020104020203" pitchFamily="34" charset="0"/>
                <a:ea typeface="+mn-ea"/>
                <a:cs typeface="+mn-cs"/>
              </a:rPr>
              <a:t>Données de qualité </a:t>
            </a:r>
            <a:r>
              <a:rPr kumimoji="0" lang="fr-FR" sz="110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t>
            </a:r>
            <a:r>
              <a:rPr kumimoji="0" lang="fr-FR" sz="1100" b="1" i="0" u="none" strike="noStrike" kern="1200" cap="none" spc="0" normalizeH="0" baseline="0" dirty="0">
                <a:ln>
                  <a:noFill/>
                </a:ln>
                <a:solidFill>
                  <a:srgbClr val="0070C0"/>
                </a:solidFill>
                <a:effectLst/>
                <a:uLnTx/>
                <a:uFillTx/>
                <a:latin typeface="Gill Sans MT" panose="020B0502020104020203" pitchFamily="34" charset="0"/>
                <a:ea typeface="+mn-ea"/>
                <a:cs typeface="+mn-cs"/>
              </a:rPr>
              <a:t>1 million de dollars</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fr-FR" sz="5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black"/>
                </a:solidFill>
                <a:effectLst/>
                <a:uLnTx/>
                <a:uFillTx/>
                <a:latin typeface="Gill Sans MT" panose="020B0502020104020203" pitchFamily="34" charset="0"/>
                <a:ea typeface="+mn-ea"/>
                <a:cs typeface="+mn-cs"/>
              </a:rPr>
              <a:t>Formation </a:t>
            </a:r>
            <a:r>
              <a:rPr kumimoji="0" lang="fr-FR" sz="110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t>
            </a:r>
            <a:r>
              <a:rPr kumimoji="0" lang="fr-FR" sz="1100" b="1" i="0" u="none" strike="noStrike" kern="1200" cap="none" spc="0" normalizeH="0" baseline="0" dirty="0">
                <a:ln>
                  <a:noFill/>
                </a:ln>
                <a:solidFill>
                  <a:srgbClr val="0070C0"/>
                </a:solidFill>
                <a:effectLst/>
                <a:uLnTx/>
                <a:uFillTx/>
                <a:latin typeface="Gill Sans MT" panose="020B0502020104020203" pitchFamily="34" charset="0"/>
                <a:ea typeface="+mn-ea"/>
                <a:cs typeface="+mn-cs"/>
              </a:rPr>
              <a:t>0,5 million de dollars</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fr-FR" sz="5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black"/>
                </a:solidFill>
                <a:effectLst/>
                <a:uLnTx/>
                <a:uFillTx/>
                <a:latin typeface="Gill Sans MT" panose="020B0502020104020203" pitchFamily="34" charset="0"/>
                <a:ea typeface="+mn-ea"/>
                <a:cs typeface="+mn-cs"/>
              </a:rPr>
              <a:t>Actions correctives </a:t>
            </a:r>
            <a:r>
              <a:rPr kumimoji="0" lang="fr-FR" sz="110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t>
            </a:r>
            <a:r>
              <a:rPr kumimoji="0" lang="fr-FR" sz="1100" b="1" i="0" u="none" strike="noStrike" kern="1200" cap="none" spc="0" normalizeH="0" baseline="0" dirty="0">
                <a:ln>
                  <a:noFill/>
                </a:ln>
                <a:solidFill>
                  <a:srgbClr val="0070C0"/>
                </a:solidFill>
                <a:effectLst/>
                <a:uLnTx/>
                <a:uFillTx/>
                <a:latin typeface="Gill Sans MT" panose="020B0502020104020203" pitchFamily="34" charset="0"/>
                <a:ea typeface="+mn-ea"/>
                <a:cs typeface="+mn-cs"/>
              </a:rPr>
              <a:t>0,25 million de dollars</a:t>
            </a:r>
          </a:p>
        </p:txBody>
      </p:sp>
      <p:sp>
        <p:nvSpPr>
          <p:cNvPr id="39" name="TextBox 38"/>
          <p:cNvSpPr txBox="1"/>
          <p:nvPr/>
        </p:nvSpPr>
        <p:spPr>
          <a:xfrm>
            <a:off x="3850227" y="3560394"/>
            <a:ext cx="2305259" cy="1015154"/>
          </a:xfrm>
          <a:prstGeom prst="rect">
            <a:avLst/>
          </a:prstGeom>
          <a:noFill/>
        </p:spPr>
        <p:txBody>
          <a:bodyPr wrap="squar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black"/>
                </a:solidFill>
                <a:effectLst/>
                <a:uLnTx/>
                <a:uFillTx/>
                <a:latin typeface="Gill Sans MT" panose="020B0502020104020203" pitchFamily="34" charset="0"/>
                <a:ea typeface="+mn-ea"/>
                <a:cs typeface="+mn-cs"/>
              </a:rPr>
              <a:t>Système de gestion des entrepôts </a:t>
            </a:r>
            <a:r>
              <a:rPr kumimoji="0" lang="fr-FR" sz="110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t>
            </a:r>
            <a:r>
              <a:rPr kumimoji="0" lang="fr-FR" sz="1100" b="1" i="0" u="none" strike="noStrike" kern="1200" cap="none" spc="0" normalizeH="0" baseline="0" dirty="0">
                <a:ln>
                  <a:noFill/>
                </a:ln>
                <a:solidFill>
                  <a:srgbClr val="0070C0"/>
                </a:solidFill>
                <a:effectLst/>
                <a:uLnTx/>
                <a:uFillTx/>
                <a:latin typeface="Gill Sans MT" panose="020B0502020104020203" pitchFamily="34" charset="0"/>
                <a:ea typeface="+mn-ea"/>
                <a:cs typeface="+mn-cs"/>
              </a:rPr>
              <a:t>2,75 millions de dollars</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fr-FR" sz="5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black"/>
                </a:solidFill>
                <a:effectLst/>
                <a:uLnTx/>
                <a:uFillTx/>
                <a:latin typeface="Gill Sans MT" panose="020B0502020104020203" pitchFamily="34" charset="0"/>
                <a:ea typeface="+mn-ea"/>
                <a:cs typeface="+mn-cs"/>
              </a:rPr>
              <a:t>Formation </a:t>
            </a:r>
            <a:r>
              <a:rPr kumimoji="0" lang="fr-FR" sz="110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t>
            </a:r>
            <a:r>
              <a:rPr kumimoji="0" lang="fr-FR" sz="1100" b="1" i="0" u="none" strike="noStrike" kern="1200" cap="none" spc="0" normalizeH="0" baseline="0" dirty="0">
                <a:ln>
                  <a:noFill/>
                </a:ln>
                <a:solidFill>
                  <a:srgbClr val="0070C0"/>
                </a:solidFill>
                <a:effectLst/>
                <a:uLnTx/>
                <a:uFillTx/>
                <a:latin typeface="Gill Sans MT" panose="020B0502020104020203" pitchFamily="34" charset="0"/>
                <a:ea typeface="+mn-ea"/>
                <a:cs typeface="+mn-cs"/>
              </a:rPr>
              <a:t>0,5 million de dollars</a:t>
            </a:r>
          </a:p>
        </p:txBody>
      </p:sp>
      <p:sp>
        <p:nvSpPr>
          <p:cNvPr id="40" name="TextBox 39"/>
          <p:cNvSpPr txBox="1"/>
          <p:nvPr/>
        </p:nvSpPr>
        <p:spPr>
          <a:xfrm>
            <a:off x="3815205" y="5092587"/>
            <a:ext cx="2243426" cy="430378"/>
          </a:xfrm>
          <a:prstGeom prst="rect">
            <a:avLst/>
          </a:prstGeom>
          <a:noFill/>
        </p:spPr>
        <p:txBody>
          <a:bodyPr wrap="squar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black"/>
                </a:solidFill>
                <a:effectLst/>
                <a:uLnTx/>
                <a:uFillTx/>
                <a:latin typeface="Gill Sans MT" panose="020B0502020104020203" pitchFamily="34" charset="0"/>
                <a:ea typeface="+mn-ea"/>
                <a:cs typeface="+mn-cs"/>
              </a:rPr>
              <a:t>Données de qualité </a:t>
            </a:r>
            <a:r>
              <a:rPr kumimoji="0" lang="fr-FR" sz="1100" b="0" i="0" u="none" strike="noStrike" kern="1200" cap="none" spc="0" normalizeH="0" baseline="0" dirty="0">
                <a:ln>
                  <a:noFill/>
                </a:ln>
                <a:solidFill>
                  <a:prstClr val="black"/>
                </a:solidFill>
                <a:effectLst/>
                <a:uLnTx/>
                <a:uFillTx/>
                <a:latin typeface="Gill Sans MT" panose="020B0502020104020203" pitchFamily="34" charset="0"/>
                <a:ea typeface="+mn-ea"/>
                <a:cs typeface="+mn-cs"/>
              </a:rPr>
              <a:t>= </a:t>
            </a:r>
            <a:r>
              <a:rPr kumimoji="0" lang="fr-FR" sz="1100" b="1" i="0" u="none" strike="noStrike" kern="1200" cap="none" spc="0" normalizeH="0" baseline="0" dirty="0">
                <a:ln>
                  <a:noFill/>
                </a:ln>
                <a:solidFill>
                  <a:srgbClr val="0070C0"/>
                </a:solidFill>
                <a:effectLst/>
                <a:uLnTx/>
                <a:uFillTx/>
                <a:latin typeface="Gill Sans MT" panose="020B0502020104020203" pitchFamily="34" charset="0"/>
                <a:ea typeface="+mn-ea"/>
                <a:cs typeface="+mn-cs"/>
              </a:rPr>
              <a:t>1 million de dollars</a:t>
            </a:r>
          </a:p>
        </p:txBody>
      </p:sp>
      <p:sp>
        <p:nvSpPr>
          <p:cNvPr id="43" name="TextBox 42"/>
          <p:cNvSpPr txBox="1"/>
          <p:nvPr/>
        </p:nvSpPr>
        <p:spPr>
          <a:xfrm>
            <a:off x="3725673" y="1073679"/>
            <a:ext cx="2429813" cy="738155"/>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dirty="0">
                <a:ln>
                  <a:noFill/>
                </a:ln>
                <a:solidFill>
                  <a:srgbClr val="1A3260">
                    <a:lumMod val="60000"/>
                    <a:lumOff val="40000"/>
                  </a:srgbClr>
                </a:solidFill>
                <a:effectLst/>
                <a:uLnTx/>
                <a:uFillTx/>
                <a:latin typeface="Gill Sans MT" panose="020B0502020104020203" pitchFamily="34" charset="0"/>
                <a:ea typeface="+mn-ea"/>
                <a:cs typeface="+mn-cs"/>
              </a:rPr>
              <a:t>Allocation de fonds par élément de la liste </a:t>
            </a:r>
            <a: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t/>
            </a:r>
            <a:b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br>
            <a: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t>de </a:t>
            </a:r>
            <a:r>
              <a:rPr kumimoji="0" lang="fr-FR" sz="1400" b="1" i="0" u="none" strike="noStrike" kern="1200" cap="none" spc="0" normalizeH="0" baseline="0" dirty="0">
                <a:ln>
                  <a:noFill/>
                </a:ln>
                <a:solidFill>
                  <a:srgbClr val="1A3260">
                    <a:lumMod val="60000"/>
                    <a:lumOff val="40000"/>
                  </a:srgbClr>
                </a:solidFill>
                <a:effectLst/>
                <a:uLnTx/>
                <a:uFillTx/>
                <a:latin typeface="Gill Sans MT" panose="020B0502020104020203" pitchFamily="34" charset="0"/>
                <a:ea typeface="+mn-ea"/>
                <a:cs typeface="+mn-cs"/>
              </a:rPr>
              <a:t>contrôle</a:t>
            </a:r>
          </a:p>
        </p:txBody>
      </p:sp>
      <p:cxnSp>
        <p:nvCxnSpPr>
          <p:cNvPr id="47" name="Straight Connector 46"/>
          <p:cNvCxnSpPr/>
          <p:nvPr/>
        </p:nvCxnSpPr>
        <p:spPr>
          <a:xfrm flipV="1">
            <a:off x="710527" y="4684568"/>
            <a:ext cx="11073036" cy="117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058630" y="1065886"/>
            <a:ext cx="3153989" cy="738155"/>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dirty="0">
                <a:ln>
                  <a:noFill/>
                </a:ln>
                <a:solidFill>
                  <a:srgbClr val="1A3260">
                    <a:lumMod val="60000"/>
                    <a:lumOff val="40000"/>
                  </a:srgbClr>
                </a:solidFill>
                <a:effectLst/>
                <a:uLnTx/>
                <a:uFillTx/>
                <a:latin typeface="Gill Sans MT" panose="020B0502020104020203" pitchFamily="34" charset="0"/>
                <a:ea typeface="+mn-ea"/>
                <a:cs typeface="+mn-cs"/>
              </a:rPr>
              <a:t>Allocation totale des fonds </a:t>
            </a:r>
            <a: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t/>
            </a:r>
            <a:b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br>
            <a: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t>par </a:t>
            </a:r>
            <a:r>
              <a:rPr kumimoji="0" lang="fr-FR" sz="1400" b="1" i="0" u="none" strike="noStrike" kern="1200" cap="none" spc="0" normalizeH="0" baseline="0" dirty="0">
                <a:ln>
                  <a:noFill/>
                </a:ln>
                <a:solidFill>
                  <a:srgbClr val="1A3260">
                    <a:lumMod val="60000"/>
                    <a:lumOff val="40000"/>
                  </a:srgbClr>
                </a:solidFill>
                <a:effectLst/>
                <a:uLnTx/>
                <a:uFillTx/>
                <a:latin typeface="Gill Sans MT" panose="020B0502020104020203" pitchFamily="34" charset="0"/>
                <a:ea typeface="+mn-ea"/>
                <a:cs typeface="+mn-cs"/>
              </a:rPr>
              <a:t>activité sur un total </a:t>
            </a:r>
            <a: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t/>
            </a:r>
            <a:b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br>
            <a:r>
              <a:rPr kumimoji="0" lang="fr-FR" sz="1400" b="1" i="0" u="none" strike="noStrike" kern="1200" cap="none" spc="0" normalizeH="0" baseline="0" dirty="0" smtClean="0">
                <a:ln>
                  <a:noFill/>
                </a:ln>
                <a:solidFill>
                  <a:srgbClr val="1A3260">
                    <a:lumMod val="60000"/>
                    <a:lumOff val="40000"/>
                  </a:srgbClr>
                </a:solidFill>
                <a:effectLst/>
                <a:uLnTx/>
                <a:uFillTx/>
                <a:latin typeface="Gill Sans MT" panose="020B0502020104020203" pitchFamily="34" charset="0"/>
                <a:ea typeface="+mn-ea"/>
                <a:cs typeface="+mn-cs"/>
              </a:rPr>
              <a:t>de </a:t>
            </a:r>
            <a:r>
              <a:rPr kumimoji="0" lang="fr-FR" sz="1400" b="1" i="0" u="none" strike="noStrike" kern="1200" cap="none" spc="0" normalizeH="0" baseline="0" dirty="0">
                <a:ln>
                  <a:noFill/>
                </a:ln>
                <a:solidFill>
                  <a:srgbClr val="1A3260">
                    <a:lumMod val="60000"/>
                    <a:lumOff val="40000"/>
                  </a:srgbClr>
                </a:solidFill>
                <a:effectLst/>
                <a:uLnTx/>
                <a:uFillTx/>
                <a:latin typeface="Gill Sans MT" panose="020B0502020104020203" pitchFamily="34" charset="0"/>
                <a:ea typeface="+mn-ea"/>
                <a:cs typeface="+mn-cs"/>
              </a:rPr>
              <a:t>10 millions de dollars</a:t>
            </a:r>
          </a:p>
        </p:txBody>
      </p:sp>
      <p:pic>
        <p:nvPicPr>
          <p:cNvPr id="52" name="Picture 5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531535" y="4665911"/>
            <a:ext cx="523487" cy="733467"/>
          </a:xfrm>
          <a:prstGeom prst="rect">
            <a:avLst/>
          </a:prstGeom>
          <a:solidFill>
            <a:srgbClr val="0070C0"/>
          </a:solidFill>
        </p:spPr>
      </p:pic>
      <p:pic>
        <p:nvPicPr>
          <p:cNvPr id="53" name="Picture 5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145812" y="3428239"/>
            <a:ext cx="847224" cy="670706"/>
          </a:xfrm>
          <a:prstGeom prst="rect">
            <a:avLst/>
          </a:prstGeom>
        </p:spPr>
      </p:pic>
      <p:pic>
        <p:nvPicPr>
          <p:cNvPr id="54" name="Picture 53"/>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489245" y="1992663"/>
            <a:ext cx="1536650" cy="653870"/>
          </a:xfrm>
          <a:prstGeom prst="rect">
            <a:avLst/>
          </a:prstGeom>
        </p:spPr>
      </p:pic>
      <p:pic>
        <p:nvPicPr>
          <p:cNvPr id="55" name="Picture 5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94943" y="2695333"/>
            <a:ext cx="2351309" cy="521903"/>
          </a:xfrm>
          <a:prstGeom prst="rect">
            <a:avLst/>
          </a:prstGeom>
        </p:spPr>
      </p:pic>
      <p:pic>
        <p:nvPicPr>
          <p:cNvPr id="56" name="Picture 55"/>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68109" y="4099817"/>
            <a:ext cx="2351309" cy="521903"/>
          </a:xfrm>
          <a:prstGeom prst="rect">
            <a:avLst/>
          </a:prstGeom>
        </p:spPr>
      </p:pic>
      <p:pic>
        <p:nvPicPr>
          <p:cNvPr id="57" name="Picture 5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69361" y="5367446"/>
            <a:ext cx="2423675" cy="521903"/>
          </a:xfrm>
          <a:prstGeom prst="rect">
            <a:avLst/>
          </a:prstGeom>
          <a:noFill/>
        </p:spPr>
      </p:pic>
      <p:sp>
        <p:nvSpPr>
          <p:cNvPr id="58" name="TextBox 57"/>
          <p:cNvSpPr txBox="1"/>
          <p:nvPr/>
        </p:nvSpPr>
        <p:spPr>
          <a:xfrm>
            <a:off x="7953375" y="2098427"/>
            <a:ext cx="1881307" cy="430378"/>
          </a:xfrm>
          <a:prstGeom prst="rect">
            <a:avLst/>
          </a:prstGeom>
          <a:noFill/>
        </p:spPr>
        <p:txBody>
          <a:bodyPr wrap="squar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05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5,75 millions </a:t>
            </a:r>
            <a:r>
              <a:rPr kumimoji="0" lang="fr-FR" sz="105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
            </a:r>
            <a:br>
              <a:rPr kumimoji="0" lang="fr-FR" sz="105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br>
            <a:r>
              <a:rPr kumimoji="0" lang="fr-FR" sz="105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de </a:t>
            </a:r>
            <a:r>
              <a:rPr kumimoji="0" lang="fr-FR" sz="105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dollars</a:t>
            </a:r>
          </a:p>
        </p:txBody>
      </p:sp>
      <p:sp>
        <p:nvSpPr>
          <p:cNvPr id="59" name="TextBox 58"/>
          <p:cNvSpPr txBox="1"/>
          <p:nvPr/>
        </p:nvSpPr>
        <p:spPr>
          <a:xfrm>
            <a:off x="6559550" y="2779497"/>
            <a:ext cx="2158550" cy="430378"/>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Investissement de 10 millions </a:t>
            </a:r>
            <a: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
            </a:r>
            <a:b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br>
            <a: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de </a:t>
            </a:r>
            <a:r>
              <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dollars</a:t>
            </a:r>
          </a:p>
        </p:txBody>
      </p:sp>
      <p:sp>
        <p:nvSpPr>
          <p:cNvPr id="60" name="TextBox 59"/>
          <p:cNvSpPr txBox="1"/>
          <p:nvPr/>
        </p:nvSpPr>
        <p:spPr>
          <a:xfrm>
            <a:off x="6559550" y="4194174"/>
            <a:ext cx="2158550" cy="430378"/>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Investissement de 10 millions </a:t>
            </a:r>
            <a: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
            </a:r>
            <a:b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br>
            <a: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de </a:t>
            </a:r>
            <a:r>
              <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dollars</a:t>
            </a:r>
          </a:p>
        </p:txBody>
      </p:sp>
      <p:sp>
        <p:nvSpPr>
          <p:cNvPr id="61" name="TextBox 60"/>
          <p:cNvSpPr txBox="1"/>
          <p:nvPr/>
        </p:nvSpPr>
        <p:spPr>
          <a:xfrm>
            <a:off x="6599118" y="5464059"/>
            <a:ext cx="2158550" cy="430378"/>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Investissement de 10 millions </a:t>
            </a:r>
            <a: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
            </a:r>
            <a:b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br>
            <a:r>
              <a:rPr kumimoji="0" lang="fr-FR" sz="11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de </a:t>
            </a:r>
            <a:r>
              <a:rPr kumimoji="0" lang="fr-FR" sz="11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dollars</a:t>
            </a:r>
          </a:p>
        </p:txBody>
      </p:sp>
      <p:sp>
        <p:nvSpPr>
          <p:cNvPr id="62" name="TextBox 61"/>
          <p:cNvSpPr txBox="1"/>
          <p:nvPr/>
        </p:nvSpPr>
        <p:spPr>
          <a:xfrm>
            <a:off x="8125585" y="3589383"/>
            <a:ext cx="896987" cy="368823"/>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3,25 millions </a:t>
            </a:r>
            <a:r>
              <a:rPr kumimoji="0" lang="fr-FR" sz="9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
            </a:r>
            <a:br>
              <a:rPr kumimoji="0" lang="fr-FR" sz="9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br>
            <a:r>
              <a:rPr kumimoji="0" lang="fr-FR" sz="9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de </a:t>
            </a:r>
            <a:r>
              <a:rPr kumimoji="0" lang="fr-FR" sz="9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dollars</a:t>
            </a:r>
          </a:p>
        </p:txBody>
      </p:sp>
      <p:sp>
        <p:nvSpPr>
          <p:cNvPr id="63" name="TextBox 62"/>
          <p:cNvSpPr txBox="1"/>
          <p:nvPr/>
        </p:nvSpPr>
        <p:spPr>
          <a:xfrm>
            <a:off x="8478314" y="4831049"/>
            <a:ext cx="573180" cy="414989"/>
          </a:xfrm>
          <a:prstGeom prst="rect">
            <a:avLst/>
          </a:prstGeom>
          <a:noFill/>
        </p:spPr>
        <p:txBody>
          <a:bodyPr wrap="non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rPr>
              <a:t>1 million </a:t>
            </a:r>
            <a:r>
              <a:rPr kumimoji="0" lang="fr-FR" sz="7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
            </a:r>
            <a:br>
              <a:rPr kumimoji="0" lang="fr-FR" sz="7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br>
            <a:r>
              <a:rPr kumimoji="0" lang="fr-FR" sz="7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de </a:t>
            </a:r>
            <a:br>
              <a:rPr kumimoji="0" lang="fr-FR" sz="7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br>
            <a:r>
              <a:rPr kumimoji="0" lang="fr-FR" sz="700" b="1" i="0" u="none" strike="noStrike" kern="1200" cap="none" spc="0" normalizeH="0" baseline="0" dirty="0" smtClean="0">
                <a:ln>
                  <a:noFill/>
                </a:ln>
                <a:solidFill>
                  <a:prstClr val="white"/>
                </a:solidFill>
                <a:effectLst/>
                <a:uLnTx/>
                <a:uFillTx/>
                <a:latin typeface="Gill Sans MT" panose="020B0502020104020203" pitchFamily="34" charset="0"/>
                <a:ea typeface="Arial" charset="0"/>
                <a:cs typeface="Arial" charset="0"/>
              </a:rPr>
              <a:t>dollars</a:t>
            </a:r>
            <a:endParaRPr kumimoji="0" lang="fr-FR" sz="700" b="1" i="0" u="none" strike="noStrike" kern="1200" cap="none" spc="0" normalizeH="0" baseline="0" dirty="0">
              <a:ln>
                <a:noFill/>
              </a:ln>
              <a:solidFill>
                <a:prstClr val="white"/>
              </a:solidFill>
              <a:effectLst/>
              <a:uLnTx/>
              <a:uFillTx/>
              <a:latin typeface="Gill Sans MT" panose="020B0502020104020203" pitchFamily="34" charset="0"/>
              <a:ea typeface="Arial" charset="0"/>
              <a:cs typeface="Arial" charset="0"/>
            </a:endParaRPr>
          </a:p>
        </p:txBody>
      </p:sp>
      <p:cxnSp>
        <p:nvCxnSpPr>
          <p:cNvPr id="65" name="Straight Connector 64"/>
          <p:cNvCxnSpPr/>
          <p:nvPr/>
        </p:nvCxnSpPr>
        <p:spPr>
          <a:xfrm flipV="1">
            <a:off x="755188" y="3392924"/>
            <a:ext cx="11065658" cy="37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725284" y="1791402"/>
            <a:ext cx="11058279" cy="93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a:off x="3793686" y="1335085"/>
            <a:ext cx="17946" cy="45210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751237" y="1791402"/>
            <a:ext cx="2125441" cy="1384486"/>
          </a:xfrm>
          <a:prstGeom prst="rect">
            <a:avLst/>
          </a:prstGeom>
          <a:noFill/>
        </p:spPr>
        <p:txBody>
          <a:bodyPr wrap="square" lIns="90937" tIns="45468" rIns="90937" bIns="45468" rtlCol="0">
            <a:spAutoFit/>
          </a:bodyPr>
          <a:lstStyle/>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Livraison dans les délais à </a:t>
            </a:r>
            <a:r>
              <a:rPr kumimoji="0" lang="fr-FR" sz="1200" b="1" i="0" u="none" strike="noStrike" kern="1200" cap="none" spc="0" normalizeH="0" baseline="0" dirty="0" smtClean="0">
                <a:ln>
                  <a:noFill/>
                </a:ln>
                <a:solidFill>
                  <a:prstClr val="black"/>
                </a:solidFill>
                <a:effectLst/>
                <a:uLnTx/>
                <a:uFillTx/>
                <a:latin typeface="Gill Sans MT" panose="020B0502020104020203" pitchFamily="34" charset="0"/>
                <a:ea typeface="Arial" charset="0"/>
                <a:cs typeface="Arial" charset="0"/>
              </a:rPr>
              <a:t>l’établissement</a:t>
            </a:r>
            <a:endPar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endParaRP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Pourcentage de commandes passées en urgence</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Coût des opérations de distribution</a:t>
            </a:r>
            <a:endParaRPr kumimoji="0" lang="fr-FR" sz="12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endParaRPr>
          </a:p>
        </p:txBody>
      </p:sp>
      <p:cxnSp>
        <p:nvCxnSpPr>
          <p:cNvPr id="48" name="Straight Connector 47"/>
          <p:cNvCxnSpPr/>
          <p:nvPr/>
        </p:nvCxnSpPr>
        <p:spPr>
          <a:xfrm>
            <a:off x="9101362" y="1248804"/>
            <a:ext cx="526" cy="45571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48"/>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9148228" y="5013841"/>
            <a:ext cx="2492479" cy="656217"/>
          </a:xfrm>
          <a:prstGeom prst="rect">
            <a:avLst/>
          </a:prstGeom>
        </p:spPr>
      </p:pic>
      <p:pic>
        <p:nvPicPr>
          <p:cNvPr id="50" name="Picture 49"/>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135726" y="3676978"/>
            <a:ext cx="2492479" cy="656215"/>
          </a:xfrm>
          <a:prstGeom prst="rect">
            <a:avLst/>
          </a:prstGeom>
        </p:spPr>
      </p:pic>
      <p:pic>
        <p:nvPicPr>
          <p:cNvPr id="64" name="Picture 63"/>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9175866" y="2152651"/>
            <a:ext cx="2412198" cy="828339"/>
          </a:xfrm>
          <a:prstGeom prst="rect">
            <a:avLst/>
          </a:prstGeom>
        </p:spPr>
      </p:pic>
      <p:sp>
        <p:nvSpPr>
          <p:cNvPr id="67" name="TextBox 66"/>
          <p:cNvSpPr txBox="1"/>
          <p:nvPr/>
        </p:nvSpPr>
        <p:spPr>
          <a:xfrm>
            <a:off x="9183903" y="1097804"/>
            <a:ext cx="2379532" cy="522711"/>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a:ln>
                  <a:noFill/>
                </a:ln>
                <a:solidFill>
                  <a:srgbClr val="1A3260">
                    <a:lumMod val="60000"/>
                    <a:lumOff val="40000"/>
                  </a:srgbClr>
                </a:solidFill>
                <a:effectLst/>
                <a:uLnTx/>
                <a:uFillTx/>
                <a:latin typeface="Gill Sans MT" panose="020B0502020104020203" pitchFamily="34" charset="0"/>
              </a:rPr>
              <a:t>Score de </a:t>
            </a:r>
            <a:r>
              <a:rPr kumimoji="0" lang="fr-FR" sz="1400" b="1" i="0" u="none" strike="noStrike" kern="1200" cap="none" spc="0" normalizeH="0" baseline="0">
                <a:ln>
                  <a:noFill/>
                </a:ln>
                <a:solidFill>
                  <a:srgbClr val="1A3260">
                    <a:lumMod val="60000"/>
                    <a:lumOff val="40000"/>
                  </a:srgbClr>
                </a:solidFill>
                <a:effectLst/>
                <a:uLnTx/>
                <a:uFillTx/>
                <a:latin typeface="Gill Sans MT" panose="020B0502020104020203" pitchFamily="34" charset="0"/>
                <a:ea typeface="Arial" charset="0"/>
                <a:cs typeface="Arial" charset="0"/>
              </a:rPr>
              <a:t>référence</a:t>
            </a:r>
            <a:r>
              <a:rPr kumimoji="0" lang="fr-FR" sz="1400" b="1" i="0" u="none" strike="noStrike" kern="1200" cap="none" spc="0" normalizeH="0" baseline="0">
                <a:ln>
                  <a:noFill/>
                </a:ln>
                <a:solidFill>
                  <a:srgbClr val="1A3260">
                    <a:lumMod val="60000"/>
                    <a:lumOff val="40000"/>
                  </a:srgbClr>
                </a:solidFill>
                <a:effectLst/>
                <a:uLnTx/>
                <a:uFillTx/>
                <a:latin typeface="Gill Sans MT" panose="020B0502020104020203" pitchFamily="34" charset="0"/>
              </a:rPr>
              <a:t> + Amélioration</a:t>
            </a:r>
          </a:p>
        </p:txBody>
      </p:sp>
      <p:sp>
        <p:nvSpPr>
          <p:cNvPr id="68" name="TextBox 67"/>
          <p:cNvSpPr txBox="1"/>
          <p:nvPr/>
        </p:nvSpPr>
        <p:spPr>
          <a:xfrm>
            <a:off x="1741629" y="3359946"/>
            <a:ext cx="1971021" cy="1199820"/>
          </a:xfrm>
          <a:prstGeom prst="rect">
            <a:avLst/>
          </a:prstGeom>
          <a:noFill/>
        </p:spPr>
        <p:txBody>
          <a:bodyPr wrap="square" lIns="90937" tIns="45468" rIns="90937" bIns="45468" rtlCol="0">
            <a:spAutoFit/>
          </a:bodyPr>
          <a:lstStyle/>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Stockage selon le plan</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Taux </a:t>
            </a:r>
            <a:r>
              <a:rPr kumimoji="0" lang="fr-FR" sz="1200" b="1" i="0" u="none" strike="noStrike" kern="1200" cap="none" spc="0" normalizeH="0" baseline="0" dirty="0" smtClean="0">
                <a:ln>
                  <a:noFill/>
                </a:ln>
                <a:solidFill>
                  <a:prstClr val="black"/>
                </a:solidFill>
                <a:effectLst/>
                <a:uLnTx/>
                <a:uFillTx/>
                <a:latin typeface="Gill Sans MT" panose="020B0502020104020203" pitchFamily="34" charset="0"/>
                <a:ea typeface="Arial" charset="0"/>
                <a:cs typeface="Arial" charset="0"/>
              </a:rPr>
              <a:t>d’exécution </a:t>
            </a: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des commandes</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Gaspillage dû aux dommages, aux vols et à la péremption </a:t>
            </a:r>
          </a:p>
        </p:txBody>
      </p:sp>
      <p:sp>
        <p:nvSpPr>
          <p:cNvPr id="69" name="TextBox 68"/>
          <p:cNvSpPr txBox="1"/>
          <p:nvPr/>
        </p:nvSpPr>
        <p:spPr>
          <a:xfrm>
            <a:off x="1741629" y="4862453"/>
            <a:ext cx="2188730" cy="830488"/>
          </a:xfrm>
          <a:prstGeom prst="rect">
            <a:avLst/>
          </a:prstGeom>
          <a:noFill/>
        </p:spPr>
        <p:txBody>
          <a:bodyPr wrap="square" lIns="90937" tIns="45468" rIns="90937" bIns="45468" rtlCol="0">
            <a:spAutoFit/>
          </a:bodyPr>
          <a:lstStyle/>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Précision des prévisions</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Taux de rapportage pour </a:t>
            </a:r>
            <a:r>
              <a:rPr kumimoji="0" lang="fr-FR" sz="1200" b="1" i="0" u="none" strike="noStrike" kern="1200" cap="none" spc="0" normalizeH="0" baseline="0" dirty="0" smtClean="0">
                <a:ln>
                  <a:noFill/>
                </a:ln>
                <a:solidFill>
                  <a:prstClr val="black"/>
                </a:solidFill>
                <a:effectLst/>
                <a:uLnTx/>
                <a:uFillTx/>
                <a:latin typeface="Gill Sans MT" panose="020B0502020104020203" pitchFamily="34" charset="0"/>
                <a:ea typeface="Arial" charset="0"/>
                <a:cs typeface="Arial" charset="0"/>
              </a:rPr>
              <a:t>l’établissement </a:t>
            </a:r>
            <a:endPar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endParaRP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dirty="0">
                <a:ln>
                  <a:noFill/>
                </a:ln>
                <a:solidFill>
                  <a:prstClr val="black"/>
                </a:solidFill>
                <a:effectLst/>
                <a:uLnTx/>
                <a:uFillTx/>
                <a:latin typeface="Gill Sans MT" panose="020B0502020104020203" pitchFamily="34" charset="0"/>
                <a:ea typeface="Arial" charset="0"/>
                <a:cs typeface="Arial" charset="0"/>
              </a:rPr>
              <a:t>Dans les temps</a:t>
            </a:r>
          </a:p>
        </p:txBody>
      </p:sp>
      <p:sp>
        <p:nvSpPr>
          <p:cNvPr id="70" name="TextBox 69"/>
          <p:cNvSpPr txBox="1"/>
          <p:nvPr/>
        </p:nvSpPr>
        <p:spPr>
          <a:xfrm>
            <a:off x="684387" y="1081390"/>
            <a:ext cx="2875469" cy="522711"/>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dirty="0">
                <a:ln>
                  <a:noFill/>
                </a:ln>
                <a:solidFill>
                  <a:srgbClr val="1A3260">
                    <a:lumMod val="60000"/>
                    <a:lumOff val="40000"/>
                  </a:srgbClr>
                </a:solidFill>
                <a:effectLst/>
                <a:uLnTx/>
                <a:uFillTx/>
                <a:latin typeface="Gill Sans MT" panose="020B0502020104020203" pitchFamily="34" charset="0"/>
                <a:ea typeface="+mn-ea"/>
                <a:cs typeface="+mn-cs"/>
              </a:rPr>
              <a:t>Domaine de capacité de la NSCA et KPI prioritaires</a:t>
            </a:r>
          </a:p>
        </p:txBody>
      </p:sp>
      <p:sp>
        <p:nvSpPr>
          <p:cNvPr id="3" name="TextBox 2"/>
          <p:cNvSpPr txBox="1"/>
          <p:nvPr/>
        </p:nvSpPr>
        <p:spPr>
          <a:xfrm>
            <a:off x="6306777" y="6006876"/>
            <a:ext cx="521724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1" u="none" strike="noStrike" kern="1200" cap="none" spc="0" normalizeH="0" baseline="0" dirty="0">
                <a:ln>
                  <a:noFill/>
                </a:ln>
                <a:solidFill>
                  <a:srgbClr val="FF0000"/>
                </a:solidFill>
                <a:effectLst/>
                <a:uLnTx/>
                <a:uFillTx/>
                <a:latin typeface="Gill Sans MT" panose="020B0502020104020203" pitchFamily="34" charset="0"/>
                <a:ea typeface="+mn-ea"/>
                <a:cs typeface="+mn-cs"/>
              </a:rPr>
              <a:t>Adapté de travaux de recherche du William Davidson Institute à partir </a:t>
            </a:r>
            <a:r>
              <a:rPr kumimoji="0" lang="fr-FR" sz="1600" b="1" i="1" u="none" strike="noStrike" kern="1200" cap="none" spc="0" normalizeH="0" baseline="0" dirty="0" smtClean="0">
                <a:ln>
                  <a:noFill/>
                </a:ln>
                <a:solidFill>
                  <a:srgbClr val="FF0000"/>
                </a:solidFill>
                <a:effectLst/>
                <a:uLnTx/>
                <a:uFillTx/>
                <a:latin typeface="Gill Sans MT" panose="020B0502020104020203" pitchFamily="34" charset="0"/>
                <a:ea typeface="+mn-ea"/>
                <a:cs typeface="+mn-cs"/>
              </a:rPr>
              <a:t>d’idées </a:t>
            </a:r>
            <a:r>
              <a:rPr kumimoji="0" lang="fr-FR" sz="1600" b="1" i="1" u="none" strike="noStrike" kern="1200" cap="none" spc="0" normalizeH="0" baseline="0" dirty="0">
                <a:ln>
                  <a:noFill/>
                </a:ln>
                <a:solidFill>
                  <a:srgbClr val="FF0000"/>
                </a:solidFill>
                <a:effectLst/>
                <a:uLnTx/>
                <a:uFillTx/>
                <a:latin typeface="Gill Sans MT" panose="020B0502020104020203" pitchFamily="34" charset="0"/>
                <a:ea typeface="+mn-ea"/>
                <a:cs typeface="+mn-cs"/>
              </a:rPr>
              <a:t>émises au cours </a:t>
            </a:r>
            <a:r>
              <a:rPr kumimoji="0" lang="fr-FR" sz="1600" b="1" i="1" u="none" strike="noStrike" kern="1200" cap="none" spc="0" normalizeH="0" baseline="0" dirty="0" smtClean="0">
                <a:ln>
                  <a:noFill/>
                </a:ln>
                <a:solidFill>
                  <a:srgbClr val="FF0000"/>
                </a:solidFill>
                <a:effectLst/>
                <a:uLnTx/>
                <a:uFillTx/>
                <a:latin typeface="Gill Sans MT" panose="020B0502020104020203" pitchFamily="34" charset="0"/>
                <a:ea typeface="+mn-ea"/>
                <a:cs typeface="+mn-cs"/>
              </a:rPr>
              <a:t>d’un </a:t>
            </a:r>
            <a:r>
              <a:rPr kumimoji="0" lang="fr-FR" sz="1600" b="1" i="1" u="none" strike="noStrike" kern="1200" cap="none" spc="0" normalizeH="0" baseline="0" dirty="0">
                <a:ln>
                  <a:noFill/>
                </a:ln>
                <a:solidFill>
                  <a:srgbClr val="FF0000"/>
                </a:solidFill>
                <a:effectLst/>
                <a:uLnTx/>
                <a:uFillTx/>
                <a:latin typeface="Gill Sans MT" panose="020B0502020104020203" pitchFamily="34" charset="0"/>
                <a:ea typeface="+mn-ea"/>
                <a:cs typeface="+mn-cs"/>
              </a:rPr>
              <a:t>atelier des parties prenantes de la NSCA</a:t>
            </a:r>
          </a:p>
        </p:txBody>
      </p:sp>
      <p:sp>
        <p:nvSpPr>
          <p:cNvPr id="72" name="Title 6"/>
          <p:cNvSpPr txBox="1">
            <a:spLocks/>
          </p:cNvSpPr>
          <p:nvPr/>
        </p:nvSpPr>
        <p:spPr>
          <a:xfrm>
            <a:off x="391441" y="301388"/>
            <a:ext cx="10280701" cy="610598"/>
          </a:xfrm>
          <a:prstGeom prst="rect">
            <a:avLst/>
          </a:prstGeom>
        </p:spPr>
        <p:txBody>
          <a:bodyPr vert="horz" lIns="120949" tIns="60475" rIns="120949" bIns="60475" rtlCol="0" anchor="b" anchorCtr="0">
            <a:spAutoFit/>
          </a:bodyPr>
          <a:lstStyle>
            <a:lvl1pPr algn="l" defTabSz="457200" rtl="0" eaLnBrk="1" latinLnBrk="0" hangingPunct="1">
              <a:spcBef>
                <a:spcPct val="0"/>
              </a:spcBef>
              <a:buNone/>
              <a:defRPr sz="2400" b="0" i="0" kern="1200">
                <a:solidFill>
                  <a:srgbClr val="BA0C2F"/>
                </a:solidFill>
                <a:latin typeface="Gill Sans MT"/>
                <a:ea typeface="+mj-ea"/>
                <a:cs typeface="Gill Sans MT"/>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fr-FR" sz="3200" b="1" i="0" u="none" strike="noStrike" kern="1200" cap="none" spc="0" normalizeH="0" baseline="0" dirty="0">
                <a:ln>
                  <a:noFill/>
                </a:ln>
                <a:solidFill>
                  <a:srgbClr val="BA0C2F"/>
                </a:solidFill>
                <a:effectLst/>
                <a:uLnTx/>
                <a:uFillTx/>
                <a:latin typeface="Gill Sans MT"/>
                <a:ea typeface="+mj-ea"/>
              </a:rPr>
              <a:t>Exemple </a:t>
            </a:r>
            <a:r>
              <a:rPr kumimoji="0" lang="fr-FR" sz="3200" b="1" i="0" u="none" strike="noStrike" kern="1200" cap="none" spc="0" normalizeH="0" baseline="0" dirty="0" smtClean="0">
                <a:ln>
                  <a:noFill/>
                </a:ln>
                <a:solidFill>
                  <a:srgbClr val="BA0C2F"/>
                </a:solidFill>
                <a:effectLst/>
                <a:uLnTx/>
                <a:uFillTx/>
                <a:latin typeface="Gill Sans MT"/>
                <a:ea typeface="+mj-ea"/>
              </a:rPr>
              <a:t>d’allocation </a:t>
            </a:r>
            <a:r>
              <a:rPr kumimoji="0" lang="fr-FR" sz="3200" b="1" i="0" u="none" strike="noStrike" kern="1200" cap="none" spc="0" normalizeH="0" baseline="0" dirty="0">
                <a:ln>
                  <a:noFill/>
                </a:ln>
                <a:solidFill>
                  <a:srgbClr val="BA0C2F"/>
                </a:solidFill>
                <a:effectLst/>
                <a:uLnTx/>
                <a:uFillTx/>
                <a:latin typeface="Gill Sans MT"/>
                <a:ea typeface="+mj-ea"/>
              </a:rPr>
              <a:t>des investissements</a:t>
            </a:r>
          </a:p>
        </p:txBody>
      </p:sp>
    </p:spTree>
    <p:custDataLst>
      <p:tags r:id="rId1"/>
    </p:custDataLst>
    <p:extLst>
      <p:ext uri="{BB962C8B-B14F-4D97-AF65-F5344CB8AC3E}">
        <p14:creationId xmlns:p14="http://schemas.microsoft.com/office/powerpoint/2010/main" val="3221345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5EBED9A8-8643-4012-A1BD-6C1973BE967C}"/>
</file>

<file path=customXml/itemProps2.xml><?xml version="1.0" encoding="utf-8"?>
<ds:datastoreItem xmlns:ds="http://schemas.openxmlformats.org/officeDocument/2006/customXml" ds:itemID="{175A6869-D96A-4F02-AFB5-379E3C9FA7F2}"/>
</file>

<file path=customXml/itemProps3.xml><?xml version="1.0" encoding="utf-8"?>
<ds:datastoreItem xmlns:ds="http://schemas.openxmlformats.org/officeDocument/2006/customXml" ds:itemID="{8B80F760-F288-4F1C-800D-B3DF1075CC7A}"/>
</file>

<file path=customXml/itemProps4.xml><?xml version="1.0" encoding="utf-8"?>
<ds:datastoreItem xmlns:ds="http://schemas.openxmlformats.org/officeDocument/2006/customXml" ds:itemID="{FCF98557-B673-4FF4-97E0-D422845E8505}"/>
</file>

<file path=docProps/app.xml><?xml version="1.0" encoding="utf-8"?>
<Properties xmlns="http://schemas.openxmlformats.org/officeDocument/2006/extended-properties" xmlns:vt="http://schemas.openxmlformats.org/officeDocument/2006/docPropsVTypes">
  <TotalTime>69</TotalTime>
  <Words>1245</Words>
  <Application>Microsoft Office PowerPoint</Application>
  <PresentationFormat>Custom</PresentationFormat>
  <Paragraphs>153</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    Utilisation des résultats de la NSCA   </vt:lpstr>
      <vt:lpstr>CONCLUSIONS tirées de l’exercice d’analyse des données</vt:lpstr>
      <vt:lpstr>Utilisations des résultats de la NSCA (liste non exhaustive !)</vt:lpstr>
      <vt:lpstr>La NSCA doit faire partie  d’un processus d’amélioration général de la chaîne d’approvisionnement nationale</vt:lpstr>
      <vt:lpstr>Objectif des résultats/rapports de la NSCA</vt:lpstr>
      <vt:lpstr>Utilisation des résultats de la NSCA</vt:lpstr>
      <vt:lpstr>Planification des investissements dans la chaîne d’approvisionnement - Questions</vt:lpstr>
      <vt:lpstr>PowerPoint Presentation</vt:lpstr>
      <vt:lpstr>Planification stratégique nationale et conception/réforme du système</vt:lpstr>
      <vt:lpstr>Suivi de l’amélioration</vt:lpstr>
      <vt:lpstr>Qui doit réaliser ces actions ?  Tout le monde !</vt:lpstr>
      <vt:lpstr>Ressources pour la mise en œuvre des actions définies après la NSCA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uattachotsakda</cp:lastModifiedBy>
  <cp:revision>51</cp:revision>
  <dcterms:created xsi:type="dcterms:W3CDTF">2018-05-01T03:53:35Z</dcterms:created>
  <dcterms:modified xsi:type="dcterms:W3CDTF">2019-04-19T12:30:58Z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7FDA06FD-EC42-46C3-9ADB-BD75CA3E3FAB</vt:lpwstr>
  </property>
  <property fmtid="{D5CDD505-2E9C-101B-9397-08002B2CF9AE}" pid="3" name="ArticulatePath">
    <vt:lpwstr>Day 3-Session 13-Use of NSCA Results-2018</vt:lpwstr>
  </property>
  <property fmtid="{D5CDD505-2E9C-101B-9397-08002B2CF9AE}" pid="4" name="ContentTypeId">
    <vt:lpwstr>0x0101008DA58B5CA681664FAB24816C56F41085020073CD9A2FDE83D74A8AE87C5E6F6E6916</vt:lpwstr>
  </property>
  <property fmtid="{D5CDD505-2E9C-101B-9397-08002B2CF9AE}" pid="5" name="Project Document Type">
    <vt:lpwstr/>
  </property>
  <property fmtid="{D5CDD505-2E9C-101B-9397-08002B2CF9AE}" pid="6" name="MediaServiceImageTags">
    <vt:lpwstr/>
  </property>
  <property fmtid="{D5CDD505-2E9C-101B-9397-08002B2CF9AE}" pid="7" name="lcf76f155ced4ddcb4097134ff3c332f">
    <vt:lpwstr/>
  </property>
</Properties>
</file>