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13.xml" ContentType="application/vnd.openxmlformats-officedocument.presentationml.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0.xml" ContentType="application/vnd.openxmlformats-officedocument.presentationml.tags+xml"/>
  <Override PartName="/docProps/custom.xml" ContentType="application/vnd.openxmlformats-officedocument.custom-properties+xml"/>
  <Override PartName="/ppt/tags/tag3.xml" ContentType="application/vnd.openxmlformats-officedocument.presentationml.tags+xml"/>
  <Override PartName="/ppt/tags/tag4.xml" ContentType="application/vnd.openxmlformats-officedocument.presentationml.tags+xml"/>
  <Override PartName="/ppt/tags/tag9.xml" ContentType="application/vnd.openxmlformats-officedocument.presentationml.tags+xml"/>
  <Override PartName="/ppt/tags/tag12.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11.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15"/>
  </p:notesMasterIdLst>
  <p:sldIdLst>
    <p:sldId id="450" r:id="rId2"/>
    <p:sldId id="437" r:id="rId3"/>
    <p:sldId id="438" r:id="rId4"/>
    <p:sldId id="439" r:id="rId5"/>
    <p:sldId id="440" r:id="rId6"/>
    <p:sldId id="441" r:id="rId7"/>
    <p:sldId id="442" r:id="rId8"/>
    <p:sldId id="443" r:id="rId9"/>
    <p:sldId id="444" r:id="rId10"/>
    <p:sldId id="445" r:id="rId11"/>
    <p:sldId id="446" r:id="rId12"/>
    <p:sldId id="447" r:id="rId13"/>
    <p:sldId id="449"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12" autoAdjust="0"/>
    <p:restoredTop sz="63751" autoAdjust="0"/>
  </p:normalViewPr>
  <p:slideViewPr>
    <p:cSldViewPr snapToGrid="0">
      <p:cViewPr>
        <p:scale>
          <a:sx n="100" d="100"/>
          <a:sy n="100" d="100"/>
        </p:scale>
        <p:origin x="-660"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5"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54493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existe de nombreux KPI, produits traceurs et niveaux de la chaîne </a:t>
            </a:r>
            <a:r>
              <a:rPr lang="fr-FR" b="0" i="0" u="none" baseline="0" dirty="0" smtClean="0"/>
              <a:t>d’approvisionnement</a:t>
            </a:r>
            <a:r>
              <a:rPr lang="fr-FR" b="0" i="0" u="none" baseline="0" dirty="0"/>
              <a:t>, ce qui engendre de nombreux tableaux. </a:t>
            </a:r>
            <a:r>
              <a:rPr lang="fr-FR" b="0" i="0" u="none" baseline="0" dirty="0" smtClean="0"/>
              <a:t>L’équipe d’évaluation </a:t>
            </a:r>
            <a:r>
              <a:rPr lang="fr-FR" b="0" i="0" u="none" baseline="0" dirty="0"/>
              <a:t>aura besoin de ces tableaux pour réaliser une analyse constructive ; le fait de </a:t>
            </a:r>
            <a:r>
              <a:rPr lang="fr-FR" b="0" i="0" u="none" baseline="0" dirty="0" smtClean="0"/>
              <a:t>s’intéresser </a:t>
            </a:r>
            <a:r>
              <a:rPr lang="fr-FR" b="0" i="0" u="none" baseline="0" dirty="0"/>
              <a:t>aux données dans leurs moindres détails peut déboucher sur des recommandations robustes. Selon le public, certaines personnes peuvent être intéressées par ces niveaux de détails et </a:t>
            </a:r>
            <a:r>
              <a:rPr lang="fr-FR" b="0" i="0" u="none" baseline="0" dirty="0" smtClean="0"/>
              <a:t>d’autres </a:t>
            </a:r>
            <a:r>
              <a:rPr lang="fr-FR" b="0" i="0" u="none" baseline="0" dirty="0"/>
              <a:t>non. De nombreux tableaux de données peuvent être présentés dans une annexe ou des tableaux de données séparés pour les personnes intéressées, les résultats abordés en détail et pertinents vis-à-vis des conclusions et des recommandations étant indiqués dans le corps du texte.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fr-FR"/>
          </a:p>
        </p:txBody>
      </p:sp>
    </p:spTree>
    <p:extLst>
      <p:ext uri="{BB962C8B-B14F-4D97-AF65-F5344CB8AC3E}">
        <p14:creationId xmlns:p14="http://schemas.microsoft.com/office/powerpoint/2010/main" val="3614396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Un autre tableau organisé différemment du tableau présenté dans la diapositive précédente.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fr-FR"/>
          </a:p>
        </p:txBody>
      </p:sp>
    </p:spTree>
    <p:extLst>
      <p:ext uri="{BB962C8B-B14F-4D97-AF65-F5344CB8AC3E}">
        <p14:creationId xmlns:p14="http://schemas.microsoft.com/office/powerpoint/2010/main" val="1808984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Pour les KPI pour lesquels des données historiques ont été également recueillies à différents niveaux de la chaîne </a:t>
            </a:r>
            <a:r>
              <a:rPr lang="fr-FR" b="0" i="0" u="none" baseline="0" dirty="0" smtClean="0"/>
              <a:t>d’approvisionnement</a:t>
            </a:r>
            <a:r>
              <a:rPr lang="fr-FR" b="0" i="0" u="none" baseline="0" dirty="0"/>
              <a:t>, il est peut-être possible de créer des graphiques linéaires montrant les tendances dans le temps à différents niveaux. Ceci peut aider à déterminer </a:t>
            </a:r>
            <a:r>
              <a:rPr lang="fr-FR" b="0" i="0" u="none" baseline="0" dirty="0" smtClean="0"/>
              <a:t>s’il </a:t>
            </a:r>
            <a:r>
              <a:rPr lang="fr-FR" b="0" i="0" u="none" baseline="0" dirty="0"/>
              <a:t>existe ou non un lien dans le temps entre les niveaux de la chaîne </a:t>
            </a:r>
            <a:r>
              <a:rPr lang="fr-FR" b="0" i="0" u="none" baseline="0" dirty="0" smtClean="0"/>
              <a:t>d’approvisionnement</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fr-FR"/>
          </a:p>
        </p:txBody>
      </p:sp>
    </p:spTree>
    <p:extLst>
      <p:ext uri="{BB962C8B-B14F-4D97-AF65-F5344CB8AC3E}">
        <p14:creationId xmlns:p14="http://schemas.microsoft.com/office/powerpoint/2010/main" val="2078034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Afin de permettre une meilleure comparaison des résultats entre les pays et également (peut-être de manière plus importante) dans le temps au sein </a:t>
            </a:r>
            <a:r>
              <a:rPr lang="fr-FR" b="0" i="0" u="none" baseline="0" dirty="0" smtClean="0"/>
              <a:t>d’un </a:t>
            </a:r>
            <a:r>
              <a:rPr lang="fr-FR" b="0" i="0" u="none" baseline="0" dirty="0"/>
              <a:t>pays, les KPI doivent être calculés de la façon recommandée.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13</a:t>
            </a:fld>
            <a:endParaRPr lang="fr-FR"/>
          </a:p>
        </p:txBody>
      </p:sp>
    </p:spTree>
    <p:extLst>
      <p:ext uri="{BB962C8B-B14F-4D97-AF65-F5344CB8AC3E}">
        <p14:creationId xmlns:p14="http://schemas.microsoft.com/office/powerpoint/2010/main" val="4043651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formules de tous les KPI sont fournies dans les fiches de référence des KPI. Toutefois, ces formules </a:t>
            </a:r>
            <a:r>
              <a:rPr lang="fr-FR" b="0" i="0" u="none" baseline="0" dirty="0" smtClean="0"/>
              <a:t>n’ont </a:t>
            </a:r>
            <a:r>
              <a:rPr lang="fr-FR" b="0" i="0" u="none" baseline="0" dirty="0"/>
              <a:t>pas de lien direct avec les données qui sont collectées. Dans certains cas, des étapes intermédiaires peuvent être nécessaires pour traiter les données et les préparer pour le calcul </a:t>
            </a:r>
            <a:r>
              <a:rPr lang="fr-FR" b="0" i="0" u="none" baseline="0" dirty="0" smtClean="0"/>
              <a:t>d’un </a:t>
            </a:r>
            <a:r>
              <a:rPr lang="fr-FR" b="0" i="0" u="none" baseline="0" dirty="0"/>
              <a:t>KPI donné. De plus, les données de certains KPI, en particulier (mais pas uniquement) celles recueillies via </a:t>
            </a:r>
            <a:r>
              <a:rPr lang="fr-FR" b="0" i="0" u="none" baseline="0" dirty="0" smtClean="0"/>
              <a:t>l’outil </a:t>
            </a:r>
            <a:r>
              <a:rPr lang="fr-FR" b="0" i="0" u="none" baseline="0" dirty="0"/>
              <a:t>de KPI non centralisé, sont issues de plusieurs sites, pour plusieurs produits traceurs, ou associent une variété de sites et de produits traceurs. Les formules des fiches de référence des indicateurs </a:t>
            </a:r>
            <a:r>
              <a:rPr lang="fr-FR" b="0" i="0" u="none" baseline="0" dirty="0" smtClean="0"/>
              <a:t>s’entendent </a:t>
            </a:r>
            <a:r>
              <a:rPr lang="fr-FR" b="0" i="0" u="none" baseline="0" dirty="0"/>
              <a:t>généralement pour un seul site et un seul produit. La fiche de référence des KPI décrit comment, en principe, calculer et présenter les moyennes, mais les étapes pratiques nécessaires pour cela ne sont pas décrites de façon détaillée. Les KPI </a:t>
            </a:r>
            <a:r>
              <a:rPr lang="fr-FR" b="0" i="0" u="none" baseline="0" dirty="0" smtClean="0"/>
              <a:t>s’accompagnent d’un </a:t>
            </a:r>
            <a:r>
              <a:rPr lang="fr-FR" b="0" i="0" u="none" baseline="0" dirty="0"/>
              <a:t>plan </a:t>
            </a:r>
            <a:r>
              <a:rPr lang="fr-FR" b="0" i="0" u="none" baseline="0" dirty="0" smtClean="0"/>
              <a:t>d’analyse </a:t>
            </a:r>
            <a:r>
              <a:rPr lang="fr-FR" b="0" i="0" u="none" baseline="0" dirty="0"/>
              <a:t>des données qui fournit des détails sur la procédure permettant </a:t>
            </a:r>
            <a:r>
              <a:rPr lang="fr-FR" b="0" i="0" u="none" baseline="0" dirty="0" smtClean="0"/>
              <a:t>d’obtenir </a:t>
            </a:r>
            <a:r>
              <a:rPr lang="fr-FR" b="0" i="0" u="none" baseline="0" dirty="0"/>
              <a:t>le calcul final des KPI à partir des données brutes et indique le code utilisé dans </a:t>
            </a:r>
            <a:r>
              <a:rPr lang="fr-FR" b="0" i="0" u="none" baseline="0" dirty="0" err="1"/>
              <a:t>SurveyCTO</a:t>
            </a:r>
            <a:r>
              <a:rPr lang="fr-FR" b="0" i="0" u="none" baseline="0" dirty="0"/>
              <a:t>, de sorte que les utilisateurs puissent identifier rapidement quelles données sont nécessaires et que faire des données. Le plan </a:t>
            </a:r>
            <a:r>
              <a:rPr lang="fr-FR" b="0" i="0" u="none" baseline="0" dirty="0" smtClean="0"/>
              <a:t>d’analyse </a:t>
            </a:r>
            <a:r>
              <a:rPr lang="fr-FR" b="0" i="0" u="none" baseline="0" dirty="0"/>
              <a:t>des données fournit à la fois des descriptions du processus </a:t>
            </a:r>
            <a:r>
              <a:rPr lang="fr-FR" b="0" i="0" u="none" baseline="0" dirty="0" smtClean="0"/>
              <a:t>d’analyse </a:t>
            </a:r>
            <a:r>
              <a:rPr lang="fr-FR" b="0" i="0" u="none" baseline="0" dirty="0"/>
              <a:t>basées sur les formules et sur le texte pour chacun des KPI (de base et facultatifs).</a:t>
            </a:r>
          </a:p>
          <a:p>
            <a:endParaRPr lang="fr-FR" baseline="0" dirty="0" smtClean="0"/>
          </a:p>
          <a:p>
            <a:pPr algn="l" rtl="0"/>
            <a:r>
              <a:rPr lang="fr-FR" b="0" i="0" u="none" baseline="0" dirty="0"/>
              <a:t>La présentation se concentre sur les KPI de base, mais ces principes valent également pour les KPI facultatifs ; le plan </a:t>
            </a:r>
            <a:r>
              <a:rPr lang="fr-FR" b="0" i="0" u="none" baseline="0" dirty="0" smtClean="0"/>
              <a:t>d’analyse </a:t>
            </a:r>
            <a:r>
              <a:rPr lang="fr-FR" b="0" i="0" u="none" baseline="0" dirty="0"/>
              <a:t>des données comprend davantage </a:t>
            </a:r>
            <a:r>
              <a:rPr lang="fr-FR" b="0" i="0" u="none" baseline="0" dirty="0" smtClean="0"/>
              <a:t>d’informations </a:t>
            </a:r>
            <a:r>
              <a:rPr lang="fr-FR" b="0" i="0" u="none" baseline="0" dirty="0"/>
              <a:t>sur les KPI facultatifs. Les utilisateurs peuvent également se référer aux modèles </a:t>
            </a:r>
            <a:r>
              <a:rPr lang="fr-FR" b="0" i="0" u="none" baseline="0" dirty="0" smtClean="0"/>
              <a:t>d’analyse </a:t>
            </a:r>
            <a:r>
              <a:rPr lang="fr-FR" b="0" i="0" u="none" baseline="0" dirty="0"/>
              <a:t>des KPI, lesquels calculent automatiquement les KPI.</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fr-FR"/>
          </a:p>
        </p:txBody>
      </p:sp>
    </p:spTree>
    <p:extLst>
      <p:ext uri="{BB962C8B-B14F-4D97-AF65-F5344CB8AC3E}">
        <p14:creationId xmlns:p14="http://schemas.microsoft.com/office/powerpoint/2010/main" val="2292100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est possible de calculer beaucoup plus de KPI </a:t>
            </a:r>
            <a:r>
              <a:rPr lang="fr-FR" b="0" i="0" u="none" baseline="0" dirty="0" smtClean="0"/>
              <a:t>qu’il </a:t>
            </a:r>
            <a:r>
              <a:rPr lang="fr-FR" b="0" i="0" u="none" baseline="0" dirty="0"/>
              <a:t>ne sera utile </a:t>
            </a:r>
            <a:r>
              <a:rPr lang="fr-FR" b="0" i="0" u="none" baseline="0" dirty="0" smtClean="0"/>
              <a:t>d’en </a:t>
            </a:r>
            <a:r>
              <a:rPr lang="fr-FR" b="0" i="0" u="none" baseline="0" dirty="0"/>
              <a:t>présenter. Par exemple, les taux de rupture de stock doivent être calculés pour chaque site visité et pour chaque produit traceur utilisé dans </a:t>
            </a:r>
            <a:r>
              <a:rPr lang="fr-FR" b="0" i="0" u="none" baseline="0" dirty="0" smtClean="0"/>
              <a:t>l’évaluation</a:t>
            </a:r>
            <a:r>
              <a:rPr lang="fr-FR" b="0" i="0" u="none" baseline="0" dirty="0"/>
              <a:t>. Par exemple, </a:t>
            </a:r>
            <a:r>
              <a:rPr lang="fr-FR" b="0" i="0" u="none" baseline="0" dirty="0" smtClean="0"/>
              <a:t>s’il </a:t>
            </a:r>
            <a:r>
              <a:rPr lang="fr-FR" b="0" i="0" u="none" baseline="0" dirty="0"/>
              <a:t>y a 10 produits traceurs et 70 sites couverts par </a:t>
            </a:r>
            <a:r>
              <a:rPr lang="fr-FR" b="0" i="0" u="none" baseline="0" dirty="0" smtClean="0"/>
              <a:t>l’évaluation</a:t>
            </a:r>
            <a:r>
              <a:rPr lang="fr-FR" b="0" i="0" u="none" baseline="0" dirty="0"/>
              <a:t>, cela signifie que 70 x 10 = 700 KPI distincts peuvent être calculés pour la rupture de stock (et cela ne représente </a:t>
            </a:r>
            <a:r>
              <a:rPr lang="fr-FR" b="0" i="0" u="none" baseline="0" dirty="0" smtClean="0"/>
              <a:t>qu’un </a:t>
            </a:r>
            <a:r>
              <a:rPr lang="fr-FR" b="0" i="0" u="none" baseline="0" dirty="0"/>
              <a:t>KPI parmi beaucoup </a:t>
            </a:r>
            <a:r>
              <a:rPr lang="fr-FR" b="0" i="0" u="none" baseline="0" dirty="0" smtClean="0"/>
              <a:t>d’autres</a:t>
            </a:r>
            <a:r>
              <a:rPr lang="fr-FR" b="0" i="0" u="none" baseline="0" dirty="0"/>
              <a:t>). La présentation </a:t>
            </a:r>
            <a:r>
              <a:rPr lang="fr-FR" b="0" i="0" u="none" baseline="0" dirty="0" smtClean="0"/>
              <a:t>d’une </a:t>
            </a:r>
            <a:r>
              <a:rPr lang="fr-FR" b="0" i="0" u="none" baseline="0" dirty="0"/>
              <a:t>telle quantité de données dans les rapports, les présentations, etc. ne va bien entendu pas aider les lecteurs/le public à comprendre ces données. Aussi, bon nombre des données recueillies nécessiteront une agrégation aux fins des présentations, mais aussi afin </a:t>
            </a:r>
            <a:r>
              <a:rPr lang="fr-FR" b="0" i="0" u="none" baseline="0" dirty="0" smtClean="0"/>
              <a:t>d’être </a:t>
            </a:r>
            <a:r>
              <a:rPr lang="fr-FR" b="0" i="0" u="none" baseline="0" dirty="0"/>
              <a:t>bien comprises par </a:t>
            </a:r>
            <a:r>
              <a:rPr lang="fr-FR" b="0" i="0" u="none" baseline="0" dirty="0" smtClean="0"/>
              <a:t>l’équipe d’évaluation</a:t>
            </a:r>
            <a:r>
              <a:rPr lang="fr-FR" b="0" i="0" u="none" baseline="0" dirty="0"/>
              <a:t>. Elles devront être présentées sous la forme </a:t>
            </a:r>
            <a:r>
              <a:rPr lang="fr-FR" b="0" i="0" u="none" baseline="0" dirty="0" smtClean="0"/>
              <a:t>d’une </a:t>
            </a:r>
            <a:r>
              <a:rPr lang="fr-FR" b="0" i="0" u="none" baseline="0" dirty="0"/>
              <a:t>moyenne pour les différents types de chaîne </a:t>
            </a:r>
            <a:r>
              <a:rPr lang="fr-FR" b="0" i="0" u="none" baseline="0" dirty="0" smtClean="0"/>
              <a:t>d’approvisionnement</a:t>
            </a:r>
            <a:r>
              <a:rPr lang="fr-FR" b="0" i="0" u="none" baseline="0" dirty="0"/>
              <a:t>, types </a:t>
            </a:r>
            <a:r>
              <a:rPr lang="fr-FR" b="0" i="0" u="none" baseline="0" dirty="0" smtClean="0"/>
              <a:t>d’établissements</a:t>
            </a:r>
            <a:r>
              <a:rPr lang="fr-FR" b="0" i="0" u="none" baseline="0" dirty="0"/>
              <a:t>, produits traceurs, etc. </a:t>
            </a:r>
          </a:p>
          <a:p>
            <a:endParaRPr lang="fr-FR" baseline="0" dirty="0" smtClean="0"/>
          </a:p>
          <a:p>
            <a:pPr algn="l" rtl="0"/>
            <a:r>
              <a:rPr lang="fr-FR" b="0" i="0" u="none" baseline="0" dirty="0"/>
              <a:t>Les niveaux </a:t>
            </a:r>
            <a:r>
              <a:rPr lang="fr-FR" b="0" i="0" u="none" baseline="0" dirty="0" smtClean="0"/>
              <a:t>d’agrégation </a:t>
            </a:r>
            <a:r>
              <a:rPr lang="fr-FR" b="0" i="0" u="none" baseline="0" dirty="0"/>
              <a:t>sont les suivants :</a:t>
            </a:r>
          </a:p>
          <a:p>
            <a:pPr algn="l" rtl="0"/>
            <a:r>
              <a:rPr lang="fr-FR" b="0" i="0" u="none" baseline="0" dirty="0"/>
              <a:t>Par produit traceur : les résultats sont présentés séparément pour chacun des produits traceurs, mais les moyennes peuvent </a:t>
            </a:r>
            <a:r>
              <a:rPr lang="fr-FR" b="0" i="0" u="none" baseline="0" dirty="0" smtClean="0"/>
              <a:t>s’étaler </a:t>
            </a:r>
            <a:r>
              <a:rPr lang="fr-FR" b="0" i="0" u="none" baseline="0" dirty="0"/>
              <a:t>sur différents sites et/ou dans le temps (généralement plusieurs mois).</a:t>
            </a:r>
          </a:p>
          <a:p>
            <a:pPr algn="l" rtl="0"/>
            <a:r>
              <a:rPr lang="fr-FR" b="0" i="0" u="none" baseline="0" dirty="0"/>
              <a:t>Type </a:t>
            </a:r>
            <a:r>
              <a:rPr lang="fr-FR" b="0" i="0" u="none" baseline="0" dirty="0" smtClean="0"/>
              <a:t>d’entité</a:t>
            </a:r>
            <a:r>
              <a:rPr lang="fr-FR" b="0" i="0" u="none" baseline="0" dirty="0"/>
              <a:t> : le classement des résultats par type </a:t>
            </a:r>
            <a:r>
              <a:rPr lang="fr-FR" b="0" i="0" u="none" baseline="0" dirty="0" smtClean="0"/>
              <a:t>d’entité </a:t>
            </a:r>
            <a:r>
              <a:rPr lang="fr-FR" b="0" i="0" u="none" baseline="0" dirty="0"/>
              <a:t>(p. ex., centre de santé, hôpital, entrepôt intermédiaire, entrepôt central) présente généralement un intérêt pour </a:t>
            </a:r>
            <a:r>
              <a:rPr lang="fr-FR" b="0" i="0" u="none" baseline="0" dirty="0" smtClean="0"/>
              <a:t>l’équipe d’évaluation </a:t>
            </a:r>
            <a:r>
              <a:rPr lang="fr-FR" b="0" i="0" u="none" baseline="0" dirty="0"/>
              <a:t>et les publics.</a:t>
            </a:r>
          </a:p>
          <a:p>
            <a:pPr algn="l" rtl="0"/>
            <a:r>
              <a:rPr lang="fr-FR" b="0" i="0" u="none" baseline="0" dirty="0"/>
              <a:t>Niveau de la chaîne </a:t>
            </a:r>
            <a:r>
              <a:rPr lang="fr-FR" b="0" i="0" u="none" baseline="0" dirty="0" smtClean="0"/>
              <a:t>d’approvisionnement</a:t>
            </a:r>
            <a:r>
              <a:rPr lang="fr-FR" b="0" i="0" u="none" baseline="0" dirty="0"/>
              <a:t> : parfois, différents types </a:t>
            </a:r>
            <a:r>
              <a:rPr lang="fr-FR" b="0" i="0" u="none" baseline="0" dirty="0" smtClean="0"/>
              <a:t>d’entités </a:t>
            </a:r>
            <a:r>
              <a:rPr lang="fr-FR" b="0" i="0" u="none" baseline="0" dirty="0"/>
              <a:t>peuvent être combinés si elles se trouvent au même « niveau » de la chaîne </a:t>
            </a:r>
            <a:r>
              <a:rPr lang="fr-FR" b="0" i="0" u="none" baseline="0" dirty="0" smtClean="0"/>
              <a:t>d’approvisionnement</a:t>
            </a:r>
            <a:r>
              <a:rPr lang="fr-FR" b="0" i="0" u="none" baseline="0" dirty="0"/>
              <a:t>. Par exemple, les points de prestation de services (comprenant les centres de santé, hôpitaux, etc.) peuvent être présentés ensemble.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3</a:t>
            </a:fld>
            <a:endParaRPr lang="fr-FR"/>
          </a:p>
        </p:txBody>
      </p:sp>
    </p:spTree>
    <p:extLst>
      <p:ext uri="{BB962C8B-B14F-4D97-AF65-F5344CB8AC3E}">
        <p14:creationId xmlns:p14="http://schemas.microsoft.com/office/powerpoint/2010/main" val="2900733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Suite de la diapositive précédente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4</a:t>
            </a:fld>
            <a:endParaRPr lang="fr-FR"/>
          </a:p>
        </p:txBody>
      </p:sp>
    </p:spTree>
    <p:extLst>
      <p:ext uri="{BB962C8B-B14F-4D97-AF65-F5344CB8AC3E}">
        <p14:creationId xmlns:p14="http://schemas.microsoft.com/office/powerpoint/2010/main" val="3761359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formule en haut de la diapositive est la formule présentée dans la fiche de référence des indicateurs. Elle indique que vous devez calculer le pourcentage de jours de la période de </a:t>
            </a:r>
            <a:r>
              <a:rPr lang="fr-FR" b="0" i="0" u="none" baseline="0" dirty="0" err="1"/>
              <a:t>reporting</a:t>
            </a:r>
            <a:r>
              <a:rPr lang="fr-FR" b="0" i="0" u="none" baseline="0" dirty="0"/>
              <a:t> (généralement 6 mois pour une évaluation nationale de la chaîne </a:t>
            </a:r>
            <a:r>
              <a:rPr lang="fr-FR" b="0" i="0" u="none" baseline="0" dirty="0" smtClean="0"/>
              <a:t>d’approvisionnement</a:t>
            </a:r>
            <a:r>
              <a:rPr lang="fr-FR" b="0" i="0" u="none" baseline="0" dirty="0"/>
              <a:t>) durant lesquels un produit est en rupture de stock. Cependant, ces données sont recueillies sur un certain nombre de sites. Certains </a:t>
            </a:r>
            <a:r>
              <a:rPr lang="fr-FR" b="0" i="0" u="none" baseline="0" dirty="0" smtClean="0"/>
              <a:t>d’entre </a:t>
            </a:r>
            <a:r>
              <a:rPr lang="fr-FR" b="0" i="0" u="none" baseline="0" dirty="0"/>
              <a:t>eux peuvent gérer un produit traceur en particulier et </a:t>
            </a:r>
            <a:r>
              <a:rPr lang="fr-FR" b="0" i="0" u="none" baseline="0" dirty="0" smtClean="0"/>
              <a:t>d’autres </a:t>
            </a:r>
            <a:r>
              <a:rPr lang="fr-FR" b="0" i="0" u="none" baseline="0" dirty="0"/>
              <a:t>non. Certains peuvent disposer de données pour les 6 mois, tandis que </a:t>
            </a:r>
            <a:r>
              <a:rPr lang="fr-FR" b="0" i="0" u="none" baseline="0" dirty="0" smtClean="0"/>
              <a:t>d’autres </a:t>
            </a:r>
            <a:r>
              <a:rPr lang="fr-FR" b="0" i="0" u="none" baseline="0" dirty="0"/>
              <a:t>non.</a:t>
            </a:r>
          </a:p>
          <a:p>
            <a:endParaRPr lang="fr-FR" baseline="0" dirty="0" smtClean="0"/>
          </a:p>
          <a:p>
            <a:pPr algn="l" rtl="0"/>
            <a:r>
              <a:rPr lang="fr-FR" b="0" i="0" u="none" baseline="0" dirty="0"/>
              <a:t>La seconde formule décrit comment agréger les données. Suivant cette formule, il faut tout </a:t>
            </a:r>
            <a:r>
              <a:rPr lang="fr-FR" b="0" i="0" u="none" baseline="0" dirty="0" smtClean="0"/>
              <a:t>d’abord </a:t>
            </a:r>
            <a:r>
              <a:rPr lang="fr-FR" b="0" i="0" u="none" baseline="0" dirty="0"/>
              <a:t>calculer les résultats pour chaque établissement et chaque produit, puis prendre la moyenne (de </a:t>
            </a:r>
            <a:r>
              <a:rPr lang="fr-FR" b="0" i="0" u="none" baseline="0" dirty="0" smtClean="0"/>
              <a:t>l’échantillon </a:t>
            </a:r>
            <a:r>
              <a:rPr lang="fr-FR" b="0" i="0" u="none" baseline="0" dirty="0"/>
              <a:t>pondéré) pour chaque produit sur </a:t>
            </a:r>
            <a:r>
              <a:rPr lang="fr-FR" b="0" i="0" u="none" baseline="0" dirty="0" smtClean="0"/>
              <a:t>l’ensemble </a:t>
            </a:r>
            <a:r>
              <a:rPr lang="fr-FR" b="0" i="0" u="none" baseline="0" dirty="0"/>
              <a:t>des établissements, et enfin prendre une moyenne globale sur </a:t>
            </a:r>
            <a:r>
              <a:rPr lang="fr-FR" b="0" i="0" u="none" baseline="0" dirty="0" smtClean="0"/>
              <a:t>l’ensemble </a:t>
            </a:r>
            <a:r>
              <a:rPr lang="fr-FR" b="0" i="0" u="none" baseline="0" dirty="0"/>
              <a:t>des produits.</a:t>
            </a:r>
          </a:p>
          <a:p>
            <a:endParaRPr lang="fr-FR" baseline="0" dirty="0" smtClean="0"/>
          </a:p>
          <a:p>
            <a:pPr algn="l" rtl="0"/>
            <a:r>
              <a:rPr lang="fr-FR" b="0" i="0" u="none" baseline="0" dirty="0"/>
              <a:t>Pour interpréter la formule, commencez par les parenthèses les plus internes et progressez vers </a:t>
            </a:r>
            <a:r>
              <a:rPr lang="fr-FR" b="0" i="0" u="none" baseline="0" dirty="0" smtClean="0"/>
              <a:t>l’extérieur</a:t>
            </a:r>
            <a:r>
              <a:rPr lang="fr-FR" b="0" i="0" u="none" baseline="0" dirty="0"/>
              <a:t> :</a:t>
            </a:r>
          </a:p>
          <a:p>
            <a:pPr marL="228600" indent="-228600" algn="l" rtl="0">
              <a:buAutoNum type="arabicPeriod"/>
            </a:pPr>
            <a:r>
              <a:rPr lang="fr-FR" b="0" i="0" u="none" baseline="0" dirty="0"/>
              <a:t>Le sigma (lettre grecque) avec le 6 en haut et le « m=1 » en bas indique de faire la somme du mois 1 au mois 6. Les variables suivantes indiquent ce </a:t>
            </a:r>
            <a:r>
              <a:rPr lang="fr-FR" b="0" i="0" u="none" baseline="0" dirty="0" smtClean="0"/>
              <a:t>qu’il </a:t>
            </a:r>
            <a:r>
              <a:rPr lang="fr-FR" b="0" i="0" u="none" baseline="0" dirty="0"/>
              <a:t>faut additionner. En haut de la fraction (</a:t>
            </a:r>
            <a:r>
              <a:rPr lang="fr-FR" b="0" i="0" u="none" baseline="0" dirty="0" err="1"/>
              <a:t>joursrupt</a:t>
            </a:r>
            <a:r>
              <a:rPr lang="fr-FR" b="0" i="0" u="none" baseline="-25000" dirty="0" err="1"/>
              <a:t>emt</a:t>
            </a:r>
            <a:r>
              <a:rPr lang="fr-FR" b="0" i="0" u="none" baseline="0" dirty="0"/>
              <a:t> x </a:t>
            </a:r>
            <a:r>
              <a:rPr lang="fr-FR" b="0" i="0" u="none" baseline="0" dirty="0" err="1"/>
              <a:t>fsmaj</a:t>
            </a:r>
            <a:r>
              <a:rPr lang="fr-FR" b="0" i="0" u="none" baseline="-25000" dirty="0" err="1"/>
              <a:t>emt</a:t>
            </a:r>
            <a:r>
              <a:rPr lang="fr-FR" b="0" i="0" u="none" baseline="0" dirty="0"/>
              <a:t>), faites la somme du nombre de jours de rupture de stock, si la fiche de stock est disponible pour ce mois. </a:t>
            </a:r>
            <a:r>
              <a:rPr lang="fr-FR" b="0" i="0" u="none" baseline="0" dirty="0" smtClean="0"/>
              <a:t>L’indice </a:t>
            </a:r>
            <a:r>
              <a:rPr lang="fr-FR" b="0" i="0" u="none" baseline="0" dirty="0"/>
              <a:t>indique que la procédure doit être répétée pour chaque établissement, chaque mois et chaque produit traceur. Au bas de la fraction (</a:t>
            </a:r>
            <a:r>
              <a:rPr lang="fr-FR" b="0" i="0" u="none" baseline="0" dirty="0" err="1"/>
              <a:t>fsmaj</a:t>
            </a:r>
            <a:r>
              <a:rPr lang="fr-FR" b="0" i="0" u="none" baseline="-25000" dirty="0" err="1"/>
              <a:t>emt</a:t>
            </a:r>
            <a:r>
              <a:rPr lang="fr-FR" b="0" i="0" u="none" baseline="0" dirty="0"/>
              <a:t> x nombre de jours dans le mois m), vous additionnez le nombre de jours </a:t>
            </a:r>
            <a:r>
              <a:rPr lang="fr-FR" b="0" i="0" u="none" baseline="0" dirty="0" smtClean="0"/>
              <a:t>d’un </a:t>
            </a:r>
            <a:r>
              <a:rPr lang="fr-FR" b="0" i="0" u="none" baseline="0" dirty="0"/>
              <a:t>mois donné, à condition que les données soient disponibles pour ce mois. Ainsi, la fraction permet </a:t>
            </a:r>
            <a:r>
              <a:rPr lang="fr-FR" b="0" i="0" u="none" baseline="0" dirty="0" smtClean="0"/>
              <a:t>d’obtenir </a:t>
            </a:r>
            <a:r>
              <a:rPr lang="fr-FR" b="0" i="0" u="none" baseline="0" dirty="0"/>
              <a:t>le pourcentage de jours durant lesquels un produit particulier a été en rupture de stock pour chaque établissement.</a:t>
            </a:r>
          </a:p>
          <a:p>
            <a:pPr marL="0" indent="0" algn="l" rtl="0">
              <a:buNone/>
            </a:pPr>
            <a:endParaRPr lang="fr-FR" baseline="0" dirty="0" smtClean="0"/>
          </a:p>
          <a:p>
            <a:pPr marL="0" indent="0" algn="l" rtl="0">
              <a:buNone/>
            </a:pPr>
            <a:r>
              <a:rPr lang="fr-FR" b="0" i="0" u="none" baseline="0" dirty="0"/>
              <a:t>2. Le pourcentage résultant des parenthèses intérieures est ensuite multiplié par la pondération de </a:t>
            </a:r>
            <a:r>
              <a:rPr lang="fr-FR" b="0" i="0" u="none" baseline="0" dirty="0" smtClean="0"/>
              <a:t>l’échantillon </a:t>
            </a:r>
            <a:r>
              <a:rPr lang="fr-FR" b="0" i="0" u="none" baseline="0" dirty="0"/>
              <a:t>spécifique à chaque établissement (la rubrique sur </a:t>
            </a:r>
            <a:r>
              <a:rPr lang="fr-FR" b="0" i="0" u="none" baseline="0" dirty="0" smtClean="0"/>
              <a:t>l’échantillonnage </a:t>
            </a:r>
            <a:r>
              <a:rPr lang="fr-FR" b="0" i="0" u="none" baseline="0" dirty="0"/>
              <a:t>fournit davantage </a:t>
            </a:r>
            <a:r>
              <a:rPr lang="fr-FR" b="0" i="0" u="none" baseline="0" dirty="0" smtClean="0"/>
              <a:t>d’informations </a:t>
            </a:r>
            <a:r>
              <a:rPr lang="fr-FR" b="0" i="0" u="none" baseline="0" dirty="0"/>
              <a:t>sur les pondérations </a:t>
            </a:r>
            <a:r>
              <a:rPr lang="fr-FR" b="0" i="0" u="none" baseline="0" dirty="0" smtClean="0"/>
              <a:t>d’échantillon</a:t>
            </a:r>
            <a:r>
              <a:rPr lang="fr-FR" b="0" i="0" u="none" baseline="0" dirty="0"/>
              <a:t>). Par exemple, pour 3 établissements :</a:t>
            </a:r>
          </a:p>
          <a:p>
            <a:pPr marL="0" indent="0" algn="l" rtl="0">
              <a:buNone/>
            </a:pPr>
            <a:endParaRPr lang="fr-FR" baseline="0" dirty="0" smtClean="0"/>
          </a:p>
          <a:p>
            <a:pPr marL="0" indent="0" algn="l" rtl="0">
              <a:buNone/>
            </a:pPr>
            <a:r>
              <a:rPr lang="fr-FR" b="0" i="0" u="none" baseline="0" dirty="0"/>
              <a:t>	</a:t>
            </a:r>
            <a:r>
              <a:rPr lang="fr-FR" b="0" i="0" u="sng" baseline="0" dirty="0"/>
              <a:t>Nombre </a:t>
            </a:r>
            <a:r>
              <a:rPr lang="fr-FR" b="0" i="0" u="sng" baseline="0" dirty="0" smtClean="0"/>
              <a:t>d’établissements</a:t>
            </a:r>
            <a:r>
              <a:rPr lang="fr-FR" b="0" i="0" u="none" baseline="0" dirty="0"/>
              <a:t>	</a:t>
            </a:r>
            <a:r>
              <a:rPr lang="fr-FR" b="0" i="0" u="sng" baseline="0" dirty="0"/>
              <a:t>Pourcentage de jours de rupture de stock</a:t>
            </a:r>
            <a:r>
              <a:rPr lang="fr-FR" b="0" i="0" u="none" baseline="0" dirty="0"/>
              <a:t>	</a:t>
            </a:r>
            <a:r>
              <a:rPr lang="fr-FR" b="0" i="0" u="sng" baseline="0" dirty="0"/>
              <a:t>Pondération de </a:t>
            </a:r>
            <a:r>
              <a:rPr lang="fr-FR" b="0" i="0" u="sng" baseline="0" dirty="0" smtClean="0"/>
              <a:t>l’échantillon</a:t>
            </a:r>
            <a:r>
              <a:rPr lang="fr-FR" b="0" i="0" u="none" baseline="0" dirty="0"/>
              <a:t>		</a:t>
            </a:r>
            <a:r>
              <a:rPr lang="fr-FR" b="0" i="0" u="sng" baseline="0" dirty="0"/>
              <a:t>Résultat</a:t>
            </a:r>
          </a:p>
          <a:p>
            <a:pPr marL="0" indent="0" algn="l" rtl="0">
              <a:buNone/>
            </a:pPr>
            <a:r>
              <a:rPr lang="fr-FR" b="0" i="0" u="none" baseline="0" dirty="0"/>
              <a:t>	1		25 %			2		25 % x 2 = 0,5</a:t>
            </a:r>
          </a:p>
          <a:p>
            <a:pPr marL="0" indent="0" algn="l" rtl="0">
              <a:buNone/>
            </a:pPr>
            <a:r>
              <a:rPr lang="fr-FR" b="0" i="0" u="none" baseline="0" dirty="0"/>
              <a:t>	2		50 %			1,5		50 % x 1,5 = 0,75</a:t>
            </a:r>
          </a:p>
          <a:p>
            <a:pPr marL="0" indent="0" algn="l" rtl="0">
              <a:buNone/>
            </a:pPr>
            <a:r>
              <a:rPr lang="fr-FR" b="0" i="0" u="none" baseline="0" dirty="0"/>
              <a:t>	3		0 %			2		0 % x 2 = 0</a:t>
            </a:r>
          </a:p>
          <a:p>
            <a:pPr marL="0" indent="0" algn="l" rtl="0">
              <a:buNone/>
            </a:pPr>
            <a:endParaRPr lang="fr-FR" u="none" baseline="0" dirty="0" smtClean="0"/>
          </a:p>
          <a:p>
            <a:pPr marL="0" indent="0" algn="l" rtl="0">
              <a:buNone/>
            </a:pPr>
            <a:r>
              <a:rPr lang="fr-FR" b="0" i="0" u="none" baseline="0" dirty="0"/>
              <a:t>3. Le sigma (lettre grecque) surmonté </a:t>
            </a:r>
            <a:r>
              <a:rPr lang="fr-FR" b="0" i="0" u="none" baseline="0" dirty="0" smtClean="0"/>
              <a:t>d’un </a:t>
            </a:r>
            <a:r>
              <a:rPr lang="fr-FR" b="0" i="0" u="none" baseline="0" dirty="0"/>
              <a:t>« n » et avec « f=1 » indique que vous devez additionner les résultats de </a:t>
            </a:r>
            <a:r>
              <a:rPr lang="fr-FR" b="0" i="0" u="none" baseline="0" dirty="0" smtClean="0"/>
              <a:t>l’ensemble </a:t>
            </a:r>
            <a:r>
              <a:rPr lang="fr-FR" b="0" i="0" u="none" baseline="0" dirty="0"/>
              <a:t>des établissements (</a:t>
            </a:r>
            <a:r>
              <a:rPr lang="fr-FR" b="0" i="0" u="none" baseline="0" dirty="0" smtClean="0"/>
              <a:t>d’un </a:t>
            </a:r>
            <a:r>
              <a:rPr lang="fr-FR" b="0" i="0" u="none" baseline="0" dirty="0"/>
              <a:t>type particulier). Dans </a:t>
            </a:r>
            <a:r>
              <a:rPr lang="fr-FR" b="0" i="0" u="none" baseline="0" dirty="0" smtClean="0"/>
              <a:t>l’exemple </a:t>
            </a:r>
            <a:r>
              <a:rPr lang="fr-FR" b="0" i="0" u="none" baseline="0" dirty="0"/>
              <a:t>ci-dessus : 0,5 + 0,75 + 0 = 1,25</a:t>
            </a:r>
          </a:p>
          <a:p>
            <a:pPr marL="0" indent="0" algn="l" rtl="0">
              <a:buNone/>
            </a:pPr>
            <a:endParaRPr lang="fr-FR" baseline="0" dirty="0" smtClean="0"/>
          </a:p>
          <a:p>
            <a:pPr marL="0" indent="0" algn="l" rtl="0">
              <a:buNone/>
            </a:pPr>
            <a:r>
              <a:rPr lang="fr-FR" b="0" i="0" u="none" baseline="0" dirty="0"/>
              <a:t>4. Ce résultat est ensuite divisé par le nombre en dehors des crochets, qui correspond à la somme de la pondération de </a:t>
            </a:r>
            <a:r>
              <a:rPr lang="fr-FR" b="0" i="0" u="none" baseline="0" dirty="0" smtClean="0"/>
              <a:t>l’échantillon </a:t>
            </a:r>
            <a:r>
              <a:rPr lang="fr-FR" b="0" i="0" u="none" baseline="0" dirty="0"/>
              <a:t>dans </a:t>
            </a:r>
            <a:r>
              <a:rPr lang="fr-FR" b="0" i="0" u="none" baseline="0" dirty="0" smtClean="0"/>
              <a:t>l’ensemble </a:t>
            </a:r>
            <a:r>
              <a:rPr lang="fr-FR" b="0" i="0" u="none" baseline="0" dirty="0"/>
              <a:t>des établissements. Dans ce cas : 2 + 1,5 + 2 = 5,5.</a:t>
            </a:r>
          </a:p>
          <a:p>
            <a:pPr marL="0" indent="0" algn="l" rtl="0">
              <a:buNone/>
            </a:pPr>
            <a:endParaRPr lang="fr-FR" u="none" baseline="0" dirty="0" smtClean="0"/>
          </a:p>
          <a:p>
            <a:pPr marL="0" indent="0" algn="l" rtl="0">
              <a:buNone/>
            </a:pPr>
            <a:r>
              <a:rPr lang="fr-FR" b="0" i="0" u="none" baseline="0" dirty="0"/>
              <a:t>5. En divisant, vous obtenez la moyenne du nombre de jours de rupture de stock pour un produit traceur. Dans </a:t>
            </a:r>
            <a:r>
              <a:rPr lang="fr-FR" b="0" i="0" u="none" baseline="0" dirty="0" smtClean="0"/>
              <a:t>l’exemple</a:t>
            </a:r>
            <a:r>
              <a:rPr lang="fr-FR" b="0" i="0" u="none" baseline="0" dirty="0"/>
              <a:t>, 1,25 / 5,5 = 22,7 % (le nombre moyen de jours de rupture de stock de ce produit au cours des six mois de la période </a:t>
            </a:r>
            <a:r>
              <a:rPr lang="fr-FR" b="0" i="0" u="none" baseline="0" dirty="0" smtClean="0"/>
              <a:t>d’évaluation</a:t>
            </a:r>
            <a:r>
              <a:rPr lang="fr-FR" b="0" i="0" u="none" baseline="0" dirty="0"/>
              <a:t>). Notez que la pondération de </a:t>
            </a:r>
            <a:r>
              <a:rPr lang="fr-FR" b="0" i="0" u="none" baseline="0" dirty="0" smtClean="0"/>
              <a:t>l’échantillon </a:t>
            </a:r>
            <a:r>
              <a:rPr lang="fr-FR" b="0" i="0" u="none" baseline="0" dirty="0"/>
              <a:t>produit un résultat différent de celui qui aurait été obtenu en prenant la moyenne simple (c.-à-d., (25 % + 50 % + 0 %)/3 = 25 %). La moyenne pondérée de </a:t>
            </a:r>
            <a:r>
              <a:rPr lang="fr-FR" b="0" i="0" u="none" baseline="0" dirty="0" smtClean="0"/>
              <a:t>l’échantillon </a:t>
            </a:r>
            <a:r>
              <a:rPr lang="fr-FR" b="0" i="0" u="none" baseline="0" dirty="0"/>
              <a:t>constitue la meilleure estimation de la moyenne de </a:t>
            </a:r>
            <a:r>
              <a:rPr lang="fr-FR" b="0" i="0" u="none" baseline="0" dirty="0" smtClean="0"/>
              <a:t>l’ensemble </a:t>
            </a:r>
            <a:r>
              <a:rPr lang="fr-FR" b="0" i="0" u="none" baseline="0" dirty="0"/>
              <a:t>des établissements du pays, selon la façon dont </a:t>
            </a:r>
            <a:r>
              <a:rPr lang="fr-FR" b="0" i="0" u="none" baseline="0" dirty="0" smtClean="0"/>
              <a:t>l’échantillon </a:t>
            </a:r>
            <a:r>
              <a:rPr lang="fr-FR" b="0" i="0" u="none" baseline="0" dirty="0"/>
              <a:t>a été constitué. 75 % correspond simplement à la moyenne de </a:t>
            </a:r>
            <a:r>
              <a:rPr lang="fr-FR" b="0" i="0" u="none" baseline="0" dirty="0" smtClean="0"/>
              <a:t>l’échantillon </a:t>
            </a:r>
            <a:r>
              <a:rPr lang="fr-FR" b="0" i="0" u="none" baseline="0" dirty="0"/>
              <a:t>(et non à la meilleure estimation de la moyenne de tous les établissements </a:t>
            </a:r>
            <a:r>
              <a:rPr lang="fr-FR" b="0" i="0" u="none" baseline="0" dirty="0" smtClean="0"/>
              <a:t>d’un </a:t>
            </a:r>
            <a:r>
              <a:rPr lang="fr-FR" b="0" i="0" u="none" baseline="0" dirty="0"/>
              <a:t>pays).</a:t>
            </a:r>
          </a:p>
          <a:p>
            <a:pPr marL="0" indent="0" algn="l" rtl="0">
              <a:buNone/>
            </a:pPr>
            <a:endParaRPr lang="fr-FR" u="none" baseline="0" dirty="0" smtClean="0"/>
          </a:p>
          <a:p>
            <a:pPr marL="0" indent="0" algn="l" rtl="0">
              <a:buNone/>
            </a:pPr>
            <a:r>
              <a:rPr lang="fr-FR" b="0" i="0" u="none" baseline="0" dirty="0"/>
              <a:t>6. Vous répétez ensuite ce processus pour chacun des produits traceurs. Pour 10 produits traceurs, vous devriez répéter 10 fois </a:t>
            </a:r>
            <a:r>
              <a:rPr lang="fr-FR" b="0" i="0" u="none" baseline="0" dirty="0" smtClean="0"/>
              <a:t>l’opération</a:t>
            </a:r>
            <a:r>
              <a:rPr lang="fr-FR" b="0" i="0" u="none" baseline="0" dirty="0"/>
              <a:t>. Vous pouvez ensuite prendre la moyenne simple des 10 produits traceurs pour obtenir une moyenne globale.</a:t>
            </a:r>
          </a:p>
          <a:p>
            <a:pPr marL="0" indent="0" algn="l" rtl="0">
              <a:buNone/>
            </a:pPr>
            <a:endParaRPr lang="fr-FR" u="none" baseline="0" dirty="0" smtClean="0"/>
          </a:p>
          <a:p>
            <a:pPr marL="0" indent="0" algn="l" rtl="0">
              <a:buNone/>
            </a:pPr>
            <a:r>
              <a:rPr lang="fr-FR" b="0" i="0" u="none" baseline="0" dirty="0"/>
              <a:t>Pourquoi </a:t>
            </a:r>
            <a:r>
              <a:rPr lang="fr-FR" b="0" i="0" u="none" baseline="0" dirty="0" smtClean="0"/>
              <a:t>s’agit-il </a:t>
            </a:r>
            <a:r>
              <a:rPr lang="fr-FR" b="0" i="0" u="none" baseline="0" dirty="0"/>
              <a:t>de </a:t>
            </a:r>
            <a:r>
              <a:rPr lang="fr-FR" b="0" i="0" u="none" baseline="0" dirty="0" smtClean="0"/>
              <a:t>l’ordre </a:t>
            </a:r>
            <a:r>
              <a:rPr lang="fr-FR" b="0" i="0" u="none" baseline="0" dirty="0"/>
              <a:t>recommandé pour </a:t>
            </a:r>
            <a:r>
              <a:rPr lang="fr-FR" b="0" i="0" u="none" baseline="0" dirty="0" smtClean="0"/>
              <a:t>l’agrégation </a:t>
            </a:r>
            <a:r>
              <a:rPr lang="fr-FR" b="0" i="0" u="none" baseline="0" dirty="0"/>
              <a:t>des données ?</a:t>
            </a:r>
          </a:p>
          <a:p>
            <a:pPr marL="0" indent="0" algn="l" rtl="0">
              <a:buNone/>
            </a:pPr>
            <a:r>
              <a:rPr lang="fr-FR" b="0" i="0" u="none" baseline="0" dirty="0"/>
              <a:t>Dans un autre exemple (par souci de commodité, les pondérations des échantillons ne sont pas prises en compte dans </a:t>
            </a:r>
            <a:r>
              <a:rPr lang="fr-FR" b="0" i="0" u="none" baseline="0" dirty="0" smtClean="0"/>
              <a:t>l’exemple</a:t>
            </a:r>
            <a:r>
              <a:rPr lang="fr-FR" b="0" i="0" u="none" baseline="0" dirty="0"/>
              <a:t>, mais </a:t>
            </a:r>
            <a:r>
              <a:rPr lang="fr-FR" b="0" i="0" u="none" baseline="0" dirty="0" smtClean="0"/>
              <a:t>l’argument </a:t>
            </a:r>
            <a:r>
              <a:rPr lang="fr-FR" b="0" i="0" u="none" baseline="0" dirty="0"/>
              <a:t>reste valable (peut-être </a:t>
            </a:r>
            <a:r>
              <a:rPr lang="fr-FR" b="0" i="0" u="none" baseline="0" dirty="0" smtClean="0"/>
              <a:t>l’est-il </a:t>
            </a:r>
            <a:r>
              <a:rPr lang="fr-FR" b="0" i="0" u="none" baseline="0" dirty="0"/>
              <a:t>encore plus) en les incluant), supposons </a:t>
            </a:r>
            <a:r>
              <a:rPr lang="fr-FR" b="0" i="0" u="none" baseline="0" dirty="0" smtClean="0"/>
              <a:t>qu’il </a:t>
            </a:r>
            <a:r>
              <a:rPr lang="fr-FR" b="0" i="0" u="none" baseline="0" dirty="0"/>
              <a:t>y ait deux établissements, </a:t>
            </a:r>
            <a:r>
              <a:rPr lang="fr-FR" b="0" i="0" u="none" baseline="0" dirty="0" smtClean="0"/>
              <a:t>l’un </a:t>
            </a:r>
            <a:r>
              <a:rPr lang="fr-FR" b="0" i="0" u="none" baseline="0" dirty="0"/>
              <a:t>avec 6 mois de données et </a:t>
            </a:r>
            <a:r>
              <a:rPr lang="fr-FR" b="0" i="0" u="none" baseline="0" dirty="0" smtClean="0"/>
              <a:t>l’autre </a:t>
            </a:r>
            <a:r>
              <a:rPr lang="fr-FR" b="0" i="0" u="none" baseline="0" dirty="0"/>
              <a:t>avec 3 mois de données :</a:t>
            </a:r>
          </a:p>
          <a:p>
            <a:pPr marL="0" indent="0" algn="l" rtl="0">
              <a:buNone/>
            </a:pPr>
            <a:endParaRPr lang="fr-FR" u="none" baseline="0" dirty="0" smtClean="0"/>
          </a:p>
          <a:p>
            <a:pPr marL="0" indent="0" algn="l" rtl="0">
              <a:buNone/>
            </a:pPr>
            <a:r>
              <a:rPr lang="fr-FR" b="0" i="0" u="none" baseline="0" dirty="0"/>
              <a:t>	</a:t>
            </a:r>
            <a:r>
              <a:rPr lang="fr-FR" b="0" i="0" u="sng" baseline="0" dirty="0"/>
              <a:t>Nombre </a:t>
            </a:r>
            <a:r>
              <a:rPr lang="fr-FR" b="0" i="0" u="sng" baseline="0" dirty="0" smtClean="0"/>
              <a:t>d’établissements</a:t>
            </a:r>
            <a:r>
              <a:rPr lang="fr-FR" b="0" i="0" u="none" baseline="0" dirty="0"/>
              <a:t>	</a:t>
            </a:r>
            <a:r>
              <a:rPr lang="fr-FR" b="0" i="0" u="sng" baseline="0" dirty="0"/>
              <a:t>Nombre de jours de rupture de stock</a:t>
            </a:r>
            <a:r>
              <a:rPr lang="fr-FR" b="0" i="0" u="none" baseline="0" dirty="0"/>
              <a:t>		</a:t>
            </a:r>
            <a:r>
              <a:rPr lang="fr-FR" b="0" i="0" u="sng" baseline="0" dirty="0"/>
              <a:t>Nombre de jours </a:t>
            </a:r>
            <a:r>
              <a:rPr lang="fr-FR" b="0" i="0" u="sng" baseline="0" dirty="0" smtClean="0"/>
              <a:t>d’observation</a:t>
            </a:r>
            <a:r>
              <a:rPr lang="fr-FR" b="0" i="0" u="none" baseline="0" dirty="0"/>
              <a:t>	</a:t>
            </a:r>
            <a:r>
              <a:rPr lang="fr-FR" b="0" i="0" u="sng" baseline="0" dirty="0"/>
              <a:t>Résultat</a:t>
            </a:r>
          </a:p>
          <a:p>
            <a:pPr marL="0" indent="0" algn="l" rtl="0">
              <a:buNone/>
            </a:pPr>
            <a:r>
              <a:rPr lang="fr-FR" b="0" i="0" u="none" baseline="0" dirty="0"/>
              <a:t>	1		10			184			10 / 184 = 4,7 %</a:t>
            </a:r>
          </a:p>
          <a:p>
            <a:pPr marL="0" indent="0" algn="l" rtl="0">
              <a:buNone/>
            </a:pPr>
            <a:r>
              <a:rPr lang="fr-FR" b="0" i="0" u="none" baseline="0" dirty="0"/>
              <a:t>	2		8			92			8 / 92 = 8,7 %</a:t>
            </a:r>
          </a:p>
          <a:p>
            <a:pPr marL="0" indent="0" algn="l" rtl="0">
              <a:buNone/>
            </a:pPr>
            <a:endParaRPr lang="fr-FR" u="none" baseline="0" dirty="0" smtClean="0"/>
          </a:p>
          <a:p>
            <a:pPr marL="0" indent="0" algn="l" rtl="0">
              <a:buNone/>
            </a:pPr>
            <a:r>
              <a:rPr lang="fr-FR" b="0" i="0" u="none" baseline="0" dirty="0"/>
              <a:t>Si </a:t>
            </a:r>
            <a:r>
              <a:rPr lang="fr-FR" b="0" i="0" u="none" baseline="0" dirty="0" smtClean="0"/>
              <a:t>l’on </a:t>
            </a:r>
            <a:r>
              <a:rPr lang="fr-FR" b="0" i="0" u="none" baseline="0" dirty="0"/>
              <a:t>additionne </a:t>
            </a:r>
            <a:r>
              <a:rPr lang="fr-FR" b="0" i="0" u="none" baseline="0" dirty="0" smtClean="0"/>
              <a:t>d’abord </a:t>
            </a:r>
            <a:r>
              <a:rPr lang="fr-FR" b="0" i="0" u="none" baseline="0" dirty="0"/>
              <a:t>les premières colonnes (p. ex., (10+8)/(184+92)), le résultat est 6,5 % de jours de rupture de stock. Si </a:t>
            </a:r>
            <a:r>
              <a:rPr lang="fr-FR" b="0" i="0" u="none" baseline="0" dirty="0" smtClean="0"/>
              <a:t>l’on </a:t>
            </a:r>
            <a:r>
              <a:rPr lang="fr-FR" b="0" i="0" u="none" baseline="0" dirty="0"/>
              <a:t>fait </a:t>
            </a:r>
            <a:r>
              <a:rPr lang="fr-FR" b="0" i="0" u="none" baseline="0" dirty="0" smtClean="0"/>
              <a:t>d’abord </a:t>
            </a:r>
            <a:r>
              <a:rPr lang="fr-FR" b="0" i="0" u="none" baseline="0" dirty="0"/>
              <a:t>le calcul pour chaque établissement, le résultat est 6,7 % de jours de rupture de stock. Les chiffres ne sont pas tout à fait les mêmes. Le fait de traiter </a:t>
            </a:r>
            <a:r>
              <a:rPr lang="fr-FR" b="0" i="0" u="none" baseline="0" dirty="0" smtClean="0"/>
              <a:t>d’abord </a:t>
            </a:r>
            <a:r>
              <a:rPr lang="fr-FR" b="0" i="0" u="none" baseline="0" dirty="0"/>
              <a:t>les premières colonnes confère à </a:t>
            </a:r>
            <a:r>
              <a:rPr lang="fr-FR" b="0" i="0" u="none" baseline="0" dirty="0" smtClean="0"/>
              <a:t>l’établissement </a:t>
            </a:r>
            <a:r>
              <a:rPr lang="fr-FR" b="0" i="0" u="none" baseline="0" dirty="0"/>
              <a:t>numéro 1 davantage de poids dans le résultat final que si </a:t>
            </a:r>
            <a:r>
              <a:rPr lang="fr-FR" b="0" i="0" u="none" baseline="0" dirty="0" smtClean="0"/>
              <a:t>l’on </a:t>
            </a:r>
            <a:r>
              <a:rPr lang="fr-FR" b="0" i="0" u="none" baseline="0" dirty="0"/>
              <a:t>commence par effectuer le calcul pour chaque établissement. Néanmoins, le second établissement présentait des données manquantes et une moins bonne performance (un pourcentage de jours de rupture de stock plus élevé) que le premier établissement. Les deux sont potentiellement liés : il est possible (mais pas certain) que les établissements les moins performants soient également plus susceptibles de présenter des données manquantes. Si </a:t>
            </a:r>
            <a:r>
              <a:rPr lang="fr-FR" b="0" i="0" u="none" baseline="0" dirty="0" smtClean="0"/>
              <a:t>l’on </a:t>
            </a:r>
            <a:r>
              <a:rPr lang="fr-FR" b="0" i="0" u="none" baseline="0" dirty="0"/>
              <a:t>additionne les colonnes, on accorde en effet davantage de « poids » aux établissements présentant des données complètes </a:t>
            </a:r>
            <a:r>
              <a:rPr lang="fr-FR" b="0" i="0" u="none" baseline="0" dirty="0" smtClean="0"/>
              <a:t>qu’à </a:t>
            </a:r>
            <a:r>
              <a:rPr lang="fr-FR" b="0" i="0" u="none" baseline="0" dirty="0"/>
              <a:t>ceux qui ont des données incomplètes. </a:t>
            </a:r>
            <a:r>
              <a:rPr lang="fr-FR" b="0" i="0" u="none" baseline="0" dirty="0" smtClean="0"/>
              <a:t>D’un </a:t>
            </a:r>
            <a:r>
              <a:rPr lang="fr-FR" b="0" i="0" u="none" baseline="0" dirty="0"/>
              <a:t>autre côté, le pourcentage de jours de rupture de stock du second établissement est moins bien mesuré que pour le premier établissement, car le nombre de mois de données est inférieur. Il faut ainsi faire un choix : soit on accorde davantage de poids aux établissements disposant de données moins précises, soit on accorde davantage de poids aux établissements présentant un potentiel biais « favorable » dans le calcul.</a:t>
            </a:r>
          </a:p>
          <a:p>
            <a:pPr marL="0" indent="0" algn="l" rtl="0">
              <a:buNone/>
            </a:pPr>
            <a:endParaRPr lang="fr-FR" u="none" baseline="0" dirty="0" smtClean="0"/>
          </a:p>
          <a:p>
            <a:pPr marL="0" indent="0" algn="l" rtl="0">
              <a:buNone/>
            </a:pPr>
            <a:r>
              <a:rPr lang="fr-FR" b="0" i="0" u="none" baseline="0" dirty="0"/>
              <a:t>Pour </a:t>
            </a:r>
            <a:r>
              <a:rPr lang="fr-FR" b="0" i="0" u="none" baseline="0" dirty="0" smtClean="0"/>
              <a:t>l’évaluation </a:t>
            </a:r>
            <a:r>
              <a:rPr lang="fr-FR" b="0" i="0" u="none" baseline="0" dirty="0"/>
              <a:t>nationale de la chaîne </a:t>
            </a:r>
            <a:r>
              <a:rPr lang="fr-FR" b="0" i="0" u="none" baseline="0" dirty="0" smtClean="0"/>
              <a:t>d’approvisionnement</a:t>
            </a:r>
            <a:r>
              <a:rPr lang="fr-FR" b="0" i="0" u="none" baseline="0" dirty="0"/>
              <a:t>, il est recommandé de calculer </a:t>
            </a:r>
            <a:r>
              <a:rPr lang="fr-FR" b="0" i="0" u="none" baseline="0" dirty="0" smtClean="0"/>
              <a:t>d’abord </a:t>
            </a:r>
            <a:r>
              <a:rPr lang="fr-FR" b="0" i="0" u="none" baseline="0" dirty="0"/>
              <a:t>les résultats pour chaque établissement afin de contrebalancer le biais potentiel présenté en accordant davantage de poids aux établissements disposant de données complètes. Cela tient au fait que </a:t>
            </a:r>
            <a:r>
              <a:rPr lang="fr-FR" b="0" i="0" u="none" baseline="0" dirty="0" smtClean="0"/>
              <a:t>l’échantillon </a:t>
            </a:r>
            <a:r>
              <a:rPr lang="fr-FR" b="0" i="0" u="none" baseline="0" dirty="0"/>
              <a:t>a été prélevé en prenant </a:t>
            </a:r>
            <a:r>
              <a:rPr lang="fr-FR" b="0" i="0" u="none" baseline="0" dirty="0" smtClean="0"/>
              <a:t>l’établissement/le </a:t>
            </a:r>
            <a:r>
              <a:rPr lang="fr-FR" b="0" i="0" u="none" baseline="0" dirty="0"/>
              <a:t>site comme unité </a:t>
            </a:r>
            <a:r>
              <a:rPr lang="fr-FR" b="0" i="0" u="none" baseline="0" dirty="0" smtClean="0"/>
              <a:t>d’analyse </a:t>
            </a:r>
            <a:r>
              <a:rPr lang="fr-FR" b="0" i="0" u="none" baseline="0" dirty="0"/>
              <a:t>(et non en prenant, p. ex., le produit traceur comme unité </a:t>
            </a:r>
            <a:r>
              <a:rPr lang="fr-FR" b="0" i="0" u="none" baseline="0" dirty="0" smtClean="0"/>
              <a:t>d’analyse</a:t>
            </a:r>
            <a:r>
              <a:rPr lang="fr-FR" b="0" i="0" u="none" baseline="0" dirty="0"/>
              <a:t>), </a:t>
            </a:r>
            <a:r>
              <a:rPr lang="fr-FR" b="0" i="0" u="none" baseline="0" dirty="0" smtClean="0"/>
              <a:t>l’approche </a:t>
            </a:r>
            <a:r>
              <a:rPr lang="fr-FR" b="0" i="0" u="none" baseline="0" dirty="0"/>
              <a:t>est donc conforme à la méthodologie </a:t>
            </a:r>
            <a:r>
              <a:rPr lang="fr-FR" b="0" i="0" u="none" baseline="0" dirty="0" smtClean="0"/>
              <a:t>d’échantillonnage</a:t>
            </a:r>
            <a:r>
              <a:rPr lang="fr-FR" b="0" i="0" u="none" baseline="0" dirty="0"/>
              <a:t>.</a:t>
            </a:r>
          </a:p>
          <a:p>
            <a:pPr marL="0" indent="0" algn="l" rtl="0">
              <a:buNone/>
            </a:pPr>
            <a:endParaRPr lang="fr-FR" u="none"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fr-FR"/>
          </a:p>
        </p:txBody>
      </p:sp>
    </p:spTree>
    <p:extLst>
      <p:ext uri="{BB962C8B-B14F-4D97-AF65-F5344CB8AC3E}">
        <p14:creationId xmlns:p14="http://schemas.microsoft.com/office/powerpoint/2010/main" val="23316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La rubrique suivante est consacrée à la présentation des résultats des analyses des KPI.</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6</a:t>
            </a:fld>
            <a:endParaRPr lang="fr-FR"/>
          </a:p>
        </p:txBody>
      </p:sp>
    </p:spTree>
    <p:extLst>
      <p:ext uri="{BB962C8B-B14F-4D97-AF65-F5344CB8AC3E}">
        <p14:creationId xmlns:p14="http://schemas.microsoft.com/office/powerpoint/2010/main" val="1533817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Comme pour </a:t>
            </a:r>
            <a:r>
              <a:rPr lang="fr-FR" b="0" i="0" u="none" baseline="0" dirty="0" smtClean="0"/>
              <a:t>l’analyse </a:t>
            </a:r>
            <a:r>
              <a:rPr lang="fr-FR" b="0" i="0" u="none" baseline="0" dirty="0"/>
              <a:t>CMM, un tableau de bord peut être conçu pour les résultats des KPI. La carte de chaleur va du rouge au vert, cette dernière couleur illustrant les normes de performance visées pour un pays en particulier. Celles-ci peuvent être modifiées dans les classeurs </a:t>
            </a:r>
            <a:r>
              <a:rPr lang="fr-FR" b="0" i="0" u="none" baseline="0" dirty="0" smtClean="0"/>
              <a:t>d’analyse </a:t>
            </a:r>
            <a:r>
              <a:rPr lang="fr-FR" b="0" i="0" u="none" baseline="0" dirty="0"/>
              <a:t>des KPI en fonction des besoins </a:t>
            </a:r>
            <a:r>
              <a:rPr lang="fr-FR" b="0" i="0" u="none" baseline="0" dirty="0" smtClean="0"/>
              <a:t>d’une </a:t>
            </a:r>
            <a:r>
              <a:rPr lang="fr-FR" b="0" i="0" u="none" baseline="0" dirty="0"/>
              <a:t>évaluation spécifique. </a:t>
            </a:r>
            <a:r>
              <a:rPr lang="fr-FR" b="0" i="0" u="none" baseline="0" dirty="0" smtClean="0"/>
              <a:t>L’idée n’est </a:t>
            </a:r>
            <a:r>
              <a:rPr lang="fr-FR" b="0" i="0" u="none" baseline="0" dirty="0"/>
              <a:t>pas de « blâmer » un pays pour ne pas avoir atteint les normes de performance (en effet, si les normes de performance sont atteintes, pour certains indicateurs, cela peut signifier que les objectifs doivent être revus à la hausse), mais de souligner les indicateurs de performance pour lesquels les pays obtiennent des résultats meilleurs/moins bons par rapport à la norme.</a:t>
            </a:r>
          </a:p>
          <a:p>
            <a:endParaRPr lang="fr-FR" baseline="0" dirty="0" smtClean="0"/>
          </a:p>
          <a:p>
            <a:pPr algn="l" rtl="0"/>
            <a:r>
              <a:rPr lang="fr-FR" b="0" i="0" u="none" baseline="0" dirty="0"/>
              <a:t>Si </a:t>
            </a:r>
            <a:r>
              <a:rPr lang="fr-FR" b="0" i="0" u="none" baseline="0" dirty="0" smtClean="0"/>
              <a:t>l’analyse </a:t>
            </a:r>
            <a:r>
              <a:rPr lang="fr-FR" b="0" i="0" u="none" baseline="0" dirty="0"/>
              <a:t>CMM présente également des graphiques à bulles, ces visualisations ne fonctionnent pas pour les KPI, tous les KPI </a:t>
            </a:r>
            <a:r>
              <a:rPr lang="fr-FR" b="0" i="0" u="none" baseline="0" dirty="0" smtClean="0"/>
              <a:t>n’étant </a:t>
            </a:r>
            <a:r>
              <a:rPr lang="fr-FR" b="0" i="0" u="none" baseline="0" dirty="0"/>
              <a:t>pas mesurés sur la même échelle. Les couleurs de la carte de chaleur peuvent être modifiées si, par exemple, </a:t>
            </a:r>
            <a:r>
              <a:rPr lang="fr-FR" b="0" i="0" u="none" baseline="0" dirty="0" smtClean="0"/>
              <a:t>l’équipe d’évaluation </a:t>
            </a:r>
            <a:r>
              <a:rPr lang="fr-FR" b="0" i="0" u="none" baseline="0" dirty="0"/>
              <a:t>souhaite tenir compte du daltonisme.</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7997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Une partie de </a:t>
            </a:r>
            <a:r>
              <a:rPr lang="fr-FR" b="0" i="0" u="none" baseline="0" dirty="0" smtClean="0"/>
              <a:t>l’exécution d’une </a:t>
            </a:r>
            <a:r>
              <a:rPr lang="fr-FR" b="0" i="0" u="none" baseline="0" dirty="0"/>
              <a:t>évaluation peut impliquer </a:t>
            </a:r>
            <a:r>
              <a:rPr lang="fr-FR" b="0" i="0" u="none" baseline="0" dirty="0" smtClean="0"/>
              <a:t>d’étudier </a:t>
            </a:r>
            <a:r>
              <a:rPr lang="fr-FR" b="0" i="0" u="none" baseline="0" dirty="0"/>
              <a:t>et/ou de mettre à jour les normes de performance pour chaque KPI </a:t>
            </a:r>
            <a:r>
              <a:rPr lang="fr-FR" b="0" i="0" u="none" baseline="0" dirty="0" smtClean="0"/>
              <a:t>d’un </a:t>
            </a:r>
            <a:r>
              <a:rPr lang="fr-FR" b="0" i="0" u="none" baseline="0" dirty="0"/>
              <a:t>pays. Idéalement, les pays auraient des objectifs au moins pour les KPI de base </a:t>
            </a:r>
            <a:r>
              <a:rPr lang="fr-FR" b="0" i="0" u="none" baseline="0" dirty="0" smtClean="0"/>
              <a:t>qu’ils </a:t>
            </a:r>
            <a:r>
              <a:rPr lang="fr-FR" b="0" i="0" u="none" baseline="0" dirty="0"/>
              <a:t>essaient </a:t>
            </a:r>
            <a:r>
              <a:rPr lang="fr-FR" b="0" i="0" u="none" baseline="0" dirty="0" smtClean="0"/>
              <a:t>d’atteindre</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fr-FR"/>
          </a:p>
        </p:txBody>
      </p:sp>
    </p:spTree>
    <p:extLst>
      <p:ext uri="{BB962C8B-B14F-4D97-AF65-F5344CB8AC3E}">
        <p14:creationId xmlns:p14="http://schemas.microsoft.com/office/powerpoint/2010/main" val="4261279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diagrammes en radar peuvent eux aussi être utilisés pour présenter les scores globaux </a:t>
            </a:r>
            <a:r>
              <a:rPr lang="fr-FR" b="0" i="0" u="none" baseline="0" dirty="0" smtClean="0"/>
              <a:t>d’un </a:t>
            </a:r>
            <a:r>
              <a:rPr lang="fr-FR" b="0" i="0" u="none" baseline="0" dirty="0"/>
              <a:t>KPI spécifique sur différents produits traceurs. Les diagrammes en radar peuvent présenter des lignes correspondant à différents produits traceurs (comme ci-dessus).</a:t>
            </a:r>
            <a:endParaRPr lang="fr-FR" dirty="0" smtClean="0"/>
          </a:p>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fr-FR"/>
          </a:p>
        </p:txBody>
      </p:sp>
    </p:spTree>
    <p:extLst>
      <p:ext uri="{BB962C8B-B14F-4D97-AF65-F5344CB8AC3E}">
        <p14:creationId xmlns:p14="http://schemas.microsoft.com/office/powerpoint/2010/main" val="1034850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4/19/2019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4/19/2019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4/19/2019</a:t>
            </a:fld>
            <a:endParaRPr lang="en-US" altLang="en-US" dirty="0"/>
          </a:p>
        </p:txBody>
      </p:sp>
      <p:sp>
        <p:nvSpPr>
          <p:cNvPr id="5" name="Footer Placeholder 4">
            <a:extLst>
              <a:ext uri="{FF2B5EF4-FFF2-40B4-BE49-F238E27FC236}">
                <a16:creationId xmlns:a16="http://schemas.microsoft.com/office/drawing/2014/main" xmlns=""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4/19/2019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3.xml"/><Relationship Id="rId1" Type="http://schemas.openxmlformats.org/officeDocument/2006/relationships/tags" Target="../tags/tag1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3.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5.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3.xml"/><Relationship Id="rId1" Type="http://schemas.openxmlformats.org/officeDocument/2006/relationships/tags" Target="../tags/tag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ags" Target="../tags/tag8.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3.xml"/><Relationship Id="rId1" Type="http://schemas.openxmlformats.org/officeDocument/2006/relationships/tags" Target="../tags/tag10.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61" b="0" i="0" u="none" strike="noStrike" kern="0" cap="none" spc="0" normalizeH="0" baseline="0" noProof="0" dirty="0">
              <a:ln>
                <a:noFill/>
              </a:ln>
              <a:solidFill>
                <a:sysClr val="windowText" lastClr="000000"/>
              </a:solidFill>
              <a:effectLst/>
              <a:uLnTx/>
              <a:uFillTx/>
              <a:latin typeface="Gill Sans MT"/>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559049"/>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spcBef>
                <a:spcPts val="0"/>
              </a:spcBef>
              <a:spcAft>
                <a:spcPts val="0"/>
              </a:spcAft>
              <a:buClrTx/>
              <a:buSzTx/>
              <a:buFontTx/>
              <a:buNone/>
              <a:tabLst/>
              <a:defRPr/>
            </a:pP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NATIONALE DE LA CHAÎNE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D’APPROVISIONNEMENT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(NSCA 2.0)</a:t>
            </a:r>
          </a:p>
          <a:p>
            <a:pPr marL="0" marR="0" lvl="0" indent="0" algn="l" defTabSz="457200" rtl="0" eaLnBrk="1" fontAlgn="auto" latinLnBrk="0" hangingPunct="1">
              <a:spcBef>
                <a:spcPts val="0"/>
              </a:spcBef>
              <a:spcAft>
                <a:spcPts val="0"/>
              </a:spcAft>
              <a:buClrTx/>
              <a:buSzTx/>
              <a:buFontTx/>
              <a:buNone/>
              <a:tabLst/>
              <a:defRPr/>
            </a:pP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3</a:t>
            </a:r>
            <a:r>
              <a:rPr kumimoji="0" lang="fr-FR" sz="3200" b="0" i="0" u="none" strike="noStrike" kern="1200" cap="none" spc="0" normalizeH="0" baseline="3000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e</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jour :  Analyse des KPI</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marL="0" marR="0" lvl="0" indent="0" algn="l" defTabSz="457200" rtl="0" eaLnBrk="1" fontAlgn="auto" latinLnBrk="0" hangingPunct="1">
              <a:spcBef>
                <a:spcPts val="0"/>
              </a:spcBef>
              <a:spcAft>
                <a:spcPts val="0"/>
              </a:spcAft>
              <a:buClrTx/>
              <a:buSzTx/>
              <a:buFontTx/>
              <a:buNone/>
              <a:tabLst/>
              <a:defRPr/>
            </a:pPr>
            <a:endParaRPr kumimoji="0" lang="fr-FR"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fr-FR" sz="1800" b="0" i="0" u="none" strike="noStrike" kern="1200" cap="none" spc="0" normalizeH="0" baseline="0">
                <a:ln>
                  <a:noFill/>
                </a:ln>
                <a:solidFill>
                  <a:srgbClr val="FFFFFF"/>
                </a:solidFill>
                <a:effectLst/>
                <a:uLnTx/>
                <a:uFillTx/>
                <a:latin typeface="Gill Sans MT"/>
                <a:ea typeface="+mn-ea"/>
              </a:rPr>
              <a:t>--/--/----</a:t>
            </a:r>
            <a:endParaRPr kumimoji="0" lang="fr-FR" sz="1800" b="0" i="0" u="none" strike="noStrike" kern="1200" cap="none" spc="0" normalizeH="0" baseline="0" noProof="0" dirty="0">
              <a:ln>
                <a:noFill/>
              </a:ln>
              <a:solidFill>
                <a:srgbClr val="FFFFFF"/>
              </a:solidFill>
              <a:effectLst/>
              <a:uLnTx/>
              <a:uFillTx/>
              <a:latin typeface="Gill Sans MT"/>
              <a:ea typeface="+mn-ea"/>
            </a:endParaRP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rgbClr val="FFFFFF"/>
                </a:solidFill>
                <a:effectLst/>
                <a:uLnTx/>
                <a:uFillTx/>
                <a:latin typeface="Gill Sans MT"/>
                <a:ea typeface="+mn-ea"/>
                <a:cs typeface="+mn-cs"/>
              </a:rPr>
              <a:t>USAID Programme de la chaîne </a:t>
            </a:r>
            <a:r>
              <a:rPr kumimoji="0" lang="fr-FR" sz="1200" b="1" i="0" u="none" strike="noStrike" kern="1200" cap="none" spc="0" normalizeH="0" baseline="0" dirty="0" smtClean="0">
                <a:ln>
                  <a:noFill/>
                </a:ln>
                <a:solidFill>
                  <a:srgbClr val="FFFFFF"/>
                </a:solidFill>
                <a:effectLst/>
                <a:uLnTx/>
                <a:uFillTx/>
                <a:latin typeface="Gill Sans MT"/>
                <a:ea typeface="+mn-ea"/>
                <a:cs typeface="+mn-cs"/>
              </a:rPr>
              <a:t>d’approvisionnement </a:t>
            </a:r>
            <a:r>
              <a:rPr kumimoji="0" lang="fr-FR" sz="1200" b="1" i="0" u="none" strike="noStrike" kern="1200" cap="none" spc="0" normalizeH="0" baseline="0" dirty="0">
                <a:ln>
                  <a:noFill/>
                </a:ln>
                <a:solidFill>
                  <a:srgbClr val="FFFFFF"/>
                </a:solidFill>
                <a:effectLst/>
                <a:uLnTx/>
                <a:uFillTx/>
                <a:latin typeface="Gill Sans MT"/>
                <a:ea typeface="+mn-ea"/>
                <a:cs typeface="+mn-cs"/>
              </a:rPr>
              <a:t>de la santé mondiale -  Ordre </a:t>
            </a:r>
            <a:r>
              <a:rPr kumimoji="0" lang="fr-FR" sz="1200" b="1" i="0" u="none" strike="noStrike" kern="1200" cap="none" spc="0" normalizeH="0" baseline="0" dirty="0" smtClean="0">
                <a:ln>
                  <a:noFill/>
                </a:ln>
                <a:solidFill>
                  <a:srgbClr val="FFFFFF"/>
                </a:solidFill>
                <a:effectLst/>
                <a:uLnTx/>
                <a:uFillTx/>
                <a:latin typeface="Gill Sans MT"/>
                <a:ea typeface="+mn-ea"/>
                <a:cs typeface="+mn-cs"/>
              </a:rPr>
              <a:t>d’exécution </a:t>
            </a:r>
            <a:r>
              <a:rPr kumimoji="0" lang="fr-FR" sz="1200" b="1" i="0" u="none" strike="noStrike" kern="1200" cap="none" spc="0" normalizeH="0" baseline="0" dirty="0">
                <a:ln>
                  <a:noFill/>
                </a:ln>
                <a:solidFill>
                  <a:srgbClr val="FFFFFF"/>
                </a:solidFill>
                <a:effectLst/>
                <a:uLnTx/>
                <a:uFillTx/>
                <a:latin typeface="Gill Sans MT"/>
                <a:ea typeface="+mn-ea"/>
                <a:cs typeface="+mn-cs"/>
              </a:rPr>
              <a:t>de </a:t>
            </a:r>
            <a:r>
              <a:rPr kumimoji="0" lang="fr-FR" sz="1200" b="1" i="0" u="none" strike="noStrike" kern="1200" cap="none" spc="0" normalizeH="0" baseline="0" dirty="0" smtClean="0">
                <a:ln>
                  <a:noFill/>
                </a:ln>
                <a:solidFill>
                  <a:srgbClr val="FFFFFF"/>
                </a:solidFill>
                <a:effectLst/>
                <a:uLnTx/>
                <a:uFillTx/>
                <a:latin typeface="Gill Sans MT"/>
                <a:ea typeface="+mn-ea"/>
                <a:cs typeface="+mn-cs"/>
              </a:rPr>
              <a:t>l’assistance </a:t>
            </a:r>
            <a:r>
              <a:rPr kumimoji="0" lang="fr-FR" sz="1200" b="1" i="0" u="none" strike="noStrike" kern="1200" cap="none" spc="0" normalizeH="0" baseline="0" dirty="0">
                <a:ln>
                  <a:noFill/>
                </a:ln>
                <a:solidFill>
                  <a:srgbClr val="FFFFFF"/>
                </a:solidFill>
                <a:effectLst/>
                <a:uLnTx/>
                <a:uFillTx/>
                <a:latin typeface="Gill Sans MT"/>
                <a:ea typeface="+mn-ea"/>
                <a:cs typeface="+mn-cs"/>
              </a:rPr>
              <a:t>technique, évaluation nationale de la chaîne </a:t>
            </a:r>
            <a:r>
              <a:rPr kumimoji="0" lang="fr-FR" sz="1200" b="1" i="0" u="none" strike="noStrike" kern="1200" cap="none" spc="0" normalizeH="0" baseline="0" dirty="0" smtClean="0">
                <a:ln>
                  <a:noFill/>
                </a:ln>
                <a:solidFill>
                  <a:srgbClr val="FFFFFF"/>
                </a:solidFill>
                <a:effectLst/>
                <a:uLnTx/>
                <a:uFillTx/>
                <a:latin typeface="Gill Sans MT"/>
                <a:ea typeface="+mn-ea"/>
                <a:cs typeface="+mn-cs"/>
              </a:rPr>
              <a:t>d’approvisionnement </a:t>
            </a:r>
            <a:endParaRPr kumimoji="0" lang="fr-FR" sz="1200" b="1" i="0" u="none" strike="noStrike" kern="1200" cap="none" spc="0" normalizeH="0" baseline="0" dirty="0">
              <a:ln>
                <a:noFill/>
              </a:ln>
              <a:solidFill>
                <a:srgbClr val="FFFFFF"/>
              </a:solidFill>
              <a:effectLst/>
              <a:uLnTx/>
              <a:uFillTx/>
              <a:latin typeface="Gill Sans MT"/>
              <a:ea typeface="+mn-ea"/>
              <a:cs typeface="+mn-cs"/>
            </a:endParaRPr>
          </a:p>
        </p:txBody>
      </p:sp>
    </p:spTree>
    <p:custDataLst>
      <p:tags r:id="rId1"/>
    </p:custDataLst>
    <p:extLst>
      <p:ext uri="{BB962C8B-B14F-4D97-AF65-F5344CB8AC3E}">
        <p14:creationId xmlns:p14="http://schemas.microsoft.com/office/powerpoint/2010/main" val="15915253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298568"/>
            <a:ext cx="10363200" cy="580800"/>
          </a:xfrm>
        </p:spPr>
        <p:txBody>
          <a:bodyPr>
            <a:normAutofit/>
          </a:bodyPr>
          <a:lstStyle/>
          <a:p>
            <a:pPr algn="l" rtl="0"/>
            <a:r>
              <a:rPr lang="fr-FR" b="1" i="0" u="none" baseline="0">
                <a:solidFill>
                  <a:srgbClr val="C00000"/>
                </a:solidFill>
                <a:latin typeface="Gill Sans MT" panose="020B0502020104020203" pitchFamily="34" charset="0"/>
              </a:rPr>
              <a:t>Un nombre infini de tableaux</a:t>
            </a:r>
          </a:p>
        </p:txBody>
      </p:sp>
      <p:sp>
        <p:nvSpPr>
          <p:cNvPr id="4" name="Text Placeholder 3"/>
          <p:cNvSpPr>
            <a:spLocks noGrp="1"/>
          </p:cNvSpPr>
          <p:nvPr>
            <p:ph idx="1"/>
          </p:nvPr>
        </p:nvSpPr>
        <p:spPr>
          <a:xfrm>
            <a:off x="914805" y="1172913"/>
            <a:ext cx="10582102" cy="4473391"/>
          </a:xfrm>
        </p:spPr>
        <p:txBody>
          <a:bodyPr/>
          <a:lstStyle/>
          <a:p>
            <a:pPr lvl="0" algn="l" rtl="0">
              <a:buFont typeface="Wingdings" panose="05000000000000000000" pitchFamily="2" charset="2"/>
              <a:buChar char="ü"/>
            </a:pPr>
            <a:r>
              <a:rPr lang="fr-FR" sz="2800" b="1" i="0" u="none" baseline="0"/>
              <a:t>Pourcentage du prix de référence international payé</a:t>
            </a:r>
            <a:endParaRPr lang="fr-FR" sz="2800" dirty="0"/>
          </a:p>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ext uri="{D42A27DB-BD31-4B8C-83A1-F6EECF244321}">
                <p14:modId xmlns:p14="http://schemas.microsoft.com/office/powerpoint/2010/main" val="2355965199"/>
              </p:ext>
            </p:extLst>
          </p:nvPr>
        </p:nvGraphicFramePr>
        <p:xfrm>
          <a:off x="346597" y="1895475"/>
          <a:ext cx="11368585" cy="3519973"/>
        </p:xfrm>
        <a:graphic>
          <a:graphicData uri="http://schemas.openxmlformats.org/drawingml/2006/table">
            <a:tbl>
              <a:tblPr firstRow="1" firstCol="1" bandRow="1"/>
              <a:tblGrid>
                <a:gridCol w="539228">
                  <a:extLst>
                    <a:ext uri="{9D8B030D-6E8A-4147-A177-3AD203B41FA5}">
                      <a16:colId xmlns:a16="http://schemas.microsoft.com/office/drawing/2014/main" xmlns="" val="20000"/>
                    </a:ext>
                  </a:extLst>
                </a:gridCol>
                <a:gridCol w="2640700">
                  <a:extLst>
                    <a:ext uri="{9D8B030D-6E8A-4147-A177-3AD203B41FA5}">
                      <a16:colId xmlns:a16="http://schemas.microsoft.com/office/drawing/2014/main" xmlns="" val="20001"/>
                    </a:ext>
                  </a:extLst>
                </a:gridCol>
                <a:gridCol w="1687074">
                  <a:extLst>
                    <a:ext uri="{9D8B030D-6E8A-4147-A177-3AD203B41FA5}">
                      <a16:colId xmlns:a16="http://schemas.microsoft.com/office/drawing/2014/main" xmlns="" val="20002"/>
                    </a:ext>
                  </a:extLst>
                </a:gridCol>
                <a:gridCol w="1983534">
                  <a:extLst>
                    <a:ext uri="{9D8B030D-6E8A-4147-A177-3AD203B41FA5}">
                      <a16:colId xmlns:a16="http://schemas.microsoft.com/office/drawing/2014/main" xmlns="" val="20003"/>
                    </a:ext>
                  </a:extLst>
                </a:gridCol>
                <a:gridCol w="2093730">
                  <a:extLst>
                    <a:ext uri="{9D8B030D-6E8A-4147-A177-3AD203B41FA5}">
                      <a16:colId xmlns:a16="http://schemas.microsoft.com/office/drawing/2014/main" xmlns="" val="20004"/>
                    </a:ext>
                  </a:extLst>
                </a:gridCol>
                <a:gridCol w="2424319">
                  <a:extLst>
                    <a:ext uri="{9D8B030D-6E8A-4147-A177-3AD203B41FA5}">
                      <a16:colId xmlns:a16="http://schemas.microsoft.com/office/drawing/2014/main" xmlns="" val="20005"/>
                    </a:ext>
                  </a:extLst>
                </a:gridCol>
              </a:tblGrid>
              <a:tr h="1050453">
                <a:tc>
                  <a:txBody>
                    <a:bodyPr/>
                    <a:lstStyle/>
                    <a:p>
                      <a:pPr marL="0" marR="0" algn="ctr" rtl="0">
                        <a:lnSpc>
                          <a:spcPct val="115000"/>
                        </a:lnSpc>
                        <a:spcBef>
                          <a:spcPts val="0"/>
                        </a:spcBef>
                        <a:spcAft>
                          <a:spcPts val="0"/>
                        </a:spcAft>
                      </a:pPr>
                      <a:r>
                        <a:rPr lang="fr-FR" sz="1800" b="1" i="0" u="none" baseline="0" dirty="0">
                          <a:solidFill>
                            <a:srgbClr val="000000"/>
                          </a:solidFill>
                          <a:effectLst/>
                          <a:latin typeface="Gill Sans MT" panose="020B0502020104020203" pitchFamily="34" charset="0"/>
                          <a:ea typeface="Times New Roman"/>
                          <a:cs typeface="Times New Roman"/>
                        </a:rPr>
                        <a:t>N°</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1800" b="1" i="0" u="none" baseline="0" dirty="0">
                          <a:solidFill>
                            <a:srgbClr val="000000"/>
                          </a:solidFill>
                          <a:effectLst/>
                          <a:latin typeface="Gill Sans MT" panose="020B0502020104020203" pitchFamily="34" charset="0"/>
                          <a:ea typeface="Times New Roman"/>
                          <a:cs typeface="Times New Roman"/>
                        </a:rPr>
                        <a:t>Produit</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1800" b="1" i="0" u="none" baseline="0">
                          <a:solidFill>
                            <a:srgbClr val="000000"/>
                          </a:solidFill>
                          <a:effectLst/>
                          <a:latin typeface="Gill Sans MT" panose="020B0502020104020203" pitchFamily="34" charset="0"/>
                          <a:ea typeface="Times New Roman"/>
                          <a:cs typeface="Times New Roman"/>
                        </a:rPr>
                        <a:t>Dosage du produit</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1000"/>
                        </a:spcAft>
                      </a:pPr>
                      <a:r>
                        <a:rPr lang="fr-FR" sz="1800" b="1" i="0" u="none" baseline="0">
                          <a:solidFill>
                            <a:srgbClr val="000000"/>
                          </a:solidFill>
                          <a:effectLst/>
                          <a:latin typeface="Gill Sans MT" panose="020B0502020104020203" pitchFamily="34" charset="0"/>
                          <a:ea typeface="Calibri"/>
                          <a:cs typeface="Times New Roman"/>
                        </a:rPr>
                        <a:t>Prix moyen payé ($)</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1000"/>
                        </a:spcAft>
                      </a:pPr>
                      <a:r>
                        <a:rPr lang="fr-FR" sz="1800" b="1" i="0" u="none" baseline="0" dirty="0">
                          <a:solidFill>
                            <a:srgbClr val="000000"/>
                          </a:solidFill>
                          <a:effectLst/>
                          <a:latin typeface="Gill Sans MT" panose="020B0502020104020203" pitchFamily="34" charset="0"/>
                          <a:ea typeface="Calibri"/>
                          <a:cs typeface="Times New Roman"/>
                        </a:rPr>
                        <a:t>Prix de référence international ($)</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1000"/>
                        </a:spcAft>
                      </a:pPr>
                      <a:r>
                        <a:rPr lang="fr-FR" sz="1800" b="1" i="0" u="none" baseline="0">
                          <a:solidFill>
                            <a:srgbClr val="000000"/>
                          </a:solidFill>
                          <a:effectLst/>
                          <a:latin typeface="Gill Sans MT" panose="020B0502020104020203" pitchFamily="34" charset="0"/>
                          <a:ea typeface="Calibri"/>
                          <a:cs typeface="Times New Roman"/>
                        </a:rPr>
                        <a:t>Pourcentage du prix de référence international payé</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425912">
                <a:tc>
                  <a:txBody>
                    <a:bodyPr/>
                    <a:lstStyle/>
                    <a:p>
                      <a:pPr marL="0" marR="0" algn="r" rtl="0">
                        <a:lnSpc>
                          <a:spcPct val="115000"/>
                        </a:lnSpc>
                        <a:spcBef>
                          <a:spcPts val="0"/>
                        </a:spcBef>
                        <a:spcAft>
                          <a:spcPts val="0"/>
                        </a:spcAft>
                      </a:pPr>
                      <a:r>
                        <a:rPr lang="fr-FR" sz="1800" b="0" i="0" u="none" baseline="0" dirty="0">
                          <a:solidFill>
                            <a:srgbClr val="000000"/>
                          </a:solidFill>
                          <a:effectLst/>
                          <a:latin typeface="Gill Sans MT" panose="020B0502020104020203" pitchFamily="34" charset="0"/>
                          <a:ea typeface="Times New Roman"/>
                          <a:cs typeface="Times New Roman"/>
                        </a:rPr>
                        <a:t>1</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SRO</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Sachet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0,15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176 %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xmlns="" val="10001"/>
                  </a:ext>
                </a:extLst>
              </a:tr>
              <a:tr h="463639">
                <a:tc>
                  <a:txBody>
                    <a:bodyPr/>
                    <a:lstStyle/>
                    <a:p>
                      <a:pPr marL="0" marR="0" algn="r" rtl="0">
                        <a:lnSpc>
                          <a:spcPct val="115000"/>
                        </a:lnSpc>
                        <a:spcBef>
                          <a:spcPts val="0"/>
                        </a:spcBef>
                        <a:spcAft>
                          <a:spcPts val="0"/>
                        </a:spcAft>
                      </a:pPr>
                      <a:r>
                        <a:rPr lang="fr-FR" sz="1800" b="0" i="0" u="none" baseline="0">
                          <a:solidFill>
                            <a:srgbClr val="000000"/>
                          </a:solidFill>
                          <a:effectLst/>
                          <a:latin typeface="Gill Sans MT" panose="020B0502020104020203" pitchFamily="34" charset="0"/>
                          <a:ea typeface="Times New Roman"/>
                          <a:cs typeface="Times New Roman"/>
                        </a:rPr>
                        <a:t>2</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Comprimé de paracétamol</a:t>
                      </a:r>
                    </a:p>
                  </a:txBody>
                  <a:tcPr marL="9525" marR="9525" marT="9525" marB="0" anchor="b">
                    <a:lnL>
                      <a:noFill/>
                    </a:lnL>
                    <a:lnR>
                      <a:noFill/>
                    </a:lnR>
                    <a:lnT>
                      <a:noFill/>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500 mg</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0,010 </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0,004</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227 %</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2"/>
                  </a:ext>
                </a:extLst>
              </a:tr>
              <a:tr h="463639">
                <a:tc>
                  <a:txBody>
                    <a:bodyPr/>
                    <a:lstStyle/>
                    <a:p>
                      <a:pPr marL="0" marR="0" algn="r" rtl="0">
                        <a:lnSpc>
                          <a:spcPct val="115000"/>
                        </a:lnSpc>
                        <a:spcBef>
                          <a:spcPts val="0"/>
                        </a:spcBef>
                        <a:spcAft>
                          <a:spcPts val="0"/>
                        </a:spcAft>
                      </a:pPr>
                      <a:r>
                        <a:rPr lang="fr-FR" sz="1800" b="0" i="0" u="none" baseline="0">
                          <a:solidFill>
                            <a:srgbClr val="000000"/>
                          </a:solidFill>
                          <a:effectLst/>
                          <a:latin typeface="Gill Sans MT" panose="020B0502020104020203" pitchFamily="34" charset="0"/>
                          <a:ea typeface="Times New Roman"/>
                          <a:cs typeface="Times New Roman"/>
                        </a:rPr>
                        <a:t>3</a:t>
                      </a:r>
                      <a:endParaRPr lang="fr-FR" sz="18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Oxytocine</a:t>
                      </a:r>
                    </a:p>
                  </a:txBody>
                  <a:tcPr marL="9525" marR="9525" marT="9525" marB="0" anchor="b">
                    <a:lnL>
                      <a:noFill/>
                    </a:lnL>
                    <a:lnR>
                      <a:noFill/>
                    </a:lnR>
                    <a:lnT>
                      <a:noFill/>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10 UI/ml</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 0,14 </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0,16</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90 %</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3"/>
                  </a:ext>
                </a:extLst>
              </a:tr>
              <a:tr h="463639">
                <a:tc>
                  <a:txBody>
                    <a:bodyPr/>
                    <a:lstStyle/>
                    <a:p>
                      <a:pPr marL="0" marR="0" algn="r" rtl="0">
                        <a:lnSpc>
                          <a:spcPct val="115000"/>
                        </a:lnSpc>
                        <a:spcBef>
                          <a:spcPts val="0"/>
                        </a:spcBef>
                        <a:spcAft>
                          <a:spcPts val="0"/>
                        </a:spcAft>
                      </a:pPr>
                      <a:r>
                        <a:rPr lang="fr-FR" sz="1800" b="0" i="0" u="none" baseline="0">
                          <a:solidFill>
                            <a:srgbClr val="000000"/>
                          </a:solidFill>
                          <a:effectLst/>
                          <a:latin typeface="Gill Sans MT" panose="020B0502020104020203" pitchFamily="34" charset="0"/>
                          <a:ea typeface="Times New Roman"/>
                          <a:cs typeface="Times New Roman"/>
                        </a:rPr>
                        <a:t>4</a:t>
                      </a:r>
                      <a:endParaRPr lang="fr-FR" sz="18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rtl="0" fontAlgn="b"/>
                      <a:r>
                        <a:rPr lang="fr-FR" sz="1800" b="0" i="0" u="none" kern="1200" baseline="0" dirty="0">
                          <a:solidFill>
                            <a:srgbClr val="000000"/>
                          </a:solidFill>
                          <a:effectLst/>
                          <a:latin typeface="Gill Sans MT" panose="020B0502020104020203" pitchFamily="34" charset="0"/>
                          <a:ea typeface="Times New Roman"/>
                          <a:cs typeface="Times New Roman"/>
                        </a:rPr>
                        <a:t>Comprimé/gélule </a:t>
                      </a:r>
                      <a:r>
                        <a:rPr lang="fr-FR" sz="1800" b="0" i="0" u="none" kern="1200" baseline="0" dirty="0" smtClean="0">
                          <a:solidFill>
                            <a:srgbClr val="000000"/>
                          </a:solidFill>
                          <a:effectLst/>
                          <a:latin typeface="Gill Sans MT" panose="020B0502020104020203" pitchFamily="34" charset="0"/>
                          <a:ea typeface="Times New Roman"/>
                          <a:cs typeface="Times New Roman"/>
                        </a:rPr>
                        <a:t>d’amoxicilline</a:t>
                      </a:r>
                      <a:endParaRPr lang="fr-FR" sz="1800" b="0" i="0" u="none" kern="1200" baseline="0" dirty="0">
                        <a:solidFill>
                          <a:srgbClr val="000000"/>
                        </a:solidFill>
                        <a:effectLst/>
                        <a:latin typeface="Gill Sans MT" panose="020B0502020104020203" pitchFamily="34" charset="0"/>
                        <a:ea typeface="Times New Roman"/>
                        <a:cs typeface="Times New Roman"/>
                      </a:endParaRPr>
                    </a:p>
                  </a:txBody>
                  <a:tcPr marL="9525" marR="9525" marT="9525" marB="0" anchor="b">
                    <a:lnL>
                      <a:noFill/>
                    </a:lnL>
                    <a:lnR>
                      <a:noFill/>
                    </a:lnR>
                    <a:lnT>
                      <a:noFill/>
                    </a:lnT>
                    <a:lnB>
                      <a:noFill/>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250 mg</a:t>
                      </a:r>
                    </a:p>
                  </a:txBody>
                  <a:tcPr marL="9525" marR="9525" marT="9525" marB="0" anchor="b">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0,020 </a:t>
                      </a:r>
                    </a:p>
                  </a:txBody>
                  <a:tcPr marL="9525" marR="9525" marT="9525" marB="0" anchor="ctr">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0,016</a:t>
                      </a:r>
                    </a:p>
                  </a:txBody>
                  <a:tcPr marL="9525" marR="9525" marT="9525" marB="0" anchor="ctr">
                    <a:lnL>
                      <a:noFill/>
                    </a:lnL>
                    <a:lnR>
                      <a:noFill/>
                    </a:lnR>
                    <a:lnT>
                      <a:noFill/>
                    </a:lnT>
                    <a:lnB>
                      <a:noFill/>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125 %</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4"/>
                  </a:ext>
                </a:extLst>
              </a:tr>
              <a:tr h="184620">
                <a:tc>
                  <a:txBody>
                    <a:bodyPr/>
                    <a:lstStyle/>
                    <a:p>
                      <a:pPr marL="0" marR="0" algn="r" rtl="0">
                        <a:lnSpc>
                          <a:spcPct val="115000"/>
                        </a:lnSpc>
                        <a:spcBef>
                          <a:spcPts val="0"/>
                        </a:spcBef>
                        <a:spcAft>
                          <a:spcPts val="0"/>
                        </a:spcAft>
                      </a:pPr>
                      <a:r>
                        <a:rPr lang="fr-FR" sz="1800" b="0" i="0" u="none" baseline="0">
                          <a:solidFill>
                            <a:srgbClr val="000000"/>
                          </a:solidFill>
                          <a:effectLst/>
                          <a:latin typeface="Gill Sans MT" panose="020B0502020104020203" pitchFamily="34" charset="0"/>
                          <a:ea typeface="Times New Roman"/>
                          <a:cs typeface="Times New Roman"/>
                        </a:rPr>
                        <a:t>5</a:t>
                      </a:r>
                      <a:endParaRPr lang="fr-FR" sz="1800" dirty="0">
                        <a:effectLst/>
                        <a:latin typeface="Gill Sans MT" panose="020B0502020104020203" pitchFamily="34" charset="0"/>
                        <a:ea typeface="Calibri"/>
                        <a:cs typeface="Times New Roman"/>
                      </a:endParaRPr>
                    </a:p>
                  </a:txBody>
                  <a:tcPr marL="90712" marR="90712" marT="0" marB="0">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Artemether Lumefantrine 4X6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b"/>
                      <a:r>
                        <a:rPr lang="fr-FR" sz="1800" b="0" i="0" u="none" kern="1200" baseline="0">
                          <a:solidFill>
                            <a:srgbClr val="000000"/>
                          </a:solidFill>
                          <a:effectLst/>
                          <a:latin typeface="Gill Sans MT" panose="020B0502020104020203" pitchFamily="34" charset="0"/>
                          <a:ea typeface="Times New Roman"/>
                          <a:cs typeface="Times New Roman"/>
                        </a:rPr>
                        <a:t>20/120 mg</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 0,76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fr-FR" sz="1800" b="0" i="0" u="none" kern="1200" baseline="0">
                          <a:solidFill>
                            <a:srgbClr val="000000"/>
                          </a:solidFill>
                          <a:effectLst/>
                          <a:latin typeface="Gill Sans MT" panose="020B0502020104020203" pitchFamily="34" charset="0"/>
                          <a:ea typeface="Times New Roman"/>
                          <a:cs typeface="Times New Roman"/>
                        </a:rPr>
                        <a:t>1,49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fr-FR" sz="1800" b="0" i="0" u="none" kern="1200" baseline="0" dirty="0">
                          <a:solidFill>
                            <a:srgbClr val="000000"/>
                          </a:solidFill>
                          <a:effectLst/>
                          <a:latin typeface="Gill Sans MT" panose="020B0502020104020203" pitchFamily="34" charset="0"/>
                          <a:ea typeface="Times New Roman"/>
                          <a:cs typeface="Times New Roman"/>
                        </a:rPr>
                        <a:t>51 %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bl>
          </a:graphicData>
        </a:graphic>
      </p:graphicFrame>
    </p:spTree>
    <p:custDataLst>
      <p:tags r:id="rId1"/>
    </p:custDataLst>
    <p:extLst>
      <p:ext uri="{BB962C8B-B14F-4D97-AF65-F5344CB8AC3E}">
        <p14:creationId xmlns:p14="http://schemas.microsoft.com/office/powerpoint/2010/main" val="2504082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54857" y="506475"/>
            <a:ext cx="10363200" cy="580800"/>
          </a:xfrm>
        </p:spPr>
        <p:txBody>
          <a:bodyPr>
            <a:noAutofit/>
          </a:bodyPr>
          <a:lstStyle/>
          <a:p>
            <a:pPr algn="l" rtl="0"/>
            <a:r>
              <a:rPr lang="fr-FR" sz="2400" b="1" i="0" u="none" baseline="0" dirty="0">
                <a:solidFill>
                  <a:srgbClr val="C00000"/>
                </a:solidFill>
                <a:latin typeface="Gill Sans MT" panose="020B0502020104020203" pitchFamily="34" charset="0"/>
              </a:rPr>
              <a:t>Taux de rupture de stock par produit traceur (pourcentage </a:t>
            </a:r>
            <a:r>
              <a:rPr lang="fr-FR" sz="2400" b="1" i="0" u="none" baseline="0" dirty="0" smtClean="0">
                <a:solidFill>
                  <a:srgbClr val="C00000"/>
                </a:solidFill>
                <a:latin typeface="Gill Sans MT" panose="020B0502020104020203" pitchFamily="34" charset="0"/>
              </a:rPr>
              <a:t>d’établissements </a:t>
            </a:r>
            <a:r>
              <a:rPr lang="fr-FR" sz="2400" b="1" i="0" u="none" baseline="0" dirty="0">
                <a:solidFill>
                  <a:srgbClr val="C00000"/>
                </a:solidFill>
                <a:latin typeface="Gill Sans MT" panose="020B0502020104020203" pitchFamily="34" charset="0"/>
              </a:rPr>
              <a:t>subissant des ruptures de stock le jour de </a:t>
            </a:r>
            <a:r>
              <a:rPr lang="fr-FR" sz="2400" b="1" i="0" u="none" baseline="0" dirty="0" smtClean="0">
                <a:solidFill>
                  <a:srgbClr val="C00000"/>
                </a:solidFill>
                <a:latin typeface="Gill Sans MT" panose="020B0502020104020203" pitchFamily="34" charset="0"/>
              </a:rPr>
              <a:t>l’évaluation</a:t>
            </a:r>
            <a:r>
              <a:rPr lang="fr-FR" sz="2400" b="1" i="0" u="none" baseline="0" dirty="0">
                <a:solidFill>
                  <a:srgbClr val="C00000"/>
                </a:solidFill>
                <a:latin typeface="Gill Sans MT" panose="020B0502020104020203" pitchFamily="34" charset="0"/>
              </a:rPr>
              <a:t>)</a:t>
            </a:r>
          </a:p>
        </p:txBody>
      </p:sp>
      <p:sp>
        <p:nvSpPr>
          <p:cNvPr id="5" name="Content Placeholder 4">
            <a:extLst>
              <a:ext uri="{FF2B5EF4-FFF2-40B4-BE49-F238E27FC236}">
                <a16:creationId xmlns:a16="http://schemas.microsoft.com/office/drawing/2014/main" xmlns="" id="{4AADAA3F-06AD-4819-8AAF-25592E1F230E}"/>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ext uri="{D42A27DB-BD31-4B8C-83A1-F6EECF244321}">
                <p14:modId xmlns:p14="http://schemas.microsoft.com/office/powerpoint/2010/main" val="2356796573"/>
              </p:ext>
            </p:extLst>
          </p:nvPr>
        </p:nvGraphicFramePr>
        <p:xfrm>
          <a:off x="914400" y="1331697"/>
          <a:ext cx="10482283" cy="4539521"/>
        </p:xfrm>
        <a:graphic>
          <a:graphicData uri="http://schemas.openxmlformats.org/drawingml/2006/table">
            <a:tbl>
              <a:tblPr firstRow="1" firstCol="1" bandRow="1"/>
              <a:tblGrid>
                <a:gridCol w="524107">
                  <a:extLst>
                    <a:ext uri="{9D8B030D-6E8A-4147-A177-3AD203B41FA5}">
                      <a16:colId xmlns:a16="http://schemas.microsoft.com/office/drawing/2014/main" xmlns="" val="20000"/>
                    </a:ext>
                  </a:extLst>
                </a:gridCol>
                <a:gridCol w="2152418">
                  <a:extLst>
                    <a:ext uri="{9D8B030D-6E8A-4147-A177-3AD203B41FA5}">
                      <a16:colId xmlns:a16="http://schemas.microsoft.com/office/drawing/2014/main" xmlns="" val="20001"/>
                    </a:ext>
                  </a:extLst>
                </a:gridCol>
                <a:gridCol w="1781175">
                  <a:extLst>
                    <a:ext uri="{9D8B030D-6E8A-4147-A177-3AD203B41FA5}">
                      <a16:colId xmlns:a16="http://schemas.microsoft.com/office/drawing/2014/main" xmlns="" val="20002"/>
                    </a:ext>
                  </a:extLst>
                </a:gridCol>
                <a:gridCol w="1539297">
                  <a:extLst>
                    <a:ext uri="{9D8B030D-6E8A-4147-A177-3AD203B41FA5}">
                      <a16:colId xmlns:a16="http://schemas.microsoft.com/office/drawing/2014/main" xmlns="" val="20003"/>
                    </a:ext>
                  </a:extLst>
                </a:gridCol>
                <a:gridCol w="2242643">
                  <a:extLst>
                    <a:ext uri="{9D8B030D-6E8A-4147-A177-3AD203B41FA5}">
                      <a16:colId xmlns:a16="http://schemas.microsoft.com/office/drawing/2014/main" xmlns="" val="20004"/>
                    </a:ext>
                  </a:extLst>
                </a:gridCol>
                <a:gridCol w="2242643">
                  <a:extLst>
                    <a:ext uri="{9D8B030D-6E8A-4147-A177-3AD203B41FA5}">
                      <a16:colId xmlns:a16="http://schemas.microsoft.com/office/drawing/2014/main" xmlns="" val="20005"/>
                    </a:ext>
                  </a:extLst>
                </a:gridCol>
              </a:tblGrid>
              <a:tr h="541753">
                <a:tc>
                  <a:txBody>
                    <a:bodyPr/>
                    <a:lstStyle/>
                    <a:p>
                      <a:pPr marL="0" marR="0" algn="l" rtl="0">
                        <a:lnSpc>
                          <a:spcPct val="115000"/>
                        </a:lnSpc>
                        <a:spcBef>
                          <a:spcPts val="0"/>
                        </a:spcBef>
                        <a:spcAft>
                          <a:spcPts val="0"/>
                        </a:spcAft>
                      </a:pPr>
                      <a:r>
                        <a:rPr lang="fr-FR" sz="2000" b="0" i="0" u="none" baseline="0" dirty="0">
                          <a:solidFill>
                            <a:srgbClr val="000000"/>
                          </a:solidFill>
                          <a:effectLst/>
                          <a:latin typeface="Gill Sans MT" panose="020B0502020104020203" pitchFamily="34" charset="0"/>
                          <a:ea typeface="Times New Roman"/>
                          <a:cs typeface="Times New Roman"/>
                        </a:rPr>
                        <a:t> </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gn="l" rtl="0">
                        <a:lnSpc>
                          <a:spcPct val="115000"/>
                        </a:lnSpc>
                        <a:spcBef>
                          <a:spcPts val="0"/>
                        </a:spcBef>
                        <a:spcAft>
                          <a:spcPts val="0"/>
                        </a:spcAft>
                      </a:pPr>
                      <a:r>
                        <a:rPr lang="fr-FR" sz="2000" b="0" i="0" u="none" baseline="0">
                          <a:solidFill>
                            <a:srgbClr val="000000"/>
                          </a:solidFill>
                          <a:effectLst/>
                          <a:latin typeface="Gill Sans MT" panose="020B0502020104020203" pitchFamily="34" charset="0"/>
                          <a:ea typeface="Times New Roman"/>
                          <a:cs typeface="Times New Roman"/>
                        </a:rPr>
                        <a:t> </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gn="l" rtl="0">
                        <a:lnSpc>
                          <a:spcPct val="115000"/>
                        </a:lnSpc>
                        <a:spcBef>
                          <a:spcPts val="0"/>
                        </a:spcBef>
                        <a:spcAft>
                          <a:spcPts val="0"/>
                        </a:spcAft>
                      </a:pPr>
                      <a:r>
                        <a:rPr lang="fr-FR" sz="2000" b="0" i="0" u="none" baseline="0">
                          <a:solidFill>
                            <a:srgbClr val="000000"/>
                          </a:solidFill>
                          <a:effectLst/>
                          <a:latin typeface="Gill Sans MT" panose="020B0502020104020203" pitchFamily="34" charset="0"/>
                          <a:ea typeface="Times New Roman"/>
                          <a:cs typeface="Times New Roman"/>
                        </a:rPr>
                        <a:t> </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rowSpan="2">
                  <a:txBody>
                    <a:bodyPr/>
                    <a:lstStyle/>
                    <a:p>
                      <a:pPr marL="0" marR="0" algn="ctr" rtl="0">
                        <a:lnSpc>
                          <a:spcPct val="115000"/>
                        </a:lnSpc>
                        <a:spcBef>
                          <a:spcPts val="0"/>
                        </a:spcBef>
                        <a:spcAft>
                          <a:spcPts val="0"/>
                        </a:spcAft>
                      </a:pPr>
                      <a:r>
                        <a:rPr lang="fr-FR" sz="2000" b="1" i="0" u="none" baseline="0" dirty="0">
                          <a:solidFill>
                            <a:srgbClr val="000000"/>
                          </a:solidFill>
                          <a:effectLst/>
                          <a:latin typeface="Gill Sans MT" panose="020B0502020104020203" pitchFamily="34" charset="0"/>
                          <a:ea typeface="Times New Roman"/>
                          <a:cs typeface="Times New Roman"/>
                        </a:rPr>
                        <a:t>Centre de santé</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rtl="0">
                        <a:lnSpc>
                          <a:spcPct val="115000"/>
                        </a:lnSpc>
                        <a:spcBef>
                          <a:spcPts val="0"/>
                        </a:spcBef>
                        <a:spcAft>
                          <a:spcPts val="0"/>
                        </a:spcAft>
                      </a:pPr>
                      <a:r>
                        <a:rPr lang="fr-FR" sz="2000" b="1" i="0" u="none" baseline="0" dirty="0">
                          <a:solidFill>
                            <a:srgbClr val="000000"/>
                          </a:solidFill>
                          <a:effectLst/>
                          <a:latin typeface="Gill Sans MT" panose="020B0502020104020203" pitchFamily="34" charset="0"/>
                          <a:ea typeface="Times New Roman"/>
                          <a:cs typeface="Times New Roman"/>
                        </a:rPr>
                        <a:t>Hôpital de district</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rtl="0">
                        <a:lnSpc>
                          <a:spcPct val="115000"/>
                        </a:lnSpc>
                        <a:spcBef>
                          <a:spcPts val="0"/>
                        </a:spcBef>
                        <a:spcAft>
                          <a:spcPts val="0"/>
                        </a:spcAft>
                      </a:pPr>
                      <a:r>
                        <a:rPr lang="fr-FR" sz="2000" b="1" i="0" u="none" baseline="0">
                          <a:solidFill>
                            <a:srgbClr val="000000"/>
                          </a:solidFill>
                          <a:effectLst/>
                          <a:latin typeface="Gill Sans MT" panose="020B0502020104020203" pitchFamily="34" charset="0"/>
                          <a:ea typeface="Times New Roman"/>
                          <a:cs typeface="Times New Roman"/>
                        </a:rPr>
                        <a:t>Hôpital de référence</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927279">
                <a:tc>
                  <a:txBody>
                    <a:bodyPr/>
                    <a:lstStyle/>
                    <a:p>
                      <a:pPr marL="0" marR="0" algn="l" rtl="0">
                        <a:lnSpc>
                          <a:spcPct val="115000"/>
                        </a:lnSpc>
                        <a:spcBef>
                          <a:spcPts val="0"/>
                        </a:spcBef>
                        <a:spcAft>
                          <a:spcPts val="0"/>
                        </a:spcAft>
                      </a:pPr>
                      <a:r>
                        <a:rPr lang="fr-FR" sz="2000" b="1" i="0" u="none" baseline="0">
                          <a:solidFill>
                            <a:srgbClr val="000000"/>
                          </a:solidFill>
                          <a:effectLst/>
                          <a:latin typeface="Gill Sans MT" panose="020B0502020104020203" pitchFamily="34" charset="0"/>
                          <a:ea typeface="Times New Roman"/>
                          <a:cs typeface="Times New Roman"/>
                        </a:rPr>
                        <a:t>N°</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1" i="0" u="none" baseline="0">
                          <a:solidFill>
                            <a:srgbClr val="000000"/>
                          </a:solidFill>
                          <a:effectLst/>
                          <a:latin typeface="Gill Sans MT" panose="020B0502020104020203" pitchFamily="34" charset="0"/>
                          <a:ea typeface="Times New Roman"/>
                          <a:cs typeface="Times New Roman"/>
                        </a:rPr>
                        <a:t>Produit</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r>
                        <a:rPr lang="fr-FR" sz="2000" b="1" i="0" u="none" baseline="0">
                          <a:solidFill>
                            <a:srgbClr val="000000"/>
                          </a:solidFill>
                          <a:effectLst/>
                          <a:latin typeface="Gill Sans MT" panose="020B0502020104020203" pitchFamily="34" charset="0"/>
                          <a:ea typeface="Times New Roman"/>
                          <a:cs typeface="Times New Roman"/>
                        </a:rPr>
                        <a:t>Dosage du produit</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xmlns="" val="10001"/>
                  </a:ext>
                </a:extLst>
              </a:tr>
              <a:tr h="365552">
                <a:tc>
                  <a:txBody>
                    <a:bodyPr/>
                    <a:lstStyle/>
                    <a:p>
                      <a:pPr marL="0" marR="0" algn="l" rtl="0">
                        <a:lnSpc>
                          <a:spcPct val="115000"/>
                        </a:lnSpc>
                        <a:spcBef>
                          <a:spcPts val="0"/>
                        </a:spcBef>
                        <a:spcAft>
                          <a:spcPts val="0"/>
                        </a:spcAft>
                      </a:pPr>
                      <a:r>
                        <a:rPr lang="fr-FR" sz="2000" b="0" i="0" u="none" baseline="0">
                          <a:solidFill>
                            <a:srgbClr val="000000"/>
                          </a:solidFill>
                          <a:effectLst/>
                          <a:latin typeface="Gill Sans MT" panose="020B0502020104020203" pitchFamily="34" charset="0"/>
                          <a:ea typeface="Times New Roman"/>
                          <a:cs typeface="Times New Roman"/>
                        </a:rPr>
                        <a:t>1</a:t>
                      </a:r>
                      <a:endParaRPr lang="fr-FR" sz="2000" dirty="0">
                        <a:effectLst/>
                        <a:latin typeface="Gill Sans MT" panose="020B0502020104020203" pitchFamily="34" charset="0"/>
                        <a:ea typeface="Calibri"/>
                        <a:cs typeface="Times New Roman"/>
                      </a:endParaRPr>
                    </a:p>
                  </a:txBody>
                  <a:tcPr marL="90712" marR="90712" marT="0" marB="0">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rtl="0" fontAlgn="b"/>
                      <a:r>
                        <a:rPr lang="fr-FR" sz="2000" b="0" i="0" u="none" kern="1200" baseline="0" dirty="0">
                          <a:solidFill>
                            <a:srgbClr val="000000"/>
                          </a:solidFill>
                          <a:effectLst/>
                          <a:latin typeface="Gill Sans MT" panose="020B0502020104020203" pitchFamily="34" charset="0"/>
                          <a:ea typeface="Times New Roman"/>
                          <a:cs typeface="Times New Roman"/>
                        </a:rPr>
                        <a:t>SRO</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rtl="0" fontAlgn="b"/>
                      <a:r>
                        <a:rPr lang="fr-FR" sz="2000" b="0" i="0" u="none" kern="1200" baseline="0">
                          <a:solidFill>
                            <a:srgbClr val="000000"/>
                          </a:solidFill>
                          <a:effectLst/>
                          <a:latin typeface="Gill Sans MT" panose="020B0502020104020203" pitchFamily="34" charset="0"/>
                          <a:ea typeface="Times New Roman"/>
                          <a:cs typeface="Times New Roman"/>
                        </a:rPr>
                        <a:t>Sachet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15 %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0 %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0 %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xmlns="" val="10002"/>
                  </a:ext>
                </a:extLst>
              </a:tr>
              <a:tr h="541753">
                <a:tc>
                  <a:txBody>
                    <a:bodyPr/>
                    <a:lstStyle/>
                    <a:p>
                      <a:pPr marL="0" marR="0" algn="l" rtl="0">
                        <a:lnSpc>
                          <a:spcPct val="115000"/>
                        </a:lnSpc>
                        <a:spcBef>
                          <a:spcPts val="0"/>
                        </a:spcBef>
                        <a:spcAft>
                          <a:spcPts val="0"/>
                        </a:spcAft>
                      </a:pPr>
                      <a:r>
                        <a:rPr lang="fr-FR" sz="2000" b="0" i="0" u="none" baseline="0" dirty="0">
                          <a:solidFill>
                            <a:srgbClr val="000000"/>
                          </a:solidFill>
                          <a:effectLst/>
                          <a:latin typeface="Gill Sans MT" panose="020B0502020104020203" pitchFamily="34" charset="0"/>
                          <a:ea typeface="Times New Roman"/>
                          <a:cs typeface="Times New Roman"/>
                        </a:rPr>
                        <a:t>2</a:t>
                      </a:r>
                      <a:endParaRPr lang="fr-FR" sz="20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rtl="0" fontAlgn="b"/>
                      <a:r>
                        <a:rPr lang="fr-FR" sz="2000" b="0" i="0" u="none" kern="1200" baseline="0" dirty="0">
                          <a:solidFill>
                            <a:srgbClr val="000000"/>
                          </a:solidFill>
                          <a:effectLst/>
                          <a:latin typeface="Gill Sans MT" panose="020B0502020104020203" pitchFamily="34" charset="0"/>
                          <a:ea typeface="Times New Roman"/>
                          <a:cs typeface="Times New Roman"/>
                        </a:rPr>
                        <a:t>Comprimé de paracétamol</a:t>
                      </a:r>
                    </a:p>
                  </a:txBody>
                  <a:tcPr marL="9525" marR="9525" marT="9525" marB="0" anchor="b">
                    <a:lnL>
                      <a:noFill/>
                    </a:lnL>
                    <a:lnR>
                      <a:noFill/>
                    </a:lnR>
                    <a:lnT>
                      <a:noFill/>
                    </a:lnT>
                    <a:lnB>
                      <a:noFill/>
                    </a:lnB>
                    <a:solidFill>
                      <a:schemeClr val="bg1"/>
                    </a:solidFill>
                  </a:tcPr>
                </a:tc>
                <a:tc>
                  <a:txBody>
                    <a:bodyPr/>
                    <a:lstStyle/>
                    <a:p>
                      <a:pPr algn="l" rtl="0" fontAlgn="b"/>
                      <a:r>
                        <a:rPr lang="fr-FR" sz="2000" b="0" i="0" u="none" kern="1200" baseline="0">
                          <a:solidFill>
                            <a:srgbClr val="000000"/>
                          </a:solidFill>
                          <a:effectLst/>
                          <a:latin typeface="Gill Sans MT" panose="020B0502020104020203" pitchFamily="34" charset="0"/>
                          <a:ea typeface="Times New Roman"/>
                          <a:cs typeface="Times New Roman"/>
                        </a:rPr>
                        <a:t>500 mg</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9 %</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22 %</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0 %</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3"/>
                  </a:ext>
                </a:extLst>
              </a:tr>
              <a:tr h="383181">
                <a:tc>
                  <a:txBody>
                    <a:bodyPr/>
                    <a:lstStyle/>
                    <a:p>
                      <a:pPr marL="0" marR="0" algn="l" rtl="0">
                        <a:lnSpc>
                          <a:spcPct val="115000"/>
                        </a:lnSpc>
                        <a:spcBef>
                          <a:spcPts val="0"/>
                        </a:spcBef>
                        <a:spcAft>
                          <a:spcPts val="0"/>
                        </a:spcAft>
                      </a:pPr>
                      <a:r>
                        <a:rPr lang="fr-FR" sz="2000" b="0" i="0" u="none" baseline="0" dirty="0">
                          <a:solidFill>
                            <a:srgbClr val="000000"/>
                          </a:solidFill>
                          <a:effectLst/>
                          <a:latin typeface="Gill Sans MT" panose="020B0502020104020203" pitchFamily="34" charset="0"/>
                          <a:ea typeface="Times New Roman"/>
                          <a:cs typeface="Times New Roman"/>
                        </a:rPr>
                        <a:t>3</a:t>
                      </a:r>
                      <a:endParaRPr lang="fr-FR" sz="2000" dirty="0">
                        <a:effectLst/>
                        <a:latin typeface="Gill Sans MT" panose="020B0502020104020203" pitchFamily="34" charset="0"/>
                        <a:ea typeface="Calibri"/>
                        <a:cs typeface="Times New Roman"/>
                      </a:endParaRPr>
                    </a:p>
                  </a:txBody>
                  <a:tcPr marL="90712" marR="90712" marT="0" marB="0" anchor="ctr">
                    <a:lnL>
                      <a:noFill/>
                    </a:lnL>
                    <a:lnR>
                      <a:noFill/>
                    </a:lnR>
                    <a:lnT>
                      <a:noFill/>
                    </a:lnT>
                    <a:lnB>
                      <a:noFill/>
                    </a:lnB>
                    <a:solidFill>
                      <a:schemeClr val="bg1"/>
                    </a:solidFill>
                  </a:tcPr>
                </a:tc>
                <a:tc>
                  <a:txBody>
                    <a:bodyPr/>
                    <a:lstStyle/>
                    <a:p>
                      <a:pPr algn="l" rtl="0" fontAlgn="b"/>
                      <a:r>
                        <a:rPr lang="fr-FR" sz="2000" b="0" i="0" u="none" kern="1200" baseline="0" dirty="0" err="1">
                          <a:solidFill>
                            <a:srgbClr val="000000"/>
                          </a:solidFill>
                          <a:effectLst/>
                          <a:latin typeface="Gill Sans MT" panose="020B0502020104020203" pitchFamily="34" charset="0"/>
                          <a:ea typeface="Times New Roman"/>
                          <a:cs typeface="Times New Roman"/>
                        </a:rPr>
                        <a:t>Oxytocine</a:t>
                      </a:r>
                      <a:endParaRPr lang="fr-FR" sz="2000" b="0" i="0" u="none" kern="1200" baseline="0" dirty="0">
                        <a:solidFill>
                          <a:srgbClr val="000000"/>
                        </a:solidFill>
                        <a:effectLst/>
                        <a:latin typeface="Gill Sans MT" panose="020B0502020104020203" pitchFamily="34" charset="0"/>
                        <a:ea typeface="Times New Roman"/>
                        <a:cs typeface="Times New Roman"/>
                      </a:endParaRPr>
                    </a:p>
                  </a:txBody>
                  <a:tcPr marL="9525" marR="9525" marT="9525" marB="0" anchor="ctr">
                    <a:lnL>
                      <a:noFill/>
                    </a:lnL>
                    <a:lnR>
                      <a:noFill/>
                    </a:lnR>
                    <a:lnT>
                      <a:noFill/>
                    </a:lnT>
                    <a:lnB>
                      <a:noFill/>
                    </a:lnB>
                    <a:solidFill>
                      <a:schemeClr val="bg1"/>
                    </a:solidFill>
                  </a:tcPr>
                </a:tc>
                <a:tc>
                  <a:txBody>
                    <a:bodyPr/>
                    <a:lstStyle/>
                    <a:p>
                      <a:pPr algn="l" rtl="0" fontAlgn="b"/>
                      <a:r>
                        <a:rPr lang="fr-FR" sz="2000" b="0" i="0" u="none" kern="1200" baseline="0">
                          <a:solidFill>
                            <a:srgbClr val="000000"/>
                          </a:solidFill>
                          <a:effectLst/>
                          <a:latin typeface="Gill Sans MT" panose="020B0502020104020203" pitchFamily="34" charset="0"/>
                          <a:ea typeface="Times New Roman"/>
                          <a:cs typeface="Times New Roman"/>
                        </a:rPr>
                        <a:t>10 UI/ml</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20 %</a:t>
                      </a:r>
                    </a:p>
                  </a:txBody>
                  <a:tcPr marL="9525" marR="9525" marT="9525" marB="0" anchor="b">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0 %</a:t>
                      </a:r>
                    </a:p>
                  </a:txBody>
                  <a:tcPr marL="9525" marR="9525" marT="9525" marB="0" anchor="b">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16 %</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4"/>
                  </a:ext>
                </a:extLst>
              </a:tr>
              <a:tr h="541753">
                <a:tc>
                  <a:txBody>
                    <a:bodyPr/>
                    <a:lstStyle/>
                    <a:p>
                      <a:pPr marL="0" marR="0" algn="l" rtl="0">
                        <a:lnSpc>
                          <a:spcPct val="115000"/>
                        </a:lnSpc>
                        <a:spcBef>
                          <a:spcPts val="0"/>
                        </a:spcBef>
                        <a:spcAft>
                          <a:spcPts val="0"/>
                        </a:spcAft>
                      </a:pPr>
                      <a:r>
                        <a:rPr lang="fr-FR" sz="2000" b="0" i="0" u="none" baseline="0" dirty="0">
                          <a:solidFill>
                            <a:srgbClr val="000000"/>
                          </a:solidFill>
                          <a:effectLst/>
                          <a:latin typeface="Gill Sans MT" panose="020B0502020104020203" pitchFamily="34" charset="0"/>
                          <a:ea typeface="Times New Roman"/>
                          <a:cs typeface="Times New Roman"/>
                        </a:rPr>
                        <a:t>4</a:t>
                      </a:r>
                      <a:endParaRPr lang="fr-FR" sz="20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rtl="0" fontAlgn="b"/>
                      <a:r>
                        <a:rPr lang="fr-FR" sz="2000" b="0" i="0" u="none" kern="1200" baseline="0" dirty="0">
                          <a:solidFill>
                            <a:srgbClr val="000000"/>
                          </a:solidFill>
                          <a:effectLst/>
                          <a:latin typeface="Gill Sans MT" panose="020B0502020104020203" pitchFamily="34" charset="0"/>
                          <a:ea typeface="Times New Roman"/>
                          <a:cs typeface="Times New Roman"/>
                        </a:rPr>
                        <a:t>Comprimé/gélule </a:t>
                      </a:r>
                      <a:r>
                        <a:rPr lang="fr-FR" sz="2000" b="0" i="0" u="none" kern="1200" baseline="0" dirty="0" smtClean="0">
                          <a:solidFill>
                            <a:srgbClr val="000000"/>
                          </a:solidFill>
                          <a:effectLst/>
                          <a:latin typeface="Gill Sans MT" panose="020B0502020104020203" pitchFamily="34" charset="0"/>
                          <a:ea typeface="Times New Roman"/>
                          <a:cs typeface="Times New Roman"/>
                        </a:rPr>
                        <a:t>d’amoxicilline</a:t>
                      </a:r>
                      <a:endParaRPr lang="fr-FR" sz="2000" b="0" i="0" u="none" kern="1200" baseline="0" dirty="0">
                        <a:solidFill>
                          <a:srgbClr val="000000"/>
                        </a:solidFill>
                        <a:effectLst/>
                        <a:latin typeface="Gill Sans MT" panose="020B0502020104020203" pitchFamily="34" charset="0"/>
                        <a:ea typeface="Times New Roman"/>
                        <a:cs typeface="Times New Roman"/>
                      </a:endParaRPr>
                    </a:p>
                  </a:txBody>
                  <a:tcPr marL="9525" marR="9525" marT="9525" marB="0" anchor="b">
                    <a:lnL>
                      <a:noFill/>
                    </a:lnL>
                    <a:lnR>
                      <a:noFill/>
                    </a:lnR>
                    <a:lnT>
                      <a:noFill/>
                    </a:lnT>
                    <a:lnB>
                      <a:noFill/>
                    </a:lnB>
                    <a:solidFill>
                      <a:schemeClr val="bg1"/>
                    </a:solidFill>
                  </a:tcPr>
                </a:tc>
                <a:tc>
                  <a:txBody>
                    <a:bodyPr/>
                    <a:lstStyle/>
                    <a:p>
                      <a:pPr algn="l" rtl="0" fontAlgn="b"/>
                      <a:r>
                        <a:rPr lang="fr-FR" sz="2000" b="0" i="0" u="none" kern="1200" baseline="0">
                          <a:solidFill>
                            <a:srgbClr val="000000"/>
                          </a:solidFill>
                          <a:effectLst/>
                          <a:latin typeface="Gill Sans MT" panose="020B0502020104020203" pitchFamily="34" charset="0"/>
                          <a:ea typeface="Times New Roman"/>
                          <a:cs typeface="Times New Roman"/>
                        </a:rPr>
                        <a:t>250 mg</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2 %</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0 %</a:t>
                      </a:r>
                    </a:p>
                  </a:txBody>
                  <a:tcPr marL="9525" marR="9525" marT="9525" marB="0" anchor="ctr">
                    <a:lnL>
                      <a:noFill/>
                    </a:lnL>
                    <a:lnR>
                      <a:noFill/>
                    </a:lnR>
                    <a:lnT>
                      <a:noFill/>
                    </a:lnT>
                    <a:lnB>
                      <a:noFill/>
                    </a:lnB>
                    <a:solidFill>
                      <a:schemeClr val="bg1"/>
                    </a:solidFill>
                  </a:tcPr>
                </a:tc>
                <a:tc>
                  <a:txBody>
                    <a:bodyPr/>
                    <a:lstStyle/>
                    <a:p>
                      <a:pPr algn="ctr" rtl="0" fontAlgn="b"/>
                      <a:r>
                        <a:rPr lang="fr-FR" sz="2000" b="0" i="0" u="none" kern="1200" baseline="0">
                          <a:solidFill>
                            <a:srgbClr val="000000"/>
                          </a:solidFill>
                          <a:effectLst/>
                          <a:latin typeface="Gill Sans MT" panose="020B0502020104020203" pitchFamily="34" charset="0"/>
                          <a:ea typeface="Times New Roman"/>
                          <a:cs typeface="Times New Roman"/>
                        </a:rPr>
                        <a:t>5 %</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5"/>
                  </a:ext>
                </a:extLst>
              </a:tr>
              <a:tr h="541753">
                <a:tc>
                  <a:txBody>
                    <a:bodyPr/>
                    <a:lstStyle/>
                    <a:p>
                      <a:pPr marL="0" marR="0" algn="l" defTabSz="604738" rtl="0" eaLnBrk="1" latinLnBrk="0" hangingPunct="1">
                        <a:lnSpc>
                          <a:spcPct val="115000"/>
                        </a:lnSpc>
                        <a:spcBef>
                          <a:spcPts val="0"/>
                        </a:spcBef>
                        <a:spcAft>
                          <a:spcPts val="0"/>
                        </a:spcAft>
                      </a:pPr>
                      <a:r>
                        <a:rPr lang="fr-FR" sz="2000" b="0" i="0" u="none" kern="1200" baseline="0" dirty="0">
                          <a:solidFill>
                            <a:srgbClr val="000000"/>
                          </a:solidFill>
                          <a:effectLst/>
                          <a:latin typeface="Gill Sans MT" panose="020B0502020104020203" pitchFamily="34" charset="0"/>
                          <a:ea typeface="Times New Roman"/>
                          <a:cs typeface="Times New Roman"/>
                        </a:rPr>
                        <a:t>5</a:t>
                      </a:r>
                    </a:p>
                  </a:txBody>
                  <a:tcPr marL="90712" marR="90712"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rtl="0">
                        <a:lnSpc>
                          <a:spcPct val="115000"/>
                        </a:lnSpc>
                        <a:spcBef>
                          <a:spcPts val="0"/>
                        </a:spcBef>
                        <a:spcAft>
                          <a:spcPts val="0"/>
                        </a:spcAft>
                      </a:pPr>
                      <a:r>
                        <a:rPr lang="fr-FR" sz="2000" b="0" i="0" u="none" kern="1200" baseline="0" dirty="0" smtClean="0">
                          <a:solidFill>
                            <a:srgbClr val="000000"/>
                          </a:solidFill>
                          <a:effectLst/>
                          <a:latin typeface="Gill Sans MT" panose="020B0502020104020203" pitchFamily="34" charset="0"/>
                          <a:ea typeface="Times New Roman"/>
                          <a:cs typeface="Times New Roman"/>
                        </a:rPr>
                        <a:t>Etc.</a:t>
                      </a:r>
                      <a:endParaRPr lang="fr-FR" sz="2000" b="0" i="0" u="none" kern="1200" baseline="0" dirty="0">
                        <a:solidFill>
                          <a:srgbClr val="000000"/>
                        </a:solidFill>
                        <a:effectLst/>
                        <a:latin typeface="Gill Sans MT" panose="020B0502020104020203" pitchFamily="34" charset="0"/>
                        <a:ea typeface="Times New Roman"/>
                        <a:cs typeface="Times New Roman"/>
                      </a:endParaRPr>
                    </a:p>
                  </a:txBody>
                  <a:tcPr marL="90712" marR="90712"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15000"/>
                        </a:lnSpc>
                        <a:spcBef>
                          <a:spcPts val="0"/>
                        </a:spcBef>
                        <a:spcAft>
                          <a:spcPts val="0"/>
                        </a:spcAft>
                      </a:pP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rtl="0">
                        <a:lnSpc>
                          <a:spcPct val="115000"/>
                        </a:lnSpc>
                        <a:spcBef>
                          <a:spcPts val="0"/>
                        </a:spcBef>
                        <a:spcAft>
                          <a:spcPts val="0"/>
                        </a:spcAft>
                      </a:pP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rtl="0">
                        <a:lnSpc>
                          <a:spcPct val="115000"/>
                        </a:lnSpc>
                        <a:spcBef>
                          <a:spcPts val="0"/>
                        </a:spcBef>
                        <a:spcAft>
                          <a:spcPts val="0"/>
                        </a:spcAft>
                      </a:pP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rtl="0">
                        <a:lnSpc>
                          <a:spcPct val="115000"/>
                        </a:lnSpc>
                        <a:spcBef>
                          <a:spcPts val="0"/>
                        </a:spcBef>
                        <a:spcAft>
                          <a:spcPts val="0"/>
                        </a:spcAft>
                      </a:pP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r h="541753">
                <a:tc>
                  <a:txBody>
                    <a:bodyPr/>
                    <a:lstStyle/>
                    <a:p>
                      <a:pPr marL="0" marR="0" algn="l" rtl="0">
                        <a:lnSpc>
                          <a:spcPct val="115000"/>
                        </a:lnSpc>
                        <a:spcBef>
                          <a:spcPts val="0"/>
                        </a:spcBef>
                        <a:spcAft>
                          <a:spcPts val="0"/>
                        </a:spcAft>
                      </a:pPr>
                      <a:r>
                        <a:rPr lang="fr-FR" sz="2000" b="0" i="0" u="none" baseline="0" dirty="0">
                          <a:solidFill>
                            <a:srgbClr val="000000"/>
                          </a:solidFill>
                          <a:effectLst/>
                          <a:latin typeface="Gill Sans MT" panose="020B0502020104020203" pitchFamily="34" charset="0"/>
                          <a:ea typeface="Times New Roman"/>
                          <a:cs typeface="Times New Roman"/>
                        </a:rPr>
                        <a:t> </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rtl="0">
                        <a:lnSpc>
                          <a:spcPct val="115000"/>
                        </a:lnSpc>
                      </a:pPr>
                      <a:endParaRPr lang="fr-FR" sz="2000" dirty="0">
                        <a:effectLst/>
                        <a:latin typeface="Gill Sans MT" panose="020B0502020104020203" pitchFamily="34" charset="0"/>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gn="r" rtl="0">
                        <a:lnSpc>
                          <a:spcPct val="115000"/>
                        </a:lnSpc>
                        <a:spcBef>
                          <a:spcPts val="0"/>
                        </a:spcBef>
                        <a:spcAft>
                          <a:spcPts val="0"/>
                        </a:spcAft>
                      </a:pPr>
                      <a:r>
                        <a:rPr lang="fr-FR" sz="2000" b="1" i="0" u="none" baseline="0" dirty="0">
                          <a:solidFill>
                            <a:srgbClr val="000000"/>
                          </a:solidFill>
                          <a:effectLst/>
                          <a:latin typeface="Gill Sans MT" panose="020B0502020104020203" pitchFamily="34" charset="0"/>
                          <a:ea typeface="Times New Roman"/>
                          <a:cs typeface="Times New Roman"/>
                        </a:rPr>
                        <a:t>Globalement</a:t>
                      </a:r>
                      <a:endParaRPr lang="fr-FR" sz="20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000" b="0" i="0" u="none" baseline="0">
                          <a:effectLst/>
                          <a:latin typeface="Gill Sans MT" panose="020B0502020104020203" pitchFamily="34" charset="0"/>
                          <a:ea typeface="Calibri"/>
                          <a:cs typeface="Times New Roman"/>
                        </a:rPr>
                        <a:t>13 %</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000" b="0" i="0" u="none" baseline="0">
                          <a:effectLst/>
                          <a:latin typeface="Gill Sans MT" panose="020B0502020104020203" pitchFamily="34" charset="0"/>
                          <a:ea typeface="Calibri"/>
                          <a:cs typeface="Times New Roman"/>
                        </a:rPr>
                        <a:t>5 %</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fr-FR" sz="2000" b="0" i="0" u="none" baseline="0" dirty="0">
                          <a:effectLst/>
                          <a:latin typeface="Gill Sans MT" panose="020B0502020104020203" pitchFamily="34" charset="0"/>
                          <a:ea typeface="Calibri"/>
                          <a:cs typeface="Times New Roman"/>
                        </a:rPr>
                        <a:t>5 %</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7"/>
                  </a:ext>
                </a:extLst>
              </a:tr>
            </a:tbl>
          </a:graphicData>
        </a:graphic>
      </p:graphicFrame>
    </p:spTree>
    <p:custDataLst>
      <p:tags r:id="rId1"/>
    </p:custDataLst>
    <p:extLst>
      <p:ext uri="{BB962C8B-B14F-4D97-AF65-F5344CB8AC3E}">
        <p14:creationId xmlns:p14="http://schemas.microsoft.com/office/powerpoint/2010/main" val="139510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75281"/>
            <a:ext cx="10363200" cy="580800"/>
          </a:xfrm>
        </p:spPr>
        <p:txBody>
          <a:bodyPr>
            <a:normAutofit/>
          </a:bodyPr>
          <a:lstStyle/>
          <a:p>
            <a:pPr algn="l" rtl="0"/>
            <a:r>
              <a:rPr lang="fr-FR" b="1" i="0" u="none" baseline="0">
                <a:solidFill>
                  <a:srgbClr val="C00000"/>
                </a:solidFill>
                <a:latin typeface="Gill Sans MT" panose="020B0502020104020203" pitchFamily="34" charset="0"/>
              </a:rPr>
              <a:t>Autres diagrammes possibles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pic>
        <p:nvPicPr>
          <p:cNvPr id="5" name="Picture 4"/>
          <p:cNvPicPr/>
          <p:nvPr/>
        </p:nvPicPr>
        <p:blipFill rotWithShape="1">
          <a:blip r:embed="rId4">
            <a:extLst>
              <a:ext uri="{28A0092B-C50C-407E-A947-70E740481C1C}">
                <a14:useLocalDpi xmlns:a14="http://schemas.microsoft.com/office/drawing/2010/main" val="0"/>
              </a:ext>
            </a:extLst>
          </a:blip>
          <a:srcRect b="3459"/>
          <a:stretch/>
        </p:blipFill>
        <p:spPr bwMode="auto">
          <a:xfrm>
            <a:off x="767720" y="820379"/>
            <a:ext cx="10656560" cy="5901008"/>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05439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Remarques</a:t>
            </a:r>
          </a:p>
        </p:txBody>
      </p:sp>
      <p:sp>
        <p:nvSpPr>
          <p:cNvPr id="4" name="Text Placeholder 3"/>
          <p:cNvSpPr>
            <a:spLocks noGrp="1"/>
          </p:cNvSpPr>
          <p:nvPr>
            <p:ph idx="1"/>
          </p:nvPr>
        </p:nvSpPr>
        <p:spPr/>
        <p:txBody>
          <a:bodyPr>
            <a:normAutofit fontScale="92500" lnSpcReduction="10000"/>
          </a:bodyPr>
          <a:lstStyle/>
          <a:p>
            <a:pPr marL="304470" lvl="1" algn="l" rtl="0">
              <a:buFont typeface="Wingdings" panose="05000000000000000000" pitchFamily="2" charset="2"/>
              <a:buChar char="ü"/>
            </a:pPr>
            <a:r>
              <a:rPr lang="fr-FR" sz="3200" b="0" i="0" u="none" baseline="0" dirty="0">
                <a:latin typeface="Gill Sans MT" panose="020B0502020104020203" pitchFamily="34" charset="0"/>
              </a:rPr>
              <a:t>Les KPI de base doivent toujours être inclus à </a:t>
            </a:r>
            <a:r>
              <a:rPr lang="fr-FR" sz="3200" b="0" i="0" u="none" baseline="0" dirty="0" smtClean="0">
                <a:latin typeface="Gill Sans MT" panose="020B0502020104020203" pitchFamily="34" charset="0"/>
              </a:rPr>
              <a:t>l’évaluation </a:t>
            </a:r>
            <a:r>
              <a:rPr lang="fr-FR" sz="3200" b="0" i="0" u="none" baseline="0" dirty="0">
                <a:latin typeface="Gill Sans MT" panose="020B0502020104020203" pitchFamily="34" charset="0"/>
              </a:rPr>
              <a:t>nationale de la chaîne </a:t>
            </a:r>
            <a:r>
              <a:rPr lang="fr-FR" sz="3200" b="0" i="0" u="none" baseline="0" dirty="0" smtClean="0">
                <a:latin typeface="Gill Sans MT" panose="020B0502020104020203" pitchFamily="34" charset="0"/>
              </a:rPr>
              <a:t>d’approvisionnement </a:t>
            </a:r>
            <a:r>
              <a:rPr lang="fr-FR" sz="3200" b="0" i="0" u="none" baseline="0" dirty="0">
                <a:latin typeface="Gill Sans MT" panose="020B0502020104020203" pitchFamily="34" charset="0"/>
              </a:rPr>
              <a:t>de la façon décrite</a:t>
            </a:r>
          </a:p>
          <a:p>
            <a:pPr algn="l" rtl="0">
              <a:buFont typeface="Wingdings" panose="05000000000000000000" pitchFamily="2" charset="2"/>
              <a:buChar char="ü"/>
            </a:pPr>
            <a:r>
              <a:rPr lang="fr-FR" sz="3200" b="0" i="0" u="none" baseline="0" dirty="0">
                <a:latin typeface="Gill Sans MT" panose="020B0502020104020203" pitchFamily="34" charset="0"/>
              </a:rPr>
              <a:t>Les KPI sont définis avec précision</a:t>
            </a:r>
          </a:p>
          <a:p>
            <a:pPr algn="l" rtl="0">
              <a:buFont typeface="Wingdings" panose="05000000000000000000" pitchFamily="2" charset="2"/>
              <a:buChar char="ü"/>
            </a:pPr>
            <a:r>
              <a:rPr lang="fr-FR" sz="3200" b="0" i="0" u="none" baseline="0" dirty="0">
                <a:latin typeface="Gill Sans MT" panose="020B0502020104020203" pitchFamily="34" charset="0"/>
              </a:rPr>
              <a:t>Les moyennes et les autres données récapitulatives présentent des définitions </a:t>
            </a:r>
            <a:r>
              <a:rPr lang="fr-FR" sz="3200" b="0" i="0" u="none" baseline="0" dirty="0" smtClean="0">
                <a:latin typeface="Gill Sans MT" panose="020B0502020104020203" pitchFamily="34" charset="0"/>
              </a:rPr>
              <a:t>d’une </a:t>
            </a:r>
            <a:r>
              <a:rPr lang="fr-FR" sz="3200" b="0" i="0" u="none" baseline="0" dirty="0">
                <a:latin typeface="Gill Sans MT" panose="020B0502020104020203" pitchFamily="34" charset="0"/>
              </a:rPr>
              <a:t>précision similaire</a:t>
            </a:r>
          </a:p>
          <a:p>
            <a:pPr algn="l" rtl="0">
              <a:buFont typeface="Wingdings" panose="05000000000000000000" pitchFamily="2" charset="2"/>
              <a:buChar char="ü"/>
            </a:pPr>
            <a:r>
              <a:rPr lang="fr-FR" sz="3200" b="0" i="0" u="none" baseline="0" dirty="0">
                <a:latin typeface="Gill Sans MT" panose="020B0502020104020203" pitchFamily="34" charset="0"/>
              </a:rPr>
              <a:t>Il est essentiel de veiller à </a:t>
            </a:r>
            <a:r>
              <a:rPr lang="fr-FR" sz="3200" b="0" i="0" u="none" baseline="0" dirty="0" smtClean="0">
                <a:latin typeface="Gill Sans MT" panose="020B0502020104020203" pitchFamily="34" charset="0"/>
              </a:rPr>
              <a:t>s’en </a:t>
            </a:r>
            <a:r>
              <a:rPr lang="fr-FR" sz="3200" b="0" i="0" u="none" baseline="0" dirty="0">
                <a:latin typeface="Gill Sans MT" panose="020B0502020104020203" pitchFamily="34" charset="0"/>
              </a:rPr>
              <a:t>tenir exactement à ce que les chiffres expriment</a:t>
            </a:r>
          </a:p>
          <a:p>
            <a:pPr lvl="1" algn="l" rtl="0">
              <a:buFont typeface="Arial" panose="020B0604020202020204" pitchFamily="34" charset="0"/>
              <a:buChar char="•"/>
            </a:pPr>
            <a:r>
              <a:rPr lang="fr-FR" sz="3200" b="0" i="0" u="none" baseline="0" dirty="0">
                <a:latin typeface="Gill Sans MT" panose="020B0502020104020203" pitchFamily="34" charset="0"/>
              </a:rPr>
              <a:t>Et de les interpréter comme tels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Tree>
    <p:custDataLst>
      <p:tags r:id="rId1"/>
    </p:custDataLst>
    <p:extLst>
      <p:ext uri="{BB962C8B-B14F-4D97-AF65-F5344CB8AC3E}">
        <p14:creationId xmlns:p14="http://schemas.microsoft.com/office/powerpoint/2010/main" val="2894255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p:txBody>
          <a:bodyPr>
            <a:noAutofit/>
          </a:bodyPr>
          <a:lstStyle/>
          <a:p>
            <a:pPr algn="l" rtl="0"/>
            <a:r>
              <a:rPr lang="fr-FR" sz="3200" b="1" i="0" u="none" baseline="0" dirty="0">
                <a:solidFill>
                  <a:srgbClr val="C00000"/>
                </a:solidFill>
                <a:latin typeface="Gill Sans MT" panose="020B0502020104020203" pitchFamily="34" charset="0"/>
              </a:rPr>
              <a:t>Formules données dans les fiches de référence </a:t>
            </a:r>
            <a:r>
              <a:rPr lang="fr-FR" sz="3200" b="1" i="0" u="none" baseline="0" dirty="0" smtClean="0">
                <a:solidFill>
                  <a:srgbClr val="C00000"/>
                </a:solidFill>
                <a:latin typeface="Gill Sans MT" panose="020B0502020104020203" pitchFamily="34" charset="0"/>
              </a:rPr>
              <a:t/>
            </a:r>
            <a:br>
              <a:rPr lang="fr-FR" sz="3200" b="1" i="0" u="none" baseline="0" dirty="0" smtClean="0">
                <a:solidFill>
                  <a:srgbClr val="C00000"/>
                </a:solidFill>
                <a:latin typeface="Gill Sans MT" panose="020B0502020104020203" pitchFamily="34" charset="0"/>
              </a:rPr>
            </a:br>
            <a:r>
              <a:rPr lang="fr-FR" sz="3200" b="1" i="0" u="none" baseline="0" dirty="0" smtClean="0">
                <a:solidFill>
                  <a:srgbClr val="C00000"/>
                </a:solidFill>
                <a:latin typeface="Gill Sans MT" panose="020B0502020104020203" pitchFamily="34" charset="0"/>
              </a:rPr>
              <a:t>des </a:t>
            </a:r>
            <a:r>
              <a:rPr lang="fr-FR" sz="3200" b="1" i="0" u="none" baseline="0" dirty="0">
                <a:solidFill>
                  <a:srgbClr val="C00000"/>
                </a:solidFill>
                <a:latin typeface="Gill Sans MT" panose="020B0502020104020203" pitchFamily="34" charset="0"/>
              </a:rPr>
              <a:t>indicateurs </a:t>
            </a:r>
          </a:p>
        </p:txBody>
      </p:sp>
      <p:sp>
        <p:nvSpPr>
          <p:cNvPr id="4" name="Text Placeholder 3"/>
          <p:cNvSpPr>
            <a:spLocks noGrp="1"/>
          </p:cNvSpPr>
          <p:nvPr>
            <p:ph type="body" idx="1"/>
          </p:nvPr>
        </p:nvSpPr>
        <p:spPr/>
        <p:txBody>
          <a:bodyPr>
            <a:normAutofit fontScale="92500" lnSpcReduction="10000"/>
          </a:bodyPr>
          <a:lstStyle/>
          <a:p>
            <a:pPr algn="l" rtl="0">
              <a:buFont typeface="Wingdings" panose="05000000000000000000" pitchFamily="2" charset="2"/>
              <a:buChar char="ü"/>
            </a:pPr>
            <a:r>
              <a:rPr lang="fr-FR" sz="3200" b="0" i="0" u="none" baseline="0" dirty="0">
                <a:latin typeface="Gill Sans MT" panose="020B0502020104020203" pitchFamily="34" charset="0"/>
              </a:rPr>
              <a:t>Il </a:t>
            </a:r>
            <a:r>
              <a:rPr lang="fr-FR" sz="3200" b="0" i="0" u="none" baseline="0" dirty="0" smtClean="0">
                <a:latin typeface="Gill Sans MT" panose="020B0502020104020203" pitchFamily="34" charset="0"/>
              </a:rPr>
              <a:t>n’est </a:t>
            </a:r>
            <a:r>
              <a:rPr lang="fr-FR" sz="3200" b="0" i="0" u="none" baseline="0" dirty="0">
                <a:latin typeface="Gill Sans MT" panose="020B0502020104020203" pitchFamily="34" charset="0"/>
              </a:rPr>
              <a:t>toutefois pas toujours évident de savoir quand et comment agréger (p. ex., sur </a:t>
            </a:r>
            <a:r>
              <a:rPr lang="fr-FR" sz="3200" b="0" i="0" u="none" baseline="0" dirty="0" smtClean="0">
                <a:latin typeface="Gill Sans MT" panose="020B0502020104020203" pitchFamily="34" charset="0"/>
              </a:rPr>
              <a:t>l’ensemble </a:t>
            </a:r>
            <a:r>
              <a:rPr lang="fr-FR" sz="3200" b="0" i="0" u="none" baseline="0" dirty="0">
                <a:latin typeface="Gill Sans MT" panose="020B0502020104020203" pitchFamily="34" charset="0"/>
              </a:rPr>
              <a:t>des établissements </a:t>
            </a:r>
            <a:r>
              <a:rPr lang="fr-FR" sz="3200" b="0" i="0" u="none" baseline="0" dirty="0" smtClean="0">
                <a:latin typeface="Gill Sans MT" panose="020B0502020104020203" pitchFamily="34" charset="0"/>
              </a:rPr>
              <a:t/>
            </a:r>
            <a:br>
              <a:rPr lang="fr-FR" sz="3200" b="0" i="0" u="none" baseline="0" dirty="0" smtClean="0">
                <a:latin typeface="Gill Sans MT" panose="020B0502020104020203" pitchFamily="34" charset="0"/>
              </a:rPr>
            </a:br>
            <a:r>
              <a:rPr lang="fr-FR" sz="3200" b="0" i="0" u="none" baseline="0" dirty="0" smtClean="0">
                <a:latin typeface="Gill Sans MT" panose="020B0502020104020203" pitchFamily="34" charset="0"/>
              </a:rPr>
              <a:t>de </a:t>
            </a:r>
            <a:r>
              <a:rPr lang="fr-FR" sz="3200" b="0" i="0" u="none" baseline="0" dirty="0">
                <a:latin typeface="Gill Sans MT" panose="020B0502020104020203" pitchFamily="34" charset="0"/>
              </a:rPr>
              <a:t>santé, </a:t>
            </a:r>
            <a:r>
              <a:rPr lang="fr-FR" sz="3200" b="0" i="0" u="none" baseline="0" dirty="0" smtClean="0">
                <a:latin typeface="Gill Sans MT" panose="020B0502020104020203" pitchFamily="34" charset="0"/>
              </a:rPr>
              <a:t>l’ensemble </a:t>
            </a:r>
            <a:r>
              <a:rPr lang="fr-FR" sz="3200" b="0" i="0" u="none" baseline="0" dirty="0">
                <a:latin typeface="Gill Sans MT" panose="020B0502020104020203" pitchFamily="34" charset="0"/>
              </a:rPr>
              <a:t>des produits traceurs, etc.).</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Recommandations détaillées fournies dans le plan </a:t>
            </a:r>
            <a:r>
              <a:rPr lang="fr-FR" sz="3200" b="0" i="0" u="none" baseline="0" dirty="0" smtClean="0">
                <a:latin typeface="Gill Sans MT" panose="020B0502020104020203" pitchFamily="34" charset="0"/>
              </a:rPr>
              <a:t>d’analyse </a:t>
            </a:r>
            <a:r>
              <a:rPr lang="fr-FR" sz="3200" b="0" i="0" u="none" baseline="0" dirty="0">
                <a:latin typeface="Gill Sans MT" panose="020B0502020104020203" pitchFamily="34" charset="0"/>
              </a:rPr>
              <a:t>des données</a:t>
            </a: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Les KPI de base</a:t>
            </a:r>
          </a:p>
        </p:txBody>
      </p:sp>
    </p:spTree>
    <p:custDataLst>
      <p:tags r:id="rId1"/>
    </p:custDataLst>
    <p:extLst>
      <p:ext uri="{BB962C8B-B14F-4D97-AF65-F5344CB8AC3E}">
        <p14:creationId xmlns:p14="http://schemas.microsoft.com/office/powerpoint/2010/main" val="112985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101644"/>
            <a:ext cx="10280701" cy="610653"/>
          </a:xfrm>
        </p:spPr>
        <p:txBody>
          <a:bodyPr>
            <a:normAutofit fontScale="90000"/>
          </a:bodyPr>
          <a:lstStyle/>
          <a:p>
            <a:pPr algn="l" rtl="0"/>
            <a:r>
              <a:rPr lang="fr-FR" b="1" i="0" u="none" baseline="0" dirty="0">
                <a:solidFill>
                  <a:srgbClr val="C00000"/>
                </a:solidFill>
                <a:latin typeface="Gill Sans MT" panose="020B0502020104020203" pitchFamily="34" charset="0"/>
              </a:rPr>
              <a:t>Calcul – Types </a:t>
            </a:r>
            <a:r>
              <a:rPr lang="fr-FR" b="1" i="0" u="none" baseline="0" dirty="0" smtClean="0">
                <a:solidFill>
                  <a:srgbClr val="C00000"/>
                </a:solidFill>
                <a:latin typeface="Gill Sans MT" panose="020B0502020104020203" pitchFamily="34" charset="0"/>
              </a:rPr>
              <a:t>d’agrégations</a:t>
            </a:r>
            <a:endParaRPr lang="fr-FR" b="1" i="0" u="none" baseline="0" dirty="0">
              <a:solidFill>
                <a:srgbClr val="C00000"/>
              </a:solidFill>
              <a:latin typeface="Gill Sans MT" panose="020B0502020104020203" pitchFamily="34" charset="0"/>
            </a:endParaRPr>
          </a:p>
        </p:txBody>
      </p:sp>
      <p:sp>
        <p:nvSpPr>
          <p:cNvPr id="4" name="Text Placeholder 3"/>
          <p:cNvSpPr>
            <a:spLocks noGrp="1"/>
          </p:cNvSpPr>
          <p:nvPr>
            <p:ph type="body" idx="1"/>
          </p:nvPr>
        </p:nvSpPr>
        <p:spPr/>
        <p:txBody>
          <a:bodyPr/>
          <a:lstStyle/>
          <a:p>
            <a:endParaRPr lang="fr-FR" dirty="0"/>
          </a:p>
        </p:txBody>
      </p:sp>
      <p:graphicFrame>
        <p:nvGraphicFramePr>
          <p:cNvPr id="6" name="Table 5"/>
          <p:cNvGraphicFramePr>
            <a:graphicFrameLocks noGrp="1"/>
          </p:cNvGraphicFramePr>
          <p:nvPr>
            <p:extLst>
              <p:ext uri="{D42A27DB-BD31-4B8C-83A1-F6EECF244321}">
                <p14:modId xmlns:p14="http://schemas.microsoft.com/office/powerpoint/2010/main" val="2310095594"/>
              </p:ext>
            </p:extLst>
          </p:nvPr>
        </p:nvGraphicFramePr>
        <p:xfrm>
          <a:off x="0" y="413155"/>
          <a:ext cx="12191999" cy="6534001"/>
        </p:xfrm>
        <a:graphic>
          <a:graphicData uri="http://schemas.openxmlformats.org/drawingml/2006/table">
            <a:tbl>
              <a:tblPr firstRow="1" bandRow="1">
                <a:tableStyleId>{5C22544A-7EE6-4342-B048-85BDC9FD1C3A}</a:tableStyleId>
              </a:tblPr>
              <a:tblGrid>
                <a:gridCol w="6076633">
                  <a:extLst>
                    <a:ext uri="{9D8B030D-6E8A-4147-A177-3AD203B41FA5}">
                      <a16:colId xmlns:a16="http://schemas.microsoft.com/office/drawing/2014/main" xmlns="" val="20000"/>
                    </a:ext>
                  </a:extLst>
                </a:gridCol>
                <a:gridCol w="6115366">
                  <a:extLst>
                    <a:ext uri="{9D8B030D-6E8A-4147-A177-3AD203B41FA5}">
                      <a16:colId xmlns:a16="http://schemas.microsoft.com/office/drawing/2014/main" xmlns="" val="20001"/>
                    </a:ext>
                  </a:extLst>
                </a:gridCol>
              </a:tblGrid>
              <a:tr h="498465">
                <a:tc>
                  <a:txBody>
                    <a:bodyPr/>
                    <a:lstStyle/>
                    <a:p>
                      <a:pPr algn="l" rtl="0"/>
                      <a:r>
                        <a:rPr lang="fr-FR" sz="2000" b="0" i="0" u="none" baseline="0" dirty="0">
                          <a:latin typeface="Gill Sans MT" panose="020B0502020104020203" pitchFamily="34" charset="0"/>
                        </a:rPr>
                        <a:t>Indicateur</a:t>
                      </a:r>
                    </a:p>
                  </a:txBody>
                  <a:tcPr marL="120949" marR="120949" marT="60475" marB="60475">
                    <a:solidFill>
                      <a:schemeClr val="tx2"/>
                    </a:solidFill>
                  </a:tcPr>
                </a:tc>
                <a:tc>
                  <a:txBody>
                    <a:bodyPr/>
                    <a:lstStyle/>
                    <a:p>
                      <a:pPr algn="l" rtl="0"/>
                      <a:r>
                        <a:rPr lang="fr-FR" sz="2000" b="0" i="0" u="none" baseline="0" dirty="0">
                          <a:latin typeface="Gill Sans MT" panose="020B0502020104020203" pitchFamily="34" charset="0"/>
                        </a:rPr>
                        <a:t>Type </a:t>
                      </a:r>
                      <a:r>
                        <a:rPr lang="fr-FR" sz="2000" b="0" i="0" u="none" baseline="0" dirty="0" smtClean="0">
                          <a:latin typeface="Gill Sans MT" panose="020B0502020104020203" pitchFamily="34" charset="0"/>
                        </a:rPr>
                        <a:t>d’agrégation</a:t>
                      </a:r>
                      <a:endParaRPr lang="fr-FR" sz="2000" b="0" i="0" u="none" baseline="0" dirty="0">
                        <a:latin typeface="Gill Sans MT" panose="020B0502020104020203" pitchFamily="34" charset="0"/>
                      </a:endParaRPr>
                    </a:p>
                  </a:txBody>
                  <a:tcPr marL="120949" marR="120949" marT="60475" marB="60475">
                    <a:solidFill>
                      <a:schemeClr val="tx2"/>
                    </a:solidFill>
                  </a:tcPr>
                </a:tc>
                <a:extLst>
                  <a:ext uri="{0D108BD9-81ED-4DB2-BD59-A6C34878D82A}">
                    <a16:rowId xmlns:a16="http://schemas.microsoft.com/office/drawing/2014/main" xmlns="" val="10000"/>
                  </a:ext>
                </a:extLst>
              </a:tr>
              <a:tr h="434540">
                <a:tc>
                  <a:txBody>
                    <a:bodyPr/>
                    <a:lstStyle/>
                    <a:p>
                      <a:pPr marR="0" algn="l" rtl="0">
                        <a:lnSpc>
                          <a:spcPct val="100000"/>
                        </a:lnSpc>
                        <a:spcBef>
                          <a:spcPts val="0"/>
                        </a:spcBef>
                        <a:spcAft>
                          <a:spcPts val="0"/>
                        </a:spcAft>
                        <a:buClr>
                          <a:srgbClr val="000000"/>
                        </a:buClr>
                        <a:buFont typeface="Arial"/>
                      </a:pPr>
                      <a:r>
                        <a:rPr lang="fr-FR" sz="1800" b="0" i="0" u="none" strike="noStrike" cap="none" baseline="0">
                          <a:solidFill>
                            <a:schemeClr val="dk1"/>
                          </a:solidFill>
                          <a:effectLst/>
                          <a:latin typeface="Gill Sans MT" panose="020B0502020104020203" pitchFamily="34" charset="0"/>
                          <a:ea typeface="+mn-ea"/>
                          <a:cs typeface="+mn-cs"/>
                          <a:sym typeface="Arial"/>
                        </a:rPr>
                        <a:t>Précision des prévisions</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1600" b="0" i="0" u="none" strike="noStrike" cap="none" baseline="0">
                          <a:solidFill>
                            <a:schemeClr val="dk1"/>
                          </a:solidFill>
                          <a:effectLst/>
                          <a:latin typeface="Gill Sans MT" panose="020B0502020104020203" pitchFamily="34" charset="0"/>
                          <a:ea typeface="+mn-ea"/>
                          <a:cs typeface="+mn-cs"/>
                          <a:sym typeface="Arial"/>
                        </a:rPr>
                        <a:t>Par produit traceur</a:t>
                      </a:r>
                    </a:p>
                  </a:txBody>
                  <a:tcPr marL="120949" marR="120949" marT="60475" marB="60475"/>
                </a:tc>
                <a:extLst>
                  <a:ext uri="{0D108BD9-81ED-4DB2-BD59-A6C34878D82A}">
                    <a16:rowId xmlns:a16="http://schemas.microsoft.com/office/drawing/2014/main" xmlns="" val="10001"/>
                  </a:ext>
                </a:extLst>
              </a:tr>
              <a:tr h="434540">
                <a:tc>
                  <a:txBody>
                    <a:bodyPr/>
                    <a:lstStyle/>
                    <a:p>
                      <a:pPr algn="l" rtl="0"/>
                      <a:r>
                        <a:rPr lang="fr-FR" sz="1800" b="0" i="0" u="none" strike="noStrike" cap="none" baseline="0">
                          <a:solidFill>
                            <a:schemeClr val="dk1"/>
                          </a:solidFill>
                          <a:effectLst/>
                          <a:latin typeface="Gill Sans MT" panose="020B0502020104020203" pitchFamily="34" charset="0"/>
                          <a:ea typeface="+mn-ea"/>
                          <a:cs typeface="+mn-cs"/>
                          <a:sym typeface="Arial"/>
                        </a:rPr>
                        <a:t>Source des financements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1600" b="0" i="0" u="none" strike="noStrike" cap="none" baseline="0">
                          <a:solidFill>
                            <a:schemeClr val="dk1"/>
                          </a:solidFill>
                          <a:effectLst/>
                          <a:latin typeface="Gill Sans MT" panose="020B0502020104020203" pitchFamily="34" charset="0"/>
                          <a:ea typeface="+mn-ea"/>
                          <a:cs typeface="+mn-cs"/>
                          <a:sym typeface="Arial"/>
                        </a:rPr>
                        <a:t>Pourcentage par source</a:t>
                      </a:r>
                    </a:p>
                  </a:txBody>
                  <a:tcPr marL="120949" marR="120949" marT="60475" marB="60475"/>
                </a:tc>
                <a:extLst>
                  <a:ext uri="{0D108BD9-81ED-4DB2-BD59-A6C34878D82A}">
                    <a16:rowId xmlns:a16="http://schemas.microsoft.com/office/drawing/2014/main" xmlns="" val="10002"/>
                  </a:ext>
                </a:extLst>
              </a:tr>
              <a:tr h="434540">
                <a:tc>
                  <a:txBody>
                    <a:bodyPr/>
                    <a:lstStyle/>
                    <a:p>
                      <a:pPr algn="l" rtl="0"/>
                      <a:r>
                        <a:rPr lang="fr-FR" sz="1800" b="0" i="0" u="none" strike="noStrike" cap="none" baseline="0">
                          <a:solidFill>
                            <a:schemeClr val="dk1"/>
                          </a:solidFill>
                          <a:effectLst/>
                          <a:latin typeface="Gill Sans MT" panose="020B0502020104020203" pitchFamily="34" charset="0"/>
                          <a:ea typeface="+mn-ea"/>
                          <a:cs typeface="+mn-cs"/>
                          <a:sym typeface="Arial"/>
                        </a:rPr>
                        <a:t>Pourcentage du prix de référence international payé</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1600" b="0" i="0" u="none" strike="noStrike" cap="none" baseline="0">
                          <a:solidFill>
                            <a:schemeClr val="dk1"/>
                          </a:solidFill>
                          <a:effectLst/>
                          <a:latin typeface="Gill Sans MT" panose="020B0502020104020203" pitchFamily="34" charset="0"/>
                          <a:ea typeface="+mn-ea"/>
                          <a:cs typeface="+mn-cs"/>
                          <a:sym typeface="Arial"/>
                        </a:rPr>
                        <a:t>Par produit</a:t>
                      </a:r>
                    </a:p>
                  </a:txBody>
                  <a:tcPr marL="120949" marR="120949" marT="60475" marB="60475"/>
                </a:tc>
                <a:extLst>
                  <a:ext uri="{0D108BD9-81ED-4DB2-BD59-A6C34878D82A}">
                    <a16:rowId xmlns:a16="http://schemas.microsoft.com/office/drawing/2014/main" xmlns="" val="10003"/>
                  </a:ext>
                </a:extLst>
              </a:tr>
              <a:tr h="434540">
                <a:tc>
                  <a:txBody>
                    <a:bodyPr/>
                    <a:lstStyle/>
                    <a:p>
                      <a:pPr algn="l" rtl="0"/>
                      <a:r>
                        <a:rPr lang="fr-FR" sz="1800" b="0" i="0" u="none" strike="noStrike" cap="none" baseline="0">
                          <a:solidFill>
                            <a:schemeClr val="dk1"/>
                          </a:solidFill>
                          <a:effectLst/>
                          <a:latin typeface="Gill Sans MT" panose="020B0502020104020203" pitchFamily="34" charset="0"/>
                          <a:ea typeface="+mn-ea"/>
                          <a:cs typeface="+mn-cs"/>
                          <a:sym typeface="Arial"/>
                        </a:rPr>
                        <a:t>Stock conforme au plan</a:t>
                      </a:r>
                    </a:p>
                  </a:txBody>
                  <a:tcPr marL="120949" marR="120949" marT="60475" marB="60475"/>
                </a:tc>
                <a:tc rowSpan="2">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chemeClr val="dk1"/>
                          </a:solidFill>
                          <a:effectLst/>
                          <a:latin typeface="Gill Sans MT" panose="020B0502020104020203" pitchFamily="34" charset="0"/>
                          <a:ea typeface="+mn-ea"/>
                          <a:cs typeface="+mn-cs"/>
                          <a:sym typeface="Arial"/>
                        </a:rPr>
                        <a:t>Par produit et type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d’établissement</a:t>
                      </a:r>
                      <a:r>
                        <a:rPr lang="fr-FR" sz="1600" b="0" i="0" u="none" strike="noStrike" cap="none" baseline="0" dirty="0">
                          <a:solidFill>
                            <a:schemeClr val="dk1"/>
                          </a:solidFill>
                          <a:effectLst/>
                          <a:latin typeface="Gill Sans MT" panose="020B0502020104020203" pitchFamily="34" charset="0"/>
                          <a:ea typeface="+mn-ea"/>
                          <a:cs typeface="+mn-cs"/>
                          <a:sym typeface="Arial"/>
                        </a:rPr>
                        <a:t>, moyenne basée sur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l’ensemble </a:t>
                      </a:r>
                      <a:r>
                        <a:rPr lang="fr-FR" sz="1600" b="0" i="0" u="none" strike="noStrike" cap="none" baseline="0" dirty="0">
                          <a:solidFill>
                            <a:schemeClr val="dk1"/>
                          </a:solidFill>
                          <a:effectLst/>
                          <a:latin typeface="Gill Sans MT" panose="020B0502020104020203" pitchFamily="34" charset="0"/>
                          <a:ea typeface="+mn-ea"/>
                          <a:cs typeface="+mn-cs"/>
                          <a:sym typeface="Arial"/>
                        </a:rPr>
                        <a:t>des entités et des mois</a:t>
                      </a:r>
                      <a:endParaRPr lang="fr-FR" sz="16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nchor="ctr"/>
                </a:tc>
                <a:extLst>
                  <a:ext uri="{0D108BD9-81ED-4DB2-BD59-A6C34878D82A}">
                    <a16:rowId xmlns:a16="http://schemas.microsoft.com/office/drawing/2014/main" xmlns="" val="10004"/>
                  </a:ext>
                </a:extLst>
              </a:tr>
              <a:tr h="369529">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a:solidFill>
                            <a:schemeClr val="dk1"/>
                          </a:solidFill>
                          <a:effectLst/>
                          <a:latin typeface="Gill Sans MT" panose="020B0502020104020203" pitchFamily="34" charset="0"/>
                          <a:ea typeface="+mn-ea"/>
                          <a:cs typeface="+mn-cs"/>
                          <a:sym typeface="Arial"/>
                        </a:rPr>
                        <a:t>Taux de rupture par produit traceur par niveau dans le système</a:t>
                      </a:r>
                      <a:endParaRPr lang="fr-FR" sz="1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vMerge="1">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fr-FR"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xmlns="" val="10005"/>
                  </a:ext>
                </a:extLst>
              </a:tr>
              <a:tr h="674724">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a:solidFill>
                            <a:schemeClr val="dk1"/>
                          </a:solidFill>
                          <a:effectLst/>
                          <a:latin typeface="Gill Sans MT" panose="020B0502020104020203" pitchFamily="34" charset="0"/>
                          <a:ea typeface="+mn-ea"/>
                          <a:cs typeface="+mn-cs"/>
                          <a:sym typeface="Arial"/>
                        </a:rPr>
                        <a:t>Exactitude des stocks</a:t>
                      </a:r>
                      <a:endParaRPr lang="fr-FR" sz="1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chemeClr val="dk1"/>
                          </a:solidFill>
                          <a:effectLst/>
                          <a:latin typeface="Gill Sans MT" panose="020B0502020104020203" pitchFamily="34" charset="0"/>
                          <a:ea typeface="+mn-ea"/>
                          <a:cs typeface="+mn-cs"/>
                          <a:sym typeface="Arial"/>
                        </a:rPr>
                        <a:t>Pourcentage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d’entités </a:t>
                      </a:r>
                      <a:r>
                        <a:rPr lang="fr-FR" sz="1600" b="0" i="0" u="none" strike="noStrike" cap="none" baseline="0" dirty="0">
                          <a:solidFill>
                            <a:schemeClr val="dk1"/>
                          </a:solidFill>
                          <a:effectLst/>
                          <a:latin typeface="Gill Sans MT" panose="020B0502020104020203" pitchFamily="34" charset="0"/>
                          <a:ea typeface="+mn-ea"/>
                          <a:cs typeface="+mn-cs"/>
                          <a:sym typeface="Arial"/>
                        </a:rPr>
                        <a:t>avec une précision de 100 % par produit et type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d’établissement</a:t>
                      </a:r>
                      <a:r>
                        <a:rPr lang="fr-FR" sz="1600" b="0" i="0" u="none" strike="noStrike" cap="none" baseline="0" dirty="0">
                          <a:solidFill>
                            <a:schemeClr val="dk1"/>
                          </a:solidFill>
                          <a:effectLst/>
                          <a:latin typeface="Gill Sans MT" panose="020B0502020104020203" pitchFamily="34" charset="0"/>
                          <a:ea typeface="+mn-ea"/>
                          <a:cs typeface="+mn-cs"/>
                          <a:sym typeface="Arial"/>
                        </a:rPr>
                        <a:t>, écart de la moyenne</a:t>
                      </a:r>
                      <a:endParaRPr lang="fr-FR" sz="16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6"/>
                  </a:ext>
                </a:extLst>
              </a:tr>
              <a:tr h="43454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chemeClr val="dk1"/>
                          </a:solidFill>
                          <a:effectLst/>
                          <a:latin typeface="Gill Sans MT" panose="020B0502020104020203" pitchFamily="34" charset="0"/>
                          <a:ea typeface="+mn-ea"/>
                          <a:cs typeface="+mn-cs"/>
                          <a:sym typeface="Arial"/>
                        </a:rPr>
                        <a:t>Taux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600" b="0" i="0" u="none" strike="noStrike" cap="none" baseline="0" dirty="0">
                          <a:solidFill>
                            <a:schemeClr val="dk1"/>
                          </a:solidFill>
                          <a:effectLst/>
                          <a:latin typeface="Gill Sans MT" panose="020B0502020104020203" pitchFamily="34" charset="0"/>
                          <a:ea typeface="+mn-ea"/>
                          <a:cs typeface="+mn-cs"/>
                          <a:sym typeface="Arial"/>
                        </a:rPr>
                        <a:t>des commandes</a:t>
                      </a:r>
                      <a:r>
                        <a:rPr lang="fr-FR" sz="1800" b="0" i="0" u="none" strike="noStrike" cap="none" baseline="0" dirty="0">
                          <a:solidFill>
                            <a:schemeClr val="dk1"/>
                          </a:solidFill>
                          <a:effectLst/>
                          <a:latin typeface="Gill Sans MT" panose="020B0502020104020203" pitchFamily="34" charset="0"/>
                          <a:ea typeface="+mn-ea"/>
                          <a:cs typeface="+mn-cs"/>
                          <a:sym typeface="Arial"/>
                        </a:rPr>
                        <a:t>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1600" b="0" i="0" u="none" strike="noStrike" cap="none" baseline="0" dirty="0">
                          <a:solidFill>
                            <a:schemeClr val="dk1"/>
                          </a:solidFill>
                          <a:effectLst/>
                          <a:latin typeface="Gill Sans MT" panose="020B0502020104020203" pitchFamily="34" charset="0"/>
                          <a:ea typeface="+mn-ea"/>
                          <a:cs typeface="+mn-cs"/>
                          <a:sym typeface="Arial"/>
                        </a:rPr>
                        <a:t>Moyenne par type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d’entité</a:t>
                      </a:r>
                      <a:endParaRPr lang="fr-FR" sz="1600" b="0" i="0" u="none" strike="noStrike" cap="none" baseline="0"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7"/>
                  </a:ext>
                </a:extLst>
              </a:tr>
              <a:tr h="395647">
                <a:tc>
                  <a:txBody>
                    <a:bodyPr/>
                    <a:lstStyle/>
                    <a:p>
                      <a:pPr marL="0" marR="0" algn="l" rtl="0">
                        <a:spcBef>
                          <a:spcPts val="0"/>
                        </a:spcBef>
                        <a:spcAft>
                          <a:spcPts val="1200"/>
                        </a:spcAft>
                      </a:pPr>
                      <a:r>
                        <a:rPr lang="fr-FR" sz="1600" b="0" i="0" u="none" strike="noStrike" cap="none" baseline="0" dirty="0">
                          <a:solidFill>
                            <a:schemeClr val="dk1"/>
                          </a:solidFill>
                          <a:effectLst/>
                          <a:latin typeface="Gill Sans MT" panose="020B0502020104020203" pitchFamily="34" charset="0"/>
                          <a:ea typeface="+mn-ea"/>
                          <a:cs typeface="+mn-cs"/>
                          <a:sym typeface="Arial"/>
                        </a:rPr>
                        <a:t>Gaspillage dû aux dommages, aux vols et à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l’expiration </a:t>
                      </a:r>
                      <a:endParaRPr lang="fr-FR" sz="1600" b="0" i="0" u="none" strike="noStrike" cap="none" baseline="0" dirty="0">
                        <a:solidFill>
                          <a:schemeClr val="dk1"/>
                        </a:solidFill>
                        <a:effectLst/>
                        <a:latin typeface="Gill Sans MT" panose="020B0502020104020203" pitchFamily="34" charset="0"/>
                        <a:ea typeface="+mn-ea"/>
                        <a:cs typeface="+mn-cs"/>
                        <a:sym typeface="Arial"/>
                      </a:endParaRP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chemeClr val="dk1"/>
                          </a:solidFill>
                          <a:effectLst/>
                          <a:latin typeface="Gill Sans MT" panose="020B0502020104020203" pitchFamily="34" charset="0"/>
                          <a:ea typeface="+mn-ea"/>
                          <a:cs typeface="+mn-cs"/>
                          <a:sym typeface="Arial"/>
                        </a:rPr>
                        <a:t>Par produit et type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d’établissement</a:t>
                      </a:r>
                      <a:r>
                        <a:rPr lang="fr-FR" sz="1600" b="0" i="0" u="none" strike="noStrike" cap="none" baseline="0" dirty="0">
                          <a:solidFill>
                            <a:schemeClr val="dk1"/>
                          </a:solidFill>
                          <a:effectLst/>
                          <a:latin typeface="Gill Sans MT" panose="020B0502020104020203" pitchFamily="34" charset="0"/>
                          <a:ea typeface="+mn-ea"/>
                          <a:cs typeface="+mn-cs"/>
                          <a:sym typeface="Arial"/>
                        </a:rPr>
                        <a:t>, moyenne basée sur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l’ensemble </a:t>
                      </a:r>
                      <a:r>
                        <a:rPr lang="fr-FR" sz="1600" b="0" i="0" u="none" strike="noStrike" cap="none" baseline="0" dirty="0">
                          <a:solidFill>
                            <a:schemeClr val="dk1"/>
                          </a:solidFill>
                          <a:effectLst/>
                          <a:latin typeface="Gill Sans MT" panose="020B0502020104020203" pitchFamily="34" charset="0"/>
                          <a:ea typeface="+mn-ea"/>
                          <a:cs typeface="+mn-cs"/>
                          <a:sym typeface="Arial"/>
                        </a:rPr>
                        <a:t>des entités et des mois</a:t>
                      </a:r>
                      <a:endParaRPr lang="fr-FR" sz="16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8"/>
                  </a:ext>
                </a:extLst>
              </a:tr>
              <a:tr h="434540">
                <a:tc>
                  <a:txBody>
                    <a:bodyPr/>
                    <a:lstStyle/>
                    <a:p>
                      <a:pPr marL="0" marR="0" algn="l" rtl="0">
                        <a:spcBef>
                          <a:spcPts val="0"/>
                        </a:spcBef>
                        <a:spcAft>
                          <a:spcPts val="1200"/>
                        </a:spcAft>
                      </a:pPr>
                      <a:r>
                        <a:rPr lang="fr-FR" sz="1600" b="0" i="0" u="none" strike="noStrike" cap="none" baseline="0" dirty="0">
                          <a:solidFill>
                            <a:schemeClr val="dk1"/>
                          </a:solidFill>
                          <a:effectLst/>
                          <a:latin typeface="Gill Sans MT" panose="020B0502020104020203" pitchFamily="34" charset="0"/>
                          <a:ea typeface="+mn-ea"/>
                          <a:cs typeface="+mn-cs"/>
                          <a:sym typeface="Arial"/>
                        </a:rPr>
                        <a:t>Livraison dans les délais à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l’établissement</a:t>
                      </a:r>
                      <a:endParaRPr lang="fr-FR" sz="1600" b="0" i="0" u="none" strike="noStrike" cap="none" baseline="0" dirty="0">
                        <a:solidFill>
                          <a:schemeClr val="dk1"/>
                        </a:solidFill>
                        <a:effectLst/>
                        <a:latin typeface="Gill Sans MT" panose="020B0502020104020203" pitchFamily="34" charset="0"/>
                        <a:ea typeface="+mn-ea"/>
                        <a:cs typeface="+mn-cs"/>
                        <a:sym typeface="Arial"/>
                      </a:endParaRP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fr-FR" sz="1600" b="0" i="0" u="none" strike="noStrike" cap="none" baseline="0" dirty="0">
                          <a:solidFill>
                            <a:srgbClr val="C00000"/>
                          </a:solidFill>
                          <a:effectLst/>
                          <a:latin typeface="Gill Sans MT" panose="020B0502020104020203" pitchFamily="34" charset="0"/>
                          <a:ea typeface="+mn-ea"/>
                          <a:cs typeface="+mn-cs"/>
                          <a:sym typeface="Arial"/>
                        </a:rPr>
                        <a:t>Par type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d’établissement et niveau de la chaîne d’approvisionnement</a:t>
                      </a:r>
                      <a:endParaRPr lang="fr-FR" sz="1600" b="0" i="0" u="none" strike="noStrike" cap="none" dirty="0">
                        <a:solidFill>
                          <a:srgbClr val="C00000"/>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9"/>
                  </a:ext>
                </a:extLst>
              </a:tr>
              <a:tr h="558153">
                <a:tc>
                  <a:txBody>
                    <a:bodyPr/>
                    <a:lstStyle/>
                    <a:p>
                      <a:pPr marL="0" marR="0" algn="l" rtl="0">
                        <a:spcBef>
                          <a:spcPts val="0"/>
                        </a:spcBef>
                        <a:spcAft>
                          <a:spcPts val="1200"/>
                        </a:spcAft>
                      </a:pPr>
                      <a:r>
                        <a:rPr lang="fr-FR" sz="1600" b="0" i="0" u="none" strike="noStrike" cap="none" baseline="0">
                          <a:solidFill>
                            <a:schemeClr val="dk1"/>
                          </a:solidFill>
                          <a:effectLst/>
                          <a:latin typeface="Gill Sans MT" panose="020B0502020104020203" pitchFamily="34" charset="0"/>
                          <a:ea typeface="+mn-ea"/>
                          <a:cs typeface="+mn-cs"/>
                          <a:sym typeface="Arial"/>
                        </a:rPr>
                        <a:t>Pourcentage de commandes passées en urgence par les établissements de santé</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fr-FR" sz="1600" b="0" i="0" u="none" strike="noStrike" cap="none" baseline="0" dirty="0">
                          <a:solidFill>
                            <a:srgbClr val="C00000"/>
                          </a:solidFill>
                          <a:effectLst/>
                          <a:latin typeface="Gill Sans MT" panose="020B0502020104020203" pitchFamily="34" charset="0"/>
                          <a:ea typeface="+mn-ea"/>
                          <a:cs typeface="+mn-cs"/>
                          <a:sym typeface="Arial"/>
                        </a:rPr>
                        <a:t>Par type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d’établissement </a:t>
                      </a:r>
                      <a:r>
                        <a:rPr lang="fr-FR" sz="1600" b="0" i="0" u="none" strike="noStrike" cap="none" baseline="0" dirty="0">
                          <a:solidFill>
                            <a:srgbClr val="C00000"/>
                          </a:solidFill>
                          <a:effectLst/>
                          <a:latin typeface="Gill Sans MT" panose="020B0502020104020203" pitchFamily="34" charset="0"/>
                          <a:ea typeface="+mn-ea"/>
                          <a:cs typeface="+mn-cs"/>
                          <a:sym typeface="Arial"/>
                        </a:rPr>
                        <a:t>et niveau de la chaîne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d’approvisionnement</a:t>
                      </a:r>
                      <a:endParaRPr lang="fr-FR" sz="1600" b="0" i="0" u="none" strike="noStrike" cap="none" baseline="0" dirty="0">
                        <a:solidFill>
                          <a:srgbClr val="C00000"/>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10"/>
                  </a:ext>
                </a:extLst>
              </a:tr>
              <a:tr h="434540">
                <a:tc>
                  <a:txBody>
                    <a:bodyPr/>
                    <a:lstStyle/>
                    <a:p>
                      <a:pPr marL="0" marR="0" algn="l" rtl="0">
                        <a:spcBef>
                          <a:spcPts val="0"/>
                        </a:spcBef>
                        <a:spcAft>
                          <a:spcPts val="1200"/>
                        </a:spcAft>
                      </a:pPr>
                      <a:r>
                        <a:rPr lang="fr-FR" sz="1600" b="0" i="0" u="none" strike="noStrike" cap="none" baseline="0">
                          <a:solidFill>
                            <a:schemeClr val="dk1"/>
                          </a:solidFill>
                          <a:effectLst/>
                          <a:latin typeface="Gill Sans MT" panose="020B0502020104020203" pitchFamily="34" charset="0"/>
                          <a:ea typeface="+mn-ea"/>
                          <a:cs typeface="+mn-cs"/>
                          <a:sym typeface="Arial"/>
                        </a:rPr>
                        <a:t>Taux de rotation du personnel</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rgbClr val="C00000"/>
                          </a:solidFill>
                          <a:effectLst/>
                          <a:latin typeface="Gill Sans MT" panose="020B0502020104020203" pitchFamily="34" charset="0"/>
                          <a:ea typeface="+mn-ea"/>
                          <a:cs typeface="+mn-cs"/>
                          <a:sym typeface="Arial"/>
                        </a:rPr>
                        <a:t>Par type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d’établissement </a:t>
                      </a:r>
                      <a:r>
                        <a:rPr lang="fr-FR" sz="1600" b="0" i="0" u="none" strike="noStrike" cap="none" baseline="0" dirty="0">
                          <a:solidFill>
                            <a:srgbClr val="C00000"/>
                          </a:solidFill>
                          <a:effectLst/>
                          <a:latin typeface="Gill Sans MT" panose="020B0502020104020203" pitchFamily="34" charset="0"/>
                          <a:ea typeface="+mn-ea"/>
                          <a:cs typeface="+mn-cs"/>
                          <a:sym typeface="Arial"/>
                        </a:rPr>
                        <a:t>et niveau de la chaîne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d’approvisionnement</a:t>
                      </a:r>
                      <a:endParaRPr lang="fr-FR" sz="1600" b="0" i="0" u="none" strike="noStrike" cap="none" baseline="0" dirty="0">
                        <a:solidFill>
                          <a:srgbClr val="C00000"/>
                        </a:solidFill>
                        <a:effectLst/>
                        <a:latin typeface="Gill Sans MT" panose="020B0502020104020203" pitchFamily="34" charset="0"/>
                        <a:ea typeface="+mn-ea"/>
                        <a:cs typeface="+mn-cs"/>
                        <a:sym typeface="Arial"/>
                      </a:endParaRPr>
                    </a:p>
                    <a:p>
                      <a:pPr marR="0" algn="l" rtl="0">
                        <a:lnSpc>
                          <a:spcPct val="100000"/>
                        </a:lnSpc>
                        <a:spcBef>
                          <a:spcPts val="0"/>
                        </a:spcBef>
                        <a:spcAft>
                          <a:spcPts val="0"/>
                        </a:spcAft>
                        <a:buClr>
                          <a:srgbClr val="000000"/>
                        </a:buClr>
                        <a:buFont typeface="Arial"/>
                      </a:pPr>
                      <a:endParaRPr lang="fr-FR" sz="16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11"/>
                  </a:ext>
                </a:extLst>
              </a:tr>
              <a:tr h="434540">
                <a:tc>
                  <a:txBody>
                    <a:bodyPr/>
                    <a:lstStyle/>
                    <a:p>
                      <a:pPr marL="0" marR="0" algn="l" rtl="0">
                        <a:spcBef>
                          <a:spcPts val="0"/>
                        </a:spcBef>
                        <a:spcAft>
                          <a:spcPts val="1200"/>
                        </a:spcAft>
                      </a:pPr>
                      <a:r>
                        <a:rPr lang="fr-FR" sz="1600" b="0" i="0" u="none" strike="noStrike" cap="none" baseline="0">
                          <a:solidFill>
                            <a:schemeClr val="dk1"/>
                          </a:solidFill>
                          <a:effectLst/>
                          <a:latin typeface="Gill Sans MT" panose="020B0502020104020203" pitchFamily="34" charset="0"/>
                          <a:ea typeface="+mn-ea"/>
                          <a:cs typeface="+mn-cs"/>
                          <a:sym typeface="Arial"/>
                        </a:rPr>
                        <a:t>Taux de rapports dans les temps des sites</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rgbClr val="C00000"/>
                          </a:solidFill>
                          <a:effectLst/>
                          <a:latin typeface="Gill Sans MT" panose="020B0502020104020203" pitchFamily="34" charset="0"/>
                          <a:ea typeface="+mn-ea"/>
                          <a:cs typeface="+mn-cs"/>
                          <a:sym typeface="Arial"/>
                        </a:rPr>
                        <a:t>Par type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d’établissement </a:t>
                      </a:r>
                      <a:r>
                        <a:rPr lang="fr-FR" sz="1600" b="0" i="0" u="none" strike="noStrike" cap="none" baseline="0" dirty="0">
                          <a:solidFill>
                            <a:srgbClr val="C00000"/>
                          </a:solidFill>
                          <a:effectLst/>
                          <a:latin typeface="Gill Sans MT" panose="020B0502020104020203" pitchFamily="34" charset="0"/>
                          <a:ea typeface="+mn-ea"/>
                          <a:cs typeface="+mn-cs"/>
                          <a:sym typeface="Arial"/>
                        </a:rPr>
                        <a:t>et niveau de la chaîne </a:t>
                      </a:r>
                      <a:r>
                        <a:rPr lang="fr-FR" sz="1600" b="0" i="0" u="none" strike="noStrike" cap="none" baseline="0" dirty="0" smtClean="0">
                          <a:solidFill>
                            <a:srgbClr val="C00000"/>
                          </a:solidFill>
                          <a:effectLst/>
                          <a:latin typeface="Gill Sans MT" panose="020B0502020104020203" pitchFamily="34" charset="0"/>
                          <a:ea typeface="+mn-ea"/>
                          <a:cs typeface="+mn-cs"/>
                          <a:sym typeface="Arial"/>
                        </a:rPr>
                        <a:t>d’approvisionnement</a:t>
                      </a:r>
                      <a:endParaRPr lang="fr-FR" sz="1600" b="0" i="0" u="none" strike="noStrike" cap="none" baseline="0" dirty="0">
                        <a:solidFill>
                          <a:srgbClr val="C00000"/>
                        </a:solidFill>
                        <a:effectLst/>
                        <a:latin typeface="Gill Sans MT" panose="020B0502020104020203" pitchFamily="34" charset="0"/>
                        <a:ea typeface="+mn-ea"/>
                        <a:cs typeface="+mn-cs"/>
                        <a:sym typeface="Arial"/>
                      </a:endParaRPr>
                    </a:p>
                    <a:p>
                      <a:pPr marR="0" algn="l" rtl="0">
                        <a:lnSpc>
                          <a:spcPct val="100000"/>
                        </a:lnSpc>
                        <a:spcBef>
                          <a:spcPts val="0"/>
                        </a:spcBef>
                        <a:spcAft>
                          <a:spcPts val="0"/>
                        </a:spcAft>
                        <a:buClr>
                          <a:srgbClr val="000000"/>
                        </a:buClr>
                        <a:buFont typeface="Arial"/>
                      </a:pPr>
                      <a:endParaRPr lang="fr-FR" sz="16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12"/>
                  </a:ext>
                </a:extLst>
              </a:tr>
            </a:tbl>
          </a:graphicData>
        </a:graphic>
      </p:graphicFrame>
    </p:spTree>
    <p:custDataLst>
      <p:tags r:id="rId1"/>
    </p:custDataLst>
    <p:extLst>
      <p:ext uri="{BB962C8B-B14F-4D97-AF65-F5344CB8AC3E}">
        <p14:creationId xmlns:p14="http://schemas.microsoft.com/office/powerpoint/2010/main" val="3191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65897"/>
            <a:ext cx="10280701" cy="610653"/>
          </a:xfrm>
        </p:spPr>
        <p:txBody>
          <a:bodyPr>
            <a:normAutofit fontScale="90000"/>
          </a:bodyPr>
          <a:lstStyle/>
          <a:p>
            <a:pPr algn="l" rtl="0"/>
            <a:r>
              <a:rPr lang="fr-FR" b="1" i="0" u="none" baseline="0" dirty="0">
                <a:solidFill>
                  <a:srgbClr val="C00000"/>
                </a:solidFill>
                <a:latin typeface="Gill Sans MT" panose="020B0502020104020203" pitchFamily="34" charset="0"/>
              </a:rPr>
              <a:t>Calcul – Types </a:t>
            </a:r>
            <a:r>
              <a:rPr lang="fr-FR" b="1" i="0" u="none" baseline="0" dirty="0" smtClean="0">
                <a:solidFill>
                  <a:srgbClr val="C00000"/>
                </a:solidFill>
                <a:latin typeface="Gill Sans MT" panose="020B0502020104020203" pitchFamily="34" charset="0"/>
              </a:rPr>
              <a:t>d’agrégations</a:t>
            </a:r>
            <a:endParaRPr lang="fr-FR" b="1" i="0" u="none" baseline="0" dirty="0">
              <a:solidFill>
                <a:srgbClr val="C00000"/>
              </a:solidFill>
              <a:latin typeface="Gill Sans MT" panose="020B0502020104020203"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530546521"/>
              </p:ext>
            </p:extLst>
          </p:nvPr>
        </p:nvGraphicFramePr>
        <p:xfrm>
          <a:off x="180737" y="707637"/>
          <a:ext cx="11830288" cy="4772230"/>
        </p:xfrm>
        <a:graphic>
          <a:graphicData uri="http://schemas.openxmlformats.org/drawingml/2006/table">
            <a:tbl>
              <a:tblPr firstRow="1" bandRow="1">
                <a:tableStyleId>{5C22544A-7EE6-4342-B048-85BDC9FD1C3A}</a:tableStyleId>
              </a:tblPr>
              <a:tblGrid>
                <a:gridCol w="7039213">
                  <a:extLst>
                    <a:ext uri="{9D8B030D-6E8A-4147-A177-3AD203B41FA5}">
                      <a16:colId xmlns:a16="http://schemas.microsoft.com/office/drawing/2014/main" xmlns="" val="20000"/>
                    </a:ext>
                  </a:extLst>
                </a:gridCol>
                <a:gridCol w="4791075">
                  <a:extLst>
                    <a:ext uri="{9D8B030D-6E8A-4147-A177-3AD203B41FA5}">
                      <a16:colId xmlns:a16="http://schemas.microsoft.com/office/drawing/2014/main" xmlns="" val="20001"/>
                    </a:ext>
                  </a:extLst>
                </a:gridCol>
              </a:tblGrid>
              <a:tr h="732582">
                <a:tc>
                  <a:txBody>
                    <a:bodyPr/>
                    <a:lstStyle/>
                    <a:p>
                      <a:pPr algn="l" rtl="0"/>
                      <a:r>
                        <a:rPr lang="fr-FR" sz="3200" b="0" i="0" u="none" baseline="0" dirty="0">
                          <a:latin typeface="Gill Sans MT" panose="020B0502020104020203" pitchFamily="34" charset="0"/>
                        </a:rPr>
                        <a:t>Indicateur</a:t>
                      </a:r>
                    </a:p>
                  </a:txBody>
                  <a:tcPr marL="120949" marR="120949" marT="60475" marB="60475">
                    <a:solidFill>
                      <a:schemeClr val="tx2"/>
                    </a:solidFill>
                  </a:tcPr>
                </a:tc>
                <a:tc>
                  <a:txBody>
                    <a:bodyPr/>
                    <a:lstStyle/>
                    <a:p>
                      <a:pPr algn="l" rtl="0"/>
                      <a:r>
                        <a:rPr lang="fr-FR" sz="3200" b="0" i="0" u="none" baseline="0" dirty="0">
                          <a:latin typeface="Gill Sans MT" panose="020B0502020104020203" pitchFamily="34" charset="0"/>
                        </a:rPr>
                        <a:t>Types </a:t>
                      </a:r>
                      <a:r>
                        <a:rPr lang="fr-FR" sz="3200" b="0" i="0" u="none" baseline="0" dirty="0" smtClean="0">
                          <a:latin typeface="Gill Sans MT" panose="020B0502020104020203" pitchFamily="34" charset="0"/>
                        </a:rPr>
                        <a:t>d’agrégation</a:t>
                      </a:r>
                      <a:endParaRPr lang="fr-FR" sz="3200" b="0" i="0" u="none" baseline="0" dirty="0">
                        <a:latin typeface="Gill Sans MT" panose="020B0502020104020203" pitchFamily="34" charset="0"/>
                      </a:endParaRPr>
                    </a:p>
                  </a:txBody>
                  <a:tcPr marL="120949" marR="120949" marT="60475" marB="60475">
                    <a:solidFill>
                      <a:schemeClr val="tx2"/>
                    </a:solidFill>
                  </a:tcPr>
                </a:tc>
                <a:extLst>
                  <a:ext uri="{0D108BD9-81ED-4DB2-BD59-A6C34878D82A}">
                    <a16:rowId xmlns:a16="http://schemas.microsoft.com/office/drawing/2014/main" xmlns="" val="10000"/>
                  </a:ext>
                </a:extLst>
              </a:tr>
              <a:tr h="978526">
                <a:tc>
                  <a:txBody>
                    <a:bodyPr/>
                    <a:lstStyle/>
                    <a:p>
                      <a:pPr marL="0" marR="0" algn="l" rtl="0">
                        <a:spcBef>
                          <a:spcPts val="0"/>
                        </a:spcBef>
                        <a:spcAft>
                          <a:spcPts val="1200"/>
                        </a:spcAft>
                      </a:pPr>
                      <a:r>
                        <a:rPr lang="fr-FR" sz="2800" b="0" i="0" u="none" strike="noStrike" cap="none" baseline="0" dirty="0">
                          <a:solidFill>
                            <a:schemeClr val="dk1"/>
                          </a:solidFill>
                          <a:effectLst/>
                          <a:latin typeface="Gill Sans MT" panose="020B0502020104020203" pitchFamily="34" charset="0"/>
                          <a:ea typeface="+mn-ea"/>
                          <a:cs typeface="+mn-cs"/>
                          <a:sym typeface="Arial"/>
                        </a:rPr>
                        <a:t>Livraison dans les délais à </a:t>
                      </a:r>
                      <a:r>
                        <a:rPr lang="fr-FR" sz="2800" b="0" i="0" u="none" strike="noStrike" cap="none" baseline="0" dirty="0" smtClean="0">
                          <a:solidFill>
                            <a:schemeClr val="dk1"/>
                          </a:solidFill>
                          <a:effectLst/>
                          <a:latin typeface="Gill Sans MT" panose="020B0502020104020203" pitchFamily="34" charset="0"/>
                          <a:ea typeface="+mn-ea"/>
                          <a:cs typeface="+mn-cs"/>
                          <a:sym typeface="Arial"/>
                        </a:rPr>
                        <a:t>l’établissement</a:t>
                      </a:r>
                      <a:endParaRPr lang="fr-FR" sz="2800" b="0" i="0" u="none" strike="noStrike" cap="none" baseline="0" dirty="0">
                        <a:solidFill>
                          <a:schemeClr val="dk1"/>
                        </a:solidFill>
                        <a:effectLst/>
                        <a:latin typeface="Gill Sans MT" panose="020B0502020104020203" pitchFamily="34" charset="0"/>
                        <a:ea typeface="+mn-ea"/>
                        <a:cs typeface="+mn-cs"/>
                        <a:sym typeface="Arial"/>
                      </a:endParaRP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fr-FR" sz="2800" b="0" i="0" u="none" strike="noStrike" cap="none" baseline="0" dirty="0">
                          <a:solidFill>
                            <a:schemeClr val="dk1"/>
                          </a:solidFill>
                          <a:effectLst/>
                          <a:latin typeface="Gill Sans MT" panose="020B0502020104020203" pitchFamily="34" charset="0"/>
                          <a:ea typeface="+mn-ea"/>
                          <a:cs typeface="+mn-cs"/>
                          <a:sym typeface="Arial"/>
                        </a:rPr>
                        <a:t>Moyenne par type </a:t>
                      </a:r>
                      <a:r>
                        <a:rPr lang="fr-FR" sz="2800" b="0" i="0" u="none" strike="noStrike" cap="none" baseline="0" dirty="0" smtClean="0">
                          <a:solidFill>
                            <a:schemeClr val="dk1"/>
                          </a:solidFill>
                          <a:effectLst/>
                          <a:latin typeface="Gill Sans MT" panose="020B0502020104020203" pitchFamily="34" charset="0"/>
                          <a:ea typeface="+mn-ea"/>
                          <a:cs typeface="+mn-cs"/>
                          <a:sym typeface="Arial"/>
                        </a:rPr>
                        <a:t>d’entité </a:t>
                      </a:r>
                      <a:r>
                        <a:rPr lang="fr-FR" sz="2800" b="0" i="0" u="none" strike="noStrike" cap="none" baseline="0" dirty="0">
                          <a:solidFill>
                            <a:schemeClr val="dk1"/>
                          </a:solidFill>
                          <a:effectLst/>
                          <a:latin typeface="Gill Sans MT" panose="020B0502020104020203" pitchFamily="34" charset="0"/>
                          <a:ea typeface="+mn-ea"/>
                          <a:cs typeface="+mn-cs"/>
                          <a:sym typeface="Arial"/>
                        </a:rPr>
                        <a:t>sur plusieurs mois</a:t>
                      </a:r>
                    </a:p>
                  </a:txBody>
                  <a:tcPr marL="120949" marR="120949" marT="60475" marB="60475"/>
                </a:tc>
                <a:extLst>
                  <a:ext uri="{0D108BD9-81ED-4DB2-BD59-A6C34878D82A}">
                    <a16:rowId xmlns:a16="http://schemas.microsoft.com/office/drawing/2014/main" xmlns="" val="10001"/>
                  </a:ext>
                </a:extLst>
              </a:tr>
              <a:tr h="1383259">
                <a:tc>
                  <a:txBody>
                    <a:bodyPr/>
                    <a:lstStyle/>
                    <a:p>
                      <a:pPr marL="0" marR="0" algn="l" rtl="0">
                        <a:spcBef>
                          <a:spcPts val="0"/>
                        </a:spcBef>
                        <a:spcAft>
                          <a:spcPts val="1200"/>
                        </a:spcAft>
                      </a:pPr>
                      <a:r>
                        <a:rPr lang="fr-FR" sz="2800" b="0" i="0" u="none" strike="noStrike" cap="none" baseline="0" dirty="0">
                          <a:solidFill>
                            <a:schemeClr val="dk1"/>
                          </a:solidFill>
                          <a:effectLst/>
                          <a:latin typeface="Gill Sans MT" panose="020B0502020104020203" pitchFamily="34" charset="0"/>
                          <a:ea typeface="+mn-ea"/>
                          <a:cs typeface="+mn-cs"/>
                          <a:sym typeface="Arial"/>
                        </a:rPr>
                        <a:t>Pourcentage de commandes passées en urgence par les établissements de santé</a:t>
                      </a: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800" b="0" i="0" u="none" strike="noStrike" cap="none" baseline="0" dirty="0">
                          <a:solidFill>
                            <a:schemeClr val="dk1"/>
                          </a:solidFill>
                          <a:effectLst/>
                          <a:latin typeface="Gill Sans MT" panose="020B0502020104020203" pitchFamily="34" charset="0"/>
                          <a:ea typeface="+mn-ea"/>
                          <a:cs typeface="+mn-cs"/>
                          <a:sym typeface="Arial"/>
                        </a:rPr>
                        <a:t>Moyenne par type </a:t>
                      </a:r>
                      <a:r>
                        <a:rPr lang="fr-FR" sz="2800" b="0" i="0" u="none" strike="noStrike" cap="none" baseline="0" dirty="0" smtClean="0">
                          <a:solidFill>
                            <a:schemeClr val="dk1"/>
                          </a:solidFill>
                          <a:effectLst/>
                          <a:latin typeface="Gill Sans MT" panose="020B0502020104020203" pitchFamily="34" charset="0"/>
                          <a:ea typeface="+mn-ea"/>
                          <a:cs typeface="+mn-cs"/>
                          <a:sym typeface="Arial"/>
                        </a:rPr>
                        <a:t>d’entité </a:t>
                      </a:r>
                      <a:r>
                        <a:rPr lang="fr-FR" sz="2800" b="0" i="0" u="none" strike="noStrike" cap="none" baseline="0" dirty="0">
                          <a:solidFill>
                            <a:schemeClr val="dk1"/>
                          </a:solidFill>
                          <a:effectLst/>
                          <a:latin typeface="Gill Sans MT" panose="020B0502020104020203" pitchFamily="34" charset="0"/>
                          <a:ea typeface="+mn-ea"/>
                          <a:cs typeface="+mn-cs"/>
                          <a:sym typeface="Arial"/>
                        </a:rPr>
                        <a:t>sur plusieurs mois</a:t>
                      </a:r>
                    </a:p>
                    <a:p>
                      <a:pPr marR="0" algn="l" rtl="0">
                        <a:lnSpc>
                          <a:spcPct val="100000"/>
                        </a:lnSpc>
                        <a:spcBef>
                          <a:spcPts val="0"/>
                        </a:spcBef>
                        <a:spcAft>
                          <a:spcPts val="0"/>
                        </a:spcAft>
                        <a:buClr>
                          <a:srgbClr val="000000"/>
                        </a:buClr>
                        <a:buFont typeface="Arial"/>
                      </a:pPr>
                      <a:endParaRPr lang="fr-FR" sz="2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685622">
                <a:tc>
                  <a:txBody>
                    <a:bodyPr/>
                    <a:lstStyle/>
                    <a:p>
                      <a:pPr marL="0" marR="0" algn="l" rtl="0">
                        <a:spcBef>
                          <a:spcPts val="0"/>
                        </a:spcBef>
                        <a:spcAft>
                          <a:spcPts val="1200"/>
                        </a:spcAft>
                      </a:pPr>
                      <a:r>
                        <a:rPr lang="fr-FR" sz="2800" b="0" i="0" u="none" strike="noStrike" cap="none" baseline="0">
                          <a:solidFill>
                            <a:schemeClr val="dk1"/>
                          </a:solidFill>
                          <a:effectLst/>
                          <a:latin typeface="Gill Sans MT" panose="020B0502020104020203" pitchFamily="34" charset="0"/>
                          <a:ea typeface="+mn-ea"/>
                          <a:cs typeface="+mn-cs"/>
                          <a:sym typeface="Arial"/>
                        </a:rPr>
                        <a:t>Taux de rotation du personnel</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fr-FR" sz="2800" b="0" i="0" u="none" strike="noStrike" cap="none" baseline="0" dirty="0">
                          <a:solidFill>
                            <a:schemeClr val="dk1"/>
                          </a:solidFill>
                          <a:effectLst/>
                          <a:latin typeface="Gill Sans MT" panose="020B0502020104020203" pitchFamily="34" charset="0"/>
                          <a:ea typeface="+mn-ea"/>
                          <a:cs typeface="+mn-cs"/>
                          <a:sym typeface="Arial"/>
                        </a:rPr>
                        <a:t>Moyenne par type </a:t>
                      </a:r>
                      <a:r>
                        <a:rPr lang="fr-FR" sz="2800" b="0" i="0" u="none" strike="noStrike" cap="none" baseline="0" dirty="0" smtClean="0">
                          <a:solidFill>
                            <a:schemeClr val="dk1"/>
                          </a:solidFill>
                          <a:effectLst/>
                          <a:latin typeface="Gill Sans MT" panose="020B0502020104020203" pitchFamily="34" charset="0"/>
                          <a:ea typeface="+mn-ea"/>
                          <a:cs typeface="+mn-cs"/>
                          <a:sym typeface="Arial"/>
                        </a:rPr>
                        <a:t>d’entité</a:t>
                      </a:r>
                      <a:endParaRPr lang="fr-FR" sz="2800" b="0" i="0" u="none" strike="noStrike" cap="none" baseline="0"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3"/>
                  </a:ext>
                </a:extLst>
              </a:tr>
              <a:tr h="685622">
                <a:tc>
                  <a:txBody>
                    <a:bodyPr/>
                    <a:lstStyle/>
                    <a:p>
                      <a:pPr marL="0" marR="0" algn="l" rtl="0">
                        <a:spcBef>
                          <a:spcPts val="0"/>
                        </a:spcBef>
                        <a:spcAft>
                          <a:spcPts val="1200"/>
                        </a:spcAft>
                      </a:pPr>
                      <a:r>
                        <a:rPr lang="fr-FR" sz="2800" b="0" i="0" u="none" strike="noStrike" cap="none" baseline="0">
                          <a:solidFill>
                            <a:schemeClr val="dk1"/>
                          </a:solidFill>
                          <a:effectLst/>
                          <a:latin typeface="Gill Sans MT" panose="020B0502020104020203" pitchFamily="34" charset="0"/>
                          <a:ea typeface="+mn-ea"/>
                          <a:cs typeface="+mn-cs"/>
                          <a:sym typeface="Arial"/>
                        </a:rPr>
                        <a:t>Taux de rapports dans les temps des sites</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fr-FR" sz="2800" b="0" i="0" u="none" strike="noStrike" cap="none" baseline="0" dirty="0">
                          <a:solidFill>
                            <a:schemeClr val="dk1"/>
                          </a:solidFill>
                          <a:effectLst/>
                          <a:latin typeface="Gill Sans MT" panose="020B0502020104020203" pitchFamily="34" charset="0"/>
                          <a:ea typeface="+mn-ea"/>
                          <a:cs typeface="+mn-cs"/>
                          <a:sym typeface="Arial"/>
                        </a:rPr>
                        <a:t>Par type </a:t>
                      </a:r>
                      <a:r>
                        <a:rPr lang="fr-FR" sz="2800" b="0" i="0" u="none" strike="noStrike" cap="none" baseline="0" dirty="0" smtClean="0">
                          <a:solidFill>
                            <a:schemeClr val="dk1"/>
                          </a:solidFill>
                          <a:effectLst/>
                          <a:latin typeface="Gill Sans MT" panose="020B0502020104020203" pitchFamily="34" charset="0"/>
                          <a:ea typeface="+mn-ea"/>
                          <a:cs typeface="+mn-cs"/>
                          <a:sym typeface="Arial"/>
                        </a:rPr>
                        <a:t>d’établissement </a:t>
                      </a:r>
                      <a:br>
                        <a:rPr lang="fr-FR" sz="2800" b="0" i="0" u="none" strike="noStrike" cap="none" baseline="0" dirty="0" smtClean="0">
                          <a:solidFill>
                            <a:schemeClr val="dk1"/>
                          </a:solidFill>
                          <a:effectLst/>
                          <a:latin typeface="Gill Sans MT" panose="020B0502020104020203" pitchFamily="34" charset="0"/>
                          <a:ea typeface="+mn-ea"/>
                          <a:cs typeface="+mn-cs"/>
                          <a:sym typeface="Arial"/>
                        </a:rPr>
                      </a:br>
                      <a:r>
                        <a:rPr lang="fr-FR" sz="2800" b="0" i="0" u="none" strike="noStrike" cap="none" baseline="0" dirty="0" smtClean="0">
                          <a:solidFill>
                            <a:schemeClr val="dk1"/>
                          </a:solidFill>
                          <a:effectLst/>
                          <a:latin typeface="Gill Sans MT" panose="020B0502020104020203" pitchFamily="34" charset="0"/>
                          <a:ea typeface="+mn-ea"/>
                          <a:cs typeface="+mn-cs"/>
                          <a:sym typeface="Arial"/>
                        </a:rPr>
                        <a:t>(</a:t>
                      </a:r>
                      <a:r>
                        <a:rPr lang="fr-FR" sz="2800" b="0" i="0" u="none" strike="noStrike" cap="none" baseline="0" dirty="0">
                          <a:solidFill>
                            <a:schemeClr val="dk1"/>
                          </a:solidFill>
                          <a:effectLst/>
                          <a:latin typeface="Gill Sans MT" panose="020B0502020104020203" pitchFamily="34" charset="0"/>
                          <a:ea typeface="+mn-ea"/>
                          <a:cs typeface="+mn-cs"/>
                          <a:sym typeface="Arial"/>
                        </a:rPr>
                        <a:t>si possible)</a:t>
                      </a:r>
                    </a:p>
                  </a:txBody>
                  <a:tcPr marL="120949" marR="120949" marT="60475" marB="60475"/>
                </a:tc>
                <a:extLst>
                  <a:ext uri="{0D108BD9-81ED-4DB2-BD59-A6C34878D82A}">
                    <a16:rowId xmlns:a16="http://schemas.microsoft.com/office/drawing/2014/main" xmlns="" val="10004"/>
                  </a:ext>
                </a:extLst>
              </a:tr>
            </a:tbl>
          </a:graphicData>
        </a:graphic>
      </p:graphicFrame>
    </p:spTree>
    <p:custDataLst>
      <p:tags r:id="rId1"/>
    </p:custDataLst>
    <p:extLst>
      <p:ext uri="{BB962C8B-B14F-4D97-AF65-F5344CB8AC3E}">
        <p14:creationId xmlns:p14="http://schemas.microsoft.com/office/powerpoint/2010/main" val="57725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79024"/>
            <a:ext cx="10363200" cy="580800"/>
          </a:xfrm>
        </p:spPr>
        <p:txBody>
          <a:bodyPr>
            <a:noAutofit/>
          </a:bodyPr>
          <a:lstStyle/>
          <a:p>
            <a:pPr algn="l" rtl="0"/>
            <a:r>
              <a:rPr lang="fr-FR" sz="3200" b="1" i="0" u="none" baseline="0">
                <a:solidFill>
                  <a:srgbClr val="C00000"/>
                </a:solidFill>
                <a:latin typeface="Gill Sans MT" panose="020B0502020104020203" pitchFamily="34" charset="0"/>
              </a:rPr>
              <a:t>En pratique</a:t>
            </a:r>
          </a:p>
        </p:txBody>
      </p:sp>
      <mc:AlternateContent xmlns:mc="http://schemas.openxmlformats.org/markup-compatibility/2006" xmlns:a14="http://schemas.microsoft.com/office/drawing/2010/main">
        <mc:Choice Requires="a14">
          <p:sp>
            <p:nvSpPr>
              <p:cNvPr id="4" name="Text Placeholder 3"/>
              <p:cNvSpPr>
                <a:spLocks noGrp="1"/>
              </p:cNvSpPr>
              <p:nvPr>
                <p:ph idx="1"/>
              </p:nvPr>
            </p:nvSpPr>
            <p:spPr>
              <a:xfrm>
                <a:off x="739035" y="1240078"/>
                <a:ext cx="10885117" cy="5911836"/>
              </a:xfrm>
            </p:spPr>
            <p:txBody>
              <a:bodyPr>
                <a:normAutofit fontScale="62500" lnSpcReduction="20000"/>
              </a:bodyPr>
              <a:lstStyle/>
              <a:p>
                <a:pPr algn="l" rtl="0">
                  <a:buFont typeface="Wingdings" panose="05000000000000000000" pitchFamily="2" charset="2"/>
                  <a:buChar char="ü"/>
                </a:pPr>
                <a:endParaRPr lang="fr-FR" sz="4000" b="1" dirty="0">
                  <a:latin typeface="Gill Sans MT" panose="020B0502020104020203" pitchFamily="34" charset="0"/>
                </a:endParaRPr>
              </a:p>
              <a:p>
                <a:pPr algn="l" rtl="0">
                  <a:buFont typeface="Wingdings" panose="05000000000000000000" pitchFamily="2" charset="2"/>
                  <a:buChar char="ü"/>
                </a:pPr>
                <a:r>
                  <a:rPr lang="fr-FR" sz="4000" b="1" i="0" u="none" baseline="0" dirty="0">
                    <a:latin typeface="Gill Sans MT" panose="020B0502020104020203" pitchFamily="34" charset="0"/>
                  </a:rPr>
                  <a:t>Jours de rupture de stock pour la période couverte par </a:t>
                </a:r>
                <a:r>
                  <a:rPr lang="fr-FR" sz="4000" b="1" i="0" u="none" baseline="0" dirty="0" smtClean="0">
                    <a:latin typeface="Gill Sans MT" panose="020B0502020104020203" pitchFamily="34" charset="0"/>
                  </a:rPr>
                  <a:t>l’évaluation</a:t>
                </a:r>
                <a:r>
                  <a:rPr lang="fr-FR" sz="4000" b="0" i="0" u="none" baseline="0" dirty="0" smtClean="0">
                    <a:latin typeface="Gill Sans MT" panose="020B0502020104020203" pitchFamily="34" charset="0"/>
                  </a:rPr>
                  <a:t> </a:t>
                </a:r>
                <a:endParaRPr lang="fr-FR" sz="4000" b="0" i="0" u="none" baseline="0" dirty="0">
                  <a:latin typeface="Gill Sans MT" panose="020B0502020104020203" pitchFamily="34" charset="0"/>
                </a:endParaRPr>
              </a:p>
              <a:p>
                <a:pPr marL="134386" indent="0" algn="l" rtl="0">
                  <a:buNone/>
                </a:pPr>
                <a:endParaRPr lang="fr-FR" dirty="0">
                  <a:latin typeface="Gill Sans MT" panose="020B0502020104020203" pitchFamily="34" charset="0"/>
                </a:endParaRPr>
              </a:p>
              <a:p>
                <a:pPr marL="134386" indent="0" algn="l" rtl="0">
                  <a:buNone/>
                </a:pPr>
                <a:endParaRPr lang="fr-FR" dirty="0">
                  <a:latin typeface="Gill Sans MT" panose="020B0502020104020203" pitchFamily="34" charset="0"/>
                </a:endParaRPr>
              </a:p>
              <a:p>
                <a:pPr algn="l" rtl="0">
                  <a:buFont typeface="Arial" panose="020B0604020202020204" pitchFamily="34" charset="0"/>
                  <a:buChar char="•"/>
                </a:pPr>
                <a:endParaRPr lang="fr-FR" sz="3500" dirty="0">
                  <a:latin typeface="Gill Sans MT" panose="020B0502020104020203" pitchFamily="34" charset="0"/>
                </a:endParaRPr>
              </a:p>
              <a:p>
                <a:pPr algn="l" rtl="0">
                  <a:buFont typeface="Arial" panose="020B0604020202020204" pitchFamily="34" charset="0"/>
                  <a:buChar char="•"/>
                </a:pPr>
                <a:r>
                  <a:rPr lang="fr-FR" sz="4400" b="0" i="0" u="none" baseline="0" dirty="0">
                    <a:latin typeface="+mj-lt"/>
                  </a:rPr>
                  <a:t>e = établissement</a:t>
                </a:r>
              </a:p>
              <a:p>
                <a:pPr algn="l" rtl="0">
                  <a:buFont typeface="Arial" panose="020B0604020202020204" pitchFamily="34" charset="0"/>
                  <a:buChar char="•"/>
                </a:pPr>
                <a:r>
                  <a:rPr lang="fr-FR" sz="4400" b="0" i="0" u="none" baseline="0" dirty="0">
                    <a:latin typeface="+mj-lt"/>
                  </a:rPr>
                  <a:t>m = mois</a:t>
                </a:r>
              </a:p>
              <a:p>
                <a:pPr algn="l" rtl="0">
                  <a:buFont typeface="Arial" panose="020B0604020202020204" pitchFamily="34" charset="0"/>
                  <a:buChar char="•"/>
                </a:pPr>
                <a:r>
                  <a:rPr lang="fr-FR" sz="4400" b="0" i="0" u="none" baseline="0" dirty="0">
                    <a:latin typeface="+mj-lt"/>
                  </a:rPr>
                  <a:t>t = produit traceur</a:t>
                </a:r>
              </a:p>
              <a:p>
                <a:pPr algn="l" rtl="0">
                  <a:buFont typeface="Arial" panose="020B0604020202020204" pitchFamily="34" charset="0"/>
                  <a:buChar char="•"/>
                </a:pPr>
                <a:r>
                  <a:rPr lang="fr-FR" sz="4400" b="0" i="0" u="none" baseline="0" dirty="0" err="1">
                    <a:latin typeface="+mj-lt"/>
                  </a:rPr>
                  <a:t>joursrup</a:t>
                </a:r>
                <a:r>
                  <a:rPr lang="fr-FR" sz="4400" b="0" i="0" u="none" baseline="0" dirty="0">
                    <a:latin typeface="+mj-lt"/>
                  </a:rPr>
                  <a:t> = nombre de jours de rupture de stock</a:t>
                </a:r>
              </a:p>
              <a:p>
                <a:pPr algn="l" rtl="0">
                  <a:buFont typeface="Arial" panose="020B0604020202020204" pitchFamily="34" charset="0"/>
                  <a:buChar char="•"/>
                </a:pPr>
                <a14:m>
                  <m:oMath xmlns:m="http://schemas.openxmlformats.org/officeDocument/2006/math">
                    <m:r>
                      <m:rPr>
                        <m:sty m:val="p"/>
                      </m:rPr>
                      <a:rPr lang="fr-FR" sz="4400" smtClean="0">
                        <a:latin typeface="Cambria Math"/>
                      </a:rPr>
                      <m:t>f</m:t>
                    </m:r>
                    <m:r>
                      <m:rPr>
                        <m:sty m:val="p"/>
                      </m:rPr>
                      <a:rPr lang="fr-FR" sz="4400">
                        <a:latin typeface="Cambria Math"/>
                      </a:rPr>
                      <m:t>smaj</m:t>
                    </m:r>
                  </m:oMath>
                </a14:m>
                <a:r>
                  <a:rPr lang="fr-FR" sz="4400" b="0" i="0" u="none" baseline="0" dirty="0">
                    <a:latin typeface="+mj-lt"/>
                  </a:rPr>
                  <a:t> = 1 si fiche de stock disponible</a:t>
                </a:r>
              </a:p>
              <a:p>
                <a:pPr algn="l" rtl="0">
                  <a:buFont typeface="Arial" panose="020B0604020202020204" pitchFamily="34" charset="0"/>
                  <a:buChar char="•"/>
                </a:pPr>
                <a:r>
                  <a:rPr lang="fr-FR" sz="4400" b="0" i="0" u="none" baseline="0" dirty="0" err="1">
                    <a:latin typeface="+mj-lt"/>
                  </a:rPr>
                  <a:t>joursrup</a:t>
                </a:r>
                <a:r>
                  <a:rPr lang="fr-FR" sz="4400" b="0" i="0" u="none" baseline="0" dirty="0">
                    <a:latin typeface="+mj-lt"/>
                  </a:rPr>
                  <a:t> = nombre de jours de rupture de stock</a:t>
                </a:r>
              </a:p>
              <a:p>
                <a:pPr algn="l" rtl="0">
                  <a:buFont typeface="Arial" panose="020B0604020202020204" pitchFamily="34" charset="0"/>
                  <a:buChar char="•"/>
                </a:pPr>
                <a:r>
                  <a:rPr lang="fr-FR" sz="4400" b="0" i="0" u="none" baseline="0" dirty="0">
                    <a:latin typeface="+mj-lt"/>
                  </a:rPr>
                  <a:t>p = pondération de </a:t>
                </a:r>
                <a:r>
                  <a:rPr lang="fr-FR" sz="4400" b="0" i="0" u="none" baseline="0" dirty="0" smtClean="0">
                    <a:latin typeface="+mj-lt"/>
                  </a:rPr>
                  <a:t>l’échantillon</a:t>
                </a:r>
                <a:endParaRPr lang="fr-FR" sz="4400" b="0" i="0" u="none" baseline="0" dirty="0">
                  <a:latin typeface="+mj-lt"/>
                </a:endParaRPr>
              </a:p>
              <a:p>
                <a:pPr marL="134386" indent="0" algn="l" rtl="0">
                  <a:buNone/>
                </a:pPr>
                <a:endParaRPr lang="fr-FR" dirty="0"/>
              </a:p>
            </p:txBody>
          </p:sp>
        </mc:Choice>
        <mc:Fallback xmlns="">
          <p:sp>
            <p:nvSpPr>
              <p:cNvPr id="4" name="Text Placeholder 3"/>
              <p:cNvSpPr>
                <a:spLocks noGrp="1" noRot="1" noChangeAspect="1" noMove="1" noResize="1" noEditPoints="1" noAdjustHandles="1" noChangeArrowheads="1" noChangeShapeType="1" noTextEdit="1"/>
              </p:cNvSpPr>
              <p:nvPr>
                <p:ph idx="1"/>
              </p:nvPr>
            </p:nvSpPr>
            <p:spPr>
              <a:xfrm>
                <a:off x="739035" y="1240078"/>
                <a:ext cx="10885117" cy="5911836"/>
              </a:xfrm>
              <a:blipFill rotWithShape="1">
                <a:blip r:embed="rId4"/>
                <a:stretch>
                  <a:fillRect l="-95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pic>
        <p:nvPicPr>
          <p:cNvPr id="7" name="Picture 6"/>
          <p:cNvPicPr>
            <a:picLocks noChangeAspect="1"/>
          </p:cNvPicPr>
          <p:nvPr/>
        </p:nvPicPr>
        <p:blipFill>
          <a:blip r:embed="rId5"/>
          <a:stretch>
            <a:fillRect/>
          </a:stretch>
        </p:blipFill>
        <p:spPr>
          <a:xfrm>
            <a:off x="3290887" y="379024"/>
            <a:ext cx="7988808" cy="1188519"/>
          </a:xfrm>
          <a:prstGeom prst="rect">
            <a:avLst/>
          </a:prstGeom>
        </p:spPr>
      </p:pic>
      <p:pic>
        <p:nvPicPr>
          <p:cNvPr id="8" name="Picture 7"/>
          <p:cNvPicPr>
            <a:picLocks noChangeAspect="1"/>
          </p:cNvPicPr>
          <p:nvPr/>
        </p:nvPicPr>
        <p:blipFill>
          <a:blip r:embed="rId6"/>
          <a:stretch>
            <a:fillRect/>
          </a:stretch>
        </p:blipFill>
        <p:spPr>
          <a:xfrm>
            <a:off x="3710897" y="2270902"/>
            <a:ext cx="7148788" cy="1574045"/>
          </a:xfrm>
          <a:prstGeom prst="rect">
            <a:avLst/>
          </a:prstGeom>
        </p:spPr>
      </p:pic>
    </p:spTree>
    <p:custDataLst>
      <p:tags r:id="rId1"/>
    </p:custDataLst>
    <p:extLst>
      <p:ext uri="{BB962C8B-B14F-4D97-AF65-F5344CB8AC3E}">
        <p14:creationId xmlns:p14="http://schemas.microsoft.com/office/powerpoint/2010/main" val="3548139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4" name="Title 3"/>
          <p:cNvSpPr>
            <a:spLocks noGrp="1"/>
          </p:cNvSpPr>
          <p:nvPr>
            <p:ph type="title"/>
          </p:nvPr>
        </p:nvSpPr>
        <p:spPr/>
        <p:txBody>
          <a:bodyPr/>
          <a:lstStyle/>
          <a:p>
            <a:pPr algn="l" rtl="0"/>
            <a:r>
              <a:rPr lang="fr-FR" b="1" i="0" u="none" baseline="0">
                <a:latin typeface="Gill Sans MT" panose="020B0502020104020203" pitchFamily="34" charset="0"/>
              </a:rPr>
              <a:t>Résultats</a:t>
            </a:r>
          </a:p>
        </p:txBody>
      </p:sp>
    </p:spTree>
    <p:custDataLst>
      <p:tags r:id="rId1"/>
    </p:custDataLst>
    <p:extLst>
      <p:ext uri="{BB962C8B-B14F-4D97-AF65-F5344CB8AC3E}">
        <p14:creationId xmlns:p14="http://schemas.microsoft.com/office/powerpoint/2010/main" val="631011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595618" y="68673"/>
            <a:ext cx="11596382" cy="610653"/>
          </a:xfrm>
        </p:spPr>
        <p:txBody>
          <a:bodyPr>
            <a:noAutofit/>
          </a:bodyPr>
          <a:lstStyle/>
          <a:p>
            <a:pPr algn="l" rtl="0"/>
            <a:r>
              <a:rPr lang="fr-FR" sz="2400" b="1" i="0" u="none" baseline="0" dirty="0">
                <a:solidFill>
                  <a:srgbClr val="C00000"/>
                </a:solidFill>
                <a:latin typeface="Gill Sans MT" panose="020B0502020104020203" pitchFamily="34" charset="0"/>
              </a:rPr>
              <a:t>Comparaison de la carte de chaleur au niveau de performance de référence</a:t>
            </a:r>
          </a:p>
        </p:txBody>
      </p:sp>
      <p:pic>
        <p:nvPicPr>
          <p:cNvPr id="3100" name="Picture 28"/>
          <p:cNvPicPr>
            <a:picLocks noChangeAspect="1" noChangeArrowheads="1"/>
          </p:cNvPicPr>
          <p:nvPr/>
        </p:nvPicPr>
        <p:blipFill rotWithShape="1">
          <a:blip r:embed="rId4">
            <a:extLst>
              <a:ext uri="{28A0092B-C50C-407E-A947-70E740481C1C}">
                <a14:useLocalDpi xmlns:a14="http://schemas.microsoft.com/office/drawing/2010/main" val="0"/>
              </a:ext>
            </a:extLst>
          </a:blip>
          <a:srcRect r="1070"/>
          <a:stretch/>
        </p:blipFill>
        <p:spPr bwMode="auto">
          <a:xfrm>
            <a:off x="595618" y="747749"/>
            <a:ext cx="11324423" cy="552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11023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Explication de la carte de chaleur</a:t>
            </a:r>
          </a:p>
        </p:txBody>
      </p:sp>
      <p:sp>
        <p:nvSpPr>
          <p:cNvPr id="4" name="Text Placeholder 3"/>
          <p:cNvSpPr>
            <a:spLocks noGrp="1"/>
          </p:cNvSpPr>
          <p:nvPr>
            <p:ph idx="1"/>
          </p:nvPr>
        </p:nvSpPr>
        <p:spPr/>
        <p:txBody>
          <a:bodyPr>
            <a:normAutofit/>
          </a:bodyPr>
          <a:lstStyle/>
          <a:p>
            <a:pPr algn="l" rtl="0">
              <a:buFont typeface="Wingdings" panose="05000000000000000000" pitchFamily="2" charset="2"/>
              <a:buChar char="ü"/>
            </a:pPr>
            <a:r>
              <a:rPr lang="fr-FR" sz="3200" b="0" i="0" u="none" baseline="0" dirty="0">
                <a:latin typeface="Gill Sans MT" panose="020B0502020104020203" pitchFamily="34" charset="0"/>
              </a:rPr>
              <a:t>Le niveau de performance de référence doit, si possible, tenir compte du contexte</a:t>
            </a:r>
          </a:p>
          <a:p>
            <a:pPr algn="l" rtl="0">
              <a:buFont typeface="Wingdings" panose="05000000000000000000" pitchFamily="2" charset="2"/>
              <a:buChar char="ü"/>
            </a:pPr>
            <a:r>
              <a:rPr lang="fr-FR" sz="3200" b="0" i="0" u="none" baseline="0" dirty="0">
                <a:latin typeface="Gill Sans MT" panose="020B0502020104020203" pitchFamily="34" charset="0"/>
              </a:rPr>
              <a:t>Indique les progrès nécessaires pour atteindre </a:t>
            </a:r>
            <a:r>
              <a:rPr lang="fr-FR" sz="3200" b="0" i="0" u="none" baseline="0" dirty="0" smtClean="0">
                <a:latin typeface="Gill Sans MT" panose="020B0502020104020203" pitchFamily="34" charset="0"/>
              </a:rPr>
              <a:t>l’objectif</a:t>
            </a:r>
            <a:endParaRPr lang="fr-FR" sz="3200" b="0" i="0" u="none" baseline="0" dirty="0">
              <a:latin typeface="Gill Sans MT" panose="020B0502020104020203" pitchFamily="34" charset="0"/>
            </a:endParaRPr>
          </a:p>
          <a:p>
            <a:pPr lvl="1">
              <a:buFont typeface="Arial" panose="020B0604020202020204" pitchFamily="34" charset="0"/>
              <a:buChar char="•"/>
            </a:pPr>
            <a:r>
              <a:rPr lang="fr-FR" sz="3200" dirty="0">
                <a:latin typeface="Gill Sans MT" panose="020B0502020104020203" pitchFamily="34" charset="0"/>
              </a:rPr>
              <a:t>Mesurés </a:t>
            </a:r>
            <a:r>
              <a:rPr lang="fr-FR" sz="3200" b="0" i="0" u="none" baseline="0" dirty="0">
                <a:latin typeface="Gill Sans MT" panose="020B0502020104020203" pitchFamily="34" charset="0"/>
              </a:rPr>
              <a:t>en paliers de pourcentage de </a:t>
            </a:r>
            <a:r>
              <a:rPr lang="fr-FR" sz="3200" b="0" i="0" u="none" baseline="0" dirty="0" smtClean="0">
                <a:latin typeface="Gill Sans MT" panose="020B0502020104020203" pitchFamily="34" charset="0"/>
              </a:rPr>
              <a:t>l’objectif</a:t>
            </a:r>
            <a:endParaRPr lang="fr-FR" sz="3200" b="0" i="0" u="none" baseline="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Tree>
    <p:custDataLst>
      <p:tags r:id="rId1"/>
    </p:custDataLst>
    <p:extLst>
      <p:ext uri="{BB962C8B-B14F-4D97-AF65-F5344CB8AC3E}">
        <p14:creationId xmlns:p14="http://schemas.microsoft.com/office/powerpoint/2010/main" val="90072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95653"/>
            <a:ext cx="10363200" cy="580800"/>
          </a:xfrm>
        </p:spPr>
        <p:txBody>
          <a:bodyPr>
            <a:noAutofit/>
          </a:bodyPr>
          <a:lstStyle/>
          <a:p>
            <a:pPr algn="l" rtl="0"/>
            <a:r>
              <a:rPr lang="fr-FR" sz="3200" b="1" i="0" u="none" baseline="0">
                <a:solidFill>
                  <a:srgbClr val="C00000"/>
                </a:solidFill>
                <a:latin typeface="Gill Sans MT" panose="020B0502020104020203" pitchFamily="34" charset="0"/>
              </a:rPr>
              <a:t>Diagrammes en radar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147" t="1337" r="2490" b="14392"/>
          <a:stretch/>
        </p:blipFill>
        <p:spPr bwMode="auto">
          <a:xfrm>
            <a:off x="91440" y="1463039"/>
            <a:ext cx="12100560" cy="3272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574279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23B0AC8C-647B-43CD-8C13-E187AFD8EE36}"/>
</file>

<file path=customXml/itemProps2.xml><?xml version="1.0" encoding="utf-8"?>
<ds:datastoreItem xmlns:ds="http://schemas.openxmlformats.org/officeDocument/2006/customXml" ds:itemID="{C01DB3EF-846B-4766-BC1F-6AB8B657E4A4}"/>
</file>

<file path=customXml/itemProps3.xml><?xml version="1.0" encoding="utf-8"?>
<ds:datastoreItem xmlns:ds="http://schemas.openxmlformats.org/officeDocument/2006/customXml" ds:itemID="{1BC3CBFE-B407-4E51-8F18-D3BF73CF05D4}"/>
</file>

<file path=customXml/itemProps4.xml><?xml version="1.0" encoding="utf-8"?>
<ds:datastoreItem xmlns:ds="http://schemas.openxmlformats.org/officeDocument/2006/customXml" ds:itemID="{E1C248C0-AA91-4BDE-A655-FB80ECEB5F67}"/>
</file>

<file path=docProps/app.xml><?xml version="1.0" encoding="utf-8"?>
<Properties xmlns="http://schemas.openxmlformats.org/officeDocument/2006/extended-properties" xmlns:vt="http://schemas.openxmlformats.org/officeDocument/2006/docPropsVTypes">
  <TotalTime>148</TotalTime>
  <Words>1260</Words>
  <Application>Microsoft Office PowerPoint</Application>
  <PresentationFormat>Custom</PresentationFormat>
  <Paragraphs>232</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16.9-Template_12.7.2016</vt:lpstr>
      <vt:lpstr>PowerPoint Presentation</vt:lpstr>
      <vt:lpstr>Formules données dans les fiches de référence  des indicateurs </vt:lpstr>
      <vt:lpstr>Calcul – Types d’agrégations</vt:lpstr>
      <vt:lpstr>Calcul – Types d’agrégations</vt:lpstr>
      <vt:lpstr>En pratique</vt:lpstr>
      <vt:lpstr>Résultats</vt:lpstr>
      <vt:lpstr>Comparaison de la carte de chaleur au niveau de performance de référence</vt:lpstr>
      <vt:lpstr>Explication de la carte de chaleur</vt:lpstr>
      <vt:lpstr>Diagrammes en radar</vt:lpstr>
      <vt:lpstr>Un nombre infini de tableaux</vt:lpstr>
      <vt:lpstr>Taux de rupture de stock par produit traceur (pourcentage d’établissements subissant des ruptures de stock le jour de l’évaluation)</vt:lpstr>
      <vt:lpstr>Autres diagrammes possibles</vt:lpstr>
      <vt:lpstr>Remarques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49</cp:revision>
  <dcterms:created xsi:type="dcterms:W3CDTF">2018-05-01T03:53:35Z</dcterms:created>
  <dcterms:modified xsi:type="dcterms:W3CDTF">2019-04-19T14:26:21Z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23A944E1-D77B-42A0-974C-9AA38F39F501</vt:lpwstr>
  </property>
  <property fmtid="{D5CDD505-2E9C-101B-9397-08002B2CF9AE}" pid="3" name="ArticulatePath">
    <vt:lpwstr>Day 3-Session 7-KPI Analysis-2018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