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11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  <Override PartName="/ppt/tags/tag1.xml" ContentType="application/vnd.openxmlformats-officedocument.presentationml.tags+xml"/>
  <Override PartName="/customXml/itemProps3.xml" ContentType="application/vnd.openxmlformats-officedocument.customXml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4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sldIdLst>
    <p:sldId id="258" r:id="rId2"/>
    <p:sldId id="259" r:id="rId3"/>
    <p:sldId id="260" r:id="rId4"/>
  </p:sldIdLst>
  <p:sldSz cx="12192000" cy="6858000"/>
  <p:notesSz cx="6858000" cy="9144000"/>
  <p:custDataLst>
    <p:tags r:id="rId6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-372" y="-108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13" Type="http://schemas.openxmlformats.org/officeDocument/2006/relationships/customXml" Target="../customXml/item3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openxmlformats.org/officeDocument/2006/relationships/customXml" Target="../customXml/item2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gs" Target="tags/tag1.xml"/><Relationship Id="rId11" Type="http://schemas.openxmlformats.org/officeDocument/2006/relationships/customXml" Target="../customXml/item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Relationship Id="rId14" Type="http://schemas.openxmlformats.org/officeDocument/2006/relationships/customXml" Target="../customXml/item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1C70-431F-43F3-882F-3D5BBECB1160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B1AEA3-8E71-4BE8-9394-E2C1302B33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560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>
            <a:extLst>
              <a:ext uri="{FF2B5EF4-FFF2-40B4-BE49-F238E27FC236}">
                <a16:creationId xmlns="" xmlns:a16="http://schemas.microsoft.com/office/drawing/2014/main" id="{887356D5-B679-4B76-990F-C498B30F4108}"/>
              </a:ext>
            </a:extLst>
          </p:cNvPr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3" name="Notes Placeholder 2">
            <a:extLst>
              <a:ext uri="{FF2B5EF4-FFF2-40B4-BE49-F238E27FC236}">
                <a16:creationId xmlns="" xmlns:a16="http://schemas.microsoft.com/office/drawing/2014/main" id="{9790DC73-9985-4FCB-B6FF-72DFEB718153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</a:extLst>
        </p:spPr>
        <p:txBody>
          <a:bodyPr/>
          <a:lstStyle/>
          <a:p>
            <a:endParaRPr lang="fr-FR" altLang="en-US" dirty="0"/>
          </a:p>
        </p:txBody>
      </p:sp>
      <p:sp>
        <p:nvSpPr>
          <p:cNvPr id="40964" name="Slide Number Placeholder 3">
            <a:extLst>
              <a:ext uri="{FF2B5EF4-FFF2-40B4-BE49-F238E27FC236}">
                <a16:creationId xmlns="" xmlns:a16="http://schemas.microsoft.com/office/drawing/2014/main" id="{DC4F3A58-E806-4DE4-BC23-8728964E4A92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charset="0"/>
              </a:defRPr>
            </a:lvl1pPr>
            <a:lvl2pPr marL="742950" indent="-285750">
              <a:defRPr sz="2800">
                <a:solidFill>
                  <a:schemeClr val="tx1"/>
                </a:solidFill>
                <a:latin typeface="Arial" charset="0"/>
              </a:defRPr>
            </a:lvl2pPr>
            <a:lvl3pPr marL="1143000" indent="-228600">
              <a:defRPr sz="2800">
                <a:solidFill>
                  <a:schemeClr val="tx1"/>
                </a:solidFill>
                <a:latin typeface="Arial" charset="0"/>
              </a:defRPr>
            </a:lvl3pPr>
            <a:lvl4pPr marL="1600200" indent="-228600">
              <a:defRPr sz="2800">
                <a:solidFill>
                  <a:schemeClr val="tx1"/>
                </a:solidFill>
                <a:latin typeface="Arial" charset="0"/>
              </a:defRPr>
            </a:lvl4pPr>
            <a:lvl5pPr marL="2057400" indent="-228600">
              <a:defRPr sz="2800">
                <a:solidFill>
                  <a:schemeClr val="tx1"/>
                </a:solidFill>
                <a:latin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charset="0"/>
              </a:defRPr>
            </a:lvl9pPr>
          </a:lstStyle>
          <a:p>
            <a:pPr algn="l" rtl="0">
              <a:defRPr/>
            </a:pPr>
            <a:fld id="{C872BA43-7AC7-4C85-A475-09DD78EA8C9A}" type="slidenum">
              <a:rPr sz="1200">
                <a:solidFill>
                  <a:prstClr val="black"/>
                </a:solidFill>
                <a:latin typeface="Times" charset="0"/>
              </a:rPr>
              <a:pPr>
                <a:defRPr/>
              </a:pPr>
              <a:t>1</a:t>
            </a:fld>
            <a:endParaRPr lang="fr-FR" altLang="en-US" sz="1200" dirty="0">
              <a:solidFill>
                <a:prstClr val="black"/>
              </a:solidFill>
              <a:latin typeface="Time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23910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09446B8C-B910-BF49-A73D-C45B5A537964}" type="slidenum">
              <a:rPr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9690215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ags" Target="../tags/tag2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650BEECF-28B0-4D6A-A3F3-0971A693AC5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EF71C964-5D0E-431B-833F-DFC80059913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7510EBAB-9E8C-46DD-8B3B-6D1B91099E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27B1501-F06D-445C-9AE4-1D66C1EB01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7E0B827-F486-42A0-9377-39A7C4F250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3767970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5248BED1-F1F7-4FC5-A32B-F9294BB269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8AB3F7AE-F1A1-4F3C-B07D-3CE3E7AF263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241064B2-9B5F-458D-9081-C45EED752AB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D13B89DB-7B23-41B9-BF31-3743302499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D042DD82-FA78-4CE2-B50F-1B088941B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9911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="" xmlns:a16="http://schemas.microsoft.com/office/drawing/2014/main" id="{291B0AA1-ABDC-4976-84B0-EA853B5B439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="" xmlns:a16="http://schemas.microsoft.com/office/drawing/2014/main" id="{54DEAB1B-1412-4B9F-9BC8-22A2BE8476F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606C8DFA-681F-4176-A366-13E7559D20F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2601BB1A-119B-46C4-9966-9F0C2F8E83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ED0DA2BA-EAB8-44AA-8254-05C9E3D96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59181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5DDBA17-5977-4CD7-988C-5448730D36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3C6D6F6C-C07A-4CDA-A9E5-741A381975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99F4F6D6-4804-464E-8C56-6D0C0FFDDD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52B14380-5ACF-458A-889C-34B4F51A4B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36D465B5-4D9E-465B-AD56-AA8346725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823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9678EF4-C8AB-4CB3-9769-0023F5FE11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95F8FA49-62D9-4173-84DA-C1DCDB5E63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85BB55BE-68BD-418A-8D14-23B5EED91F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89EF46CE-3602-4BD4-A8B5-031729CD24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BA1092F2-0B93-4170-98DF-D45BC4816A7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83471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D9908FE8-CE95-41D1-BB8B-D2B3DE0358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5A7F7060-09EC-4089-951B-629BBD4F94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A9AD1197-5901-49B6-B63E-02643A2B6F6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E4728968-245F-4029-8817-12DA8A9393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43287E48-38AE-403B-9D4F-253A44634B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6826DCA9-4EF3-41CA-8999-E2C491BCFE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9039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72F54FAF-D8C1-43E7-BFC9-554EC6A4370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04D8C204-1FC6-4A85-8EBB-EDA77AB0CA4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="" xmlns:a16="http://schemas.microsoft.com/office/drawing/2014/main" id="{0720ABAE-46B2-4117-9877-5AD6761FF44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="" xmlns:a16="http://schemas.microsoft.com/office/drawing/2014/main" id="{7D2DC154-AFB0-4800-A099-37BDCC2C62D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="" xmlns:a16="http://schemas.microsoft.com/office/drawing/2014/main" id="{365BAB57-C74E-4A1B-8433-C44696A4A35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="" xmlns:a16="http://schemas.microsoft.com/office/drawing/2014/main" id="{B0491CFC-D33C-45DF-9342-5A5026E3A3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="" xmlns:a16="http://schemas.microsoft.com/office/drawing/2014/main" id="{A2D66656-A59E-4C47-8FCC-84AEB322F1D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="" xmlns:a16="http://schemas.microsoft.com/office/drawing/2014/main" id="{7E7F47EA-AA41-44B4-96D4-E4CD8AA10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38859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412E8654-9CC2-45E1-B93E-5C0E919F0A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="" xmlns:a16="http://schemas.microsoft.com/office/drawing/2014/main" id="{2E61D3EB-04BD-427D-BE31-A6DDF7B82B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="" xmlns:a16="http://schemas.microsoft.com/office/drawing/2014/main" id="{D53BB1CE-6EFB-47EE-8B20-DDBBC3DF5E1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="" xmlns:a16="http://schemas.microsoft.com/office/drawing/2014/main" id="{7542D365-EE17-4EED-B174-A2B25935DC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2424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="" xmlns:a16="http://schemas.microsoft.com/office/drawing/2014/main" id="{3F96F803-2E97-497E-A31B-F95E7F8BC1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="" xmlns:a16="http://schemas.microsoft.com/office/drawing/2014/main" id="{4F3DA8C1-22B4-4D4A-AF6E-9F1E42EEAB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="" xmlns:a16="http://schemas.microsoft.com/office/drawing/2014/main" id="{D34B8791-0317-41B4-B64E-17AA0C9704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26448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394FD843-05E9-463F-9BA7-6DBDB81296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="" xmlns:a16="http://schemas.microsoft.com/office/drawing/2014/main" id="{04068B76-928C-4421-964C-36ECCAD92F0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062F403F-F7C5-4C36-B7E0-2601D3AE48A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537D03BF-E99B-4ED1-BCF7-5C693AF6CA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F440680D-8BF9-4404-BEC9-5D163FDC10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7F511097-F2A0-47A5-892D-220413DBE4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1517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="" xmlns:a16="http://schemas.microsoft.com/office/drawing/2014/main" id="{2B32358F-62CC-432D-BF12-5DB968E399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="" xmlns:a16="http://schemas.microsoft.com/office/drawing/2014/main" id="{CA245B27-8250-4480-87BE-BC9C0BE9F5C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="" xmlns:a16="http://schemas.microsoft.com/office/drawing/2014/main" id="{F384BB05-3DDF-4FEB-AB58-22F733B3CC6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="" xmlns:a16="http://schemas.microsoft.com/office/drawing/2014/main" id="{8453B291-01C8-43E5-8EBE-62E2FB9DF7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="" xmlns:a16="http://schemas.microsoft.com/office/drawing/2014/main" id="{CE72967C-9870-4C07-BBAA-08387B396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="" xmlns:a16="http://schemas.microsoft.com/office/drawing/2014/main" id="{964A4813-F1B1-49CF-A095-360B3019A8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747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="" xmlns:a16="http://schemas.microsoft.com/office/drawing/2014/main" id="{955C2CC3-261F-4E95-A756-61BF161E2C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="" xmlns:a16="http://schemas.microsoft.com/office/drawing/2014/main" id="{1F128BD3-47A8-41BC-BC00-A0B099D18A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="" xmlns:a16="http://schemas.microsoft.com/office/drawing/2014/main" id="{FDC0CEE3-D11D-4F5F-8ED9-DE8B43D2D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727D3D8-CE2F-4F2A-BC05-DC5DE59371A6}" type="datetimeFigureOut">
              <a:rPr lang="en-US" smtClean="0"/>
              <a:t>4/18/2019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="" xmlns:a16="http://schemas.microsoft.com/office/drawing/2014/main" id="{A2EA3BE8-C0F2-4100-8652-AA3E9DE63C8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="" xmlns:a16="http://schemas.microsoft.com/office/drawing/2014/main" id="{08EAADAB-C19B-4132-87B6-8892AA5FC5B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E73E24F-B861-4B2F-975D-4D7677F2F5B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74961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="" xmlns:a16="http://schemas.microsoft.com/office/drawing/2014/main" id="{AE1A8982-A8FE-434C-841B-957CA43B7779}"/>
              </a:ext>
            </a:extLst>
          </p:cNvPr>
          <p:cNvSpPr/>
          <p:nvPr/>
        </p:nvSpPr>
        <p:spPr>
          <a:xfrm>
            <a:off x="0" y="0"/>
            <a:ext cx="12192000" cy="6932815"/>
          </a:xfrm>
          <a:prstGeom prst="rect">
            <a:avLst/>
          </a:prstGeom>
          <a:solidFill>
            <a:srgbClr val="BA0C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rtl="0">
              <a:defRPr/>
            </a:pPr>
            <a:endParaRPr lang="fr-FR" sz="1361" kern="0" dirty="0">
              <a:solidFill>
                <a:sysClr val="windowText" lastClr="000000"/>
              </a:solidFill>
            </a:endParaRPr>
          </a:p>
        </p:txBody>
      </p:sp>
      <p:cxnSp>
        <p:nvCxnSpPr>
          <p:cNvPr id="6" name="Straight Connector 5">
            <a:extLst>
              <a:ext uri="{FF2B5EF4-FFF2-40B4-BE49-F238E27FC236}">
                <a16:creationId xmlns="" xmlns:a16="http://schemas.microsoft.com/office/drawing/2014/main" id="{6A2C2400-55C3-4622-BE03-9CA2A2E9F769}"/>
              </a:ext>
            </a:extLst>
          </p:cNvPr>
          <p:cNvCxnSpPr/>
          <p:nvPr/>
        </p:nvCxnSpPr>
        <p:spPr>
          <a:xfrm>
            <a:off x="6096000" y="6111864"/>
            <a:ext cx="0" cy="603250"/>
          </a:xfrm>
          <a:prstGeom prst="line">
            <a:avLst/>
          </a:prstGeom>
          <a:ln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itle 11">
            <a:extLst>
              <a:ext uri="{FF2B5EF4-FFF2-40B4-BE49-F238E27FC236}">
                <a16:creationId xmlns="" xmlns:a16="http://schemas.microsoft.com/office/drawing/2014/main" id="{65F477E9-DF8E-4C9C-9F9D-9EA894096F0D}"/>
              </a:ext>
            </a:extLst>
          </p:cNvPr>
          <p:cNvSpPr>
            <a:spLocks noGrp="1"/>
          </p:cNvSpPr>
          <p:nvPr/>
        </p:nvSpPr>
        <p:spPr>
          <a:xfrm>
            <a:off x="2362201" y="1479550"/>
            <a:ext cx="8317522" cy="2743200"/>
          </a:xfrm>
          <a:prstGeom prst="rect">
            <a:avLst/>
          </a:prstGeom>
          <a:effectLst/>
        </p:spPr>
        <p:txBody>
          <a:bodyPr anchor="b">
            <a:normAutofit fontScale="92500" lnSpcReduction="10000"/>
          </a:bodyPr>
          <a:lstStyle>
            <a:lvl1pPr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457200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FORMATION DES PARTIES PRENANTES À </a:t>
            </a:r>
            <a: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L’ÉVALUATION </a:t>
            </a: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NATIONALE DE LA CHAÎNE </a:t>
            </a:r>
            <a:r>
              <a:rPr lang="fr-FR" sz="3200" b="0" i="0" u="none" baseline="0" dirty="0" smtClean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D’APPROVISIONNEMENT </a:t>
            </a:r>
            <a:r>
              <a:rPr lang="fr-FR" sz="3200" b="0" i="0" u="none" baseline="0" dirty="0">
                <a:solidFill>
                  <a:srgbClr val="FFFFFF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(NSCA 2.0)</a:t>
            </a:r>
          </a:p>
          <a:p>
            <a:pPr marL="1211263" indent="-1211263"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1</a:t>
            </a:r>
            <a:r>
              <a:rPr lang="fr-FR" sz="3200" b="0" i="0" u="none" baseline="3000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er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 jour :  Présentation de la journée, </a:t>
            </a:r>
            <a:r>
              <a:rPr lang="fr-FR" sz="3200" b="0" i="0" u="none" baseline="0" dirty="0" smtClean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objectifs</a:t>
            </a:r>
            <a:br>
              <a:rPr lang="fr-FR" sz="3200" b="0" i="0" u="none" baseline="0" dirty="0" smtClean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</a:br>
            <a:r>
              <a:rPr lang="fr-FR" sz="3200" b="0" i="0" u="none" baseline="0" dirty="0" smtClean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   d’apprentissage </a:t>
            </a:r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et programme</a:t>
            </a:r>
          </a:p>
          <a:p>
            <a:pPr algn="l" rtl="0"/>
            <a:r>
              <a:rPr lang="fr-FR" sz="3200" b="0" i="0" u="none" baseline="0" dirty="0">
                <a:solidFill>
                  <a:srgbClr val="FFFF00"/>
                </a:solidFill>
                <a:latin typeface="Gill Sans MT" panose="020B0502020104020203" pitchFamily="34" charset="0"/>
                <a:ea typeface="Gill Sans MT" panose="020B0502020104020203" pitchFamily="34" charset="0"/>
                <a:cs typeface="Gill Sans MT" panose="020B0502020104020203" pitchFamily="34" charset="0"/>
              </a:rPr>
              <a:t>-- h -- /-- h --</a:t>
            </a:r>
          </a:p>
          <a:p>
            <a:pPr algn="l" rtl="0"/>
            <a:endParaRPr lang="fr-FR" altLang="en-US" sz="800" dirty="0">
              <a:solidFill>
                <a:srgbClr val="000000"/>
              </a:solidFill>
              <a:latin typeface="Gill Sans MT" panose="020B0502020104020203" pitchFamily="34" charset="0"/>
              <a:ea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10" name="Subtitle 12">
            <a:extLst>
              <a:ext uri="{FF2B5EF4-FFF2-40B4-BE49-F238E27FC236}">
                <a16:creationId xmlns="" xmlns:a16="http://schemas.microsoft.com/office/drawing/2014/main" id="{A5DA08E8-AE8A-4B9E-A800-6267744BB982}"/>
              </a:ext>
            </a:extLst>
          </p:cNvPr>
          <p:cNvSpPr>
            <a:spLocks noGrp="1"/>
          </p:cNvSpPr>
          <p:nvPr/>
        </p:nvSpPr>
        <p:spPr>
          <a:xfrm>
            <a:off x="2362200" y="5340352"/>
            <a:ext cx="4191001" cy="676274"/>
          </a:xfrm>
          <a:prstGeom prst="rect">
            <a:avLst/>
          </a:prstGeom>
          <a:effectLst/>
        </p:spPr>
        <p:txBody>
          <a:bodyPr>
            <a:normAutofit/>
          </a:bodyPr>
          <a:lstStyle>
            <a:lvl1pPr marL="0" indent="0" algn="l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bg1"/>
                </a:solidFill>
                <a:latin typeface="Gill Sans MT"/>
                <a:ea typeface="+mn-ea"/>
                <a:cs typeface="Gill Sans MT"/>
              </a:defRPr>
            </a:lvl1pPr>
            <a:lvl2pPr marL="457200" indent="0" algn="ctr" defTabSz="457200" rtl="0" eaLnBrk="1" latinLnBrk="0" hangingPunct="1">
              <a:spcBef>
                <a:spcPts val="0"/>
              </a:spcBef>
              <a:spcAft>
                <a:spcPts val="800"/>
              </a:spcAft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8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6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1400" b="0" i="0" kern="1200">
                <a:solidFill>
                  <a:schemeClr val="tx1">
                    <a:tint val="75000"/>
                  </a:schemeClr>
                </a:solidFill>
                <a:latin typeface="Gill Sans MT"/>
                <a:ea typeface="+mn-ea"/>
                <a:cs typeface="Gill Sans MT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buFont typeface="Arial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>
              <a:defRPr/>
            </a:pPr>
            <a:r>
              <a:rPr lang="fr-FR" sz="1800" b="0" i="0" u="none" baseline="0">
                <a:solidFill>
                  <a:srgbClr val="FFFFFF"/>
                </a:solidFill>
              </a:rPr>
              <a:t>Date : --/--/----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="" xmlns:a16="http://schemas.microsoft.com/office/drawing/2014/main" id="{0AB3C290-D446-4057-B83C-6A2ED36A336D}"/>
              </a:ext>
            </a:extLst>
          </p:cNvPr>
          <p:cNvCxnSpPr/>
          <p:nvPr/>
        </p:nvCxnSpPr>
        <p:spPr>
          <a:xfrm>
            <a:off x="2438400" y="5184774"/>
            <a:ext cx="549275" cy="0"/>
          </a:xfrm>
          <a:prstGeom prst="line">
            <a:avLst/>
          </a:prstGeom>
          <a:ln w="2857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9943" name="Picture 3" descr="C:\Users\Mariana Rodrigues\AppData\Local\Microsoft\Windows\INetCacheContent.Word\Horizontal_RGB_294_White.png">
            <a:extLst>
              <a:ext uri="{FF2B5EF4-FFF2-40B4-BE49-F238E27FC236}">
                <a16:creationId xmlns="" xmlns:a16="http://schemas.microsoft.com/office/drawing/2014/main" id="{B66CD02E-BDDC-4D38-B0AF-B1EDBE28567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335" t="13753" r="7623" b="12534"/>
          <a:stretch>
            <a:fillRect/>
          </a:stretch>
        </p:blipFill>
        <p:spPr bwMode="auto">
          <a:xfrm>
            <a:off x="4377875" y="6130914"/>
            <a:ext cx="1666875" cy="565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TextBox 13">
            <a:extLst>
              <a:ext uri="{FF2B5EF4-FFF2-40B4-BE49-F238E27FC236}">
                <a16:creationId xmlns="" xmlns:a16="http://schemas.microsoft.com/office/drawing/2014/main" id="{918F998B-3CDE-42DF-AF26-6A2CE33904E3}"/>
              </a:ext>
            </a:extLst>
          </p:cNvPr>
          <p:cNvSpPr txBox="1"/>
          <p:nvPr/>
        </p:nvSpPr>
        <p:spPr>
          <a:xfrm>
            <a:off x="6147252" y="5998786"/>
            <a:ext cx="591277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fr-FR" sz="1600" b="1" i="0" u="none" baseline="0" dirty="0">
                <a:solidFill>
                  <a:prstClr val="white"/>
                </a:solidFill>
                <a:latin typeface="Calibri Light" panose="020F0302020204030204"/>
              </a:rPr>
              <a:t>USAID Programme de la chaîne </a:t>
            </a:r>
            <a:r>
              <a:rPr lang="fr-FR" sz="1600" b="1" i="0" u="none" baseline="0" dirty="0" smtClean="0">
                <a:solidFill>
                  <a:prstClr val="white"/>
                </a:solidFill>
                <a:latin typeface="Calibri Light" panose="020F0302020204030204"/>
              </a:rPr>
              <a:t>d’approvisionnement </a:t>
            </a:r>
            <a:r>
              <a:rPr lang="fr-FR" sz="1600" b="1" i="0" u="none" baseline="0" dirty="0">
                <a:solidFill>
                  <a:prstClr val="white"/>
                </a:solidFill>
                <a:latin typeface="Calibri Light" panose="020F0302020204030204"/>
              </a:rPr>
              <a:t>de la santé mondiale - Ordre </a:t>
            </a:r>
            <a:r>
              <a:rPr lang="fr-FR" sz="1600" b="1" i="0" u="none" baseline="0" dirty="0" smtClean="0">
                <a:solidFill>
                  <a:prstClr val="white"/>
                </a:solidFill>
                <a:latin typeface="Calibri Light" panose="020F0302020204030204"/>
              </a:rPr>
              <a:t>d’exécution </a:t>
            </a:r>
            <a:r>
              <a:rPr lang="fr-FR" sz="1600" b="1" i="0" u="none" baseline="0" dirty="0">
                <a:solidFill>
                  <a:prstClr val="white"/>
                </a:solidFill>
                <a:latin typeface="Calibri Light" panose="020F0302020204030204"/>
              </a:rPr>
              <a:t>de </a:t>
            </a:r>
            <a:r>
              <a:rPr lang="fr-FR" sz="1600" b="1" i="0" u="none" baseline="0" dirty="0" smtClean="0">
                <a:solidFill>
                  <a:prstClr val="white"/>
                </a:solidFill>
                <a:latin typeface="Calibri Light" panose="020F0302020204030204"/>
              </a:rPr>
              <a:t>l’assistance </a:t>
            </a:r>
            <a:r>
              <a:rPr lang="fr-FR" sz="1600" b="1" i="0" u="none" baseline="0" dirty="0">
                <a:solidFill>
                  <a:prstClr val="white"/>
                </a:solidFill>
                <a:latin typeface="Calibri Light" panose="020F0302020204030204"/>
              </a:rPr>
              <a:t>technique, évaluation nationale de la chaîne </a:t>
            </a:r>
            <a:r>
              <a:rPr lang="fr-FR" sz="1600" b="1" i="0" u="none" baseline="0" dirty="0" smtClean="0">
                <a:solidFill>
                  <a:prstClr val="white"/>
                </a:solidFill>
                <a:latin typeface="Calibri Light" panose="020F0302020204030204"/>
              </a:rPr>
              <a:t>d’approvisionnement </a:t>
            </a:r>
            <a:endParaRPr lang="fr-FR" sz="1600" b="1" i="0" u="none" baseline="0" dirty="0">
              <a:solidFill>
                <a:prstClr val="white"/>
              </a:solidFill>
              <a:latin typeface="Calibri Light" panose="020F03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1489658076"/>
      </p:ext>
    </p:extLst>
  </p:cSld>
  <p:clrMapOvr>
    <a:masterClrMapping/>
  </p:clrMapOvr>
  <p:transition spd="slow">
    <p:push dir="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86245" y="304801"/>
            <a:ext cx="10128365" cy="620458"/>
          </a:xfrm>
        </p:spPr>
        <p:txBody>
          <a:bodyPr/>
          <a:lstStyle/>
          <a:p>
            <a:pPr rtl="0" eaLnBrk="1" hangingPunct="1"/>
            <a:r>
              <a:rPr lang="fr-FR" sz="32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Présentation du </a:t>
            </a:r>
            <a:r>
              <a:rPr lang="fr-FR" sz="3200" b="1" i="1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nouvel </a:t>
            </a:r>
            <a:r>
              <a:rPr lang="fr-FR" sz="3200" b="1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outil </a:t>
            </a:r>
            <a:r>
              <a:rPr lang="fr-FR" sz="3200" b="1" i="0" u="none" baseline="0" dirty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NSCA 2.0 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6" y="1147997"/>
            <a:ext cx="11752293" cy="5499224"/>
          </a:xfrm>
        </p:spPr>
        <p:txBody>
          <a:bodyPr>
            <a:normAutofit/>
          </a:bodyPr>
          <a:lstStyle/>
          <a:p>
            <a:pPr marL="457182" lvl="1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3200" b="1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Objectifs </a:t>
            </a:r>
            <a:r>
              <a:rPr lang="fr-FR" sz="3200" b="1" i="0" u="none" baseline="0" dirty="0" smtClean="0">
                <a:latin typeface="Gill Sans MT" panose="020B0502020104020203" pitchFamily="34" charset="0"/>
                <a:cs typeface="Gill Sans MT" panose="020B0502020104020203" pitchFamily="34" charset="0"/>
              </a:rPr>
              <a:t>d’apprentissage</a:t>
            </a:r>
            <a:endParaRPr lang="fr-FR" sz="3200" b="1" i="0" u="none" baseline="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Donner une vision globale de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l’utilisation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, de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l’historique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et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/>
            </a:r>
            <a:br>
              <a:rPr lang="fr-FR" sz="3200" b="0" i="0" u="none" baseline="0" dirty="0" smtClean="0">
                <a:latin typeface="Gill Sans MT" panose="020B0502020104020203" pitchFamily="34" charset="0"/>
              </a:rPr>
            </a:br>
            <a:r>
              <a:rPr lang="fr-FR" sz="3200" b="0" i="0" u="none" baseline="0" dirty="0" smtClean="0">
                <a:latin typeface="Gill Sans MT" panose="020B0502020104020203" pitchFamily="34" charset="0"/>
              </a:rPr>
              <a:t>de l’application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du </a:t>
            </a:r>
            <a:r>
              <a:rPr lang="fr-FR" sz="3200" b="0" i="1" u="none" baseline="0" dirty="0">
                <a:latin typeface="Gill Sans MT" panose="020B0502020104020203" pitchFamily="34" charset="0"/>
              </a:rPr>
              <a:t>nouvel </a:t>
            </a:r>
            <a:r>
              <a:rPr lang="fr-FR" sz="3200" b="0" u="none" baseline="0" dirty="0">
                <a:latin typeface="Gill Sans MT" panose="020B0502020104020203" pitchFamily="34" charset="0"/>
              </a:rPr>
              <a:t>outil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NSCA 2.0, couvrant les points suivants</a:t>
            </a:r>
            <a:r>
              <a:rPr lang="fr-FR" sz="3200" b="0" i="0" u="none" baseline="0" dirty="0">
                <a:solidFill>
                  <a:srgbClr val="C00000"/>
                </a:solidFill>
                <a:latin typeface="Gill Sans MT" panose="020B0502020104020203" pitchFamily="34" charset="0"/>
              </a:rPr>
              <a:t> :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>
                <a:latin typeface="Gill Sans MT" panose="020B0502020104020203" pitchFamily="34" charset="0"/>
              </a:rPr>
              <a:t>Historique </a:t>
            </a:r>
            <a:r>
              <a:rPr lang="fr-FR" sz="3200" smtClean="0">
                <a:latin typeface="Gill Sans MT" panose="020B0502020104020203" pitchFamily="34" charset="0"/>
              </a:rPr>
              <a:t>l’évaluation </a:t>
            </a:r>
            <a:r>
              <a:rPr lang="fr-FR" sz="3200" dirty="0" smtClean="0">
                <a:latin typeface="Gill Sans MT" panose="020B0502020104020203" pitchFamily="34" charset="0"/>
              </a:rPr>
              <a:t>NSCA</a:t>
            </a:r>
          </a:p>
          <a:p>
            <a:pPr marL="1606550" lvl="1" indent="-454025" algn="l" defTabSz="912778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 smtClean="0">
                <a:latin typeface="Gill Sans MT" panose="020B0502020104020203" pitchFamily="34" charset="0"/>
              </a:rPr>
              <a:t>Contenu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de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l’outil</a:t>
            </a:r>
            <a:endParaRPr lang="fr-FR" sz="3200" b="0" i="0" u="none" baseline="0" dirty="0">
              <a:latin typeface="Gill Sans MT" panose="020B0502020104020203" pitchFamily="34" charset="0"/>
            </a:endParaRPr>
          </a:p>
          <a:p>
            <a:pPr marL="1606550" lvl="1" indent="-454025" algn="l" defTabSz="912778" rtl="0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Calendrier de mise en œuvre et besoins en ressources</a:t>
            </a:r>
          </a:p>
          <a:p>
            <a:pPr marL="1606550" lvl="1" indent="-454025" algn="l" defTabSz="912778" rtl="0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Prévisions, analyses et rapports</a:t>
            </a:r>
          </a:p>
          <a:p>
            <a:pPr marL="1606550" lvl="1" indent="-454025" algn="l" defTabSz="912778" rtl="0">
              <a:lnSpc>
                <a:spcPct val="80000"/>
              </a:lnSpc>
              <a:spcBef>
                <a:spcPts val="1600"/>
              </a:spcBef>
              <a:spcAft>
                <a:spcPct val="0"/>
              </a:spcAft>
              <a:buFont typeface="Wingdings" panose="05000000000000000000" pitchFamily="2" charset="2"/>
              <a:buChar char="ü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Méthode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d’application </a:t>
            </a:r>
            <a:r>
              <a:rPr lang="fr-FR" sz="3200" b="0" i="0" u="none" baseline="0" dirty="0">
                <a:latin typeface="Gill Sans MT" panose="020B0502020104020203" pitchFamily="34" charset="0"/>
              </a:rPr>
              <a:t>des résultats</a:t>
            </a:r>
            <a:endParaRPr lang="fr-FR" sz="3200" dirty="0">
              <a:latin typeface="Gill Sans MT" panose="020B0502020104020203" pitchFamily="34" charset="0"/>
            </a:endParaRPr>
          </a:p>
          <a:p>
            <a:pPr defTabSz="912778" rtl="0">
              <a:lnSpc>
                <a:spcPct val="80000"/>
              </a:lnSpc>
            </a:pPr>
            <a:endParaRPr lang="fr-FR" altLang="en-US" sz="2000" dirty="0">
              <a:solidFill>
                <a:srgbClr val="FF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defTabSz="912778" rtl="0">
              <a:lnSpc>
                <a:spcPct val="80000"/>
              </a:lnSpc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7770DE6A-AFAE-4BA9-AAB3-9755F28EB553}" type="datetime1">
              <a:rPr 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 algn="l" rtl="0"/>
              <a:t>4/18/2019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E139EB3F-7CF1-4F22-A49A-8E1E0EE6AB37}" type="slidenum">
              <a:rPr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2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873262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Title 1">
            <a:extLst>
              <a:ext uri="{FF2B5EF4-FFF2-40B4-BE49-F238E27FC236}">
                <a16:creationId xmlns="" xmlns:a16="http://schemas.microsoft.com/office/drawing/2014/main" id="{829BC086-28E7-4967-969E-060E47ABE6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6370" y="422031"/>
            <a:ext cx="9372600" cy="679073"/>
          </a:xfrm>
        </p:spPr>
        <p:txBody>
          <a:bodyPr/>
          <a:lstStyle/>
          <a:p>
            <a:pPr rtl="0" eaLnBrk="1" hangingPunct="1"/>
            <a:r>
              <a:rPr lang="fr-FR" sz="3200" b="1" i="0" u="none" baseline="0">
                <a:solidFill>
                  <a:srgbClr val="C00000"/>
                </a:solidFill>
                <a:latin typeface="Gill Sans MT" panose="020B0502020104020203" pitchFamily="34" charset="0"/>
                <a:cs typeface="Gill Sans MT" panose="020B0502020104020203" pitchFamily="34" charset="0"/>
              </a:rPr>
              <a:t>Programme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F62CB67A-423F-4F0A-BA8E-1E5623F3CB6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61907" y="1477107"/>
            <a:ext cx="11668186" cy="5170113"/>
          </a:xfrm>
        </p:spPr>
        <p:txBody>
          <a:bodyPr>
            <a:normAutofit lnSpcReduction="10000"/>
          </a:bodyPr>
          <a:lstStyle/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Présentation (dont un historique)</a:t>
            </a:r>
            <a:endParaRPr lang="fr-FR" sz="3200" dirty="0">
              <a:solidFill>
                <a:srgbClr val="C00000"/>
              </a:solidFill>
              <a:latin typeface="Gill Sans MT" panose="020B0502020104020203" pitchFamily="34" charset="0"/>
            </a:endParaRPr>
          </a:p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Fonctions et structure</a:t>
            </a:r>
          </a:p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Engagement des parties prenantes</a:t>
            </a:r>
          </a:p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Composants principaux :</a:t>
            </a:r>
          </a:p>
          <a:p>
            <a:pPr marL="1371582" lvl="2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Cartographie de la chaîne </a:t>
            </a:r>
            <a:r>
              <a:rPr lang="fr-FR" sz="3200" b="0" i="0" u="none" baseline="0" dirty="0" smtClean="0">
                <a:latin typeface="Gill Sans MT" panose="020B0502020104020203" pitchFamily="34" charset="0"/>
              </a:rPr>
              <a:t>d’approvisionnement</a:t>
            </a:r>
            <a:endParaRPr lang="fr-FR" sz="3200" b="0" i="0" u="none" baseline="0" dirty="0">
              <a:latin typeface="Gill Sans MT" panose="020B0502020104020203" pitchFamily="34" charset="0"/>
            </a:endParaRPr>
          </a:p>
          <a:p>
            <a:pPr marL="1371582" lvl="2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i="0" u="none" baseline="0" dirty="0" err="1">
                <a:latin typeface="Gill Sans MT" panose="020B0502020104020203" pitchFamily="34" charset="0"/>
              </a:rPr>
              <a:t>Capability</a:t>
            </a:r>
            <a:r>
              <a:rPr lang="fr-FR" sz="3200" i="0" u="none" baseline="0" dirty="0">
                <a:latin typeface="Gill Sans MT" panose="020B0502020104020203" pitchFamily="34" charset="0"/>
              </a:rPr>
              <a:t> </a:t>
            </a:r>
            <a:r>
              <a:rPr lang="fr-FR" sz="3200" i="0" u="none" baseline="0" dirty="0" err="1">
                <a:latin typeface="Gill Sans MT" panose="020B0502020104020203" pitchFamily="34" charset="0"/>
              </a:rPr>
              <a:t>Maturity</a:t>
            </a:r>
            <a:r>
              <a:rPr lang="fr-FR" sz="3200" i="0" u="none" baseline="0" dirty="0">
                <a:latin typeface="Gill Sans MT" panose="020B0502020104020203" pitchFamily="34" charset="0"/>
              </a:rPr>
              <a:t> Model (CMM)</a:t>
            </a:r>
          </a:p>
          <a:p>
            <a:pPr marL="1371582" lvl="2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Indicateurs clés de performance (KPI)</a:t>
            </a:r>
          </a:p>
          <a:p>
            <a:pPr marL="914382" lvl="1" indent="-457200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fr-FR" sz="3200" b="0" i="0" u="none" baseline="0" dirty="0">
                <a:latin typeface="Gill Sans MT" panose="020B0502020104020203" pitchFamily="34" charset="0"/>
              </a:rPr>
              <a:t>Agrégation, analyse et rapportage des données</a:t>
            </a: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1700" dirty="0">
              <a:latin typeface="Gill Sans MT" panose="020B0502020104020203" pitchFamily="34" charset="0"/>
              <a:cs typeface="Gill Sans MT" panose="020B0502020104020203" pitchFamily="34" charset="0"/>
            </a:endParaRPr>
          </a:p>
          <a:p>
            <a:pPr marL="457182" lvl="1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r>
              <a:rPr lang="fr-FR" sz="1700" b="0" i="0" u="none" baseline="0" dirty="0">
                <a:latin typeface="Gill Sans MT" panose="020B0502020104020203" pitchFamily="34" charset="0"/>
                <a:cs typeface="Gill Sans MT" panose="020B0502020104020203" pitchFamily="34" charset="0"/>
              </a:rPr>
              <a:t>2</a:t>
            </a:r>
          </a:p>
          <a:p>
            <a:pPr marL="741334" lvl="1" indent="-284152" algn="l" defTabSz="912778" rtl="0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</a:pPr>
            <a:endParaRPr lang="fr-FR" altLang="en-US" sz="2399" dirty="0">
              <a:solidFill>
                <a:srgbClr val="000000"/>
              </a:solidFill>
              <a:latin typeface="Gill Sans MT" panose="020B0502020104020203" pitchFamily="34" charset="0"/>
              <a:cs typeface="Gill Sans MT" panose="020B0502020104020203" pitchFamily="34" charset="0"/>
            </a:endParaRPr>
          </a:p>
        </p:txBody>
      </p:sp>
      <p:sp>
        <p:nvSpPr>
          <p:cNvPr id="45059" name="Date Placeholder 3">
            <a:extLst>
              <a:ext uri="{FF2B5EF4-FFF2-40B4-BE49-F238E27FC236}">
                <a16:creationId xmlns="" xmlns:a16="http://schemas.microsoft.com/office/drawing/2014/main" id="{4F04F762-D734-4819-A187-20227253EAFD}"/>
              </a:ext>
            </a:extLst>
          </p:cNvPr>
          <p:cNvSpPr>
            <a:spLocks noGrp="1"/>
          </p:cNvSpPr>
          <p:nvPr>
            <p:ph type="dt" sz="quarter" idx="10"/>
          </p:nvPr>
        </p:nvSpPr>
        <p:spPr bwMode="auto">
          <a:xfrm>
            <a:off x="261908" y="643264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l" rtl="0"/>
            <a:fld id="{7770DE6A-AFAE-4BA9-AAB3-9755F28EB553}" type="datetime1">
              <a:rPr lang="en-US" sz="601">
                <a:solidFill>
                  <a:srgbClr val="635C5B"/>
                </a:solidFill>
                <a:latin typeface="Gill Sans MT" panose="020B0502020104020203" pitchFamily="34" charset="0"/>
              </a:rPr>
              <a:pPr algn="l" rtl="0"/>
              <a:t>4/18/2019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  <p:sp>
        <p:nvSpPr>
          <p:cNvPr id="45061" name="Slide Number Placeholder 5">
            <a:extLst>
              <a:ext uri="{FF2B5EF4-FFF2-40B4-BE49-F238E27FC236}">
                <a16:creationId xmlns="" xmlns:a16="http://schemas.microsoft.com/office/drawing/2014/main" id="{8A604343-BCC3-45E1-BE80-F1DD43D350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 bwMode="auto">
          <a:xfrm>
            <a:off x="8382000" y="4849993"/>
            <a:ext cx="2133600" cy="214577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1334" indent="-284152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1368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598550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5734" indent="-227004"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2916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0098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7280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4462" indent="-227004" eaLnBrk="0" fontAlgn="base" hangingPunct="0">
              <a:spcBef>
                <a:spcPct val="0"/>
              </a:spcBef>
              <a:spcAft>
                <a:spcPct val="0"/>
              </a:spcAft>
              <a:defRPr sz="28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rtl="0"/>
            <a:fld id="{E139EB3F-7CF1-4F22-A49A-8E1E0EE6AB37}" type="slidenum">
              <a:rPr sz="601">
                <a:solidFill>
                  <a:srgbClr val="635C5B"/>
                </a:solidFill>
                <a:latin typeface="Gill Sans MT" panose="020B0502020104020203" pitchFamily="34" charset="0"/>
              </a:rPr>
              <a:pPr/>
              <a:t>3</a:t>
            </a:fld>
            <a:endParaRPr lang="fr-FR" altLang="en-US" sz="601" dirty="0">
              <a:solidFill>
                <a:srgbClr val="635C5B"/>
              </a:solidFill>
              <a:latin typeface="Gill Sans MT" panose="020B0502020104020203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23089758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  <p:tag name="ARTICULATE_SLIDE_COUNT" val="3"/>
  <p:tag name="ARTICULATE_DESIGN_ID_OFFICE THEME" val="O2w7YLvi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SLIDE_THUMBNAIL_REFRESH" val="1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Project Technical Implementation" ma:contentTypeID="0x0101008DA58B5CA681664FAB24816C56F41085020073CD9A2FDE83D74A8AE87C5E6F6E6916" ma:contentTypeVersion="6" ma:contentTypeDescription="" ma:contentTypeScope="" ma:versionID="4e2c505bc6dd469b5fc4479c67e36d21">
  <xsd:schema xmlns:xsd="http://www.w3.org/2001/XMLSchema" xmlns:xs="http://www.w3.org/2001/XMLSchema" xmlns:p="http://schemas.microsoft.com/office/2006/metadata/properties" xmlns:ns2="8d7096d6-fc66-4344-9e3f-2445529a09f6" targetNamespace="http://schemas.microsoft.com/office/2006/metadata/properties" ma:root="true" ma:fieldsID="b2431dd1ba532b3876c3e935d2771db0" ns2:_="">
    <xsd:import namespace="8d7096d6-fc66-4344-9e3f-2445529a09f6"/>
    <xsd:element name="properties">
      <xsd:complexType>
        <xsd:sequence>
          <xsd:element name="documentManagement">
            <xsd:complexType>
              <xsd:all>
                <xsd:element ref="ns2:hbf0c10381aa4bd59932b5b7da857fed" minOccurs="0"/>
                <xsd:element ref="ns2:TaxCatchAll" minOccurs="0"/>
                <xsd:element ref="ns2:TaxCatchAllLabel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d7096d6-fc66-4344-9e3f-2445529a09f6" elementFormDefault="qualified">
    <xsd:import namespace="http://schemas.microsoft.com/office/2006/documentManagement/types"/>
    <xsd:import namespace="http://schemas.microsoft.com/office/infopath/2007/PartnerControls"/>
    <xsd:element name="hbf0c10381aa4bd59932b5b7da857fed" ma:index="8" nillable="true" ma:taxonomy="true" ma:internalName="hbf0c10381aa4bd59932b5b7da857fed" ma:taxonomyFieldName="Project_x0020_Document_x0020_Type" ma:displayName="Project Document Type" ma:default="" ma:fieldId="{1bf0c103-81aa-4bd5-9932-b5b7da857fed}" ma:sspId="822e118f-d533-465d-b5ca-7beed2256e09" ma:termSetId="d8a5acf7-091c-4877-b363-b3708ae07044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9" nillable="true" ma:displayName="Taxonomy Catch All Column" ma:hidden="true" ma:list="{55cf9c8a-78a3-4561-85a9-0a0514ac3c6b}" ma:internalName="TaxCatchAll" ma:showField="CatchAllData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CatchAllLabel" ma:index="10" nillable="true" ma:displayName="Taxonomy Catch All Column1" ma:hidden="true" ma:list="{55cf9c8a-78a3-4561-85a9-0a0514ac3c6b}" ma:internalName="TaxCatchAllLabel" ma:readOnly="true" ma:showField="CatchAllDataLabel" ma:web="854bdaf2-bd23-4f9a-b8cb-7de5fd396210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haredContentType xmlns="Microsoft.SharePoint.Taxonomy.ContentTypeSync" SourceId="822e118f-d533-465d-b5ca-7beed2256e09" ContentTypeId="0x0101008DA58B5CA681664FAB24816C56F4108502" PreviousValue="false"/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hbf0c10381aa4bd59932b5b7da857fed xmlns="8d7096d6-fc66-4344-9e3f-2445529a09f6">
      <Terms xmlns="http://schemas.microsoft.com/office/infopath/2007/PartnerControls"/>
    </hbf0c10381aa4bd59932b5b7da857fed>
    <TaxCatchAll xmlns="8d7096d6-fc66-4344-9e3f-2445529a09f6" xsi:nil="true"/>
  </documentManagement>
</p:properties>
</file>

<file path=customXml/itemProps1.xml><?xml version="1.0" encoding="utf-8"?>
<ds:datastoreItem xmlns:ds="http://schemas.openxmlformats.org/officeDocument/2006/customXml" ds:itemID="{7443B314-E745-4F70-AB38-F9E774B08444}"/>
</file>

<file path=customXml/itemProps2.xml><?xml version="1.0" encoding="utf-8"?>
<ds:datastoreItem xmlns:ds="http://schemas.openxmlformats.org/officeDocument/2006/customXml" ds:itemID="{85A02532-0081-4308-AEEB-E56CCFE92BA8}"/>
</file>

<file path=customXml/itemProps3.xml><?xml version="1.0" encoding="utf-8"?>
<ds:datastoreItem xmlns:ds="http://schemas.openxmlformats.org/officeDocument/2006/customXml" ds:itemID="{38C98E3F-19F2-440E-8E4F-96ECBF466173}"/>
</file>

<file path=customXml/itemProps4.xml><?xml version="1.0" encoding="utf-8"?>
<ds:datastoreItem xmlns:ds="http://schemas.openxmlformats.org/officeDocument/2006/customXml" ds:itemID="{A48ED190-56A4-48F9-966F-2E6AD1177905}"/>
</file>

<file path=docProps/app.xml><?xml version="1.0" encoding="utf-8"?>
<Properties xmlns="http://schemas.openxmlformats.org/officeDocument/2006/extended-properties" xmlns:vt="http://schemas.openxmlformats.org/officeDocument/2006/docPropsVTypes">
  <TotalTime>17</TotalTime>
  <Words>76</Words>
  <Application>Microsoft Office PowerPoint</Application>
  <PresentationFormat>Custom</PresentationFormat>
  <Paragraphs>36</Paragraphs>
  <Slides>3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PowerPoint Presentation</vt:lpstr>
      <vt:lpstr>Présentation du nouvel outil NSCA 2.0 </vt:lpstr>
      <vt:lpstr>Programme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Brian Agbiriogu</dc:creator>
  <cp:lastModifiedBy>pchia</cp:lastModifiedBy>
  <cp:revision>19</cp:revision>
  <dcterms:created xsi:type="dcterms:W3CDTF">2018-05-01T03:36:14Z</dcterms:created>
  <dcterms:modified xsi:type="dcterms:W3CDTF">2019-04-18T10:03:26Z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rticulateGUID">
    <vt:lpwstr>174C0C1E-026A-4D27-BB10-1FF6234266EE</vt:lpwstr>
  </property>
  <property fmtid="{D5CDD505-2E9C-101B-9397-08002B2CF9AE}" pid="3" name="ArticulatePath">
    <vt:lpwstr>Day 1-Session 1-Overview of Day, Learning Objectives _ Agenda-2018</vt:lpwstr>
  </property>
  <property fmtid="{D5CDD505-2E9C-101B-9397-08002B2CF9AE}" pid="4" name="ContentTypeId">
    <vt:lpwstr>0x0101008DA58B5CA681664FAB24816C56F41085020073CD9A2FDE83D74A8AE87C5E6F6E6916</vt:lpwstr>
  </property>
  <property fmtid="{D5CDD505-2E9C-101B-9397-08002B2CF9AE}" pid="5" name="Project Document Type">
    <vt:lpwstr/>
  </property>
  <property fmtid="{D5CDD505-2E9C-101B-9397-08002B2CF9AE}" pid="6" name="MediaServiceImageTags">
    <vt:lpwstr/>
  </property>
  <property fmtid="{D5CDD505-2E9C-101B-9397-08002B2CF9AE}" pid="7" name="lcf76f155ced4ddcb4097134ff3c332f">
    <vt:lpwstr/>
  </property>
</Properties>
</file>