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2.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3.xml" ContentType="application/vnd.openxmlformats-officedocument.presentationml.notesSlide+xml"/>
  <Override PartName="/ppt/notesSlides/notesSlide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7.xml" ContentType="application/vnd.openxmlformats-officedocument.presentationml.tags+xml"/>
  <Override PartName="/ppt/tags/tag6.xml" ContentType="application/vnd.openxmlformats-officedocument.presentationml.tags+xml"/>
  <Override PartName="/ppt/tags/tag5.xml" ContentType="application/vnd.openxmlformats-officedocument.presentationml.tags+xml"/>
  <Override PartName="/ppt/tags/tag4.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docProps/custom.xml" ContentType="application/vnd.openxmlformats-officedocument.custom-properties+xml"/>
  <Override PartName="/docProps/app.xml" ContentType="application/vnd.openxmlformats-officedocument.extended-properties+xml"/>
  <Override PartName="/ppt/tags/tag1.xml" ContentType="application/vnd.openxmlformats-officedocument.presentationml.tags+xml"/>
  <Override PartName="/docProps/core.xml" ContentType="application/vnd.openxmlformats-package.core-properties+xml"/>
  <Override PartName="/ppt/tags/tag12.xml" ContentType="application/vnd.openxmlformats-officedocument.presentationml.tags+xml"/>
  <Override PartName="/ppt/tags/tag11.xml" ContentType="application/vnd.openxmlformats-officedocument.presentationml.tags+xml"/>
  <Override PartName="/ppt/tags/tag13.xml" ContentType="application/vnd.openxmlformats-officedocument.presentationml.tag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14"/>
  </p:notesMasterIdLst>
  <p:sldIdLst>
    <p:sldId id="461" r:id="rId2"/>
    <p:sldId id="462" r:id="rId3"/>
    <p:sldId id="463" r:id="rId4"/>
    <p:sldId id="464" r:id="rId5"/>
    <p:sldId id="465" r:id="rId6"/>
    <p:sldId id="466" r:id="rId7"/>
    <p:sldId id="467" r:id="rId8"/>
    <p:sldId id="468" r:id="rId9"/>
    <p:sldId id="469" r:id="rId10"/>
    <p:sldId id="470" r:id="rId11"/>
    <p:sldId id="471" r:id="rId12"/>
    <p:sldId id="472" r:id="rId13"/>
  </p:sldIdLst>
  <p:sldSz cx="12192000" cy="6858000"/>
  <p:notesSz cx="6858000" cy="914400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512" autoAdjust="0"/>
    <p:restoredTop sz="79511"/>
  </p:normalViewPr>
  <p:slideViewPr>
    <p:cSldViewPr snapToGrid="0">
      <p:cViewPr>
        <p:scale>
          <a:sx n="100" d="100"/>
          <a:sy n="100" d="100"/>
        </p:scale>
        <p:origin x="-660" y="-3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23" Type="http://schemas.openxmlformats.org/officeDocument/2006/relationships/customXml" Target="../customXml/item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4/19/2019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40964" name="Slide Number Placeholder 3">
            <a:extLst>
              <a:ext uri="{FF2B5EF4-FFF2-40B4-BE49-F238E27FC236}">
                <a16:creationId xmlns=""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72BA43-7AC7-4C85-A475-09DD78EA8C9A}"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3787935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Ces 7 KPI doivent tous être systématiquement contrôlés par les hauts responsables de la chaîne </a:t>
            </a:r>
            <a:r>
              <a:rPr lang="fr-FR" b="0" i="0" u="none" baseline="0" dirty="0" smtClean="0"/>
              <a:t>d’approvisionnement</a:t>
            </a:r>
            <a:r>
              <a:rPr lang="fr-FR" b="0" i="0" u="none" baseline="0" dirty="0"/>
              <a:t>, car ils révèlent des tendances et permettent de déterminer quelles mesures </a:t>
            </a:r>
            <a:r>
              <a:rPr lang="fr-FR" b="0" i="0" u="none" baseline="0" dirty="0" smtClean="0"/>
              <a:t>d’amélioration </a:t>
            </a:r>
            <a:r>
              <a:rPr lang="fr-FR" b="0" i="0" u="none" baseline="0" dirty="0"/>
              <a:t>peuvent fonctionner. Il </a:t>
            </a:r>
            <a:r>
              <a:rPr lang="fr-FR" b="0" i="0" u="none" baseline="0" dirty="0" smtClean="0"/>
              <a:t>s’agit </a:t>
            </a:r>
            <a:r>
              <a:rPr lang="fr-FR" b="0" i="0" u="none" baseline="0" dirty="0"/>
              <a:t>également de signes précurseurs </a:t>
            </a:r>
            <a:r>
              <a:rPr lang="fr-FR" b="0" i="0" u="none" baseline="0" dirty="0" smtClean="0"/>
              <a:t>d’une </a:t>
            </a:r>
            <a:r>
              <a:rPr lang="fr-FR" b="0" i="0" u="none" baseline="0" dirty="0"/>
              <a:t>situation où les performances déclinent et qui nécessite une action corrective rapide.</a:t>
            </a:r>
          </a:p>
          <a:p>
            <a:pPr algn="l" rtl="0"/>
            <a:r>
              <a:rPr lang="fr-FR" b="0" i="0" u="none" baseline="0" dirty="0"/>
              <a:t>Si vous disposez de suffisamment de temps, essayez </a:t>
            </a:r>
            <a:r>
              <a:rPr lang="fr-FR" b="0" i="0" u="none" baseline="0" dirty="0" smtClean="0"/>
              <a:t>d’aborder </a:t>
            </a:r>
            <a:r>
              <a:rPr lang="fr-FR" b="0" i="0" u="none" baseline="0" dirty="0"/>
              <a:t>la manière de mettre cela en place et discutez des conséquences possibles </a:t>
            </a:r>
            <a:r>
              <a:rPr lang="fr-FR" b="0" i="0" u="none" baseline="0" dirty="0" smtClean="0"/>
              <a:t>d’une </a:t>
            </a:r>
            <a:r>
              <a:rPr lang="fr-FR" b="0" i="0" u="none" baseline="0" dirty="0"/>
              <a:t>performance en déclin et de la façon de la corriger.</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00575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Il ne </a:t>
            </a:r>
            <a:r>
              <a:rPr lang="fr-FR" b="0" i="0" u="none" baseline="0" dirty="0" smtClean="0"/>
              <a:t>s’agit </a:t>
            </a:r>
            <a:r>
              <a:rPr lang="fr-FR" b="0" i="0" u="none" baseline="0" dirty="0"/>
              <a:t>que </a:t>
            </a:r>
            <a:r>
              <a:rPr lang="fr-FR" b="0" i="0" u="none" baseline="0" dirty="0" smtClean="0"/>
              <a:t>d’un </a:t>
            </a:r>
            <a:r>
              <a:rPr lang="fr-FR" b="0" i="0" u="none" baseline="0" dirty="0"/>
              <a:t>exemple de définition ou de feuille de référence </a:t>
            </a:r>
            <a:r>
              <a:rPr lang="fr-FR" b="0" i="0" u="none" baseline="0" dirty="0" smtClean="0"/>
              <a:t>d’indicateur</a:t>
            </a:r>
            <a:r>
              <a:rPr lang="fr-FR" b="0" i="0" u="none" baseline="0" dirty="0"/>
              <a:t>. Évoquez les différentes rubriques, ce </a:t>
            </a:r>
            <a:r>
              <a:rPr lang="fr-FR" b="0" i="0" u="none" baseline="0" dirty="0" smtClean="0"/>
              <a:t>qu’on </a:t>
            </a:r>
            <a:r>
              <a:rPr lang="fr-FR" b="0" i="0" u="none" baseline="0" dirty="0"/>
              <a:t>y trouve et en quoi elles peuvent être utiles pendant </a:t>
            </a:r>
            <a:r>
              <a:rPr lang="fr-FR" b="0" i="0" u="none" baseline="0" dirty="0" smtClean="0"/>
              <a:t>l’évaluation</a:t>
            </a:r>
            <a:r>
              <a:rPr lang="fr-FR" b="0" i="0" u="none" baseline="0" dirty="0"/>
              <a:t>.  Expliquez </a:t>
            </a:r>
            <a:r>
              <a:rPr lang="fr-FR" b="0" i="0" u="none" baseline="0" dirty="0" smtClean="0"/>
              <a:t>qu’il </a:t>
            </a:r>
            <a:r>
              <a:rPr lang="fr-FR" b="0" i="0" u="none" baseline="0" dirty="0"/>
              <a:t>est préférable que toutes les équipes </a:t>
            </a:r>
            <a:r>
              <a:rPr lang="fr-FR" b="0" i="0" u="none" baseline="0" dirty="0" smtClean="0"/>
              <a:t>d’évaluation </a:t>
            </a:r>
            <a:r>
              <a:rPr lang="fr-FR" b="0" i="0" u="none" baseline="0" dirty="0"/>
              <a:t>aient accès à une copie de la liste des fiches de référence </a:t>
            </a:r>
            <a:r>
              <a:rPr lang="fr-FR" b="0" i="0" u="none" baseline="0" dirty="0" smtClean="0"/>
              <a:t>d’indicateur </a:t>
            </a:r>
            <a:r>
              <a:rPr lang="fr-FR" b="0" i="0" u="none" baseline="0" dirty="0"/>
              <a:t>et des KPI évalués.</a:t>
            </a:r>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84877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 but de cette diapositive </a:t>
            </a:r>
            <a:r>
              <a:rPr lang="fr-FR" b="0" i="0" u="none" baseline="0" dirty="0" smtClean="0"/>
              <a:t>n’est </a:t>
            </a:r>
            <a:r>
              <a:rPr lang="fr-FR" b="0" i="0" u="none" baseline="0" dirty="0"/>
              <a:t>pas </a:t>
            </a:r>
            <a:r>
              <a:rPr lang="fr-FR" b="0" i="0" u="none" baseline="0" dirty="0" smtClean="0"/>
              <a:t>d’expliquer </a:t>
            </a:r>
            <a:r>
              <a:rPr lang="fr-FR" b="0" i="0" u="none" baseline="0" dirty="0"/>
              <a:t>ce calcul, mais de souligner le fait que nous disposons de ces informations pour chaque KPI dans les deux documents auxquels tous les participants auront accès. Ces documents sont fournis avec tous les autres documents de </a:t>
            </a:r>
            <a:r>
              <a:rPr lang="fr-FR" b="0" i="0" u="none" baseline="0" dirty="0" smtClean="0"/>
              <a:t>l’évaluation </a:t>
            </a:r>
            <a:r>
              <a:rPr lang="fr-FR" b="0" i="0" u="none" baseline="0" dirty="0"/>
              <a:t>nationale de la chaîne </a:t>
            </a:r>
            <a:r>
              <a:rPr lang="fr-FR" b="0" i="0" u="none" baseline="0" dirty="0" smtClean="0"/>
              <a:t>d’approvisionnement</a:t>
            </a:r>
            <a:r>
              <a:rPr lang="fr-FR" b="0" i="0" u="none" baseline="0" dirty="0"/>
              <a:t>.</a:t>
            </a:r>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6454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Cette brève session </a:t>
            </a:r>
            <a:r>
              <a:rPr lang="fr-FR" b="0" i="0" u="none" baseline="0" dirty="0" smtClean="0"/>
              <a:t>d’introduction </a:t>
            </a:r>
            <a:r>
              <a:rPr lang="fr-FR" b="0" i="0" u="none" baseline="0" dirty="0"/>
              <a:t>décrit le contenu de ce module consacré aux KPI, puis présente les KPI qui seront étudiés le premier jour, fournit des exemples de définition de KPI ou de fiche de référence </a:t>
            </a:r>
            <a:r>
              <a:rPr lang="fr-FR" b="0" i="0" u="none" baseline="0" dirty="0" smtClean="0"/>
              <a:t>d’indicateur </a:t>
            </a:r>
            <a:r>
              <a:rPr lang="fr-FR" b="0" i="0" u="none" baseline="0" dirty="0"/>
              <a:t>et donne des explications sur les différentes cellules et les indications contenues dans ces fiches pour agréger les résultats et effectuer les calculs. Expliquez que les équipes de collecteurs de données </a:t>
            </a:r>
            <a:r>
              <a:rPr lang="fr-FR" b="0" i="0" u="none" baseline="0" dirty="0" smtClean="0"/>
              <a:t>n’effectueront </a:t>
            </a:r>
            <a:r>
              <a:rPr lang="fr-FR" b="0" i="0" u="none" baseline="0" dirty="0"/>
              <a:t>pas les calculs des KPI. Ils collecteront les données qui seront par la suite utilisées pour calculer les indicateurs pendant la phase </a:t>
            </a:r>
            <a:r>
              <a:rPr lang="fr-FR" b="0" i="0" u="none" baseline="0" dirty="0" smtClean="0"/>
              <a:t>d’analyse </a:t>
            </a:r>
            <a:r>
              <a:rPr lang="fr-FR" b="0" i="0" u="none" baseline="0" dirty="0"/>
              <a:t>des données.</a:t>
            </a:r>
          </a:p>
          <a:p>
            <a:endParaRPr lang="fr-FR" dirty="0"/>
          </a:p>
          <a:p>
            <a:pPr algn="l" rtl="0"/>
            <a:r>
              <a:rPr lang="fr-FR" b="0" i="0" u="none" baseline="0" dirty="0"/>
              <a:t>Nous expliquerons ensuite comment les données sont utilisées dans les calculs et nous passerons en revue quelques-uns des résultats, tableaux et graphiques standard.</a:t>
            </a:r>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9424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Il est recommandé pour les animateurs </a:t>
            </a:r>
            <a:r>
              <a:rPr lang="fr-FR" b="0" i="0" u="none" baseline="0" dirty="0" smtClean="0"/>
              <a:t>d’avoir </a:t>
            </a:r>
            <a:r>
              <a:rPr lang="fr-FR" b="0" i="0" u="none" baseline="0" dirty="0"/>
              <a:t>un exemplaire des fiches de référence des indicateurs ou des définitions des KPI sous la main pour répondre à </a:t>
            </a:r>
            <a:r>
              <a:rPr lang="fr-FR" b="0" i="0" u="none" baseline="0" dirty="0" smtClean="0"/>
              <a:t>d’éventuelles </a:t>
            </a:r>
            <a:r>
              <a:rPr lang="fr-FR" b="0" i="0" u="none" baseline="0" dirty="0"/>
              <a:t>questions sur des KPI particuliers.</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3</a:t>
            </a:fld>
            <a:endParaRPr lang="fr-FR"/>
          </a:p>
        </p:txBody>
      </p:sp>
    </p:spTree>
    <p:extLst>
      <p:ext uri="{BB962C8B-B14F-4D97-AF65-F5344CB8AC3E}">
        <p14:creationId xmlns:p14="http://schemas.microsoft.com/office/powerpoint/2010/main" val="19233100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Il </a:t>
            </a:r>
            <a:r>
              <a:rPr lang="fr-FR" b="0" i="0" u="none" baseline="0" dirty="0" smtClean="0"/>
              <a:t>s’agit </a:t>
            </a:r>
            <a:r>
              <a:rPr lang="fr-FR" b="0" i="0" u="none" baseline="0" dirty="0"/>
              <a:t>des KPI de base couvrant la partie en amont de la chaîne </a:t>
            </a:r>
            <a:r>
              <a:rPr lang="fr-FR" b="0" i="0" u="none" baseline="0" dirty="0" smtClean="0"/>
              <a:t>d’approvisionnement </a:t>
            </a:r>
            <a:r>
              <a:rPr lang="fr-FR" b="0" i="0" u="none" baseline="0" dirty="0"/>
              <a:t>pour anticiper les besoins, les sources de financement, la performance des fournisseurs et la valeur des achats en termes de prix payés.</a:t>
            </a:r>
          </a:p>
          <a:p>
            <a:endParaRPr lang="fr-FR" baseline="0" dirty="0" smtClean="0"/>
          </a:p>
          <a:p>
            <a:pPr algn="l" rtl="0"/>
            <a:r>
              <a:rPr lang="fr-FR" b="0" i="0" u="none" baseline="0" dirty="0"/>
              <a:t>Insistez sur le fait que le KPI de prévision permet </a:t>
            </a:r>
            <a:r>
              <a:rPr lang="fr-FR" b="0" i="0" u="none" baseline="0" dirty="0" smtClean="0"/>
              <a:t>d’évaluer l’exactitude </a:t>
            </a:r>
            <a:r>
              <a:rPr lang="fr-FR" b="0" i="0" u="none" baseline="0" dirty="0"/>
              <a:t>des prévisions et fournit des informations précieuses </a:t>
            </a:r>
            <a:r>
              <a:rPr lang="fr-FR" b="0" i="0" u="none" baseline="0" dirty="0" smtClean="0"/>
              <a:t>s’il </a:t>
            </a:r>
            <a:r>
              <a:rPr lang="fr-FR" b="0" i="0" u="none" baseline="0" dirty="0"/>
              <a:t>est systématiquement étudié avant chaque nouvelle prévision, permettant </a:t>
            </a:r>
            <a:r>
              <a:rPr lang="fr-FR" b="0" i="0" u="none" baseline="0" dirty="0" smtClean="0"/>
              <a:t>d’améliorer </a:t>
            </a:r>
            <a:r>
              <a:rPr lang="fr-FR" b="0" i="0" u="none" baseline="0" dirty="0"/>
              <a:t>de manière continue la qualité et la précision des prévisions.  Des précisions erronées conduisent à </a:t>
            </a:r>
            <a:r>
              <a:rPr lang="fr-FR" b="0" i="0" u="none" baseline="0" dirty="0" smtClean="0"/>
              <a:t>l’achat </a:t>
            </a:r>
            <a:r>
              <a:rPr lang="fr-FR" b="0" i="0" u="none" baseline="0" dirty="0"/>
              <a:t>et à la fourniture </a:t>
            </a:r>
            <a:r>
              <a:rPr lang="fr-FR" b="0" i="0" u="none" baseline="0" dirty="0" smtClean="0"/>
              <a:t>d’articles </a:t>
            </a:r>
            <a:r>
              <a:rPr lang="fr-FR" b="0" i="0" u="none" baseline="0" dirty="0"/>
              <a:t>et de quantités inappropriés pour répondre aux besoins des patients, ce qui peut largement favoriser les ruptures de stock.</a:t>
            </a:r>
          </a:p>
          <a:p>
            <a:endParaRPr lang="fr-FR" baseline="0" dirty="0" smtClean="0"/>
          </a:p>
          <a:p>
            <a:pPr algn="l" rtl="0"/>
            <a:r>
              <a:rPr lang="fr-FR" b="0" i="0" u="none" baseline="0" dirty="0"/>
              <a:t>Pour le KPI 2.1 Taux de ponctualité et taux </a:t>
            </a:r>
            <a:r>
              <a:rPr lang="fr-FR" b="0" i="0" u="none" baseline="0" dirty="0" smtClean="0"/>
              <a:t>d’exécution </a:t>
            </a:r>
            <a:r>
              <a:rPr lang="fr-FR" b="0" i="0" u="none" baseline="0" dirty="0"/>
              <a:t>des commandes du fournisseur, insistez sur le taux </a:t>
            </a:r>
            <a:r>
              <a:rPr lang="fr-FR" b="0" i="0" u="none" baseline="0" dirty="0" smtClean="0"/>
              <a:t>d’exécution</a:t>
            </a:r>
            <a:r>
              <a:rPr lang="fr-FR" b="0" i="0" u="none" baseline="0" dirty="0"/>
              <a:t>. Il </a:t>
            </a:r>
            <a:r>
              <a:rPr lang="fr-FR" b="0" i="0" u="none" baseline="0" dirty="0" smtClean="0"/>
              <a:t>s’agit d’un </a:t>
            </a:r>
            <a:r>
              <a:rPr lang="fr-FR" b="0" i="0" u="none" baseline="0" dirty="0"/>
              <a:t>nouveau taux pour de nombreux systèmes, mais il constitue une norme de meilleure pratique utilisée dans les chaînes </a:t>
            </a:r>
            <a:r>
              <a:rPr lang="fr-FR" b="0" i="0" u="none" baseline="0" dirty="0" smtClean="0"/>
              <a:t>d’approvisionnement </a:t>
            </a:r>
            <a:r>
              <a:rPr lang="fr-FR" b="0" i="0" u="none" baseline="0" dirty="0"/>
              <a:t>commerciales.</a:t>
            </a:r>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8610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smtClean="0"/>
              <a:t>L’objectif </a:t>
            </a:r>
            <a:r>
              <a:rPr lang="fr-FR" b="0" i="0" u="none" baseline="0" dirty="0"/>
              <a:t>des KPI facultatifs est de permettre </a:t>
            </a:r>
            <a:r>
              <a:rPr lang="fr-FR" b="0" i="0" u="none" baseline="0" dirty="0" smtClean="0"/>
              <a:t>d’effectuer </a:t>
            </a:r>
            <a:r>
              <a:rPr lang="fr-FR" b="0" i="0" u="none" baseline="0" dirty="0"/>
              <a:t>une analyse plus approfondie ou de traiter des problèmes spécifiques identifiés lors de la définition du champ </a:t>
            </a:r>
            <a:r>
              <a:rPr lang="fr-FR" b="0" i="0" u="none" baseline="0" dirty="0" smtClean="0"/>
              <a:t>d’application </a:t>
            </a:r>
            <a:r>
              <a:rPr lang="fr-FR" b="0" i="0" u="none" baseline="0" dirty="0"/>
              <a:t>et des objectifs de </a:t>
            </a:r>
            <a:r>
              <a:rPr lang="fr-FR" b="0" i="0" u="none" baseline="0" dirty="0" smtClean="0"/>
              <a:t>l’évaluation </a:t>
            </a:r>
            <a:r>
              <a:rPr lang="fr-FR" b="0" i="0" u="none" baseline="0" dirty="0"/>
              <a:t>nationale de la chaîne </a:t>
            </a:r>
            <a:r>
              <a:rPr lang="fr-FR" b="0" i="0" u="none" baseline="0" dirty="0" smtClean="0"/>
              <a:t>d’approvisionnement</a:t>
            </a:r>
            <a:r>
              <a:rPr lang="fr-FR" b="0" i="0" u="none" baseline="0" dirty="0"/>
              <a:t>.</a:t>
            </a:r>
          </a:p>
          <a:p>
            <a:endParaRPr lang="fr-FR" dirty="0" smtClean="0"/>
          </a:p>
          <a:p>
            <a:pPr algn="l" rtl="0"/>
            <a:r>
              <a:rPr lang="fr-FR" b="0" i="0" u="none" baseline="0" dirty="0"/>
              <a:t>Parlez brièvement de chaque KPI en insistant sur les circonstances locales.</a:t>
            </a:r>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695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Plus nombreux que dans tout autre domaine, les KPI </a:t>
            </a:r>
            <a:r>
              <a:rPr lang="fr-FR" b="0" i="0" u="none" baseline="0" dirty="0" smtClean="0"/>
              <a:t>d’entreposage </a:t>
            </a:r>
            <a:r>
              <a:rPr lang="fr-FR" b="0" i="0" u="none" baseline="0" dirty="0"/>
              <a:t>déterminent la pertinence de la performance de </a:t>
            </a:r>
            <a:r>
              <a:rPr lang="fr-FR" b="0" i="0" u="none" baseline="0" dirty="0" smtClean="0"/>
              <a:t>l’entrepôt </a:t>
            </a:r>
            <a:r>
              <a:rPr lang="fr-FR" b="0" i="0" u="none" baseline="0" dirty="0"/>
              <a:t>dans la satisfaction des besoins des patients.</a:t>
            </a:r>
          </a:p>
          <a:p>
            <a:endParaRPr lang="fr-FR" dirty="0" smtClean="0"/>
          </a:p>
          <a:p>
            <a:pPr algn="l" rtl="0"/>
            <a:r>
              <a:rPr lang="fr-FR" b="0" i="0" u="none" baseline="0" dirty="0"/>
              <a:t>Bien que le taux de rupture de stock accapare généralement toute </a:t>
            </a:r>
            <a:r>
              <a:rPr lang="fr-FR" b="0" i="0" u="none" baseline="0" dirty="0" smtClean="0"/>
              <a:t>l’attention</a:t>
            </a:r>
            <a:r>
              <a:rPr lang="fr-FR" b="0" i="0" u="none" baseline="0" dirty="0"/>
              <a:t>, le KPI 3.1 Stock conforme au plan peut </a:t>
            </a:r>
            <a:r>
              <a:rPr lang="fr-FR" b="0" i="0" u="none" baseline="0" dirty="0" smtClean="0"/>
              <a:t>s’avérer </a:t>
            </a:r>
            <a:r>
              <a:rPr lang="fr-FR" b="0" i="0" u="none" baseline="0" dirty="0"/>
              <a:t>plus instructif.  Si les stocks des établissements sont conformes au plan, et que les prévisions sur lesquelles repose le plan sont suffisamment précises, il ne devrait pas y avoir de rupture de stock.  On peut considérer </a:t>
            </a:r>
            <a:r>
              <a:rPr lang="fr-FR" b="0" i="0" u="none" baseline="0" dirty="0" smtClean="0"/>
              <a:t>l’indicateur </a:t>
            </a:r>
            <a:r>
              <a:rPr lang="fr-FR" b="0" i="0" u="none" baseline="0" dirty="0"/>
              <a:t>Stock conforme au plan comme </a:t>
            </a:r>
            <a:r>
              <a:rPr lang="fr-FR" b="0" i="0" u="none" baseline="0" dirty="0" smtClean="0"/>
              <a:t>l’équivalent </a:t>
            </a:r>
            <a:r>
              <a:rPr lang="fr-FR" b="0" i="0" u="none" baseline="0" dirty="0"/>
              <a:t>positif de la rupture de stock.  </a:t>
            </a:r>
            <a:r>
              <a:rPr lang="fr-FR" b="0" i="0" u="none" baseline="0" dirty="0" smtClean="0"/>
              <a:t>L’indicateur </a:t>
            </a:r>
            <a:r>
              <a:rPr lang="fr-FR" b="0" i="0" u="none" baseline="0" dirty="0"/>
              <a:t>Stock conforme au plan peut être une mesure efficace pour encourager de façon positive les responsables et le personnel.</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6</a:t>
            </a:fld>
            <a:endParaRPr lang="fr-FR"/>
          </a:p>
        </p:txBody>
      </p:sp>
    </p:spTree>
    <p:extLst>
      <p:ext uri="{BB962C8B-B14F-4D97-AF65-F5344CB8AC3E}">
        <p14:creationId xmlns:p14="http://schemas.microsoft.com/office/powerpoint/2010/main" val="897043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La rotation des stocks est une mesure du secteur commercial qui concerne </a:t>
            </a:r>
            <a:r>
              <a:rPr lang="fr-FR" b="0" i="0" u="none" baseline="0" dirty="0" smtClean="0"/>
              <a:t>l’efficacité </a:t>
            </a:r>
            <a:r>
              <a:rPr lang="fr-FR" b="0" i="0" u="none" baseline="0" dirty="0"/>
              <a:t>des opérations </a:t>
            </a:r>
            <a:r>
              <a:rPr lang="fr-FR" b="0" i="0" u="none" baseline="0" dirty="0" smtClean="0"/>
              <a:t>d’entreposage</a:t>
            </a:r>
            <a:r>
              <a:rPr lang="fr-FR" b="0" i="0" u="none" baseline="0" dirty="0"/>
              <a:t>, plus le taux est élevé plus les opérations sont efficaces (c.-à-d. que le stock ne reste pas inutilisé dans les rayons de </a:t>
            </a:r>
            <a:r>
              <a:rPr lang="fr-FR" b="0" i="0" u="none" baseline="0" dirty="0" smtClean="0"/>
              <a:t>l’entrepôt</a:t>
            </a:r>
            <a:r>
              <a:rPr lang="fr-FR" b="0" i="0" u="none" baseline="0" dirty="0"/>
              <a:t>, il est acheminé </a:t>
            </a:r>
            <a:r>
              <a:rPr lang="fr-FR" b="0" i="0" u="none" baseline="0" dirty="0" smtClean="0"/>
              <a:t>jusqu’aux </a:t>
            </a:r>
            <a:r>
              <a:rPr lang="fr-FR" b="0" i="0" u="none" baseline="0" dirty="0"/>
              <a:t>établissements qui accueillent les patients). Bien que difficiles à obtenir, les coûts sont tout aussi importants pour le secteur public que pour le secteur privé.</a:t>
            </a:r>
          </a:p>
          <a:p>
            <a:pPr algn="l" rtl="0"/>
            <a:r>
              <a:rPr lang="fr-FR" b="0" i="0" u="none" baseline="0" dirty="0"/>
              <a:t>Les KPI 3.7, 3.11 et 3.12 se rapportent tous à </a:t>
            </a:r>
            <a:r>
              <a:rPr lang="fr-FR" b="0" i="0" u="none" baseline="0" dirty="0" smtClean="0"/>
              <a:t>l’assurance </a:t>
            </a:r>
            <a:r>
              <a:rPr lang="fr-FR" b="0" i="0" u="none" baseline="0" dirty="0"/>
              <a:t>qualité, le 3.7 étant particulièrement important pour les médicaments et les vaccins qui doivent être conservés à une température stable, une panne de courant, même brève, pouvant être grave.</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7</a:t>
            </a:fld>
            <a:endParaRPr lang="fr-FR"/>
          </a:p>
        </p:txBody>
      </p:sp>
    </p:spTree>
    <p:extLst>
      <p:ext uri="{BB962C8B-B14F-4D97-AF65-F5344CB8AC3E}">
        <p14:creationId xmlns:p14="http://schemas.microsoft.com/office/powerpoint/2010/main" val="564559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 KPI 4.2 peut être particulièrement utile pour identifier les domaines sous pression dans lesquels un nombre élevé de commandes </a:t>
            </a:r>
            <a:r>
              <a:rPr lang="fr-FR" b="0" i="0" u="none" baseline="0" dirty="0" smtClean="0"/>
              <a:t>d’urgence </a:t>
            </a:r>
            <a:r>
              <a:rPr lang="fr-FR" b="0" i="0" u="none" baseline="0" dirty="0"/>
              <a:t>est placé.  Il faut toujours se demander ce qui explique cette situation, la réponse pouvant souvent être très utile pour identifier les points problématiques/à améliorer.</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8</a:t>
            </a:fld>
            <a:endParaRPr lang="fr-FR"/>
          </a:p>
        </p:txBody>
      </p:sp>
    </p:spTree>
    <p:extLst>
      <p:ext uri="{BB962C8B-B14F-4D97-AF65-F5344CB8AC3E}">
        <p14:creationId xmlns:p14="http://schemas.microsoft.com/office/powerpoint/2010/main" val="14335753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Ces deux dernières catégories sont transversales et peuvent avoir un impact sur tous les autres domaines. Elles peuvent être à </a:t>
            </a:r>
            <a:r>
              <a:rPr lang="fr-FR" b="0" i="0" u="none" baseline="0" dirty="0" smtClean="0"/>
              <a:t>l’origine </a:t>
            </a:r>
            <a:r>
              <a:rPr lang="fr-FR" b="0" i="0" u="none" baseline="0" dirty="0"/>
              <a:t>de faibles performances.  Demandez aux participants pourquoi ces catégories ont impact sur les autres domaines.</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9</a:t>
            </a:fld>
            <a:endParaRPr lang="fr-FR"/>
          </a:p>
        </p:txBody>
      </p:sp>
    </p:spTree>
    <p:extLst>
      <p:ext uri="{BB962C8B-B14F-4D97-AF65-F5344CB8AC3E}">
        <p14:creationId xmlns:p14="http://schemas.microsoft.com/office/powerpoint/2010/main" val="8249592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025302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679211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5137066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812237"/>
            <a:ext cx="10363200" cy="701731"/>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632781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3" name="Shape 143"/>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4" name="Shape 144"/>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45" name="Shape 145"/>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1027738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325188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767677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35694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576417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291608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249245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340963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4/19/2019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395071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43D48-BA6D-044B-863E-6AA2EE913DA4}" type="datetimeFigureOut">
              <a:rPr lang="en-US" smtClean="0"/>
              <a:t>4/19/2019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220C-33F2-1C43-9667-1F7049FE1F3D}" type="slidenum">
              <a:rPr lang="en-US" smtClean="0"/>
              <a:t>‹#›</a:t>
            </a:fld>
            <a:endParaRPr lang="en-US" dirty="0"/>
          </a:p>
        </p:txBody>
      </p:sp>
    </p:spTree>
    <p:extLst>
      <p:ext uri="{BB962C8B-B14F-4D97-AF65-F5344CB8AC3E}">
        <p14:creationId xmlns:p14="http://schemas.microsoft.com/office/powerpoint/2010/main" val="3291741107"/>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4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tags" Target="../tags/tag1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13.xml"/><Relationship Id="rId5" Type="http://schemas.openxmlformats.org/officeDocument/2006/relationships/image" Target="../media/image70.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 xmlns:a16="http://schemas.microsoft.com/office/drawing/2014/main"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361"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cxnSp>
        <p:nvCxnSpPr>
          <p:cNvPr id="6" name="Straight Connector 5">
            <a:extLst>
              <a:ext uri="{FF2B5EF4-FFF2-40B4-BE49-F238E27FC236}">
                <a16:creationId xmlns=""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 xmlns:a16="http://schemas.microsoft.com/office/drawing/2014/main"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457200" rtl="0" eaLnBrk="1" fontAlgn="auto" latinLnBrk="0" hangingPunct="1">
              <a:spcBef>
                <a:spcPts val="0"/>
              </a:spcBef>
              <a:spcAft>
                <a:spcPts val="0"/>
              </a:spcAft>
              <a:buClrTx/>
              <a:buSzTx/>
              <a:buFontTx/>
              <a:buNone/>
              <a:tabLst/>
              <a:defRPr/>
            </a:pPr>
            <a:r>
              <a:rPr kumimoji="0" lang="fr-FR" sz="3200" b="0" i="0" u="none" strike="noStrike" kern="1200" cap="none" spc="0" normalizeH="0" baseline="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FORMATION DES PARTIES PRENANTES À </a:t>
            </a:r>
            <a:r>
              <a:rPr kumimoji="0" lang="fr-FR" sz="3200" b="0" i="0" u="none" strike="noStrike" kern="1200" cap="none" spc="0" normalizeH="0" baseline="0" dirty="0" smtClean="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L’ÉVALUATION </a:t>
            </a:r>
            <a:r>
              <a:rPr kumimoji="0" lang="fr-FR" sz="3200" b="0" i="0" u="none" strike="noStrike" kern="1200" cap="none" spc="0" normalizeH="0" baseline="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NATIONALE DE LA CHAÎNE </a:t>
            </a:r>
            <a:r>
              <a:rPr kumimoji="0" lang="fr-FR" sz="3200" b="0" i="0" u="none" strike="noStrike" kern="1200" cap="none" spc="0" normalizeH="0" baseline="0" dirty="0" smtClean="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D’APPROVISIONNEMENT </a:t>
            </a:r>
            <a:r>
              <a:rPr kumimoji="0" lang="fr-FR" sz="3200" b="0" i="0" u="none" strike="noStrike" kern="1200" cap="none" spc="0" normalizeH="0" baseline="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(NSCA 2.0)</a:t>
            </a:r>
          </a:p>
          <a:p>
            <a:pPr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marL="0" marR="0" lvl="0" indent="0" algn="l" defTabSz="457200" rtl="0" eaLnBrk="1" fontAlgn="auto" latinLnBrk="0" hangingPunct="1">
              <a:spcBef>
                <a:spcPts val="0"/>
              </a:spcBef>
              <a:spcAft>
                <a:spcPts val="0"/>
              </a:spcAft>
              <a:buClrTx/>
              <a:buSzTx/>
              <a:buFontTx/>
              <a:buNone/>
              <a:tabLst/>
              <a:defRPr/>
            </a:pPr>
            <a:endParaRPr kumimoji="0" lang="fr-FR" altLang="en-US" sz="800" b="0" i="0" u="none" strike="noStrike" kern="1200" cap="none" spc="0" normalizeH="0" baseline="0" noProof="0" dirty="0">
              <a:ln>
                <a:noFill/>
              </a:ln>
              <a:solidFill>
                <a:srgbClr val="0000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 xmlns:a16="http://schemas.microsoft.com/office/drawing/2014/main"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800"/>
              </a:spcAft>
              <a:buClrTx/>
              <a:buSzTx/>
              <a:buFont typeface="Arial"/>
              <a:buNone/>
              <a:tabLst/>
              <a:defRPr/>
            </a:pPr>
            <a:r>
              <a:rPr kumimoji="0" lang="fr-FR" sz="1800" b="0" i="0" u="none" strike="noStrike" kern="1200" cap="none" spc="0" normalizeH="0" baseline="0">
                <a:ln>
                  <a:noFill/>
                </a:ln>
                <a:solidFill>
                  <a:srgbClr val="FFFFFF"/>
                </a:solidFill>
                <a:effectLst/>
                <a:uLnTx/>
                <a:uFillTx/>
                <a:latin typeface="Gill Sans MT"/>
                <a:ea typeface="+mn-ea"/>
              </a:rPr>
              <a:t>--/--/----</a:t>
            </a:r>
          </a:p>
        </p:txBody>
      </p:sp>
      <p:cxnSp>
        <p:nvCxnSpPr>
          <p:cNvPr id="12" name="Straight Connector 11">
            <a:extLst>
              <a:ext uri="{FF2B5EF4-FFF2-40B4-BE49-F238E27FC236}">
                <a16:creationId xmlns="" xmlns:a16="http://schemas.microsoft.com/office/drawing/2014/main"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 xmlns:a16="http://schemas.microsoft.com/office/drawing/2014/main" id="{B66CD02E-BDDC-4D38-B0AF-B1EDBE28567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 xmlns:a16="http://schemas.microsoft.com/office/drawing/2014/main" id="{918F998B-3CDE-42DF-AF26-6A2CE33904E3}"/>
              </a:ext>
            </a:extLst>
          </p:cNvPr>
          <p:cNvSpPr txBox="1"/>
          <p:nvPr/>
        </p:nvSpPr>
        <p:spPr>
          <a:xfrm>
            <a:off x="6147252" y="6100390"/>
            <a:ext cx="501604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dirty="0">
                <a:ln>
                  <a:noFill/>
                </a:ln>
                <a:solidFill>
                  <a:prstClr val="white"/>
                </a:solidFill>
                <a:effectLst/>
                <a:uLnTx/>
                <a:uFillTx/>
                <a:latin typeface="Calibri Light" panose="020F0302020204030204"/>
                <a:ea typeface="+mn-ea"/>
                <a:cs typeface="+mn-cs"/>
              </a:rPr>
              <a:t>USAID Programme de la chaîne </a:t>
            </a:r>
            <a:r>
              <a:rPr kumimoji="0" lang="fr-FR" sz="1200" b="1" i="0" u="none" strike="noStrike" kern="1200" cap="none" spc="0" normalizeH="0" baseline="0" dirty="0" smtClean="0">
                <a:ln>
                  <a:noFill/>
                </a:ln>
                <a:solidFill>
                  <a:prstClr val="white"/>
                </a:solidFill>
                <a:effectLst/>
                <a:uLnTx/>
                <a:uFillTx/>
                <a:latin typeface="Calibri Light" panose="020F0302020204030204"/>
                <a:ea typeface="+mn-ea"/>
                <a:cs typeface="+mn-cs"/>
              </a:rPr>
              <a:t>d’approvisionnement </a:t>
            </a:r>
            <a:r>
              <a:rPr kumimoji="0" lang="fr-FR" sz="1200" b="1" i="0" u="none" strike="noStrike" kern="1200" cap="none" spc="0" normalizeH="0" baseline="0" dirty="0">
                <a:ln>
                  <a:noFill/>
                </a:ln>
                <a:solidFill>
                  <a:prstClr val="white"/>
                </a:solidFill>
                <a:effectLst/>
                <a:uLnTx/>
                <a:uFillTx/>
                <a:latin typeface="Calibri Light" panose="020F0302020204030204"/>
                <a:ea typeface="+mn-ea"/>
                <a:cs typeface="+mn-cs"/>
              </a:rPr>
              <a:t>de la santé mondiale -  Ordre </a:t>
            </a:r>
            <a:r>
              <a:rPr kumimoji="0" lang="fr-FR" sz="1200" b="1" i="0" u="none" strike="noStrike" kern="1200" cap="none" spc="0" normalizeH="0" baseline="0" dirty="0" smtClean="0">
                <a:ln>
                  <a:noFill/>
                </a:ln>
                <a:solidFill>
                  <a:prstClr val="white"/>
                </a:solidFill>
                <a:effectLst/>
                <a:uLnTx/>
                <a:uFillTx/>
                <a:latin typeface="Calibri Light" panose="020F0302020204030204"/>
                <a:ea typeface="+mn-ea"/>
                <a:cs typeface="+mn-cs"/>
              </a:rPr>
              <a:t>d’exécution </a:t>
            </a:r>
            <a:r>
              <a:rPr kumimoji="0" lang="fr-FR" sz="1200" b="1" i="0" u="none" strike="noStrike" kern="1200" cap="none" spc="0" normalizeH="0" baseline="0" dirty="0">
                <a:ln>
                  <a:noFill/>
                </a:ln>
                <a:solidFill>
                  <a:prstClr val="white"/>
                </a:solidFill>
                <a:effectLst/>
                <a:uLnTx/>
                <a:uFillTx/>
                <a:latin typeface="Calibri Light" panose="020F0302020204030204"/>
                <a:ea typeface="+mn-ea"/>
                <a:cs typeface="+mn-cs"/>
              </a:rPr>
              <a:t>de </a:t>
            </a:r>
            <a:r>
              <a:rPr kumimoji="0" lang="fr-FR" sz="1200" b="1" i="0" u="none" strike="noStrike" kern="1200" cap="none" spc="0" normalizeH="0" baseline="0" dirty="0" smtClean="0">
                <a:ln>
                  <a:noFill/>
                </a:ln>
                <a:solidFill>
                  <a:prstClr val="white"/>
                </a:solidFill>
                <a:effectLst/>
                <a:uLnTx/>
                <a:uFillTx/>
                <a:latin typeface="Calibri Light" panose="020F0302020204030204"/>
                <a:ea typeface="+mn-ea"/>
                <a:cs typeface="+mn-cs"/>
              </a:rPr>
              <a:t>l’assistance </a:t>
            </a:r>
            <a:r>
              <a:rPr kumimoji="0" lang="fr-FR" sz="1200" b="1" i="0" u="none" strike="noStrike" kern="1200" cap="none" spc="0" normalizeH="0" baseline="0" dirty="0">
                <a:ln>
                  <a:noFill/>
                </a:ln>
                <a:solidFill>
                  <a:prstClr val="white"/>
                </a:solidFill>
                <a:effectLst/>
                <a:uLnTx/>
                <a:uFillTx/>
                <a:latin typeface="Calibri Light" panose="020F0302020204030204"/>
                <a:ea typeface="+mn-ea"/>
                <a:cs typeface="+mn-cs"/>
              </a:rPr>
              <a:t>technique, évaluation nationale de la chaîne </a:t>
            </a:r>
            <a:r>
              <a:rPr kumimoji="0" lang="fr-FR" sz="1200" b="1" i="0" u="none" strike="noStrike" kern="1200" cap="none" spc="0" normalizeH="0" baseline="0" dirty="0" smtClean="0">
                <a:ln>
                  <a:noFill/>
                </a:ln>
                <a:solidFill>
                  <a:prstClr val="white"/>
                </a:solidFill>
                <a:effectLst/>
                <a:uLnTx/>
                <a:uFillTx/>
                <a:latin typeface="Calibri Light" panose="020F0302020204030204"/>
                <a:ea typeface="+mn-ea"/>
                <a:cs typeface="+mn-cs"/>
              </a:rPr>
              <a:t>d’approvisionnement </a:t>
            </a:r>
            <a:endParaRPr kumimoji="0" lang="fr-FR" sz="1200" b="1" i="0" u="none" strike="noStrike" kern="1200" cap="none" spc="0" normalizeH="0" baseline="0" dirty="0">
              <a:ln>
                <a:noFill/>
              </a:ln>
              <a:solidFill>
                <a:prstClr val="white"/>
              </a:solidFill>
              <a:effectLst/>
              <a:uLnTx/>
              <a:uFillTx/>
              <a:latin typeface="Calibri Light" panose="020F0302020204030204"/>
              <a:ea typeface="+mn-ea"/>
              <a:cs typeface="+mn-cs"/>
            </a:endParaRPr>
          </a:p>
        </p:txBody>
      </p:sp>
    </p:spTree>
    <p:custDataLst>
      <p:tags r:id="rId1"/>
    </p:custDataLst>
    <p:extLst>
      <p:ext uri="{BB962C8B-B14F-4D97-AF65-F5344CB8AC3E}">
        <p14:creationId xmlns:p14="http://schemas.microsoft.com/office/powerpoint/2010/main" val="1777496044"/>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 xmlns:a16="http://schemas.microsoft.com/office/drawing/2014/main" id="{4593AE78-A3F2-4C74-96B9-E07B31637EC9}"/>
              </a:ext>
            </a:extLst>
          </p:cNvPr>
          <p:cNvSpPr>
            <a:spLocks noGrp="1"/>
          </p:cNvSpPr>
          <p:nvPr>
            <p:ph type="ctrTitle"/>
          </p:nvPr>
        </p:nvSpPr>
        <p:spPr>
          <a:xfrm>
            <a:off x="263779" y="0"/>
            <a:ext cx="9372600" cy="569387"/>
          </a:xfrm>
        </p:spPr>
        <p:txBody>
          <a:bodyPr>
            <a:normAutofit/>
          </a:bodyPr>
          <a:lstStyle/>
          <a:p>
            <a:pPr algn="l" rtl="0" eaLnBrk="1" hangingPunct="1"/>
            <a:r>
              <a:rPr lang="fr-FR" sz="3200" b="1" i="0" u="none" baseline="0">
                <a:solidFill>
                  <a:srgbClr val="C00000"/>
                </a:solidFill>
                <a:latin typeface="Gill Sans MT" panose="020B0502020104020203" pitchFamily="34" charset="0"/>
                <a:cs typeface="Gill Sans MT" panose="020B0502020104020203" pitchFamily="34" charset="0"/>
              </a:rPr>
              <a:t>KPI à surveiller de façon systématique</a:t>
            </a:r>
          </a:p>
        </p:txBody>
      </p:sp>
      <p:sp>
        <p:nvSpPr>
          <p:cNvPr id="3" name="Subtitle 2">
            <a:extLst>
              <a:ext uri="{FF2B5EF4-FFF2-40B4-BE49-F238E27FC236}">
                <a16:creationId xmlns="" xmlns:a16="http://schemas.microsoft.com/office/drawing/2014/main" id="{45E5593B-656D-4A32-8C2C-0199F9D67EC2}"/>
              </a:ext>
            </a:extLst>
          </p:cNvPr>
          <p:cNvSpPr>
            <a:spLocks noGrp="1"/>
          </p:cNvSpPr>
          <p:nvPr>
            <p:ph type="subTitle" idx="1"/>
          </p:nvPr>
        </p:nvSpPr>
        <p:spPr>
          <a:xfrm>
            <a:off x="163571" y="707603"/>
            <a:ext cx="11866504" cy="6400799"/>
          </a:xfrm>
        </p:spPr>
        <p:txBody>
          <a:bodyPr>
            <a:normAutofit lnSpcReduction="10000"/>
          </a:bodyPr>
          <a:lstStyle/>
          <a:p>
            <a:pPr marL="457182" lvl="1" algn="l" defTabSz="912778" rtl="0">
              <a:spcBef>
                <a:spcPct val="20000"/>
              </a:spcBef>
              <a:spcAft>
                <a:spcPts val="1200"/>
              </a:spcAft>
            </a:pPr>
            <a:r>
              <a:rPr lang="fr-FR" sz="2800" b="1" i="0" u="none" baseline="0" dirty="0">
                <a:solidFill>
                  <a:schemeClr val="tx1"/>
                </a:solidFill>
                <a:latin typeface="Gill Sans MT" panose="020B0502020104020203" pitchFamily="34" charset="0"/>
                <a:cs typeface="Gill Sans MT" panose="020B0502020104020203" pitchFamily="34" charset="0"/>
              </a:rPr>
              <a:t>Sept KPI peuvent être utilisés de façon systématique pour soutenir la gestion continue de la chaîne </a:t>
            </a:r>
            <a:r>
              <a:rPr lang="fr-FR" sz="2800" b="1" i="0" u="none" baseline="0" dirty="0" smtClean="0">
                <a:solidFill>
                  <a:schemeClr val="tx1"/>
                </a:solidFill>
                <a:latin typeface="Gill Sans MT" panose="020B0502020104020203" pitchFamily="34" charset="0"/>
                <a:cs typeface="Gill Sans MT" panose="020B0502020104020203" pitchFamily="34" charset="0"/>
              </a:rPr>
              <a:t>d’approvisionnement</a:t>
            </a:r>
            <a:r>
              <a:rPr lang="fr-FR" sz="2800" b="1" i="0" u="none" baseline="0" dirty="0">
                <a:solidFill>
                  <a:schemeClr val="tx1"/>
                </a:solidFill>
                <a:latin typeface="Gill Sans MT" panose="020B0502020104020203" pitchFamily="34" charset="0"/>
                <a:cs typeface="Gill Sans MT" panose="020B0502020104020203" pitchFamily="34" charset="0"/>
              </a:rPr>
              <a:t> :</a:t>
            </a:r>
            <a:endParaRPr lang="fr-FR" altLang="en-US" sz="2800" dirty="0">
              <a:solidFill>
                <a:schemeClr val="tx1"/>
              </a:solidFill>
              <a:latin typeface="Gill Sans MT" panose="020B0502020104020203" pitchFamily="34" charset="0"/>
              <a:cs typeface="Gill Sans MT" panose="020B0502020104020203" pitchFamily="34" charset="0"/>
            </a:endParaRPr>
          </a:p>
          <a:p>
            <a:pPr marL="447675" algn="l" rtl="0"/>
            <a:r>
              <a:rPr lang="fr-FR" sz="2800" b="0" i="0" u="none" baseline="0" dirty="0">
                <a:latin typeface="Gill Sans MT" panose="020B0502020104020203" pitchFamily="34" charset="0"/>
              </a:rPr>
              <a:t>2.1 - Taux de ponctualité et taux </a:t>
            </a:r>
            <a:r>
              <a:rPr lang="fr-FR" sz="2800" b="0" i="0" u="none" baseline="0" dirty="0" smtClean="0">
                <a:latin typeface="Gill Sans MT" panose="020B0502020104020203" pitchFamily="34" charset="0"/>
              </a:rPr>
              <a:t>d’exécution </a:t>
            </a:r>
            <a:r>
              <a:rPr lang="fr-FR" sz="2800" b="0" i="0" u="none" baseline="0" dirty="0">
                <a:latin typeface="Gill Sans MT" panose="020B0502020104020203" pitchFamily="34" charset="0"/>
              </a:rPr>
              <a:t>des commandes du fournisseur</a:t>
            </a:r>
            <a:endParaRPr lang="fr-FR" sz="2800" dirty="0">
              <a:latin typeface="Gill Sans MT" panose="020B0502020104020203" pitchFamily="34" charset="0"/>
            </a:endParaRPr>
          </a:p>
          <a:p>
            <a:pPr marL="447675" algn="l" rtl="0"/>
            <a:r>
              <a:rPr lang="fr-FR" sz="2800" b="0" i="0" u="none" baseline="0" dirty="0">
                <a:latin typeface="Gill Sans MT" panose="020B0502020104020203" pitchFamily="34" charset="0"/>
              </a:rPr>
              <a:t>3.1 - Stockage conforme au plan</a:t>
            </a:r>
            <a:endParaRPr lang="fr-FR" sz="2800" dirty="0">
              <a:latin typeface="Gill Sans MT" panose="020B0502020104020203" pitchFamily="34" charset="0"/>
            </a:endParaRPr>
          </a:p>
          <a:p>
            <a:pPr marL="447675" algn="l" rtl="0"/>
            <a:r>
              <a:rPr lang="fr-FR" sz="2800" b="0" i="0" u="none" baseline="0" dirty="0">
                <a:latin typeface="Gill Sans MT" panose="020B0502020104020203" pitchFamily="34" charset="0"/>
              </a:rPr>
              <a:t>3.2 - Taux de ruptures de stock par produit traceur par niveau du système</a:t>
            </a:r>
            <a:endParaRPr lang="fr-FR" sz="2800" dirty="0">
              <a:latin typeface="Gill Sans MT" panose="020B0502020104020203" pitchFamily="34" charset="0"/>
            </a:endParaRPr>
          </a:p>
          <a:p>
            <a:pPr marL="447675" algn="l" rtl="0"/>
            <a:r>
              <a:rPr lang="fr-FR" sz="2800" b="0" i="0" u="none" baseline="0" dirty="0">
                <a:latin typeface="Gill Sans MT" panose="020B0502020104020203" pitchFamily="34" charset="0"/>
              </a:rPr>
              <a:t>3.4 - Taux </a:t>
            </a:r>
            <a:r>
              <a:rPr lang="fr-FR" sz="2800" b="0" i="0" u="none" baseline="0" dirty="0" smtClean="0">
                <a:latin typeface="Gill Sans MT" panose="020B0502020104020203" pitchFamily="34" charset="0"/>
              </a:rPr>
              <a:t>d’exécution </a:t>
            </a:r>
            <a:r>
              <a:rPr lang="fr-FR" sz="2800" b="0" i="0" u="none" baseline="0" dirty="0">
                <a:latin typeface="Gill Sans MT" panose="020B0502020104020203" pitchFamily="34" charset="0"/>
              </a:rPr>
              <a:t>des commandes</a:t>
            </a:r>
            <a:endParaRPr lang="fr-FR" sz="2800" dirty="0">
              <a:latin typeface="Gill Sans MT" panose="020B0502020104020203" pitchFamily="34" charset="0"/>
            </a:endParaRPr>
          </a:p>
          <a:p>
            <a:pPr marL="447675" algn="l" rtl="0"/>
            <a:r>
              <a:rPr lang="fr-FR" sz="2800" b="0" i="0" u="none" baseline="0" dirty="0">
                <a:latin typeface="Gill Sans MT" panose="020B0502020104020203" pitchFamily="34" charset="0"/>
              </a:rPr>
              <a:t>4.1 - Livraison dans les délais sur le site</a:t>
            </a:r>
            <a:endParaRPr lang="fr-FR" sz="2800" dirty="0">
              <a:latin typeface="Gill Sans MT" panose="020B0502020104020203" pitchFamily="34" charset="0"/>
            </a:endParaRPr>
          </a:p>
          <a:p>
            <a:pPr marL="447675" algn="l" rtl="0"/>
            <a:r>
              <a:rPr lang="fr-FR" sz="2800" b="0" i="0" u="none" baseline="0" dirty="0">
                <a:latin typeface="Gill Sans MT" panose="020B0502020104020203" pitchFamily="34" charset="0"/>
              </a:rPr>
              <a:t>4.2 - Pourcentage de commandes passées en urgence par les établissements de santé</a:t>
            </a:r>
            <a:endParaRPr lang="fr-FR" sz="2800" dirty="0">
              <a:latin typeface="Gill Sans MT" panose="020B0502020104020203" pitchFamily="34" charset="0"/>
            </a:endParaRPr>
          </a:p>
          <a:p>
            <a:pPr marL="447675" algn="l" rtl="0"/>
            <a:r>
              <a:rPr lang="fr-FR" sz="2800" b="0" i="0" u="none" baseline="0" dirty="0">
                <a:latin typeface="Gill Sans MT" panose="020B0502020104020203" pitchFamily="34" charset="0"/>
              </a:rPr>
              <a:t>6.1 - Taux de </a:t>
            </a:r>
            <a:r>
              <a:rPr lang="fr-FR" sz="2800" b="0" i="0" u="none" baseline="0" dirty="0" err="1">
                <a:latin typeface="Gill Sans MT" panose="020B0502020104020203" pitchFamily="34" charset="0"/>
              </a:rPr>
              <a:t>reporting</a:t>
            </a:r>
            <a:r>
              <a:rPr lang="fr-FR" sz="2800" b="0" i="0" u="none" baseline="0" dirty="0">
                <a:latin typeface="Gill Sans MT" panose="020B0502020104020203" pitchFamily="34" charset="0"/>
              </a:rPr>
              <a:t> réalisés dans les délais</a:t>
            </a:r>
          </a:p>
          <a:p>
            <a:pPr marL="447675" algn="l" rtl="0"/>
            <a:r>
              <a:rPr lang="fr-FR" sz="2800" b="0" i="0" u="none" baseline="0" dirty="0">
                <a:solidFill>
                  <a:schemeClr val="tx1"/>
                </a:solidFill>
                <a:latin typeface="Gill Sans MT" panose="020B0502020104020203" pitchFamily="34" charset="0"/>
              </a:rPr>
              <a:t>La surveillance mensuelle de ces indicateurs permet de dégager des tendances en temps réel et vient appuyer les mesures de correction ou </a:t>
            </a:r>
            <a:r>
              <a:rPr lang="fr-FR" sz="2800" b="0" i="0" u="none" baseline="0" dirty="0" smtClean="0">
                <a:solidFill>
                  <a:schemeClr val="tx1"/>
                </a:solidFill>
                <a:latin typeface="Gill Sans MT" panose="020B0502020104020203" pitchFamily="34" charset="0"/>
              </a:rPr>
              <a:t>d’atténuation</a:t>
            </a:r>
            <a:r>
              <a:rPr lang="fr-FR" sz="2800" b="0" i="0" u="none" baseline="0" dirty="0">
                <a:solidFill>
                  <a:schemeClr val="tx1"/>
                </a:solidFill>
                <a:latin typeface="Gill Sans MT" panose="020B0502020104020203" pitchFamily="34" charset="0"/>
              </a:rPr>
              <a:t>. Les mouvements négatifs constituent un avertissement précoce </a:t>
            </a:r>
            <a:r>
              <a:rPr lang="fr-FR" sz="2800" b="0" i="0" u="none" baseline="0" dirty="0" smtClean="0">
                <a:solidFill>
                  <a:schemeClr val="tx1"/>
                </a:solidFill>
                <a:latin typeface="Gill Sans MT" panose="020B0502020104020203" pitchFamily="34" charset="0"/>
              </a:rPr>
              <a:t>d’un </a:t>
            </a:r>
            <a:r>
              <a:rPr lang="fr-FR" sz="2800" b="0" i="0" u="none" baseline="0" dirty="0">
                <a:solidFill>
                  <a:schemeClr val="tx1"/>
                </a:solidFill>
                <a:latin typeface="Gill Sans MT" panose="020B0502020104020203" pitchFamily="34" charset="0"/>
              </a:rPr>
              <a:t>déclin de la performance.</a:t>
            </a:r>
            <a:endParaRPr lang="fr-FR" sz="2800" dirty="0">
              <a:solidFill>
                <a:schemeClr val="tx1"/>
              </a:solidFill>
              <a:latin typeface="Gill Sans MT" panose="020B0502020104020203" pitchFamily="34" charset="0"/>
            </a:endParaRPr>
          </a:p>
          <a:p>
            <a:pPr marL="457182" lvl="1" algn="l" defTabSz="912778" rtl="0">
              <a:spcBef>
                <a:spcPct val="20000"/>
              </a:spcBef>
              <a:spcAft>
                <a:spcPct val="0"/>
              </a:spcAft>
            </a:pPr>
            <a:endParaRPr lang="fr-FR" altLang="en-US" sz="2800" dirty="0">
              <a:solidFill>
                <a:srgbClr val="0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 xmlns:a16="http://schemas.microsoft.com/office/drawing/2014/main"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0F135F0-BCB5-4FA4-B939-A1CBDE786B72}" type="slidenum">
              <a:rPr kumimoji="0" sz="601" b="0" i="0" u="none" strike="noStrike" kern="1200" cap="none" spc="0" normalizeH="0" baseline="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Tree>
    <p:custDataLst>
      <p:tags r:id="rId1"/>
    </p:custDataLst>
    <p:extLst>
      <p:ext uri="{BB962C8B-B14F-4D97-AF65-F5344CB8AC3E}">
        <p14:creationId xmlns:p14="http://schemas.microsoft.com/office/powerpoint/2010/main" val="8649146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4FB1AD-D69E-B741-965A-0BAE826C2FA6}" type="datetime1">
              <a:rPr kumimoji="0" lang="en-US" sz="794" b="0" i="0" u="none" strike="noStrike" kern="1200" cap="none" spc="0" normalizeH="0" baseline="0">
                <a:ln>
                  <a:noFill/>
                </a:ln>
                <a:solidFill>
                  <a:srgbClr val="6C6463"/>
                </a:solidFill>
                <a:effectLst/>
                <a:uLnTx/>
                <a:uFillTx/>
                <a:latin typeface="Gill Sans MT"/>
                <a:ea typeface="+mn-ea"/>
              </a:rPr>
              <a:pPr marL="0" marR="0" lvl="0" indent="0" algn="l" defTabSz="914400" rtl="0" eaLnBrk="1" fontAlgn="auto" latinLnBrk="0" hangingPunct="1">
                <a:lnSpc>
                  <a:spcPct val="100000"/>
                </a:lnSpc>
                <a:spcBef>
                  <a:spcPts val="0"/>
                </a:spcBef>
                <a:spcAft>
                  <a:spcPts val="0"/>
                </a:spcAft>
                <a:buClrTx/>
                <a:buSzTx/>
                <a:buFontTx/>
                <a:buNone/>
                <a:tabLst/>
                <a:defRPr/>
              </a:pPr>
              <a:t>4/19/2019</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sp>
        <p:nvSpPr>
          <p:cNvPr id="3" name="Footer Placeholder 2"/>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794" b="0" i="0" u="none" strike="noStrike" kern="1200" cap="none" spc="0" normalizeH="0" baseline="0">
                <a:ln>
                  <a:noFill/>
                </a:ln>
                <a:solidFill>
                  <a:srgbClr val="6C6463"/>
                </a:solidFill>
                <a:effectLst/>
                <a:uLnTx/>
                <a:uFillTx/>
                <a:latin typeface="Gill Sans MT"/>
                <a:ea typeface="+mn-ea"/>
              </a:rPr>
              <a:t>INSÉRER LE PIED DE PAGE ICI</a:t>
            </a:r>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782948-4DBE-204D-AB9E-B65E067054AE}" type="slidenum">
              <a:rPr kumimoji="0" sz="794" b="0" i="0" u="none" strike="noStrike" kern="1200" cap="none" spc="0" normalizeH="0" baseline="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794" b="0" i="0" u="none" strike="noStrike" kern="1200" cap="none" spc="0" normalizeH="0" baseline="0" noProof="0" dirty="0">
              <a:ln>
                <a:noFill/>
              </a:ln>
              <a:solidFill>
                <a:srgbClr val="6C6463"/>
              </a:solidFill>
              <a:effectLst/>
              <a:uLnTx/>
              <a:uFillTx/>
              <a:latin typeface="Gill Sans MT"/>
              <a:ea typeface="+mn-ea"/>
            </a:endParaRPr>
          </a:p>
        </p:txBody>
      </p:sp>
      <p:sp>
        <p:nvSpPr>
          <p:cNvPr id="5" name="Title 4"/>
          <p:cNvSpPr>
            <a:spLocks noGrp="1"/>
          </p:cNvSpPr>
          <p:nvPr>
            <p:ph type="title"/>
          </p:nvPr>
        </p:nvSpPr>
        <p:spPr>
          <a:xfrm>
            <a:off x="89210" y="3466"/>
            <a:ext cx="12600878" cy="480131"/>
          </a:xfrm>
        </p:spPr>
        <p:txBody>
          <a:bodyPr/>
          <a:lstStyle/>
          <a:p>
            <a:pPr algn="l" rtl="0"/>
            <a:r>
              <a:rPr lang="fr-FR" sz="2800" b="1" i="0" u="none" baseline="0" dirty="0">
                <a:solidFill>
                  <a:srgbClr val="C00000"/>
                </a:solidFill>
                <a:latin typeface="Gill Sans MT" panose="020B0502020104020203" pitchFamily="34" charset="0"/>
              </a:rPr>
              <a:t>Exemple de définition de KPI ou de fiches de référence des indicateurs</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349892097"/>
              </p:ext>
            </p:extLst>
          </p:nvPr>
        </p:nvGraphicFramePr>
        <p:xfrm>
          <a:off x="0" y="551388"/>
          <a:ext cx="12191999" cy="6304834"/>
        </p:xfrm>
        <a:graphic>
          <a:graphicData uri="http://schemas.openxmlformats.org/drawingml/2006/table">
            <a:tbl>
              <a:tblPr firstRow="1" bandRow="1">
                <a:tableStyleId>{5C22544A-7EE6-4342-B048-85BDC9FD1C3A}</a:tableStyleId>
              </a:tblPr>
              <a:tblGrid>
                <a:gridCol w="1999093">
                  <a:extLst>
                    <a:ext uri="{9D8B030D-6E8A-4147-A177-3AD203B41FA5}">
                      <a16:colId xmlns="" xmlns:a16="http://schemas.microsoft.com/office/drawing/2014/main" val="20000"/>
                    </a:ext>
                  </a:extLst>
                </a:gridCol>
                <a:gridCol w="10192906">
                  <a:extLst>
                    <a:ext uri="{9D8B030D-6E8A-4147-A177-3AD203B41FA5}">
                      <a16:colId xmlns="" xmlns:a16="http://schemas.microsoft.com/office/drawing/2014/main" val="20001"/>
                    </a:ext>
                  </a:extLst>
                </a:gridCol>
              </a:tblGrid>
              <a:tr h="221579">
                <a:tc gridSpan="2">
                  <a:txBody>
                    <a:bodyPr/>
                    <a:lstStyle/>
                    <a:p>
                      <a:pPr algn="l" rtl="0"/>
                      <a:r>
                        <a:rPr lang="fr-FR" sz="1800" b="1" i="0" u="none" kern="1200" baseline="0" dirty="0">
                          <a:solidFill>
                            <a:schemeClr val="lt1"/>
                          </a:solidFill>
                          <a:effectLst/>
                          <a:latin typeface="+mn-lt"/>
                          <a:ea typeface="+mn-ea"/>
                          <a:cs typeface="+mn-cs"/>
                        </a:rPr>
                        <a:t>3.1 Stock conforme au plan</a:t>
                      </a:r>
                      <a:r>
                        <a:rPr lang="fr-FR" sz="1800" b="0" i="0" u="none" baseline="0" dirty="0">
                          <a:effectLst/>
                        </a:rPr>
                        <a:t> </a:t>
                      </a:r>
                      <a:endParaRPr lang="fr-FR" sz="1800" dirty="0"/>
                    </a:p>
                  </a:txBody>
                  <a:tcPr/>
                </a:tc>
                <a:tc hMerge="1">
                  <a:txBody>
                    <a:bodyPr/>
                    <a:lstStyle/>
                    <a:p>
                      <a:endParaRPr lang="fr-FR" dirty="0"/>
                    </a:p>
                  </a:txBody>
                  <a:tcPr/>
                </a:tc>
                <a:extLst>
                  <a:ext uri="{0D108BD9-81ED-4DB2-BD59-A6C34878D82A}">
                    <a16:rowId xmlns="" xmlns:a16="http://schemas.microsoft.com/office/drawing/2014/main" val="10000"/>
                  </a:ext>
                </a:extLst>
              </a:tr>
              <a:tr h="565700">
                <a:tc>
                  <a:txBody>
                    <a:bodyPr/>
                    <a:lstStyle/>
                    <a:p>
                      <a:pPr algn="l" rtl="0">
                        <a:lnSpc>
                          <a:spcPct val="108000"/>
                        </a:lnSpc>
                        <a:spcBef>
                          <a:spcPts val="200"/>
                        </a:spcBef>
                        <a:spcAft>
                          <a:spcPts val="200"/>
                        </a:spcAft>
                      </a:pPr>
                      <a:r>
                        <a:rPr lang="fr-FR" sz="1600" b="0" i="0" u="none" baseline="0">
                          <a:solidFill>
                            <a:srgbClr val="6C6463"/>
                          </a:solidFill>
                          <a:effectLst/>
                          <a:latin typeface="Gill Sans MT" panose="020B0502020104020203" pitchFamily="34" charset="0"/>
                          <a:ea typeface="Arial" charset="0"/>
                          <a:cs typeface="Cabin" charset="0"/>
                        </a:rPr>
                        <a:t>Définition</a:t>
                      </a:r>
                      <a:endParaRPr lang="fr-FR" sz="16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pPr algn="l" rtl="0"/>
                      <a:r>
                        <a:rPr lang="fr-FR" sz="1600" b="0" i="0" u="none" kern="1200" baseline="0">
                          <a:solidFill>
                            <a:schemeClr val="accent3"/>
                          </a:solidFill>
                          <a:effectLst/>
                          <a:latin typeface="Gill Sans MT" panose="020B0502020104020203" pitchFamily="34" charset="0"/>
                          <a:ea typeface="Arial" charset="0"/>
                          <a:cs typeface="Arial" charset="0"/>
                        </a:rPr>
                        <a:t>Cet indicateur mesure le pourcentage de produits traceurs compris entre les niveaux de stock minimum et maximum dans chaque établissement évalué.</a:t>
                      </a:r>
                      <a:r>
                        <a:rPr lang="fr-FR" sz="1600" b="0" i="0" u="none" baseline="0">
                          <a:solidFill>
                            <a:schemeClr val="accent3"/>
                          </a:solidFill>
                          <a:effectLst/>
                          <a:latin typeface="Gill Sans MT" panose="020B0502020104020203" pitchFamily="34" charset="0"/>
                          <a:ea typeface="Arial" charset="0"/>
                          <a:cs typeface="Arial" charset="0"/>
                        </a:rPr>
                        <a:t> </a:t>
                      </a:r>
                      <a:endParaRPr lang="fr-FR" sz="1600" dirty="0">
                        <a:solidFill>
                          <a:schemeClr val="accent3"/>
                        </a:solidFill>
                        <a:latin typeface="Gill Sans MT" panose="020B0502020104020203" pitchFamily="34" charset="0"/>
                        <a:ea typeface="Arial" charset="0"/>
                        <a:cs typeface="Arial" charset="0"/>
                      </a:endParaRPr>
                    </a:p>
                  </a:txBody>
                  <a:tcPr/>
                </a:tc>
                <a:extLst>
                  <a:ext uri="{0D108BD9-81ED-4DB2-BD59-A6C34878D82A}">
                    <a16:rowId xmlns="" xmlns:a16="http://schemas.microsoft.com/office/drawing/2014/main" val="10001"/>
                  </a:ext>
                </a:extLst>
              </a:tr>
              <a:tr h="601710">
                <a:tc>
                  <a:txBody>
                    <a:bodyPr/>
                    <a:lstStyle/>
                    <a:p>
                      <a:pPr algn="l" rtl="0">
                        <a:lnSpc>
                          <a:spcPct val="108000"/>
                        </a:lnSpc>
                        <a:spcBef>
                          <a:spcPts val="200"/>
                        </a:spcBef>
                        <a:spcAft>
                          <a:spcPts val="200"/>
                        </a:spcAft>
                      </a:pPr>
                      <a:r>
                        <a:rPr lang="fr-FR" sz="1600" b="0" i="0" u="none" baseline="0">
                          <a:solidFill>
                            <a:srgbClr val="6C6463"/>
                          </a:solidFill>
                          <a:effectLst/>
                          <a:latin typeface="Gill Sans MT" panose="020B0502020104020203" pitchFamily="34" charset="0"/>
                          <a:ea typeface="Arial" charset="0"/>
                          <a:cs typeface="Cabin" charset="0"/>
                        </a:rPr>
                        <a:t>Formule</a:t>
                      </a:r>
                      <a:endParaRPr lang="fr-FR" sz="16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endParaRPr lang="fr-FR" sz="1600" dirty="0">
                        <a:latin typeface="Gill Sans MT" panose="020B0502020104020203" pitchFamily="34" charset="0"/>
                      </a:endParaRPr>
                    </a:p>
                  </a:txBody>
                  <a:tcPr/>
                </a:tc>
                <a:extLst>
                  <a:ext uri="{0D108BD9-81ED-4DB2-BD59-A6C34878D82A}">
                    <a16:rowId xmlns="" xmlns:a16="http://schemas.microsoft.com/office/drawing/2014/main" val="10002"/>
                  </a:ext>
                </a:extLst>
              </a:tr>
              <a:tr h="807147">
                <a:tc>
                  <a:txBody>
                    <a:bodyPr/>
                    <a:lstStyle/>
                    <a:p>
                      <a:pPr algn="l" rtl="0">
                        <a:lnSpc>
                          <a:spcPct val="108000"/>
                        </a:lnSpc>
                        <a:spcBef>
                          <a:spcPts val="200"/>
                        </a:spcBef>
                        <a:spcAft>
                          <a:spcPts val="200"/>
                        </a:spcAft>
                      </a:pPr>
                      <a:r>
                        <a:rPr lang="fr-FR" sz="1600" b="0" i="0" u="none" baseline="0">
                          <a:solidFill>
                            <a:srgbClr val="6C6463"/>
                          </a:solidFill>
                          <a:effectLst/>
                          <a:latin typeface="Gill Sans MT" panose="020B0502020104020203" pitchFamily="34" charset="0"/>
                          <a:ea typeface="Arial" charset="0"/>
                          <a:cs typeface="Cabin" charset="0"/>
                        </a:rPr>
                        <a:t>Données requises</a:t>
                      </a:r>
                      <a:endParaRPr lang="fr-FR" sz="16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pPr marL="342900" marR="393065" lvl="0" indent="-342900" algn="l" rtl="0">
                        <a:lnSpc>
                          <a:spcPct val="100000"/>
                        </a:lnSpc>
                        <a:spcBef>
                          <a:spcPts val="0"/>
                        </a:spcBef>
                        <a:spcAft>
                          <a:spcPts val="0"/>
                        </a:spcAft>
                        <a:buFont typeface="Arial" charset="0"/>
                        <a:buChar char="•"/>
                      </a:pPr>
                      <a:r>
                        <a:rPr lang="fr-FR" sz="1600" b="0" i="0" u="none" baseline="0" dirty="0">
                          <a:solidFill>
                            <a:srgbClr val="6C6463"/>
                          </a:solidFill>
                          <a:effectLst/>
                          <a:latin typeface="Gill Sans MT" panose="020B0502020104020203" pitchFamily="34" charset="0"/>
                          <a:ea typeface="Arial" charset="0"/>
                          <a:cs typeface="Arial" charset="0"/>
                        </a:rPr>
                        <a:t>Mois de stock disponible à un instant T de chaque mois de la période de </a:t>
                      </a:r>
                      <a:r>
                        <a:rPr lang="fr-FR" sz="1600" b="0" i="0" u="none" baseline="0" dirty="0" err="1">
                          <a:solidFill>
                            <a:srgbClr val="6C6463"/>
                          </a:solidFill>
                          <a:effectLst/>
                          <a:latin typeface="Gill Sans MT" panose="020B0502020104020203" pitchFamily="34" charset="0"/>
                          <a:ea typeface="Arial" charset="0"/>
                          <a:cs typeface="Arial" charset="0"/>
                        </a:rPr>
                        <a:t>reporting</a:t>
                      </a:r>
                      <a:endParaRPr lang="fr-FR" sz="1600" dirty="0">
                        <a:solidFill>
                          <a:srgbClr val="6C6463"/>
                        </a:solidFill>
                        <a:effectLst/>
                        <a:latin typeface="Gill Sans MT" panose="020B0502020104020203" pitchFamily="34" charset="0"/>
                        <a:ea typeface="Arial" charset="0"/>
                        <a:cs typeface="Arial" charset="0"/>
                      </a:endParaRPr>
                    </a:p>
                    <a:p>
                      <a:pPr marL="342900" marR="393065" lvl="0" indent="-342900" algn="l" rtl="0">
                        <a:lnSpc>
                          <a:spcPct val="100000"/>
                        </a:lnSpc>
                        <a:spcBef>
                          <a:spcPts val="0"/>
                        </a:spcBef>
                        <a:spcAft>
                          <a:spcPts val="0"/>
                        </a:spcAft>
                        <a:buFont typeface="Arial" charset="0"/>
                        <a:buChar char="•"/>
                      </a:pPr>
                      <a:r>
                        <a:rPr lang="fr-FR" sz="1600" b="0" i="0" u="none" baseline="0" dirty="0">
                          <a:solidFill>
                            <a:srgbClr val="6C6463"/>
                          </a:solidFill>
                          <a:effectLst/>
                          <a:latin typeface="Gill Sans MT" panose="020B0502020104020203" pitchFamily="34" charset="0"/>
                          <a:ea typeface="Arial" charset="0"/>
                          <a:cs typeface="Arial" charset="0"/>
                        </a:rPr>
                        <a:t>Niveaux min./max. établis pour chaque type de site visité</a:t>
                      </a:r>
                      <a:endParaRPr lang="fr-FR" sz="1600" dirty="0">
                        <a:solidFill>
                          <a:srgbClr val="6C6463"/>
                        </a:solidFill>
                        <a:effectLst/>
                        <a:latin typeface="Gill Sans MT" panose="020B0502020104020203" pitchFamily="34" charset="0"/>
                        <a:ea typeface="Arial" charset="0"/>
                        <a:cs typeface="Arial" charset="0"/>
                      </a:endParaRPr>
                    </a:p>
                    <a:p>
                      <a:pPr marL="342900" marR="393065" lvl="0" indent="-342900" algn="l" rtl="0">
                        <a:lnSpc>
                          <a:spcPct val="100000"/>
                        </a:lnSpc>
                        <a:spcBef>
                          <a:spcPts val="0"/>
                        </a:spcBef>
                        <a:spcAft>
                          <a:spcPts val="0"/>
                        </a:spcAft>
                        <a:buFont typeface="Arial" charset="0"/>
                        <a:buChar char="•"/>
                      </a:pPr>
                      <a:r>
                        <a:rPr lang="fr-FR" sz="1600" b="0" i="0" u="none" baseline="0" dirty="0">
                          <a:solidFill>
                            <a:srgbClr val="6C6463"/>
                          </a:solidFill>
                          <a:effectLst/>
                          <a:latin typeface="Gill Sans MT" panose="020B0502020104020203" pitchFamily="34" charset="0"/>
                          <a:ea typeface="Arial" charset="0"/>
                          <a:cs typeface="Arial" charset="0"/>
                        </a:rPr>
                        <a:t>Informations </a:t>
                      </a:r>
                      <a:r>
                        <a:rPr lang="fr-FR" sz="1600" b="0" i="0" u="none" baseline="0" dirty="0" smtClean="0">
                          <a:solidFill>
                            <a:srgbClr val="6C6463"/>
                          </a:solidFill>
                          <a:effectLst/>
                          <a:latin typeface="Gill Sans MT" panose="020B0502020104020203" pitchFamily="34" charset="0"/>
                          <a:ea typeface="Arial" charset="0"/>
                          <a:cs typeface="Arial" charset="0"/>
                        </a:rPr>
                        <a:t>d’identification</a:t>
                      </a:r>
                      <a:r>
                        <a:rPr lang="fr-FR" sz="1600" b="0" i="0" u="none" baseline="0" dirty="0">
                          <a:solidFill>
                            <a:srgbClr val="6C6463"/>
                          </a:solidFill>
                          <a:effectLst/>
                          <a:latin typeface="Gill Sans MT" panose="020B0502020104020203" pitchFamily="34" charset="0"/>
                          <a:ea typeface="Arial" charset="0"/>
                          <a:cs typeface="Arial" charset="0"/>
                        </a:rPr>
                        <a:t> : type de produit, zone géographique, type </a:t>
                      </a:r>
                      <a:r>
                        <a:rPr lang="fr-FR" sz="1600" b="0" i="0" u="none" baseline="0" dirty="0" smtClean="0">
                          <a:solidFill>
                            <a:srgbClr val="6C6463"/>
                          </a:solidFill>
                          <a:effectLst/>
                          <a:latin typeface="Gill Sans MT" panose="020B0502020104020203" pitchFamily="34" charset="0"/>
                          <a:ea typeface="Arial" charset="0"/>
                          <a:cs typeface="Arial" charset="0"/>
                        </a:rPr>
                        <a:t>d’établissement</a:t>
                      </a:r>
                      <a:r>
                        <a:rPr lang="fr-FR" sz="1600" b="0" i="0" u="none" baseline="0" dirty="0">
                          <a:solidFill>
                            <a:srgbClr val="6C6463"/>
                          </a:solidFill>
                          <a:effectLst/>
                          <a:latin typeface="Gill Sans MT" panose="020B0502020104020203" pitchFamily="34" charset="0"/>
                          <a:ea typeface="Arial" charset="0"/>
                          <a:cs typeface="Arial" charset="0"/>
                        </a:rPr>
                        <a:t>, nom de </a:t>
                      </a:r>
                      <a:r>
                        <a:rPr lang="fr-FR" sz="1600" b="0" i="0" u="none" baseline="0" dirty="0" smtClean="0">
                          <a:solidFill>
                            <a:srgbClr val="6C6463"/>
                          </a:solidFill>
                          <a:effectLst/>
                          <a:latin typeface="Gill Sans MT" panose="020B0502020104020203" pitchFamily="34" charset="0"/>
                          <a:ea typeface="Arial" charset="0"/>
                          <a:cs typeface="Arial" charset="0"/>
                        </a:rPr>
                        <a:t>l’établissement</a:t>
                      </a:r>
                      <a:endParaRPr lang="fr-FR" sz="1600" dirty="0">
                        <a:solidFill>
                          <a:srgbClr val="6C6463"/>
                        </a:solidFill>
                        <a:effectLst/>
                        <a:latin typeface="Gill Sans MT" panose="020B0502020104020203" pitchFamily="34" charset="0"/>
                        <a:ea typeface="Arial" charset="0"/>
                        <a:cs typeface="Arial" charset="0"/>
                      </a:endParaRPr>
                    </a:p>
                  </a:txBody>
                  <a:tcPr marL="68580" marR="68580" marT="0" marB="0"/>
                </a:tc>
                <a:extLst>
                  <a:ext uri="{0D108BD9-81ED-4DB2-BD59-A6C34878D82A}">
                    <a16:rowId xmlns="" xmlns:a16="http://schemas.microsoft.com/office/drawing/2014/main" val="10003"/>
                  </a:ext>
                </a:extLst>
              </a:tr>
              <a:tr h="589977">
                <a:tc>
                  <a:txBody>
                    <a:bodyPr/>
                    <a:lstStyle/>
                    <a:p>
                      <a:pPr algn="l" rtl="0">
                        <a:lnSpc>
                          <a:spcPct val="108000"/>
                        </a:lnSpc>
                        <a:spcBef>
                          <a:spcPts val="200"/>
                        </a:spcBef>
                        <a:spcAft>
                          <a:spcPts val="200"/>
                        </a:spcAft>
                      </a:pPr>
                      <a:r>
                        <a:rPr lang="fr-FR" sz="1600" b="0" i="0" u="none" baseline="0" dirty="0">
                          <a:solidFill>
                            <a:srgbClr val="6C6463"/>
                          </a:solidFill>
                          <a:effectLst/>
                          <a:latin typeface="Gill Sans MT" panose="020B0502020104020203" pitchFamily="34" charset="0"/>
                          <a:ea typeface="Arial" charset="0"/>
                          <a:cs typeface="Cabin" charset="0"/>
                        </a:rPr>
                        <a:t>Sources de données</a:t>
                      </a:r>
                      <a:endParaRPr lang="fr-FR" sz="16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pPr marL="342900" marR="393065" lvl="0" indent="-342900" algn="l" rtl="0">
                        <a:lnSpc>
                          <a:spcPct val="100000"/>
                        </a:lnSpc>
                        <a:spcBef>
                          <a:spcPts val="0"/>
                        </a:spcBef>
                        <a:spcAft>
                          <a:spcPts val="0"/>
                        </a:spcAft>
                        <a:buFont typeface="Arial" charset="0"/>
                        <a:buChar char="•"/>
                      </a:pPr>
                      <a:r>
                        <a:rPr lang="fr-FR" sz="1600" b="0" i="1" u="none" baseline="0" dirty="0">
                          <a:solidFill>
                            <a:srgbClr val="6C6463"/>
                          </a:solidFill>
                          <a:effectLst/>
                          <a:latin typeface="Gill Sans MT" panose="020B0502020104020203" pitchFamily="34" charset="0"/>
                          <a:ea typeface="Arial" charset="0"/>
                          <a:cs typeface="Arial" charset="0"/>
                        </a:rPr>
                        <a:t>Mois de stock disponibles</a:t>
                      </a:r>
                      <a:r>
                        <a:rPr lang="fr-FR" sz="1600" b="0" i="0" u="none" baseline="0" dirty="0">
                          <a:solidFill>
                            <a:srgbClr val="6C6463"/>
                          </a:solidFill>
                          <a:effectLst/>
                          <a:latin typeface="Gill Sans MT" panose="020B0502020104020203" pitchFamily="34" charset="0"/>
                          <a:ea typeface="Arial" charset="0"/>
                          <a:cs typeface="Arial" charset="0"/>
                        </a:rPr>
                        <a:t> : jour de visite : nombre </a:t>
                      </a:r>
                      <a:r>
                        <a:rPr lang="fr-FR" sz="1600" b="0" i="0" u="none" baseline="0" dirty="0" smtClean="0">
                          <a:solidFill>
                            <a:srgbClr val="6C6463"/>
                          </a:solidFill>
                          <a:effectLst/>
                          <a:latin typeface="Gill Sans MT" panose="020B0502020104020203" pitchFamily="34" charset="0"/>
                          <a:ea typeface="Arial" charset="0"/>
                          <a:cs typeface="Arial" charset="0"/>
                        </a:rPr>
                        <a:t>d’articles </a:t>
                      </a:r>
                      <a:r>
                        <a:rPr lang="fr-FR" sz="1600" b="0" i="0" u="none" baseline="0" dirty="0">
                          <a:solidFill>
                            <a:srgbClr val="6C6463"/>
                          </a:solidFill>
                          <a:effectLst/>
                          <a:latin typeface="Gill Sans MT" panose="020B0502020104020203" pitchFamily="34" charset="0"/>
                          <a:ea typeface="Arial" charset="0"/>
                          <a:cs typeface="Arial" charset="0"/>
                        </a:rPr>
                        <a:t>en stock, historique : fiches de stock               </a:t>
                      </a:r>
                      <a:endParaRPr lang="fr-FR" sz="1600" dirty="0">
                        <a:solidFill>
                          <a:srgbClr val="6C6463"/>
                        </a:solidFill>
                        <a:effectLst/>
                        <a:latin typeface="Gill Sans MT" panose="020B0502020104020203" pitchFamily="34" charset="0"/>
                        <a:ea typeface="Arial" charset="0"/>
                        <a:cs typeface="Arial" charset="0"/>
                      </a:endParaRPr>
                    </a:p>
                    <a:p>
                      <a:pPr marL="342900" marR="393065" lvl="0" indent="-342900" algn="l" rtl="0">
                        <a:lnSpc>
                          <a:spcPct val="100000"/>
                        </a:lnSpc>
                        <a:spcBef>
                          <a:spcPts val="0"/>
                        </a:spcBef>
                        <a:spcAft>
                          <a:spcPts val="0"/>
                        </a:spcAft>
                        <a:buFont typeface="Arial" charset="0"/>
                        <a:buChar char="•"/>
                      </a:pPr>
                      <a:r>
                        <a:rPr lang="fr-FR" sz="1600" b="0" i="1" u="none" baseline="0" dirty="0">
                          <a:solidFill>
                            <a:srgbClr val="6C6463"/>
                          </a:solidFill>
                          <a:effectLst/>
                          <a:latin typeface="Gill Sans MT" panose="020B0502020104020203" pitchFamily="34" charset="0"/>
                          <a:ea typeface="Arial" charset="0"/>
                          <a:cs typeface="Arial" charset="0"/>
                        </a:rPr>
                        <a:t>Niveaux de stock min./max.</a:t>
                      </a:r>
                      <a:r>
                        <a:rPr lang="fr-FR" sz="1600" b="0" i="0" u="none" baseline="0" dirty="0">
                          <a:solidFill>
                            <a:srgbClr val="6C6463"/>
                          </a:solidFill>
                          <a:effectLst/>
                          <a:latin typeface="Gill Sans MT" panose="020B0502020104020203" pitchFamily="34" charset="0"/>
                          <a:ea typeface="Arial" charset="0"/>
                          <a:cs typeface="Arial" charset="0"/>
                        </a:rPr>
                        <a:t> Ministère de la Santé  </a:t>
                      </a:r>
                      <a:endParaRPr lang="fr-FR" sz="1600" dirty="0">
                        <a:solidFill>
                          <a:srgbClr val="6C6463"/>
                        </a:solidFill>
                        <a:effectLst/>
                        <a:latin typeface="Gill Sans MT" panose="020B0502020104020203" pitchFamily="34" charset="0"/>
                        <a:ea typeface="Arial" charset="0"/>
                        <a:cs typeface="Arial" charset="0"/>
                      </a:endParaRPr>
                    </a:p>
                  </a:txBody>
                  <a:tcPr marL="68580" marR="68580" marT="0" marB="0"/>
                </a:tc>
                <a:extLst>
                  <a:ext uri="{0D108BD9-81ED-4DB2-BD59-A6C34878D82A}">
                    <a16:rowId xmlns="" xmlns:a16="http://schemas.microsoft.com/office/drawing/2014/main" val="10004"/>
                  </a:ext>
                </a:extLst>
              </a:tr>
              <a:tr h="1607247">
                <a:tc>
                  <a:txBody>
                    <a:bodyPr/>
                    <a:lstStyle/>
                    <a:p>
                      <a:pPr algn="l" rtl="0">
                        <a:lnSpc>
                          <a:spcPct val="108000"/>
                        </a:lnSpc>
                        <a:spcBef>
                          <a:spcPts val="200"/>
                        </a:spcBef>
                        <a:spcAft>
                          <a:spcPts val="200"/>
                        </a:spcAft>
                      </a:pPr>
                      <a:r>
                        <a:rPr lang="fr-FR" sz="1600" b="0" i="0" u="none" baseline="0" dirty="0">
                          <a:solidFill>
                            <a:srgbClr val="6C6463"/>
                          </a:solidFill>
                          <a:effectLst/>
                          <a:latin typeface="Gill Sans MT" panose="020B0502020104020203" pitchFamily="34" charset="0"/>
                          <a:ea typeface="Arial" charset="0"/>
                          <a:cs typeface="Cabin" charset="0"/>
                        </a:rPr>
                        <a:t>Conseils pour la collecte et </a:t>
                      </a:r>
                      <a:r>
                        <a:rPr lang="fr-FR" sz="1600" b="0" i="0" u="none" baseline="0" dirty="0" smtClean="0">
                          <a:solidFill>
                            <a:srgbClr val="6C6463"/>
                          </a:solidFill>
                          <a:effectLst/>
                          <a:latin typeface="Gill Sans MT" panose="020B0502020104020203" pitchFamily="34" charset="0"/>
                          <a:ea typeface="Arial" charset="0"/>
                          <a:cs typeface="Cabin" charset="0"/>
                        </a:rPr>
                        <a:t>l’analyse</a:t>
                      </a:r>
                      <a:endParaRPr lang="fr-FR" sz="16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pPr marL="342900" marR="393065" lvl="0" indent="-342900" algn="l" rtl="0">
                        <a:lnSpc>
                          <a:spcPct val="100000"/>
                        </a:lnSpc>
                        <a:spcBef>
                          <a:spcPts val="0"/>
                        </a:spcBef>
                        <a:spcAft>
                          <a:spcPts val="0"/>
                        </a:spcAft>
                        <a:buFont typeface="Arial" charset="0"/>
                        <a:buChar char="•"/>
                      </a:pPr>
                      <a:r>
                        <a:rPr lang="fr-FR" sz="1600" b="0" i="0" u="none" baseline="0" dirty="0">
                          <a:solidFill>
                            <a:srgbClr val="6C6463"/>
                          </a:solidFill>
                          <a:effectLst/>
                          <a:latin typeface="Gill Sans MT" panose="020B0502020104020203" pitchFamily="34" charset="0"/>
                          <a:ea typeface="Arial" charset="0"/>
                          <a:cs typeface="Arial" charset="0"/>
                        </a:rPr>
                        <a:t>Les données relatives au stock disponible correspondent au nombre total </a:t>
                      </a:r>
                      <a:r>
                        <a:rPr lang="fr-FR" sz="1600" b="0" i="0" u="none" baseline="0" dirty="0" smtClean="0">
                          <a:solidFill>
                            <a:srgbClr val="6C6463"/>
                          </a:solidFill>
                          <a:effectLst/>
                          <a:latin typeface="Gill Sans MT" panose="020B0502020104020203" pitchFamily="34" charset="0"/>
                          <a:ea typeface="Arial" charset="0"/>
                          <a:cs typeface="Arial" charset="0"/>
                        </a:rPr>
                        <a:t>d’unités </a:t>
                      </a:r>
                      <a:r>
                        <a:rPr lang="fr-FR" sz="1600" b="0" i="0" u="none" baseline="0" dirty="0">
                          <a:solidFill>
                            <a:srgbClr val="6C6463"/>
                          </a:solidFill>
                          <a:effectLst/>
                          <a:latin typeface="Gill Sans MT" panose="020B0502020104020203" pitchFamily="34" charset="0"/>
                          <a:ea typeface="Arial" charset="0"/>
                          <a:cs typeface="Arial" charset="0"/>
                        </a:rPr>
                        <a:t>en stock à un instant T, défini par </a:t>
                      </a:r>
                      <a:r>
                        <a:rPr lang="fr-FR" sz="1600" b="0" i="0" u="none" baseline="0" dirty="0" smtClean="0">
                          <a:solidFill>
                            <a:srgbClr val="6C6463"/>
                          </a:solidFill>
                          <a:effectLst/>
                          <a:latin typeface="Gill Sans MT" panose="020B0502020104020203" pitchFamily="34" charset="0"/>
                          <a:ea typeface="Arial" charset="0"/>
                          <a:cs typeface="Arial" charset="0"/>
                        </a:rPr>
                        <a:t>l’équipe d’évaluation</a:t>
                      </a:r>
                      <a:r>
                        <a:rPr lang="fr-FR" sz="1600" b="0" i="0" u="none" baseline="0" dirty="0">
                          <a:solidFill>
                            <a:srgbClr val="6C6463"/>
                          </a:solidFill>
                          <a:effectLst/>
                          <a:latin typeface="Gill Sans MT" panose="020B0502020104020203" pitchFamily="34" charset="0"/>
                          <a:ea typeface="Arial" charset="0"/>
                          <a:cs typeface="Arial" charset="0"/>
                        </a:rPr>
                        <a:t>. Les équipes </a:t>
                      </a:r>
                      <a:r>
                        <a:rPr lang="fr-FR" sz="1600" b="0" i="0" u="none" baseline="0" dirty="0" smtClean="0">
                          <a:solidFill>
                            <a:srgbClr val="6C6463"/>
                          </a:solidFill>
                          <a:effectLst/>
                          <a:latin typeface="Gill Sans MT" panose="020B0502020104020203" pitchFamily="34" charset="0"/>
                          <a:ea typeface="Arial" charset="0"/>
                          <a:cs typeface="Arial" charset="0"/>
                        </a:rPr>
                        <a:t>d’évaluation </a:t>
                      </a:r>
                      <a:r>
                        <a:rPr lang="fr-FR" sz="1600" b="0" i="0" u="none" baseline="0" dirty="0">
                          <a:solidFill>
                            <a:srgbClr val="6C6463"/>
                          </a:solidFill>
                          <a:effectLst/>
                          <a:latin typeface="Gill Sans MT" panose="020B0502020104020203" pitchFamily="34" charset="0"/>
                          <a:ea typeface="Arial" charset="0"/>
                          <a:cs typeface="Arial" charset="0"/>
                        </a:rPr>
                        <a:t>doivent </a:t>
                      </a:r>
                      <a:r>
                        <a:rPr lang="fr-FR" sz="1600" b="0" i="0" u="none" baseline="0" dirty="0" smtClean="0">
                          <a:solidFill>
                            <a:srgbClr val="6C6463"/>
                          </a:solidFill>
                          <a:effectLst/>
                          <a:latin typeface="Gill Sans MT" panose="020B0502020104020203" pitchFamily="34" charset="0"/>
                          <a:ea typeface="Arial" charset="0"/>
                          <a:cs typeface="Arial" charset="0"/>
                        </a:rPr>
                        <a:t>s’assurer </a:t>
                      </a:r>
                      <a:r>
                        <a:rPr lang="fr-FR" sz="1600" b="0" i="0" u="none" baseline="0" dirty="0">
                          <a:solidFill>
                            <a:srgbClr val="6C6463"/>
                          </a:solidFill>
                          <a:effectLst/>
                          <a:latin typeface="Gill Sans MT" panose="020B0502020104020203" pitchFamily="34" charset="0"/>
                          <a:ea typeface="Arial" charset="0"/>
                          <a:cs typeface="Arial" charset="0"/>
                        </a:rPr>
                        <a:t>que les équipes recueillent des données sur le stock disponible à la même période pour chaque mois, souvent au début ou à la fin du mois. </a:t>
                      </a:r>
                      <a:endParaRPr lang="fr-FR" sz="1600" dirty="0">
                        <a:solidFill>
                          <a:srgbClr val="6C6463"/>
                        </a:solidFill>
                        <a:effectLst/>
                        <a:latin typeface="Gill Sans MT" panose="020B0502020104020203" pitchFamily="34" charset="0"/>
                        <a:ea typeface="Arial" charset="0"/>
                        <a:cs typeface="Arial" charset="0"/>
                      </a:endParaRPr>
                    </a:p>
                    <a:p>
                      <a:pPr marL="342900" marR="393065" lvl="0" indent="-342900" algn="l" rtl="0">
                        <a:lnSpc>
                          <a:spcPct val="100000"/>
                        </a:lnSpc>
                        <a:spcBef>
                          <a:spcPts val="0"/>
                        </a:spcBef>
                        <a:spcAft>
                          <a:spcPts val="0"/>
                        </a:spcAft>
                        <a:buFont typeface="Arial" charset="0"/>
                        <a:buChar char="•"/>
                      </a:pPr>
                      <a:r>
                        <a:rPr lang="fr-FR" sz="1600" b="0" i="0" u="none" baseline="0" dirty="0">
                          <a:solidFill>
                            <a:srgbClr val="6C6463"/>
                          </a:solidFill>
                          <a:effectLst/>
                          <a:latin typeface="Gill Sans MT" panose="020B0502020104020203" pitchFamily="34" charset="0"/>
                          <a:ea typeface="Arial" charset="0"/>
                          <a:cs typeface="Arial" charset="0"/>
                        </a:rPr>
                        <a:t>Le nombre de mois de stock sera calculé à partir du stock disponible et de la consommation. Il </a:t>
                      </a:r>
                      <a:r>
                        <a:rPr lang="fr-FR" sz="1600" b="0" i="0" u="none" baseline="0" dirty="0" smtClean="0">
                          <a:solidFill>
                            <a:srgbClr val="6C6463"/>
                          </a:solidFill>
                          <a:effectLst/>
                          <a:latin typeface="Gill Sans MT" panose="020B0502020104020203" pitchFamily="34" charset="0"/>
                          <a:ea typeface="Arial" charset="0"/>
                          <a:cs typeface="Arial" charset="0"/>
                        </a:rPr>
                        <a:t>s’agit </a:t>
                      </a:r>
                      <a:r>
                        <a:rPr lang="fr-FR" sz="1600" b="0" i="0" u="none" baseline="0" dirty="0">
                          <a:solidFill>
                            <a:srgbClr val="6C6463"/>
                          </a:solidFill>
                          <a:effectLst/>
                          <a:latin typeface="Gill Sans MT" panose="020B0502020104020203" pitchFamily="34" charset="0"/>
                          <a:ea typeface="Arial" charset="0"/>
                          <a:cs typeface="Arial" charset="0"/>
                        </a:rPr>
                        <a:t>de la valeur qui doit être prise en compte pour déterminer si un site se trouve entre les niveaux minimum et maximum. Les formulaires de collecte de données doivent calculer automatiquement ce point de donnée.</a:t>
                      </a:r>
                      <a:endParaRPr lang="fr-FR" sz="1600" dirty="0">
                        <a:solidFill>
                          <a:srgbClr val="6C6463"/>
                        </a:solidFill>
                        <a:effectLst/>
                        <a:latin typeface="Gill Sans MT" panose="020B0502020104020203" pitchFamily="34" charset="0"/>
                        <a:ea typeface="Arial" charset="0"/>
                        <a:cs typeface="Arial" charset="0"/>
                      </a:endParaRPr>
                    </a:p>
                  </a:txBody>
                  <a:tcPr marL="68580" marR="68580" marT="0" marB="0"/>
                </a:tc>
                <a:extLst>
                  <a:ext uri="{0D108BD9-81ED-4DB2-BD59-A6C34878D82A}">
                    <a16:rowId xmlns="" xmlns:a16="http://schemas.microsoft.com/office/drawing/2014/main" val="10005"/>
                  </a:ext>
                </a:extLst>
              </a:tr>
              <a:tr h="646950">
                <a:tc>
                  <a:txBody>
                    <a:bodyPr/>
                    <a:lstStyle/>
                    <a:p>
                      <a:pPr algn="l" rtl="0">
                        <a:lnSpc>
                          <a:spcPct val="108000"/>
                        </a:lnSpc>
                        <a:spcBef>
                          <a:spcPts val="200"/>
                        </a:spcBef>
                        <a:spcAft>
                          <a:spcPts val="200"/>
                        </a:spcAft>
                      </a:pPr>
                      <a:r>
                        <a:rPr lang="fr-FR" sz="1600" b="0" i="0" u="none" baseline="0" dirty="0">
                          <a:solidFill>
                            <a:srgbClr val="6C6463"/>
                          </a:solidFill>
                          <a:effectLst/>
                          <a:latin typeface="Gill Sans MT" panose="020B0502020104020203" pitchFamily="34" charset="0"/>
                          <a:ea typeface="Arial" charset="0"/>
                          <a:cs typeface="Cabin" charset="0"/>
                        </a:rPr>
                        <a:t>Niveau de performance de référence</a:t>
                      </a:r>
                      <a:endParaRPr lang="fr-FR" sz="16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pPr marR="393065" algn="l" rtl="0">
                        <a:lnSpc>
                          <a:spcPct val="108000"/>
                        </a:lnSpc>
                        <a:spcBef>
                          <a:spcPts val="200"/>
                        </a:spcBef>
                        <a:spcAft>
                          <a:spcPts val="200"/>
                        </a:spcAft>
                      </a:pPr>
                      <a:r>
                        <a:rPr lang="fr-FR" sz="1600" b="0" i="0" u="none" baseline="0" dirty="0" smtClean="0">
                          <a:solidFill>
                            <a:srgbClr val="6C6463"/>
                          </a:solidFill>
                          <a:effectLst/>
                          <a:latin typeface="Gill Sans MT" panose="020B0502020104020203" pitchFamily="34" charset="0"/>
                          <a:ea typeface="Arial" charset="0"/>
                          <a:cs typeface="Arial" charset="0"/>
                        </a:rPr>
                        <a:t>L’objectif </a:t>
                      </a:r>
                      <a:r>
                        <a:rPr lang="fr-FR" sz="1600" b="0" i="0" u="none" baseline="0" dirty="0">
                          <a:solidFill>
                            <a:srgbClr val="6C6463"/>
                          </a:solidFill>
                          <a:effectLst/>
                          <a:latin typeface="Gill Sans MT" panose="020B0502020104020203" pitchFamily="34" charset="0"/>
                          <a:ea typeface="Arial" charset="0"/>
                          <a:cs typeface="Arial" charset="0"/>
                        </a:rPr>
                        <a:t>recommandé par </a:t>
                      </a:r>
                      <a:r>
                        <a:rPr lang="fr-FR" sz="1600" b="0" i="0" u="none" baseline="0" dirty="0" smtClean="0">
                          <a:solidFill>
                            <a:srgbClr val="6C6463"/>
                          </a:solidFill>
                          <a:effectLst/>
                          <a:latin typeface="Gill Sans MT" panose="020B0502020104020203" pitchFamily="34" charset="0"/>
                          <a:ea typeface="Arial" charset="0"/>
                          <a:cs typeface="Arial" charset="0"/>
                        </a:rPr>
                        <a:t>l’OMS </a:t>
                      </a:r>
                      <a:r>
                        <a:rPr lang="fr-FR" sz="1600" b="0" i="0" u="none" baseline="0" dirty="0">
                          <a:solidFill>
                            <a:srgbClr val="6C6463"/>
                          </a:solidFill>
                          <a:effectLst/>
                          <a:latin typeface="Gill Sans MT" panose="020B0502020104020203" pitchFamily="34" charset="0"/>
                          <a:ea typeface="Arial" charset="0"/>
                          <a:cs typeface="Arial" charset="0"/>
                        </a:rPr>
                        <a:t>est que 100 % du stock doit se trouver entre les tolérances min. et max.  Il </a:t>
                      </a:r>
                      <a:r>
                        <a:rPr lang="fr-FR" sz="1600" b="0" i="0" u="none" baseline="0" dirty="0" smtClean="0">
                          <a:solidFill>
                            <a:srgbClr val="6C6463"/>
                          </a:solidFill>
                          <a:effectLst/>
                          <a:latin typeface="Gill Sans MT" panose="020B0502020104020203" pitchFamily="34" charset="0"/>
                          <a:ea typeface="Arial" charset="0"/>
                          <a:cs typeface="Arial" charset="0"/>
                        </a:rPr>
                        <a:t>s’agirait d’une </a:t>
                      </a:r>
                      <a:r>
                        <a:rPr lang="fr-FR" sz="1600" b="0" i="0" u="none" baseline="0" dirty="0">
                          <a:solidFill>
                            <a:srgbClr val="6C6463"/>
                          </a:solidFill>
                          <a:effectLst/>
                          <a:latin typeface="Gill Sans MT" panose="020B0502020104020203" pitchFamily="34" charset="0"/>
                          <a:ea typeface="Arial" charset="0"/>
                          <a:cs typeface="Arial" charset="0"/>
                        </a:rPr>
                        <a:t>performance exceptionnelle. En pratique, un taux </a:t>
                      </a:r>
                      <a:r>
                        <a:rPr lang="fr-FR" sz="1600" b="0" i="0" u="none" baseline="0" dirty="0" smtClean="0">
                          <a:solidFill>
                            <a:srgbClr val="6C6463"/>
                          </a:solidFill>
                          <a:effectLst/>
                          <a:latin typeface="Gill Sans MT" panose="020B0502020104020203" pitchFamily="34" charset="0"/>
                          <a:ea typeface="Arial" charset="0"/>
                          <a:cs typeface="Arial" charset="0"/>
                        </a:rPr>
                        <a:t>d’au </a:t>
                      </a:r>
                      <a:r>
                        <a:rPr lang="fr-FR" sz="1600" b="0" i="0" u="none" baseline="0" dirty="0">
                          <a:solidFill>
                            <a:srgbClr val="6C6463"/>
                          </a:solidFill>
                          <a:effectLst/>
                          <a:latin typeface="Gill Sans MT" panose="020B0502020104020203" pitchFamily="34" charset="0"/>
                          <a:ea typeface="Arial" charset="0"/>
                          <a:cs typeface="Arial" charset="0"/>
                        </a:rPr>
                        <a:t>moins 90 % constitue déjà une bonne performance.</a:t>
                      </a:r>
                      <a:endParaRPr lang="fr-FR" sz="1600" dirty="0">
                        <a:solidFill>
                          <a:srgbClr val="6C6463"/>
                        </a:solidFill>
                        <a:effectLst/>
                        <a:latin typeface="Gill Sans MT" panose="020B0502020104020203" pitchFamily="34" charset="0"/>
                        <a:ea typeface="Arial" charset="0"/>
                        <a:cs typeface="Arial" charset="0"/>
                      </a:endParaRPr>
                    </a:p>
                  </a:txBody>
                  <a:tcPr marL="68580" marR="68580" marT="0" marB="0"/>
                </a:tc>
                <a:extLst>
                  <a:ext uri="{0D108BD9-81ED-4DB2-BD59-A6C34878D82A}">
                    <a16:rowId xmlns="" xmlns:a16="http://schemas.microsoft.com/office/drawing/2014/main" val="10006"/>
                  </a:ext>
                </a:extLst>
              </a:tr>
              <a:tr h="638300">
                <a:tc>
                  <a:txBody>
                    <a:bodyPr/>
                    <a:lstStyle/>
                    <a:p>
                      <a:pPr algn="l" rtl="0">
                        <a:lnSpc>
                          <a:spcPct val="108000"/>
                        </a:lnSpc>
                        <a:spcBef>
                          <a:spcPts val="200"/>
                        </a:spcBef>
                        <a:spcAft>
                          <a:spcPts val="200"/>
                        </a:spcAft>
                      </a:pPr>
                      <a:r>
                        <a:rPr lang="fr-FR" sz="1600" b="0" i="0" u="none" baseline="0">
                          <a:solidFill>
                            <a:srgbClr val="6C6463"/>
                          </a:solidFill>
                          <a:effectLst/>
                          <a:latin typeface="Gill Sans MT" panose="020B0502020104020203" pitchFamily="34" charset="0"/>
                          <a:ea typeface="Arial" charset="0"/>
                          <a:cs typeface="Cabin" charset="0"/>
                        </a:rPr>
                        <a:t>Indicateurs liés</a:t>
                      </a:r>
                      <a:endParaRPr lang="fr-FR" sz="16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pPr marR="393065" algn="l" rtl="0">
                        <a:lnSpc>
                          <a:spcPct val="108000"/>
                        </a:lnSpc>
                        <a:spcBef>
                          <a:spcPts val="200"/>
                        </a:spcBef>
                        <a:spcAft>
                          <a:spcPts val="200"/>
                        </a:spcAft>
                      </a:pPr>
                      <a:r>
                        <a:rPr lang="fr-FR" sz="1600" b="0" i="0" u="none" baseline="0" dirty="0">
                          <a:solidFill>
                            <a:srgbClr val="6C6463"/>
                          </a:solidFill>
                          <a:effectLst/>
                          <a:latin typeface="Gill Sans MT" panose="020B0502020104020203" pitchFamily="34" charset="0"/>
                          <a:ea typeface="Arial" charset="0"/>
                          <a:cs typeface="Arial" charset="0"/>
                        </a:rPr>
                        <a:t>3.2 Taux de rupture par produit traceur par niveau dans le système, 3.3 Exactitude des stocks et 2.1 Taux de ponctualité et taux </a:t>
                      </a:r>
                      <a:r>
                        <a:rPr lang="fr-FR" sz="1600" b="0" i="0" u="none" baseline="0" dirty="0" smtClean="0">
                          <a:solidFill>
                            <a:srgbClr val="6C6463"/>
                          </a:solidFill>
                          <a:effectLst/>
                          <a:latin typeface="Gill Sans MT" panose="020B0502020104020203" pitchFamily="34" charset="0"/>
                          <a:ea typeface="Arial" charset="0"/>
                          <a:cs typeface="Arial" charset="0"/>
                        </a:rPr>
                        <a:t>d’exécution </a:t>
                      </a:r>
                      <a:r>
                        <a:rPr lang="fr-FR" sz="1600" b="0" i="0" u="none" baseline="0" dirty="0">
                          <a:solidFill>
                            <a:srgbClr val="6C6463"/>
                          </a:solidFill>
                          <a:effectLst/>
                          <a:latin typeface="Gill Sans MT" panose="020B0502020104020203" pitchFamily="34" charset="0"/>
                          <a:ea typeface="Arial" charset="0"/>
                          <a:cs typeface="Arial" charset="0"/>
                        </a:rPr>
                        <a:t>des commandes du fournisseur</a:t>
                      </a:r>
                      <a:endParaRPr lang="fr-FR" sz="1600" dirty="0">
                        <a:solidFill>
                          <a:srgbClr val="6C6463"/>
                        </a:solidFill>
                        <a:effectLst/>
                        <a:latin typeface="Gill Sans MT" panose="020B0502020104020203" pitchFamily="34" charset="0"/>
                        <a:ea typeface="Arial" charset="0"/>
                        <a:cs typeface="Arial" charset="0"/>
                      </a:endParaRPr>
                    </a:p>
                  </a:txBody>
                  <a:tcPr marL="68580" marR="68580" marT="0" marB="0"/>
                </a:tc>
                <a:extLst>
                  <a:ext uri="{0D108BD9-81ED-4DB2-BD59-A6C34878D82A}">
                    <a16:rowId xmlns="" xmlns:a16="http://schemas.microsoft.com/office/drawing/2014/main" val="10007"/>
                  </a:ext>
                </a:extLst>
              </a:tr>
              <a:tr h="325569">
                <a:tc>
                  <a:txBody>
                    <a:bodyPr/>
                    <a:lstStyle/>
                    <a:p>
                      <a:pPr algn="l" rtl="0">
                        <a:lnSpc>
                          <a:spcPct val="108000"/>
                        </a:lnSpc>
                        <a:spcBef>
                          <a:spcPts val="200"/>
                        </a:spcBef>
                        <a:spcAft>
                          <a:spcPts val="200"/>
                        </a:spcAft>
                      </a:pPr>
                      <a:r>
                        <a:rPr lang="fr-FR" sz="1600" b="0" i="0" u="none" baseline="0">
                          <a:solidFill>
                            <a:srgbClr val="6C6463"/>
                          </a:solidFill>
                          <a:effectLst/>
                          <a:latin typeface="Gill Sans MT" panose="020B0502020104020203" pitchFamily="34" charset="0"/>
                          <a:ea typeface="Arial" charset="0"/>
                          <a:cs typeface="Cabin" charset="0"/>
                        </a:rPr>
                        <a:t>Niveau</a:t>
                      </a:r>
                      <a:endParaRPr lang="fr-FR" sz="16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pPr marR="393065" algn="l" rtl="0">
                        <a:lnSpc>
                          <a:spcPct val="108000"/>
                        </a:lnSpc>
                        <a:spcBef>
                          <a:spcPts val="200"/>
                        </a:spcBef>
                        <a:spcAft>
                          <a:spcPts val="200"/>
                        </a:spcAft>
                      </a:pPr>
                      <a:r>
                        <a:rPr lang="fr-FR" sz="1600" b="0" i="0" u="none" baseline="0" dirty="0" smtClean="0">
                          <a:solidFill>
                            <a:srgbClr val="6C6463"/>
                          </a:solidFill>
                          <a:effectLst/>
                          <a:latin typeface="Gill Sans MT" panose="020B0502020104020203" pitchFamily="34" charset="0"/>
                          <a:ea typeface="Arial" charset="0"/>
                          <a:cs typeface="Arial" charset="0"/>
                        </a:rPr>
                        <a:t>Les entrepôts </a:t>
                      </a:r>
                      <a:r>
                        <a:rPr lang="fr-FR" sz="1600" b="0" i="0" u="none" baseline="0" dirty="0">
                          <a:solidFill>
                            <a:srgbClr val="6C6463"/>
                          </a:solidFill>
                          <a:effectLst/>
                          <a:latin typeface="Gill Sans MT" panose="020B0502020104020203" pitchFamily="34" charset="0"/>
                          <a:ea typeface="Arial" charset="0"/>
                          <a:cs typeface="Arial" charset="0"/>
                        </a:rPr>
                        <a:t>et </a:t>
                      </a:r>
                      <a:r>
                        <a:rPr lang="fr-FR" sz="1600" b="0" i="0" u="none" baseline="0" smtClean="0">
                          <a:solidFill>
                            <a:srgbClr val="6C6463"/>
                          </a:solidFill>
                          <a:effectLst/>
                          <a:latin typeface="Gill Sans MT" panose="020B0502020104020203" pitchFamily="34" charset="0"/>
                          <a:ea typeface="Arial" charset="0"/>
                          <a:cs typeface="Arial" charset="0"/>
                        </a:rPr>
                        <a:t>structures sanitaires faisant </a:t>
                      </a:r>
                      <a:r>
                        <a:rPr lang="fr-FR" sz="1600" b="0" i="0" u="none" baseline="0" dirty="0">
                          <a:solidFill>
                            <a:srgbClr val="6C6463"/>
                          </a:solidFill>
                          <a:effectLst/>
                          <a:latin typeface="Gill Sans MT" panose="020B0502020104020203" pitchFamily="34" charset="0"/>
                          <a:ea typeface="Arial" charset="0"/>
                          <a:cs typeface="Arial" charset="0"/>
                        </a:rPr>
                        <a:t>partie de </a:t>
                      </a:r>
                      <a:r>
                        <a:rPr lang="fr-FR" sz="1600" b="0" i="0" u="none" baseline="0" dirty="0" smtClean="0">
                          <a:solidFill>
                            <a:srgbClr val="6C6463"/>
                          </a:solidFill>
                          <a:effectLst/>
                          <a:latin typeface="Gill Sans MT" panose="020B0502020104020203" pitchFamily="34" charset="0"/>
                          <a:ea typeface="Arial" charset="0"/>
                          <a:cs typeface="Arial" charset="0"/>
                        </a:rPr>
                        <a:t>l’échantillon </a:t>
                      </a:r>
                      <a:r>
                        <a:rPr lang="fr-FR" sz="1600" b="0" i="0" u="none" baseline="0" dirty="0">
                          <a:solidFill>
                            <a:srgbClr val="6C6463"/>
                          </a:solidFill>
                          <a:effectLst/>
                          <a:latin typeface="Gill Sans MT" panose="020B0502020104020203" pitchFamily="34" charset="0"/>
                          <a:ea typeface="Arial" charset="0"/>
                          <a:cs typeface="Arial" charset="0"/>
                        </a:rPr>
                        <a:t>de sites visités</a:t>
                      </a:r>
                      <a:endParaRPr lang="fr-FR" sz="1600" dirty="0">
                        <a:solidFill>
                          <a:srgbClr val="6C6463"/>
                        </a:solidFill>
                        <a:effectLst/>
                        <a:latin typeface="Gill Sans MT" panose="020B0502020104020203" pitchFamily="34" charset="0"/>
                        <a:ea typeface="Arial" charset="0"/>
                        <a:cs typeface="Arial" charset="0"/>
                      </a:endParaRPr>
                    </a:p>
                  </a:txBody>
                  <a:tcPr marL="68580" marR="68580" marT="0" marB="0"/>
                </a:tc>
                <a:extLst>
                  <a:ext uri="{0D108BD9-81ED-4DB2-BD59-A6C34878D82A}">
                    <a16:rowId xmlns="" xmlns:a16="http://schemas.microsoft.com/office/drawing/2014/main" val="10008"/>
                  </a:ext>
                </a:extLst>
              </a:tr>
            </a:tbl>
          </a:graphicData>
        </a:graphic>
      </p:graphicFrame>
      <p:pic>
        <p:nvPicPr>
          <p:cNvPr id="14" name="Picture 13"/>
          <p:cNvPicPr/>
          <p:nvPr/>
        </p:nvPicPr>
        <p:blipFill>
          <a:blip r:embed="rId4">
            <a:extLst>
              <a:ext uri="{28A0092B-C50C-407E-A947-70E740481C1C}">
                <a14:useLocalDpi xmlns:a14="http://schemas.microsoft.com/office/drawing/2010/main" val="0"/>
              </a:ext>
            </a:extLst>
          </a:blip>
          <a:srcRect/>
          <a:stretch>
            <a:fillRect/>
          </a:stretch>
        </p:blipFill>
        <p:spPr bwMode="auto">
          <a:xfrm>
            <a:off x="2082827" y="1522619"/>
            <a:ext cx="6312023" cy="585470"/>
          </a:xfrm>
          <a:prstGeom prst="rect">
            <a:avLst/>
          </a:prstGeom>
          <a:noFill/>
        </p:spPr>
      </p:pic>
      <p:sp>
        <p:nvSpPr>
          <p:cNvPr id="6" name="Rectangle 5"/>
          <p:cNvSpPr/>
          <p:nvPr/>
        </p:nvSpPr>
        <p:spPr>
          <a:xfrm>
            <a:off x="1907628" y="1434662"/>
            <a:ext cx="6653047" cy="803713"/>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1094362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 xmlns:a16="http://schemas.microsoft.com/office/drawing/2014/main" id="{4593AE78-A3F2-4C74-96B9-E07B31637EC9}"/>
              </a:ext>
            </a:extLst>
          </p:cNvPr>
          <p:cNvSpPr>
            <a:spLocks noGrp="1"/>
          </p:cNvSpPr>
          <p:nvPr>
            <p:ph type="ctrTitle"/>
          </p:nvPr>
        </p:nvSpPr>
        <p:spPr>
          <a:xfrm>
            <a:off x="263779" y="219478"/>
            <a:ext cx="9372600" cy="569387"/>
          </a:xfrm>
        </p:spPr>
        <p:txBody>
          <a:bodyPr>
            <a:normAutofit/>
          </a:bodyPr>
          <a:lstStyle/>
          <a:p>
            <a:pPr algn="l" rtl="0" eaLnBrk="1" hangingPunct="1"/>
            <a:r>
              <a:rPr lang="fr-FR" sz="3200" b="1" i="0" u="none" baseline="0">
                <a:solidFill>
                  <a:srgbClr val="C00000"/>
                </a:solidFill>
                <a:latin typeface="Gill Sans MT" panose="020B0502020104020203" pitchFamily="34" charset="0"/>
                <a:cs typeface="Gill Sans MT" panose="020B0502020104020203" pitchFamily="34" charset="0"/>
              </a:rPr>
              <a:t>Calcul des KPI</a:t>
            </a:r>
          </a:p>
        </p:txBody>
      </p:sp>
      <p:sp>
        <p:nvSpPr>
          <p:cNvPr id="54277" name="Slide Number Placeholder 5">
            <a:extLst>
              <a:ext uri="{FF2B5EF4-FFF2-40B4-BE49-F238E27FC236}">
                <a16:creationId xmlns="" xmlns:a16="http://schemas.microsoft.com/office/drawing/2014/main"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0F135F0-BCB5-4FA4-B939-A1CBDE786B72}" type="slidenum">
              <a:rPr kumimoji="0" sz="601" b="0" i="0" u="none" strike="noStrike" kern="1200" cap="none" spc="0" normalizeH="0" baseline="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fr-FR"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
        <p:nvSpPr>
          <p:cNvPr id="4" name="TextBox 3"/>
          <p:cNvSpPr txBox="1"/>
          <p:nvPr/>
        </p:nvSpPr>
        <p:spPr>
          <a:xfrm>
            <a:off x="1461950" y="961696"/>
            <a:ext cx="9616992" cy="2677656"/>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800" b="1" i="0" u="sng" strike="noStrike" kern="1200" cap="none" spc="0" normalizeH="0" baseline="0" dirty="0">
                <a:ln>
                  <a:noFill/>
                </a:ln>
                <a:solidFill>
                  <a:prstClr val="black"/>
                </a:solidFill>
                <a:effectLst/>
                <a:uLnTx/>
                <a:uFillTx/>
                <a:latin typeface="Gill Sans MT" panose="020B0502020104020203" pitchFamily="34" charset="0"/>
                <a:ea typeface="+mn-ea"/>
                <a:cs typeface="+mn-cs"/>
              </a:rPr>
              <a:t>Fiches de référence des indicateurs</a:t>
            </a:r>
            <a:r>
              <a:rPr kumimoji="0" lang="fr-FR" sz="2800" b="1" i="0" u="none" strike="noStrike" kern="1200" cap="none" spc="0" normalizeH="0" baseline="0" dirty="0">
                <a:ln>
                  <a:noFill/>
                </a:ln>
                <a:solidFill>
                  <a:prstClr val="black"/>
                </a:solidFill>
                <a:effectLst/>
                <a:uLnTx/>
                <a:uFillTx/>
                <a:latin typeface="Gill Sans MT" panose="020B0502020104020203" pitchFamily="34" charset="0"/>
                <a:ea typeface="+mn-ea"/>
                <a:cs typeface="+mn-cs"/>
              </a:rPr>
              <a:t> avec calcul basique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28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28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28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28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800" b="1" i="0" u="sng" strike="noStrike" kern="1200" cap="none" spc="0" normalizeH="0" baseline="0" dirty="0">
                <a:ln>
                  <a:noFill/>
                </a:ln>
                <a:solidFill>
                  <a:prstClr val="black"/>
                </a:solidFill>
                <a:effectLst/>
                <a:uLnTx/>
                <a:uFillTx/>
                <a:latin typeface="Gill Sans MT" panose="020B0502020104020203" pitchFamily="34" charset="0"/>
                <a:ea typeface="+mn-ea"/>
                <a:cs typeface="+mn-cs"/>
              </a:rPr>
              <a:t>Plan </a:t>
            </a:r>
            <a:r>
              <a:rPr kumimoji="0" lang="fr-FR" sz="2800" b="1" i="0" u="sng" strike="noStrike" kern="1200" cap="none" spc="0" normalizeH="0" baseline="0" dirty="0" smtClean="0">
                <a:ln>
                  <a:noFill/>
                </a:ln>
                <a:solidFill>
                  <a:prstClr val="black"/>
                </a:solidFill>
                <a:effectLst/>
                <a:uLnTx/>
                <a:uFillTx/>
                <a:latin typeface="Gill Sans MT" panose="020B0502020104020203" pitchFamily="34" charset="0"/>
                <a:ea typeface="+mn-ea"/>
                <a:cs typeface="+mn-cs"/>
              </a:rPr>
              <a:t>d’analyse </a:t>
            </a:r>
            <a:r>
              <a:rPr kumimoji="0" lang="fr-FR" sz="2800" b="1" i="0" u="sng" strike="noStrike" kern="1200" cap="none" spc="0" normalizeH="0" baseline="0" dirty="0">
                <a:ln>
                  <a:noFill/>
                </a:ln>
                <a:solidFill>
                  <a:prstClr val="black"/>
                </a:solidFill>
                <a:effectLst/>
                <a:uLnTx/>
                <a:uFillTx/>
                <a:latin typeface="Gill Sans MT" panose="020B0502020104020203" pitchFamily="34" charset="0"/>
                <a:ea typeface="+mn-ea"/>
                <a:cs typeface="+mn-cs"/>
              </a:rPr>
              <a:t>des données </a:t>
            </a:r>
            <a:r>
              <a:rPr kumimoji="0" lang="fr-FR" sz="2800" b="1" i="0" u="none" strike="noStrike" kern="1200" cap="none" spc="0" normalizeH="0" baseline="0" dirty="0">
                <a:ln>
                  <a:noFill/>
                </a:ln>
                <a:solidFill>
                  <a:prstClr val="black"/>
                </a:solidFill>
                <a:effectLst/>
                <a:uLnTx/>
                <a:uFillTx/>
                <a:latin typeface="Gill Sans MT" panose="020B0502020104020203" pitchFamily="34" charset="0"/>
                <a:ea typeface="+mn-ea"/>
                <a:cs typeface="+mn-cs"/>
              </a:rPr>
              <a:t>avec calculs utilisés</a:t>
            </a:r>
          </a:p>
        </p:txBody>
      </p:sp>
      <p:pic>
        <p:nvPicPr>
          <p:cNvPr id="7" name="Picture 6"/>
          <p:cNvPicPr/>
          <p:nvPr/>
        </p:nvPicPr>
        <p:blipFill>
          <a:blip r:embed="rId4">
            <a:extLst>
              <a:ext uri="{28A0092B-C50C-407E-A947-70E740481C1C}">
                <a14:useLocalDpi xmlns:a14="http://schemas.microsoft.com/office/drawing/2010/main" val="0"/>
              </a:ext>
            </a:extLst>
          </a:blip>
          <a:srcRect/>
          <a:stretch>
            <a:fillRect/>
          </a:stretch>
        </p:blipFill>
        <p:spPr bwMode="auto">
          <a:xfrm>
            <a:off x="2593080" y="1616260"/>
            <a:ext cx="7043299" cy="1278080"/>
          </a:xfrm>
          <a:prstGeom prst="rect">
            <a:avLst/>
          </a:prstGeom>
          <a:noFill/>
        </p:spPr>
      </p:pic>
      <p:sp>
        <p:nvSpPr>
          <p:cNvPr id="6" name="Rectangle 5"/>
          <p:cNvSpPr/>
          <p:nvPr/>
        </p:nvSpPr>
        <p:spPr>
          <a:xfrm>
            <a:off x="453349" y="5234584"/>
            <a:ext cx="11591890" cy="110799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dirty="0">
                <a:ln>
                  <a:noFill/>
                </a:ln>
                <a:solidFill>
                  <a:prstClr val="black"/>
                </a:solidFill>
                <a:effectLst/>
                <a:uLnTx/>
                <a:uFillTx/>
                <a:latin typeface="Gill Sans MT" panose="020B0502020104020203" pitchFamily="34" charset="0"/>
                <a:ea typeface="+mn-ea"/>
                <a:cs typeface="+mn-cs"/>
              </a:rPr>
              <a:t>Où e = établissement, m = mois, t = produit traceur et p représente la pondération de </a:t>
            </a:r>
            <a:r>
              <a:rPr kumimoji="0" lang="fr-FR" sz="1600" b="0" i="0" u="none" strike="noStrike" kern="1200" cap="none" spc="0" normalizeH="0" baseline="0" dirty="0" smtClean="0">
                <a:ln>
                  <a:noFill/>
                </a:ln>
                <a:solidFill>
                  <a:prstClr val="black"/>
                </a:solidFill>
                <a:effectLst/>
                <a:uLnTx/>
                <a:uFillTx/>
                <a:latin typeface="Gill Sans MT" panose="020B0502020104020203" pitchFamily="34" charset="0"/>
                <a:ea typeface="+mn-ea"/>
                <a:cs typeface="+mn-cs"/>
              </a:rPr>
              <a:t>l’échantillon </a:t>
            </a:r>
            <a:r>
              <a:rPr kumimoji="0" lang="fr-FR" sz="1600" b="0" i="0" u="none" strike="noStrike" kern="1200" cap="none" spc="0" normalizeH="0" baseline="0" dirty="0">
                <a:ln>
                  <a:noFill/>
                </a:ln>
                <a:solidFill>
                  <a:prstClr val="black"/>
                </a:solidFill>
                <a:effectLst/>
                <a:uLnTx/>
                <a:uFillTx/>
                <a:latin typeface="Gill Sans MT" panose="020B0502020104020203" pitchFamily="34" charset="0"/>
                <a:ea typeface="+mn-ea"/>
                <a:cs typeface="+mn-cs"/>
              </a:rPr>
              <a:t>pour chaque établissement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dirty="0" err="1">
                <a:ln>
                  <a:noFill/>
                </a:ln>
                <a:solidFill>
                  <a:prstClr val="black"/>
                </a:solidFill>
                <a:effectLst/>
                <a:uLnTx/>
                <a:uFillTx/>
                <a:latin typeface="Gill Sans MT" panose="020B0502020104020203" pitchFamily="34" charset="0"/>
                <a:ea typeface="+mn-ea"/>
                <a:cs typeface="+mn-cs"/>
              </a:rPr>
              <a:t>fsmaj</a:t>
            </a:r>
            <a:r>
              <a:rPr kumimoji="0" lang="fr-FR" sz="1600" b="0" i="0" u="none" strike="noStrike" kern="1200" cap="none" spc="0" normalizeH="0" baseline="-25000" dirty="0" err="1">
                <a:ln>
                  <a:noFill/>
                </a:ln>
                <a:solidFill>
                  <a:prstClr val="black"/>
                </a:solidFill>
                <a:effectLst/>
                <a:uLnTx/>
                <a:uFillTx/>
                <a:latin typeface="Gill Sans MT" panose="020B0502020104020203" pitchFamily="34" charset="0"/>
                <a:ea typeface="+mn-ea"/>
                <a:cs typeface="+mn-cs"/>
              </a:rPr>
              <a:t>emt</a:t>
            </a:r>
            <a:r>
              <a:rPr kumimoji="0" lang="fr-FR" sz="1600" b="0" i="0" u="none" strike="noStrike" kern="1200" cap="none" spc="0" normalizeH="0" baseline="-25000" dirty="0">
                <a:ln>
                  <a:noFill/>
                </a:ln>
                <a:solidFill>
                  <a:prstClr val="black"/>
                </a:solidFill>
                <a:effectLst/>
                <a:uLnTx/>
                <a:uFillTx/>
                <a:latin typeface="Gill Sans MT" panose="020B0502020104020203" pitchFamily="34" charset="0"/>
                <a:ea typeface="+mn-ea"/>
                <a:cs typeface="+mn-cs"/>
              </a:rPr>
              <a:t> </a:t>
            </a:r>
            <a:r>
              <a:rPr kumimoji="0" lang="fr-FR" sz="1600" b="0" i="0" u="none" strike="noStrike" kern="1200" cap="none" spc="0" normalizeH="0" baseline="0" dirty="0">
                <a:ln>
                  <a:noFill/>
                </a:ln>
                <a:solidFill>
                  <a:prstClr val="black"/>
                </a:solidFill>
                <a:effectLst/>
                <a:uLnTx/>
                <a:uFillTx/>
                <a:latin typeface="Gill Sans MT" panose="020B0502020104020203" pitchFamily="34" charset="0"/>
                <a:ea typeface="+mn-ea"/>
                <a:cs typeface="+mn-cs"/>
              </a:rPr>
              <a:t>: variable-indicateur indiquant si les données de fiches de stock ou les données électroniques du SIGL sont disponibles pour le produit traceur </a:t>
            </a:r>
            <a:r>
              <a:rPr kumimoji="0" lang="fr-FR" sz="1600" b="0" i="1" u="none" strike="noStrike" kern="1200" cap="none" spc="0" normalizeH="0" baseline="0" dirty="0">
                <a:ln>
                  <a:noFill/>
                </a:ln>
                <a:solidFill>
                  <a:prstClr val="black"/>
                </a:solidFill>
                <a:effectLst/>
                <a:uLnTx/>
                <a:uFillTx/>
                <a:latin typeface="Gill Sans MT" panose="020B0502020104020203" pitchFamily="34" charset="0"/>
                <a:ea typeface="+mn-ea"/>
                <a:cs typeface="+mn-cs"/>
              </a:rPr>
              <a:t>t</a:t>
            </a:r>
            <a:r>
              <a:rPr kumimoji="0" lang="fr-FR" sz="1600" b="0" i="0" u="none" strike="noStrike" kern="1200" cap="none" spc="0" normalizeH="0" baseline="0" dirty="0">
                <a:ln>
                  <a:noFill/>
                </a:ln>
                <a:solidFill>
                  <a:prstClr val="black"/>
                </a:solidFill>
                <a:effectLst/>
                <a:uLnTx/>
                <a:uFillTx/>
                <a:latin typeface="Gill Sans MT" panose="020B0502020104020203" pitchFamily="34" charset="0"/>
                <a:ea typeface="+mn-ea"/>
                <a:cs typeface="+mn-cs"/>
              </a:rPr>
              <a:t> dans </a:t>
            </a:r>
            <a:r>
              <a:rPr kumimoji="0" lang="fr-FR" sz="1600" b="0" i="0" u="none" strike="noStrike" kern="1200" cap="none" spc="0" normalizeH="0" baseline="0" dirty="0" smtClean="0">
                <a:ln>
                  <a:noFill/>
                </a:ln>
                <a:solidFill>
                  <a:prstClr val="black"/>
                </a:solidFill>
                <a:effectLst/>
                <a:uLnTx/>
                <a:uFillTx/>
                <a:latin typeface="Gill Sans MT" panose="020B0502020104020203" pitchFamily="34" charset="0"/>
                <a:ea typeface="+mn-ea"/>
                <a:cs typeface="+mn-cs"/>
              </a:rPr>
              <a:t>l’établissement </a:t>
            </a:r>
            <a:r>
              <a:rPr kumimoji="0" lang="fr-FR" sz="1600" b="0" i="1" u="none" strike="noStrike" kern="1200" cap="none" spc="0" normalizeH="0" baseline="0" dirty="0">
                <a:ln>
                  <a:noFill/>
                </a:ln>
                <a:solidFill>
                  <a:prstClr val="black"/>
                </a:solidFill>
                <a:effectLst/>
                <a:uLnTx/>
                <a:uFillTx/>
                <a:latin typeface="Gill Sans MT" panose="020B0502020104020203" pitchFamily="34" charset="0"/>
                <a:ea typeface="+mn-ea"/>
                <a:cs typeface="+mn-cs"/>
              </a:rPr>
              <a:t>e</a:t>
            </a:r>
            <a:r>
              <a:rPr kumimoji="0" lang="fr-FR" sz="1600" b="0" i="0" u="none" strike="noStrike" kern="1200" cap="none" spc="0" normalizeH="0" baseline="0" dirty="0">
                <a:ln>
                  <a:noFill/>
                </a:ln>
                <a:solidFill>
                  <a:prstClr val="black"/>
                </a:solidFill>
                <a:effectLst/>
                <a:uLnTx/>
                <a:uFillTx/>
                <a:latin typeface="Gill Sans MT" panose="020B0502020104020203" pitchFamily="34" charset="0"/>
                <a:ea typeface="+mn-ea"/>
                <a:cs typeface="+mn-cs"/>
              </a:rPr>
              <a:t> au mois </a:t>
            </a:r>
            <a:r>
              <a:rPr kumimoji="0" lang="fr-FR" sz="1600" b="0" i="1" u="none" strike="noStrike" kern="1200" cap="none" spc="0" normalizeH="0" baseline="0" dirty="0">
                <a:ln>
                  <a:noFill/>
                </a:ln>
                <a:solidFill>
                  <a:prstClr val="black"/>
                </a:solidFill>
                <a:effectLst/>
                <a:uLnTx/>
                <a:uFillTx/>
                <a:latin typeface="Gill Sans MT" panose="020B0502020104020203" pitchFamily="34" charset="0"/>
                <a:ea typeface="+mn-ea"/>
                <a:cs typeface="+mn-cs"/>
              </a:rPr>
              <a:t>m</a:t>
            </a:r>
            <a:r>
              <a:rPr kumimoji="0" lang="fr-FR" sz="1600" b="0" i="0" u="none" strike="noStrike" kern="1200" cap="none" spc="0" normalizeH="0" baseline="0" dirty="0">
                <a:ln>
                  <a:noFill/>
                </a:ln>
                <a:solidFill>
                  <a:prstClr val="black"/>
                </a:solidFill>
                <a:effectLst/>
                <a:uLnTx/>
                <a:uFillTx/>
                <a:latin typeface="Gill Sans MT" panose="020B0502020104020203" pitchFamily="34" charset="0"/>
                <a:ea typeface="+mn-ea"/>
                <a:cs typeface="+mn-cs"/>
              </a:rPr>
              <a:t>, avec 1 = Oui et 0 = Non.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dirty="0">
                <a:ln>
                  <a:noFill/>
                </a:ln>
                <a:solidFill>
                  <a:prstClr val="black"/>
                </a:solidFill>
                <a:effectLst/>
                <a:uLnTx/>
                <a:uFillTx/>
                <a:latin typeface="Gill Sans MT" panose="020B0502020104020203" pitchFamily="34" charset="0"/>
                <a:ea typeface="+mn-ea"/>
                <a:cs typeface="+mn-cs"/>
              </a:rPr>
              <a:t>La variable « </a:t>
            </a:r>
            <a:r>
              <a:rPr kumimoji="0" lang="fr-FR" sz="1600" b="0" i="0" u="none" strike="noStrike" kern="1200" cap="none" spc="0" normalizeH="0" baseline="0" dirty="0" err="1">
                <a:ln>
                  <a:noFill/>
                </a:ln>
                <a:solidFill>
                  <a:prstClr val="black"/>
                </a:solidFill>
                <a:effectLst/>
                <a:uLnTx/>
                <a:uFillTx/>
                <a:latin typeface="Gill Sans MT" panose="020B0502020104020203" pitchFamily="34" charset="0"/>
                <a:ea typeface="+mn-ea"/>
                <a:cs typeface="+mn-cs"/>
              </a:rPr>
              <a:t>comprévu</a:t>
            </a:r>
            <a:r>
              <a:rPr kumimoji="0" lang="fr-FR" sz="1600" b="0" i="0" u="none" strike="noStrike" kern="1200" cap="none" spc="0" normalizeH="0" baseline="0" dirty="0">
                <a:ln>
                  <a:noFill/>
                </a:ln>
                <a:solidFill>
                  <a:prstClr val="black"/>
                </a:solidFill>
                <a:effectLst/>
                <a:uLnTx/>
                <a:uFillTx/>
                <a:latin typeface="Gill Sans MT" panose="020B0502020104020203" pitchFamily="34" charset="0"/>
                <a:ea typeface="+mn-ea"/>
                <a:cs typeface="+mn-cs"/>
              </a:rPr>
              <a:t> » = 1 si </a:t>
            </a:r>
            <a:r>
              <a:rPr kumimoji="0" lang="fr-FR" sz="1600" b="0" i="0" u="none" strike="noStrike" kern="1200" cap="none" spc="0" normalizeH="0" baseline="0" dirty="0" err="1">
                <a:ln>
                  <a:noFill/>
                </a:ln>
                <a:solidFill>
                  <a:prstClr val="black"/>
                </a:solidFill>
                <a:effectLst/>
                <a:uLnTx/>
                <a:uFillTx/>
                <a:latin typeface="Gill Sans MT" panose="020B0502020104020203" pitchFamily="34" charset="0"/>
                <a:ea typeface="+mn-ea"/>
                <a:cs typeface="+mn-cs"/>
              </a:rPr>
              <a:t>ouverturestkdispo</a:t>
            </a:r>
            <a:r>
              <a:rPr kumimoji="0" lang="fr-FR" sz="1600" b="0" i="0" u="none" strike="noStrike" kern="1200" cap="none" spc="0" normalizeH="0" baseline="-25000" dirty="0" err="1">
                <a:ln>
                  <a:noFill/>
                </a:ln>
                <a:solidFill>
                  <a:prstClr val="black"/>
                </a:solidFill>
                <a:effectLst/>
                <a:uLnTx/>
                <a:uFillTx/>
                <a:latin typeface="Gill Sans MT" panose="020B0502020104020203" pitchFamily="34" charset="0"/>
                <a:ea typeface="+mn-ea"/>
                <a:cs typeface="+mn-cs"/>
              </a:rPr>
              <a:t>emt</a:t>
            </a:r>
            <a:r>
              <a:rPr kumimoji="0" lang="fr-FR" sz="1600" b="0" i="0" u="none" strike="noStrike" kern="1200" cap="none" spc="0" normalizeH="0" baseline="0" dirty="0">
                <a:ln>
                  <a:noFill/>
                </a:ln>
                <a:solidFill>
                  <a:prstClr val="black"/>
                </a:solidFill>
                <a:effectLst/>
                <a:uLnTx/>
                <a:uFillTx/>
                <a:latin typeface="Gill Sans MT" panose="020B0502020104020203" pitchFamily="34" charset="0"/>
                <a:ea typeface="+mn-ea"/>
                <a:cs typeface="+mn-cs"/>
              </a:rPr>
              <a:t> &gt; </a:t>
            </a:r>
            <a:r>
              <a:rPr kumimoji="0" lang="fr-FR" sz="1600" b="0" i="0" u="none" strike="noStrike" kern="1200" cap="none" spc="0" normalizeH="0" baseline="0" dirty="0" err="1">
                <a:ln>
                  <a:noFill/>
                </a:ln>
                <a:solidFill>
                  <a:prstClr val="black"/>
                </a:solidFill>
                <a:effectLst/>
                <a:uLnTx/>
                <a:uFillTx/>
                <a:latin typeface="Gill Sans MT" panose="020B0502020104020203" pitchFamily="34" charset="0"/>
                <a:ea typeface="+mn-ea"/>
                <a:cs typeface="+mn-cs"/>
              </a:rPr>
              <a:t>Minimum</a:t>
            </a:r>
            <a:r>
              <a:rPr kumimoji="0" lang="fr-FR" sz="1600" b="0" i="0" u="none" strike="noStrike" kern="1200" cap="none" spc="0" normalizeH="0" baseline="-25000" dirty="0" err="1">
                <a:ln>
                  <a:noFill/>
                </a:ln>
                <a:solidFill>
                  <a:prstClr val="black"/>
                </a:solidFill>
                <a:effectLst/>
                <a:uLnTx/>
                <a:uFillTx/>
                <a:latin typeface="Gill Sans MT" panose="020B0502020104020203" pitchFamily="34" charset="0"/>
                <a:ea typeface="+mn-ea"/>
                <a:cs typeface="+mn-cs"/>
              </a:rPr>
              <a:t>emt</a:t>
            </a:r>
            <a:r>
              <a:rPr kumimoji="0" lang="fr-FR" sz="1600" b="0" i="0" u="none" strike="noStrike" kern="1200" cap="none" spc="0" normalizeH="0" baseline="0" dirty="0">
                <a:ln>
                  <a:noFill/>
                </a:ln>
                <a:solidFill>
                  <a:prstClr val="black"/>
                </a:solidFill>
                <a:effectLst/>
                <a:uLnTx/>
                <a:uFillTx/>
                <a:latin typeface="Gill Sans MT" panose="020B0502020104020203" pitchFamily="34" charset="0"/>
                <a:ea typeface="+mn-ea"/>
                <a:cs typeface="+mn-cs"/>
              </a:rPr>
              <a:t> ET </a:t>
            </a:r>
            <a:r>
              <a:rPr kumimoji="0" lang="fr-FR" sz="1600" b="0" i="0" u="none" strike="noStrike" kern="1200" cap="none" spc="0" normalizeH="0" baseline="0" dirty="0" err="1">
                <a:ln>
                  <a:noFill/>
                </a:ln>
                <a:solidFill>
                  <a:prstClr val="black"/>
                </a:solidFill>
                <a:effectLst/>
                <a:uLnTx/>
                <a:uFillTx/>
                <a:latin typeface="Gill Sans MT" panose="020B0502020104020203" pitchFamily="34" charset="0"/>
                <a:ea typeface="+mn-ea"/>
                <a:cs typeface="+mn-cs"/>
              </a:rPr>
              <a:t>ouverturestkdispo</a:t>
            </a:r>
            <a:r>
              <a:rPr kumimoji="0" lang="fr-FR" sz="1600" b="0" i="0" u="none" strike="noStrike" kern="1200" cap="none" spc="0" normalizeH="0" baseline="-25000" dirty="0" err="1">
                <a:ln>
                  <a:noFill/>
                </a:ln>
                <a:solidFill>
                  <a:prstClr val="black"/>
                </a:solidFill>
                <a:effectLst/>
                <a:uLnTx/>
                <a:uFillTx/>
                <a:latin typeface="Gill Sans MT" panose="020B0502020104020203" pitchFamily="34" charset="0"/>
                <a:ea typeface="+mn-ea"/>
                <a:cs typeface="+mn-cs"/>
              </a:rPr>
              <a:t>emt</a:t>
            </a:r>
            <a:r>
              <a:rPr kumimoji="0" lang="fr-FR" sz="1600" b="0" i="0" u="none" strike="noStrike" kern="1200" cap="none" spc="0" normalizeH="0" baseline="0" dirty="0">
                <a:ln>
                  <a:noFill/>
                </a:ln>
                <a:solidFill>
                  <a:prstClr val="black"/>
                </a:solidFill>
                <a:effectLst/>
                <a:uLnTx/>
                <a:uFillTx/>
                <a:latin typeface="Gill Sans MT" panose="020B0502020104020203" pitchFamily="34" charset="0"/>
                <a:ea typeface="+mn-ea"/>
                <a:cs typeface="+mn-cs"/>
              </a:rPr>
              <a:t> &lt; </a:t>
            </a:r>
            <a:r>
              <a:rPr kumimoji="0" lang="fr-FR" sz="1600" b="0" i="0" u="none" strike="noStrike" kern="1200" cap="none" spc="0" normalizeH="0" baseline="0" dirty="0" err="1">
                <a:ln>
                  <a:noFill/>
                </a:ln>
                <a:solidFill>
                  <a:prstClr val="black"/>
                </a:solidFill>
                <a:effectLst/>
                <a:uLnTx/>
                <a:uFillTx/>
                <a:latin typeface="Gill Sans MT" panose="020B0502020104020203" pitchFamily="34" charset="0"/>
                <a:ea typeface="+mn-ea"/>
                <a:cs typeface="+mn-cs"/>
              </a:rPr>
              <a:t>Maximum</a:t>
            </a:r>
            <a:r>
              <a:rPr kumimoji="0" lang="fr-FR" sz="1600" b="0" i="0" u="none" strike="noStrike" kern="1200" cap="none" spc="0" normalizeH="0" baseline="-25000" dirty="0" err="1">
                <a:ln>
                  <a:noFill/>
                </a:ln>
                <a:solidFill>
                  <a:prstClr val="black"/>
                </a:solidFill>
                <a:effectLst/>
                <a:uLnTx/>
                <a:uFillTx/>
                <a:latin typeface="Gill Sans MT" panose="020B0502020104020203" pitchFamily="34" charset="0"/>
                <a:ea typeface="+mn-ea"/>
                <a:cs typeface="+mn-cs"/>
              </a:rPr>
              <a:t>emt</a:t>
            </a:r>
            <a:r>
              <a:rPr kumimoji="0" lang="fr-FR" sz="1600" b="0" i="0" u="none" strike="noStrike" kern="1200" cap="none" spc="0" normalizeH="0" baseline="0" dirty="0">
                <a:ln>
                  <a:noFill/>
                </a:ln>
                <a:solidFill>
                  <a:prstClr val="black"/>
                </a:solidFill>
                <a:effectLst/>
                <a:uLnTx/>
                <a:uFillTx/>
                <a:latin typeface="Gill Sans MT" panose="020B0502020104020203" pitchFamily="34" charset="0"/>
                <a:ea typeface="+mn-ea"/>
                <a:cs typeface="+mn-cs"/>
              </a:rPr>
              <a:t>, sinon = 0</a:t>
            </a:r>
          </a:p>
        </p:txBody>
      </p:sp>
      <mc:AlternateContent xmlns:mc="http://schemas.openxmlformats.org/markup-compatibility/2006" xmlns:a14="http://schemas.microsoft.com/office/drawing/2010/main">
        <mc:Choice Requires="a14">
          <p:sp>
            <p:nvSpPr>
              <p:cNvPr id="9" name="Rectangle 8"/>
              <p:cNvSpPr/>
              <p:nvPr/>
            </p:nvSpPr>
            <p:spPr>
              <a:xfrm>
                <a:off x="3544949" y="4003975"/>
                <a:ext cx="5102102" cy="134344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0" lang="fr-FR" sz="1800" b="0" i="1" u="none" strike="noStrike" kern="1200" cap="none" spc="0" normalizeH="0" baseline="0" noProof="0">
                              <a:ln>
                                <a:noFill/>
                              </a:ln>
                              <a:solidFill>
                                <a:prstClr val="black"/>
                              </a:solidFill>
                              <a:effectLst/>
                              <a:uLnTx/>
                              <a:uFillTx/>
                              <a:latin typeface="Cambria Math"/>
                              <a:ea typeface="+mn-ea"/>
                              <a:cs typeface="+mn-cs"/>
                            </a:rPr>
                          </m:ctrlPr>
                        </m:fPr>
                        <m:num>
                          <m:d>
                            <m:dPr>
                              <m:ctrlPr>
                                <a:rPr kumimoji="0" lang="fr-FR" sz="1800" b="0" i="1" u="none" strike="noStrike" kern="1200" cap="none" spc="0" normalizeH="0" baseline="0" noProof="0">
                                  <a:ln>
                                    <a:noFill/>
                                  </a:ln>
                                  <a:solidFill>
                                    <a:prstClr val="black"/>
                                  </a:solidFill>
                                  <a:effectLst/>
                                  <a:uLnTx/>
                                  <a:uFillTx/>
                                  <a:latin typeface="Cambria Math"/>
                                  <a:ea typeface="+mn-ea"/>
                                  <a:cs typeface="+mn-cs"/>
                                </a:rPr>
                              </m:ctrlPr>
                            </m:dPr>
                            <m:e>
                              <m:nary>
                                <m:naryPr>
                                  <m:chr m:val="∑"/>
                                  <m:limLoc m:val="undOvr"/>
                                  <m:ctrlPr>
                                    <a:rPr kumimoji="0" lang="fr-FR" sz="1800" b="0" i="1" u="none" strike="noStrike" kern="1200" cap="none" spc="0" normalizeH="0" baseline="0" noProof="0">
                                      <a:ln>
                                        <a:noFill/>
                                      </a:ln>
                                      <a:solidFill>
                                        <a:prstClr val="black"/>
                                      </a:solidFill>
                                      <a:effectLst/>
                                      <a:uLnTx/>
                                      <a:uFillTx/>
                                      <a:latin typeface="Cambria Math"/>
                                      <a:ea typeface="+mn-ea"/>
                                      <a:cs typeface="+mn-cs"/>
                                    </a:rPr>
                                  </m:ctrlPr>
                                </m:naryPr>
                                <m:sub>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𝑓</m:t>
                                  </m:r>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m:t>
                                  </m:r>
                                </m:sub>
                                <m:sup>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𝑛</m:t>
                                  </m:r>
                                </m:sup>
                                <m:e>
                                  <m:d>
                                    <m:dPr>
                                      <m:ctrlPr>
                                        <a:rPr kumimoji="0" lang="fr-FR" sz="1800" b="0" i="1" u="none" strike="noStrike" kern="1200" cap="none" spc="0" normalizeH="0" baseline="0" noProof="0">
                                          <a:ln>
                                            <a:noFill/>
                                          </a:ln>
                                          <a:solidFill>
                                            <a:prstClr val="black"/>
                                          </a:solidFill>
                                          <a:effectLst/>
                                          <a:uLnTx/>
                                          <a:uFillTx/>
                                          <a:latin typeface="Cambria Math"/>
                                          <a:ea typeface="+mn-ea"/>
                                          <a:cs typeface="+mn-cs"/>
                                        </a:rPr>
                                      </m:ctrlPr>
                                    </m:dPr>
                                    <m:e>
                                      <m:f>
                                        <m:fPr>
                                          <m:ctrlPr>
                                            <a:rPr kumimoji="0" lang="fr-FR" sz="1800" b="0" i="1" u="none" strike="noStrike" kern="1200" cap="none" spc="0" normalizeH="0" baseline="0" noProof="0">
                                              <a:ln>
                                                <a:noFill/>
                                              </a:ln>
                                              <a:solidFill>
                                                <a:prstClr val="black"/>
                                              </a:solidFill>
                                              <a:effectLst/>
                                              <a:uLnTx/>
                                              <a:uFillTx/>
                                              <a:latin typeface="Cambria Math"/>
                                              <a:ea typeface="+mn-ea"/>
                                              <a:cs typeface="+mn-cs"/>
                                            </a:rPr>
                                          </m:ctrlPr>
                                        </m:fPr>
                                        <m:num>
                                          <m:nary>
                                            <m:naryPr>
                                              <m:chr m:val="∑"/>
                                              <m:limLoc m:val="subSup"/>
                                              <m:ctrlPr>
                                                <a:rPr kumimoji="0" lang="fr-FR" sz="1800" b="0" i="1" u="none" strike="noStrike" kern="1200" cap="none" spc="0" normalizeH="0" baseline="0" noProof="0">
                                                  <a:ln>
                                                    <a:noFill/>
                                                  </a:ln>
                                                  <a:solidFill>
                                                    <a:prstClr val="black"/>
                                                  </a:solidFill>
                                                  <a:effectLst/>
                                                  <a:uLnTx/>
                                                  <a:uFillTx/>
                                                  <a:latin typeface="Cambria Math"/>
                                                  <a:ea typeface="+mn-ea"/>
                                                  <a:cs typeface="+mn-cs"/>
                                                </a:rPr>
                                              </m:ctrlPr>
                                            </m:naryPr>
                                            <m:sub>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𝑛</m:t>
                                              </m:r>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m:t>
                                              </m:r>
                                            </m:sub>
                                            <m:sup>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6</m:t>
                                              </m:r>
                                            </m:sup>
                                            <m:e>
                                              <m:d>
                                                <m:dPr>
                                                  <m:ctrlPr>
                                                    <a:rPr kumimoji="0" lang="fr-FR" sz="1800" b="0" i="1" u="none" strike="noStrike" kern="1200" cap="none" spc="0" normalizeH="0" baseline="0" noProof="0">
                                                      <a:ln>
                                                        <a:noFill/>
                                                      </a:ln>
                                                      <a:solidFill>
                                                        <a:prstClr val="black"/>
                                                      </a:solidFill>
                                                      <a:effectLst/>
                                                      <a:uLnTx/>
                                                      <a:uFillTx/>
                                                      <a:latin typeface="Cambria Math"/>
                                                      <a:ea typeface="+mn-ea"/>
                                                      <a:cs typeface="+mn-cs"/>
                                                    </a:rPr>
                                                  </m:ctrlPr>
                                                </m:dPr>
                                                <m:e>
                                                  <m:sSub>
                                                    <m:sSubPr>
                                                      <m:ctrlPr>
                                                        <a:rPr kumimoji="0" lang="fr-FR" sz="1800" b="0" i="1" u="none" strike="noStrike" kern="1200" cap="none" spc="0" normalizeH="0" baseline="0" noProof="0">
                                                          <a:ln>
                                                            <a:noFill/>
                                                          </a:ln>
                                                          <a:solidFill>
                                                            <a:prstClr val="black"/>
                                                          </a:solidFill>
                                                          <a:effectLst/>
                                                          <a:uLnTx/>
                                                          <a:uFillTx/>
                                                          <a:latin typeface="Cambria Math"/>
                                                          <a:ea typeface="+mn-ea"/>
                                                          <a:cs typeface="+mn-cs"/>
                                                        </a:rPr>
                                                      </m:ctrlPr>
                                                    </m:sSubPr>
                                                    <m:e>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𝑎𝑠𝑝𝑙𝑎𝑛𝑛𝑒𝑑</m:t>
                                                      </m:r>
                                                    </m:e>
                                                    <m:sub>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𝑓𝑚𝑐</m:t>
                                                      </m:r>
                                                    </m:sub>
                                                  </m:sSub>
                                                </m:e>
                                              </m:d>
                                            </m:e>
                                          </m:nary>
                                        </m:num>
                                        <m:den>
                                          <m:nary>
                                            <m:naryPr>
                                              <m:chr m:val="∑"/>
                                              <m:limLoc m:val="subSup"/>
                                              <m:ctrlPr>
                                                <a:rPr kumimoji="0" lang="fr-FR" sz="1800" b="0" i="1" u="none" strike="noStrike" kern="1200" cap="none" spc="0" normalizeH="0" baseline="0" noProof="0">
                                                  <a:ln>
                                                    <a:noFill/>
                                                  </a:ln>
                                                  <a:solidFill>
                                                    <a:prstClr val="black"/>
                                                  </a:solidFill>
                                                  <a:effectLst/>
                                                  <a:uLnTx/>
                                                  <a:uFillTx/>
                                                  <a:latin typeface="Cambria Math"/>
                                                  <a:ea typeface="+mn-ea"/>
                                                  <a:cs typeface="+mn-cs"/>
                                                </a:rPr>
                                              </m:ctrlPr>
                                            </m:naryPr>
                                            <m:sub>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𝑛</m:t>
                                              </m:r>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m:t>
                                              </m:r>
                                            </m:sub>
                                            <m:sup>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6</m:t>
                                              </m:r>
                                            </m:sup>
                                            <m:e>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𝑇𝑅𝑈𝐸</m:t>
                                              </m:r>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sSub>
                                                <m:sSubPr>
                                                  <m:ctrlPr>
                                                    <a:rPr kumimoji="0" lang="fr-FR" sz="1800" b="0" i="1" u="none" strike="noStrike" kern="1200" cap="none" spc="0" normalizeH="0" baseline="0" noProof="0">
                                                      <a:ln>
                                                        <a:noFill/>
                                                      </a:ln>
                                                      <a:solidFill>
                                                        <a:prstClr val="black"/>
                                                      </a:solidFill>
                                                      <a:effectLst/>
                                                      <a:uLnTx/>
                                                      <a:uFillTx/>
                                                      <a:latin typeface="Cambria Math"/>
                                                      <a:ea typeface="+mn-ea"/>
                                                      <a:cs typeface="+mn-cs"/>
                                                    </a:rPr>
                                                  </m:ctrlPr>
                                                </m:sSubPr>
                                                <m:e>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𝑎𝑠𝑝𝑙𝑎𝑛𝑛𝑒𝑑</m:t>
                                                  </m:r>
                                                </m:e>
                                                <m:sub>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𝑓𝑚𝑐</m:t>
                                                  </m:r>
                                                </m:sub>
                                              </m:sSub>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m:t>
                                              </m:r>
                                            </m:e>
                                          </m:nary>
                                        </m:den>
                                      </m:f>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sSub>
                                        <m:sSubPr>
                                          <m:ctrlPr>
                                            <a:rPr kumimoji="0" lang="fr-FR" sz="1800" b="0" i="1" u="none" strike="noStrike" kern="1200" cap="none" spc="0" normalizeH="0" baseline="0" noProof="0">
                                              <a:ln>
                                                <a:noFill/>
                                              </a:ln>
                                              <a:solidFill>
                                                <a:prstClr val="black"/>
                                              </a:solidFill>
                                              <a:effectLst/>
                                              <a:uLnTx/>
                                              <a:uFillTx/>
                                              <a:latin typeface="Cambria Math"/>
                                              <a:ea typeface="+mn-ea"/>
                                              <a:cs typeface="+mn-cs"/>
                                            </a:rPr>
                                          </m:ctrlPr>
                                        </m:sSubPr>
                                        <m:e>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𝑤</m:t>
                                          </m:r>
                                        </m:e>
                                        <m:sub>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𝑓</m:t>
                                          </m:r>
                                        </m:sub>
                                      </m:sSub>
                                    </m:e>
                                  </m:d>
                                </m:e>
                              </m:nary>
                            </m:e>
                          </m:d>
                        </m:num>
                        <m:den>
                          <m:nary>
                            <m:naryPr>
                              <m:chr m:val="∑"/>
                              <m:limLoc m:val="undOvr"/>
                              <m:ctrlPr>
                                <a:rPr kumimoji="0" lang="fr-FR" sz="1800" b="0" i="1" u="none" strike="noStrike" kern="1200" cap="none" spc="0" normalizeH="0" baseline="0" noProof="0">
                                  <a:ln>
                                    <a:noFill/>
                                  </a:ln>
                                  <a:solidFill>
                                    <a:prstClr val="black"/>
                                  </a:solidFill>
                                  <a:effectLst/>
                                  <a:uLnTx/>
                                  <a:uFillTx/>
                                  <a:latin typeface="Cambria Math"/>
                                  <a:ea typeface="+mn-ea"/>
                                  <a:cs typeface="+mn-cs"/>
                                </a:rPr>
                              </m:ctrlPr>
                            </m:naryPr>
                            <m:sub>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𝑓</m:t>
                              </m:r>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m:t>
                              </m:r>
                            </m:sub>
                            <m:sup>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𝑛</m:t>
                              </m:r>
                            </m:sup>
                            <m:e>
                              <m:sSub>
                                <m:sSubPr>
                                  <m:ctrlPr>
                                    <a:rPr kumimoji="0" lang="fr-FR" sz="1800" b="0" i="1" u="none" strike="noStrike" kern="1200" cap="none" spc="0" normalizeH="0" baseline="0" noProof="0">
                                      <a:ln>
                                        <a:noFill/>
                                      </a:ln>
                                      <a:solidFill>
                                        <a:prstClr val="black"/>
                                      </a:solidFill>
                                      <a:effectLst/>
                                      <a:uLnTx/>
                                      <a:uFillTx/>
                                      <a:latin typeface="Cambria Math"/>
                                      <a:ea typeface="+mn-ea"/>
                                      <a:cs typeface="+mn-cs"/>
                                    </a:rPr>
                                  </m:ctrlPr>
                                </m:sSubPr>
                                <m:e>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𝑤</m:t>
                                  </m:r>
                                </m:e>
                                <m:sub>
                                  <m:r>
                                    <a:rPr kumimoji="0" lang="fr-F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𝑓</m:t>
                                  </m:r>
                                </m:sub>
                              </m:sSub>
                            </m:e>
                          </m:nary>
                        </m:den>
                      </m:f>
                    </m:oMath>
                  </m:oMathPara>
                </a14:m>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9" name="Rectangle 8"/>
              <p:cNvSpPr>
                <a:spLocks noRot="1" noChangeAspect="1" noMove="1" noResize="1" noEditPoints="1" noAdjustHandles="1" noChangeArrowheads="1" noChangeShapeType="1" noTextEdit="1"/>
              </p:cNvSpPr>
              <p:nvPr/>
            </p:nvSpPr>
            <p:spPr>
              <a:xfrm>
                <a:off x="3544949" y="4003975"/>
                <a:ext cx="5102102" cy="1343445"/>
              </a:xfrm>
              <a:prstGeom prst="rect">
                <a:avLst/>
              </a:prstGeom>
              <a:blipFill rotWithShape="1">
                <a:blip r:embed="rId5"/>
                <a:stretch>
                  <a:fillRect/>
                </a:stretch>
              </a:blipFill>
            </p:spPr>
            <p:txBody>
              <a:bodyPr/>
              <a:lstStyle/>
              <a:p>
                <a:pPr algn="l" rtl="0"/>
                <a:r>
                  <a:rPr b="0" i="0" u="none" baseline="0" lang="fr-fr">
                    <a:noFill/>
                  </a:rPr>
                  <a:t> </a:t>
                </a:r>
              </a:p>
            </p:txBody>
          </p:sp>
        </mc:Fallback>
      </mc:AlternateContent>
    </p:spTree>
    <p:custDataLst>
      <p:tags r:id="rId1"/>
    </p:custDataLst>
    <p:extLst>
      <p:ext uri="{BB962C8B-B14F-4D97-AF65-F5344CB8AC3E}">
        <p14:creationId xmlns:p14="http://schemas.microsoft.com/office/powerpoint/2010/main" val="2783898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 xmlns:a16="http://schemas.microsoft.com/office/drawing/2014/main" id="{4593AE78-A3F2-4C74-96B9-E07B31637EC9}"/>
              </a:ext>
            </a:extLst>
          </p:cNvPr>
          <p:cNvSpPr>
            <a:spLocks noGrp="1"/>
          </p:cNvSpPr>
          <p:nvPr>
            <p:ph type="ctrTitle"/>
          </p:nvPr>
        </p:nvSpPr>
        <p:spPr>
          <a:xfrm>
            <a:off x="263778" y="553760"/>
            <a:ext cx="11375771" cy="1046440"/>
          </a:xfrm>
        </p:spPr>
        <p:txBody>
          <a:bodyPr/>
          <a:lstStyle/>
          <a:p>
            <a:pPr rtl="0" eaLnBrk="1" hangingPunct="1"/>
            <a:r>
              <a:rPr lang="fr-FR" sz="3100" b="1" i="0" u="none" baseline="0" dirty="0">
                <a:solidFill>
                  <a:srgbClr val="C00000"/>
                </a:solidFill>
                <a:latin typeface="Gill Sans MT" panose="020B0502020104020203" pitchFamily="34" charset="0"/>
                <a:cs typeface="Gill Sans MT" panose="020B0502020104020203" pitchFamily="34" charset="0"/>
              </a:rPr>
              <a:t>Session sur la collecte et le calcul des données des KPI – Objectifs de la session </a:t>
            </a:r>
            <a:r>
              <a:rPr lang="fr-FR" sz="3100" b="1" i="0" u="none" baseline="0" dirty="0" smtClean="0">
                <a:solidFill>
                  <a:srgbClr val="C00000"/>
                </a:solidFill>
                <a:latin typeface="Gill Sans MT" panose="020B0502020104020203" pitchFamily="34" charset="0"/>
                <a:cs typeface="Gill Sans MT" panose="020B0502020104020203" pitchFamily="34" charset="0"/>
              </a:rPr>
              <a:t>d’aujourd’hui</a:t>
            </a:r>
            <a:endParaRPr lang="fr-FR"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45E5593B-656D-4A32-8C2C-0199F9D67EC2}"/>
              </a:ext>
            </a:extLst>
          </p:cNvPr>
          <p:cNvSpPr>
            <a:spLocks noGrp="1"/>
          </p:cNvSpPr>
          <p:nvPr>
            <p:ph type="subTitle" idx="1"/>
          </p:nvPr>
        </p:nvSpPr>
        <p:spPr>
          <a:xfrm>
            <a:off x="263779" y="1692592"/>
            <a:ext cx="11613194" cy="4555809"/>
          </a:xfrm>
        </p:spPr>
        <p:txBody>
          <a:bodyPr>
            <a:normAutofit/>
          </a:bodyPr>
          <a:lstStyle/>
          <a:p>
            <a:pPr marL="741334" lvl="1" indent="-284152" algn="l" defTabSz="912778" rtl="0">
              <a:spcBef>
                <a:spcPct val="20000"/>
              </a:spcBef>
              <a:spcAft>
                <a:spcPct val="0"/>
              </a:spcAft>
              <a:buFontTx/>
              <a:buChar char="–"/>
            </a:pPr>
            <a:r>
              <a:rPr lang="fr-FR" sz="2800" b="1" i="0" u="none" baseline="0" dirty="0">
                <a:latin typeface="Gill Sans MT" panose="020B0502020104020203" pitchFamily="34" charset="0"/>
                <a:cs typeface="Gill Sans MT" panose="020B0502020104020203" pitchFamily="34" charset="0"/>
              </a:rPr>
              <a:t>Pour</a:t>
            </a:r>
            <a:r>
              <a:rPr lang="fr-FR" sz="2800" b="1" i="0" u="none" baseline="0" dirty="0">
                <a:solidFill>
                  <a:srgbClr val="C00000"/>
                </a:solidFill>
                <a:latin typeface="Gill Sans MT" panose="020B0502020104020203" pitchFamily="34" charset="0"/>
                <a:cs typeface="Gill Sans MT" panose="020B0502020104020203" pitchFamily="34" charset="0"/>
              </a:rPr>
              <a:t> </a:t>
            </a:r>
            <a:r>
              <a:rPr lang="fr-FR" sz="2800" b="1" i="0" u="none" baseline="0" dirty="0">
                <a:latin typeface="Gill Sans MT" panose="020B0502020104020203" pitchFamily="34" charset="0"/>
                <a:cs typeface="Gill Sans MT" panose="020B0502020104020203" pitchFamily="34" charset="0"/>
              </a:rPr>
              <a:t>comprendre </a:t>
            </a:r>
          </a:p>
          <a:p>
            <a:pPr marL="741334" lvl="1" indent="-284152" algn="l" defTabSz="912778" rtl="0">
              <a:spcBef>
                <a:spcPct val="20000"/>
              </a:spcBef>
              <a:spcAft>
                <a:spcPct val="0"/>
              </a:spcAft>
            </a:pPr>
            <a:endParaRPr lang="fr-FR" altLang="en-US" sz="1400" dirty="0">
              <a:solidFill>
                <a:srgbClr val="000000"/>
              </a:solidFill>
              <a:latin typeface="Gill Sans MT" panose="020B0502020104020203" pitchFamily="34" charset="0"/>
              <a:cs typeface="Gill Sans MT" panose="020B0502020104020203" pitchFamily="34" charset="0"/>
            </a:endParaRPr>
          </a:p>
          <a:p>
            <a:pPr marL="741334" lvl="1" indent="-284152" algn="l" defTabSz="912778" rtl="0">
              <a:spcBef>
                <a:spcPct val="20000"/>
              </a:spcBef>
              <a:spcAft>
                <a:spcPct val="0"/>
              </a:spcAft>
              <a:buFont typeface="Wingdings" panose="05000000000000000000" pitchFamily="2" charset="2"/>
              <a:buChar char="ü"/>
            </a:pPr>
            <a:r>
              <a:rPr lang="fr-FR" sz="2800" b="0" i="0" u="none" baseline="0" dirty="0">
                <a:solidFill>
                  <a:srgbClr val="000000"/>
                </a:solidFill>
                <a:latin typeface="Gill Sans MT" panose="020B0502020104020203" pitchFamily="34" charset="0"/>
                <a:cs typeface="Gill Sans MT" panose="020B0502020104020203" pitchFamily="34" charset="0"/>
              </a:rPr>
              <a:t>Les données recueillies dans les principales catégories de KPI</a:t>
            </a:r>
          </a:p>
          <a:p>
            <a:pPr marL="741334" lvl="1" indent="-284152" algn="l" defTabSz="912778" rtl="0">
              <a:spcBef>
                <a:spcPct val="20000"/>
              </a:spcBef>
              <a:spcAft>
                <a:spcPct val="0"/>
              </a:spcAft>
              <a:buFont typeface="Wingdings" panose="05000000000000000000" pitchFamily="2" charset="2"/>
              <a:buChar char="ü"/>
            </a:pPr>
            <a:r>
              <a:rPr lang="fr-FR" sz="2800" b="0" i="0" u="none" baseline="0" dirty="0">
                <a:solidFill>
                  <a:srgbClr val="000000"/>
                </a:solidFill>
                <a:latin typeface="Gill Sans MT" panose="020B0502020104020203" pitchFamily="34" charset="0"/>
                <a:cs typeface="Gill Sans MT" panose="020B0502020104020203" pitchFamily="34" charset="0"/>
              </a:rPr>
              <a:t>Comment ces données sont utilisées dans les calculs des résultats des KPI et les analyses de performance </a:t>
            </a:r>
          </a:p>
          <a:p>
            <a:pPr marL="741334" lvl="1" indent="-284152" algn="l" defTabSz="912778" rtl="0">
              <a:spcBef>
                <a:spcPct val="20000"/>
              </a:spcBef>
              <a:spcAft>
                <a:spcPct val="0"/>
              </a:spcAft>
              <a:buFont typeface="Wingdings" panose="05000000000000000000" pitchFamily="2" charset="2"/>
              <a:buChar char="ü"/>
            </a:pPr>
            <a:r>
              <a:rPr lang="fr-FR" sz="2800" b="0" i="0" u="none" baseline="0" dirty="0">
                <a:solidFill>
                  <a:srgbClr val="000000"/>
                </a:solidFill>
                <a:latin typeface="Gill Sans MT" panose="020B0502020104020203" pitchFamily="34" charset="0"/>
                <a:cs typeface="Gill Sans MT" panose="020B0502020104020203" pitchFamily="34" charset="0"/>
              </a:rPr>
              <a:t>Les résultats, tableaux et graphiques standard des KPI générés par </a:t>
            </a:r>
            <a:r>
              <a:rPr lang="fr-FR" sz="2800" b="0" i="0" u="none" baseline="0" dirty="0" smtClean="0">
                <a:solidFill>
                  <a:srgbClr val="000000"/>
                </a:solidFill>
                <a:latin typeface="Gill Sans MT" panose="020B0502020104020203" pitchFamily="34" charset="0"/>
                <a:cs typeface="Gill Sans MT" panose="020B0502020104020203" pitchFamily="34" charset="0"/>
              </a:rPr>
              <a:t>l’outil </a:t>
            </a:r>
            <a:r>
              <a:rPr lang="fr-FR" sz="2800" b="0" i="0" u="none" baseline="0" dirty="0">
                <a:solidFill>
                  <a:srgbClr val="000000"/>
                </a:solidFill>
                <a:latin typeface="Gill Sans MT" panose="020B0502020104020203" pitchFamily="34" charset="0"/>
                <a:cs typeface="Gill Sans MT" panose="020B0502020104020203" pitchFamily="34" charset="0"/>
              </a:rPr>
              <a:t>NSCA 2.0</a:t>
            </a:r>
          </a:p>
          <a:p>
            <a:pPr marL="457182" lvl="1" algn="l" defTabSz="912778" rtl="0">
              <a:spcBef>
                <a:spcPct val="20000"/>
              </a:spcBef>
              <a:spcAft>
                <a:spcPct val="0"/>
              </a:spcAft>
            </a:pPr>
            <a:endParaRPr lang="fr-FR" altLang="en-US" sz="2800" dirty="0">
              <a:solidFill>
                <a:srgbClr val="000000"/>
              </a:solidFill>
              <a:latin typeface="Gill Sans MT" panose="020B0502020104020203" pitchFamily="34" charset="0"/>
              <a:cs typeface="Gill Sans MT" panose="020B0502020104020203" pitchFamily="34" charset="0"/>
            </a:endParaRPr>
          </a:p>
          <a:p>
            <a:pPr marL="457182" lvl="1" algn="l" defTabSz="912778" rtl="0">
              <a:spcBef>
                <a:spcPct val="20000"/>
              </a:spcBef>
              <a:spcAft>
                <a:spcPct val="0"/>
              </a:spcAft>
            </a:pPr>
            <a:r>
              <a:rPr lang="fr-FR" sz="2800" b="0" i="0" u="none" baseline="0" dirty="0">
                <a:solidFill>
                  <a:srgbClr val="000000"/>
                </a:solidFill>
                <a:latin typeface="Gill Sans MT" panose="020B0502020104020203" pitchFamily="34" charset="0"/>
                <a:cs typeface="Gill Sans MT" panose="020B0502020104020203" pitchFamily="34" charset="0"/>
              </a:rPr>
              <a:t>Nous terminerons par un exercice sur la saisie de données de KPI types dans </a:t>
            </a:r>
            <a:r>
              <a:rPr lang="fr-FR" sz="2800" b="0" i="0" u="none" baseline="0" dirty="0" err="1">
                <a:solidFill>
                  <a:srgbClr val="000000"/>
                </a:solidFill>
                <a:latin typeface="Gill Sans MT" panose="020B0502020104020203" pitchFamily="34" charset="0"/>
                <a:cs typeface="Gill Sans MT" panose="020B0502020104020203" pitchFamily="34" charset="0"/>
              </a:rPr>
              <a:t>SurveyCTO</a:t>
            </a:r>
            <a:endParaRPr lang="fr-FR" sz="2800" b="0" i="0" u="none" baseline="0" dirty="0">
              <a:solidFill>
                <a:srgbClr val="0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 xmlns:a16="http://schemas.microsoft.com/office/drawing/2014/main"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0F135F0-BCB5-4FA4-B939-A1CBDE786B72}" type="slidenum">
              <a:rPr kumimoji="0" sz="601" b="0" i="0" u="none" strike="noStrike" kern="1200" cap="none" spc="0" normalizeH="0" baseline="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FR"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Tree>
    <p:custDataLst>
      <p:tags r:id="rId1"/>
    </p:custDataLst>
    <p:extLst>
      <p:ext uri="{BB962C8B-B14F-4D97-AF65-F5344CB8AC3E}">
        <p14:creationId xmlns:p14="http://schemas.microsoft.com/office/powerpoint/2010/main" val="3447237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 xmlns:a16="http://schemas.microsoft.com/office/drawing/2014/main" id="{829BC086-28E7-4967-969E-060E47ABE646}"/>
              </a:ext>
            </a:extLst>
          </p:cNvPr>
          <p:cNvSpPr>
            <a:spLocks noGrp="1"/>
          </p:cNvSpPr>
          <p:nvPr>
            <p:ph type="title"/>
          </p:nvPr>
        </p:nvSpPr>
        <p:spPr/>
        <p:txBody>
          <a:bodyPr/>
          <a:lstStyle/>
          <a:p>
            <a:pPr algn="l" rtl="0" eaLnBrk="1" hangingPunct="1"/>
            <a:r>
              <a:rPr lang="fr-FR" sz="3100" b="1" i="0" u="none" baseline="0">
                <a:solidFill>
                  <a:srgbClr val="C00000"/>
                </a:solidFill>
                <a:latin typeface="Gill Sans MT" panose="020B0502020104020203" pitchFamily="34" charset="0"/>
                <a:cs typeface="Gill Sans MT" panose="020B0502020104020203" pitchFamily="34" charset="0"/>
              </a:rPr>
              <a:t>Module sur les KPI – Présentation</a:t>
            </a:r>
            <a:endParaRPr lang="fr-FR"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F62CB67A-423F-4F0A-BA8E-1E5623F3CB6F}"/>
              </a:ext>
            </a:extLst>
          </p:cNvPr>
          <p:cNvSpPr>
            <a:spLocks noGrp="1"/>
          </p:cNvSpPr>
          <p:nvPr>
            <p:ph idx="1"/>
          </p:nvPr>
        </p:nvSpPr>
        <p:spPr/>
        <p:txBody>
          <a:bodyPr>
            <a:normAutofit fontScale="92500" lnSpcReduction="20000"/>
          </a:bodyPr>
          <a:lstStyle/>
          <a:p>
            <a:pPr marL="457182" lvl="1" algn="l" defTabSz="912778" rtl="0">
              <a:lnSpc>
                <a:spcPct val="120000"/>
              </a:lnSpc>
              <a:spcBef>
                <a:spcPct val="20000"/>
              </a:spcBef>
              <a:spcAft>
                <a:spcPct val="0"/>
              </a:spcAft>
            </a:pPr>
            <a:r>
              <a:rPr lang="fr-FR" sz="3200" b="1" i="0" u="none" baseline="0" dirty="0">
                <a:latin typeface="Gill Sans MT" panose="020B0502020104020203" pitchFamily="34" charset="0"/>
              </a:rPr>
              <a:t>Bref récapitulatif de la 1</a:t>
            </a:r>
            <a:r>
              <a:rPr lang="fr-FR" sz="3200" b="1" i="0" u="none" baseline="30000" dirty="0">
                <a:latin typeface="Gill Sans MT" panose="020B0502020104020203" pitchFamily="34" charset="0"/>
              </a:rPr>
              <a:t>re</a:t>
            </a:r>
            <a:r>
              <a:rPr lang="fr-FR" sz="3200" b="1" i="0" u="none" baseline="0" dirty="0">
                <a:latin typeface="Gill Sans MT" panose="020B0502020104020203" pitchFamily="34" charset="0"/>
              </a:rPr>
              <a:t> journée sur ce que sont les KPI, les KPI de base et </a:t>
            </a:r>
            <a:r>
              <a:rPr lang="fr-FR" sz="3200" b="1" i="0" u="none" baseline="0" dirty="0" smtClean="0">
                <a:latin typeface="Gill Sans MT" panose="020B0502020104020203" pitchFamily="34" charset="0"/>
              </a:rPr>
              <a:t>l’importance </a:t>
            </a:r>
            <a:r>
              <a:rPr lang="fr-FR" sz="3200" b="1" i="0" u="none" baseline="0" dirty="0">
                <a:latin typeface="Gill Sans MT" panose="020B0502020104020203" pitchFamily="34" charset="0"/>
              </a:rPr>
              <a:t>de chaque KPI </a:t>
            </a:r>
          </a:p>
          <a:p>
            <a:pPr marL="457182" lvl="1" algn="l" defTabSz="912778" rtl="0">
              <a:lnSpc>
                <a:spcPct val="120000"/>
              </a:lnSpc>
              <a:spcBef>
                <a:spcPct val="20000"/>
              </a:spcBef>
              <a:spcAft>
                <a:spcPct val="0"/>
              </a:spcAft>
            </a:pPr>
            <a:r>
              <a:rPr lang="fr-FR" sz="3200" b="1" i="0" u="none" baseline="0" dirty="0">
                <a:latin typeface="Gill Sans MT" panose="020B0502020104020203" pitchFamily="34" charset="0"/>
              </a:rPr>
              <a:t>Nous couvrirons les points suivants :</a:t>
            </a:r>
            <a:endParaRPr lang="fr-FR" altLang="en-US" sz="3200" b="1" dirty="0">
              <a:latin typeface="Gill Sans MT" panose="020B0502020104020203" pitchFamily="34" charset="0"/>
              <a:cs typeface="Gill Sans MT" panose="020B0502020104020203" pitchFamily="34" charset="0"/>
            </a:endParaRPr>
          </a:p>
          <a:p>
            <a:pPr marL="1689100" lvl="1" indent="-338138" algn="l" defTabSz="912778" rtl="0">
              <a:lnSpc>
                <a:spcPct val="120000"/>
              </a:lnSpc>
              <a:spcBef>
                <a:spcPct val="20000"/>
              </a:spcBef>
              <a:spcAft>
                <a:spcPct val="0"/>
              </a:spcAft>
              <a:buFont typeface="Wingdings" panose="05000000000000000000" pitchFamily="2" charset="2"/>
              <a:buChar char="ü"/>
            </a:pPr>
            <a:r>
              <a:rPr lang="fr-FR" sz="3200" b="0" i="0" u="none" baseline="0" dirty="0">
                <a:latin typeface="Gill Sans MT" panose="020B0502020104020203" pitchFamily="34" charset="0"/>
              </a:rPr>
              <a:t>Présentation des KPI</a:t>
            </a:r>
          </a:p>
          <a:p>
            <a:pPr marL="1689100" lvl="1" indent="-338138" algn="l" defTabSz="912778" rtl="0">
              <a:lnSpc>
                <a:spcPct val="120000"/>
              </a:lnSpc>
              <a:spcBef>
                <a:spcPct val="20000"/>
              </a:spcBef>
              <a:spcAft>
                <a:spcPct val="0"/>
              </a:spcAft>
              <a:buFont typeface="Wingdings" panose="05000000000000000000" pitchFamily="2" charset="2"/>
              <a:buChar char="ü"/>
            </a:pPr>
            <a:r>
              <a:rPr lang="fr-FR" sz="3200" b="0" i="0" u="none" baseline="0" dirty="0">
                <a:latin typeface="Gill Sans MT" panose="020B0502020104020203" pitchFamily="34" charset="0"/>
              </a:rPr>
              <a:t>KPI de base, pourquoi sont-ils indispensable</a:t>
            </a:r>
          </a:p>
          <a:p>
            <a:pPr marL="1689100" lvl="1" indent="-338138" algn="l" defTabSz="912778" rtl="0">
              <a:lnSpc>
                <a:spcPct val="120000"/>
              </a:lnSpc>
              <a:spcBef>
                <a:spcPct val="20000"/>
              </a:spcBef>
              <a:spcAft>
                <a:spcPct val="0"/>
              </a:spcAft>
              <a:buFont typeface="Wingdings" panose="05000000000000000000" pitchFamily="2" charset="2"/>
              <a:buChar char="ü"/>
            </a:pPr>
            <a:r>
              <a:rPr lang="fr-FR" sz="3200" b="0" i="0" u="none" baseline="0" dirty="0">
                <a:latin typeface="Gill Sans MT" panose="020B0502020104020203" pitchFamily="34" charset="0"/>
              </a:rPr>
              <a:t>KPI facultatifs, avantages/informations potentiels obtenus en utilisant certains KPI facultatifs</a:t>
            </a:r>
          </a:p>
          <a:p>
            <a:pPr marL="1689100" lvl="1" indent="-338138" algn="l" defTabSz="912778" rtl="0">
              <a:lnSpc>
                <a:spcPct val="120000"/>
              </a:lnSpc>
              <a:spcBef>
                <a:spcPct val="20000"/>
              </a:spcBef>
              <a:spcAft>
                <a:spcPct val="0"/>
              </a:spcAft>
              <a:buFont typeface="Wingdings" panose="05000000000000000000" pitchFamily="2" charset="2"/>
              <a:buChar char="ü"/>
            </a:pPr>
            <a:r>
              <a:rPr lang="fr-FR" sz="3200" b="0" i="0" u="none" baseline="0" dirty="0">
                <a:latin typeface="Gill Sans MT" panose="020B0502020104020203" pitchFamily="34" charset="0"/>
              </a:rPr>
              <a:t>Composants des fiches de référence des indicateurs</a:t>
            </a:r>
          </a:p>
          <a:p>
            <a:pPr marL="1350962" lvl="1" indent="0" algn="l" defTabSz="912778" rtl="0">
              <a:lnSpc>
                <a:spcPct val="120000"/>
              </a:lnSpc>
              <a:spcBef>
                <a:spcPct val="20000"/>
              </a:spcBef>
              <a:spcAft>
                <a:spcPct val="0"/>
              </a:spcAft>
              <a:buNone/>
            </a:pPr>
            <a:endParaRPr lang="fr-FR" sz="3200" dirty="0">
              <a:latin typeface="Gill Sans MT" panose="020B0502020104020203" pitchFamily="34" charset="0"/>
            </a:endParaRPr>
          </a:p>
          <a:p>
            <a:pPr marL="800082" lvl="1" indent="-342900" algn="l" defTabSz="912778" rtl="0">
              <a:lnSpc>
                <a:spcPct val="80000"/>
              </a:lnSpc>
              <a:spcBef>
                <a:spcPct val="20000"/>
              </a:spcBef>
              <a:spcAft>
                <a:spcPct val="0"/>
              </a:spcAft>
              <a:buFont typeface="Wingdings" panose="05000000000000000000" pitchFamily="2" charset="2"/>
              <a:buChar char="ü"/>
            </a:pPr>
            <a:endParaRPr lang="fr-FR" sz="3200" dirty="0">
              <a:latin typeface="Gill Sans MT" panose="020B0502020104020203" pitchFamily="34" charset="0"/>
            </a:endParaRPr>
          </a:p>
          <a:p>
            <a:pPr algn="l" defTabSz="912778" rtl="0">
              <a:lnSpc>
                <a:spcPct val="80000"/>
              </a:lnSpc>
            </a:pPr>
            <a:endParaRPr lang="fr-FR" altLang="en-US" sz="2000" dirty="0">
              <a:solidFill>
                <a:srgbClr val="FF0000"/>
              </a:solidFill>
              <a:latin typeface="Gill Sans MT" panose="020B0502020104020203" pitchFamily="34" charset="0"/>
              <a:cs typeface="Gill Sans MT" panose="020B0502020104020203" pitchFamily="34" charset="0"/>
            </a:endParaRPr>
          </a:p>
          <a:p>
            <a:pPr marL="741334" lvl="1" indent="-284152" algn="l" defTabSz="912778" rtl="0">
              <a:lnSpc>
                <a:spcPct val="80000"/>
              </a:lnSpc>
            </a:pPr>
            <a:endParaRPr lang="fr-FR" altLang="en-US" sz="1700" dirty="0">
              <a:latin typeface="Gill Sans MT" panose="020B0502020104020203" pitchFamily="34" charset="0"/>
              <a:cs typeface="Gill Sans MT" panose="020B0502020104020203" pitchFamily="34" charset="0"/>
            </a:endParaRPr>
          </a:p>
          <a:p>
            <a:pPr marL="741334" lvl="1" indent="-284152" algn="l" defTabSz="912778" rtl="0">
              <a:lnSpc>
                <a:spcPct val="80000"/>
              </a:lnSpc>
            </a:pPr>
            <a:endParaRPr lang="fr-FR" altLang="en-US" sz="1700" dirty="0">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 xmlns:a16="http://schemas.microsoft.com/office/drawing/2014/main"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770DE6A-AFAE-4BA9-AAB3-9755F28EB553}" type="datetime1">
              <a:rPr kumimoji="0" lang="en-US" sz="601" b="0" i="0" u="none" strike="noStrike" kern="1200" cap="none" spc="0" normalizeH="0" baseline="0">
                <a:ln>
                  <a:noFill/>
                </a:ln>
                <a:solidFill>
                  <a:srgbClr val="635C5B"/>
                </a:solidFill>
                <a:effectLst/>
                <a:uLnTx/>
                <a:uFillTx/>
                <a:latin typeface="Gill Sans MT" panose="020B0502020104020203"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4/19/2019</a:t>
            </a:fld>
            <a:endParaRPr kumimoji="0" lang="fr-FR"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Tree>
    <p:custDataLst>
      <p:tags r:id="rId1"/>
    </p:custDataLst>
    <p:extLst>
      <p:ext uri="{BB962C8B-B14F-4D97-AF65-F5344CB8AC3E}">
        <p14:creationId xmlns:p14="http://schemas.microsoft.com/office/powerpoint/2010/main" val="42250429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 xmlns:a16="http://schemas.microsoft.com/office/drawing/2014/main" id="{4593AE78-A3F2-4C74-96B9-E07B31637EC9}"/>
              </a:ext>
            </a:extLst>
          </p:cNvPr>
          <p:cNvSpPr>
            <a:spLocks noGrp="1"/>
          </p:cNvSpPr>
          <p:nvPr>
            <p:ph type="ctrTitle"/>
          </p:nvPr>
        </p:nvSpPr>
        <p:spPr>
          <a:xfrm>
            <a:off x="238124" y="526724"/>
            <a:ext cx="11953875" cy="569387"/>
          </a:xfrm>
        </p:spPr>
        <p:txBody>
          <a:bodyPr>
            <a:normAutofit/>
          </a:bodyPr>
          <a:lstStyle/>
          <a:p>
            <a:pPr algn="l" rtl="0" eaLnBrk="1" hangingPunct="1"/>
            <a:r>
              <a:rPr lang="fr-FR" sz="3100" b="1" i="0" u="none" baseline="0" dirty="0">
                <a:solidFill>
                  <a:srgbClr val="C00000"/>
                </a:solidFill>
                <a:latin typeface="Gill Sans MT" panose="020B0502020104020203" pitchFamily="34" charset="0"/>
                <a:cs typeface="Gill Sans MT" panose="020B0502020104020203" pitchFamily="34" charset="0"/>
              </a:rPr>
              <a:t>KPI de base pour les prévisions et </a:t>
            </a:r>
            <a:r>
              <a:rPr lang="fr-FR" sz="3100" b="1" i="0" u="none" baseline="0" dirty="0" smtClean="0">
                <a:solidFill>
                  <a:srgbClr val="C00000"/>
                </a:solidFill>
                <a:latin typeface="Gill Sans MT" panose="020B0502020104020203" pitchFamily="34" charset="0"/>
                <a:cs typeface="Gill Sans MT" panose="020B0502020104020203" pitchFamily="34" charset="0"/>
              </a:rPr>
              <a:t>l’approvisionnement</a:t>
            </a:r>
            <a:endParaRPr lang="fr-FR"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45E5593B-656D-4A32-8C2C-0199F9D67EC2}"/>
              </a:ext>
            </a:extLst>
          </p:cNvPr>
          <p:cNvSpPr>
            <a:spLocks noGrp="1"/>
          </p:cNvSpPr>
          <p:nvPr>
            <p:ph type="subTitle" idx="1"/>
          </p:nvPr>
        </p:nvSpPr>
        <p:spPr>
          <a:xfrm>
            <a:off x="263779" y="1348156"/>
            <a:ext cx="11613194" cy="4480560"/>
          </a:xfrm>
        </p:spPr>
        <p:txBody>
          <a:bodyPr>
            <a:normAutofit/>
          </a:bodyPr>
          <a:lstStyle/>
          <a:p>
            <a:pPr marL="741334" marR="0" lvl="1" indent="-284152" algn="l" defTabSz="912778" rtl="0" eaLnBrk="1" fontAlgn="auto" latinLnBrk="0" hangingPunct="1">
              <a:lnSpc>
                <a:spcPct val="100000"/>
              </a:lnSpc>
              <a:spcBef>
                <a:spcPct val="20000"/>
              </a:spcBef>
              <a:spcAft>
                <a:spcPct val="0"/>
              </a:spcAft>
              <a:buClrTx/>
              <a:buSzTx/>
              <a:buFontTx/>
              <a:buNone/>
              <a:tabLst/>
              <a:defRPr/>
            </a:pPr>
            <a:endParaRPr lang="fr-FR" altLang="en-US" sz="2800" dirty="0">
              <a:solidFill>
                <a:srgbClr val="0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 xmlns:a16="http://schemas.microsoft.com/office/drawing/2014/main"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0F135F0-BCB5-4FA4-B939-A1CBDE786B72}" type="slidenum">
              <a:rPr kumimoji="0" sz="601" b="0" i="0" u="none" strike="noStrike" kern="1200" cap="none" spc="0" normalizeH="0" baseline="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graphicFrame>
        <p:nvGraphicFramePr>
          <p:cNvPr id="2" name="Table 1"/>
          <p:cNvGraphicFramePr>
            <a:graphicFrameLocks noGrp="1"/>
          </p:cNvGraphicFramePr>
          <p:nvPr>
            <p:extLst>
              <p:ext uri="{D42A27DB-BD31-4B8C-83A1-F6EECF244321}">
                <p14:modId xmlns:p14="http://schemas.microsoft.com/office/powerpoint/2010/main" val="1035560442"/>
              </p:ext>
            </p:extLst>
          </p:nvPr>
        </p:nvGraphicFramePr>
        <p:xfrm>
          <a:off x="263779" y="1348154"/>
          <a:ext cx="11613195" cy="4538296"/>
        </p:xfrm>
        <a:graphic>
          <a:graphicData uri="http://schemas.openxmlformats.org/drawingml/2006/table">
            <a:tbl>
              <a:tblPr firstRow="1" bandRow="1">
                <a:tableStyleId>{5C22544A-7EE6-4342-B048-85BDC9FD1C3A}</a:tableStyleId>
              </a:tblPr>
              <a:tblGrid>
                <a:gridCol w="978867">
                  <a:extLst>
                    <a:ext uri="{9D8B030D-6E8A-4147-A177-3AD203B41FA5}">
                      <a16:colId xmlns="" xmlns:a16="http://schemas.microsoft.com/office/drawing/2014/main" val="20000"/>
                    </a:ext>
                  </a:extLst>
                </a:gridCol>
                <a:gridCol w="4536831">
                  <a:extLst>
                    <a:ext uri="{9D8B030D-6E8A-4147-A177-3AD203B41FA5}">
                      <a16:colId xmlns="" xmlns:a16="http://schemas.microsoft.com/office/drawing/2014/main" val="20001"/>
                    </a:ext>
                  </a:extLst>
                </a:gridCol>
                <a:gridCol w="6097497">
                  <a:extLst>
                    <a:ext uri="{9D8B030D-6E8A-4147-A177-3AD203B41FA5}">
                      <a16:colId xmlns="" xmlns:a16="http://schemas.microsoft.com/office/drawing/2014/main" val="20002"/>
                    </a:ext>
                  </a:extLst>
                </a:gridCol>
              </a:tblGrid>
              <a:tr h="471603">
                <a:tc>
                  <a:txBody>
                    <a:bodyPr/>
                    <a:lstStyle/>
                    <a:p>
                      <a:pPr algn="l" rtl="0"/>
                      <a:r>
                        <a:rPr lang="fr-FR" sz="2000" b="0" i="0" u="none" baseline="0" dirty="0">
                          <a:latin typeface="Gill Sans MT" panose="020B0502020104020203" pitchFamily="34" charset="0"/>
                        </a:rPr>
                        <a:t>Niveau</a:t>
                      </a:r>
                    </a:p>
                  </a:txBody>
                  <a:tcPr/>
                </a:tc>
                <a:tc>
                  <a:txBody>
                    <a:bodyPr/>
                    <a:lstStyle/>
                    <a:p>
                      <a:pPr algn="l" rtl="0"/>
                      <a:r>
                        <a:rPr lang="fr-FR" sz="2000" b="0" i="0" u="none" baseline="0">
                          <a:latin typeface="Gill Sans MT" panose="020B0502020104020203" pitchFamily="34" charset="0"/>
                        </a:rPr>
                        <a:t>N° et titre</a:t>
                      </a:r>
                    </a:p>
                  </a:txBody>
                  <a:tcPr/>
                </a:tc>
                <a:tc>
                  <a:txBody>
                    <a:bodyPr/>
                    <a:lstStyle/>
                    <a:p>
                      <a:pPr algn="l" rtl="0"/>
                      <a:r>
                        <a:rPr lang="fr-FR" sz="2000" b="0" i="0" u="none" baseline="0">
                          <a:latin typeface="Gill Sans MT" panose="020B0502020104020203" pitchFamily="34" charset="0"/>
                        </a:rPr>
                        <a:t>Objet</a:t>
                      </a:r>
                    </a:p>
                  </a:txBody>
                  <a:tcPr/>
                </a:tc>
                <a:extLst>
                  <a:ext uri="{0D108BD9-81ED-4DB2-BD59-A6C34878D82A}">
                    <a16:rowId xmlns="" xmlns:a16="http://schemas.microsoft.com/office/drawing/2014/main" val="10000"/>
                  </a:ext>
                </a:extLst>
              </a:tr>
              <a:tr h="725544">
                <a:tc>
                  <a:txBody>
                    <a:bodyPr/>
                    <a:lstStyle/>
                    <a:p>
                      <a:pPr algn="ctr" rtl="0"/>
                      <a:r>
                        <a:rPr lang="fr-FR" sz="2000" b="0" i="0" u="none" baseline="0">
                          <a:solidFill>
                            <a:schemeClr val="accent3"/>
                          </a:solidFill>
                          <a:latin typeface="Gill Sans MT" panose="020B0502020104020203" pitchFamily="34" charset="0"/>
                        </a:rPr>
                        <a:t>C</a:t>
                      </a:r>
                    </a:p>
                  </a:txBody>
                  <a:tcPr anchor="ctr"/>
                </a:tc>
                <a:tc>
                  <a:txBody>
                    <a:bodyPr/>
                    <a:lstStyle/>
                    <a:p>
                      <a:pPr algn="l" rtl="0">
                        <a:spcAft>
                          <a:spcPts val="1200"/>
                        </a:spcAft>
                      </a:pPr>
                      <a:r>
                        <a:rPr lang="fr-FR" sz="2000" b="0" i="0" u="none" baseline="0">
                          <a:solidFill>
                            <a:srgbClr val="6C6463"/>
                          </a:solidFill>
                          <a:effectLst/>
                          <a:latin typeface="Gill Sans MT" panose="020B0502020104020203" pitchFamily="34" charset="0"/>
                          <a:ea typeface="Arial" charset="0"/>
                          <a:cs typeface="Cabin" charset="0"/>
                        </a:rPr>
                        <a:t>1.1 Précision des prévisions </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lnSpc>
                          <a:spcPct val="100000"/>
                        </a:lnSpc>
                        <a:spcBef>
                          <a:spcPts val="1200"/>
                        </a:spcBef>
                        <a:spcAft>
                          <a:spcPts val="600"/>
                        </a:spcAft>
                      </a:pPr>
                      <a:r>
                        <a:rPr lang="fr-FR" sz="2000" b="0" i="1" u="none" baseline="0" dirty="0">
                          <a:solidFill>
                            <a:srgbClr val="6C6463"/>
                          </a:solidFill>
                          <a:effectLst/>
                          <a:latin typeface="Gill Sans MT" panose="020B0502020104020203" pitchFamily="34" charset="0"/>
                          <a:ea typeface="Arial" charset="0"/>
                          <a:cs typeface="Cabin" charset="0"/>
                        </a:rPr>
                        <a:t>Compare la demande réelle à la demande prévue afin </a:t>
                      </a:r>
                      <a:r>
                        <a:rPr lang="fr-FR" sz="2000" b="0" i="1" u="none" baseline="0" dirty="0" smtClean="0">
                          <a:solidFill>
                            <a:srgbClr val="6C6463"/>
                          </a:solidFill>
                          <a:effectLst/>
                          <a:latin typeface="Gill Sans MT" panose="020B0502020104020203" pitchFamily="34" charset="0"/>
                          <a:ea typeface="Arial" charset="0"/>
                          <a:cs typeface="Cabin" charset="0"/>
                        </a:rPr>
                        <a:t>d’évaluer </a:t>
                      </a:r>
                      <a:r>
                        <a:rPr lang="fr-FR" sz="2000" b="0" i="1" u="none" baseline="0" dirty="0">
                          <a:solidFill>
                            <a:srgbClr val="6C6463"/>
                          </a:solidFill>
                          <a:effectLst/>
                          <a:latin typeface="Gill Sans MT" panose="020B0502020104020203" pitchFamily="34" charset="0"/>
                          <a:ea typeface="Arial" charset="0"/>
                          <a:cs typeface="Cabin" charset="0"/>
                        </a:rPr>
                        <a:t>la qualité des prévisions</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1"/>
                  </a:ext>
                </a:extLst>
              </a:tr>
              <a:tr h="1088316">
                <a:tc>
                  <a:txBody>
                    <a:bodyPr/>
                    <a:lstStyle/>
                    <a:p>
                      <a:pPr algn="ctr" rtl="0"/>
                      <a:r>
                        <a:rPr lang="fr-FR" sz="2000" b="0" i="0" u="none" baseline="0">
                          <a:solidFill>
                            <a:schemeClr val="accent3"/>
                          </a:solidFill>
                          <a:latin typeface="Gill Sans MT" panose="020B0502020104020203" pitchFamily="34" charset="0"/>
                        </a:rPr>
                        <a:t>C</a:t>
                      </a:r>
                    </a:p>
                  </a:txBody>
                  <a:tcPr anchor="ctr"/>
                </a:tc>
                <a:tc>
                  <a:txBody>
                    <a:bodyPr/>
                    <a:lstStyle/>
                    <a:p>
                      <a:pPr algn="l" rtl="0">
                        <a:spcAft>
                          <a:spcPts val="1200"/>
                        </a:spcAft>
                      </a:pPr>
                      <a:r>
                        <a:rPr lang="fr-FR" sz="2000" b="0" i="0" u="none" baseline="0">
                          <a:solidFill>
                            <a:srgbClr val="6C6463"/>
                          </a:solidFill>
                          <a:effectLst/>
                          <a:latin typeface="Gill Sans MT" panose="020B0502020104020203" pitchFamily="34" charset="0"/>
                          <a:ea typeface="Arial" charset="0"/>
                          <a:cs typeface="Cabin" charset="0"/>
                        </a:rPr>
                        <a:t>1.2 Source des financements</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lnSpc>
                          <a:spcPct val="100000"/>
                        </a:lnSpc>
                        <a:spcBef>
                          <a:spcPts val="1200"/>
                        </a:spcBef>
                        <a:spcAft>
                          <a:spcPts val="600"/>
                        </a:spcAft>
                      </a:pPr>
                      <a:r>
                        <a:rPr lang="fr-FR" sz="2000" b="0" i="1" u="none" baseline="0" dirty="0">
                          <a:solidFill>
                            <a:srgbClr val="6C6463"/>
                          </a:solidFill>
                          <a:effectLst/>
                          <a:latin typeface="Gill Sans MT" panose="020B0502020104020203" pitchFamily="34" charset="0"/>
                          <a:ea typeface="Arial" charset="0"/>
                          <a:cs typeface="Cabin" charset="0"/>
                        </a:rPr>
                        <a:t>Mesure de pérennité qui indique la source des financements, p. ex. bailleurs de fonds internationaux, financement intérieur du gouvernement, frais </a:t>
                      </a:r>
                      <a:r>
                        <a:rPr lang="fr-FR" sz="2000" b="0" i="1" u="none" baseline="0" dirty="0" smtClean="0">
                          <a:solidFill>
                            <a:srgbClr val="6C6463"/>
                          </a:solidFill>
                          <a:effectLst/>
                          <a:latin typeface="Gill Sans MT" panose="020B0502020104020203" pitchFamily="34" charset="0"/>
                          <a:ea typeface="Arial" charset="0"/>
                          <a:cs typeface="Cabin" charset="0"/>
                        </a:rPr>
                        <a:t>d’utilisation</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2"/>
                  </a:ext>
                </a:extLst>
              </a:tr>
              <a:tr h="1451088">
                <a:tc>
                  <a:txBody>
                    <a:bodyPr/>
                    <a:lstStyle/>
                    <a:p>
                      <a:pPr algn="ctr" rtl="0"/>
                      <a:r>
                        <a:rPr lang="fr-FR" sz="2000" b="0" i="0" u="none" baseline="0">
                          <a:solidFill>
                            <a:schemeClr val="accent3"/>
                          </a:solidFill>
                          <a:latin typeface="Gill Sans MT" panose="020B0502020104020203" pitchFamily="34" charset="0"/>
                        </a:rPr>
                        <a:t>C</a:t>
                      </a:r>
                    </a:p>
                  </a:txBody>
                  <a:tcPr anchor="ctr"/>
                </a:tc>
                <a:tc>
                  <a:txBody>
                    <a:bodyPr/>
                    <a:lstStyle/>
                    <a:p>
                      <a:pPr algn="l" rtl="0">
                        <a:spcAft>
                          <a:spcPts val="1200"/>
                        </a:spcAft>
                      </a:pPr>
                      <a:r>
                        <a:rPr lang="fr-FR" sz="2000" b="0" i="0" u="none" baseline="0" dirty="0">
                          <a:solidFill>
                            <a:srgbClr val="6C6463"/>
                          </a:solidFill>
                          <a:effectLst/>
                          <a:latin typeface="Gill Sans MT" panose="020B0502020104020203" pitchFamily="34" charset="0"/>
                          <a:ea typeface="Arial" charset="0"/>
                          <a:cs typeface="Cabin" charset="0"/>
                        </a:rPr>
                        <a:t>2.1 Taux de ponctualité et taux </a:t>
                      </a:r>
                      <a:r>
                        <a:rPr lang="fr-FR" sz="2000" b="0" i="0" u="none" baseline="0" dirty="0" smtClean="0">
                          <a:solidFill>
                            <a:srgbClr val="6C6463"/>
                          </a:solidFill>
                          <a:effectLst/>
                          <a:latin typeface="Gill Sans MT" panose="020B0502020104020203" pitchFamily="34" charset="0"/>
                          <a:ea typeface="Arial" charset="0"/>
                          <a:cs typeface="Cabin" charset="0"/>
                        </a:rPr>
                        <a:t>d’exécution </a:t>
                      </a:r>
                      <a:r>
                        <a:rPr lang="fr-FR" sz="2000" b="0" i="0" u="none" baseline="0" dirty="0">
                          <a:solidFill>
                            <a:srgbClr val="6C6463"/>
                          </a:solidFill>
                          <a:effectLst/>
                          <a:latin typeface="Gill Sans MT" panose="020B0502020104020203" pitchFamily="34" charset="0"/>
                          <a:ea typeface="Arial" charset="0"/>
                          <a:cs typeface="Cabin" charset="0"/>
                        </a:rPr>
                        <a:t>des commandes du fournisseur</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lnSpc>
                          <a:spcPct val="100000"/>
                        </a:lnSpc>
                        <a:spcBef>
                          <a:spcPts val="1200"/>
                        </a:spcBef>
                        <a:spcAft>
                          <a:spcPts val="600"/>
                        </a:spcAft>
                      </a:pPr>
                      <a:r>
                        <a:rPr lang="fr-FR" sz="2000" b="0" i="1" u="none" baseline="0" dirty="0">
                          <a:solidFill>
                            <a:srgbClr val="6C6463"/>
                          </a:solidFill>
                          <a:effectLst/>
                          <a:latin typeface="Gill Sans MT" panose="020B0502020104020203" pitchFamily="34" charset="0"/>
                          <a:ea typeface="Arial" charset="0"/>
                          <a:cs typeface="Cabin" charset="0"/>
                        </a:rPr>
                        <a:t>Permet à </a:t>
                      </a:r>
                      <a:r>
                        <a:rPr lang="fr-FR" sz="2000" b="0" i="1" u="none" baseline="0" dirty="0" smtClean="0">
                          <a:solidFill>
                            <a:srgbClr val="6C6463"/>
                          </a:solidFill>
                          <a:effectLst/>
                          <a:latin typeface="Gill Sans MT" panose="020B0502020104020203" pitchFamily="34" charset="0"/>
                          <a:ea typeface="Arial" charset="0"/>
                          <a:cs typeface="Cabin" charset="0"/>
                        </a:rPr>
                        <a:t>l’équipe </a:t>
                      </a:r>
                      <a:r>
                        <a:rPr lang="fr-FR" sz="2000" b="0" i="1" u="none" baseline="0" dirty="0">
                          <a:solidFill>
                            <a:srgbClr val="6C6463"/>
                          </a:solidFill>
                          <a:effectLst/>
                          <a:latin typeface="Gill Sans MT" panose="020B0502020104020203" pitchFamily="34" charset="0"/>
                          <a:ea typeface="Arial" charset="0"/>
                          <a:cs typeface="Cabin" charset="0"/>
                        </a:rPr>
                        <a:t>chargée des achats </a:t>
                      </a:r>
                      <a:r>
                        <a:rPr lang="fr-FR" sz="2000" b="0" i="1" u="none" baseline="0" dirty="0" smtClean="0">
                          <a:solidFill>
                            <a:srgbClr val="6C6463"/>
                          </a:solidFill>
                          <a:effectLst/>
                          <a:latin typeface="Gill Sans MT" panose="020B0502020104020203" pitchFamily="34" charset="0"/>
                          <a:ea typeface="Arial" charset="0"/>
                          <a:cs typeface="Cabin" charset="0"/>
                        </a:rPr>
                        <a:t>d’évaluer </a:t>
                      </a:r>
                      <a:r>
                        <a:rPr lang="fr-FR" sz="2000" b="0" i="1" u="none" baseline="0" dirty="0">
                          <a:solidFill>
                            <a:srgbClr val="6C6463"/>
                          </a:solidFill>
                          <a:effectLst/>
                          <a:latin typeface="Gill Sans MT" panose="020B0502020104020203" pitchFamily="34" charset="0"/>
                          <a:ea typeface="Arial" charset="0"/>
                          <a:cs typeface="Cabin" charset="0"/>
                        </a:rPr>
                        <a:t>le respect des obligations de livraison contractuelles par le fournisseur afin </a:t>
                      </a:r>
                      <a:r>
                        <a:rPr lang="fr-FR" sz="2000" b="0" i="1" u="none" baseline="0" dirty="0" smtClean="0">
                          <a:solidFill>
                            <a:srgbClr val="6C6463"/>
                          </a:solidFill>
                          <a:effectLst/>
                          <a:latin typeface="Gill Sans MT" panose="020B0502020104020203" pitchFamily="34" charset="0"/>
                          <a:ea typeface="Arial" charset="0"/>
                          <a:cs typeface="Cabin" charset="0"/>
                        </a:rPr>
                        <a:t>d’identifier </a:t>
                      </a:r>
                      <a:r>
                        <a:rPr lang="fr-FR" sz="2000" b="0" i="1" u="none" baseline="0" dirty="0">
                          <a:solidFill>
                            <a:srgbClr val="6C6463"/>
                          </a:solidFill>
                          <a:effectLst/>
                          <a:latin typeface="Gill Sans MT" panose="020B0502020104020203" pitchFamily="34" charset="0"/>
                          <a:ea typeface="Arial" charset="0"/>
                          <a:cs typeface="Cabin" charset="0"/>
                        </a:rPr>
                        <a:t>les risques de retard et </a:t>
                      </a:r>
                      <a:r>
                        <a:rPr lang="fr-FR" sz="2000" b="0" i="1" u="none" baseline="0" dirty="0" smtClean="0">
                          <a:solidFill>
                            <a:srgbClr val="6C6463"/>
                          </a:solidFill>
                          <a:effectLst/>
                          <a:latin typeface="Gill Sans MT" panose="020B0502020104020203" pitchFamily="34" charset="0"/>
                          <a:ea typeface="Arial" charset="0"/>
                          <a:cs typeface="Cabin" charset="0"/>
                        </a:rPr>
                        <a:t>d’exiger l’amélioration </a:t>
                      </a:r>
                      <a:r>
                        <a:rPr lang="fr-FR" sz="2000" b="0" i="1" u="none" baseline="0" dirty="0">
                          <a:solidFill>
                            <a:srgbClr val="6C6463"/>
                          </a:solidFill>
                          <a:effectLst/>
                          <a:latin typeface="Gill Sans MT" panose="020B0502020104020203" pitchFamily="34" charset="0"/>
                          <a:ea typeface="Arial" charset="0"/>
                          <a:cs typeface="Cabin" charset="0"/>
                        </a:rPr>
                        <a:t>des performances du fournisseur</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3"/>
                  </a:ext>
                </a:extLst>
              </a:tr>
              <a:tr h="801745">
                <a:tc>
                  <a:txBody>
                    <a:bodyPr/>
                    <a:lstStyle/>
                    <a:p>
                      <a:pPr algn="ctr" rtl="0"/>
                      <a:r>
                        <a:rPr lang="fr-FR" sz="2000" b="0" i="0" u="none" baseline="0">
                          <a:solidFill>
                            <a:schemeClr val="accent3"/>
                          </a:solidFill>
                          <a:latin typeface="Gill Sans MT" panose="020B0502020104020203" pitchFamily="34" charset="0"/>
                        </a:rPr>
                        <a:t>C</a:t>
                      </a:r>
                    </a:p>
                  </a:txBody>
                  <a:tcPr anchor="ctr"/>
                </a:tc>
                <a:tc>
                  <a:txBody>
                    <a:bodyPr/>
                    <a:lstStyle/>
                    <a:p>
                      <a:pPr algn="l" rtl="0">
                        <a:spcAft>
                          <a:spcPts val="1200"/>
                        </a:spcAft>
                      </a:pPr>
                      <a:r>
                        <a:rPr lang="fr-FR" sz="2000" b="0" i="0" u="none" baseline="0" dirty="0">
                          <a:solidFill>
                            <a:srgbClr val="6C6463"/>
                          </a:solidFill>
                          <a:effectLst/>
                          <a:latin typeface="Gill Sans MT" panose="020B0502020104020203" pitchFamily="34" charset="0"/>
                          <a:ea typeface="Arial" charset="0"/>
                          <a:cs typeface="Cabin" charset="0"/>
                        </a:rPr>
                        <a:t>2.2 Pourcentage du prix de référence international payé</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lnSpc>
                          <a:spcPct val="100000"/>
                        </a:lnSpc>
                        <a:spcBef>
                          <a:spcPts val="1200"/>
                        </a:spcBef>
                        <a:spcAft>
                          <a:spcPts val="600"/>
                        </a:spcAft>
                      </a:pPr>
                      <a:r>
                        <a:rPr lang="fr-FR" sz="2000" b="0" i="1" u="none" baseline="0" dirty="0">
                          <a:solidFill>
                            <a:srgbClr val="6C6463"/>
                          </a:solidFill>
                          <a:effectLst/>
                          <a:latin typeface="Gill Sans MT" panose="020B0502020104020203" pitchFamily="34" charset="0"/>
                          <a:ea typeface="Arial" charset="0"/>
                          <a:cs typeface="Cabin" charset="0"/>
                        </a:rPr>
                        <a:t>Évalue le rapport qualité/prix de </a:t>
                      </a:r>
                      <a:r>
                        <a:rPr lang="fr-FR" sz="2000" b="0" i="1" u="none" baseline="0" dirty="0" smtClean="0">
                          <a:solidFill>
                            <a:srgbClr val="6C6463"/>
                          </a:solidFill>
                          <a:effectLst/>
                          <a:latin typeface="Gill Sans MT" panose="020B0502020104020203" pitchFamily="34" charset="0"/>
                          <a:ea typeface="Arial" charset="0"/>
                          <a:cs typeface="Cabin" charset="0"/>
                        </a:rPr>
                        <a:t>l’approvisionnement </a:t>
                      </a:r>
                      <a:r>
                        <a:rPr lang="fr-FR" sz="2000" b="0" i="1" u="none" baseline="0" dirty="0">
                          <a:solidFill>
                            <a:srgbClr val="6C6463"/>
                          </a:solidFill>
                          <a:effectLst/>
                          <a:latin typeface="Gill Sans MT" panose="020B0502020104020203" pitchFamily="34" charset="0"/>
                          <a:ea typeface="Arial" charset="0"/>
                          <a:cs typeface="Cabin" charset="0"/>
                        </a:rPr>
                        <a:t>en comparant les prix obtenus aux normes internationales</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4"/>
                  </a:ext>
                </a:extLst>
              </a:tr>
            </a:tbl>
          </a:graphicData>
        </a:graphic>
      </p:graphicFrame>
      <p:sp>
        <p:nvSpPr>
          <p:cNvPr id="4" name="TextBox 3"/>
          <p:cNvSpPr txBox="1"/>
          <p:nvPr/>
        </p:nvSpPr>
        <p:spPr>
          <a:xfrm>
            <a:off x="313424" y="6153185"/>
            <a:ext cx="1156355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a:ln>
                  <a:noFill/>
                </a:ln>
                <a:solidFill>
                  <a:prstClr val="black"/>
                </a:solidFill>
                <a:effectLst/>
                <a:uLnTx/>
                <a:uFillTx/>
                <a:latin typeface="Calibri" panose="020F0502020204030204"/>
                <a:ea typeface="+mn-ea"/>
                <a:cs typeface="+mn-cs"/>
              </a:rPr>
              <a:t>C = Central      E = Entrepôt     H = Hôpital    PPS = Point de prestation de services (centres de santé)</a:t>
            </a:r>
          </a:p>
        </p:txBody>
      </p:sp>
    </p:spTree>
    <p:custDataLst>
      <p:tags r:id="rId1"/>
    </p:custDataLst>
    <p:extLst>
      <p:ext uri="{BB962C8B-B14F-4D97-AF65-F5344CB8AC3E}">
        <p14:creationId xmlns:p14="http://schemas.microsoft.com/office/powerpoint/2010/main" val="4179543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 xmlns:a16="http://schemas.microsoft.com/office/drawing/2014/main" id="{4593AE78-A3F2-4C74-96B9-E07B31637EC9}"/>
              </a:ext>
            </a:extLst>
          </p:cNvPr>
          <p:cNvSpPr>
            <a:spLocks noGrp="1"/>
          </p:cNvSpPr>
          <p:nvPr>
            <p:ph type="ctrTitle"/>
          </p:nvPr>
        </p:nvSpPr>
        <p:spPr>
          <a:xfrm>
            <a:off x="94206" y="172505"/>
            <a:ext cx="12135893" cy="569387"/>
          </a:xfrm>
        </p:spPr>
        <p:txBody>
          <a:bodyPr>
            <a:normAutofit/>
          </a:bodyPr>
          <a:lstStyle/>
          <a:p>
            <a:pPr algn="l" rtl="0" eaLnBrk="1" hangingPunct="1"/>
            <a:r>
              <a:rPr lang="fr-FR" sz="3100" b="1" i="0" u="none" baseline="0" dirty="0">
                <a:solidFill>
                  <a:srgbClr val="C00000"/>
                </a:solidFill>
                <a:latin typeface="Gill Sans MT" panose="020B0502020104020203" pitchFamily="34" charset="0"/>
                <a:cs typeface="Gill Sans MT" panose="020B0502020104020203" pitchFamily="34" charset="0"/>
              </a:rPr>
              <a:t>KPI facultatifs pour les prévisions et </a:t>
            </a:r>
            <a:r>
              <a:rPr lang="fr-FR" sz="3100" b="1" i="0" u="none" baseline="0" dirty="0" smtClean="0">
                <a:solidFill>
                  <a:srgbClr val="C00000"/>
                </a:solidFill>
                <a:latin typeface="Gill Sans MT" panose="020B0502020104020203" pitchFamily="34" charset="0"/>
                <a:cs typeface="Gill Sans MT" panose="020B0502020104020203" pitchFamily="34" charset="0"/>
              </a:rPr>
              <a:t>l’approvisionnement</a:t>
            </a:r>
            <a:endParaRPr lang="fr-FR"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45E5593B-656D-4A32-8C2C-0199F9D67EC2}"/>
              </a:ext>
            </a:extLst>
          </p:cNvPr>
          <p:cNvSpPr>
            <a:spLocks noGrp="1"/>
          </p:cNvSpPr>
          <p:nvPr>
            <p:ph type="subTitle" idx="1"/>
          </p:nvPr>
        </p:nvSpPr>
        <p:spPr>
          <a:xfrm>
            <a:off x="263779" y="1348155"/>
            <a:ext cx="11613194" cy="5052646"/>
          </a:xfrm>
        </p:spPr>
        <p:txBody>
          <a:bodyPr>
            <a:normAutofit/>
          </a:bodyPr>
          <a:lstStyle/>
          <a:p>
            <a:pPr marL="741334" marR="0" lvl="1" indent="-284152" algn="l" defTabSz="912778" rtl="0" eaLnBrk="1" fontAlgn="auto" latinLnBrk="0" hangingPunct="1">
              <a:lnSpc>
                <a:spcPct val="100000"/>
              </a:lnSpc>
              <a:spcBef>
                <a:spcPct val="20000"/>
              </a:spcBef>
              <a:spcAft>
                <a:spcPct val="0"/>
              </a:spcAft>
              <a:buClrTx/>
              <a:buSzTx/>
              <a:buFontTx/>
              <a:buNone/>
              <a:tabLst/>
              <a:defRPr/>
            </a:pPr>
            <a:endParaRPr lang="fr-FR" altLang="en-US" sz="2800" dirty="0">
              <a:solidFill>
                <a:srgbClr val="0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 xmlns:a16="http://schemas.microsoft.com/office/drawing/2014/main"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0F135F0-BCB5-4FA4-B939-A1CBDE786B72}" type="slidenum">
              <a:rPr kumimoji="0" sz="601" b="0" i="0" u="none" strike="noStrike" kern="1200" cap="none" spc="0" normalizeH="0" baseline="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FR"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graphicFrame>
        <p:nvGraphicFramePr>
          <p:cNvPr id="2" name="Table 1"/>
          <p:cNvGraphicFramePr>
            <a:graphicFrameLocks noGrp="1"/>
          </p:cNvGraphicFramePr>
          <p:nvPr>
            <p:extLst>
              <p:ext uri="{D42A27DB-BD31-4B8C-83A1-F6EECF244321}">
                <p14:modId xmlns:p14="http://schemas.microsoft.com/office/powerpoint/2010/main" val="2099235287"/>
              </p:ext>
            </p:extLst>
          </p:nvPr>
        </p:nvGraphicFramePr>
        <p:xfrm>
          <a:off x="212531" y="712183"/>
          <a:ext cx="11715690" cy="6015445"/>
        </p:xfrm>
        <a:graphic>
          <a:graphicData uri="http://schemas.openxmlformats.org/drawingml/2006/table">
            <a:tbl>
              <a:tblPr firstRow="1" bandRow="1">
                <a:tableStyleId>{5C22544A-7EE6-4342-B048-85BDC9FD1C3A}</a:tableStyleId>
              </a:tblPr>
              <a:tblGrid>
                <a:gridCol w="1164904">
                  <a:extLst>
                    <a:ext uri="{9D8B030D-6E8A-4147-A177-3AD203B41FA5}">
                      <a16:colId xmlns="" xmlns:a16="http://schemas.microsoft.com/office/drawing/2014/main" val="20000"/>
                    </a:ext>
                  </a:extLst>
                </a:gridCol>
                <a:gridCol w="4399474">
                  <a:extLst>
                    <a:ext uri="{9D8B030D-6E8A-4147-A177-3AD203B41FA5}">
                      <a16:colId xmlns="" xmlns:a16="http://schemas.microsoft.com/office/drawing/2014/main" val="20001"/>
                    </a:ext>
                  </a:extLst>
                </a:gridCol>
                <a:gridCol w="6151312">
                  <a:extLst>
                    <a:ext uri="{9D8B030D-6E8A-4147-A177-3AD203B41FA5}">
                      <a16:colId xmlns="" xmlns:a16="http://schemas.microsoft.com/office/drawing/2014/main" val="20002"/>
                    </a:ext>
                  </a:extLst>
                </a:gridCol>
              </a:tblGrid>
              <a:tr h="507536">
                <a:tc>
                  <a:txBody>
                    <a:bodyPr/>
                    <a:lstStyle/>
                    <a:p>
                      <a:pPr algn="l" rtl="0"/>
                      <a:r>
                        <a:rPr lang="fr-FR" sz="1800" b="0" i="0" u="none" baseline="0" dirty="0">
                          <a:latin typeface="Gill Sans MT" panose="020B0502020104020203" pitchFamily="34" charset="0"/>
                        </a:rPr>
                        <a:t>Niveau</a:t>
                      </a:r>
                    </a:p>
                  </a:txBody>
                  <a:tcPr/>
                </a:tc>
                <a:tc>
                  <a:txBody>
                    <a:bodyPr/>
                    <a:lstStyle/>
                    <a:p>
                      <a:pPr algn="l" rtl="0"/>
                      <a:r>
                        <a:rPr lang="fr-FR" sz="1800" b="0" i="0" u="none" baseline="0">
                          <a:latin typeface="Gill Sans MT" panose="020B0502020104020203" pitchFamily="34" charset="0"/>
                        </a:rPr>
                        <a:t>N° et titre</a:t>
                      </a:r>
                    </a:p>
                  </a:txBody>
                  <a:tcPr/>
                </a:tc>
                <a:tc>
                  <a:txBody>
                    <a:bodyPr/>
                    <a:lstStyle/>
                    <a:p>
                      <a:pPr algn="l" rtl="0"/>
                      <a:r>
                        <a:rPr lang="fr-FR" sz="1800" b="0" i="0" u="none" baseline="0">
                          <a:latin typeface="Gill Sans MT" panose="020B0502020104020203" pitchFamily="34" charset="0"/>
                        </a:rPr>
                        <a:t>Objet</a:t>
                      </a:r>
                    </a:p>
                  </a:txBody>
                  <a:tcPr/>
                </a:tc>
                <a:extLst>
                  <a:ext uri="{0D108BD9-81ED-4DB2-BD59-A6C34878D82A}">
                    <a16:rowId xmlns="" xmlns:a16="http://schemas.microsoft.com/office/drawing/2014/main" val="10000"/>
                  </a:ext>
                </a:extLst>
              </a:tr>
              <a:tr h="780825">
                <a:tc>
                  <a:txBody>
                    <a:bodyPr/>
                    <a:lstStyle/>
                    <a:p>
                      <a:pPr algn="ctr" rtl="0"/>
                      <a:r>
                        <a:rPr lang="fr-FR" sz="1800" b="0" i="0" u="none" baseline="0">
                          <a:solidFill>
                            <a:schemeClr val="accent3"/>
                          </a:solidFill>
                          <a:latin typeface="Gill Sans MT" panose="020B0502020104020203" pitchFamily="34" charset="0"/>
                        </a:rPr>
                        <a:t>C</a:t>
                      </a:r>
                    </a:p>
                  </a:txBody>
                  <a:tcPr anchor="ctr"/>
                </a:tc>
                <a:tc>
                  <a:txBody>
                    <a:bodyPr/>
                    <a:lstStyle/>
                    <a:p>
                      <a:pPr algn="l" rtl="0">
                        <a:spcAft>
                          <a:spcPts val="1200"/>
                        </a:spcAft>
                      </a:pPr>
                      <a:r>
                        <a:rPr lang="fr-FR" sz="1800" b="0" i="0" u="none" baseline="0" dirty="0">
                          <a:solidFill>
                            <a:srgbClr val="6C6463"/>
                          </a:solidFill>
                          <a:effectLst/>
                          <a:latin typeface="Gill Sans MT" panose="020B0502020104020203" pitchFamily="34" charset="0"/>
                          <a:ea typeface="Arial" charset="0"/>
                          <a:cs typeface="Cabin" charset="0"/>
                        </a:rPr>
                        <a:t>1.3 Précision du plan </a:t>
                      </a:r>
                      <a:r>
                        <a:rPr lang="fr-FR" sz="1800" b="0" i="0" u="none" baseline="0" dirty="0" smtClean="0">
                          <a:solidFill>
                            <a:srgbClr val="6C6463"/>
                          </a:solidFill>
                          <a:effectLst/>
                          <a:latin typeface="Gill Sans MT" panose="020B0502020104020203" pitchFamily="34" charset="0"/>
                          <a:ea typeface="Arial" charset="0"/>
                          <a:cs typeface="Cabin" charset="0"/>
                        </a:rPr>
                        <a:t>d’approvisionnement</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1200"/>
                        </a:spcAft>
                      </a:pPr>
                      <a:r>
                        <a:rPr lang="fr-FR" sz="1800" b="0" i="1" u="none" baseline="0" dirty="0">
                          <a:solidFill>
                            <a:srgbClr val="6C6463"/>
                          </a:solidFill>
                          <a:effectLst/>
                          <a:latin typeface="Gill Sans MT" panose="020B0502020104020203" pitchFamily="34" charset="0"/>
                          <a:ea typeface="Arial" charset="0"/>
                          <a:cs typeface="Cabin" charset="0"/>
                        </a:rPr>
                        <a:t>Compare les commandes réelles au plan </a:t>
                      </a:r>
                      <a:r>
                        <a:rPr lang="fr-FR" sz="1800" b="0" i="1" u="none" baseline="0" dirty="0" smtClean="0">
                          <a:solidFill>
                            <a:srgbClr val="6C6463"/>
                          </a:solidFill>
                          <a:effectLst/>
                          <a:latin typeface="Gill Sans MT" panose="020B0502020104020203" pitchFamily="34" charset="0"/>
                          <a:ea typeface="Arial" charset="0"/>
                          <a:cs typeface="Cabin" charset="0"/>
                        </a:rPr>
                        <a:t>d’approvisionnement </a:t>
                      </a:r>
                      <a:r>
                        <a:rPr lang="fr-FR" sz="1800" b="0" i="1" u="none" baseline="0" dirty="0">
                          <a:solidFill>
                            <a:srgbClr val="6C6463"/>
                          </a:solidFill>
                          <a:effectLst/>
                          <a:latin typeface="Gill Sans MT" panose="020B0502020104020203" pitchFamily="34" charset="0"/>
                          <a:ea typeface="Arial" charset="0"/>
                          <a:cs typeface="Cabin" charset="0"/>
                        </a:rPr>
                        <a:t>afin </a:t>
                      </a:r>
                      <a:r>
                        <a:rPr lang="fr-FR" sz="1800" b="0" i="1" u="none" baseline="0" dirty="0" smtClean="0">
                          <a:solidFill>
                            <a:srgbClr val="6C6463"/>
                          </a:solidFill>
                          <a:effectLst/>
                          <a:latin typeface="Gill Sans MT" panose="020B0502020104020203" pitchFamily="34" charset="0"/>
                          <a:ea typeface="Arial" charset="0"/>
                          <a:cs typeface="Cabin" charset="0"/>
                        </a:rPr>
                        <a:t>d’évaluer </a:t>
                      </a:r>
                      <a:r>
                        <a:rPr lang="fr-FR" sz="1800" b="0" i="1" u="none" baseline="0" dirty="0">
                          <a:solidFill>
                            <a:srgbClr val="6C6463"/>
                          </a:solidFill>
                          <a:effectLst/>
                          <a:latin typeface="Gill Sans MT" panose="020B0502020104020203" pitchFamily="34" charset="0"/>
                          <a:ea typeface="Arial" charset="0"/>
                          <a:cs typeface="Cabin" charset="0"/>
                        </a:rPr>
                        <a:t>la justesse du plan</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1"/>
                  </a:ext>
                </a:extLst>
              </a:tr>
              <a:tr h="780825">
                <a:tc>
                  <a:txBody>
                    <a:bodyPr/>
                    <a:lstStyle/>
                    <a:p>
                      <a:pPr algn="ctr" rtl="0"/>
                      <a:r>
                        <a:rPr lang="fr-FR" sz="1800" b="0" i="0" u="none" baseline="0">
                          <a:solidFill>
                            <a:schemeClr val="accent3"/>
                          </a:solidFill>
                          <a:latin typeface="Gill Sans MT" panose="020B0502020104020203" pitchFamily="34" charset="0"/>
                        </a:rPr>
                        <a:t>C</a:t>
                      </a:r>
                    </a:p>
                  </a:txBody>
                  <a:tcPr anchor="ctr"/>
                </a:tc>
                <a:tc>
                  <a:txBody>
                    <a:bodyPr/>
                    <a:lstStyle/>
                    <a:p>
                      <a:pPr algn="l" rtl="0">
                        <a:spcAft>
                          <a:spcPts val="1200"/>
                        </a:spcAft>
                      </a:pPr>
                      <a:r>
                        <a:rPr lang="fr-FR" sz="1800" b="0" i="0" u="none" baseline="0">
                          <a:solidFill>
                            <a:srgbClr val="6C6463"/>
                          </a:solidFill>
                          <a:effectLst/>
                          <a:latin typeface="Gill Sans MT" panose="020B0502020104020203" pitchFamily="34" charset="0"/>
                          <a:ea typeface="Arial" charset="0"/>
                          <a:cs typeface="Cabin" charset="0"/>
                        </a:rPr>
                        <a:t>Pourcentage de commandes passées en urgence</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1200"/>
                        </a:spcAft>
                      </a:pPr>
                      <a:r>
                        <a:rPr lang="fr-FR" sz="1800" b="0" i="1" u="none" baseline="0" dirty="0">
                          <a:solidFill>
                            <a:srgbClr val="6C6463"/>
                          </a:solidFill>
                          <a:effectLst/>
                          <a:latin typeface="Gill Sans MT" panose="020B0502020104020203" pitchFamily="34" charset="0"/>
                          <a:ea typeface="Arial" charset="0"/>
                          <a:cs typeface="Cabin" charset="0"/>
                        </a:rPr>
                        <a:t>Mesure </a:t>
                      </a:r>
                      <a:r>
                        <a:rPr lang="fr-FR" sz="1800" b="0" i="1" u="none" baseline="0" dirty="0" smtClean="0">
                          <a:solidFill>
                            <a:srgbClr val="6C6463"/>
                          </a:solidFill>
                          <a:effectLst/>
                          <a:latin typeface="Gill Sans MT" panose="020B0502020104020203" pitchFamily="34" charset="0"/>
                          <a:ea typeface="Arial" charset="0"/>
                          <a:cs typeface="Cabin" charset="0"/>
                        </a:rPr>
                        <a:t>l’efficacité </a:t>
                      </a:r>
                      <a:r>
                        <a:rPr lang="fr-FR" sz="1800" b="0" i="1" u="none" baseline="0" dirty="0">
                          <a:solidFill>
                            <a:srgbClr val="6C6463"/>
                          </a:solidFill>
                          <a:effectLst/>
                          <a:latin typeface="Gill Sans MT" panose="020B0502020104020203" pitchFamily="34" charset="0"/>
                          <a:ea typeface="Arial" charset="0"/>
                          <a:cs typeface="Cabin" charset="0"/>
                        </a:rPr>
                        <a:t>des processus </a:t>
                      </a:r>
                      <a:r>
                        <a:rPr lang="fr-FR" sz="1800" b="0" i="1" u="none" baseline="0" dirty="0" smtClean="0">
                          <a:solidFill>
                            <a:srgbClr val="6C6463"/>
                          </a:solidFill>
                          <a:effectLst/>
                          <a:latin typeface="Gill Sans MT" panose="020B0502020104020203" pitchFamily="34" charset="0"/>
                          <a:ea typeface="Arial" charset="0"/>
                          <a:cs typeface="Cabin" charset="0"/>
                        </a:rPr>
                        <a:t>d’approvisionnement </a:t>
                      </a:r>
                      <a:r>
                        <a:rPr lang="fr-FR" sz="1800" b="0" i="1" u="none" baseline="0" dirty="0">
                          <a:solidFill>
                            <a:srgbClr val="6C6463"/>
                          </a:solidFill>
                          <a:effectLst/>
                          <a:latin typeface="Gill Sans MT" panose="020B0502020104020203" pitchFamily="34" charset="0"/>
                          <a:ea typeface="Arial" charset="0"/>
                          <a:cs typeface="Cabin" charset="0"/>
                        </a:rPr>
                        <a:t>et de prévision afin de déterminer à quelle fréquence les commandes </a:t>
                      </a:r>
                      <a:r>
                        <a:rPr lang="fr-FR" sz="1800" b="0" i="1" u="none" baseline="0" dirty="0" smtClean="0">
                          <a:solidFill>
                            <a:srgbClr val="6C6463"/>
                          </a:solidFill>
                          <a:effectLst/>
                          <a:latin typeface="Gill Sans MT" panose="020B0502020104020203" pitchFamily="34" charset="0"/>
                          <a:ea typeface="Arial" charset="0"/>
                          <a:cs typeface="Cabin" charset="0"/>
                        </a:rPr>
                        <a:t>urgentes </a:t>
                      </a:r>
                      <a:r>
                        <a:rPr lang="fr-FR" sz="1800" b="0" i="1" u="none" baseline="0" dirty="0">
                          <a:solidFill>
                            <a:srgbClr val="6C6463"/>
                          </a:solidFill>
                          <a:effectLst/>
                          <a:latin typeface="Gill Sans MT" panose="020B0502020104020203" pitchFamily="34" charset="0"/>
                          <a:ea typeface="Arial" charset="0"/>
                          <a:cs typeface="Cabin" charset="0"/>
                        </a:rPr>
                        <a:t>sont nécessaires</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2"/>
                  </a:ext>
                </a:extLst>
              </a:tr>
              <a:tr h="780825">
                <a:tc>
                  <a:txBody>
                    <a:bodyPr/>
                    <a:lstStyle/>
                    <a:p>
                      <a:pPr algn="ctr" rtl="0"/>
                      <a:r>
                        <a:rPr lang="fr-FR" sz="1800" b="0" i="0" u="none" baseline="0">
                          <a:solidFill>
                            <a:schemeClr val="accent3"/>
                          </a:solidFill>
                          <a:latin typeface="Gill Sans MT" panose="020B0502020104020203" pitchFamily="34" charset="0"/>
                        </a:rPr>
                        <a:t>C et E</a:t>
                      </a:r>
                    </a:p>
                  </a:txBody>
                  <a:tcPr anchor="ctr"/>
                </a:tc>
                <a:tc>
                  <a:txBody>
                    <a:bodyPr/>
                    <a:lstStyle/>
                    <a:p>
                      <a:pPr algn="l" rtl="0">
                        <a:spcAft>
                          <a:spcPts val="1200"/>
                        </a:spcAft>
                      </a:pPr>
                      <a:r>
                        <a:rPr lang="fr-FR" sz="1800" b="0" i="0" u="none" baseline="0" dirty="0">
                          <a:solidFill>
                            <a:srgbClr val="6C6463"/>
                          </a:solidFill>
                          <a:effectLst/>
                          <a:latin typeface="Gill Sans MT" panose="020B0502020104020203" pitchFamily="34" charset="0"/>
                          <a:ea typeface="Arial" charset="0"/>
                          <a:cs typeface="Cabin" charset="0"/>
                        </a:rPr>
                        <a:t>2.4 Taux </a:t>
                      </a:r>
                      <a:r>
                        <a:rPr lang="fr-FR" sz="1800" b="0" i="0" u="none" baseline="0" dirty="0" smtClean="0">
                          <a:solidFill>
                            <a:srgbClr val="6C6463"/>
                          </a:solidFill>
                          <a:effectLst/>
                          <a:latin typeface="Gill Sans MT" panose="020B0502020104020203" pitchFamily="34" charset="0"/>
                          <a:ea typeface="Arial" charset="0"/>
                          <a:cs typeface="Cabin" charset="0"/>
                        </a:rPr>
                        <a:t>d’exécution </a:t>
                      </a:r>
                      <a:r>
                        <a:rPr lang="fr-FR" sz="1800" b="0" i="0" u="none" baseline="0" dirty="0">
                          <a:solidFill>
                            <a:srgbClr val="6C6463"/>
                          </a:solidFill>
                          <a:effectLst/>
                          <a:latin typeface="Gill Sans MT" panose="020B0502020104020203" pitchFamily="34" charset="0"/>
                          <a:ea typeface="Arial" charset="0"/>
                          <a:cs typeface="Cabin" charset="0"/>
                        </a:rPr>
                        <a:t>des commandes du fournisseur</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1200"/>
                        </a:spcAft>
                      </a:pPr>
                      <a:r>
                        <a:rPr lang="fr-FR" sz="1800" b="0" i="1" u="none" baseline="0" dirty="0">
                          <a:solidFill>
                            <a:srgbClr val="6C6463"/>
                          </a:solidFill>
                          <a:effectLst/>
                          <a:latin typeface="Gill Sans MT" panose="020B0502020104020203" pitchFamily="34" charset="0"/>
                          <a:ea typeface="Arial" charset="0"/>
                          <a:cs typeface="Cabin" charset="0"/>
                        </a:rPr>
                        <a:t>Mesure complémentaire du KPI 2.1 visant à évaluer </a:t>
                      </a:r>
                      <a:r>
                        <a:rPr lang="fr-FR" sz="1800" b="0" i="1" u="none" baseline="0" dirty="0" smtClean="0">
                          <a:solidFill>
                            <a:srgbClr val="6C6463"/>
                          </a:solidFill>
                          <a:effectLst/>
                          <a:latin typeface="Gill Sans MT" panose="020B0502020104020203" pitchFamily="34" charset="0"/>
                          <a:ea typeface="Arial" charset="0"/>
                          <a:cs typeface="Cabin" charset="0"/>
                        </a:rPr>
                        <a:t>l’importance </a:t>
                      </a:r>
                      <a:r>
                        <a:rPr lang="fr-FR" sz="1800" b="0" i="1" u="none" baseline="0" dirty="0">
                          <a:solidFill>
                            <a:srgbClr val="6C6463"/>
                          </a:solidFill>
                          <a:effectLst/>
                          <a:latin typeface="Gill Sans MT" panose="020B0502020104020203" pitchFamily="34" charset="0"/>
                          <a:ea typeface="Arial" charset="0"/>
                          <a:cs typeface="Cabin" charset="0"/>
                        </a:rPr>
                        <a:t>du déficit </a:t>
                      </a:r>
                      <a:r>
                        <a:rPr lang="fr-FR" sz="1800" b="0" i="1" u="none" baseline="0" dirty="0" smtClean="0">
                          <a:solidFill>
                            <a:srgbClr val="6C6463"/>
                          </a:solidFill>
                          <a:effectLst/>
                          <a:latin typeface="Gill Sans MT" panose="020B0502020104020203" pitchFamily="34" charset="0"/>
                          <a:ea typeface="Arial" charset="0"/>
                          <a:cs typeface="Cabin" charset="0"/>
                        </a:rPr>
                        <a:t>d’approvisionnement</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3"/>
                  </a:ext>
                </a:extLst>
              </a:tr>
              <a:tr h="780825">
                <a:tc>
                  <a:txBody>
                    <a:bodyPr/>
                    <a:lstStyle/>
                    <a:p>
                      <a:pPr algn="ctr" rtl="0"/>
                      <a:r>
                        <a:rPr lang="fr-FR" sz="1800" b="0" i="0" u="none" baseline="0">
                          <a:solidFill>
                            <a:schemeClr val="accent3"/>
                          </a:solidFill>
                          <a:latin typeface="Gill Sans MT" panose="020B0502020104020203" pitchFamily="34" charset="0"/>
                        </a:rPr>
                        <a:t>C</a:t>
                      </a:r>
                    </a:p>
                  </a:txBody>
                  <a:tcPr anchor="ctr"/>
                </a:tc>
                <a:tc>
                  <a:txBody>
                    <a:bodyPr/>
                    <a:lstStyle/>
                    <a:p>
                      <a:pPr algn="l" rtl="0">
                        <a:spcAft>
                          <a:spcPts val="1200"/>
                        </a:spcAft>
                      </a:pPr>
                      <a:r>
                        <a:rPr lang="fr-FR" sz="1800" b="0" i="0" u="none" baseline="0" dirty="0">
                          <a:solidFill>
                            <a:srgbClr val="6C6463"/>
                          </a:solidFill>
                          <a:effectLst/>
                          <a:latin typeface="Gill Sans MT" panose="020B0502020104020203" pitchFamily="34" charset="0"/>
                          <a:ea typeface="Arial" charset="0"/>
                          <a:cs typeface="Cabin" charset="0"/>
                        </a:rPr>
                        <a:t>2.5 Méthodes </a:t>
                      </a:r>
                      <a:r>
                        <a:rPr lang="fr-FR" sz="1800" b="0" i="0" u="none" baseline="0" dirty="0" smtClean="0">
                          <a:solidFill>
                            <a:srgbClr val="6C6463"/>
                          </a:solidFill>
                          <a:effectLst/>
                          <a:latin typeface="Gill Sans MT" panose="020B0502020104020203" pitchFamily="34" charset="0"/>
                          <a:ea typeface="Arial" charset="0"/>
                          <a:cs typeface="Cabin" charset="0"/>
                        </a:rPr>
                        <a:t>d’approvisionnement </a:t>
                      </a:r>
                      <a:r>
                        <a:rPr lang="fr-FR" sz="1800" b="0" i="0" u="none" baseline="0" dirty="0">
                          <a:solidFill>
                            <a:srgbClr val="6C6463"/>
                          </a:solidFill>
                          <a:effectLst/>
                          <a:latin typeface="Gill Sans MT" panose="020B0502020104020203" pitchFamily="34" charset="0"/>
                          <a:ea typeface="Arial" charset="0"/>
                          <a:cs typeface="Cabin" charset="0"/>
                        </a:rPr>
                        <a:t>utilisées</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1200"/>
                        </a:spcAft>
                      </a:pPr>
                      <a:r>
                        <a:rPr lang="fr-FR" sz="1800" b="0" i="1" u="none" baseline="0" dirty="0">
                          <a:solidFill>
                            <a:srgbClr val="6C6463"/>
                          </a:solidFill>
                          <a:effectLst/>
                          <a:latin typeface="Gill Sans MT" panose="020B0502020104020203" pitchFamily="34" charset="0"/>
                          <a:ea typeface="Arial" charset="0"/>
                          <a:cs typeface="Cabin" charset="0"/>
                        </a:rPr>
                        <a:t>Complète le KPI 2.3 : mesure plus complète de </a:t>
                      </a:r>
                      <a:r>
                        <a:rPr lang="fr-FR" sz="1800" b="0" i="1" u="none" baseline="0" dirty="0" smtClean="0">
                          <a:solidFill>
                            <a:srgbClr val="6C6463"/>
                          </a:solidFill>
                          <a:effectLst/>
                          <a:latin typeface="Gill Sans MT" panose="020B0502020104020203" pitchFamily="34" charset="0"/>
                          <a:ea typeface="Arial" charset="0"/>
                          <a:cs typeface="Cabin" charset="0"/>
                        </a:rPr>
                        <a:t>l’efficacité </a:t>
                      </a:r>
                      <a:r>
                        <a:rPr lang="fr-FR" sz="1800" b="0" i="1" u="none" baseline="0" dirty="0">
                          <a:solidFill>
                            <a:srgbClr val="6C6463"/>
                          </a:solidFill>
                          <a:effectLst/>
                          <a:latin typeface="Gill Sans MT" panose="020B0502020104020203" pitchFamily="34" charset="0"/>
                          <a:ea typeface="Arial" charset="0"/>
                          <a:cs typeface="Cabin" charset="0"/>
                        </a:rPr>
                        <a:t>du processus </a:t>
                      </a:r>
                      <a:r>
                        <a:rPr lang="fr-FR" sz="1800" b="0" i="1" u="none" baseline="0" dirty="0" smtClean="0">
                          <a:solidFill>
                            <a:srgbClr val="6C6463"/>
                          </a:solidFill>
                          <a:effectLst/>
                          <a:latin typeface="Gill Sans MT" panose="020B0502020104020203" pitchFamily="34" charset="0"/>
                          <a:ea typeface="Arial" charset="0"/>
                          <a:cs typeface="Cabin" charset="0"/>
                        </a:rPr>
                        <a:t>d’approvisionnement</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4"/>
                  </a:ext>
                </a:extLst>
              </a:tr>
              <a:tr h="1561649">
                <a:tc>
                  <a:txBody>
                    <a:bodyPr/>
                    <a:lstStyle/>
                    <a:p>
                      <a:pPr algn="ctr" rtl="0"/>
                      <a:r>
                        <a:rPr lang="fr-FR" sz="1800" b="0" i="0" u="none" baseline="0">
                          <a:solidFill>
                            <a:schemeClr val="accent3"/>
                          </a:solidFill>
                          <a:latin typeface="Gill Sans MT" panose="020B0502020104020203" pitchFamily="34" charset="0"/>
                        </a:rPr>
                        <a:t>C</a:t>
                      </a:r>
                    </a:p>
                  </a:txBody>
                  <a:tcPr anchor="ctr"/>
                </a:tc>
                <a:tc>
                  <a:txBody>
                    <a:bodyPr/>
                    <a:lstStyle/>
                    <a:p>
                      <a:pPr algn="l" rtl="0">
                        <a:spcAft>
                          <a:spcPts val="1200"/>
                        </a:spcAft>
                      </a:pPr>
                      <a:r>
                        <a:rPr lang="fr-FR" sz="1800" b="0" i="0" u="none" baseline="0">
                          <a:solidFill>
                            <a:srgbClr val="6C6463"/>
                          </a:solidFill>
                          <a:effectLst/>
                          <a:latin typeface="Gill Sans MT" panose="020B0502020104020203" pitchFamily="34" charset="0"/>
                          <a:ea typeface="Arial" charset="0"/>
                          <a:cs typeface="Cabin" charset="0"/>
                        </a:rPr>
                        <a:t>2.6 Pourcentage des produits de santé achetés figurant sur la liste nationale des médicaments essentiels ou sur un document similaire</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1200"/>
                        </a:spcAft>
                      </a:pPr>
                      <a:r>
                        <a:rPr lang="fr-FR" sz="1800" b="0" i="1" u="none" baseline="0">
                          <a:solidFill>
                            <a:srgbClr val="6C6463"/>
                          </a:solidFill>
                          <a:effectLst/>
                          <a:latin typeface="Gill Sans MT" panose="020B0502020104020203" pitchFamily="34" charset="0"/>
                          <a:ea typeface="Arial" charset="0"/>
                          <a:cs typeface="Cabin" charset="0"/>
                        </a:rPr>
                        <a:t>Reflète le respect de la politique et identifie les achats de produits non optimaux</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5"/>
                  </a:ext>
                </a:extLst>
              </a:tr>
              <a:tr h="780825">
                <a:tc>
                  <a:txBody>
                    <a:bodyPr/>
                    <a:lstStyle/>
                    <a:p>
                      <a:pPr algn="ctr" rtl="0"/>
                      <a:r>
                        <a:rPr lang="fr-FR" sz="1800" b="0" i="0" u="none" baseline="0">
                          <a:solidFill>
                            <a:schemeClr val="accent3"/>
                          </a:solidFill>
                          <a:latin typeface="Gill Sans MT" panose="020B0502020104020203" pitchFamily="34" charset="0"/>
                        </a:rPr>
                        <a:t>C</a:t>
                      </a:r>
                    </a:p>
                  </a:txBody>
                  <a:tcPr anchor="ctr"/>
                </a:tc>
                <a:tc>
                  <a:txBody>
                    <a:bodyPr/>
                    <a:lstStyle/>
                    <a:p>
                      <a:pPr algn="l" rtl="0">
                        <a:spcAft>
                          <a:spcPts val="1200"/>
                        </a:spcAft>
                      </a:pPr>
                      <a:r>
                        <a:rPr lang="fr-FR" sz="1800" b="0" i="0" u="none" baseline="0">
                          <a:solidFill>
                            <a:srgbClr val="6C6463"/>
                          </a:solidFill>
                          <a:effectLst/>
                          <a:latin typeface="Gill Sans MT" panose="020B0502020104020203" pitchFamily="34" charset="0"/>
                          <a:ea typeface="Arial" charset="0"/>
                          <a:cs typeface="Cabin" charset="0"/>
                        </a:rPr>
                        <a:t>2.7 Délai de dédouanement</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1200"/>
                        </a:spcAft>
                      </a:pPr>
                      <a:r>
                        <a:rPr lang="fr-FR" sz="1800" b="0" i="1" u="none" baseline="0" dirty="0">
                          <a:solidFill>
                            <a:srgbClr val="6C6463"/>
                          </a:solidFill>
                          <a:effectLst/>
                          <a:latin typeface="Gill Sans MT" panose="020B0502020104020203" pitchFamily="34" charset="0"/>
                          <a:ea typeface="Arial" charset="0"/>
                          <a:cs typeface="Cabin" charset="0"/>
                        </a:rPr>
                        <a:t>Mesure les jours nécessaires aux commandes internationales pour franchir les douanes et si cela entraîne des retards dans le système</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6"/>
                  </a:ext>
                </a:extLst>
              </a:tr>
            </a:tbl>
          </a:graphicData>
        </a:graphic>
      </p:graphicFrame>
    </p:spTree>
    <p:custDataLst>
      <p:tags r:id="rId1"/>
    </p:custDataLst>
    <p:extLst>
      <p:ext uri="{BB962C8B-B14F-4D97-AF65-F5344CB8AC3E}">
        <p14:creationId xmlns:p14="http://schemas.microsoft.com/office/powerpoint/2010/main" val="3365149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 xmlns:a16="http://schemas.microsoft.com/office/drawing/2014/main" id="{4593AE78-A3F2-4C74-96B9-E07B31637EC9}"/>
              </a:ext>
            </a:extLst>
          </p:cNvPr>
          <p:cNvSpPr>
            <a:spLocks noGrp="1"/>
          </p:cNvSpPr>
          <p:nvPr>
            <p:ph type="ctrTitle"/>
          </p:nvPr>
        </p:nvSpPr>
        <p:spPr>
          <a:xfrm>
            <a:off x="-2003771" y="172505"/>
            <a:ext cx="9372600" cy="569387"/>
          </a:xfrm>
        </p:spPr>
        <p:txBody>
          <a:bodyPr/>
          <a:lstStyle/>
          <a:p>
            <a:pPr rtl="0" eaLnBrk="1" hangingPunct="1"/>
            <a:r>
              <a:rPr lang="fr-FR" sz="3100" b="1" i="0" u="none" baseline="0" dirty="0">
                <a:solidFill>
                  <a:srgbClr val="C00000"/>
                </a:solidFill>
                <a:latin typeface="Gill Sans MT" panose="020B0502020104020203" pitchFamily="34" charset="0"/>
                <a:cs typeface="Gill Sans MT" panose="020B0502020104020203" pitchFamily="34" charset="0"/>
              </a:rPr>
              <a:t>KPI </a:t>
            </a:r>
            <a:r>
              <a:rPr lang="fr-FR" sz="3100" b="1" i="0" u="none" baseline="0" dirty="0" smtClean="0">
                <a:solidFill>
                  <a:srgbClr val="C00000"/>
                </a:solidFill>
                <a:latin typeface="Gill Sans MT" panose="020B0502020104020203" pitchFamily="34" charset="0"/>
                <a:cs typeface="Gill Sans MT" panose="020B0502020104020203" pitchFamily="34" charset="0"/>
              </a:rPr>
              <a:t>d’entreposage </a:t>
            </a:r>
            <a:r>
              <a:rPr lang="fr-FR" sz="3100" b="1" i="0" u="none" baseline="0" dirty="0">
                <a:solidFill>
                  <a:srgbClr val="C00000"/>
                </a:solidFill>
                <a:latin typeface="Gill Sans MT" panose="020B0502020104020203" pitchFamily="34" charset="0"/>
                <a:cs typeface="Gill Sans MT" panose="020B0502020104020203" pitchFamily="34" charset="0"/>
              </a:rPr>
              <a:t>de base</a:t>
            </a:r>
            <a:endParaRPr lang="fr-FR"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45E5593B-656D-4A32-8C2C-0199F9D67EC2}"/>
              </a:ext>
            </a:extLst>
          </p:cNvPr>
          <p:cNvSpPr>
            <a:spLocks noGrp="1"/>
          </p:cNvSpPr>
          <p:nvPr>
            <p:ph type="subTitle" idx="1"/>
          </p:nvPr>
        </p:nvSpPr>
        <p:spPr>
          <a:xfrm>
            <a:off x="263779" y="1348155"/>
            <a:ext cx="11613194" cy="5052646"/>
          </a:xfrm>
        </p:spPr>
        <p:txBody>
          <a:bodyPr>
            <a:normAutofit/>
          </a:bodyPr>
          <a:lstStyle/>
          <a:p>
            <a:pPr marL="741334" marR="0" lvl="1" indent="-284152" algn="l" defTabSz="912778" rtl="0" eaLnBrk="1" fontAlgn="auto" latinLnBrk="0" hangingPunct="1">
              <a:lnSpc>
                <a:spcPct val="100000"/>
              </a:lnSpc>
              <a:spcBef>
                <a:spcPct val="20000"/>
              </a:spcBef>
              <a:spcAft>
                <a:spcPct val="0"/>
              </a:spcAft>
              <a:buClrTx/>
              <a:buSzTx/>
              <a:buFontTx/>
              <a:buNone/>
              <a:tabLst/>
              <a:defRPr/>
            </a:pPr>
            <a:endParaRPr lang="fr-FR" altLang="en-US" sz="2800" dirty="0">
              <a:solidFill>
                <a:srgbClr val="0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 xmlns:a16="http://schemas.microsoft.com/office/drawing/2014/main"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0F135F0-BCB5-4FA4-B939-A1CBDE786B72}" type="slidenum">
              <a:rPr kumimoji="0" sz="601" b="0" i="0" u="none" strike="noStrike" kern="1200" cap="none" spc="0" normalizeH="0" baseline="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graphicFrame>
        <p:nvGraphicFramePr>
          <p:cNvPr id="2" name="Table 1"/>
          <p:cNvGraphicFramePr>
            <a:graphicFrameLocks noGrp="1"/>
          </p:cNvGraphicFramePr>
          <p:nvPr>
            <p:extLst>
              <p:ext uri="{D42A27DB-BD31-4B8C-83A1-F6EECF244321}">
                <p14:modId xmlns:p14="http://schemas.microsoft.com/office/powerpoint/2010/main" val="275457850"/>
              </p:ext>
            </p:extLst>
          </p:nvPr>
        </p:nvGraphicFramePr>
        <p:xfrm>
          <a:off x="263778" y="741891"/>
          <a:ext cx="11798785" cy="5943603"/>
        </p:xfrm>
        <a:graphic>
          <a:graphicData uri="http://schemas.openxmlformats.org/drawingml/2006/table">
            <a:tbl>
              <a:tblPr firstRow="1" bandRow="1">
                <a:tableStyleId>{5C22544A-7EE6-4342-B048-85BDC9FD1C3A}</a:tableStyleId>
              </a:tblPr>
              <a:tblGrid>
                <a:gridCol w="1375644">
                  <a:extLst>
                    <a:ext uri="{9D8B030D-6E8A-4147-A177-3AD203B41FA5}">
                      <a16:colId xmlns="" xmlns:a16="http://schemas.microsoft.com/office/drawing/2014/main" val="20000"/>
                    </a:ext>
                  </a:extLst>
                </a:gridCol>
                <a:gridCol w="4228200">
                  <a:extLst>
                    <a:ext uri="{9D8B030D-6E8A-4147-A177-3AD203B41FA5}">
                      <a16:colId xmlns="" xmlns:a16="http://schemas.microsoft.com/office/drawing/2014/main" val="20001"/>
                    </a:ext>
                  </a:extLst>
                </a:gridCol>
                <a:gridCol w="6194941">
                  <a:extLst>
                    <a:ext uri="{9D8B030D-6E8A-4147-A177-3AD203B41FA5}">
                      <a16:colId xmlns="" xmlns:a16="http://schemas.microsoft.com/office/drawing/2014/main" val="20002"/>
                    </a:ext>
                  </a:extLst>
                </a:gridCol>
              </a:tblGrid>
              <a:tr h="471715">
                <a:tc>
                  <a:txBody>
                    <a:bodyPr/>
                    <a:lstStyle/>
                    <a:p>
                      <a:pPr algn="l" rtl="0"/>
                      <a:r>
                        <a:rPr lang="fr-FR" sz="2000" b="0" i="0" u="none" baseline="0" dirty="0">
                          <a:latin typeface="Gill Sans MT" panose="020B0502020104020203" pitchFamily="34" charset="0"/>
                        </a:rPr>
                        <a:t>Niveau</a:t>
                      </a:r>
                    </a:p>
                  </a:txBody>
                  <a:tcPr/>
                </a:tc>
                <a:tc>
                  <a:txBody>
                    <a:bodyPr/>
                    <a:lstStyle/>
                    <a:p>
                      <a:pPr algn="l" rtl="0"/>
                      <a:r>
                        <a:rPr lang="fr-FR" sz="2000" b="0" i="0" u="none" baseline="0">
                          <a:latin typeface="Gill Sans MT" panose="020B0502020104020203" pitchFamily="34" charset="0"/>
                        </a:rPr>
                        <a:t>N° et titre</a:t>
                      </a:r>
                    </a:p>
                  </a:txBody>
                  <a:tcPr/>
                </a:tc>
                <a:tc>
                  <a:txBody>
                    <a:bodyPr/>
                    <a:lstStyle/>
                    <a:p>
                      <a:pPr algn="l" rtl="0"/>
                      <a:r>
                        <a:rPr lang="fr-FR" sz="2000" b="0" i="0" u="none" baseline="0">
                          <a:latin typeface="Gill Sans MT" panose="020B0502020104020203" pitchFamily="34" charset="0"/>
                        </a:rPr>
                        <a:t>Objet</a:t>
                      </a:r>
                    </a:p>
                  </a:txBody>
                  <a:tcPr/>
                </a:tc>
                <a:extLst>
                  <a:ext uri="{0D108BD9-81ED-4DB2-BD59-A6C34878D82A}">
                    <a16:rowId xmlns="" xmlns:a16="http://schemas.microsoft.com/office/drawing/2014/main" val="10000"/>
                  </a:ext>
                </a:extLst>
              </a:tr>
              <a:tr h="1132115">
                <a:tc>
                  <a:txBody>
                    <a:bodyPr/>
                    <a:lstStyle/>
                    <a:p>
                      <a:pPr algn="ctr" rtl="0"/>
                      <a:r>
                        <a:rPr lang="fr-FR" sz="2000" b="0" i="0" u="none" baseline="0">
                          <a:solidFill>
                            <a:schemeClr val="accent3"/>
                          </a:solidFill>
                          <a:latin typeface="Gill Sans MT" panose="020B0502020104020203" pitchFamily="34" charset="0"/>
                        </a:rPr>
                        <a:t>E, H, PPS</a:t>
                      </a:r>
                      <a:endParaRPr lang="fr-FR" sz="2000" dirty="0">
                        <a:solidFill>
                          <a:schemeClr val="accent3"/>
                        </a:solidFill>
                        <a:latin typeface="Gill Sans MT" panose="020B0502020104020203" pitchFamily="34" charset="0"/>
                      </a:endParaRPr>
                    </a:p>
                  </a:txBody>
                  <a:tcPr anchor="ctr"/>
                </a:tc>
                <a:tc>
                  <a:txBody>
                    <a:bodyPr/>
                    <a:lstStyle/>
                    <a:p>
                      <a:pPr algn="l" rtl="0">
                        <a:spcAft>
                          <a:spcPts val="1200"/>
                        </a:spcAft>
                      </a:pPr>
                      <a:r>
                        <a:rPr lang="fr-FR" sz="2000" b="0" i="0" u="none" baseline="0">
                          <a:solidFill>
                            <a:srgbClr val="6C6463"/>
                          </a:solidFill>
                          <a:effectLst/>
                          <a:latin typeface="Gill Sans MT" panose="020B0502020104020203" pitchFamily="34" charset="0"/>
                          <a:ea typeface="Arial" charset="0"/>
                          <a:cs typeface="Cabin" charset="0"/>
                        </a:rPr>
                        <a:t>3.1 Stockage selon le plan</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600"/>
                        </a:spcAft>
                      </a:pPr>
                      <a:r>
                        <a:rPr lang="fr-FR" sz="2000" b="0" i="1" u="none" baseline="0" dirty="0">
                          <a:solidFill>
                            <a:srgbClr val="6C6463"/>
                          </a:solidFill>
                          <a:effectLst/>
                          <a:latin typeface="Gill Sans MT" panose="020B0502020104020203" pitchFamily="34" charset="0"/>
                          <a:ea typeface="Arial" charset="0"/>
                          <a:cs typeface="Cabin" charset="0"/>
                        </a:rPr>
                        <a:t>Il </a:t>
                      </a:r>
                      <a:r>
                        <a:rPr lang="fr-FR" sz="2000" b="0" i="1" u="none" baseline="0" dirty="0" smtClean="0">
                          <a:solidFill>
                            <a:srgbClr val="6C6463"/>
                          </a:solidFill>
                          <a:effectLst/>
                          <a:latin typeface="Gill Sans MT" panose="020B0502020104020203" pitchFamily="34" charset="0"/>
                          <a:ea typeface="Arial" charset="0"/>
                          <a:cs typeface="Cabin" charset="0"/>
                        </a:rPr>
                        <a:t>s’agit d’une </a:t>
                      </a:r>
                      <a:r>
                        <a:rPr lang="fr-FR" sz="2000" b="0" i="1" u="none" baseline="0" dirty="0">
                          <a:solidFill>
                            <a:srgbClr val="6C6463"/>
                          </a:solidFill>
                          <a:effectLst/>
                          <a:latin typeface="Gill Sans MT" panose="020B0502020104020203" pitchFamily="34" charset="0"/>
                          <a:ea typeface="Arial" charset="0"/>
                          <a:cs typeface="Cabin" charset="0"/>
                        </a:rPr>
                        <a:t>mesure positive du stockage qui pose la question suivante : le stockage est-il conforme à ce qui a été prévu lors de la conception du système ?  </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1"/>
                  </a:ext>
                </a:extLst>
              </a:tr>
              <a:tr h="1132115">
                <a:tc>
                  <a:txBody>
                    <a:bodyPr/>
                    <a:lstStyle/>
                    <a:p>
                      <a:pPr algn="ctr" rtl="0"/>
                      <a:r>
                        <a:rPr lang="fr-FR" sz="2000" b="0" i="0" u="none" baseline="0">
                          <a:solidFill>
                            <a:schemeClr val="accent3"/>
                          </a:solidFill>
                          <a:latin typeface="Gill Sans MT" panose="020B0502020104020203" pitchFamily="34" charset="0"/>
                        </a:rPr>
                        <a:t>E, H, PPS</a:t>
                      </a:r>
                      <a:endParaRPr lang="fr-FR" sz="2000" dirty="0">
                        <a:solidFill>
                          <a:schemeClr val="accent3"/>
                        </a:solidFill>
                        <a:latin typeface="Gill Sans MT" panose="020B0502020104020203" pitchFamily="34" charset="0"/>
                      </a:endParaRPr>
                    </a:p>
                  </a:txBody>
                  <a:tcPr anchor="ctr"/>
                </a:tc>
                <a:tc>
                  <a:txBody>
                    <a:bodyPr/>
                    <a:lstStyle/>
                    <a:p>
                      <a:pPr algn="l" rtl="0">
                        <a:spcAft>
                          <a:spcPts val="1200"/>
                        </a:spcAft>
                      </a:pPr>
                      <a:r>
                        <a:rPr lang="fr-FR" sz="2000" b="0" i="0" u="none" baseline="0">
                          <a:solidFill>
                            <a:srgbClr val="6C6463"/>
                          </a:solidFill>
                          <a:effectLst/>
                          <a:latin typeface="Gill Sans MT" panose="020B0502020104020203" pitchFamily="34" charset="0"/>
                          <a:ea typeface="Arial" charset="0"/>
                          <a:cs typeface="Cabin" charset="0"/>
                        </a:rPr>
                        <a:t>3.2 Taux de rupture par produit traceur par niveau dans le système</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600"/>
                        </a:spcAft>
                      </a:pPr>
                      <a:r>
                        <a:rPr lang="fr-FR" sz="2000" b="0" i="1" u="none" baseline="0" dirty="0">
                          <a:solidFill>
                            <a:srgbClr val="6C6463"/>
                          </a:solidFill>
                          <a:effectLst/>
                          <a:latin typeface="Gill Sans MT" panose="020B0502020104020203" pitchFamily="34" charset="0"/>
                          <a:ea typeface="Arial" charset="0"/>
                          <a:cs typeface="Cabin" charset="0"/>
                        </a:rPr>
                        <a:t>Mesure </a:t>
                      </a:r>
                      <a:r>
                        <a:rPr lang="fr-FR" sz="2000" b="0" i="1" u="none" baseline="0" dirty="0" smtClean="0">
                          <a:solidFill>
                            <a:srgbClr val="6C6463"/>
                          </a:solidFill>
                          <a:effectLst/>
                          <a:latin typeface="Gill Sans MT" panose="020B0502020104020203" pitchFamily="34" charset="0"/>
                          <a:ea typeface="Arial" charset="0"/>
                          <a:cs typeface="Cabin" charset="0"/>
                        </a:rPr>
                        <a:t>l’étendue </a:t>
                      </a:r>
                      <a:r>
                        <a:rPr lang="fr-FR" sz="2000" b="0" i="1" u="none" baseline="0" dirty="0">
                          <a:solidFill>
                            <a:srgbClr val="6C6463"/>
                          </a:solidFill>
                          <a:effectLst/>
                          <a:latin typeface="Gill Sans MT" panose="020B0502020104020203" pitchFamily="34" charset="0"/>
                          <a:ea typeface="Arial" charset="0"/>
                          <a:cs typeface="Cabin" charset="0"/>
                        </a:rPr>
                        <a:t>des ruptures de stock par produit traceur dans </a:t>
                      </a:r>
                      <a:r>
                        <a:rPr lang="fr-FR" sz="2000" b="0" i="1" u="none" baseline="0" dirty="0" smtClean="0">
                          <a:solidFill>
                            <a:srgbClr val="6C6463"/>
                          </a:solidFill>
                          <a:effectLst/>
                          <a:latin typeface="Gill Sans MT" panose="020B0502020104020203" pitchFamily="34" charset="0"/>
                          <a:ea typeface="Arial" charset="0"/>
                          <a:cs typeface="Cabin" charset="0"/>
                        </a:rPr>
                        <a:t>l’ensemble </a:t>
                      </a:r>
                      <a:r>
                        <a:rPr lang="fr-FR" sz="2000" b="0" i="1" u="none" baseline="0" dirty="0">
                          <a:solidFill>
                            <a:srgbClr val="6C6463"/>
                          </a:solidFill>
                          <a:effectLst/>
                          <a:latin typeface="Gill Sans MT" panose="020B0502020104020203" pitchFamily="34" charset="0"/>
                          <a:ea typeface="Arial" charset="0"/>
                          <a:cs typeface="Cabin" charset="0"/>
                        </a:rPr>
                        <a:t>du système</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2"/>
                  </a:ext>
                </a:extLst>
              </a:tr>
              <a:tr h="849086">
                <a:tc>
                  <a:txBody>
                    <a:bodyPr/>
                    <a:lstStyle/>
                    <a:p>
                      <a:pPr algn="ctr" rtl="0"/>
                      <a:r>
                        <a:rPr lang="fr-FR" sz="2000" b="0" i="0" u="none" baseline="0">
                          <a:solidFill>
                            <a:schemeClr val="accent3"/>
                          </a:solidFill>
                          <a:latin typeface="Gill Sans MT" panose="020B0502020104020203" pitchFamily="34" charset="0"/>
                        </a:rPr>
                        <a:t>E, H, PPS</a:t>
                      </a:r>
                      <a:endParaRPr lang="fr-FR" sz="2000" dirty="0">
                        <a:solidFill>
                          <a:schemeClr val="accent3"/>
                        </a:solidFill>
                        <a:latin typeface="Gill Sans MT" panose="020B0502020104020203" pitchFamily="34" charset="0"/>
                      </a:endParaRPr>
                    </a:p>
                  </a:txBody>
                  <a:tcPr anchor="ctr"/>
                </a:tc>
                <a:tc>
                  <a:txBody>
                    <a:bodyPr/>
                    <a:lstStyle/>
                    <a:p>
                      <a:pPr algn="l" rtl="0">
                        <a:spcAft>
                          <a:spcPts val="1200"/>
                        </a:spcAft>
                      </a:pPr>
                      <a:r>
                        <a:rPr lang="fr-FR" sz="2000" b="0" i="0" u="none" baseline="0">
                          <a:solidFill>
                            <a:srgbClr val="6C6463"/>
                          </a:solidFill>
                          <a:effectLst/>
                          <a:latin typeface="Gill Sans MT" panose="020B0502020104020203" pitchFamily="34" charset="0"/>
                          <a:ea typeface="Arial" charset="0"/>
                          <a:cs typeface="Cabin" charset="0"/>
                        </a:rPr>
                        <a:t>3.3 Exactitude des stocks</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600"/>
                        </a:spcAft>
                      </a:pPr>
                      <a:r>
                        <a:rPr lang="fr-FR" sz="2000" b="0" i="1" u="none" baseline="0" dirty="0">
                          <a:solidFill>
                            <a:srgbClr val="6C6463"/>
                          </a:solidFill>
                          <a:effectLst/>
                          <a:latin typeface="Gill Sans MT" panose="020B0502020104020203" pitchFamily="34" charset="0"/>
                          <a:ea typeface="Arial" charset="0"/>
                          <a:cs typeface="Cabin" charset="0"/>
                        </a:rPr>
                        <a:t>Compare </a:t>
                      </a:r>
                      <a:r>
                        <a:rPr lang="fr-FR" sz="2000" b="0" i="1" u="none" baseline="0" dirty="0" smtClean="0">
                          <a:solidFill>
                            <a:srgbClr val="6C6463"/>
                          </a:solidFill>
                          <a:effectLst/>
                          <a:latin typeface="Gill Sans MT" panose="020B0502020104020203" pitchFamily="34" charset="0"/>
                          <a:ea typeface="Arial" charset="0"/>
                          <a:cs typeface="Cabin" charset="0"/>
                        </a:rPr>
                        <a:t>l’inventaire </a:t>
                      </a:r>
                      <a:r>
                        <a:rPr lang="fr-FR" sz="2000" b="0" i="1" u="none" baseline="0" dirty="0">
                          <a:solidFill>
                            <a:srgbClr val="6C6463"/>
                          </a:solidFill>
                          <a:effectLst/>
                          <a:latin typeface="Gill Sans MT" panose="020B0502020104020203" pitchFamily="34" charset="0"/>
                          <a:ea typeface="Arial" charset="0"/>
                          <a:cs typeface="Cabin" charset="0"/>
                        </a:rPr>
                        <a:t>réel au registre des stocks</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3"/>
                  </a:ext>
                </a:extLst>
              </a:tr>
              <a:tr h="1509486">
                <a:tc>
                  <a:txBody>
                    <a:bodyPr/>
                    <a:lstStyle/>
                    <a:p>
                      <a:pPr algn="ctr" rtl="0"/>
                      <a:r>
                        <a:rPr lang="fr-FR" sz="2000" b="0" i="0" u="none" baseline="0">
                          <a:solidFill>
                            <a:schemeClr val="accent3"/>
                          </a:solidFill>
                          <a:latin typeface="Gill Sans MT" panose="020B0502020104020203" pitchFamily="34" charset="0"/>
                        </a:rPr>
                        <a:t>E, H, PPS</a:t>
                      </a:r>
                      <a:endParaRPr lang="fr-FR" sz="2000" dirty="0">
                        <a:solidFill>
                          <a:schemeClr val="accent3"/>
                        </a:solidFill>
                        <a:latin typeface="Gill Sans MT" panose="020B0502020104020203" pitchFamily="34" charset="0"/>
                      </a:endParaRPr>
                    </a:p>
                  </a:txBody>
                  <a:tcPr anchor="ctr"/>
                </a:tc>
                <a:tc>
                  <a:txBody>
                    <a:bodyPr/>
                    <a:lstStyle/>
                    <a:p>
                      <a:pPr algn="l" rtl="0">
                        <a:spcAft>
                          <a:spcPts val="1200"/>
                        </a:spcAft>
                      </a:pPr>
                      <a:r>
                        <a:rPr lang="fr-FR" sz="2000" b="0" i="0" u="none" baseline="0" dirty="0">
                          <a:solidFill>
                            <a:srgbClr val="6C6463"/>
                          </a:solidFill>
                          <a:effectLst/>
                          <a:latin typeface="Gill Sans MT" panose="020B0502020104020203" pitchFamily="34" charset="0"/>
                          <a:ea typeface="Arial" charset="0"/>
                          <a:cs typeface="Cabin" charset="0"/>
                        </a:rPr>
                        <a:t>3.4 Taux </a:t>
                      </a:r>
                      <a:r>
                        <a:rPr lang="fr-FR" sz="2000" b="0" i="0" u="none" baseline="0" dirty="0" smtClean="0">
                          <a:solidFill>
                            <a:srgbClr val="6C6463"/>
                          </a:solidFill>
                          <a:effectLst/>
                          <a:latin typeface="Gill Sans MT" panose="020B0502020104020203" pitchFamily="34" charset="0"/>
                          <a:ea typeface="Arial" charset="0"/>
                          <a:cs typeface="Cabin" charset="0"/>
                        </a:rPr>
                        <a:t>d’exécution </a:t>
                      </a:r>
                      <a:r>
                        <a:rPr lang="fr-FR" sz="2000" b="0" i="0" u="none" baseline="0" dirty="0">
                          <a:solidFill>
                            <a:srgbClr val="6C6463"/>
                          </a:solidFill>
                          <a:effectLst/>
                          <a:latin typeface="Gill Sans MT" panose="020B0502020104020203" pitchFamily="34" charset="0"/>
                          <a:ea typeface="Arial" charset="0"/>
                          <a:cs typeface="Cabin" charset="0"/>
                        </a:rPr>
                        <a:t>des commandes</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600"/>
                        </a:spcAft>
                      </a:pPr>
                      <a:r>
                        <a:rPr lang="fr-FR" sz="2000" b="0" i="1" u="none" baseline="0" dirty="0" smtClean="0">
                          <a:solidFill>
                            <a:srgbClr val="6C6463"/>
                          </a:solidFill>
                          <a:effectLst/>
                          <a:latin typeface="Gill Sans MT" panose="020B0502020104020203" pitchFamily="34" charset="0"/>
                          <a:ea typeface="Arial" charset="0"/>
                          <a:cs typeface="Cabin" charset="0"/>
                        </a:rPr>
                        <a:t>Évalue dans quelle mesure l’entrepôt répond à la demande des hôpitaux et des points de prestation de services, y compris la fréquence à laquelle les ordres de répartition des structures sanitaires sont modifiés </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4"/>
                  </a:ext>
                </a:extLst>
              </a:tr>
              <a:tr h="849086">
                <a:tc>
                  <a:txBody>
                    <a:bodyPr/>
                    <a:lstStyle/>
                    <a:p>
                      <a:pPr algn="ctr" rtl="0"/>
                      <a:r>
                        <a:rPr lang="fr-FR" sz="2000" b="0" i="0" u="none" baseline="0">
                          <a:solidFill>
                            <a:schemeClr val="accent3"/>
                          </a:solidFill>
                          <a:latin typeface="Gill Sans MT" panose="020B0502020104020203" pitchFamily="34" charset="0"/>
                        </a:rPr>
                        <a:t>E, H, PPS</a:t>
                      </a:r>
                      <a:endParaRPr lang="fr-FR" sz="2000" dirty="0">
                        <a:solidFill>
                          <a:schemeClr val="accent3"/>
                        </a:solidFill>
                        <a:latin typeface="Gill Sans MT" panose="020B0502020104020203" pitchFamily="34" charset="0"/>
                      </a:endParaRPr>
                    </a:p>
                  </a:txBody>
                  <a:tcPr anchor="ctr"/>
                </a:tc>
                <a:tc>
                  <a:txBody>
                    <a:bodyPr/>
                    <a:lstStyle/>
                    <a:p>
                      <a:pPr algn="l" rtl="0">
                        <a:spcAft>
                          <a:spcPts val="1200"/>
                        </a:spcAft>
                      </a:pPr>
                      <a:r>
                        <a:rPr lang="fr-FR" sz="2000" b="0" i="0" u="none" baseline="0">
                          <a:solidFill>
                            <a:srgbClr val="6C6463"/>
                          </a:solidFill>
                          <a:effectLst/>
                          <a:latin typeface="Gill Sans MT" panose="020B0502020104020203" pitchFamily="34" charset="0"/>
                          <a:ea typeface="Arial" charset="0"/>
                          <a:cs typeface="Cabin" charset="0"/>
                        </a:rPr>
                        <a:t>3.5 Gaspillage dû aux dommages, aux vols et à la péremption </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600"/>
                        </a:spcAft>
                      </a:pPr>
                      <a:r>
                        <a:rPr lang="fr-FR" sz="2000" b="0" i="1" u="none" baseline="0" dirty="0">
                          <a:solidFill>
                            <a:srgbClr val="6C6463"/>
                          </a:solidFill>
                          <a:effectLst/>
                          <a:latin typeface="Gill Sans MT" panose="020B0502020104020203" pitchFamily="34" charset="0"/>
                          <a:ea typeface="Arial" charset="0"/>
                          <a:cs typeface="Cabin" charset="0"/>
                        </a:rPr>
                        <a:t>Mesure de </a:t>
                      </a:r>
                      <a:r>
                        <a:rPr lang="fr-FR" sz="2000" b="0" i="1" u="none" baseline="0" dirty="0" smtClean="0">
                          <a:solidFill>
                            <a:srgbClr val="6C6463"/>
                          </a:solidFill>
                          <a:effectLst/>
                          <a:latin typeface="Gill Sans MT" panose="020B0502020104020203" pitchFamily="34" charset="0"/>
                          <a:ea typeface="Arial" charset="0"/>
                          <a:cs typeface="Cabin" charset="0"/>
                        </a:rPr>
                        <a:t>l’efficacité </a:t>
                      </a:r>
                      <a:r>
                        <a:rPr lang="fr-FR" sz="2000" b="0" i="1" u="none" baseline="0" dirty="0">
                          <a:solidFill>
                            <a:srgbClr val="6C6463"/>
                          </a:solidFill>
                          <a:effectLst/>
                          <a:latin typeface="Gill Sans MT" panose="020B0502020104020203" pitchFamily="34" charset="0"/>
                          <a:ea typeface="Arial" charset="0"/>
                          <a:cs typeface="Cabin" charset="0"/>
                        </a:rPr>
                        <a:t>opérationnelle et du rapport qualité/prix</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5"/>
                  </a:ext>
                </a:extLst>
              </a:tr>
            </a:tbl>
          </a:graphicData>
        </a:graphic>
      </p:graphicFrame>
    </p:spTree>
    <p:custDataLst>
      <p:tags r:id="rId1"/>
    </p:custDataLst>
    <p:extLst>
      <p:ext uri="{BB962C8B-B14F-4D97-AF65-F5344CB8AC3E}">
        <p14:creationId xmlns:p14="http://schemas.microsoft.com/office/powerpoint/2010/main" val="2091322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 xmlns:a16="http://schemas.microsoft.com/office/drawing/2014/main" id="{4593AE78-A3F2-4C74-96B9-E07B31637EC9}"/>
              </a:ext>
            </a:extLst>
          </p:cNvPr>
          <p:cNvSpPr>
            <a:spLocks noGrp="1"/>
          </p:cNvSpPr>
          <p:nvPr>
            <p:ph type="ctrTitle"/>
          </p:nvPr>
        </p:nvSpPr>
        <p:spPr>
          <a:xfrm>
            <a:off x="263779" y="161039"/>
            <a:ext cx="9372600" cy="569387"/>
          </a:xfrm>
        </p:spPr>
        <p:txBody>
          <a:bodyPr/>
          <a:lstStyle/>
          <a:p>
            <a:pPr algn="l" rtl="0" eaLnBrk="1" hangingPunct="1"/>
            <a:r>
              <a:rPr lang="fr-FR" sz="3100" b="1" i="0" u="none" baseline="0" dirty="0">
                <a:solidFill>
                  <a:srgbClr val="C00000"/>
                </a:solidFill>
                <a:latin typeface="Gill Sans MT" panose="020B0502020104020203" pitchFamily="34" charset="0"/>
                <a:cs typeface="Gill Sans MT" panose="020B0502020104020203" pitchFamily="34" charset="0"/>
              </a:rPr>
              <a:t>KPI facultatifs de </a:t>
            </a:r>
            <a:r>
              <a:rPr lang="fr-FR" sz="3100" b="1" i="0" u="none" baseline="0" dirty="0" smtClean="0">
                <a:solidFill>
                  <a:srgbClr val="C00000"/>
                </a:solidFill>
                <a:latin typeface="Gill Sans MT" panose="020B0502020104020203" pitchFamily="34" charset="0"/>
                <a:cs typeface="Gill Sans MT" panose="020B0502020104020203" pitchFamily="34" charset="0"/>
              </a:rPr>
              <a:t>l’entreposage</a:t>
            </a:r>
            <a:endParaRPr lang="fr-FR"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45E5593B-656D-4A32-8C2C-0199F9D67EC2}"/>
              </a:ext>
            </a:extLst>
          </p:cNvPr>
          <p:cNvSpPr>
            <a:spLocks noGrp="1"/>
          </p:cNvSpPr>
          <p:nvPr>
            <p:ph type="subTitle" idx="1"/>
          </p:nvPr>
        </p:nvSpPr>
        <p:spPr>
          <a:xfrm>
            <a:off x="263779" y="1348155"/>
            <a:ext cx="11613194" cy="5052646"/>
          </a:xfrm>
        </p:spPr>
        <p:txBody>
          <a:bodyPr>
            <a:normAutofit/>
          </a:bodyPr>
          <a:lstStyle/>
          <a:p>
            <a:pPr marL="741334" marR="0" lvl="1" indent="-284152" algn="l" defTabSz="912778" rtl="0" eaLnBrk="1" fontAlgn="auto" latinLnBrk="0" hangingPunct="1">
              <a:lnSpc>
                <a:spcPct val="100000"/>
              </a:lnSpc>
              <a:spcBef>
                <a:spcPct val="20000"/>
              </a:spcBef>
              <a:spcAft>
                <a:spcPct val="0"/>
              </a:spcAft>
              <a:buClrTx/>
              <a:buSzTx/>
              <a:buFontTx/>
              <a:buNone/>
              <a:tabLst/>
              <a:defRPr/>
            </a:pPr>
            <a:endParaRPr lang="fr-FR" altLang="en-US" sz="2800" dirty="0">
              <a:solidFill>
                <a:srgbClr val="0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 xmlns:a16="http://schemas.microsoft.com/office/drawing/2014/main"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0F135F0-BCB5-4FA4-B939-A1CBDE786B72}" type="slidenum">
              <a:rPr kumimoji="0" sz="601" b="0" i="0" u="none" strike="noStrike" kern="1200" cap="none" spc="0" normalizeH="0" baseline="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graphicFrame>
        <p:nvGraphicFramePr>
          <p:cNvPr id="2" name="Table 1"/>
          <p:cNvGraphicFramePr>
            <a:graphicFrameLocks noGrp="1"/>
          </p:cNvGraphicFramePr>
          <p:nvPr>
            <p:extLst>
              <p:ext uri="{D42A27DB-BD31-4B8C-83A1-F6EECF244321}">
                <p14:modId xmlns:p14="http://schemas.microsoft.com/office/powerpoint/2010/main" val="1159906593"/>
              </p:ext>
            </p:extLst>
          </p:nvPr>
        </p:nvGraphicFramePr>
        <p:xfrm>
          <a:off x="263779" y="730426"/>
          <a:ext cx="11664442" cy="6072330"/>
        </p:xfrm>
        <a:graphic>
          <a:graphicData uri="http://schemas.openxmlformats.org/drawingml/2006/table">
            <a:tbl>
              <a:tblPr firstRow="1" bandRow="1">
                <a:tableStyleId>{5C22544A-7EE6-4342-B048-85BDC9FD1C3A}</a:tableStyleId>
              </a:tblPr>
              <a:tblGrid>
                <a:gridCol w="1159809">
                  <a:extLst>
                    <a:ext uri="{9D8B030D-6E8A-4147-A177-3AD203B41FA5}">
                      <a16:colId xmlns="" xmlns:a16="http://schemas.microsoft.com/office/drawing/2014/main" val="20000"/>
                    </a:ext>
                  </a:extLst>
                </a:gridCol>
                <a:gridCol w="4380229">
                  <a:extLst>
                    <a:ext uri="{9D8B030D-6E8A-4147-A177-3AD203B41FA5}">
                      <a16:colId xmlns="" xmlns:a16="http://schemas.microsoft.com/office/drawing/2014/main" val="20001"/>
                    </a:ext>
                  </a:extLst>
                </a:gridCol>
                <a:gridCol w="6124404">
                  <a:extLst>
                    <a:ext uri="{9D8B030D-6E8A-4147-A177-3AD203B41FA5}">
                      <a16:colId xmlns="" xmlns:a16="http://schemas.microsoft.com/office/drawing/2014/main" val="20002"/>
                    </a:ext>
                  </a:extLst>
                </a:gridCol>
              </a:tblGrid>
              <a:tr h="551948">
                <a:tc>
                  <a:txBody>
                    <a:bodyPr/>
                    <a:lstStyle/>
                    <a:p>
                      <a:pPr algn="l" rtl="0"/>
                      <a:r>
                        <a:rPr lang="fr-FR" sz="1800" b="0" i="0" u="none" baseline="0" dirty="0">
                          <a:latin typeface="Gill Sans MT" panose="020B0502020104020203" pitchFamily="34" charset="0"/>
                        </a:rPr>
                        <a:t>Niveau</a:t>
                      </a:r>
                    </a:p>
                  </a:txBody>
                  <a:tcPr/>
                </a:tc>
                <a:tc>
                  <a:txBody>
                    <a:bodyPr/>
                    <a:lstStyle/>
                    <a:p>
                      <a:pPr algn="l" rtl="0"/>
                      <a:r>
                        <a:rPr lang="fr-FR" sz="1800" b="0" i="0" u="none" baseline="0">
                          <a:latin typeface="Gill Sans MT" panose="020B0502020104020203" pitchFamily="34" charset="0"/>
                        </a:rPr>
                        <a:t>N° et titre</a:t>
                      </a:r>
                    </a:p>
                  </a:txBody>
                  <a:tcPr/>
                </a:tc>
                <a:tc>
                  <a:txBody>
                    <a:bodyPr/>
                    <a:lstStyle/>
                    <a:p>
                      <a:pPr algn="l" rtl="0"/>
                      <a:r>
                        <a:rPr lang="fr-FR" sz="1800" b="0" i="0" u="none" baseline="0">
                          <a:latin typeface="Gill Sans MT" panose="020B0502020104020203" pitchFamily="34" charset="0"/>
                        </a:rPr>
                        <a:t>Objet</a:t>
                      </a:r>
                    </a:p>
                  </a:txBody>
                  <a:tcPr/>
                </a:tc>
                <a:extLst>
                  <a:ext uri="{0D108BD9-81ED-4DB2-BD59-A6C34878D82A}">
                    <a16:rowId xmlns="" xmlns:a16="http://schemas.microsoft.com/office/drawing/2014/main" val="10000"/>
                  </a:ext>
                </a:extLst>
              </a:tr>
              <a:tr h="680002">
                <a:tc>
                  <a:txBody>
                    <a:bodyPr/>
                    <a:lstStyle/>
                    <a:p>
                      <a:pPr algn="ctr" rtl="0"/>
                      <a:r>
                        <a:rPr lang="fr-FR" sz="1800" b="0" i="0" u="none" baseline="0">
                          <a:solidFill>
                            <a:schemeClr val="accent3"/>
                          </a:solidFill>
                          <a:latin typeface="Gill Sans MT" panose="020B0502020104020203" pitchFamily="34" charset="0"/>
                        </a:rPr>
                        <a:t>E</a:t>
                      </a:r>
                    </a:p>
                  </a:txBody>
                  <a:tcPr anchor="ctr"/>
                </a:tc>
                <a:tc>
                  <a:txBody>
                    <a:bodyPr/>
                    <a:lstStyle/>
                    <a:p>
                      <a:pPr algn="l" rtl="0">
                        <a:spcAft>
                          <a:spcPts val="1200"/>
                        </a:spcAft>
                      </a:pPr>
                      <a:r>
                        <a:rPr lang="fr-FR" sz="1800" b="0" i="0" u="none" baseline="0">
                          <a:solidFill>
                            <a:srgbClr val="6C6463"/>
                          </a:solidFill>
                          <a:effectLst/>
                          <a:latin typeface="Gill Sans MT" panose="020B0502020104020203" pitchFamily="34" charset="0"/>
                          <a:ea typeface="Arial" charset="0"/>
                          <a:cs typeface="Cabin" charset="0"/>
                        </a:rPr>
                        <a:t>3.6 Rotation annuelle des stocks</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1200"/>
                        </a:spcAft>
                      </a:pPr>
                      <a:r>
                        <a:rPr lang="fr-FR" sz="1800" b="0" i="1" u="none" baseline="0" dirty="0">
                          <a:solidFill>
                            <a:srgbClr val="6C6463"/>
                          </a:solidFill>
                          <a:effectLst/>
                          <a:latin typeface="Gill Sans MT" panose="020B0502020104020203" pitchFamily="34" charset="0"/>
                          <a:ea typeface="Arial" charset="0"/>
                          <a:cs typeface="Cabin" charset="0"/>
                        </a:rPr>
                        <a:t>Mesure standard de </a:t>
                      </a:r>
                      <a:r>
                        <a:rPr lang="fr-FR" sz="1800" b="0" i="1" u="none" baseline="0" dirty="0" smtClean="0">
                          <a:solidFill>
                            <a:srgbClr val="6C6463"/>
                          </a:solidFill>
                          <a:effectLst/>
                          <a:latin typeface="Gill Sans MT" panose="020B0502020104020203" pitchFamily="34" charset="0"/>
                          <a:ea typeface="Arial" charset="0"/>
                          <a:cs typeface="Cabin" charset="0"/>
                        </a:rPr>
                        <a:t>l’efficacité </a:t>
                      </a:r>
                      <a:r>
                        <a:rPr lang="fr-FR" sz="1800" b="0" i="1" u="none" baseline="0" dirty="0">
                          <a:solidFill>
                            <a:srgbClr val="6C6463"/>
                          </a:solidFill>
                          <a:effectLst/>
                          <a:latin typeface="Gill Sans MT" panose="020B0502020104020203" pitchFamily="34" charset="0"/>
                          <a:ea typeface="Arial" charset="0"/>
                          <a:cs typeface="Cabin" charset="0"/>
                        </a:rPr>
                        <a:t>de </a:t>
                      </a:r>
                      <a:r>
                        <a:rPr lang="fr-FR" sz="1800" b="0" i="1" u="none" baseline="0" dirty="0" smtClean="0">
                          <a:solidFill>
                            <a:srgbClr val="6C6463"/>
                          </a:solidFill>
                          <a:effectLst/>
                          <a:latin typeface="Gill Sans MT" panose="020B0502020104020203" pitchFamily="34" charset="0"/>
                          <a:ea typeface="Arial" charset="0"/>
                          <a:cs typeface="Cabin" charset="0"/>
                        </a:rPr>
                        <a:t>l’entrepôt</a:t>
                      </a:r>
                      <a:r>
                        <a:rPr lang="fr-FR" sz="1800" b="0" i="1" u="none" baseline="0" dirty="0">
                          <a:solidFill>
                            <a:srgbClr val="6C6463"/>
                          </a:solidFill>
                          <a:effectLst/>
                          <a:latin typeface="Gill Sans MT" panose="020B0502020104020203" pitchFamily="34" charset="0"/>
                          <a:ea typeface="Arial" charset="0"/>
                          <a:cs typeface="Cabin" charset="0"/>
                        </a:rPr>
                        <a:t>, détermine si le produit progresse rapidement dans le système </a:t>
                      </a:r>
                      <a:r>
                        <a:rPr lang="fr-FR" sz="1800" b="0" i="1" u="none" baseline="0" dirty="0" smtClean="0">
                          <a:solidFill>
                            <a:srgbClr val="6C6463"/>
                          </a:solidFill>
                          <a:effectLst/>
                          <a:latin typeface="Gill Sans MT" panose="020B0502020104020203" pitchFamily="34" charset="0"/>
                          <a:ea typeface="Arial" charset="0"/>
                          <a:cs typeface="Cabin" charset="0"/>
                        </a:rPr>
                        <a:t>jusqu’au </a:t>
                      </a:r>
                      <a:r>
                        <a:rPr lang="fr-FR" sz="1800" b="0" i="1" u="none" baseline="0" dirty="0">
                          <a:solidFill>
                            <a:srgbClr val="6C6463"/>
                          </a:solidFill>
                          <a:effectLst/>
                          <a:latin typeface="Gill Sans MT" panose="020B0502020104020203" pitchFamily="34" charset="0"/>
                          <a:ea typeface="Arial" charset="0"/>
                          <a:cs typeface="Cabin" charset="0"/>
                        </a:rPr>
                        <a:t>client  </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1"/>
                  </a:ext>
                </a:extLst>
              </a:tr>
              <a:tr h="952274">
                <a:tc>
                  <a:txBody>
                    <a:bodyPr/>
                    <a:lstStyle/>
                    <a:p>
                      <a:pPr algn="ctr" rtl="0"/>
                      <a:r>
                        <a:rPr lang="fr-FR" sz="1800" b="0" i="0" u="none" baseline="0">
                          <a:solidFill>
                            <a:schemeClr val="accent3"/>
                          </a:solidFill>
                          <a:latin typeface="Gill Sans MT" panose="020B0502020104020203" pitchFamily="34" charset="0"/>
                        </a:rPr>
                        <a:t>E, H, PPS</a:t>
                      </a:r>
                    </a:p>
                  </a:txBody>
                  <a:tcPr anchor="ctr"/>
                </a:tc>
                <a:tc>
                  <a:txBody>
                    <a:bodyPr/>
                    <a:lstStyle/>
                    <a:p>
                      <a:pPr algn="l" rtl="0">
                        <a:spcAft>
                          <a:spcPts val="1200"/>
                        </a:spcAft>
                      </a:pPr>
                      <a:r>
                        <a:rPr lang="fr-FR" sz="1800" b="0" i="0" u="none" baseline="0" dirty="0">
                          <a:solidFill>
                            <a:srgbClr val="6C6463"/>
                          </a:solidFill>
                          <a:effectLst/>
                          <a:latin typeface="Gill Sans MT" panose="020B0502020104020203" pitchFamily="34" charset="0"/>
                          <a:ea typeface="Arial" charset="0"/>
                          <a:cs typeface="Cabin" charset="0"/>
                        </a:rPr>
                        <a:t>3.7 Nombre et durée des écarts de température dans </a:t>
                      </a:r>
                      <a:r>
                        <a:rPr lang="fr-FR" sz="1800" b="0" i="0" u="none" baseline="0" dirty="0" smtClean="0">
                          <a:solidFill>
                            <a:srgbClr val="6C6463"/>
                          </a:solidFill>
                          <a:effectLst/>
                          <a:latin typeface="Gill Sans MT" panose="020B0502020104020203" pitchFamily="34" charset="0"/>
                          <a:ea typeface="Arial" charset="0"/>
                          <a:cs typeface="Cabin" charset="0"/>
                        </a:rPr>
                        <a:t>l’entrepôt </a:t>
                      </a:r>
                      <a:r>
                        <a:rPr lang="fr-FR" sz="1800" b="0" i="0" u="none" baseline="0" dirty="0">
                          <a:solidFill>
                            <a:srgbClr val="6C6463"/>
                          </a:solidFill>
                          <a:effectLst/>
                          <a:latin typeface="Gill Sans MT" panose="020B0502020104020203" pitchFamily="34" charset="0"/>
                          <a:ea typeface="Arial" charset="0"/>
                          <a:cs typeface="Cabin" charset="0"/>
                        </a:rPr>
                        <a:t>frigorifique</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1200"/>
                        </a:spcAft>
                      </a:pPr>
                      <a:r>
                        <a:rPr lang="fr-FR" sz="1800" b="0" i="1" u="none" baseline="0" dirty="0">
                          <a:solidFill>
                            <a:srgbClr val="6C6463"/>
                          </a:solidFill>
                          <a:effectLst/>
                          <a:latin typeface="Gill Sans MT" panose="020B0502020104020203" pitchFamily="34" charset="0"/>
                          <a:ea typeface="Arial" charset="0"/>
                          <a:cs typeface="Cabin" charset="0"/>
                        </a:rPr>
                        <a:t>Évalue </a:t>
                      </a:r>
                      <a:r>
                        <a:rPr lang="fr-FR" sz="1800" b="0" i="1" u="none" baseline="0" dirty="0" smtClean="0">
                          <a:solidFill>
                            <a:srgbClr val="6C6463"/>
                          </a:solidFill>
                          <a:effectLst/>
                          <a:latin typeface="Gill Sans MT" panose="020B0502020104020203" pitchFamily="34" charset="0"/>
                          <a:ea typeface="Arial" charset="0"/>
                          <a:cs typeface="Cabin" charset="0"/>
                        </a:rPr>
                        <a:t>l’efficacité </a:t>
                      </a:r>
                      <a:r>
                        <a:rPr lang="fr-FR" sz="1800" b="0" i="1" u="none" baseline="0" dirty="0">
                          <a:solidFill>
                            <a:srgbClr val="6C6463"/>
                          </a:solidFill>
                          <a:effectLst/>
                          <a:latin typeface="Gill Sans MT" panose="020B0502020104020203" pitchFamily="34" charset="0"/>
                          <a:ea typeface="Arial" charset="0"/>
                          <a:cs typeface="Cabin" charset="0"/>
                        </a:rPr>
                        <a:t>opérationnelle et le risque pour la qualité des produits devant être conservés dans les limites </a:t>
                      </a:r>
                      <a:r>
                        <a:rPr lang="fr-FR" sz="1800" b="0" i="1" u="none" baseline="0" dirty="0" smtClean="0">
                          <a:solidFill>
                            <a:srgbClr val="6C6463"/>
                          </a:solidFill>
                          <a:effectLst/>
                          <a:latin typeface="Gill Sans MT" panose="020B0502020104020203" pitchFamily="34" charset="0"/>
                          <a:ea typeface="Arial" charset="0"/>
                          <a:cs typeface="Cabin" charset="0"/>
                        </a:rPr>
                        <a:t>d’une </a:t>
                      </a:r>
                      <a:r>
                        <a:rPr lang="fr-FR" sz="1800" b="0" i="1" u="none" baseline="0" dirty="0">
                          <a:solidFill>
                            <a:srgbClr val="6C6463"/>
                          </a:solidFill>
                          <a:effectLst/>
                          <a:latin typeface="Gill Sans MT" panose="020B0502020104020203" pitchFamily="34" charset="0"/>
                          <a:ea typeface="Arial" charset="0"/>
                          <a:cs typeface="Cabin" charset="0"/>
                        </a:rPr>
                        <a:t>plage de températures</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2"/>
                  </a:ext>
                </a:extLst>
              </a:tr>
              <a:tr h="680002">
                <a:tc>
                  <a:txBody>
                    <a:bodyPr/>
                    <a:lstStyle/>
                    <a:p>
                      <a:pPr algn="ctr" rtl="0"/>
                      <a:r>
                        <a:rPr lang="fr-FR" sz="1800" b="0" i="0" u="none" baseline="0">
                          <a:solidFill>
                            <a:schemeClr val="accent3"/>
                          </a:solidFill>
                          <a:latin typeface="Gill Sans MT" panose="020B0502020104020203" pitchFamily="34" charset="0"/>
                        </a:rPr>
                        <a:t>E, H, PPS</a:t>
                      </a:r>
                    </a:p>
                  </a:txBody>
                  <a:tcPr anchor="ctr"/>
                </a:tc>
                <a:tc>
                  <a:txBody>
                    <a:bodyPr/>
                    <a:lstStyle/>
                    <a:p>
                      <a:pPr algn="l" rtl="0">
                        <a:spcAft>
                          <a:spcPts val="1200"/>
                        </a:spcAft>
                      </a:pPr>
                      <a:r>
                        <a:rPr lang="fr-FR" sz="1800" b="0" i="0" u="none" baseline="0" dirty="0">
                          <a:solidFill>
                            <a:srgbClr val="6C6463"/>
                          </a:solidFill>
                          <a:effectLst/>
                          <a:latin typeface="Gill Sans MT" panose="020B0502020104020203" pitchFamily="34" charset="0"/>
                          <a:ea typeface="Arial" charset="0"/>
                          <a:cs typeface="Cabin" charset="0"/>
                        </a:rPr>
                        <a:t>3.8 Taux de rupture de stock </a:t>
                      </a:r>
                      <a:r>
                        <a:rPr lang="fr-FR" sz="1800" b="0" i="0" u="none" baseline="0" dirty="0" smtClean="0">
                          <a:solidFill>
                            <a:srgbClr val="6C6463"/>
                          </a:solidFill>
                          <a:effectLst/>
                          <a:latin typeface="Gill Sans MT" panose="020B0502020104020203" pitchFamily="34" charset="0"/>
                          <a:ea typeface="Arial" charset="0"/>
                          <a:cs typeface="Cabin" charset="0"/>
                        </a:rPr>
                        <a:t>d’un </a:t>
                      </a:r>
                      <a:r>
                        <a:rPr lang="fr-FR" sz="1800" b="0" i="0" u="none" baseline="0" dirty="0">
                          <a:solidFill>
                            <a:srgbClr val="6C6463"/>
                          </a:solidFill>
                          <a:effectLst/>
                          <a:latin typeface="Gill Sans MT" panose="020B0502020104020203" pitchFamily="34" charset="0"/>
                          <a:ea typeface="Arial" charset="0"/>
                          <a:cs typeface="Cabin" charset="0"/>
                        </a:rPr>
                        <a:t>ou de plusieurs produits traceurs par établissement</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1200"/>
                        </a:spcAft>
                      </a:pPr>
                      <a:r>
                        <a:rPr lang="fr-FR" sz="1800" b="0" i="1" u="none" baseline="0" dirty="0">
                          <a:solidFill>
                            <a:srgbClr val="6C6463"/>
                          </a:solidFill>
                          <a:effectLst/>
                          <a:latin typeface="Gill Sans MT" panose="020B0502020104020203" pitchFamily="34" charset="0"/>
                          <a:ea typeface="Arial" charset="0"/>
                          <a:cs typeface="Cabin" charset="0"/>
                        </a:rPr>
                        <a:t>Mesure </a:t>
                      </a:r>
                      <a:r>
                        <a:rPr lang="fr-FR" sz="1800" b="0" i="1" u="none" baseline="0" dirty="0" smtClean="0">
                          <a:solidFill>
                            <a:srgbClr val="6C6463"/>
                          </a:solidFill>
                          <a:effectLst/>
                          <a:latin typeface="Gill Sans MT" panose="020B0502020104020203" pitchFamily="34" charset="0"/>
                          <a:ea typeface="Arial" charset="0"/>
                          <a:cs typeface="Cabin" charset="0"/>
                        </a:rPr>
                        <a:t>l’étendue </a:t>
                      </a:r>
                      <a:r>
                        <a:rPr lang="fr-FR" sz="1800" b="0" i="1" u="none" baseline="0" dirty="0">
                          <a:solidFill>
                            <a:srgbClr val="6C6463"/>
                          </a:solidFill>
                          <a:effectLst/>
                          <a:latin typeface="Gill Sans MT" panose="020B0502020104020203" pitchFamily="34" charset="0"/>
                          <a:ea typeface="Arial" charset="0"/>
                          <a:cs typeface="Cabin" charset="0"/>
                        </a:rPr>
                        <a:t>des ruptures de stock sur </a:t>
                      </a:r>
                      <a:r>
                        <a:rPr lang="fr-FR" sz="1800" b="0" i="1" u="none" baseline="0" dirty="0" smtClean="0">
                          <a:solidFill>
                            <a:srgbClr val="6C6463"/>
                          </a:solidFill>
                          <a:effectLst/>
                          <a:latin typeface="Gill Sans MT" panose="020B0502020104020203" pitchFamily="34" charset="0"/>
                          <a:ea typeface="Arial" charset="0"/>
                          <a:cs typeface="Cabin" charset="0"/>
                        </a:rPr>
                        <a:t>l’ensemble </a:t>
                      </a:r>
                      <a:r>
                        <a:rPr lang="fr-FR" sz="1800" b="0" i="1" u="none" baseline="0" dirty="0">
                          <a:solidFill>
                            <a:srgbClr val="6C6463"/>
                          </a:solidFill>
                          <a:effectLst/>
                          <a:latin typeface="Gill Sans MT" panose="020B0502020104020203" pitchFamily="34" charset="0"/>
                          <a:ea typeface="Arial" charset="0"/>
                          <a:cs typeface="Cabin" charset="0"/>
                        </a:rPr>
                        <a:t>de la chaîne </a:t>
                      </a:r>
                      <a:r>
                        <a:rPr lang="fr-FR" sz="1800" b="0" i="1" u="none" baseline="0" dirty="0" smtClean="0">
                          <a:solidFill>
                            <a:srgbClr val="6C6463"/>
                          </a:solidFill>
                          <a:effectLst/>
                          <a:latin typeface="Gill Sans MT" panose="020B0502020104020203" pitchFamily="34" charset="0"/>
                          <a:ea typeface="Arial" charset="0"/>
                          <a:cs typeface="Cabin" charset="0"/>
                        </a:rPr>
                        <a:t>d’approvisionnement</a:t>
                      </a:r>
                      <a:r>
                        <a:rPr lang="fr-FR" sz="1800" b="0" i="1" u="none" baseline="0" dirty="0">
                          <a:solidFill>
                            <a:srgbClr val="6C6463"/>
                          </a:solidFill>
                          <a:effectLst/>
                          <a:latin typeface="Gill Sans MT" panose="020B0502020104020203" pitchFamily="34" charset="0"/>
                          <a:ea typeface="Arial" charset="0"/>
                          <a:cs typeface="Cabin" charset="0"/>
                        </a:rPr>
                        <a:t>, complémentaire au KPI 3.2</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3"/>
                  </a:ext>
                </a:extLst>
              </a:tr>
              <a:tr h="450571">
                <a:tc>
                  <a:txBody>
                    <a:bodyPr/>
                    <a:lstStyle/>
                    <a:p>
                      <a:pPr algn="ctr" rtl="0"/>
                      <a:r>
                        <a:rPr lang="fr-FR" sz="1800" b="0" i="0" u="none" baseline="0">
                          <a:solidFill>
                            <a:schemeClr val="accent3"/>
                          </a:solidFill>
                          <a:latin typeface="Gill Sans MT" panose="020B0502020104020203" pitchFamily="34" charset="0"/>
                        </a:rPr>
                        <a:t>E</a:t>
                      </a:r>
                    </a:p>
                  </a:txBody>
                  <a:tcPr anchor="ctr"/>
                </a:tc>
                <a:tc>
                  <a:txBody>
                    <a:bodyPr/>
                    <a:lstStyle/>
                    <a:p>
                      <a:pPr algn="l" rtl="0">
                        <a:spcAft>
                          <a:spcPts val="1200"/>
                        </a:spcAft>
                      </a:pPr>
                      <a:r>
                        <a:rPr lang="fr-FR" sz="1800" b="0" i="0" u="none" baseline="0" dirty="0">
                          <a:solidFill>
                            <a:srgbClr val="6C6463"/>
                          </a:solidFill>
                          <a:effectLst/>
                          <a:latin typeface="Gill Sans MT" panose="020B0502020104020203" pitchFamily="34" charset="0"/>
                          <a:ea typeface="Arial" charset="0"/>
                          <a:cs typeface="Cabin" charset="0"/>
                        </a:rPr>
                        <a:t>3.9 Coût de </a:t>
                      </a:r>
                      <a:r>
                        <a:rPr lang="fr-FR" sz="1800" b="0" i="0" u="none" baseline="0" dirty="0" smtClean="0">
                          <a:solidFill>
                            <a:srgbClr val="6C6463"/>
                          </a:solidFill>
                          <a:effectLst/>
                          <a:latin typeface="Gill Sans MT" panose="020B0502020104020203" pitchFamily="34" charset="0"/>
                          <a:ea typeface="Arial" charset="0"/>
                          <a:cs typeface="Cabin" charset="0"/>
                        </a:rPr>
                        <a:t>l’opération d’entreposage </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1200"/>
                        </a:spcAft>
                      </a:pPr>
                      <a:r>
                        <a:rPr lang="fr-FR" sz="1800" b="0" i="1" u="none" baseline="0" dirty="0">
                          <a:solidFill>
                            <a:srgbClr val="6C6463"/>
                          </a:solidFill>
                          <a:effectLst/>
                          <a:latin typeface="Gill Sans MT" panose="020B0502020104020203" pitchFamily="34" charset="0"/>
                          <a:ea typeface="Arial" charset="0"/>
                          <a:cs typeface="Cabin" charset="0"/>
                        </a:rPr>
                        <a:t>Mesure le rapport qualité/prix de </a:t>
                      </a:r>
                      <a:r>
                        <a:rPr lang="fr-FR" sz="1800" b="0" i="1" u="none" baseline="0" dirty="0" smtClean="0">
                          <a:solidFill>
                            <a:srgbClr val="6C6463"/>
                          </a:solidFill>
                          <a:effectLst/>
                          <a:latin typeface="Gill Sans MT" panose="020B0502020104020203" pitchFamily="34" charset="0"/>
                          <a:ea typeface="Arial" charset="0"/>
                          <a:cs typeface="Cabin" charset="0"/>
                        </a:rPr>
                        <a:t>l’entreposage </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nchor="ctr"/>
                </a:tc>
                <a:extLst>
                  <a:ext uri="{0D108BD9-81ED-4DB2-BD59-A6C34878D82A}">
                    <a16:rowId xmlns="" xmlns:a16="http://schemas.microsoft.com/office/drawing/2014/main" val="10004"/>
                  </a:ext>
                </a:extLst>
              </a:tr>
              <a:tr h="1193527">
                <a:tc>
                  <a:txBody>
                    <a:bodyPr/>
                    <a:lstStyle/>
                    <a:p>
                      <a:pPr marL="0" marR="0" indent="0" algn="ctr" defTabSz="604738" rtl="0" eaLnBrk="1" fontAlgn="auto" latinLnBrk="0" hangingPunct="1">
                        <a:lnSpc>
                          <a:spcPct val="100000"/>
                        </a:lnSpc>
                        <a:spcBef>
                          <a:spcPts val="0"/>
                        </a:spcBef>
                        <a:spcAft>
                          <a:spcPts val="0"/>
                        </a:spcAft>
                        <a:buClrTx/>
                        <a:buSzTx/>
                        <a:buFontTx/>
                        <a:buNone/>
                        <a:tabLst/>
                        <a:defRPr/>
                      </a:pPr>
                      <a:r>
                        <a:rPr lang="fr-FR" sz="1800" b="0" i="0" u="none" baseline="0">
                          <a:solidFill>
                            <a:schemeClr val="accent3"/>
                          </a:solidFill>
                          <a:latin typeface="Gill Sans MT" panose="020B0502020104020203" pitchFamily="34" charset="0"/>
                        </a:rPr>
                        <a:t>E, H, PPS</a:t>
                      </a:r>
                      <a:endParaRPr lang="fr-FR" sz="1800" dirty="0">
                        <a:solidFill>
                          <a:schemeClr val="accent3"/>
                        </a:solidFill>
                        <a:latin typeface="Gill Sans MT" panose="020B0502020104020203" pitchFamily="34" charset="0"/>
                      </a:endParaRPr>
                    </a:p>
                  </a:txBody>
                  <a:tcPr anchor="ctr"/>
                </a:tc>
                <a:tc>
                  <a:txBody>
                    <a:bodyPr/>
                    <a:lstStyle/>
                    <a:p>
                      <a:pPr algn="l" rtl="0">
                        <a:spcAft>
                          <a:spcPts val="1200"/>
                        </a:spcAft>
                      </a:pPr>
                      <a:r>
                        <a:rPr lang="fr-FR" sz="1800" b="0" i="0" u="none" baseline="0" dirty="0">
                          <a:solidFill>
                            <a:srgbClr val="6C6463"/>
                          </a:solidFill>
                          <a:effectLst/>
                          <a:latin typeface="Gill Sans MT" panose="020B0502020104020203" pitchFamily="34" charset="0"/>
                          <a:ea typeface="Arial" charset="0"/>
                          <a:cs typeface="Cabin" charset="0"/>
                        </a:rPr>
                        <a:t>3.10 Délai </a:t>
                      </a:r>
                      <a:r>
                        <a:rPr lang="fr-FR" sz="1800" b="0" i="0" u="none" baseline="0" dirty="0" smtClean="0">
                          <a:solidFill>
                            <a:srgbClr val="6C6463"/>
                          </a:solidFill>
                          <a:effectLst/>
                          <a:latin typeface="Gill Sans MT" panose="020B0502020104020203" pitchFamily="34" charset="0"/>
                          <a:ea typeface="Arial" charset="0"/>
                          <a:cs typeface="Cabin" charset="0"/>
                        </a:rPr>
                        <a:t>d’exécution </a:t>
                      </a:r>
                      <a:r>
                        <a:rPr lang="fr-FR" sz="1800" b="0" i="0" u="none" baseline="0" dirty="0">
                          <a:solidFill>
                            <a:srgbClr val="6C6463"/>
                          </a:solidFill>
                          <a:effectLst/>
                          <a:latin typeface="Gill Sans MT" panose="020B0502020104020203" pitchFamily="34" charset="0"/>
                          <a:ea typeface="Arial" charset="0"/>
                          <a:cs typeface="Cabin" charset="0"/>
                        </a:rPr>
                        <a:t>des commandes</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1200"/>
                        </a:spcAft>
                      </a:pPr>
                      <a:r>
                        <a:rPr lang="fr-FR" sz="1800" b="0" i="1" u="none" baseline="0" dirty="0">
                          <a:solidFill>
                            <a:srgbClr val="6C6463"/>
                          </a:solidFill>
                          <a:effectLst/>
                          <a:latin typeface="Gill Sans MT" panose="020B0502020104020203" pitchFamily="34" charset="0"/>
                          <a:ea typeface="Arial" charset="0"/>
                          <a:cs typeface="Cabin" charset="0"/>
                        </a:rPr>
                        <a:t>Mesure le nombre de </a:t>
                      </a:r>
                      <a:r>
                        <a:rPr lang="fr-FR" sz="1800" b="0" i="1" u="none" baseline="0" dirty="0" smtClean="0">
                          <a:solidFill>
                            <a:srgbClr val="6C6463"/>
                          </a:solidFill>
                          <a:effectLst/>
                          <a:latin typeface="Gill Sans MT" panose="020B0502020104020203" pitchFamily="34" charset="0"/>
                          <a:ea typeface="Arial" charset="0"/>
                          <a:cs typeface="Cabin" charset="0"/>
                        </a:rPr>
                        <a:t>jours/d’heures </a:t>
                      </a:r>
                      <a:r>
                        <a:rPr lang="fr-FR" sz="1800" b="0" i="1" u="none" baseline="0" dirty="0">
                          <a:solidFill>
                            <a:srgbClr val="6C6463"/>
                          </a:solidFill>
                          <a:effectLst/>
                          <a:latin typeface="Gill Sans MT" panose="020B0502020104020203" pitchFamily="34" charset="0"/>
                          <a:ea typeface="Arial" charset="0"/>
                          <a:cs typeface="Cabin" charset="0"/>
                        </a:rPr>
                        <a:t>nécessaires pour que les commandes soient traitées et expédiées par </a:t>
                      </a:r>
                      <a:r>
                        <a:rPr lang="fr-FR" sz="1800" b="0" i="1" u="none" baseline="0" dirty="0" smtClean="0">
                          <a:solidFill>
                            <a:srgbClr val="6C6463"/>
                          </a:solidFill>
                          <a:effectLst/>
                          <a:latin typeface="Gill Sans MT" panose="020B0502020104020203" pitchFamily="34" charset="0"/>
                          <a:ea typeface="Arial" charset="0"/>
                          <a:cs typeface="Cabin" charset="0"/>
                        </a:rPr>
                        <a:t>l’entrepôt</a:t>
                      </a:r>
                      <a:r>
                        <a:rPr lang="fr-FR" sz="1800" b="0" i="1" u="none" baseline="0" dirty="0">
                          <a:solidFill>
                            <a:srgbClr val="6C6463"/>
                          </a:solidFill>
                          <a:effectLst/>
                          <a:latin typeface="Gill Sans MT" panose="020B0502020104020203" pitchFamily="34" charset="0"/>
                          <a:ea typeface="Arial" charset="0"/>
                          <a:cs typeface="Cabin" charset="0"/>
                        </a:rPr>
                        <a:t> ;  des retards ou un délai trop important auront un impact sur la disponibilité dans les </a:t>
                      </a:r>
                      <a:r>
                        <a:rPr lang="fr-FR" sz="1800" b="0" i="1" u="none" baseline="0" dirty="0" smtClean="0">
                          <a:solidFill>
                            <a:srgbClr val="6C6463"/>
                          </a:solidFill>
                          <a:effectLst/>
                          <a:latin typeface="Gill Sans MT" panose="020B0502020104020203" pitchFamily="34" charset="0"/>
                          <a:ea typeface="Arial" charset="0"/>
                          <a:cs typeface="Cabin" charset="0"/>
                        </a:rPr>
                        <a:t>structures sanitaires</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5"/>
                  </a:ext>
                </a:extLst>
              </a:tr>
              <a:tr h="782003">
                <a:tc>
                  <a:txBody>
                    <a:bodyPr/>
                    <a:lstStyle/>
                    <a:p>
                      <a:pPr algn="ctr" rtl="0"/>
                      <a:r>
                        <a:rPr lang="fr-FR" sz="1800" b="0" i="0" u="none" baseline="0">
                          <a:solidFill>
                            <a:schemeClr val="accent3"/>
                          </a:solidFill>
                          <a:latin typeface="Gill Sans MT" panose="020B0502020104020203" pitchFamily="34" charset="0"/>
                        </a:rPr>
                        <a:t>E, C</a:t>
                      </a:r>
                    </a:p>
                  </a:txBody>
                  <a:tcPr anchor="ctr"/>
                </a:tc>
                <a:tc>
                  <a:txBody>
                    <a:bodyPr/>
                    <a:lstStyle/>
                    <a:p>
                      <a:pPr algn="l" rtl="0">
                        <a:spcAft>
                          <a:spcPts val="1200"/>
                        </a:spcAft>
                      </a:pPr>
                      <a:r>
                        <a:rPr lang="fr-FR" sz="1800" b="0" i="0" u="none" baseline="0" dirty="0">
                          <a:solidFill>
                            <a:srgbClr val="6C6463"/>
                          </a:solidFill>
                          <a:effectLst/>
                          <a:latin typeface="Gill Sans MT" panose="020B0502020104020203" pitchFamily="34" charset="0"/>
                          <a:ea typeface="Arial" charset="0"/>
                          <a:cs typeface="Cabin" charset="0"/>
                        </a:rPr>
                        <a:t>3.11 Pourcentage des lots entrants ayant fait </a:t>
                      </a:r>
                      <a:r>
                        <a:rPr lang="fr-FR" sz="1800" b="0" i="0" u="none" baseline="0" dirty="0" smtClean="0">
                          <a:solidFill>
                            <a:srgbClr val="6C6463"/>
                          </a:solidFill>
                          <a:effectLst/>
                          <a:latin typeface="Gill Sans MT" panose="020B0502020104020203" pitchFamily="34" charset="0"/>
                          <a:ea typeface="Arial" charset="0"/>
                          <a:cs typeface="Cabin" charset="0"/>
                        </a:rPr>
                        <a:t>l’objet d’un </a:t>
                      </a:r>
                      <a:r>
                        <a:rPr lang="fr-FR" sz="1800" b="0" i="0" u="none" baseline="0" dirty="0">
                          <a:solidFill>
                            <a:srgbClr val="6C6463"/>
                          </a:solidFill>
                          <a:effectLst/>
                          <a:latin typeface="Gill Sans MT" panose="020B0502020104020203" pitchFamily="34" charset="0"/>
                          <a:ea typeface="Arial" charset="0"/>
                          <a:cs typeface="Cabin" charset="0"/>
                        </a:rPr>
                        <a:t>contrôle qualité</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1200"/>
                        </a:spcAft>
                      </a:pPr>
                      <a:r>
                        <a:rPr lang="fr-FR" sz="1800" b="0" i="1" u="none" baseline="0" dirty="0">
                          <a:solidFill>
                            <a:srgbClr val="6C6463"/>
                          </a:solidFill>
                          <a:effectLst/>
                          <a:latin typeface="Gill Sans MT" panose="020B0502020104020203" pitchFamily="34" charset="0"/>
                          <a:ea typeface="Arial" charset="0"/>
                          <a:cs typeface="Cabin" charset="0"/>
                        </a:rPr>
                        <a:t>Évalue la fréquence et la régularité des tests </a:t>
                      </a:r>
                      <a:r>
                        <a:rPr lang="fr-FR" sz="1800" b="0" i="1" u="none" baseline="0" dirty="0" smtClean="0">
                          <a:solidFill>
                            <a:srgbClr val="6C6463"/>
                          </a:solidFill>
                          <a:effectLst/>
                          <a:latin typeface="Gill Sans MT" panose="020B0502020104020203" pitchFamily="34" charset="0"/>
                          <a:ea typeface="Arial" charset="0"/>
                          <a:cs typeface="Cabin" charset="0"/>
                        </a:rPr>
                        <a:t>d’assurance </a:t>
                      </a:r>
                      <a:r>
                        <a:rPr lang="fr-FR" sz="1800" b="0" i="1" u="none" baseline="0" dirty="0">
                          <a:solidFill>
                            <a:srgbClr val="6C6463"/>
                          </a:solidFill>
                          <a:effectLst/>
                          <a:latin typeface="Gill Sans MT" panose="020B0502020104020203" pitchFamily="34" charset="0"/>
                          <a:ea typeface="Arial" charset="0"/>
                          <a:cs typeface="Cabin" charset="0"/>
                        </a:rPr>
                        <a:t>qualité pour les produits livrés</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6"/>
                  </a:ext>
                </a:extLst>
              </a:tr>
              <a:tr h="782003">
                <a:tc>
                  <a:txBody>
                    <a:bodyPr/>
                    <a:lstStyle/>
                    <a:p>
                      <a:pPr algn="ctr" rtl="0"/>
                      <a:r>
                        <a:rPr lang="fr-FR" sz="1800" b="0" i="0" u="none" baseline="0">
                          <a:solidFill>
                            <a:schemeClr val="accent3"/>
                          </a:solidFill>
                          <a:latin typeface="Gill Sans MT" panose="020B0502020104020203" pitchFamily="34" charset="0"/>
                        </a:rPr>
                        <a:t>E, C</a:t>
                      </a:r>
                    </a:p>
                  </a:txBody>
                  <a:tcPr anchor="ctr"/>
                </a:tc>
                <a:tc>
                  <a:txBody>
                    <a:bodyPr/>
                    <a:lstStyle/>
                    <a:p>
                      <a:pPr algn="l" rtl="0">
                        <a:spcAft>
                          <a:spcPts val="1200"/>
                        </a:spcAft>
                      </a:pPr>
                      <a:r>
                        <a:rPr lang="fr-FR" sz="1800" b="0" i="0" u="none" baseline="0">
                          <a:solidFill>
                            <a:srgbClr val="6C6463"/>
                          </a:solidFill>
                          <a:effectLst/>
                          <a:latin typeface="Gill Sans MT" panose="020B0502020104020203" pitchFamily="34" charset="0"/>
                          <a:ea typeface="Arial" charset="0"/>
                          <a:cs typeface="Cabin" charset="0"/>
                        </a:rPr>
                        <a:t>3.12 Pourcentage des lots de produits testés conformes aux normes de qualité</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1200"/>
                        </a:spcAft>
                      </a:pPr>
                      <a:r>
                        <a:rPr lang="fr-FR" sz="1800" b="0" i="1" u="none" baseline="0" dirty="0">
                          <a:solidFill>
                            <a:srgbClr val="6C6463"/>
                          </a:solidFill>
                          <a:effectLst/>
                          <a:latin typeface="Gill Sans MT" panose="020B0502020104020203" pitchFamily="34" charset="0"/>
                          <a:ea typeface="Arial" charset="0"/>
                          <a:cs typeface="Cabin" charset="0"/>
                        </a:rPr>
                        <a:t>Évalue la qualité des produits reçus et la fiabilité de la performance du fournisseur</a:t>
                      </a:r>
                      <a:endParaRPr lang="fr-FR" sz="18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 xmlns:a16="http://schemas.microsoft.com/office/drawing/2014/main" val="10007"/>
                  </a:ext>
                </a:extLst>
              </a:tr>
            </a:tbl>
          </a:graphicData>
        </a:graphic>
      </p:graphicFrame>
    </p:spTree>
    <p:custDataLst>
      <p:tags r:id="rId1"/>
    </p:custDataLst>
    <p:extLst>
      <p:ext uri="{BB962C8B-B14F-4D97-AF65-F5344CB8AC3E}">
        <p14:creationId xmlns:p14="http://schemas.microsoft.com/office/powerpoint/2010/main" val="547464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 xmlns:a16="http://schemas.microsoft.com/office/drawing/2014/main" id="{4593AE78-A3F2-4C74-96B9-E07B31637EC9}"/>
              </a:ext>
            </a:extLst>
          </p:cNvPr>
          <p:cNvSpPr>
            <a:spLocks noGrp="1"/>
          </p:cNvSpPr>
          <p:nvPr>
            <p:ph type="ctrTitle"/>
          </p:nvPr>
        </p:nvSpPr>
        <p:spPr>
          <a:xfrm>
            <a:off x="177818" y="213107"/>
            <a:ext cx="9372600" cy="569387"/>
          </a:xfrm>
        </p:spPr>
        <p:txBody>
          <a:bodyPr/>
          <a:lstStyle/>
          <a:p>
            <a:pPr algn="l" rtl="0" eaLnBrk="1" hangingPunct="1"/>
            <a:r>
              <a:rPr lang="fr-FR" sz="3100" b="1" i="0" u="none" baseline="0">
                <a:solidFill>
                  <a:srgbClr val="C00000"/>
                </a:solidFill>
                <a:latin typeface="Gill Sans MT" panose="020B0502020104020203" pitchFamily="34" charset="0"/>
                <a:cs typeface="Gill Sans MT" panose="020B0502020104020203" pitchFamily="34" charset="0"/>
              </a:rPr>
              <a:t>KPI de base et facultatifs de la distribution</a:t>
            </a:r>
            <a:endParaRPr lang="fr-FR" altLang="en-US" sz="3200" b="1" dirty="0">
              <a:solidFill>
                <a:srgbClr val="C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 xmlns:a16="http://schemas.microsoft.com/office/drawing/2014/main"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0F135F0-BCB5-4FA4-B939-A1CBDE786B72}" type="slidenum">
              <a:rPr kumimoji="0" sz="601" b="0" i="0" u="none" strike="noStrike" kern="1200" cap="none" spc="0" normalizeH="0" baseline="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graphicFrame>
        <p:nvGraphicFramePr>
          <p:cNvPr id="2" name="Table 1"/>
          <p:cNvGraphicFramePr>
            <a:graphicFrameLocks noGrp="1"/>
          </p:cNvGraphicFramePr>
          <p:nvPr>
            <p:extLst>
              <p:ext uri="{D42A27DB-BD31-4B8C-83A1-F6EECF244321}">
                <p14:modId xmlns:p14="http://schemas.microsoft.com/office/powerpoint/2010/main" val="4152039574"/>
              </p:ext>
            </p:extLst>
          </p:nvPr>
        </p:nvGraphicFramePr>
        <p:xfrm>
          <a:off x="177818" y="1014955"/>
          <a:ext cx="11836363" cy="4989085"/>
        </p:xfrm>
        <a:graphic>
          <a:graphicData uri="http://schemas.openxmlformats.org/drawingml/2006/table">
            <a:tbl>
              <a:tblPr firstRow="1" bandRow="1">
                <a:tableStyleId>{5C22544A-7EE6-4342-B048-85BDC9FD1C3A}</a:tableStyleId>
              </a:tblPr>
              <a:tblGrid>
                <a:gridCol w="1463664">
                  <a:extLst>
                    <a:ext uri="{9D8B030D-6E8A-4147-A177-3AD203B41FA5}">
                      <a16:colId xmlns="" xmlns:a16="http://schemas.microsoft.com/office/drawing/2014/main" val="20000"/>
                    </a:ext>
                  </a:extLst>
                </a:gridCol>
                <a:gridCol w="4158028">
                  <a:extLst>
                    <a:ext uri="{9D8B030D-6E8A-4147-A177-3AD203B41FA5}">
                      <a16:colId xmlns="" xmlns:a16="http://schemas.microsoft.com/office/drawing/2014/main" val="20001"/>
                    </a:ext>
                  </a:extLst>
                </a:gridCol>
                <a:gridCol w="6214671">
                  <a:extLst>
                    <a:ext uri="{9D8B030D-6E8A-4147-A177-3AD203B41FA5}">
                      <a16:colId xmlns="" xmlns:a16="http://schemas.microsoft.com/office/drawing/2014/main" val="20002"/>
                    </a:ext>
                  </a:extLst>
                </a:gridCol>
              </a:tblGrid>
              <a:tr h="577353">
                <a:tc>
                  <a:txBody>
                    <a:bodyPr/>
                    <a:lstStyle/>
                    <a:p>
                      <a:pPr algn="l" rtl="0"/>
                      <a:r>
                        <a:rPr lang="fr-FR" sz="2400" b="0" i="0" u="none" baseline="0" dirty="0">
                          <a:latin typeface="Gill Sans MT" panose="020B0502020104020203" pitchFamily="34" charset="0"/>
                        </a:rPr>
                        <a:t>Niveau</a:t>
                      </a:r>
                    </a:p>
                  </a:txBody>
                  <a:tcPr/>
                </a:tc>
                <a:tc>
                  <a:txBody>
                    <a:bodyPr/>
                    <a:lstStyle/>
                    <a:p>
                      <a:pPr algn="l" rtl="0"/>
                      <a:r>
                        <a:rPr lang="fr-FR" sz="2400" b="0" i="0" u="none" baseline="0">
                          <a:latin typeface="Gill Sans MT" panose="020B0502020104020203" pitchFamily="34" charset="0"/>
                        </a:rPr>
                        <a:t>N° et titre</a:t>
                      </a:r>
                    </a:p>
                  </a:txBody>
                  <a:tcPr/>
                </a:tc>
                <a:tc>
                  <a:txBody>
                    <a:bodyPr/>
                    <a:lstStyle/>
                    <a:p>
                      <a:pPr algn="l" rtl="0"/>
                      <a:r>
                        <a:rPr lang="fr-FR" sz="2400" b="0" i="0" u="none" baseline="0">
                          <a:latin typeface="Gill Sans MT" panose="020B0502020104020203" pitchFamily="34" charset="0"/>
                        </a:rPr>
                        <a:t>Objet</a:t>
                      </a:r>
                    </a:p>
                  </a:txBody>
                  <a:tcPr/>
                </a:tc>
                <a:extLst>
                  <a:ext uri="{0D108BD9-81ED-4DB2-BD59-A6C34878D82A}">
                    <a16:rowId xmlns="" xmlns:a16="http://schemas.microsoft.com/office/drawing/2014/main" val="10000"/>
                  </a:ext>
                </a:extLst>
              </a:tr>
              <a:tr h="577353">
                <a:tc gridSpan="3">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fr-FR" sz="2400" b="1" i="1" u="none" baseline="0">
                          <a:solidFill>
                            <a:srgbClr val="6C6463"/>
                          </a:solidFill>
                          <a:effectLst/>
                          <a:latin typeface="Gill Sans MT" panose="020B0502020104020203" pitchFamily="34" charset="0"/>
                          <a:ea typeface="Arial" charset="0"/>
                          <a:cs typeface="Arial" charset="0"/>
                        </a:rPr>
                        <a:t>De base</a:t>
                      </a:r>
                    </a:p>
                  </a:txBody>
                  <a:tcPr anchor="ctr"/>
                </a:tc>
                <a:tc hMerge="1">
                  <a:txBody>
                    <a:bodyPr/>
                    <a:lstStyle/>
                    <a:p>
                      <a:pPr algn="l" rtl="0">
                        <a:spcAft>
                          <a:spcPts val="1200"/>
                        </a:spcAft>
                      </a:pPr>
                      <a:endParaRPr lang="fr-FR" sz="1100" dirty="0">
                        <a:solidFill>
                          <a:srgbClr val="6C6463"/>
                        </a:solidFill>
                        <a:effectLst/>
                        <a:latin typeface="Cabin" charset="0"/>
                        <a:ea typeface="Cabin" charset="0"/>
                        <a:cs typeface="Cabin" charset="0"/>
                      </a:endParaRPr>
                    </a:p>
                  </a:txBody>
                  <a:tcPr marL="68580" marR="68580" marT="0" marB="0" anchor="ctr"/>
                </a:tc>
                <a:tc hMerge="1">
                  <a:txBody>
                    <a:bodyPr/>
                    <a:lstStyle/>
                    <a:p>
                      <a:pPr algn="l" rtl="0">
                        <a:spcAft>
                          <a:spcPts val="600"/>
                        </a:spcAft>
                      </a:pPr>
                      <a:endParaRPr lang="fr-FR" sz="1100" dirty="0">
                        <a:solidFill>
                          <a:srgbClr val="6C6463"/>
                        </a:solidFill>
                        <a:effectLst/>
                        <a:latin typeface="Cabin" charset="0"/>
                        <a:ea typeface="Cabin" charset="0"/>
                        <a:cs typeface="Cabin" charset="0"/>
                      </a:endParaRPr>
                    </a:p>
                  </a:txBody>
                  <a:tcPr marL="68580" marR="68580" marT="0" marB="0"/>
                </a:tc>
                <a:extLst>
                  <a:ext uri="{0D108BD9-81ED-4DB2-BD59-A6C34878D82A}">
                    <a16:rowId xmlns="" xmlns:a16="http://schemas.microsoft.com/office/drawing/2014/main" val="10001"/>
                  </a:ext>
                </a:extLst>
              </a:tr>
              <a:tr h="980473">
                <a:tc>
                  <a:txBody>
                    <a:bodyPr/>
                    <a:lstStyle/>
                    <a:p>
                      <a:pPr algn="ctr" rtl="0"/>
                      <a:r>
                        <a:rPr lang="fr-FR" sz="2400" b="0" i="0" u="none" baseline="0">
                          <a:solidFill>
                            <a:schemeClr val="accent3"/>
                          </a:solidFill>
                          <a:latin typeface="Gill Sans MT" panose="020B0502020104020203" pitchFamily="34" charset="0"/>
                        </a:rPr>
                        <a:t>H, PPS</a:t>
                      </a:r>
                    </a:p>
                  </a:txBody>
                  <a:tcPr anchor="ctr"/>
                </a:tc>
                <a:tc>
                  <a:txBody>
                    <a:bodyPr/>
                    <a:lstStyle/>
                    <a:p>
                      <a:pPr algn="l" rtl="0">
                        <a:spcAft>
                          <a:spcPts val="1200"/>
                        </a:spcAft>
                      </a:pPr>
                      <a:r>
                        <a:rPr lang="fr-FR" sz="2400" b="0" i="0" u="none" baseline="0" dirty="0">
                          <a:solidFill>
                            <a:srgbClr val="6C6463"/>
                          </a:solidFill>
                          <a:effectLst/>
                          <a:latin typeface="Gill Sans MT" panose="020B0502020104020203" pitchFamily="34" charset="0"/>
                          <a:ea typeface="Arial" charset="0"/>
                          <a:cs typeface="Cabin" charset="0"/>
                        </a:rPr>
                        <a:t>4.1 4.1 Livraison dans les délais à </a:t>
                      </a:r>
                      <a:r>
                        <a:rPr lang="fr-FR" sz="2400" b="0" i="0" u="none" baseline="0" dirty="0" smtClean="0">
                          <a:solidFill>
                            <a:srgbClr val="6C6463"/>
                          </a:solidFill>
                          <a:effectLst/>
                          <a:latin typeface="Gill Sans MT" panose="020B0502020104020203" pitchFamily="34" charset="0"/>
                          <a:ea typeface="Arial" charset="0"/>
                          <a:cs typeface="Cabin" charset="0"/>
                        </a:rPr>
                        <a:t>l’établissement</a:t>
                      </a:r>
                      <a:endParaRPr lang="fr-FR"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1200"/>
                        </a:spcAft>
                      </a:pPr>
                      <a:r>
                        <a:rPr lang="fr-FR" sz="2400" b="0" i="1" u="none" baseline="0">
                          <a:solidFill>
                            <a:srgbClr val="6C6463"/>
                          </a:solidFill>
                          <a:effectLst/>
                          <a:latin typeface="Gill Sans MT" panose="020B0502020104020203" pitchFamily="34" charset="0"/>
                          <a:ea typeface="Arial" charset="0"/>
                          <a:cs typeface="Cabin" charset="0"/>
                        </a:rPr>
                        <a:t>Évalue la fiabilité de la livraison. Les retards affectent la disponibilité et le service rendu aux patients dans les établissements de santé</a:t>
                      </a:r>
                      <a:endParaRPr lang="fr-FR" sz="2400" dirty="0">
                        <a:solidFill>
                          <a:srgbClr val="6C6463"/>
                        </a:solidFill>
                        <a:effectLst/>
                        <a:latin typeface="Gill Sans MT" panose="020B0502020104020203" pitchFamily="34" charset="0"/>
                        <a:ea typeface="Cabin" charset="0"/>
                        <a:cs typeface="Cabin" charset="0"/>
                      </a:endParaRPr>
                    </a:p>
                  </a:txBody>
                  <a:tcPr marL="68580" marR="68580" marT="0" marB="0" anchor="ctr"/>
                </a:tc>
                <a:extLst>
                  <a:ext uri="{0D108BD9-81ED-4DB2-BD59-A6C34878D82A}">
                    <a16:rowId xmlns="" xmlns:a16="http://schemas.microsoft.com/office/drawing/2014/main" val="10002"/>
                  </a:ext>
                </a:extLst>
              </a:tr>
              <a:tr h="990725">
                <a:tc>
                  <a:txBody>
                    <a:bodyPr/>
                    <a:lstStyle/>
                    <a:p>
                      <a:pPr algn="ctr" rtl="0"/>
                      <a:r>
                        <a:rPr lang="fr-FR" sz="2400" b="0" i="0" u="none" baseline="0">
                          <a:solidFill>
                            <a:schemeClr val="accent3"/>
                          </a:solidFill>
                          <a:latin typeface="Gill Sans MT" panose="020B0502020104020203" pitchFamily="34" charset="0"/>
                        </a:rPr>
                        <a:t>E, H, PPS</a:t>
                      </a:r>
                    </a:p>
                  </a:txBody>
                  <a:tcPr anchor="ctr"/>
                </a:tc>
                <a:tc>
                  <a:txBody>
                    <a:bodyPr/>
                    <a:lstStyle/>
                    <a:p>
                      <a:pPr algn="l" rtl="0">
                        <a:spcAft>
                          <a:spcPts val="1200"/>
                        </a:spcAft>
                      </a:pPr>
                      <a:r>
                        <a:rPr lang="fr-FR" sz="2400" b="0" i="0" u="none" baseline="0">
                          <a:solidFill>
                            <a:srgbClr val="6C6463"/>
                          </a:solidFill>
                          <a:effectLst/>
                          <a:latin typeface="Gill Sans MT" panose="020B0502020104020203" pitchFamily="34" charset="0"/>
                          <a:ea typeface="Arial" charset="0"/>
                          <a:cs typeface="Cabin" charset="0"/>
                        </a:rPr>
                        <a:t>4.2 Pourcentage de commandes passées en urgence par les établissements de santé</a:t>
                      </a:r>
                      <a:endParaRPr lang="fr-FR"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600"/>
                        </a:spcAft>
                      </a:pPr>
                      <a:r>
                        <a:rPr lang="fr-FR" sz="2400" b="0" i="1" u="none" baseline="0" dirty="0">
                          <a:solidFill>
                            <a:srgbClr val="6C6463"/>
                          </a:solidFill>
                          <a:effectLst/>
                          <a:latin typeface="Gill Sans MT" panose="020B0502020104020203" pitchFamily="34" charset="0"/>
                          <a:ea typeface="Arial" charset="0"/>
                          <a:cs typeface="Cabin" charset="0"/>
                        </a:rPr>
                        <a:t>Mesure </a:t>
                      </a:r>
                      <a:r>
                        <a:rPr lang="fr-FR" sz="2400" b="0" i="1" u="none" baseline="0" dirty="0" smtClean="0">
                          <a:solidFill>
                            <a:srgbClr val="6C6463"/>
                          </a:solidFill>
                          <a:effectLst/>
                          <a:latin typeface="Gill Sans MT" panose="020B0502020104020203" pitchFamily="34" charset="0"/>
                          <a:ea typeface="Arial" charset="0"/>
                          <a:cs typeface="Cabin" charset="0"/>
                        </a:rPr>
                        <a:t>l’efficacité </a:t>
                      </a:r>
                      <a:r>
                        <a:rPr lang="fr-FR" sz="2400" b="0" i="1" u="none" baseline="0" dirty="0">
                          <a:solidFill>
                            <a:srgbClr val="6C6463"/>
                          </a:solidFill>
                          <a:effectLst/>
                          <a:latin typeface="Gill Sans MT" panose="020B0502020104020203" pitchFamily="34" charset="0"/>
                          <a:ea typeface="Arial" charset="0"/>
                          <a:cs typeface="Cabin" charset="0"/>
                        </a:rPr>
                        <a:t>des processus internes de commande et </a:t>
                      </a:r>
                      <a:r>
                        <a:rPr lang="fr-FR" sz="2400" b="0" i="1" u="none" baseline="0" dirty="0" smtClean="0">
                          <a:solidFill>
                            <a:srgbClr val="6C6463"/>
                          </a:solidFill>
                          <a:effectLst/>
                          <a:latin typeface="Gill Sans MT" panose="020B0502020104020203" pitchFamily="34" charset="0"/>
                          <a:ea typeface="Arial" charset="0"/>
                          <a:cs typeface="Cabin" charset="0"/>
                        </a:rPr>
                        <a:t>d’approvisionnement </a:t>
                      </a:r>
                      <a:r>
                        <a:rPr lang="fr-FR" sz="2400" b="0" i="1" u="none" baseline="0" dirty="0">
                          <a:solidFill>
                            <a:srgbClr val="6C6463"/>
                          </a:solidFill>
                          <a:effectLst/>
                          <a:latin typeface="Gill Sans MT" panose="020B0502020104020203" pitchFamily="34" charset="0"/>
                          <a:ea typeface="Arial" charset="0"/>
                          <a:cs typeface="Cabin" charset="0"/>
                        </a:rPr>
                        <a:t>et la fréquence </a:t>
                      </a:r>
                      <a:r>
                        <a:rPr lang="fr-FR" sz="2400" b="0" i="1" u="none" baseline="0" dirty="0" smtClean="0">
                          <a:solidFill>
                            <a:srgbClr val="6C6463"/>
                          </a:solidFill>
                          <a:effectLst/>
                          <a:latin typeface="Gill Sans MT" panose="020B0502020104020203" pitchFamily="34" charset="0"/>
                          <a:ea typeface="Arial" charset="0"/>
                          <a:cs typeface="Cabin" charset="0"/>
                        </a:rPr>
                        <a:t/>
                      </a:r>
                      <a:br>
                        <a:rPr lang="fr-FR" sz="2400" b="0" i="1" u="none" baseline="0" dirty="0" smtClean="0">
                          <a:solidFill>
                            <a:srgbClr val="6C6463"/>
                          </a:solidFill>
                          <a:effectLst/>
                          <a:latin typeface="Gill Sans MT" panose="020B0502020104020203" pitchFamily="34" charset="0"/>
                          <a:ea typeface="Arial" charset="0"/>
                          <a:cs typeface="Cabin" charset="0"/>
                        </a:rPr>
                      </a:br>
                      <a:r>
                        <a:rPr lang="fr-FR" sz="2400" b="0" i="1" u="none" baseline="0" dirty="0" smtClean="0">
                          <a:solidFill>
                            <a:srgbClr val="6C6463"/>
                          </a:solidFill>
                          <a:effectLst/>
                          <a:latin typeface="Gill Sans MT" panose="020B0502020104020203" pitchFamily="34" charset="0"/>
                          <a:ea typeface="Arial" charset="0"/>
                          <a:cs typeface="Cabin" charset="0"/>
                        </a:rPr>
                        <a:t>à </a:t>
                      </a:r>
                      <a:r>
                        <a:rPr lang="fr-FR" sz="2400" b="0" i="1" u="none" baseline="0" dirty="0">
                          <a:solidFill>
                            <a:srgbClr val="6C6463"/>
                          </a:solidFill>
                          <a:effectLst/>
                          <a:latin typeface="Gill Sans MT" panose="020B0502020104020203" pitchFamily="34" charset="0"/>
                          <a:ea typeface="Arial" charset="0"/>
                          <a:cs typeface="Cabin" charset="0"/>
                        </a:rPr>
                        <a:t>laquelle les commandes sont passées</a:t>
                      </a:r>
                      <a:endParaRPr lang="fr-FR" sz="2400" dirty="0">
                        <a:solidFill>
                          <a:srgbClr val="6C6463"/>
                        </a:solidFill>
                        <a:effectLst/>
                        <a:latin typeface="Gill Sans MT" panose="020B0502020104020203" pitchFamily="34" charset="0"/>
                        <a:ea typeface="Cabin" charset="0"/>
                        <a:cs typeface="Cabin" charset="0"/>
                      </a:endParaRPr>
                    </a:p>
                  </a:txBody>
                  <a:tcPr marL="68580" marR="68580" marT="0" marB="0" anchor="ctr"/>
                </a:tc>
                <a:extLst>
                  <a:ext uri="{0D108BD9-81ED-4DB2-BD59-A6C34878D82A}">
                    <a16:rowId xmlns="" xmlns:a16="http://schemas.microsoft.com/office/drawing/2014/main" val="10003"/>
                  </a:ext>
                </a:extLst>
              </a:tr>
              <a:tr h="577353">
                <a:tc gridSpan="3">
                  <a:txBody>
                    <a:bodyPr/>
                    <a:lstStyle/>
                    <a:p>
                      <a:pPr algn="l" rtl="0"/>
                      <a:r>
                        <a:rPr lang="fr-FR" sz="2400" b="1" i="1" u="none" baseline="0">
                          <a:solidFill>
                            <a:srgbClr val="6C6463"/>
                          </a:solidFill>
                          <a:effectLst/>
                          <a:latin typeface="Gill Sans MT" panose="020B0502020104020203" pitchFamily="34" charset="0"/>
                          <a:ea typeface="Arial" charset="0"/>
                          <a:cs typeface="Arial" charset="0"/>
                        </a:rPr>
                        <a:t>Facultatifs</a:t>
                      </a:r>
                    </a:p>
                  </a:txBody>
                  <a:tcPr anchor="ctr"/>
                </a:tc>
                <a:tc hMerge="1">
                  <a:txBody>
                    <a:bodyPr/>
                    <a:lstStyle/>
                    <a:p>
                      <a:pPr algn="l" rtl="0">
                        <a:spcAft>
                          <a:spcPts val="1200"/>
                        </a:spcAft>
                      </a:pPr>
                      <a:endParaRPr lang="fr-FR" sz="2000" dirty="0">
                        <a:solidFill>
                          <a:srgbClr val="6C6463"/>
                        </a:solidFill>
                        <a:effectLst/>
                        <a:latin typeface="Cabin" charset="0"/>
                        <a:ea typeface="Cabin" charset="0"/>
                        <a:cs typeface="Cabin" charset="0"/>
                      </a:endParaRPr>
                    </a:p>
                  </a:txBody>
                  <a:tcPr marL="68580" marR="68580" marT="0" marB="0" anchor="ctr"/>
                </a:tc>
                <a:tc hMerge="1">
                  <a:txBody>
                    <a:bodyPr/>
                    <a:lstStyle/>
                    <a:p>
                      <a:pPr algn="l" rtl="0">
                        <a:spcAft>
                          <a:spcPts val="1200"/>
                        </a:spcAft>
                      </a:pPr>
                      <a:endParaRPr lang="fr-FR" sz="2000" dirty="0">
                        <a:solidFill>
                          <a:srgbClr val="6C6463"/>
                        </a:solidFill>
                        <a:effectLst/>
                        <a:latin typeface="Cabin" charset="0"/>
                        <a:ea typeface="Cabin" charset="0"/>
                        <a:cs typeface="Cabin" charset="0"/>
                      </a:endParaRPr>
                    </a:p>
                  </a:txBody>
                  <a:tcPr marL="68580" marR="68580" marT="0" marB="0"/>
                </a:tc>
                <a:extLst>
                  <a:ext uri="{0D108BD9-81ED-4DB2-BD59-A6C34878D82A}">
                    <a16:rowId xmlns="" xmlns:a16="http://schemas.microsoft.com/office/drawing/2014/main" val="10004"/>
                  </a:ext>
                </a:extLst>
              </a:tr>
              <a:tr h="1062466">
                <a:tc>
                  <a:txBody>
                    <a:bodyPr/>
                    <a:lstStyle/>
                    <a:p>
                      <a:pPr algn="ctr" rtl="0"/>
                      <a:r>
                        <a:rPr lang="fr-FR" sz="2400" b="0" i="0" u="none" baseline="0">
                          <a:solidFill>
                            <a:schemeClr val="accent3"/>
                          </a:solidFill>
                          <a:latin typeface="Gill Sans MT" panose="020B0502020104020203" pitchFamily="34" charset="0"/>
                        </a:rPr>
                        <a:t>C</a:t>
                      </a:r>
                    </a:p>
                  </a:txBody>
                  <a:tcPr anchor="ctr"/>
                </a:tc>
                <a:tc>
                  <a:txBody>
                    <a:bodyPr/>
                    <a:lstStyle/>
                    <a:p>
                      <a:pPr algn="l" rtl="0">
                        <a:spcAft>
                          <a:spcPts val="1200"/>
                        </a:spcAft>
                      </a:pPr>
                      <a:r>
                        <a:rPr lang="fr-FR" sz="2400" b="0" i="0" u="none" baseline="0" dirty="0">
                          <a:solidFill>
                            <a:srgbClr val="6C6463"/>
                          </a:solidFill>
                          <a:effectLst/>
                          <a:latin typeface="Gill Sans MT" panose="020B0502020104020203" pitchFamily="34" charset="0"/>
                          <a:ea typeface="Arial" charset="0"/>
                          <a:cs typeface="Cabin" charset="0"/>
                        </a:rPr>
                        <a:t>4.3 Coût de </a:t>
                      </a:r>
                      <a:r>
                        <a:rPr lang="fr-FR" sz="2400" b="0" i="0" u="none" baseline="0" dirty="0" smtClean="0">
                          <a:solidFill>
                            <a:srgbClr val="6C6463"/>
                          </a:solidFill>
                          <a:effectLst/>
                          <a:latin typeface="Gill Sans MT" panose="020B0502020104020203" pitchFamily="34" charset="0"/>
                          <a:ea typeface="Arial" charset="0"/>
                          <a:cs typeface="Cabin" charset="0"/>
                        </a:rPr>
                        <a:t>l’opération </a:t>
                      </a:r>
                      <a:r>
                        <a:rPr lang="fr-FR" sz="2400" b="0" i="0" u="none" baseline="0" dirty="0">
                          <a:solidFill>
                            <a:srgbClr val="6C6463"/>
                          </a:solidFill>
                          <a:effectLst/>
                          <a:latin typeface="Gill Sans MT" panose="020B0502020104020203" pitchFamily="34" charset="0"/>
                          <a:ea typeface="Arial" charset="0"/>
                          <a:cs typeface="Cabin" charset="0"/>
                        </a:rPr>
                        <a:t>de distribution</a:t>
                      </a:r>
                      <a:endParaRPr lang="fr-FR"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1200"/>
                        </a:spcAft>
                      </a:pPr>
                      <a:r>
                        <a:rPr lang="fr-FR" sz="2400" b="0" i="1" u="none" baseline="0" dirty="0">
                          <a:solidFill>
                            <a:srgbClr val="6C6463"/>
                          </a:solidFill>
                          <a:effectLst/>
                          <a:latin typeface="Gill Sans MT" panose="020B0502020104020203" pitchFamily="34" charset="0"/>
                          <a:ea typeface="Arial" charset="0"/>
                          <a:cs typeface="Cabin" charset="0"/>
                        </a:rPr>
                        <a:t>Mesure le rapport qualité/prix de la gestion de la distribution des produits dans le système</a:t>
                      </a:r>
                      <a:endParaRPr lang="fr-FR" sz="2400" dirty="0">
                        <a:solidFill>
                          <a:srgbClr val="6C6463"/>
                        </a:solidFill>
                        <a:effectLst/>
                        <a:latin typeface="Gill Sans MT" panose="020B0502020104020203" pitchFamily="34" charset="0"/>
                        <a:ea typeface="Cabin" charset="0"/>
                        <a:cs typeface="Cabin" charset="0"/>
                      </a:endParaRPr>
                    </a:p>
                  </a:txBody>
                  <a:tcPr marL="68580" marR="68580" marT="0" marB="0" anchor="ctr"/>
                </a:tc>
                <a:extLst>
                  <a:ext uri="{0D108BD9-81ED-4DB2-BD59-A6C34878D82A}">
                    <a16:rowId xmlns="" xmlns:a16="http://schemas.microsoft.com/office/drawing/2014/main" val="10005"/>
                  </a:ext>
                </a:extLst>
              </a:tr>
            </a:tbl>
          </a:graphicData>
        </a:graphic>
      </p:graphicFrame>
    </p:spTree>
    <p:custDataLst>
      <p:tags r:id="rId1"/>
    </p:custDataLst>
    <p:extLst>
      <p:ext uri="{BB962C8B-B14F-4D97-AF65-F5344CB8AC3E}">
        <p14:creationId xmlns:p14="http://schemas.microsoft.com/office/powerpoint/2010/main" val="52233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 xmlns:a16="http://schemas.microsoft.com/office/drawing/2014/main" id="{4593AE78-A3F2-4C74-96B9-E07B31637EC9}"/>
              </a:ext>
            </a:extLst>
          </p:cNvPr>
          <p:cNvSpPr>
            <a:spLocks noGrp="1"/>
          </p:cNvSpPr>
          <p:nvPr>
            <p:ph type="ctrTitle"/>
          </p:nvPr>
        </p:nvSpPr>
        <p:spPr>
          <a:xfrm>
            <a:off x="263779" y="120926"/>
            <a:ext cx="9372600" cy="569387"/>
          </a:xfrm>
        </p:spPr>
        <p:txBody>
          <a:bodyPr>
            <a:normAutofit/>
          </a:bodyPr>
          <a:lstStyle/>
          <a:p>
            <a:pPr algn="l" rtl="0" eaLnBrk="1" hangingPunct="1"/>
            <a:r>
              <a:rPr lang="fr-FR" sz="3200" b="1" i="0" u="none" baseline="0">
                <a:solidFill>
                  <a:srgbClr val="C00000"/>
                </a:solidFill>
                <a:latin typeface="Gill Sans MT" panose="020B0502020104020203" pitchFamily="34" charset="0"/>
                <a:cs typeface="Gill Sans MT" panose="020B0502020104020203" pitchFamily="34" charset="0"/>
              </a:rPr>
              <a:t>KPI de base et facultatifs du SIGL et des RH</a:t>
            </a:r>
          </a:p>
        </p:txBody>
      </p:sp>
      <p:sp>
        <p:nvSpPr>
          <p:cNvPr id="3" name="Subtitle 2">
            <a:extLst>
              <a:ext uri="{FF2B5EF4-FFF2-40B4-BE49-F238E27FC236}">
                <a16:creationId xmlns="" xmlns:a16="http://schemas.microsoft.com/office/drawing/2014/main" id="{45E5593B-656D-4A32-8C2C-0199F9D67EC2}"/>
              </a:ext>
            </a:extLst>
          </p:cNvPr>
          <p:cNvSpPr>
            <a:spLocks noGrp="1"/>
          </p:cNvSpPr>
          <p:nvPr>
            <p:ph type="subTitle" idx="1"/>
          </p:nvPr>
        </p:nvSpPr>
        <p:spPr>
          <a:xfrm>
            <a:off x="263779" y="1348155"/>
            <a:ext cx="11613194" cy="5052646"/>
          </a:xfrm>
        </p:spPr>
        <p:txBody>
          <a:bodyPr>
            <a:normAutofit/>
          </a:bodyPr>
          <a:lstStyle/>
          <a:p>
            <a:pPr marL="741334" marR="0" lvl="1" indent="-284152" algn="l" defTabSz="912778" rtl="0" eaLnBrk="1" fontAlgn="auto" latinLnBrk="0" hangingPunct="1">
              <a:lnSpc>
                <a:spcPct val="100000"/>
              </a:lnSpc>
              <a:spcBef>
                <a:spcPct val="20000"/>
              </a:spcBef>
              <a:spcAft>
                <a:spcPct val="0"/>
              </a:spcAft>
              <a:buClrTx/>
              <a:buSzTx/>
              <a:buFontTx/>
              <a:buNone/>
              <a:tabLst/>
              <a:defRPr/>
            </a:pPr>
            <a:endParaRPr lang="fr-FR" altLang="en-US" sz="2800" dirty="0">
              <a:solidFill>
                <a:srgbClr val="0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 xmlns:a16="http://schemas.microsoft.com/office/drawing/2014/main"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0F135F0-BCB5-4FA4-B939-A1CBDE786B72}" type="slidenum">
              <a:rPr kumimoji="0" sz="601" b="0" i="0" u="none" strike="noStrike" kern="1200" cap="none" spc="0" normalizeH="0" baseline="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graphicFrame>
        <p:nvGraphicFramePr>
          <p:cNvPr id="2" name="Table 1"/>
          <p:cNvGraphicFramePr>
            <a:graphicFrameLocks noGrp="1"/>
          </p:cNvGraphicFramePr>
          <p:nvPr>
            <p:extLst>
              <p:ext uri="{D42A27DB-BD31-4B8C-83A1-F6EECF244321}">
                <p14:modId xmlns:p14="http://schemas.microsoft.com/office/powerpoint/2010/main" val="3311071487"/>
              </p:ext>
            </p:extLst>
          </p:nvPr>
        </p:nvGraphicFramePr>
        <p:xfrm>
          <a:off x="263779" y="719798"/>
          <a:ext cx="11811311" cy="5690382"/>
        </p:xfrm>
        <a:graphic>
          <a:graphicData uri="http://schemas.openxmlformats.org/drawingml/2006/table">
            <a:tbl>
              <a:tblPr firstRow="1" bandRow="1">
                <a:tableStyleId>{5C22544A-7EE6-4342-B048-85BDC9FD1C3A}</a:tableStyleId>
              </a:tblPr>
              <a:tblGrid>
                <a:gridCol w="1026402">
                  <a:extLst>
                    <a:ext uri="{9D8B030D-6E8A-4147-A177-3AD203B41FA5}">
                      <a16:colId xmlns="" xmlns:a16="http://schemas.microsoft.com/office/drawing/2014/main" val="20000"/>
                    </a:ext>
                  </a:extLst>
                </a:gridCol>
                <a:gridCol w="440784">
                  <a:extLst>
                    <a:ext uri="{9D8B030D-6E8A-4147-A177-3AD203B41FA5}">
                      <a16:colId xmlns="" xmlns:a16="http://schemas.microsoft.com/office/drawing/2014/main" val="911527026"/>
                    </a:ext>
                  </a:extLst>
                </a:gridCol>
                <a:gridCol w="4168036">
                  <a:extLst>
                    <a:ext uri="{9D8B030D-6E8A-4147-A177-3AD203B41FA5}">
                      <a16:colId xmlns="" xmlns:a16="http://schemas.microsoft.com/office/drawing/2014/main" val="20001"/>
                    </a:ext>
                  </a:extLst>
                </a:gridCol>
                <a:gridCol w="6176089">
                  <a:extLst>
                    <a:ext uri="{9D8B030D-6E8A-4147-A177-3AD203B41FA5}">
                      <a16:colId xmlns="" xmlns:a16="http://schemas.microsoft.com/office/drawing/2014/main" val="20002"/>
                    </a:ext>
                  </a:extLst>
                </a:gridCol>
              </a:tblGrid>
              <a:tr h="370840">
                <a:tc gridSpan="2">
                  <a:txBody>
                    <a:bodyPr/>
                    <a:lstStyle/>
                    <a:p>
                      <a:pPr algn="l" rtl="0"/>
                      <a:r>
                        <a:rPr lang="fr-FR" sz="2000" b="0" i="0" u="none" baseline="0" dirty="0">
                          <a:latin typeface="Gill Sans MT" panose="020B0502020104020203" pitchFamily="34" charset="0"/>
                        </a:rPr>
                        <a:t>Niveau</a:t>
                      </a:r>
                    </a:p>
                  </a:txBody>
                  <a:tcPr/>
                </a:tc>
                <a:tc hMerge="1">
                  <a:txBody>
                    <a:bodyPr/>
                    <a:lstStyle/>
                    <a:p>
                      <a:endParaRPr lang="fr-FR" sz="2400" dirty="0">
                        <a:latin typeface="Gill Sans MT" panose="020B0502020104020203" pitchFamily="34" charset="0"/>
                      </a:endParaRPr>
                    </a:p>
                  </a:txBody>
                  <a:tcPr/>
                </a:tc>
                <a:tc>
                  <a:txBody>
                    <a:bodyPr/>
                    <a:lstStyle/>
                    <a:p>
                      <a:pPr algn="l" rtl="0"/>
                      <a:r>
                        <a:rPr lang="fr-FR" sz="2000" b="0" i="0" u="none" baseline="0">
                          <a:latin typeface="Gill Sans MT" panose="020B0502020104020203" pitchFamily="34" charset="0"/>
                        </a:rPr>
                        <a:t>N° et titre</a:t>
                      </a:r>
                    </a:p>
                  </a:txBody>
                  <a:tcPr/>
                </a:tc>
                <a:tc>
                  <a:txBody>
                    <a:bodyPr/>
                    <a:lstStyle/>
                    <a:p>
                      <a:pPr algn="l" rtl="0"/>
                      <a:r>
                        <a:rPr lang="fr-FR" sz="2000" b="0" i="0" u="none" baseline="0">
                          <a:latin typeface="Gill Sans MT" panose="020B0502020104020203" pitchFamily="34" charset="0"/>
                        </a:rPr>
                        <a:t>Objet</a:t>
                      </a:r>
                    </a:p>
                  </a:txBody>
                  <a:tcPr/>
                </a:tc>
                <a:extLst>
                  <a:ext uri="{0D108BD9-81ED-4DB2-BD59-A6C34878D82A}">
                    <a16:rowId xmlns="" xmlns:a16="http://schemas.microsoft.com/office/drawing/2014/main" val="10000"/>
                  </a:ext>
                </a:extLst>
              </a:tr>
              <a:tr h="370840">
                <a:tc gridSpan="4">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fr-FR" sz="2000" b="1" i="1" u="none" baseline="0" dirty="0">
                          <a:solidFill>
                            <a:srgbClr val="6C6463"/>
                          </a:solidFill>
                          <a:effectLst/>
                          <a:latin typeface="Gill Sans MT" panose="020B0502020104020203" pitchFamily="34" charset="0"/>
                          <a:ea typeface="Arial" charset="0"/>
                          <a:cs typeface="Arial" charset="0"/>
                        </a:rPr>
                        <a:t>KPI de </a:t>
                      </a:r>
                      <a:r>
                        <a:rPr lang="fr-FR" sz="2000" b="1" i="1" u="none" baseline="0" dirty="0" smtClean="0">
                          <a:solidFill>
                            <a:srgbClr val="6C6463"/>
                          </a:solidFill>
                          <a:effectLst/>
                          <a:latin typeface="Gill Sans MT" panose="020B0502020104020203" pitchFamily="34" charset="0"/>
                          <a:ea typeface="Arial" charset="0"/>
                          <a:cs typeface="Arial" charset="0"/>
                        </a:rPr>
                        <a:t>base </a:t>
                      </a:r>
                      <a:r>
                        <a:rPr lang="fr-FR" sz="2000" b="1" i="1" u="none" baseline="0" dirty="0" smtClean="0">
                          <a:solidFill>
                            <a:srgbClr val="C00000"/>
                          </a:solidFill>
                          <a:effectLst/>
                          <a:latin typeface="Gill Sans MT" panose="020B0502020104020203" pitchFamily="34" charset="0"/>
                          <a:ea typeface="Arial" charset="0"/>
                          <a:cs typeface="Arial" charset="0"/>
                        </a:rPr>
                        <a:t>des </a:t>
                      </a:r>
                      <a:r>
                        <a:rPr lang="fr-FR" sz="2000" b="1" i="1" u="none" baseline="0" dirty="0">
                          <a:solidFill>
                            <a:srgbClr val="C00000"/>
                          </a:solidFill>
                          <a:effectLst/>
                          <a:latin typeface="Gill Sans MT" panose="020B0502020104020203" pitchFamily="34" charset="0"/>
                          <a:ea typeface="Arial" charset="0"/>
                          <a:cs typeface="Arial" charset="0"/>
                        </a:rPr>
                        <a:t>RH</a:t>
                      </a:r>
                    </a:p>
                  </a:txBody>
                  <a:tcPr anchor="ct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 xmlns:a16="http://schemas.microsoft.com/office/drawing/2014/main" val="10001"/>
                  </a:ext>
                </a:extLst>
              </a:tr>
              <a:tr h="625303">
                <a:tc>
                  <a:txBody>
                    <a:bodyPr/>
                    <a:lstStyle/>
                    <a:p>
                      <a:pPr marL="0" marR="0" indent="0" algn="ctr" defTabSz="604738" rtl="0" eaLnBrk="1" fontAlgn="auto" latinLnBrk="0" hangingPunct="1">
                        <a:lnSpc>
                          <a:spcPct val="100000"/>
                        </a:lnSpc>
                        <a:spcBef>
                          <a:spcPts val="0"/>
                        </a:spcBef>
                        <a:spcAft>
                          <a:spcPts val="0"/>
                        </a:spcAft>
                        <a:buClrTx/>
                        <a:buSzTx/>
                        <a:buFontTx/>
                        <a:buNone/>
                        <a:tabLst/>
                        <a:defRPr/>
                      </a:pPr>
                      <a:r>
                        <a:rPr lang="fr-FR" sz="2000" b="0" i="0" u="none" baseline="0">
                          <a:solidFill>
                            <a:srgbClr val="6C6463"/>
                          </a:solidFill>
                          <a:effectLst/>
                          <a:latin typeface="Gill Sans MT" panose="020B0502020104020203" pitchFamily="34" charset="0"/>
                          <a:ea typeface="Arial" charset="0"/>
                          <a:cs typeface="Arial" charset="0"/>
                        </a:rPr>
                        <a:t>Tous</a:t>
                      </a:r>
                    </a:p>
                  </a:txBody>
                  <a:tcPr anchor="ctr"/>
                </a:tc>
                <a:tc gridSpan="2">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fr-FR" sz="2000" b="0" i="0" u="none" baseline="0">
                          <a:solidFill>
                            <a:srgbClr val="6C6463"/>
                          </a:solidFill>
                          <a:effectLst/>
                          <a:latin typeface="Gill Sans MT" panose="020B0502020104020203" pitchFamily="34" charset="0"/>
                          <a:ea typeface="Arial" charset="0"/>
                          <a:cs typeface="Cabin" charset="0"/>
                        </a:rPr>
                        <a:t>5.1 Taux de rotation du personnel</a:t>
                      </a:r>
                      <a:endParaRPr lang="fr-FR" sz="2000" b="0" i="0" dirty="0">
                        <a:solidFill>
                          <a:srgbClr val="6C6463"/>
                        </a:solidFill>
                        <a:effectLst/>
                        <a:latin typeface="Gill Sans MT" panose="020B0502020104020203" pitchFamily="34" charset="0"/>
                        <a:ea typeface="Arial" charset="0"/>
                        <a:cs typeface="Arial" charset="0"/>
                      </a:endParaRPr>
                    </a:p>
                  </a:txBody>
                  <a:tcPr marL="68580" marR="68580" marT="0" marB="0" anchor="ctr"/>
                </a:tc>
                <a:tc hMerge="1">
                  <a:txBody>
                    <a:bodyPr/>
                    <a:lstStyle/>
                    <a:p>
                      <a:pPr algn="l" rtl="0">
                        <a:spcAft>
                          <a:spcPts val="1200"/>
                        </a:spcAft>
                      </a:pPr>
                      <a:r>
                        <a:rPr lang="fr-FR" sz="2400" b="0" i="0" u="none" baseline="0">
                          <a:solidFill>
                            <a:srgbClr val="6C6463"/>
                          </a:solidFill>
                          <a:effectLst/>
                          <a:latin typeface="Gill Sans MT" panose="020B0502020104020203" pitchFamily="34" charset="0"/>
                          <a:ea typeface="Arial" charset="0"/>
                          <a:cs typeface="Cabin" charset="0"/>
                        </a:rPr>
                        <a:t>5.1 Taux de rotation du personnel</a:t>
                      </a:r>
                      <a:endParaRPr lang="fr-FR"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600"/>
                        </a:spcAft>
                      </a:pPr>
                      <a:r>
                        <a:rPr lang="fr-FR" sz="2000" b="0" i="1" u="none" baseline="0" dirty="0">
                          <a:solidFill>
                            <a:srgbClr val="6C6463"/>
                          </a:solidFill>
                          <a:effectLst/>
                          <a:latin typeface="Gill Sans MT" panose="020B0502020104020203" pitchFamily="34" charset="0"/>
                          <a:ea typeface="Arial" charset="0"/>
                          <a:cs typeface="Cabin" charset="0"/>
                        </a:rPr>
                        <a:t>Mesure le taux de rotation du personnel, une augmentation du taux de rotation représente un risque pour </a:t>
                      </a:r>
                      <a:r>
                        <a:rPr lang="fr-FR" sz="2000" b="0" i="1" u="none" baseline="0" dirty="0" smtClean="0">
                          <a:solidFill>
                            <a:srgbClr val="6C6463"/>
                          </a:solidFill>
                          <a:effectLst/>
                          <a:latin typeface="Gill Sans MT" panose="020B0502020104020203" pitchFamily="34" charset="0"/>
                          <a:ea typeface="Arial" charset="0"/>
                          <a:cs typeface="Cabin" charset="0"/>
                        </a:rPr>
                        <a:t>l’efficacité </a:t>
                      </a:r>
                      <a:r>
                        <a:rPr lang="fr-FR" sz="2000" b="0" i="1" u="none" baseline="0" dirty="0">
                          <a:solidFill>
                            <a:srgbClr val="6C6463"/>
                          </a:solidFill>
                          <a:effectLst/>
                          <a:latin typeface="Gill Sans MT" panose="020B0502020104020203" pitchFamily="34" charset="0"/>
                          <a:ea typeface="Arial" charset="0"/>
                          <a:cs typeface="Cabin" charset="0"/>
                        </a:rPr>
                        <a:t>opérationnelle</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nchor="ctr"/>
                </a:tc>
                <a:extLst>
                  <a:ext uri="{0D108BD9-81ED-4DB2-BD59-A6C34878D82A}">
                    <a16:rowId xmlns="" xmlns:a16="http://schemas.microsoft.com/office/drawing/2014/main" val="10002"/>
                  </a:ext>
                </a:extLst>
              </a:tr>
              <a:tr h="370840">
                <a:tc gridSpan="4">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fr-FR" sz="2000" b="1" i="1" u="none" baseline="0">
                          <a:solidFill>
                            <a:srgbClr val="6C6463"/>
                          </a:solidFill>
                          <a:effectLst/>
                          <a:latin typeface="Gill Sans MT" panose="020B0502020104020203" pitchFamily="34" charset="0"/>
                          <a:ea typeface="Arial" charset="0"/>
                          <a:cs typeface="Arial" charset="0"/>
                        </a:rPr>
                        <a:t>Facultatifs</a:t>
                      </a:r>
                    </a:p>
                  </a:txBody>
                  <a:tcPr anchor="ct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 xmlns:a16="http://schemas.microsoft.com/office/drawing/2014/main" val="10003"/>
                  </a:ext>
                </a:extLst>
              </a:tr>
              <a:tr h="623668">
                <a:tc>
                  <a:txBody>
                    <a:bodyPr/>
                    <a:lstStyle/>
                    <a:p>
                      <a:pPr marL="0" marR="0" indent="0" algn="ctr" defTabSz="604738" rtl="0" eaLnBrk="1" fontAlgn="auto" latinLnBrk="0" hangingPunct="1">
                        <a:lnSpc>
                          <a:spcPct val="100000"/>
                        </a:lnSpc>
                        <a:spcBef>
                          <a:spcPts val="0"/>
                        </a:spcBef>
                        <a:spcAft>
                          <a:spcPts val="0"/>
                        </a:spcAft>
                        <a:buClrTx/>
                        <a:buSzTx/>
                        <a:buFontTx/>
                        <a:buNone/>
                        <a:tabLst/>
                        <a:defRPr/>
                      </a:pPr>
                      <a:r>
                        <a:rPr lang="fr-FR" sz="2000" b="0" i="0" u="none" baseline="0">
                          <a:solidFill>
                            <a:srgbClr val="6C6463"/>
                          </a:solidFill>
                          <a:effectLst/>
                          <a:latin typeface="Gill Sans MT" panose="020B0502020104020203" pitchFamily="34" charset="0"/>
                          <a:ea typeface="Arial" charset="0"/>
                          <a:cs typeface="Arial" charset="0"/>
                        </a:rPr>
                        <a:t>Tous</a:t>
                      </a:r>
                    </a:p>
                  </a:txBody>
                  <a:tcPr anchor="ctr">
                    <a:lnB w="12700" cap="flat" cmpd="sng" algn="ctr">
                      <a:solidFill>
                        <a:schemeClr val="tx1"/>
                      </a:solidFill>
                      <a:prstDash val="solid"/>
                      <a:round/>
                      <a:headEnd type="none" w="med" len="med"/>
                      <a:tailEnd type="none" w="med" len="med"/>
                    </a:lnB>
                  </a:tcPr>
                </a:tc>
                <a:tc gridSpan="2">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fr-FR" sz="2000" b="0" i="0" u="none" baseline="0">
                          <a:solidFill>
                            <a:srgbClr val="6C6463"/>
                          </a:solidFill>
                          <a:effectLst/>
                          <a:latin typeface="Gill Sans MT" panose="020B0502020104020203" pitchFamily="34" charset="0"/>
                          <a:ea typeface="Arial" charset="0"/>
                          <a:cs typeface="Cabin" charset="0"/>
                        </a:rPr>
                        <a:t>5.2 Pourcentage de postes clés vacants</a:t>
                      </a:r>
                      <a:endParaRPr lang="fr-FR" sz="2000" b="0" i="0" dirty="0">
                        <a:solidFill>
                          <a:srgbClr val="6C6463"/>
                        </a:solidFill>
                        <a:effectLst/>
                        <a:latin typeface="Gill Sans MT" panose="020B0502020104020203" pitchFamily="34" charset="0"/>
                        <a:ea typeface="Arial" charset="0"/>
                        <a:cs typeface="Arial" charset="0"/>
                      </a:endParaRPr>
                    </a:p>
                  </a:txBody>
                  <a:tcPr marL="68580" marR="68580" marT="0" marB="0" anchor="ctr">
                    <a:lnB w="12700" cap="flat" cmpd="sng" algn="ctr">
                      <a:solidFill>
                        <a:schemeClr val="tx1"/>
                      </a:solidFill>
                      <a:prstDash val="solid"/>
                      <a:round/>
                      <a:headEnd type="none" w="med" len="med"/>
                      <a:tailEnd type="none" w="med" len="med"/>
                    </a:lnB>
                  </a:tcPr>
                </a:tc>
                <a:tc hMerge="1">
                  <a:txBody>
                    <a:bodyPr/>
                    <a:lstStyle/>
                    <a:p>
                      <a:pPr algn="l" rtl="0">
                        <a:spcAft>
                          <a:spcPts val="1200"/>
                        </a:spcAft>
                      </a:pPr>
                      <a:r>
                        <a:rPr lang="fr-FR" sz="2400" b="0" i="0" u="none" baseline="0">
                          <a:solidFill>
                            <a:srgbClr val="6C6463"/>
                          </a:solidFill>
                          <a:effectLst/>
                          <a:latin typeface="Gill Sans MT" panose="020B0502020104020203" pitchFamily="34" charset="0"/>
                          <a:ea typeface="Arial" charset="0"/>
                          <a:cs typeface="Cabin" charset="0"/>
                        </a:rPr>
                        <a:t>5.2 Pourcentage de postes clés vacants</a:t>
                      </a:r>
                      <a:endParaRPr lang="fr-FR" sz="2400" dirty="0">
                        <a:solidFill>
                          <a:srgbClr val="6C6463"/>
                        </a:solidFill>
                        <a:effectLst/>
                        <a:latin typeface="Gill Sans MT" panose="020B0502020104020203" pitchFamily="34" charset="0"/>
                        <a:ea typeface="Cabin" charset="0"/>
                        <a:cs typeface="Cabin"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l" rtl="0">
                        <a:spcAft>
                          <a:spcPts val="1200"/>
                        </a:spcAft>
                      </a:pPr>
                      <a:r>
                        <a:rPr lang="fr-FR" sz="2000" b="0" i="1" u="none" baseline="0">
                          <a:solidFill>
                            <a:srgbClr val="6C6463"/>
                          </a:solidFill>
                          <a:effectLst/>
                          <a:latin typeface="Gill Sans MT" panose="020B0502020104020203" pitchFamily="34" charset="0"/>
                          <a:ea typeface="Arial" charset="0"/>
                          <a:cs typeface="Cabin" charset="0"/>
                        </a:rPr>
                        <a:t>Indique les domaines qui seront affectés par les postes clés vacants et qui auront une incidence sur la performance</a:t>
                      </a:r>
                      <a:endParaRPr lang="fr-FR" sz="2000" dirty="0">
                        <a:solidFill>
                          <a:srgbClr val="6C6463"/>
                        </a:solidFill>
                        <a:effectLst/>
                        <a:latin typeface="Gill Sans MT" panose="020B0502020104020203" pitchFamily="34" charset="0"/>
                        <a:ea typeface="Cabin" charset="0"/>
                        <a:cs typeface="Cabin" charset="0"/>
                      </a:endParaRPr>
                    </a:p>
                  </a:txBody>
                  <a:tcPr marL="68580" marR="68580" marT="0" marB="0" anchor="ctr">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r h="370840">
                <a:tc gridSpan="4">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fr-FR" sz="2000" b="1" i="1" u="none" baseline="0" dirty="0">
                          <a:solidFill>
                            <a:srgbClr val="6C6463"/>
                          </a:solidFill>
                          <a:effectLst/>
                          <a:latin typeface="Gill Sans MT" panose="020B0502020104020203" pitchFamily="34" charset="0"/>
                          <a:ea typeface="Arial" charset="0"/>
                          <a:cs typeface="Arial" charset="0"/>
                        </a:rPr>
                        <a:t>KPI de </a:t>
                      </a:r>
                      <a:r>
                        <a:rPr lang="fr-FR" sz="2000" b="1" i="1" u="none" baseline="0" dirty="0" smtClean="0">
                          <a:solidFill>
                            <a:srgbClr val="6C6463"/>
                          </a:solidFill>
                          <a:effectLst/>
                          <a:latin typeface="Gill Sans MT" panose="020B0502020104020203" pitchFamily="34" charset="0"/>
                          <a:ea typeface="Arial" charset="0"/>
                          <a:cs typeface="Arial" charset="0"/>
                        </a:rPr>
                        <a:t>base </a:t>
                      </a:r>
                      <a:r>
                        <a:rPr lang="fr-FR" sz="2000" b="1" i="1" u="none" baseline="0" dirty="0" smtClean="0">
                          <a:solidFill>
                            <a:srgbClr val="C00000"/>
                          </a:solidFill>
                          <a:effectLst/>
                          <a:latin typeface="Gill Sans MT" panose="020B0502020104020203" pitchFamily="34" charset="0"/>
                          <a:ea typeface="Arial" charset="0"/>
                          <a:cs typeface="Arial" charset="0"/>
                        </a:rPr>
                        <a:t>Données </a:t>
                      </a:r>
                      <a:r>
                        <a:rPr lang="fr-FR" sz="2000" b="1" i="1" u="none" baseline="0" dirty="0">
                          <a:solidFill>
                            <a:srgbClr val="C00000"/>
                          </a:solidFill>
                          <a:effectLst/>
                          <a:latin typeface="Gill Sans MT" panose="020B0502020104020203" pitchFamily="34" charset="0"/>
                          <a:ea typeface="Arial" charset="0"/>
                          <a:cs typeface="Arial" charset="0"/>
                        </a:rPr>
                        <a:t>et informations (SIGL)</a:t>
                      </a:r>
                    </a:p>
                  </a:txBody>
                  <a:tcPr anchor="ctr">
                    <a:lnT w="12700" cap="flat" cmpd="sng" algn="ctr">
                      <a:solidFill>
                        <a:schemeClr val="tx1"/>
                      </a:solidFill>
                      <a:prstDash val="solid"/>
                      <a:round/>
                      <a:headEnd type="none" w="med" len="med"/>
                      <a:tailEnd type="none" w="med" len="med"/>
                    </a:lnT>
                  </a:tcPr>
                </a:tc>
                <a:tc hMerge="1">
                  <a:txBody>
                    <a:bodyPr/>
                    <a:lstStyle/>
                    <a:p>
                      <a:endParaRPr lang="fr-FR"/>
                    </a:p>
                  </a:txBody>
                  <a:tcPr/>
                </a:tc>
                <a:tc hMerge="1">
                  <a:txBody>
                    <a:bodyPr/>
                    <a:lstStyle/>
                    <a:p>
                      <a:pPr algn="l" rtl="0">
                        <a:spcAft>
                          <a:spcPts val="1200"/>
                        </a:spcAft>
                      </a:pPr>
                      <a:endParaRPr lang="fr-FR" sz="1100" dirty="0">
                        <a:solidFill>
                          <a:srgbClr val="6C6463"/>
                        </a:solidFill>
                        <a:effectLst/>
                        <a:latin typeface="Cabin" charset="0"/>
                        <a:ea typeface="Cabin" charset="0"/>
                        <a:cs typeface="Cabin" charset="0"/>
                      </a:endParaRPr>
                    </a:p>
                  </a:txBody>
                  <a:tcPr marL="68580" marR="68580" marT="0" marB="0" anchor="ctr"/>
                </a:tc>
                <a:tc hMerge="1">
                  <a:txBody>
                    <a:bodyPr/>
                    <a:lstStyle/>
                    <a:p>
                      <a:pPr algn="l" rtl="0">
                        <a:spcAft>
                          <a:spcPts val="600"/>
                        </a:spcAft>
                      </a:pPr>
                      <a:endParaRPr lang="fr-FR" sz="1100" dirty="0">
                        <a:solidFill>
                          <a:srgbClr val="6C6463"/>
                        </a:solidFill>
                        <a:effectLst/>
                        <a:latin typeface="Cabin" charset="0"/>
                        <a:ea typeface="Cabin" charset="0"/>
                        <a:cs typeface="Cabin" charset="0"/>
                      </a:endParaRPr>
                    </a:p>
                  </a:txBody>
                  <a:tcPr marL="68580" marR="68580" marT="0" marB="0"/>
                </a:tc>
                <a:extLst>
                  <a:ext uri="{0D108BD9-81ED-4DB2-BD59-A6C34878D82A}">
                    <a16:rowId xmlns="" xmlns:a16="http://schemas.microsoft.com/office/drawing/2014/main" val="10005"/>
                  </a:ext>
                </a:extLst>
              </a:tr>
              <a:tr h="647114">
                <a:tc>
                  <a:txBody>
                    <a:bodyPr/>
                    <a:lstStyle/>
                    <a:p>
                      <a:pPr algn="ctr" rtl="0"/>
                      <a:r>
                        <a:rPr lang="fr-FR" sz="2000" b="0" i="0" u="none" baseline="0">
                          <a:solidFill>
                            <a:schemeClr val="accent3"/>
                          </a:solidFill>
                          <a:latin typeface="Gill Sans MT" panose="020B0502020104020203" pitchFamily="34" charset="0"/>
                        </a:rPr>
                        <a:t>C</a:t>
                      </a:r>
                    </a:p>
                  </a:txBody>
                  <a:tcPr anchor="ctr"/>
                </a:tc>
                <a:tc gridSpan="2">
                  <a:txBody>
                    <a:bodyPr/>
                    <a:lstStyle/>
                    <a:p>
                      <a:pPr algn="l" rtl="0"/>
                      <a:r>
                        <a:rPr lang="fr-FR" sz="2000" b="0" i="0" u="none" baseline="0">
                          <a:solidFill>
                            <a:srgbClr val="6C6463"/>
                          </a:solidFill>
                          <a:effectLst/>
                          <a:latin typeface="Gill Sans MT" panose="020B0502020104020203" pitchFamily="34" charset="0"/>
                          <a:ea typeface="Arial" charset="0"/>
                          <a:cs typeface="Cabin" charset="0"/>
                        </a:rPr>
                        <a:t>6.1 Taux de reporting réalisés dans les délais</a:t>
                      </a:r>
                      <a:endParaRPr lang="fr-FR" sz="2000" dirty="0">
                        <a:solidFill>
                          <a:schemeClr val="accent3"/>
                        </a:solidFill>
                        <a:latin typeface="Gill Sans MT" panose="020B0502020104020203" pitchFamily="34" charset="0"/>
                      </a:endParaRPr>
                    </a:p>
                  </a:txBody>
                  <a:tcPr marL="68580" marR="68580" marT="0" marB="0" anchor="ctr"/>
                </a:tc>
                <a:tc hMerge="1">
                  <a:txBody>
                    <a:bodyPr/>
                    <a:lstStyle/>
                    <a:p>
                      <a:pPr algn="l" rtl="0">
                        <a:spcAft>
                          <a:spcPts val="1200"/>
                        </a:spcAft>
                      </a:pPr>
                      <a:r>
                        <a:rPr lang="fr-FR" sz="2400" b="0" i="0" u="none" baseline="0">
                          <a:solidFill>
                            <a:srgbClr val="6C6463"/>
                          </a:solidFill>
                          <a:effectLst/>
                          <a:latin typeface="Gill Sans MT" panose="020B0502020104020203" pitchFamily="34" charset="0"/>
                          <a:ea typeface="Arial" charset="0"/>
                          <a:cs typeface="Cabin" charset="0"/>
                        </a:rPr>
                        <a:t>6.1 Livraison dans les délais à l'établissement</a:t>
                      </a:r>
                      <a:endParaRPr lang="fr-FR"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600"/>
                        </a:spcAft>
                      </a:pPr>
                      <a:r>
                        <a:rPr lang="fr-FR" sz="2000" b="0" i="1" u="none" kern="1200" baseline="0" dirty="0">
                          <a:solidFill>
                            <a:schemeClr val="accent5">
                              <a:lumMod val="50000"/>
                            </a:schemeClr>
                          </a:solidFill>
                          <a:effectLst/>
                          <a:latin typeface="Gill Sans MT" charset="0"/>
                          <a:ea typeface="Gill Sans MT" charset="0"/>
                          <a:cs typeface="Gill Sans MT" charset="0"/>
                        </a:rPr>
                        <a:t>Une transmission des données en temps opportun au niveau central est essentielle à </a:t>
                      </a:r>
                      <a:r>
                        <a:rPr lang="fr-FR" sz="2000" b="0" i="1" u="none" kern="1200" baseline="0" dirty="0" smtClean="0">
                          <a:solidFill>
                            <a:schemeClr val="accent5">
                              <a:lumMod val="50000"/>
                            </a:schemeClr>
                          </a:solidFill>
                          <a:effectLst/>
                          <a:latin typeface="Gill Sans MT" charset="0"/>
                          <a:ea typeface="Gill Sans MT" charset="0"/>
                          <a:cs typeface="Gill Sans MT" charset="0"/>
                        </a:rPr>
                        <a:t>l’efficacité </a:t>
                      </a:r>
                      <a:r>
                        <a:rPr lang="fr-FR" sz="2000" b="0" i="1" u="none" kern="1200" baseline="0" dirty="0">
                          <a:solidFill>
                            <a:schemeClr val="accent5">
                              <a:lumMod val="50000"/>
                            </a:schemeClr>
                          </a:solidFill>
                          <a:effectLst/>
                          <a:latin typeface="Gill Sans MT" charset="0"/>
                          <a:ea typeface="Gill Sans MT" charset="0"/>
                          <a:cs typeface="Gill Sans MT" charset="0"/>
                        </a:rPr>
                        <a:t>opérationnelle de la chaîne </a:t>
                      </a:r>
                      <a:r>
                        <a:rPr lang="fr-FR" sz="2000" b="0" i="1" u="none" kern="1200" baseline="0" dirty="0" smtClean="0">
                          <a:solidFill>
                            <a:schemeClr val="accent5">
                              <a:lumMod val="50000"/>
                            </a:schemeClr>
                          </a:solidFill>
                          <a:effectLst/>
                          <a:latin typeface="Gill Sans MT" charset="0"/>
                          <a:ea typeface="Gill Sans MT" charset="0"/>
                          <a:cs typeface="Gill Sans MT" charset="0"/>
                        </a:rPr>
                        <a:t>d’approvisionnement</a:t>
                      </a:r>
                      <a:r>
                        <a:rPr lang="fr-FR" sz="2000" b="0" i="1" u="none" kern="1200" baseline="0" dirty="0">
                          <a:solidFill>
                            <a:schemeClr val="accent5">
                              <a:lumMod val="50000"/>
                            </a:schemeClr>
                          </a:solidFill>
                          <a:effectLst/>
                          <a:latin typeface="Gill Sans MT" charset="0"/>
                          <a:ea typeface="Gill Sans MT" charset="0"/>
                          <a:cs typeface="Gill Sans MT" charset="0"/>
                        </a:rPr>
                        <a:t>.  Cette mesure permettra de mettre en évidence les endroits où la gestion des données pose problème.</a:t>
                      </a:r>
                      <a:endParaRPr lang="fr-FR" sz="2000" dirty="0">
                        <a:solidFill>
                          <a:schemeClr val="accent5">
                            <a:lumMod val="50000"/>
                          </a:schemeClr>
                        </a:solidFill>
                        <a:effectLst/>
                        <a:latin typeface="Gill Sans MT" charset="0"/>
                        <a:ea typeface="Gill Sans MT" charset="0"/>
                        <a:cs typeface="Gill Sans MT" charset="0"/>
                      </a:endParaRPr>
                    </a:p>
                  </a:txBody>
                  <a:tcPr marL="68580" marR="68580" marT="0" marB="0" anchor="ctr"/>
                </a:tc>
                <a:extLst>
                  <a:ext uri="{0D108BD9-81ED-4DB2-BD59-A6C34878D82A}">
                    <a16:rowId xmlns="" xmlns:a16="http://schemas.microsoft.com/office/drawing/2014/main" val="10006"/>
                  </a:ext>
                </a:extLst>
              </a:tr>
              <a:tr h="370840">
                <a:tc gridSpan="4">
                  <a:txBody>
                    <a:bodyPr/>
                    <a:lstStyle/>
                    <a:p>
                      <a:pPr algn="l" rtl="0"/>
                      <a:r>
                        <a:rPr lang="fr-FR" sz="2000" b="1" i="1" u="none" baseline="0">
                          <a:solidFill>
                            <a:srgbClr val="6C6463"/>
                          </a:solidFill>
                          <a:effectLst/>
                          <a:latin typeface="Gill Sans MT" panose="020B0502020104020203" pitchFamily="34" charset="0"/>
                          <a:ea typeface="Arial" charset="0"/>
                          <a:cs typeface="Arial" charset="0"/>
                        </a:rPr>
                        <a:t>Facultatifs</a:t>
                      </a:r>
                    </a:p>
                  </a:txBody>
                  <a:tcPr anchor="ctr"/>
                </a:tc>
                <a:tc hMerge="1">
                  <a:txBody>
                    <a:bodyPr/>
                    <a:lstStyle/>
                    <a:p>
                      <a:endParaRPr lang="fr-FR"/>
                    </a:p>
                  </a:txBody>
                  <a:tcPr/>
                </a:tc>
                <a:tc hMerge="1">
                  <a:txBody>
                    <a:bodyPr/>
                    <a:lstStyle/>
                    <a:p>
                      <a:pPr algn="l" rtl="0">
                        <a:spcAft>
                          <a:spcPts val="1200"/>
                        </a:spcAft>
                      </a:pPr>
                      <a:endParaRPr lang="fr-FR" sz="2000" dirty="0">
                        <a:solidFill>
                          <a:srgbClr val="6C6463"/>
                        </a:solidFill>
                        <a:effectLst/>
                        <a:latin typeface="Cabin" charset="0"/>
                        <a:ea typeface="Cabin" charset="0"/>
                        <a:cs typeface="Cabin" charset="0"/>
                      </a:endParaRPr>
                    </a:p>
                  </a:txBody>
                  <a:tcPr marL="68580" marR="68580" marT="0" marB="0" anchor="ctr"/>
                </a:tc>
                <a:tc hMerge="1">
                  <a:txBody>
                    <a:bodyPr/>
                    <a:lstStyle/>
                    <a:p>
                      <a:pPr algn="l" rtl="0">
                        <a:spcAft>
                          <a:spcPts val="1200"/>
                        </a:spcAft>
                      </a:pPr>
                      <a:endParaRPr lang="fr-FR" sz="2000" dirty="0">
                        <a:solidFill>
                          <a:srgbClr val="6C6463"/>
                        </a:solidFill>
                        <a:effectLst/>
                        <a:latin typeface="Cabin" charset="0"/>
                        <a:ea typeface="Cabin" charset="0"/>
                        <a:cs typeface="Cabin" charset="0"/>
                      </a:endParaRPr>
                    </a:p>
                  </a:txBody>
                  <a:tcPr marL="68580" marR="68580" marT="0" marB="0"/>
                </a:tc>
                <a:extLst>
                  <a:ext uri="{0D108BD9-81ED-4DB2-BD59-A6C34878D82A}">
                    <a16:rowId xmlns="" xmlns:a16="http://schemas.microsoft.com/office/drawing/2014/main" val="10007"/>
                  </a:ext>
                </a:extLst>
              </a:tr>
              <a:tr h="951914">
                <a:tc>
                  <a:txBody>
                    <a:bodyPr/>
                    <a:lstStyle/>
                    <a:p>
                      <a:pPr algn="ctr" rtl="0"/>
                      <a:r>
                        <a:rPr lang="fr-FR" sz="2000" b="0" i="0" u="none" baseline="0">
                          <a:solidFill>
                            <a:schemeClr val="accent3"/>
                          </a:solidFill>
                          <a:latin typeface="Gill Sans MT" panose="020B0502020104020203" pitchFamily="34" charset="0"/>
                        </a:rPr>
                        <a:t>C</a:t>
                      </a:r>
                    </a:p>
                  </a:txBody>
                  <a:tcPr anchor="ctr"/>
                </a:tc>
                <a:tc gridSpan="2">
                  <a:txBody>
                    <a:bodyPr/>
                    <a:lstStyle/>
                    <a:p>
                      <a:pPr algn="l" rtl="0"/>
                      <a:r>
                        <a:rPr lang="fr-FR" sz="2000" b="0" i="0" u="none" baseline="0" dirty="0">
                          <a:solidFill>
                            <a:srgbClr val="6C6463"/>
                          </a:solidFill>
                          <a:effectLst/>
                          <a:latin typeface="Gill Sans MT" panose="020B0502020104020203" pitchFamily="34" charset="0"/>
                          <a:ea typeface="Arial" charset="0"/>
                          <a:cs typeface="Cabin" charset="0"/>
                        </a:rPr>
                        <a:t>6.2 Taux de </a:t>
                      </a:r>
                      <a:r>
                        <a:rPr lang="fr-FR" sz="2000" b="0" i="0" u="none" baseline="0" dirty="0" err="1">
                          <a:solidFill>
                            <a:srgbClr val="6C6463"/>
                          </a:solidFill>
                          <a:effectLst/>
                          <a:latin typeface="Gill Sans MT" panose="020B0502020104020203" pitchFamily="34" charset="0"/>
                          <a:ea typeface="Arial" charset="0"/>
                          <a:cs typeface="Cabin" charset="0"/>
                        </a:rPr>
                        <a:t>reporting</a:t>
                      </a:r>
                      <a:r>
                        <a:rPr lang="fr-FR" sz="2000" b="0" i="0" u="none" baseline="0" dirty="0">
                          <a:solidFill>
                            <a:srgbClr val="6C6463"/>
                          </a:solidFill>
                          <a:effectLst/>
                          <a:latin typeface="Gill Sans MT" panose="020B0502020104020203" pitchFamily="34" charset="0"/>
                          <a:ea typeface="Arial" charset="0"/>
                          <a:cs typeface="Cabin" charset="0"/>
                        </a:rPr>
                        <a:t> de </a:t>
                      </a:r>
                      <a:r>
                        <a:rPr lang="fr-FR" sz="2000" b="0" i="0" u="none" baseline="0" dirty="0" smtClean="0">
                          <a:solidFill>
                            <a:srgbClr val="6C6463"/>
                          </a:solidFill>
                          <a:effectLst/>
                          <a:latin typeface="Gill Sans MT" panose="020B0502020104020203" pitchFamily="34" charset="0"/>
                          <a:ea typeface="Arial" charset="0"/>
                          <a:cs typeface="Cabin" charset="0"/>
                        </a:rPr>
                        <a:t>l’établissement </a:t>
                      </a:r>
                      <a:r>
                        <a:rPr lang="fr-FR" sz="2000" b="0" i="0" u="none" baseline="0" dirty="0">
                          <a:solidFill>
                            <a:srgbClr val="6C6463"/>
                          </a:solidFill>
                          <a:effectLst/>
                          <a:latin typeface="Gill Sans MT" panose="020B0502020104020203" pitchFamily="34" charset="0"/>
                          <a:ea typeface="Arial" charset="0"/>
                          <a:cs typeface="Cabin" charset="0"/>
                        </a:rPr>
                        <a:t>(rapports complets)</a:t>
                      </a:r>
                      <a:endParaRPr lang="fr-FR" sz="2000" dirty="0">
                        <a:solidFill>
                          <a:schemeClr val="accent3"/>
                        </a:solidFill>
                        <a:latin typeface="Gill Sans MT" panose="020B0502020104020203" pitchFamily="34" charset="0"/>
                      </a:endParaRPr>
                    </a:p>
                  </a:txBody>
                  <a:tcPr marL="68580" marR="68580" marT="0" marB="0" anchor="ctr"/>
                </a:tc>
                <a:tc hMerge="1">
                  <a:txBody>
                    <a:bodyPr/>
                    <a:lstStyle/>
                    <a:p>
                      <a:pPr algn="l" rtl="0">
                        <a:spcAft>
                          <a:spcPts val="1200"/>
                        </a:spcAft>
                      </a:pPr>
                      <a:r>
                        <a:rPr lang="fr-FR" sz="2400" b="0" i="0" u="none" baseline="0">
                          <a:solidFill>
                            <a:srgbClr val="6C6463"/>
                          </a:solidFill>
                          <a:effectLst/>
                          <a:latin typeface="Gill Sans MT" panose="020B0502020104020203" pitchFamily="34" charset="0"/>
                          <a:ea typeface="Arial" charset="0"/>
                          <a:cs typeface="Cabin" charset="0"/>
                        </a:rPr>
                        <a:t>6.2 Taux de reporting dans les temps de l'établissement</a:t>
                      </a:r>
                      <a:endParaRPr lang="fr-FR"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gn="l" rtl="0">
                        <a:spcAft>
                          <a:spcPts val="600"/>
                        </a:spcAft>
                      </a:pPr>
                      <a:r>
                        <a:rPr lang="fr-FR" sz="2000" b="0" i="1" u="none" kern="1200" baseline="0" dirty="0">
                          <a:solidFill>
                            <a:schemeClr val="accent5">
                              <a:lumMod val="50000"/>
                            </a:schemeClr>
                          </a:solidFill>
                          <a:effectLst/>
                          <a:latin typeface="Gill Sans MT" charset="0"/>
                          <a:ea typeface="Gill Sans MT" charset="0"/>
                          <a:cs typeface="Gill Sans MT" charset="0"/>
                        </a:rPr>
                        <a:t>Complémentaire au KPI 6.1 Des données exhaustives sont essentielles à </a:t>
                      </a:r>
                      <a:r>
                        <a:rPr lang="fr-FR" sz="2000" b="0" i="1" u="none" kern="1200" baseline="0" dirty="0" smtClean="0">
                          <a:solidFill>
                            <a:schemeClr val="accent5">
                              <a:lumMod val="50000"/>
                            </a:schemeClr>
                          </a:solidFill>
                          <a:effectLst/>
                          <a:latin typeface="Gill Sans MT" charset="0"/>
                          <a:ea typeface="Gill Sans MT" charset="0"/>
                          <a:cs typeface="Gill Sans MT" charset="0"/>
                        </a:rPr>
                        <a:t>l’efficacité </a:t>
                      </a:r>
                      <a:r>
                        <a:rPr lang="fr-FR" sz="2000" b="0" i="1" u="none" kern="1200" baseline="0" dirty="0">
                          <a:solidFill>
                            <a:schemeClr val="accent5">
                              <a:lumMod val="50000"/>
                            </a:schemeClr>
                          </a:solidFill>
                          <a:effectLst/>
                          <a:latin typeface="Gill Sans MT" charset="0"/>
                          <a:ea typeface="Gill Sans MT" charset="0"/>
                          <a:cs typeface="Gill Sans MT" charset="0"/>
                        </a:rPr>
                        <a:t>opérationnelle de la chaîne </a:t>
                      </a:r>
                      <a:r>
                        <a:rPr lang="fr-FR" sz="2000" b="0" i="1" u="none" kern="1200" baseline="0" dirty="0" smtClean="0">
                          <a:solidFill>
                            <a:schemeClr val="accent5">
                              <a:lumMod val="50000"/>
                            </a:schemeClr>
                          </a:solidFill>
                          <a:effectLst/>
                          <a:latin typeface="Gill Sans MT" charset="0"/>
                          <a:ea typeface="Gill Sans MT" charset="0"/>
                          <a:cs typeface="Gill Sans MT" charset="0"/>
                        </a:rPr>
                        <a:t>d’approvisionnement</a:t>
                      </a:r>
                      <a:r>
                        <a:rPr lang="fr-FR" sz="2000" b="0" i="1" u="none" kern="1200" baseline="0" dirty="0">
                          <a:solidFill>
                            <a:schemeClr val="accent5">
                              <a:lumMod val="50000"/>
                            </a:schemeClr>
                          </a:solidFill>
                          <a:effectLst/>
                          <a:latin typeface="Gill Sans MT" charset="0"/>
                          <a:ea typeface="Gill Sans MT" charset="0"/>
                          <a:cs typeface="Gill Sans MT" charset="0"/>
                        </a:rPr>
                        <a:t>. </a:t>
                      </a:r>
                      <a:endParaRPr lang="fr-FR" sz="2000" dirty="0">
                        <a:solidFill>
                          <a:schemeClr val="accent5">
                            <a:lumMod val="50000"/>
                          </a:schemeClr>
                        </a:solidFill>
                        <a:effectLst/>
                        <a:latin typeface="Gill Sans MT" charset="0"/>
                        <a:ea typeface="Gill Sans MT" charset="0"/>
                        <a:cs typeface="Gill Sans MT" charset="0"/>
                      </a:endParaRPr>
                    </a:p>
                  </a:txBody>
                  <a:tcPr marL="68580" marR="68580" marT="0" marB="0" anchor="ctr"/>
                </a:tc>
                <a:extLst>
                  <a:ext uri="{0D108BD9-81ED-4DB2-BD59-A6C34878D82A}">
                    <a16:rowId xmlns="" xmlns:a16="http://schemas.microsoft.com/office/drawing/2014/main" val="10008"/>
                  </a:ext>
                </a:extLst>
              </a:tr>
            </a:tbl>
          </a:graphicData>
        </a:graphic>
      </p:graphicFrame>
    </p:spTree>
    <p:custDataLst>
      <p:tags r:id="rId1"/>
    </p:custDataLst>
    <p:extLst>
      <p:ext uri="{BB962C8B-B14F-4D97-AF65-F5344CB8AC3E}">
        <p14:creationId xmlns:p14="http://schemas.microsoft.com/office/powerpoint/2010/main" val="91224101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2"/>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A27CBAEF-F82F-4665-87B7-3B4AC9DB0868}"/>
</file>

<file path=customXml/itemProps2.xml><?xml version="1.0" encoding="utf-8"?>
<ds:datastoreItem xmlns:ds="http://schemas.openxmlformats.org/officeDocument/2006/customXml" ds:itemID="{42B452A5-A7FF-4BE6-B917-E4A56D218983}"/>
</file>

<file path=customXml/itemProps3.xml><?xml version="1.0" encoding="utf-8"?>
<ds:datastoreItem xmlns:ds="http://schemas.openxmlformats.org/officeDocument/2006/customXml" ds:itemID="{E5647B29-0E50-4012-81F0-E43E2E27EB43}"/>
</file>

<file path=customXml/itemProps4.xml><?xml version="1.0" encoding="utf-8"?>
<ds:datastoreItem xmlns:ds="http://schemas.openxmlformats.org/officeDocument/2006/customXml" ds:itemID="{6C1B80A3-65E0-49CB-B64E-F2701FBF0424}"/>
</file>

<file path=docProps/app.xml><?xml version="1.0" encoding="utf-8"?>
<Properties xmlns="http://schemas.openxmlformats.org/officeDocument/2006/extended-properties" xmlns:vt="http://schemas.openxmlformats.org/officeDocument/2006/docPropsVTypes">
  <TotalTime>86</TotalTime>
  <Words>1887</Words>
  <Application>Microsoft Office PowerPoint</Application>
  <PresentationFormat>Custom</PresentationFormat>
  <Paragraphs>230</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Session sur la collecte et le calcul des données des KPI – Objectifs de la session d’aujourd’hui</vt:lpstr>
      <vt:lpstr>Module sur les KPI – Présentation</vt:lpstr>
      <vt:lpstr>KPI de base pour les prévisions et l’approvisionnement</vt:lpstr>
      <vt:lpstr>KPI facultatifs pour les prévisions et l’approvisionnement</vt:lpstr>
      <vt:lpstr>KPI d’entreposage de base</vt:lpstr>
      <vt:lpstr>KPI facultatifs de l’entreposage</vt:lpstr>
      <vt:lpstr>KPI de base et facultatifs de la distribution</vt:lpstr>
      <vt:lpstr>KPI de base et facultatifs du SIGL et des RH</vt:lpstr>
      <vt:lpstr>KPI à surveiller de façon systématique</vt:lpstr>
      <vt:lpstr>Exemple de définition de KPI ou de fiches de référence des indicateurs</vt:lpstr>
      <vt:lpstr>Calcul des KPI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pchia</cp:lastModifiedBy>
  <cp:revision>38</cp:revision>
  <dcterms:created xsi:type="dcterms:W3CDTF">2018-05-01T03:53:35Z</dcterms:created>
  <dcterms:modified xsi:type="dcterms:W3CDTF">2019-04-19T14:17:18Z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D296B4B7-4C9E-43C6-BD34-3A397463A34A</vt:lpwstr>
  </property>
  <property fmtid="{D5CDD505-2E9C-101B-9397-08002B2CF9AE}" pid="3" name="ArticulatePath">
    <vt:lpwstr>Day 3-Session 5-KPI Overview-2018</vt:lpwstr>
  </property>
  <property fmtid="{D5CDD505-2E9C-101B-9397-08002B2CF9AE}" pid="4" name="ContentTypeId">
    <vt:lpwstr>0x0101008DA58B5CA681664FAB24816C56F41085020073CD9A2FDE83D74A8AE87C5E6F6E6916</vt:lpwstr>
  </property>
  <property fmtid="{D5CDD505-2E9C-101B-9397-08002B2CF9AE}" pid="5" name="Project Document Type">
    <vt:lpwstr/>
  </property>
  <property fmtid="{D5CDD505-2E9C-101B-9397-08002B2CF9AE}" pid="6" name="MediaServiceImageTags">
    <vt:lpwstr/>
  </property>
  <property fmtid="{D5CDD505-2E9C-101B-9397-08002B2CF9AE}" pid="7" name="lcf76f155ced4ddcb4097134ff3c332f">
    <vt:lpwstr/>
  </property>
</Properties>
</file>