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s/slide1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08" r:id="rId2"/>
    <p:sldId id="302" r:id="rId3"/>
    <p:sldId id="284" r:id="rId4"/>
    <p:sldId id="286" r:id="rId5"/>
    <p:sldId id="285" r:id="rId6"/>
    <p:sldId id="287" r:id="rId7"/>
    <p:sldId id="399" r:id="rId8"/>
    <p:sldId id="400" r:id="rId9"/>
    <p:sldId id="386" r:id="rId10"/>
    <p:sldId id="410" r:id="rId11"/>
    <p:sldId id="403" r:id="rId12"/>
    <p:sldId id="41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1961" autoAdjust="0"/>
  </p:normalViewPr>
  <p:slideViewPr>
    <p:cSldViewPr snapToGrid="0">
      <p:cViewPr varScale="1">
        <p:scale>
          <a:sx n="79" d="100"/>
          <a:sy n="79" d="100"/>
        </p:scale>
        <p:origin x="-1656"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customXml" Target="../customXml/item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291C70-431F-43F3-882F-3D5BBECB1160}" type="datetimeFigureOut">
              <a:rPr lang="en-US" smtClean="0"/>
              <a:t>4/18/2019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B1AEA3-8E71-4BE8-9394-E2C1302B336F}" type="slidenum">
              <a:rPr lang="en-US" smtClean="0"/>
              <a:t>‹#›</a:t>
            </a:fld>
            <a:endParaRPr lang="en-US"/>
          </a:p>
        </p:txBody>
      </p:sp>
    </p:spTree>
    <p:extLst>
      <p:ext uri="{BB962C8B-B14F-4D97-AF65-F5344CB8AC3E}">
        <p14:creationId xmlns:p14="http://schemas.microsoft.com/office/powerpoint/2010/main" val="748456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upplychainsforchildren.org/en/news/guide-and-toolkit-for-strengthening-public-health-supply-chains-through-capacity-development"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 xmlns:a16="http://schemas.microsoft.com/office/drawing/2014/main" id="{C5ABAD56-5850-4CA0-950E-95AD55C47892}"/>
              </a:ext>
            </a:extLst>
          </p:cNvPr>
          <p:cNvSpPr>
            <a:spLocks noGrp="1" noRot="1" noChangeAspect="1" noChangeArrowheads="1" noTextEdit="1"/>
          </p:cNvSpPr>
          <p:nvPr>
            <p:ph type="sldImg"/>
          </p:nvPr>
        </p:nvSpPr>
        <p:spPr>
          <a:ln/>
        </p:spPr>
      </p:sp>
      <p:sp>
        <p:nvSpPr>
          <p:cNvPr id="50179" name="Notes Placeholder 2">
            <a:extLst>
              <a:ext uri="{FF2B5EF4-FFF2-40B4-BE49-F238E27FC236}">
                <a16:creationId xmlns="" xmlns:a16="http://schemas.microsoft.com/office/drawing/2014/main" id="{9F825710-950D-4518-B300-210E473740D4}"/>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fr-FR" altLang="en-US" dirty="0"/>
          </a:p>
        </p:txBody>
      </p:sp>
      <p:sp>
        <p:nvSpPr>
          <p:cNvPr id="50180" name="Slide Number Placeholder 3">
            <a:extLst>
              <a:ext uri="{FF2B5EF4-FFF2-40B4-BE49-F238E27FC236}">
                <a16:creationId xmlns="" xmlns:a16="http://schemas.microsoft.com/office/drawing/2014/main" id="{CADA02A8-8205-4EC1-9D95-1ECEDDD368CD}"/>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algn="l" rtl="0">
              <a:defRPr/>
            </a:pPr>
            <a:fld id="{7C60077C-DDFF-4B6D-86A2-8CFB86B9DDE9}" type="slidenum">
              <a:rPr sz="1200">
                <a:solidFill>
                  <a:prstClr val="black"/>
                </a:solidFill>
                <a:latin typeface="Times" charset="0"/>
              </a:rPr>
              <a:pPr>
                <a:defRPr/>
              </a:pPr>
              <a:t>1</a:t>
            </a:fld>
            <a:endParaRPr lang="fr-FR" altLang="en-US" sz="1200" dirty="0">
              <a:solidFill>
                <a:prstClr val="black"/>
              </a:solidFill>
              <a:latin typeface="Times" charset="0"/>
            </a:endParaRPr>
          </a:p>
        </p:txBody>
      </p:sp>
    </p:spTree>
    <p:extLst>
      <p:ext uri="{BB962C8B-B14F-4D97-AF65-F5344CB8AC3E}">
        <p14:creationId xmlns:p14="http://schemas.microsoft.com/office/powerpoint/2010/main" val="12273779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Les différents types de modèles conçus pour être diffusés dans le cadre de la NSCA, chacun ayant son propre processus. </a:t>
            </a:r>
            <a:endParaRPr lang="fr-FR" dirty="0"/>
          </a:p>
        </p:txBody>
      </p:sp>
      <p:sp>
        <p:nvSpPr>
          <p:cNvPr id="4" name="Slide Number Placeholder 3"/>
          <p:cNvSpPr>
            <a:spLocks noGrp="1"/>
          </p:cNvSpPr>
          <p:nvPr>
            <p:ph type="sldNum" sz="quarter" idx="10"/>
          </p:nvPr>
        </p:nvSpPr>
        <p:spPr/>
        <p:txBody>
          <a:bodyPr/>
          <a:lstStyle/>
          <a:p>
            <a:pPr algn="l" rtl="0"/>
            <a:fld id="{FE3A3E85-43D4-CA4F-87E4-4813A8F8E626}" type="slidenum">
              <a:rPr/>
              <a:t>10</a:t>
            </a:fld>
            <a:endParaRPr lang="fr-FR" dirty="0"/>
          </a:p>
        </p:txBody>
      </p:sp>
    </p:spTree>
    <p:extLst>
      <p:ext uri="{BB962C8B-B14F-4D97-AF65-F5344CB8AC3E}">
        <p14:creationId xmlns:p14="http://schemas.microsoft.com/office/powerpoint/2010/main" val="37642609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Cette diapositive souligne certains résultats (hors présentations) et la façon dont ils peuvent être utilisés. Indiquez que les rapports écrits sont seulement un aspect des processus de rapportage et de diffusion des résultats. La plupart des résultats seront également diffusés lors de présentations et de réunions. </a:t>
            </a:r>
            <a:endParaRPr lang="fr-FR" dirty="0"/>
          </a:p>
        </p:txBody>
      </p:sp>
      <p:sp>
        <p:nvSpPr>
          <p:cNvPr id="4" name="Slide Number Placeholder 3"/>
          <p:cNvSpPr>
            <a:spLocks noGrp="1"/>
          </p:cNvSpPr>
          <p:nvPr>
            <p:ph type="sldNum" sz="quarter" idx="10"/>
          </p:nvPr>
        </p:nvSpPr>
        <p:spPr/>
        <p:txBody>
          <a:bodyPr/>
          <a:lstStyle/>
          <a:p>
            <a:pPr algn="l" rtl="0"/>
            <a:fld id="{824A558B-E4E9-A94A-B9C1-029E46A76ABA}" type="slidenum">
              <a:rPr/>
              <a:t>11</a:t>
            </a:fld>
            <a:endParaRPr lang="fr-FR" dirty="0"/>
          </a:p>
        </p:txBody>
      </p:sp>
    </p:spTree>
    <p:extLst>
      <p:ext uri="{BB962C8B-B14F-4D97-AF65-F5344CB8AC3E}">
        <p14:creationId xmlns:p14="http://schemas.microsoft.com/office/powerpoint/2010/main" val="12720420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smtClean="0"/>
              <a:t>L’utilisation </a:t>
            </a:r>
            <a:r>
              <a:rPr lang="fr-FR" b="0" i="0" u="none" baseline="0" dirty="0"/>
              <a:t>des résultats de la NSCA peut suivre le même cadre logique de la nouvelle approche globale en matière de gestion de la valeur acquise.</a:t>
            </a:r>
            <a:endParaRPr lang="fr-FR" dirty="0"/>
          </a:p>
        </p:txBody>
      </p:sp>
      <p:sp>
        <p:nvSpPr>
          <p:cNvPr id="4" name="Slide Number Placeholder 3"/>
          <p:cNvSpPr>
            <a:spLocks noGrp="1"/>
          </p:cNvSpPr>
          <p:nvPr>
            <p:ph type="sldNum" sz="quarter" idx="10"/>
          </p:nvPr>
        </p:nvSpPr>
        <p:spPr/>
        <p:txBody>
          <a:bodyPr/>
          <a:lstStyle/>
          <a:p>
            <a:pPr algn="l" rtl="0"/>
            <a:fld id="{FE3A3E85-43D4-CA4F-87E4-4813A8F8E626}" type="slidenum">
              <a:rPr/>
              <a:t>12</a:t>
            </a:fld>
            <a:endParaRPr lang="fr-FR" dirty="0"/>
          </a:p>
        </p:txBody>
      </p:sp>
    </p:spTree>
    <p:extLst>
      <p:ext uri="{BB962C8B-B14F-4D97-AF65-F5344CB8AC3E}">
        <p14:creationId xmlns:p14="http://schemas.microsoft.com/office/powerpoint/2010/main" val="3401969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 xmlns:a16="http://schemas.microsoft.com/office/drawing/2014/main" id="{887356D5-B679-4B76-990F-C498B30F4108}"/>
              </a:ext>
            </a:extLst>
          </p:cNvPr>
          <p:cNvSpPr>
            <a:spLocks noGrp="1" noRot="1" noChangeAspect="1" noChangeArrowheads="1" noTextEdit="1"/>
          </p:cNvSpPr>
          <p:nvPr>
            <p:ph type="sldImg"/>
          </p:nvPr>
        </p:nvSpPr>
        <p:spPr>
          <a:ln/>
        </p:spPr>
      </p:sp>
      <p:sp>
        <p:nvSpPr>
          <p:cNvPr id="40963" name="Notes Placeholder 2">
            <a:extLst>
              <a:ext uri="{FF2B5EF4-FFF2-40B4-BE49-F238E27FC236}">
                <a16:creationId xmlns="" xmlns:a16="http://schemas.microsoft.com/office/drawing/2014/main" id="{9790DC73-9985-4FCB-B6FF-72DFEB718153}"/>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fr-FR" altLang="en-US" dirty="0"/>
          </a:p>
        </p:txBody>
      </p:sp>
      <p:sp>
        <p:nvSpPr>
          <p:cNvPr id="40964" name="Slide Number Placeholder 3">
            <a:extLst>
              <a:ext uri="{FF2B5EF4-FFF2-40B4-BE49-F238E27FC236}">
                <a16:creationId xmlns="" xmlns:a16="http://schemas.microsoft.com/office/drawing/2014/main" id="{DC4F3A58-E806-4DE4-BC23-8728964E4A92}"/>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algn="l" rtl="0">
              <a:defRPr/>
            </a:pPr>
            <a:fld id="{C872BA43-7AC7-4C85-A475-09DD78EA8C9A}" type="slidenum">
              <a:rPr sz="1200">
                <a:solidFill>
                  <a:prstClr val="black"/>
                </a:solidFill>
                <a:latin typeface="Times" charset="0"/>
              </a:rPr>
              <a:pPr>
                <a:defRPr/>
              </a:pPr>
              <a:t>2</a:t>
            </a:fld>
            <a:endParaRPr lang="fr-FR" altLang="en-US" sz="1200" dirty="0">
              <a:solidFill>
                <a:prstClr val="black"/>
              </a:solidFill>
              <a:latin typeface="Times" charset="0"/>
            </a:endParaRPr>
          </a:p>
        </p:txBody>
      </p:sp>
    </p:spTree>
    <p:extLst>
      <p:ext uri="{BB962C8B-B14F-4D97-AF65-F5344CB8AC3E}">
        <p14:creationId xmlns:p14="http://schemas.microsoft.com/office/powerpoint/2010/main" val="689543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Ici, </a:t>
            </a:r>
            <a:r>
              <a:rPr lang="fr-FR" b="0" i="0" u="none" baseline="0" dirty="0" smtClean="0"/>
              <a:t>l’objectif </a:t>
            </a:r>
            <a:r>
              <a:rPr lang="fr-FR" b="0" i="0" u="none" baseline="0" dirty="0"/>
              <a:t>est de préciser comment les deux extrants seront utilisés et de commencer à identifier en quoi les deux jeux </a:t>
            </a:r>
            <a:r>
              <a:rPr lang="fr-FR" b="0" i="0" u="none" baseline="0" dirty="0" smtClean="0"/>
              <a:t>d’informations s’opposent</a:t>
            </a:r>
            <a:r>
              <a:rPr lang="fr-FR" b="0" i="0" u="none" baseline="0" dirty="0"/>
              <a:t>. </a:t>
            </a:r>
          </a:p>
          <a:p>
            <a:endParaRPr lang="fr-FR" baseline="0" dirty="0"/>
          </a:p>
          <a:p>
            <a:pPr algn="l" rtl="0"/>
            <a:r>
              <a:rPr lang="fr-FR" b="0" i="0" u="none" baseline="0" dirty="0"/>
              <a:t>Pour les KPI, à quel niveau se situent les problèmes de performance ? Sont-ils la conséquence </a:t>
            </a:r>
            <a:r>
              <a:rPr lang="fr-FR" b="0" i="0" u="none" baseline="0" dirty="0" smtClean="0"/>
              <a:t>d’un </a:t>
            </a:r>
            <a:r>
              <a:rPr lang="fr-FR" b="0" i="0" u="none" baseline="0" dirty="0"/>
              <a:t>faible degré de maturité ?  </a:t>
            </a:r>
          </a:p>
          <a:p>
            <a:pPr algn="l" rtl="0"/>
            <a:r>
              <a:rPr lang="fr-FR" b="0" i="0" u="none" baseline="0" dirty="0"/>
              <a:t>Pour le CMM, si le degré de maturité est faible, en quoi cela affecte-t-il la performance ? </a:t>
            </a:r>
          </a:p>
          <a:p>
            <a:pPr algn="l" rtl="0"/>
            <a:r>
              <a:rPr lang="fr-FR" b="0" i="0" u="none" baseline="0" dirty="0"/>
              <a:t>Pour le CMM, il est aussi possible </a:t>
            </a:r>
            <a:r>
              <a:rPr lang="fr-FR" b="0" i="0" u="none" baseline="0" dirty="0" smtClean="0"/>
              <a:t>d’évoquer </a:t>
            </a:r>
            <a:r>
              <a:rPr lang="fr-FR" b="0" i="0" u="none" baseline="0" dirty="0"/>
              <a:t>la variabilité entre les sites à un même niveau </a:t>
            </a:r>
          </a:p>
          <a:p>
            <a:endParaRPr lang="fr-FR" baseline="0" dirty="0"/>
          </a:p>
        </p:txBody>
      </p:sp>
      <p:sp>
        <p:nvSpPr>
          <p:cNvPr id="4" name="Slide Number Placeholder 3"/>
          <p:cNvSpPr>
            <a:spLocks noGrp="1"/>
          </p:cNvSpPr>
          <p:nvPr>
            <p:ph type="sldNum" sz="quarter" idx="10"/>
          </p:nvPr>
        </p:nvSpPr>
        <p:spPr/>
        <p:txBody>
          <a:bodyPr/>
          <a:lstStyle/>
          <a:p>
            <a:pPr algn="l" rtl="0"/>
            <a:fld id="{950B9C52-E2F9-4229-A752-FF3A322C8BC5}" type="slidenum">
              <a:rPr/>
              <a:t>3</a:t>
            </a:fld>
            <a:endParaRPr lang="fr-FR" dirty="0"/>
          </a:p>
        </p:txBody>
      </p:sp>
    </p:spTree>
    <p:extLst>
      <p:ext uri="{BB962C8B-B14F-4D97-AF65-F5344CB8AC3E}">
        <p14:creationId xmlns:p14="http://schemas.microsoft.com/office/powerpoint/2010/main" val="2550832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Comprendre la capacité et la performance de la chaîne </a:t>
            </a:r>
            <a:r>
              <a:rPr lang="fr-FR" b="0" i="0" u="none" baseline="0" dirty="0" smtClean="0"/>
              <a:t>d’approvisionnement </a:t>
            </a:r>
            <a:r>
              <a:rPr lang="fr-FR" b="0" i="0" u="none" baseline="0" dirty="0"/>
              <a:t>offre une vision complète de son état actuel.  Si des capacités très développées doivent, en théorie, entraîner un niveau de performance supérieur (et inversement), ce </a:t>
            </a:r>
            <a:r>
              <a:rPr lang="fr-FR" b="0" i="0" u="none" baseline="0" dirty="0" smtClean="0"/>
              <a:t>n’est </a:t>
            </a:r>
            <a:r>
              <a:rPr lang="fr-FR" b="0" i="0" u="none" baseline="0" dirty="0"/>
              <a:t>cependant pas toujours le cas. </a:t>
            </a:r>
            <a:r>
              <a:rPr lang="fr-FR" b="0" i="0" u="none" baseline="0" dirty="0" smtClean="0"/>
              <a:t>L’évaluation </a:t>
            </a:r>
            <a:r>
              <a:rPr lang="fr-FR" b="0" i="0" u="none" baseline="0" dirty="0"/>
              <a:t>nationale de la chaîne </a:t>
            </a:r>
            <a:r>
              <a:rPr lang="fr-FR" b="0" i="0" u="none" baseline="0" dirty="0" smtClean="0"/>
              <a:t>d’approvisionnement </a:t>
            </a:r>
            <a:r>
              <a:rPr lang="fr-FR" b="0" i="0" u="none" baseline="0" dirty="0"/>
              <a:t>fournit des données pour mieux documenter à la fois la planification et la gestion des performances.</a:t>
            </a:r>
            <a:endParaRPr lang="fr-FR" dirty="0"/>
          </a:p>
        </p:txBody>
      </p:sp>
      <p:sp>
        <p:nvSpPr>
          <p:cNvPr id="4" name="Slide Number Placeholder 3"/>
          <p:cNvSpPr>
            <a:spLocks noGrp="1"/>
          </p:cNvSpPr>
          <p:nvPr>
            <p:ph type="sldNum" sz="quarter" idx="10"/>
          </p:nvPr>
        </p:nvSpPr>
        <p:spPr/>
        <p:txBody>
          <a:bodyPr/>
          <a:lstStyle/>
          <a:p>
            <a:pPr algn="l" rtl="0"/>
            <a:fld id="{E53E3F81-CFC9-4505-B598-CBFC1ED168D8}" type="slidenum">
              <a:rPr/>
              <a:t>4</a:t>
            </a:fld>
            <a:endParaRPr lang="fr-FR" dirty="0"/>
          </a:p>
        </p:txBody>
      </p:sp>
    </p:spTree>
    <p:extLst>
      <p:ext uri="{BB962C8B-B14F-4D97-AF65-F5344CB8AC3E}">
        <p14:creationId xmlns:p14="http://schemas.microsoft.com/office/powerpoint/2010/main" val="1692308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0" u="none" baseline="0" dirty="0"/>
              <a:t>Cette diapositive doit permettre de cerner les différences entre capacités et KPI et ce </a:t>
            </a:r>
            <a:r>
              <a:rPr lang="fr-FR" b="0" i="0" u="none" baseline="0" dirty="0" smtClean="0"/>
              <a:t>qu’il </a:t>
            </a:r>
            <a:r>
              <a:rPr lang="fr-FR" b="0" i="0" u="none" baseline="0" dirty="0"/>
              <a:t>se passe quand elles </a:t>
            </a:r>
            <a:r>
              <a:rPr lang="fr-FR" b="0" i="0" u="none" baseline="0" dirty="0" smtClean="0"/>
              <a:t>s’accordent </a:t>
            </a:r>
            <a:r>
              <a:rPr lang="fr-FR" b="0" i="0" u="none" baseline="0" dirty="0"/>
              <a:t>et quand elles ne </a:t>
            </a:r>
            <a:r>
              <a:rPr lang="fr-FR" b="0" i="0" u="none" baseline="0" dirty="0" smtClean="0"/>
              <a:t>s’accordent </a:t>
            </a:r>
            <a:r>
              <a:rPr lang="fr-FR" b="0" i="0" u="none" baseline="0" dirty="0"/>
              <a:t>pas. </a:t>
            </a:r>
            <a:r>
              <a:rPr lang="fr-FR" b="0" i="0" u="none" baseline="0" dirty="0" smtClean="0"/>
              <a:t>L’objectif </a:t>
            </a:r>
            <a:r>
              <a:rPr lang="fr-FR" b="0" i="0" u="none" baseline="0" dirty="0"/>
              <a:t>de cette diapositive est de clarifier les différences entre le CMM et la performance et pourquoi ce sont deux données importantes. </a:t>
            </a:r>
          </a:p>
          <a:p>
            <a:pPr marL="0" indent="0" algn="l" rtl="0">
              <a:buNone/>
            </a:pPr>
            <a:r>
              <a:rPr lang="fr-FR" b="0" i="0" u="none" baseline="0" dirty="0"/>
              <a:t>Il ne serait pas surprenant de constater une mauvaise performance en présence de lacunes importantes en termes de capacité.</a:t>
            </a:r>
          </a:p>
          <a:p>
            <a:pPr marL="0" indent="0" algn="l" rtl="0">
              <a:buNone/>
            </a:pPr>
            <a:r>
              <a:rPr lang="fr-FR" b="0" i="0" u="none" baseline="0" dirty="0"/>
              <a:t>Autres postulats pouvant ne pas être corroborés : plus la capacité est élevée, plus la performance </a:t>
            </a:r>
            <a:r>
              <a:rPr lang="fr-FR" b="0" i="0" u="none" baseline="0" dirty="0" smtClean="0"/>
              <a:t>l’est</a:t>
            </a:r>
            <a:r>
              <a:rPr lang="fr-FR" b="0" i="0" u="none" baseline="0" dirty="0"/>
              <a:t>. </a:t>
            </a:r>
          </a:p>
          <a:p>
            <a:pPr marL="0" indent="0" algn="l" rtl="0">
              <a:buNone/>
            </a:pPr>
            <a:r>
              <a:rPr lang="fr-FR" b="0" i="0" u="none" baseline="0" dirty="0"/>
              <a:t>Une faible capacité peut se traduire par une performance élevée (p. ex lorsque une assistance provient </a:t>
            </a:r>
            <a:r>
              <a:rPr lang="fr-FR" b="0" i="0" u="none" baseline="0" dirty="0" smtClean="0"/>
              <a:t>d’ailleurs </a:t>
            </a:r>
            <a:r>
              <a:rPr lang="fr-FR" b="0" i="0" u="none" baseline="0" dirty="0"/>
              <a:t>que du système). </a:t>
            </a:r>
            <a:endParaRPr lang="fr-FR" dirty="0"/>
          </a:p>
          <a:p>
            <a:pPr marL="0" indent="0" algn="l" rtl="0">
              <a:buNone/>
            </a:pPr>
            <a:endParaRPr lang="fr-FR" dirty="0"/>
          </a:p>
          <a:p>
            <a:pPr marL="0" indent="0" algn="l" rtl="0">
              <a:buNone/>
            </a:pPr>
            <a:endParaRPr lang="fr-FR" dirty="0"/>
          </a:p>
          <a:p>
            <a:endParaRPr lang="fr-FR" dirty="0"/>
          </a:p>
        </p:txBody>
      </p:sp>
      <p:sp>
        <p:nvSpPr>
          <p:cNvPr id="4" name="Slide Number Placeholder 3"/>
          <p:cNvSpPr>
            <a:spLocks noGrp="1"/>
          </p:cNvSpPr>
          <p:nvPr>
            <p:ph type="sldNum" sz="quarter" idx="10"/>
          </p:nvPr>
        </p:nvSpPr>
        <p:spPr/>
        <p:txBody>
          <a:bodyPr/>
          <a:lstStyle/>
          <a:p>
            <a:pPr algn="l" rtl="0"/>
            <a:fld id="{950B9C52-E2F9-4229-A752-FF3A322C8BC5}" type="slidenum">
              <a:rPr/>
              <a:t>5</a:t>
            </a:fld>
            <a:endParaRPr lang="fr-FR" dirty="0"/>
          </a:p>
        </p:txBody>
      </p:sp>
    </p:spTree>
    <p:extLst>
      <p:ext uri="{BB962C8B-B14F-4D97-AF65-F5344CB8AC3E}">
        <p14:creationId xmlns:p14="http://schemas.microsoft.com/office/powerpoint/2010/main" val="2389040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Points clés</a:t>
            </a:r>
          </a:p>
          <a:p>
            <a:pPr marL="228600" indent="-228600" algn="l" rtl="0">
              <a:buAutoNum type="arabicPeriod"/>
            </a:pPr>
            <a:r>
              <a:rPr lang="fr-FR" b="0" i="0" u="none" baseline="0" dirty="0"/>
              <a:t>Il existe de nombreuses données qui pourront être analysées ultérieurement.</a:t>
            </a:r>
          </a:p>
          <a:p>
            <a:pPr marL="228600" indent="-228600" algn="l" rtl="0">
              <a:buAutoNum type="arabicPeriod"/>
            </a:pPr>
            <a:r>
              <a:rPr lang="fr-FR" b="0" i="0" u="none" baseline="0" dirty="0"/>
              <a:t>Doit généralement être perçu comme un point de départ qui, plus tard, permettra la formulation </a:t>
            </a:r>
            <a:r>
              <a:rPr lang="fr-FR" b="0" i="0" u="none" baseline="0" dirty="0" smtClean="0"/>
              <a:t>d’une </a:t>
            </a:r>
            <a:r>
              <a:rPr lang="fr-FR" b="0" i="0" u="none" baseline="0" dirty="0"/>
              <a:t>hypothèse.</a:t>
            </a:r>
          </a:p>
          <a:p>
            <a:pPr marL="228600" indent="-228600" algn="l" rtl="0">
              <a:buAutoNum type="arabicPeriod"/>
            </a:pPr>
            <a:r>
              <a:rPr lang="fr-FR" b="0" i="0" u="none" baseline="0" dirty="0"/>
              <a:t>Limites</a:t>
            </a:r>
          </a:p>
          <a:p>
            <a:pPr marL="685800" lvl="1" indent="-228600" algn="l" rtl="0">
              <a:buAutoNum type="arabicPeriod"/>
            </a:pPr>
            <a:r>
              <a:rPr lang="fr-FR" b="0" i="0" u="none" baseline="0" dirty="0" smtClean="0"/>
              <a:t>L’enquête n’est </a:t>
            </a:r>
            <a:r>
              <a:rPr lang="fr-FR" b="0" i="0" u="none" baseline="0" dirty="0"/>
              <a:t>pas conçue selon un modèle régressif – </a:t>
            </a:r>
            <a:r>
              <a:rPr lang="fr-FR" b="0" i="0" u="none" baseline="0" dirty="0" smtClean="0"/>
              <a:t>l’échantillon </a:t>
            </a:r>
            <a:r>
              <a:rPr lang="fr-FR" b="0" i="0" u="none" baseline="0" dirty="0"/>
              <a:t>est peu représentatif.</a:t>
            </a:r>
          </a:p>
        </p:txBody>
      </p:sp>
      <p:sp>
        <p:nvSpPr>
          <p:cNvPr id="4" name="Slide Number Placeholder 3"/>
          <p:cNvSpPr>
            <a:spLocks noGrp="1"/>
          </p:cNvSpPr>
          <p:nvPr>
            <p:ph type="sldNum" sz="quarter" idx="10"/>
          </p:nvPr>
        </p:nvSpPr>
        <p:spPr/>
        <p:txBody>
          <a:bodyPr/>
          <a:lstStyle/>
          <a:p>
            <a:pPr algn="l" rtl="0"/>
            <a:fld id="{950B9C52-E2F9-4229-A752-FF3A322C8BC5}" type="slidenum">
              <a:rPr/>
              <a:t>6</a:t>
            </a:fld>
            <a:endParaRPr lang="fr-FR" dirty="0"/>
          </a:p>
        </p:txBody>
      </p:sp>
    </p:spTree>
    <p:extLst>
      <p:ext uri="{BB962C8B-B14F-4D97-AF65-F5344CB8AC3E}">
        <p14:creationId xmlns:p14="http://schemas.microsoft.com/office/powerpoint/2010/main" val="300597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Pourquoi réaliser une évaluation NSCA ? Sur quoi peut-on vouloir influer ?</a:t>
            </a:r>
          </a:p>
        </p:txBody>
      </p:sp>
      <p:sp>
        <p:nvSpPr>
          <p:cNvPr id="4" name="Slide Number Placeholder 3"/>
          <p:cNvSpPr>
            <a:spLocks noGrp="1"/>
          </p:cNvSpPr>
          <p:nvPr>
            <p:ph type="sldNum" sz="quarter" idx="10"/>
          </p:nvPr>
        </p:nvSpPr>
        <p:spPr/>
        <p:txBody>
          <a:bodyPr/>
          <a:lstStyle/>
          <a:p>
            <a:pPr algn="l" rtl="0"/>
            <a:fld id="{824A558B-E4E9-A94A-B9C1-029E46A76ABA}" type="slidenum">
              <a:rPr/>
              <a:t>7</a:t>
            </a:fld>
            <a:endParaRPr lang="fr-FR" dirty="0"/>
          </a:p>
        </p:txBody>
      </p:sp>
    </p:spTree>
    <p:extLst>
      <p:ext uri="{BB962C8B-B14F-4D97-AF65-F5344CB8AC3E}">
        <p14:creationId xmlns:p14="http://schemas.microsoft.com/office/powerpoint/2010/main" val="910972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b="0" i="0" u="none" baseline="0" dirty="0"/>
              <a:t>Ce cadre visant à renforcer les chaînes </a:t>
            </a:r>
            <a:r>
              <a:rPr lang="fr-FR" b="0" i="0" u="none" baseline="0" dirty="0" smtClean="0"/>
              <a:t>d’approvisionnement </a:t>
            </a:r>
            <a:r>
              <a:rPr lang="fr-FR" b="0" i="0" u="none" baseline="0" dirty="0"/>
              <a:t>est issu du document </a:t>
            </a:r>
            <a:r>
              <a:rPr lang="fr-FR" sz="1200" b="0" i="0" u="none" baseline="0" dirty="0" err="1">
                <a:solidFill>
                  <a:schemeClr val="dk1"/>
                </a:solidFill>
                <a:latin typeface="+mn-lt"/>
                <a:cs typeface="+mn-cs"/>
                <a:hlinkClick r:id="rId3"/>
              </a:rPr>
              <a:t>Process</a:t>
            </a:r>
            <a:r>
              <a:rPr lang="fr-FR" sz="1200" b="0" i="0" u="none" baseline="0" dirty="0">
                <a:solidFill>
                  <a:schemeClr val="dk1"/>
                </a:solidFill>
                <a:latin typeface="+mn-lt"/>
                <a:cs typeface="+mn-cs"/>
                <a:hlinkClick r:id="rId3"/>
              </a:rPr>
              <a:t> Guide and </a:t>
            </a:r>
            <a:r>
              <a:rPr lang="fr-FR" sz="1200" b="0" i="0" u="none" baseline="0" dirty="0" err="1">
                <a:solidFill>
                  <a:schemeClr val="dk1"/>
                </a:solidFill>
                <a:latin typeface="+mn-lt"/>
                <a:cs typeface="+mn-cs"/>
                <a:hlinkClick r:id="rId3"/>
              </a:rPr>
              <a:t>Toolkit</a:t>
            </a:r>
            <a:r>
              <a:rPr lang="fr-FR" sz="1200" b="0" i="0" u="none" baseline="0" dirty="0">
                <a:solidFill>
                  <a:schemeClr val="dk1"/>
                </a:solidFill>
                <a:latin typeface="+mn-lt"/>
                <a:cs typeface="+mn-cs"/>
                <a:hlinkClick r:id="rId3"/>
              </a:rPr>
              <a:t> for </a:t>
            </a:r>
            <a:r>
              <a:rPr lang="fr-FR" sz="1200" b="0" i="0" u="none" baseline="0" dirty="0" err="1">
                <a:solidFill>
                  <a:schemeClr val="dk1"/>
                </a:solidFill>
                <a:latin typeface="+mn-lt"/>
                <a:cs typeface="+mn-cs"/>
                <a:hlinkClick r:id="rId3"/>
              </a:rPr>
              <a:t>Strengthening</a:t>
            </a:r>
            <a:r>
              <a:rPr lang="fr-FR" sz="1200" b="0" i="0" u="none" baseline="0" dirty="0">
                <a:solidFill>
                  <a:schemeClr val="dk1"/>
                </a:solidFill>
                <a:latin typeface="+mn-lt"/>
                <a:cs typeface="+mn-cs"/>
                <a:hlinkClick r:id="rId3"/>
              </a:rPr>
              <a:t> Public </a:t>
            </a:r>
            <a:r>
              <a:rPr lang="fr-FR" sz="1200" b="0" i="0" u="none" baseline="0" dirty="0" err="1">
                <a:solidFill>
                  <a:schemeClr val="dk1"/>
                </a:solidFill>
                <a:latin typeface="+mn-lt"/>
                <a:cs typeface="+mn-cs"/>
                <a:hlinkClick r:id="rId3"/>
              </a:rPr>
              <a:t>Health</a:t>
            </a:r>
            <a:r>
              <a:rPr lang="fr-FR" sz="1200" b="0" i="0" u="none" baseline="0" dirty="0">
                <a:solidFill>
                  <a:schemeClr val="dk1"/>
                </a:solidFill>
                <a:latin typeface="+mn-lt"/>
                <a:cs typeface="+mn-cs"/>
                <a:hlinkClick r:id="rId3"/>
              </a:rPr>
              <a:t> </a:t>
            </a:r>
            <a:r>
              <a:rPr lang="fr-FR" sz="1200" b="0" i="0" u="none" baseline="0" dirty="0" err="1">
                <a:solidFill>
                  <a:schemeClr val="dk1"/>
                </a:solidFill>
                <a:latin typeface="+mn-lt"/>
                <a:cs typeface="+mn-cs"/>
                <a:hlinkClick r:id="rId3"/>
              </a:rPr>
              <a:t>Supply</a:t>
            </a:r>
            <a:r>
              <a:rPr lang="fr-FR" sz="1200" b="0" i="0" u="none" baseline="0" dirty="0">
                <a:solidFill>
                  <a:schemeClr val="dk1"/>
                </a:solidFill>
                <a:latin typeface="+mn-lt"/>
                <a:cs typeface="+mn-cs"/>
                <a:hlinkClick r:id="rId3"/>
              </a:rPr>
              <a:t> </a:t>
            </a:r>
            <a:r>
              <a:rPr lang="fr-FR" sz="1200" b="0" i="0" u="none" baseline="0" dirty="0" err="1">
                <a:solidFill>
                  <a:schemeClr val="dk1"/>
                </a:solidFill>
                <a:latin typeface="+mn-lt"/>
                <a:cs typeface="+mn-cs"/>
                <a:hlinkClick r:id="rId3"/>
              </a:rPr>
              <a:t>Chains</a:t>
            </a:r>
            <a:r>
              <a:rPr lang="fr-FR" sz="1200" b="0" i="0" u="none" baseline="0" dirty="0">
                <a:solidFill>
                  <a:schemeClr val="dk1"/>
                </a:solidFill>
                <a:latin typeface="+mn-lt"/>
                <a:cs typeface="+mn-cs"/>
                <a:hlinkClick r:id="rId3"/>
              </a:rPr>
              <a:t> </a:t>
            </a:r>
            <a:r>
              <a:rPr lang="fr-FR" sz="1200" b="0" i="0" u="none" baseline="0" dirty="0" err="1">
                <a:solidFill>
                  <a:schemeClr val="dk1"/>
                </a:solidFill>
                <a:latin typeface="+mn-lt"/>
                <a:cs typeface="+mn-cs"/>
                <a:hlinkClick r:id="rId3"/>
              </a:rPr>
              <a:t>through</a:t>
            </a:r>
            <a:r>
              <a:rPr lang="fr-FR" sz="1200" b="0" i="0" u="none" baseline="0" dirty="0">
                <a:solidFill>
                  <a:schemeClr val="dk1"/>
                </a:solidFill>
                <a:latin typeface="+mn-lt"/>
                <a:cs typeface="+mn-cs"/>
                <a:hlinkClick r:id="rId3"/>
              </a:rPr>
              <a:t> </a:t>
            </a:r>
            <a:r>
              <a:rPr lang="fr-FR" sz="1200" b="0" i="0" u="none" baseline="0" dirty="0" err="1">
                <a:solidFill>
                  <a:schemeClr val="dk1"/>
                </a:solidFill>
                <a:latin typeface="+mn-lt"/>
                <a:cs typeface="+mn-cs"/>
                <a:hlinkClick r:id="rId3"/>
              </a:rPr>
              <a:t>Capacity</a:t>
            </a:r>
            <a:r>
              <a:rPr lang="fr-FR" sz="1200" b="0" i="0" u="none" baseline="0" dirty="0">
                <a:solidFill>
                  <a:schemeClr val="dk1"/>
                </a:solidFill>
                <a:latin typeface="+mn-lt"/>
                <a:cs typeface="+mn-cs"/>
                <a:hlinkClick r:id="rId3"/>
              </a:rPr>
              <a:t> </a:t>
            </a:r>
            <a:r>
              <a:rPr lang="fr-FR" sz="1200" b="0" i="0" u="none" baseline="0" dirty="0" err="1">
                <a:solidFill>
                  <a:schemeClr val="dk1"/>
                </a:solidFill>
                <a:latin typeface="+mn-lt"/>
                <a:cs typeface="+mn-cs"/>
                <a:hlinkClick r:id="rId3"/>
              </a:rPr>
              <a:t>Development</a:t>
            </a:r>
            <a:r>
              <a:rPr lang="fr-FR" sz="1200" b="0" i="0" u="none" baseline="0" dirty="0">
                <a:solidFill>
                  <a:schemeClr val="dk1"/>
                </a:solidFill>
                <a:latin typeface="+mn-lt"/>
                <a:cs typeface="+mn-cs"/>
              </a:rPr>
              <a:t> de </a:t>
            </a:r>
            <a:r>
              <a:rPr lang="fr-FR" sz="1200" b="0" i="0" u="none" baseline="0" dirty="0" smtClean="0">
                <a:solidFill>
                  <a:schemeClr val="dk1"/>
                </a:solidFill>
                <a:latin typeface="+mn-lt"/>
                <a:cs typeface="+mn-cs"/>
              </a:rPr>
              <a:t>l’UNICEF</a:t>
            </a:r>
            <a:r>
              <a:rPr lang="fr-FR" sz="1200" b="0" i="0" u="none" baseline="0" dirty="0">
                <a:solidFill>
                  <a:schemeClr val="dk1"/>
                </a:solidFill>
                <a:latin typeface="+mn-lt"/>
                <a:cs typeface="+mn-cs"/>
              </a:rPr>
              <a:t>. Bien </a:t>
            </a:r>
            <a:r>
              <a:rPr lang="fr-FR" sz="1200" b="0" i="0" u="none" baseline="0" dirty="0" smtClean="0">
                <a:solidFill>
                  <a:schemeClr val="dk1"/>
                </a:solidFill>
                <a:latin typeface="+mn-lt"/>
                <a:cs typeface="+mn-cs"/>
              </a:rPr>
              <a:t>qu’elle </a:t>
            </a:r>
            <a:r>
              <a:rPr lang="fr-FR" sz="1200" b="0" i="0" u="none" baseline="0" dirty="0">
                <a:solidFill>
                  <a:schemeClr val="dk1"/>
                </a:solidFill>
                <a:latin typeface="+mn-lt"/>
                <a:cs typeface="+mn-cs"/>
              </a:rPr>
              <a:t>constitue une phase essentielle, </a:t>
            </a:r>
            <a:r>
              <a:rPr lang="fr-FR" sz="1200" b="0" i="0" u="none" baseline="0" dirty="0" smtClean="0">
                <a:solidFill>
                  <a:schemeClr val="dk1"/>
                </a:solidFill>
                <a:latin typeface="+mn-lt"/>
                <a:cs typeface="+mn-cs"/>
              </a:rPr>
              <a:t>l’évaluation </a:t>
            </a:r>
            <a:r>
              <a:rPr lang="fr-FR" sz="1200" b="0" i="0" u="none" baseline="0" dirty="0">
                <a:solidFill>
                  <a:schemeClr val="dk1"/>
                </a:solidFill>
                <a:latin typeface="+mn-lt"/>
                <a:cs typeface="+mn-cs"/>
              </a:rPr>
              <a:t>ou </a:t>
            </a:r>
            <a:r>
              <a:rPr lang="fr-FR" sz="1200" b="0" i="0" u="none" baseline="0" dirty="0" smtClean="0">
                <a:solidFill>
                  <a:schemeClr val="dk1"/>
                </a:solidFill>
                <a:latin typeface="+mn-lt"/>
                <a:cs typeface="+mn-cs"/>
              </a:rPr>
              <a:t>l’analyse </a:t>
            </a:r>
            <a:r>
              <a:rPr lang="fr-FR" sz="1200" b="0" i="0" u="none" baseline="0" dirty="0">
                <a:solidFill>
                  <a:schemeClr val="dk1"/>
                </a:solidFill>
                <a:latin typeface="+mn-lt"/>
                <a:cs typeface="+mn-cs"/>
              </a:rPr>
              <a:t>de la situation ne peut pas remplacer les autres phases </a:t>
            </a:r>
            <a:r>
              <a:rPr lang="fr-FR" sz="1200" b="0" i="0" u="none" baseline="0" dirty="0" smtClean="0">
                <a:solidFill>
                  <a:schemeClr val="dk1"/>
                </a:solidFill>
                <a:latin typeface="+mn-lt"/>
                <a:cs typeface="+mn-cs"/>
              </a:rPr>
              <a:t>d’un </a:t>
            </a:r>
            <a:r>
              <a:rPr lang="fr-FR" sz="1200" b="0" i="0" u="none" baseline="0" dirty="0">
                <a:solidFill>
                  <a:schemeClr val="dk1"/>
                </a:solidFill>
                <a:latin typeface="+mn-lt"/>
                <a:cs typeface="+mn-cs"/>
              </a:rPr>
              <a:t>processus </a:t>
            </a:r>
            <a:r>
              <a:rPr lang="fr-FR" sz="1200" b="0" i="0" u="none" baseline="0" dirty="0" smtClean="0">
                <a:solidFill>
                  <a:schemeClr val="dk1"/>
                </a:solidFill>
                <a:latin typeface="+mn-lt"/>
                <a:cs typeface="+mn-cs"/>
              </a:rPr>
              <a:t>d’amélioration </a:t>
            </a:r>
            <a:r>
              <a:rPr lang="fr-FR" sz="1200" b="0" i="0" u="none" baseline="0" dirty="0">
                <a:solidFill>
                  <a:schemeClr val="dk1"/>
                </a:solidFill>
                <a:latin typeface="+mn-lt"/>
                <a:cs typeface="+mn-cs"/>
              </a:rPr>
              <a:t>rigoureux et participatif. Toutes les phases du processus exigent le leadership, la coordination ainsi que </a:t>
            </a:r>
            <a:r>
              <a:rPr lang="fr-FR" sz="1200" b="0" i="0" u="none" baseline="0" dirty="0" smtClean="0">
                <a:solidFill>
                  <a:schemeClr val="dk1"/>
                </a:solidFill>
                <a:latin typeface="+mn-lt"/>
                <a:cs typeface="+mn-cs"/>
              </a:rPr>
              <a:t>l’engagement </a:t>
            </a:r>
            <a:r>
              <a:rPr lang="fr-FR" sz="1200" b="0" i="0" u="none" baseline="0" dirty="0">
                <a:solidFill>
                  <a:schemeClr val="dk1"/>
                </a:solidFill>
                <a:latin typeface="+mn-lt"/>
                <a:cs typeface="+mn-cs"/>
              </a:rPr>
              <a:t>à long terme de </a:t>
            </a:r>
            <a:r>
              <a:rPr lang="fr-FR" sz="1200" b="0" i="0" u="none" baseline="0" dirty="0" smtClean="0">
                <a:solidFill>
                  <a:schemeClr val="dk1"/>
                </a:solidFill>
                <a:latin typeface="+mn-lt"/>
                <a:cs typeface="+mn-cs"/>
              </a:rPr>
              <a:t>l’État</a:t>
            </a:r>
            <a:r>
              <a:rPr lang="fr-FR" sz="1200" b="0" i="0" u="none" baseline="0" dirty="0">
                <a:solidFill>
                  <a:schemeClr val="dk1"/>
                </a:solidFill>
                <a:latin typeface="+mn-lt"/>
                <a:cs typeface="+mn-cs"/>
              </a:rPr>
              <a:t>. </a:t>
            </a:r>
            <a:endParaRPr lang="fr-FR" sz="1200" dirty="0">
              <a:solidFill>
                <a:schemeClr val="dk1"/>
              </a:solidFill>
              <a:latin typeface="+mn-lt"/>
              <a:cs typeface="+mn-cs"/>
            </a:endParaRPr>
          </a:p>
          <a:p>
            <a:endParaRPr lang="fr-FR" dirty="0"/>
          </a:p>
        </p:txBody>
      </p:sp>
      <p:sp>
        <p:nvSpPr>
          <p:cNvPr id="4" name="Slide Number Placeholder 3"/>
          <p:cNvSpPr>
            <a:spLocks noGrp="1"/>
          </p:cNvSpPr>
          <p:nvPr>
            <p:ph type="sldNum" sz="quarter" idx="10"/>
          </p:nvPr>
        </p:nvSpPr>
        <p:spPr/>
        <p:txBody>
          <a:bodyPr/>
          <a:lstStyle/>
          <a:p>
            <a:pPr algn="l" rtl="0"/>
            <a:fld id="{824A558B-E4E9-A94A-B9C1-029E46A76ABA}" type="slidenum">
              <a:rPr/>
              <a:t>8</a:t>
            </a:fld>
            <a:endParaRPr lang="fr-FR" dirty="0"/>
          </a:p>
        </p:txBody>
      </p:sp>
    </p:spTree>
    <p:extLst>
      <p:ext uri="{BB962C8B-B14F-4D97-AF65-F5344CB8AC3E}">
        <p14:creationId xmlns:p14="http://schemas.microsoft.com/office/powerpoint/2010/main" val="2176968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Les parties prenantes nationales constituent le principal public. Ceci inclut les acteurs publics et parapublics ainsi que les partenaires/bailleurs de fonds aux niveaux national et infranational. Les autres parties prenantes trouveront également un intérêt ou un « enjeu » dans les résultats et les plans consécutifs. Il est probable que les publics internationaux trouvent un intérêt dans les résultats de la NSCA et dans toutes les mesures </a:t>
            </a:r>
            <a:r>
              <a:rPr lang="fr-FR" b="0" i="0" u="none" baseline="0" dirty="0" smtClean="0"/>
              <a:t>d’amélioration </a:t>
            </a:r>
            <a:r>
              <a:rPr lang="fr-FR" b="0" i="0" u="none" baseline="0" dirty="0"/>
              <a:t>prises ultérieurement. </a:t>
            </a:r>
          </a:p>
        </p:txBody>
      </p:sp>
      <p:sp>
        <p:nvSpPr>
          <p:cNvPr id="4" name="Slide Number Placeholder 3"/>
          <p:cNvSpPr>
            <a:spLocks noGrp="1"/>
          </p:cNvSpPr>
          <p:nvPr>
            <p:ph type="sldNum" sz="quarter" idx="10"/>
          </p:nvPr>
        </p:nvSpPr>
        <p:spPr/>
        <p:txBody>
          <a:bodyPr/>
          <a:lstStyle/>
          <a:p>
            <a:pPr algn="l" rtl="0"/>
            <a:fld id="{824A558B-E4E9-A94A-B9C1-029E46A76ABA}" type="slidenum">
              <a:rPr/>
              <a:t>9</a:t>
            </a:fld>
            <a:endParaRPr lang="fr-FR" dirty="0"/>
          </a:p>
        </p:txBody>
      </p:sp>
    </p:spTree>
    <p:extLst>
      <p:ext uri="{BB962C8B-B14F-4D97-AF65-F5344CB8AC3E}">
        <p14:creationId xmlns:p14="http://schemas.microsoft.com/office/powerpoint/2010/main" val="76911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50BEECF-28B0-4D6A-A3F3-0971A693AC5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EF71C964-5D0E-431B-833F-DFC8005991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7510EBAB-9E8C-46DD-8B3B-6D1B91099EA0}"/>
              </a:ext>
            </a:extLst>
          </p:cNvPr>
          <p:cNvSpPr>
            <a:spLocks noGrp="1"/>
          </p:cNvSpPr>
          <p:nvPr>
            <p:ph type="dt" sz="half" idx="10"/>
          </p:nvPr>
        </p:nvSpPr>
        <p:spPr/>
        <p:txBody>
          <a:bodyPr/>
          <a:lstStyle/>
          <a:p>
            <a:fld id="{A727D3D8-CE2F-4F2A-BC05-DC5DE59371A6}" type="datetimeFigureOut">
              <a:rPr lang="en-US" smtClean="0"/>
              <a:t>4/18/2019</a:t>
            </a:fld>
            <a:endParaRPr lang="en-US"/>
          </a:p>
        </p:txBody>
      </p:sp>
      <p:sp>
        <p:nvSpPr>
          <p:cNvPr id="5" name="Footer Placeholder 4">
            <a:extLst>
              <a:ext uri="{FF2B5EF4-FFF2-40B4-BE49-F238E27FC236}">
                <a16:creationId xmlns="" xmlns:a16="http://schemas.microsoft.com/office/drawing/2014/main" id="{827B1501-F06D-445C-9AE4-1D66C1EB01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B7E0B827-F486-42A0-9377-39A7C4F2508A}"/>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237679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248BED1-F1F7-4FC5-A32B-F9294BB269F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8AB3F7AE-F1A1-4F3C-B07D-3CE3E7AF263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241064B2-9B5F-458D-9081-C45EED752AB4}"/>
              </a:ext>
            </a:extLst>
          </p:cNvPr>
          <p:cNvSpPr>
            <a:spLocks noGrp="1"/>
          </p:cNvSpPr>
          <p:nvPr>
            <p:ph type="dt" sz="half" idx="10"/>
          </p:nvPr>
        </p:nvSpPr>
        <p:spPr/>
        <p:txBody>
          <a:bodyPr/>
          <a:lstStyle/>
          <a:p>
            <a:fld id="{A727D3D8-CE2F-4F2A-BC05-DC5DE59371A6}" type="datetimeFigureOut">
              <a:rPr lang="en-US" smtClean="0"/>
              <a:t>4/18/2019</a:t>
            </a:fld>
            <a:endParaRPr lang="en-US"/>
          </a:p>
        </p:txBody>
      </p:sp>
      <p:sp>
        <p:nvSpPr>
          <p:cNvPr id="5" name="Footer Placeholder 4">
            <a:extLst>
              <a:ext uri="{FF2B5EF4-FFF2-40B4-BE49-F238E27FC236}">
                <a16:creationId xmlns="" xmlns:a16="http://schemas.microsoft.com/office/drawing/2014/main" id="{D13B89DB-7B23-41B9-BF31-3743302499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D042DD82-FA78-4CE2-B50F-1B088941B016}"/>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3095991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291B0AA1-ABDC-4976-84B0-EA853B5B439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54DEAB1B-1412-4B9F-9BC8-22A2BE8476F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606C8DFA-681F-4176-A366-13E7559D20F4}"/>
              </a:ext>
            </a:extLst>
          </p:cNvPr>
          <p:cNvSpPr>
            <a:spLocks noGrp="1"/>
          </p:cNvSpPr>
          <p:nvPr>
            <p:ph type="dt" sz="half" idx="10"/>
          </p:nvPr>
        </p:nvSpPr>
        <p:spPr/>
        <p:txBody>
          <a:bodyPr/>
          <a:lstStyle/>
          <a:p>
            <a:fld id="{A727D3D8-CE2F-4F2A-BC05-DC5DE59371A6}" type="datetimeFigureOut">
              <a:rPr lang="en-US" smtClean="0"/>
              <a:t>4/18/2019</a:t>
            </a:fld>
            <a:endParaRPr lang="en-US"/>
          </a:p>
        </p:txBody>
      </p:sp>
      <p:sp>
        <p:nvSpPr>
          <p:cNvPr id="5" name="Footer Placeholder 4">
            <a:extLst>
              <a:ext uri="{FF2B5EF4-FFF2-40B4-BE49-F238E27FC236}">
                <a16:creationId xmlns="" xmlns:a16="http://schemas.microsoft.com/office/drawing/2014/main" id="{2601BB1A-119B-46C4-9966-9F0C2F8E83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ED0DA2BA-EAB8-44AA-8254-05C9E3D96818}"/>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14359181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ed/Gray 1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10363200" cy="4572000"/>
          </a:xfrm>
        </p:spPr>
        <p:txBody>
          <a:bodyPr/>
          <a:lstStyle>
            <a:lvl1pPr>
              <a:spcAft>
                <a:spcPts val="600"/>
              </a:spcAft>
              <a:defRPr/>
            </a:lvl1pPr>
          </a:lstStyle>
          <a:p>
            <a:pPr lvl="0"/>
            <a:r>
              <a:rPr lang="en-US" dirty="0"/>
              <a:t>Click to edit Master text styles</a:t>
            </a:r>
          </a:p>
          <a:p>
            <a:pPr lvl="1"/>
            <a:r>
              <a:rPr lang="en-US" dirty="0"/>
              <a:t>Second level</a:t>
            </a:r>
          </a:p>
        </p:txBody>
      </p:sp>
      <p:sp>
        <p:nvSpPr>
          <p:cNvPr id="11" name="Title 1"/>
          <p:cNvSpPr>
            <a:spLocks noGrp="1"/>
          </p:cNvSpPr>
          <p:nvPr>
            <p:ph type="title"/>
          </p:nvPr>
        </p:nvSpPr>
        <p:spPr>
          <a:xfrm>
            <a:off x="914805" y="563534"/>
            <a:ext cx="10363200" cy="701731"/>
          </a:xfrm>
        </p:spPr>
        <p:txBody>
          <a:bodyPr>
            <a:spAutoFit/>
          </a:bodyPr>
          <a:lstStyle>
            <a:lvl1pPr>
              <a:defRPr>
                <a:solidFill>
                  <a:srgbClr val="BA0C2F"/>
                </a:solidFill>
              </a:defRPr>
            </a:lvl1pPr>
          </a:lstStyle>
          <a:p>
            <a:r>
              <a:rPr lang="en-US"/>
              <a:t>Click to edit Master title style</a:t>
            </a:r>
            <a:endParaRPr lang="en-US" dirty="0"/>
          </a:p>
        </p:txBody>
      </p:sp>
      <p:sp>
        <p:nvSpPr>
          <p:cNvPr id="4" name="Date Placeholder 3">
            <a:extLst/>
          </p:cNvPr>
          <p:cNvSpPr>
            <a:spLocks noGrp="1"/>
          </p:cNvSpPr>
          <p:nvPr>
            <p:ph type="dt" sz="half" idx="10"/>
          </p:nvPr>
        </p:nvSpPr>
        <p:spPr>
          <a:xfrm>
            <a:off x="203200" y="6521450"/>
            <a:ext cx="2844800" cy="184150"/>
          </a:xfrm>
        </p:spPr>
        <p:txBody>
          <a:bodyPr/>
          <a:lstStyle>
            <a:lvl1pPr>
              <a:defRPr smtClean="0">
                <a:solidFill>
                  <a:srgbClr val="6C6463"/>
                </a:solidFill>
              </a:defRPr>
            </a:lvl1pPr>
          </a:lstStyle>
          <a:p>
            <a:pPr>
              <a:defRPr/>
            </a:pPr>
            <a:fld id="{87B8E82A-802F-40EF-AC85-839C9916D43F}" type="datetime1">
              <a:rPr lang="en-US" altLang="en-US" smtClean="0"/>
              <a:t>4/18/2019</a:t>
            </a:fld>
            <a:endParaRPr lang="en-US" altLang="en-US" dirty="0"/>
          </a:p>
        </p:txBody>
      </p:sp>
      <p:sp>
        <p:nvSpPr>
          <p:cNvPr id="5" name="Footer Placeholder 4">
            <a:extLst/>
          </p:cNvPr>
          <p:cNvSpPr>
            <a:spLocks noGrp="1"/>
          </p:cNvSpPr>
          <p:nvPr>
            <p:ph type="ftr" sz="quarter" idx="11"/>
          </p:nvPr>
        </p:nvSpPr>
        <p:spPr>
          <a:xfrm>
            <a:off x="4165600" y="6521450"/>
            <a:ext cx="3860800" cy="184150"/>
          </a:xfrm>
        </p:spPr>
        <p:txBody>
          <a:bodyPr/>
          <a:lstStyle>
            <a:lvl1pPr algn="ctr">
              <a:defRPr sz="600" b="0" i="0">
                <a:solidFill>
                  <a:srgbClr val="6C6463"/>
                </a:solidFill>
                <a:latin typeface="Gill Sans MT"/>
                <a:cs typeface="Gill Sans MT"/>
              </a:defRPr>
            </a:lvl1pPr>
          </a:lstStyle>
          <a:p>
            <a:pPr>
              <a:defRPr/>
            </a:pPr>
            <a:r>
              <a:rPr lang="en-US" dirty="0"/>
              <a:t>DRAFT 1.0</a:t>
            </a:r>
          </a:p>
        </p:txBody>
      </p:sp>
      <p:sp>
        <p:nvSpPr>
          <p:cNvPr id="6" name="Slide Number Placeholder 5">
            <a:extLst/>
          </p:cNvPr>
          <p:cNvSpPr>
            <a:spLocks noGrp="1"/>
          </p:cNvSpPr>
          <p:nvPr>
            <p:ph type="sldNum" sz="quarter" idx="12"/>
          </p:nvPr>
        </p:nvSpPr>
        <p:spPr>
          <a:xfrm>
            <a:off x="9144000" y="6521450"/>
            <a:ext cx="2844800" cy="184150"/>
          </a:xfrm>
        </p:spPr>
        <p:txBody>
          <a:bodyPr/>
          <a:lstStyle>
            <a:lvl1pPr>
              <a:defRPr smtClean="0">
                <a:solidFill>
                  <a:srgbClr val="6C6463"/>
                </a:solidFill>
              </a:defRPr>
            </a:lvl1pPr>
          </a:lstStyle>
          <a:p>
            <a:pPr>
              <a:defRPr/>
            </a:pPr>
            <a:fld id="{9CF8A37C-50C7-4C94-BC3B-1EF8954AE51E}" type="slidenum">
              <a:rPr lang="en-US" altLang="en-US"/>
              <a:pPr>
                <a:defRPr/>
              </a:pPr>
              <a:t>‹#›</a:t>
            </a:fld>
            <a:endParaRPr lang="en-US" altLang="en-US" dirty="0"/>
          </a:p>
        </p:txBody>
      </p:sp>
    </p:spTree>
    <p:extLst>
      <p:ext uri="{BB962C8B-B14F-4D97-AF65-F5344CB8AC3E}">
        <p14:creationId xmlns:p14="http://schemas.microsoft.com/office/powerpoint/2010/main" val="4127746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5DDBA17-5977-4CD7-988C-5448730D36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3C6D6F6C-C07A-4CDA-A9E5-741A3819756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99F4F6D6-4804-464E-8C56-6D0C0FFDDD5E}"/>
              </a:ext>
            </a:extLst>
          </p:cNvPr>
          <p:cNvSpPr>
            <a:spLocks noGrp="1"/>
          </p:cNvSpPr>
          <p:nvPr>
            <p:ph type="dt" sz="half" idx="10"/>
          </p:nvPr>
        </p:nvSpPr>
        <p:spPr/>
        <p:txBody>
          <a:bodyPr/>
          <a:lstStyle/>
          <a:p>
            <a:fld id="{A727D3D8-CE2F-4F2A-BC05-DC5DE59371A6}" type="datetimeFigureOut">
              <a:rPr lang="en-US" smtClean="0"/>
              <a:t>4/18/2019</a:t>
            </a:fld>
            <a:endParaRPr lang="en-US"/>
          </a:p>
        </p:txBody>
      </p:sp>
      <p:sp>
        <p:nvSpPr>
          <p:cNvPr id="5" name="Footer Placeholder 4">
            <a:extLst>
              <a:ext uri="{FF2B5EF4-FFF2-40B4-BE49-F238E27FC236}">
                <a16:creationId xmlns="" xmlns:a16="http://schemas.microsoft.com/office/drawing/2014/main" id="{52B14380-5ACF-458A-889C-34B4F51A4B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36D465B5-4D9E-465B-AD56-AA834672523F}"/>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999082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9678EF4-C8AB-4CB3-9769-0023F5FE11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95F8FA49-62D9-4173-84DA-C1DCDB5E63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85BB55BE-68BD-418A-8D14-23B5EED91FF7}"/>
              </a:ext>
            </a:extLst>
          </p:cNvPr>
          <p:cNvSpPr>
            <a:spLocks noGrp="1"/>
          </p:cNvSpPr>
          <p:nvPr>
            <p:ph type="dt" sz="half" idx="10"/>
          </p:nvPr>
        </p:nvSpPr>
        <p:spPr/>
        <p:txBody>
          <a:bodyPr/>
          <a:lstStyle/>
          <a:p>
            <a:fld id="{A727D3D8-CE2F-4F2A-BC05-DC5DE59371A6}" type="datetimeFigureOut">
              <a:rPr lang="en-US" smtClean="0"/>
              <a:t>4/18/2019</a:t>
            </a:fld>
            <a:endParaRPr lang="en-US"/>
          </a:p>
        </p:txBody>
      </p:sp>
      <p:sp>
        <p:nvSpPr>
          <p:cNvPr id="5" name="Footer Placeholder 4">
            <a:extLst>
              <a:ext uri="{FF2B5EF4-FFF2-40B4-BE49-F238E27FC236}">
                <a16:creationId xmlns="" xmlns:a16="http://schemas.microsoft.com/office/drawing/2014/main" id="{89EF46CE-3602-4BD4-A8B5-031729CD24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BA1092F2-0B93-4170-98DF-D45BC4816A77}"/>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10083471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9908FE8-CE95-41D1-BB8B-D2B3DE0358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5A7F7060-09EC-4089-951B-629BBD4F94C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A9AD1197-5901-49B6-B63E-02643A2B6F6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E4728968-245F-4029-8817-12DA8A939315}"/>
              </a:ext>
            </a:extLst>
          </p:cNvPr>
          <p:cNvSpPr>
            <a:spLocks noGrp="1"/>
          </p:cNvSpPr>
          <p:nvPr>
            <p:ph type="dt" sz="half" idx="10"/>
          </p:nvPr>
        </p:nvSpPr>
        <p:spPr/>
        <p:txBody>
          <a:bodyPr/>
          <a:lstStyle/>
          <a:p>
            <a:fld id="{A727D3D8-CE2F-4F2A-BC05-DC5DE59371A6}" type="datetimeFigureOut">
              <a:rPr lang="en-US" smtClean="0"/>
              <a:t>4/18/2019</a:t>
            </a:fld>
            <a:endParaRPr lang="en-US"/>
          </a:p>
        </p:txBody>
      </p:sp>
      <p:sp>
        <p:nvSpPr>
          <p:cNvPr id="6" name="Footer Placeholder 5">
            <a:extLst>
              <a:ext uri="{FF2B5EF4-FFF2-40B4-BE49-F238E27FC236}">
                <a16:creationId xmlns="" xmlns:a16="http://schemas.microsoft.com/office/drawing/2014/main" id="{43287E48-38AE-403B-9D4F-253A44634B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6826DCA9-4EF3-41CA-8999-E2C491BCFE69}"/>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3207903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2F54FAF-D8C1-43E7-BFC9-554EC6A4370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04D8C204-1FC6-4A85-8EBB-EDA77AB0CA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0720ABAE-46B2-4117-9877-5AD6761FF44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7D2DC154-AFB0-4800-A099-37BDCC2C62D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365BAB57-C74E-4A1B-8433-C44696A4A35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B0491CFC-D33C-45DF-9342-5A5026E3A363}"/>
              </a:ext>
            </a:extLst>
          </p:cNvPr>
          <p:cNvSpPr>
            <a:spLocks noGrp="1"/>
          </p:cNvSpPr>
          <p:nvPr>
            <p:ph type="dt" sz="half" idx="10"/>
          </p:nvPr>
        </p:nvSpPr>
        <p:spPr/>
        <p:txBody>
          <a:bodyPr/>
          <a:lstStyle/>
          <a:p>
            <a:fld id="{A727D3D8-CE2F-4F2A-BC05-DC5DE59371A6}" type="datetimeFigureOut">
              <a:rPr lang="en-US" smtClean="0"/>
              <a:t>4/18/2019</a:t>
            </a:fld>
            <a:endParaRPr lang="en-US"/>
          </a:p>
        </p:txBody>
      </p:sp>
      <p:sp>
        <p:nvSpPr>
          <p:cNvPr id="8" name="Footer Placeholder 7">
            <a:extLst>
              <a:ext uri="{FF2B5EF4-FFF2-40B4-BE49-F238E27FC236}">
                <a16:creationId xmlns="" xmlns:a16="http://schemas.microsoft.com/office/drawing/2014/main" id="{A2D66656-A59E-4C47-8FCC-84AEB322F1D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7E7F47EA-AA41-44B4-96D4-E4CD8AA10D08}"/>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3613885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12E8654-9CC2-45E1-B93E-5C0E919F0AD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2E61D3EB-04BD-427D-BE31-A6DDF7B82B7B}"/>
              </a:ext>
            </a:extLst>
          </p:cNvPr>
          <p:cNvSpPr>
            <a:spLocks noGrp="1"/>
          </p:cNvSpPr>
          <p:nvPr>
            <p:ph type="dt" sz="half" idx="10"/>
          </p:nvPr>
        </p:nvSpPr>
        <p:spPr/>
        <p:txBody>
          <a:bodyPr/>
          <a:lstStyle/>
          <a:p>
            <a:fld id="{A727D3D8-CE2F-4F2A-BC05-DC5DE59371A6}" type="datetimeFigureOut">
              <a:rPr lang="en-US" smtClean="0"/>
              <a:t>4/18/2019</a:t>
            </a:fld>
            <a:endParaRPr lang="en-US"/>
          </a:p>
        </p:txBody>
      </p:sp>
      <p:sp>
        <p:nvSpPr>
          <p:cNvPr id="4" name="Footer Placeholder 3">
            <a:extLst>
              <a:ext uri="{FF2B5EF4-FFF2-40B4-BE49-F238E27FC236}">
                <a16:creationId xmlns="" xmlns:a16="http://schemas.microsoft.com/office/drawing/2014/main" id="{D53BB1CE-6EFB-47EE-8B20-DDBBC3DF5E1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7542D365-EE17-4EED-B174-A2B25935DCD0}"/>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1082424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3F96F803-2E97-497E-A31B-F95E7F8BC142}"/>
              </a:ext>
            </a:extLst>
          </p:cNvPr>
          <p:cNvSpPr>
            <a:spLocks noGrp="1"/>
          </p:cNvSpPr>
          <p:nvPr>
            <p:ph type="dt" sz="half" idx="10"/>
          </p:nvPr>
        </p:nvSpPr>
        <p:spPr/>
        <p:txBody>
          <a:bodyPr/>
          <a:lstStyle/>
          <a:p>
            <a:fld id="{A727D3D8-CE2F-4F2A-BC05-DC5DE59371A6}" type="datetimeFigureOut">
              <a:rPr lang="en-US" smtClean="0"/>
              <a:t>4/18/2019</a:t>
            </a:fld>
            <a:endParaRPr lang="en-US"/>
          </a:p>
        </p:txBody>
      </p:sp>
      <p:sp>
        <p:nvSpPr>
          <p:cNvPr id="3" name="Footer Placeholder 2">
            <a:extLst>
              <a:ext uri="{FF2B5EF4-FFF2-40B4-BE49-F238E27FC236}">
                <a16:creationId xmlns="" xmlns:a16="http://schemas.microsoft.com/office/drawing/2014/main" id="{4F3DA8C1-22B4-4D4A-AF6E-9F1E42EEAB9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D34B8791-0317-41B4-B64E-17AA0C97046B}"/>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3272644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94FD843-05E9-463F-9BA7-6DBDB81296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04068B76-928C-4421-964C-36ECCAD92F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062F403F-F7C5-4C36-B7E0-2601D3AE48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537D03BF-E99B-4ED1-BCF7-5C693AF6CA37}"/>
              </a:ext>
            </a:extLst>
          </p:cNvPr>
          <p:cNvSpPr>
            <a:spLocks noGrp="1"/>
          </p:cNvSpPr>
          <p:nvPr>
            <p:ph type="dt" sz="half" idx="10"/>
          </p:nvPr>
        </p:nvSpPr>
        <p:spPr/>
        <p:txBody>
          <a:bodyPr/>
          <a:lstStyle/>
          <a:p>
            <a:fld id="{A727D3D8-CE2F-4F2A-BC05-DC5DE59371A6}" type="datetimeFigureOut">
              <a:rPr lang="en-US" smtClean="0"/>
              <a:t>4/18/2019</a:t>
            </a:fld>
            <a:endParaRPr lang="en-US"/>
          </a:p>
        </p:txBody>
      </p:sp>
      <p:sp>
        <p:nvSpPr>
          <p:cNvPr id="6" name="Footer Placeholder 5">
            <a:extLst>
              <a:ext uri="{FF2B5EF4-FFF2-40B4-BE49-F238E27FC236}">
                <a16:creationId xmlns="" xmlns:a16="http://schemas.microsoft.com/office/drawing/2014/main" id="{F440680D-8BF9-4404-BEC9-5D163FDC107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7F511097-F2A0-47A5-892D-220413DBE41D}"/>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3368151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B32358F-62CC-432D-BF12-5DB968E399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CA245B27-8250-4480-87BE-BC9C0BE9F5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F384BB05-3DDF-4FEB-AB58-22F733B3CC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8453B291-01C8-43E5-8EBE-62E2FB9DF7CF}"/>
              </a:ext>
            </a:extLst>
          </p:cNvPr>
          <p:cNvSpPr>
            <a:spLocks noGrp="1"/>
          </p:cNvSpPr>
          <p:nvPr>
            <p:ph type="dt" sz="half" idx="10"/>
          </p:nvPr>
        </p:nvSpPr>
        <p:spPr/>
        <p:txBody>
          <a:bodyPr/>
          <a:lstStyle/>
          <a:p>
            <a:fld id="{A727D3D8-CE2F-4F2A-BC05-DC5DE59371A6}" type="datetimeFigureOut">
              <a:rPr lang="en-US" smtClean="0"/>
              <a:t>4/18/2019</a:t>
            </a:fld>
            <a:endParaRPr lang="en-US"/>
          </a:p>
        </p:txBody>
      </p:sp>
      <p:sp>
        <p:nvSpPr>
          <p:cNvPr id="6" name="Footer Placeholder 5">
            <a:extLst>
              <a:ext uri="{FF2B5EF4-FFF2-40B4-BE49-F238E27FC236}">
                <a16:creationId xmlns="" xmlns:a16="http://schemas.microsoft.com/office/drawing/2014/main" id="{CE72967C-9870-4C07-BBAA-08387B396A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964A4813-F1B1-49CF-A095-360B3019A8B0}"/>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1100174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955C2CC3-261F-4E95-A756-61BF161E2C3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1F128BD3-47A8-41BC-BC00-A0B099D18A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FDC0CEE3-D11D-4F5F-8ED9-DE8B43D2DB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27D3D8-CE2F-4F2A-BC05-DC5DE59371A6}" type="datetimeFigureOut">
              <a:rPr lang="en-US" smtClean="0"/>
              <a:t>4/18/2019</a:t>
            </a:fld>
            <a:endParaRPr lang="en-US"/>
          </a:p>
        </p:txBody>
      </p:sp>
      <p:sp>
        <p:nvSpPr>
          <p:cNvPr id="5" name="Footer Placeholder 4">
            <a:extLst>
              <a:ext uri="{FF2B5EF4-FFF2-40B4-BE49-F238E27FC236}">
                <a16:creationId xmlns="" xmlns:a16="http://schemas.microsoft.com/office/drawing/2014/main" id="{A2EA3BE8-C0F2-4100-8652-AA3E9DE63C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08EAADAB-C19B-4132-87B6-8892AA5FC5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73E24F-B861-4B2F-975D-4D7677F2F5B7}" type="slidenum">
              <a:rPr lang="en-US" smtClean="0"/>
              <a:t>‹#›</a:t>
            </a:fld>
            <a:endParaRPr lang="en-US"/>
          </a:p>
        </p:txBody>
      </p:sp>
    </p:spTree>
    <p:extLst>
      <p:ext uri="{BB962C8B-B14F-4D97-AF65-F5344CB8AC3E}">
        <p14:creationId xmlns:p14="http://schemas.microsoft.com/office/powerpoint/2010/main" val="15274961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 xmlns:a16="http://schemas.microsoft.com/office/drawing/2014/main" id="{2E49E1DC-55D1-4BA1-A1FB-0CF963769A37}"/>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
                    </a14:imgEffect>
                    <a14:imgEffect>
                      <a14:brightnessContrast bright="-60000"/>
                    </a14:imgEffect>
                  </a14:imgLayer>
                </a14:imgProps>
              </a:ext>
            </a:extLst>
          </a:blip>
          <a:stretch>
            <a:fillRect/>
          </a:stretch>
        </p:blipFill>
        <p:spPr>
          <a:xfrm>
            <a:off x="43403" y="-10894"/>
            <a:ext cx="12094942" cy="6856300"/>
          </a:xfrm>
          <a:prstGeom prst="rect">
            <a:avLst/>
          </a:prstGeom>
        </p:spPr>
      </p:pic>
      <p:cxnSp>
        <p:nvCxnSpPr>
          <p:cNvPr id="6" name="Straight Connector 5">
            <a:extLst>
              <a:ext uri="{FF2B5EF4-FFF2-40B4-BE49-F238E27FC236}">
                <a16:creationId xmlns="" xmlns:a16="http://schemas.microsoft.com/office/drawing/2014/main" id="{D14EF1DA-9DA4-46C0-B282-FBBC28523A35}"/>
              </a:ext>
            </a:extLst>
          </p:cNvPr>
          <p:cNvCxnSpPr>
            <a:cxnSpLocks/>
          </p:cNvCxnSpPr>
          <p:nvPr/>
        </p:nvCxnSpPr>
        <p:spPr>
          <a:xfrm>
            <a:off x="6208574" y="6096867"/>
            <a:ext cx="0" cy="603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1">
            <a:extLst>
              <a:ext uri="{FF2B5EF4-FFF2-40B4-BE49-F238E27FC236}">
                <a16:creationId xmlns="" xmlns:a16="http://schemas.microsoft.com/office/drawing/2014/main" id="{770B946E-4840-4436-8480-F1959CCDDDB8}"/>
              </a:ext>
            </a:extLst>
          </p:cNvPr>
          <p:cNvSpPr>
            <a:spLocks noGrp="1"/>
          </p:cNvSpPr>
          <p:nvPr/>
        </p:nvSpPr>
        <p:spPr>
          <a:xfrm>
            <a:off x="2362201" y="1479550"/>
            <a:ext cx="8077200" cy="2743200"/>
          </a:xfrm>
          <a:prstGeom prst="rect">
            <a:avLst/>
          </a:prstGeom>
          <a:effectLst/>
        </p:spPr>
        <p:txBody>
          <a:bodyPr anchor="b">
            <a:normAutofit lnSpcReduction="10000"/>
          </a:bodyPr>
          <a:lstStyle>
            <a:lvl1pPr defTabSz="457200">
              <a:defRPr sz="2800">
                <a:solidFill>
                  <a:schemeClr val="tx1"/>
                </a:solidFill>
                <a:latin typeface="Arial" panose="020B0604020202020204" pitchFamily="34" charset="0"/>
              </a:defRPr>
            </a:lvl1pPr>
            <a:lvl2pPr marL="742950" indent="-285750" defTabSz="457200">
              <a:defRPr sz="2800">
                <a:solidFill>
                  <a:schemeClr val="tx1"/>
                </a:solidFill>
                <a:latin typeface="Arial" panose="020B0604020202020204" pitchFamily="34" charset="0"/>
              </a:defRPr>
            </a:lvl2pPr>
            <a:lvl3pPr marL="1143000" indent="-228600" defTabSz="457200">
              <a:defRPr sz="2800">
                <a:solidFill>
                  <a:schemeClr val="tx1"/>
                </a:solidFill>
                <a:latin typeface="Arial" panose="020B0604020202020204" pitchFamily="34" charset="0"/>
              </a:defRPr>
            </a:lvl3pPr>
            <a:lvl4pPr marL="1600200" indent="-228600" defTabSz="457200">
              <a:defRPr sz="2800">
                <a:solidFill>
                  <a:schemeClr val="tx1"/>
                </a:solidFill>
                <a:latin typeface="Arial" panose="020B0604020202020204" pitchFamily="34" charset="0"/>
              </a:defRPr>
            </a:lvl4pPr>
            <a:lvl5pPr marL="2057400" indent="-228600" defTabSz="457200">
              <a:defRPr sz="2800">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sz="2800">
                <a:solidFill>
                  <a:schemeClr val="tx1"/>
                </a:solidFill>
                <a:latin typeface="Arial" panose="020B0604020202020204" pitchFamily="34" charset="0"/>
              </a:defRPr>
            </a:lvl9pPr>
          </a:lstStyle>
          <a:p>
            <a:pPr algn="l" rtl="0"/>
            <a:r>
              <a:rPr lang="fr-FR" sz="3200" b="0" i="0" u="none" baseline="0" dirty="0">
                <a:solidFill>
                  <a:srgbClr val="FFFFFF"/>
                </a:solidFill>
                <a:latin typeface="Gill Sans MT" panose="020B0502020104020203" pitchFamily="34" charset="0"/>
                <a:ea typeface="Gill Sans MT" panose="020B0502020104020203" pitchFamily="34" charset="0"/>
                <a:cs typeface="Gill Sans MT" panose="020B0502020104020203" pitchFamily="34" charset="0"/>
              </a:rPr>
              <a:t>FORMATION DES PARTIES PRENANTES À </a:t>
            </a:r>
            <a:r>
              <a:rPr lang="fr-FR" sz="3200" b="0" i="0" u="none" baseline="0" dirty="0" smtClean="0">
                <a:solidFill>
                  <a:srgbClr val="FFFFFF"/>
                </a:solidFill>
                <a:latin typeface="Gill Sans MT" panose="020B0502020104020203" pitchFamily="34" charset="0"/>
                <a:ea typeface="Gill Sans MT" panose="020B0502020104020203" pitchFamily="34" charset="0"/>
                <a:cs typeface="Gill Sans MT" panose="020B0502020104020203" pitchFamily="34" charset="0"/>
              </a:rPr>
              <a:t>L’ÉVALUATION </a:t>
            </a:r>
            <a:r>
              <a:rPr lang="fr-FR" sz="3200" b="0" i="0" u="none" baseline="0" dirty="0">
                <a:solidFill>
                  <a:srgbClr val="FFFFFF"/>
                </a:solidFill>
                <a:latin typeface="Gill Sans MT" panose="020B0502020104020203" pitchFamily="34" charset="0"/>
                <a:ea typeface="Gill Sans MT" panose="020B0502020104020203" pitchFamily="34" charset="0"/>
                <a:cs typeface="Gill Sans MT" panose="020B0502020104020203" pitchFamily="34" charset="0"/>
              </a:rPr>
              <a:t>NATIONALE DE LA CHAÎNE </a:t>
            </a:r>
            <a:r>
              <a:rPr lang="fr-FR" sz="3200" b="0" i="0" u="none" baseline="0" dirty="0" smtClean="0">
                <a:solidFill>
                  <a:srgbClr val="FFFFFF"/>
                </a:solidFill>
                <a:latin typeface="Gill Sans MT" panose="020B0502020104020203" pitchFamily="34" charset="0"/>
                <a:ea typeface="Gill Sans MT" panose="020B0502020104020203" pitchFamily="34" charset="0"/>
                <a:cs typeface="Gill Sans MT" panose="020B0502020104020203" pitchFamily="34" charset="0"/>
              </a:rPr>
              <a:t>D’APPROVISIONNEMENT </a:t>
            </a:r>
            <a:r>
              <a:rPr lang="fr-FR" sz="3200" b="0" i="0" u="none" baseline="0" dirty="0">
                <a:solidFill>
                  <a:srgbClr val="FFFFFF"/>
                </a:solidFill>
                <a:latin typeface="Gill Sans MT" panose="020B0502020104020203" pitchFamily="34" charset="0"/>
                <a:ea typeface="Gill Sans MT" panose="020B0502020104020203" pitchFamily="34" charset="0"/>
                <a:cs typeface="Gill Sans MT" panose="020B0502020104020203" pitchFamily="34" charset="0"/>
              </a:rPr>
              <a:t>(NSCA 2.0)</a:t>
            </a:r>
          </a:p>
          <a:p>
            <a:pPr marL="1211263" indent="-1211263" algn="l" rtl="0"/>
            <a:r>
              <a:rPr lang="fr-FR" sz="3200" b="0" i="0" u="none" baseline="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1</a:t>
            </a:r>
            <a:r>
              <a:rPr lang="fr-FR" sz="3200" b="0" i="0" u="none" baseline="3000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er</a:t>
            </a:r>
            <a:r>
              <a:rPr lang="fr-FR" sz="3200" b="0" i="0" u="none" baseline="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 jour :  AGRÉGATION ET ANALYSE DES DONNÉES</a:t>
            </a:r>
          </a:p>
          <a:p>
            <a:pPr algn="l" rtl="0"/>
            <a:r>
              <a:rPr lang="fr-FR" sz="3200" b="0" i="0" u="none" baseline="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 h -- /-- h --</a:t>
            </a:r>
          </a:p>
        </p:txBody>
      </p:sp>
      <p:sp>
        <p:nvSpPr>
          <p:cNvPr id="10" name="Subtitle 12">
            <a:extLst>
              <a:ext uri="{FF2B5EF4-FFF2-40B4-BE49-F238E27FC236}">
                <a16:creationId xmlns="" xmlns:a16="http://schemas.microsoft.com/office/drawing/2014/main" id="{30E96685-0D43-40DB-883D-FF196390092A}"/>
              </a:ext>
            </a:extLst>
          </p:cNvPr>
          <p:cNvSpPr>
            <a:spLocks noGrp="1"/>
          </p:cNvSpPr>
          <p:nvPr/>
        </p:nvSpPr>
        <p:spPr>
          <a:xfrm>
            <a:off x="2362200" y="5340352"/>
            <a:ext cx="4191001" cy="676274"/>
          </a:xfrm>
          <a:prstGeom prst="rect">
            <a:avLst/>
          </a:prstGeom>
          <a:effectLst/>
        </p:spPr>
        <p:txBody>
          <a:bodyPr>
            <a:normAutofit/>
          </a:bodyPr>
          <a:lstStyle>
            <a:lvl1pPr marL="0" indent="0" algn="l" defTabSz="457200" rtl="0" eaLnBrk="1" latinLnBrk="0" hangingPunct="1">
              <a:spcBef>
                <a:spcPts val="0"/>
              </a:spcBef>
              <a:spcAft>
                <a:spcPts val="800"/>
              </a:spcAft>
              <a:buFont typeface="Arial"/>
              <a:buNone/>
              <a:defRPr sz="1600" b="0" i="0" kern="1200">
                <a:solidFill>
                  <a:schemeClr val="bg1"/>
                </a:solidFill>
                <a:latin typeface="Gill Sans MT"/>
                <a:ea typeface="+mn-ea"/>
                <a:cs typeface="Gill Sans MT"/>
              </a:defRPr>
            </a:lvl1pPr>
            <a:lvl2pPr marL="457200" indent="0" algn="ctr" defTabSz="457200" rtl="0" eaLnBrk="1" latinLnBrk="0" hangingPunct="1">
              <a:spcBef>
                <a:spcPts val="0"/>
              </a:spcBef>
              <a:spcAft>
                <a:spcPts val="800"/>
              </a:spcAft>
              <a:buFont typeface="Arial"/>
              <a:buNone/>
              <a:defRPr sz="1600" b="0" i="0" kern="1200">
                <a:solidFill>
                  <a:schemeClr val="tx1">
                    <a:tint val="75000"/>
                  </a:schemeClr>
                </a:solidFill>
                <a:latin typeface="Gill Sans MT"/>
                <a:ea typeface="+mn-ea"/>
                <a:cs typeface="Gill Sans MT"/>
              </a:defRPr>
            </a:lvl2pPr>
            <a:lvl3pPr marL="914400" indent="0" algn="ctr" defTabSz="457200" rtl="0" eaLnBrk="1" latinLnBrk="0" hangingPunct="1">
              <a:spcBef>
                <a:spcPct val="20000"/>
              </a:spcBef>
              <a:buFont typeface="Arial"/>
              <a:buNone/>
              <a:defRPr sz="1800" b="0" i="0" kern="1200">
                <a:solidFill>
                  <a:schemeClr val="tx1">
                    <a:tint val="75000"/>
                  </a:schemeClr>
                </a:solidFill>
                <a:latin typeface="Gill Sans MT"/>
                <a:ea typeface="+mn-ea"/>
                <a:cs typeface="Gill Sans MT"/>
              </a:defRPr>
            </a:lvl3pPr>
            <a:lvl4pPr marL="1371600" indent="0" algn="ctr" defTabSz="457200" rtl="0" eaLnBrk="1" latinLnBrk="0" hangingPunct="1">
              <a:spcBef>
                <a:spcPct val="20000"/>
              </a:spcBef>
              <a:buFont typeface="Arial"/>
              <a:buNone/>
              <a:defRPr sz="1600" b="0" i="0" kern="1200">
                <a:solidFill>
                  <a:schemeClr val="tx1">
                    <a:tint val="75000"/>
                  </a:schemeClr>
                </a:solidFill>
                <a:latin typeface="Gill Sans MT"/>
                <a:ea typeface="+mn-ea"/>
                <a:cs typeface="Gill Sans MT"/>
              </a:defRPr>
            </a:lvl4pPr>
            <a:lvl5pPr marL="1828800" indent="0" algn="ctr" defTabSz="457200" rtl="0" eaLnBrk="1" latinLnBrk="0" hangingPunct="1">
              <a:spcBef>
                <a:spcPct val="20000"/>
              </a:spcBef>
              <a:buFont typeface="Arial"/>
              <a:buNone/>
              <a:defRPr sz="1400" b="0" i="0" kern="1200">
                <a:solidFill>
                  <a:schemeClr val="tx1">
                    <a:tint val="75000"/>
                  </a:schemeClr>
                </a:solidFill>
                <a:latin typeface="Gill Sans MT"/>
                <a:ea typeface="+mn-ea"/>
                <a:cs typeface="Gill Sans MT"/>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rtl="0">
              <a:defRPr/>
            </a:pPr>
            <a:r>
              <a:rPr lang="fr-FR" sz="1800" b="0" i="0" u="none" baseline="0">
                <a:solidFill>
                  <a:srgbClr val="FFFFFF"/>
                </a:solidFill>
              </a:rPr>
              <a:t>--/--/----</a:t>
            </a:r>
          </a:p>
        </p:txBody>
      </p:sp>
      <p:cxnSp>
        <p:nvCxnSpPr>
          <p:cNvPr id="12" name="Straight Connector 11">
            <a:extLst>
              <a:ext uri="{FF2B5EF4-FFF2-40B4-BE49-F238E27FC236}">
                <a16:creationId xmlns="" xmlns:a16="http://schemas.microsoft.com/office/drawing/2014/main" id="{1E087F55-E6A5-43B2-A51A-7DF702B4FFAC}"/>
              </a:ext>
            </a:extLst>
          </p:cNvPr>
          <p:cNvCxnSpPr/>
          <p:nvPr/>
        </p:nvCxnSpPr>
        <p:spPr>
          <a:xfrm>
            <a:off x="2438400" y="5184774"/>
            <a:ext cx="54927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49159" name="Picture 3" descr="C:\Users\Mariana Rodrigues\AppData\Local\Microsoft\Windows\INetCacheContent.Word\Horizontal_RGB_294_White.png">
            <a:extLst>
              <a:ext uri="{FF2B5EF4-FFF2-40B4-BE49-F238E27FC236}">
                <a16:creationId xmlns="" xmlns:a16="http://schemas.microsoft.com/office/drawing/2014/main" id="{FAD91B03-7557-4E75-87CF-693947E0F86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9335" t="13753" r="7623" b="12534"/>
          <a:stretch>
            <a:fillRect/>
          </a:stretch>
        </p:blipFill>
        <p:spPr bwMode="auto">
          <a:xfrm>
            <a:off x="4457700" y="6162934"/>
            <a:ext cx="16668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 xmlns:a16="http://schemas.microsoft.com/office/drawing/2014/main" id="{F91E393C-5077-43D6-9E0E-F602E7BC8A37}"/>
              </a:ext>
            </a:extLst>
          </p:cNvPr>
          <p:cNvSpPr txBox="1"/>
          <p:nvPr/>
        </p:nvSpPr>
        <p:spPr>
          <a:xfrm>
            <a:off x="6208575" y="5993041"/>
            <a:ext cx="5912774" cy="830997"/>
          </a:xfrm>
          <a:prstGeom prst="rect">
            <a:avLst/>
          </a:prstGeom>
          <a:noFill/>
        </p:spPr>
        <p:txBody>
          <a:bodyPr wrap="square" rtlCol="0">
            <a:spAutoFit/>
          </a:bodyPr>
          <a:lstStyle/>
          <a:p>
            <a:pPr algn="l" rtl="0"/>
            <a:r>
              <a:rPr lang="fr-FR" sz="1600" b="1" i="0" u="none" baseline="0" dirty="0">
                <a:solidFill>
                  <a:prstClr val="white"/>
                </a:solidFill>
                <a:latin typeface="Calibri Light" panose="020F0302020204030204"/>
              </a:rPr>
              <a:t>USAID Programme de la chaîne </a:t>
            </a:r>
            <a:r>
              <a:rPr lang="fr-FR" sz="1600" b="1" i="0" u="none" baseline="0" dirty="0" smtClean="0">
                <a:solidFill>
                  <a:prstClr val="white"/>
                </a:solidFill>
                <a:latin typeface="Calibri Light" panose="020F0302020204030204"/>
              </a:rPr>
              <a:t>d’approvisionnement </a:t>
            </a:r>
            <a:r>
              <a:rPr lang="fr-FR" sz="1600" b="1" i="0" u="none" baseline="0" dirty="0">
                <a:solidFill>
                  <a:prstClr val="white"/>
                </a:solidFill>
                <a:latin typeface="Calibri Light" panose="020F0302020204030204"/>
              </a:rPr>
              <a:t>de la santé mondiale - Ordre </a:t>
            </a:r>
            <a:r>
              <a:rPr lang="fr-FR" sz="1600" b="1" i="0" u="none" baseline="0" dirty="0" smtClean="0">
                <a:solidFill>
                  <a:prstClr val="white"/>
                </a:solidFill>
                <a:latin typeface="Calibri Light" panose="020F0302020204030204"/>
              </a:rPr>
              <a:t>d’exécution </a:t>
            </a:r>
            <a:r>
              <a:rPr lang="fr-FR" sz="1600" b="1" i="0" u="none" baseline="0" dirty="0">
                <a:solidFill>
                  <a:prstClr val="white"/>
                </a:solidFill>
                <a:latin typeface="Calibri Light" panose="020F0302020204030204"/>
              </a:rPr>
              <a:t>de </a:t>
            </a:r>
            <a:r>
              <a:rPr lang="fr-FR" sz="1600" b="1" i="0" u="none" baseline="0" dirty="0" smtClean="0">
                <a:solidFill>
                  <a:prstClr val="white"/>
                </a:solidFill>
                <a:latin typeface="Calibri Light" panose="020F0302020204030204"/>
              </a:rPr>
              <a:t>l’assistance </a:t>
            </a:r>
            <a:r>
              <a:rPr lang="fr-FR" sz="1600" b="1" i="0" u="none" baseline="0" dirty="0">
                <a:solidFill>
                  <a:prstClr val="white"/>
                </a:solidFill>
                <a:latin typeface="Calibri Light" panose="020F0302020204030204"/>
              </a:rPr>
              <a:t>technique, évaluation nationale de la chaîne </a:t>
            </a:r>
            <a:r>
              <a:rPr lang="fr-FR" sz="1600" b="1" i="0" u="none" baseline="0" dirty="0" smtClean="0">
                <a:solidFill>
                  <a:prstClr val="white"/>
                </a:solidFill>
                <a:latin typeface="Calibri Light" panose="020F0302020204030204"/>
              </a:rPr>
              <a:t>d’approvisionnement </a:t>
            </a:r>
            <a:endParaRPr lang="fr-FR" sz="1600" b="1" i="0" u="none" baseline="0" dirty="0">
              <a:solidFill>
                <a:prstClr val="white"/>
              </a:solidFill>
              <a:latin typeface="Calibri Light" panose="020F0302020204030204"/>
            </a:endParaRPr>
          </a:p>
        </p:txBody>
      </p:sp>
    </p:spTree>
    <p:extLst>
      <p:ext uri="{BB962C8B-B14F-4D97-AF65-F5344CB8AC3E}">
        <p14:creationId xmlns:p14="http://schemas.microsoft.com/office/powerpoint/2010/main" val="1116707148"/>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a:extLst>
              <a:ext uri="{FF2B5EF4-FFF2-40B4-BE49-F238E27FC236}">
                <a16:creationId xmlns="" xmlns:a16="http://schemas.microsoft.com/office/drawing/2014/main" id="{829BC086-28E7-4967-969E-060E47ABE646}"/>
              </a:ext>
            </a:extLst>
          </p:cNvPr>
          <p:cNvSpPr>
            <a:spLocks noGrp="1"/>
          </p:cNvSpPr>
          <p:nvPr>
            <p:ph type="title"/>
          </p:nvPr>
        </p:nvSpPr>
        <p:spPr>
          <a:xfrm>
            <a:off x="914805" y="1425149"/>
            <a:ext cx="10363200" cy="580800"/>
          </a:xfrm>
        </p:spPr>
        <p:txBody>
          <a:bodyPr>
            <a:normAutofit fontScale="90000"/>
          </a:bodyPr>
          <a:lstStyle/>
          <a:p>
            <a:pPr algn="l" rtl="0"/>
            <a:r>
              <a:rPr lang="fr-FR" sz="3100" b="1">
                <a:solidFill>
                  <a:srgbClr val="C00000"/>
                </a:solidFill>
                <a:latin typeface="Gill Sans MT" panose="020B0502020104020203" pitchFamily="34" charset="0"/>
                <a:cs typeface="Gill Sans MT" panose="020B0502020104020203" pitchFamily="34" charset="0"/>
              </a:rPr>
              <a:t/>
            </a:r>
            <a:br>
              <a:rPr lang="fr-FR" sz="3100" b="1">
                <a:solidFill>
                  <a:srgbClr val="C00000"/>
                </a:solidFill>
                <a:latin typeface="Gill Sans MT" panose="020B0502020104020203" pitchFamily="34" charset="0"/>
                <a:cs typeface="Gill Sans MT" panose="020B0502020104020203" pitchFamily="34" charset="0"/>
              </a:rPr>
            </a:br>
            <a:r>
              <a:rPr lang="fr-FR" sz="3100" b="1">
                <a:solidFill>
                  <a:srgbClr val="C00000"/>
                </a:solidFill>
                <a:latin typeface="Gill Sans MT" panose="020B0502020104020203" pitchFamily="34" charset="0"/>
                <a:cs typeface="Gill Sans MT" panose="020B0502020104020203" pitchFamily="34" charset="0"/>
              </a:rPr>
              <a:t/>
            </a:r>
            <a:br>
              <a:rPr lang="fr-FR" sz="3100" b="1">
                <a:solidFill>
                  <a:srgbClr val="C00000"/>
                </a:solidFill>
                <a:latin typeface="Gill Sans MT" panose="020B0502020104020203" pitchFamily="34" charset="0"/>
                <a:cs typeface="Gill Sans MT" panose="020B0502020104020203" pitchFamily="34" charset="0"/>
              </a:rPr>
            </a:br>
            <a:r>
              <a:rPr lang="fr-FR" sz="3100" b="1">
                <a:solidFill>
                  <a:srgbClr val="C00000"/>
                </a:solidFill>
                <a:latin typeface="Gill Sans MT" panose="020B0502020104020203" pitchFamily="34" charset="0"/>
                <a:cs typeface="Gill Sans MT" panose="020B0502020104020203" pitchFamily="34" charset="0"/>
              </a:rPr>
              <a:t/>
            </a:r>
            <a:br>
              <a:rPr lang="fr-FR" sz="3100" b="1">
                <a:solidFill>
                  <a:srgbClr val="C00000"/>
                </a:solidFill>
                <a:latin typeface="Gill Sans MT" panose="020B0502020104020203" pitchFamily="34" charset="0"/>
                <a:cs typeface="Gill Sans MT" panose="020B0502020104020203" pitchFamily="34" charset="0"/>
              </a:rPr>
            </a:br>
            <a:r>
              <a:rPr lang="fr-FR" sz="3100" b="1">
                <a:solidFill>
                  <a:srgbClr val="C00000"/>
                </a:solidFill>
                <a:latin typeface="Gill Sans MT" panose="020B0502020104020203" pitchFamily="34" charset="0"/>
                <a:cs typeface="Gill Sans MT" panose="020B0502020104020203" pitchFamily="34" charset="0"/>
              </a:rPr>
              <a:t/>
            </a:r>
            <a:br>
              <a:rPr lang="fr-FR" sz="3100" b="1">
                <a:solidFill>
                  <a:srgbClr val="C00000"/>
                </a:solidFill>
                <a:latin typeface="Gill Sans MT" panose="020B0502020104020203" pitchFamily="34" charset="0"/>
                <a:cs typeface="Gill Sans MT" panose="020B0502020104020203" pitchFamily="34" charset="0"/>
              </a:rPr>
            </a:br>
            <a:r>
              <a:rPr lang="fr-FR" sz="3100" b="1">
                <a:solidFill>
                  <a:srgbClr val="C00000"/>
                </a:solidFill>
                <a:latin typeface="Gill Sans MT" panose="020B0502020104020203" pitchFamily="34" charset="0"/>
                <a:cs typeface="Gill Sans MT" panose="020B0502020104020203" pitchFamily="34" charset="0"/>
              </a:rPr>
              <a:t/>
            </a:r>
            <a:br>
              <a:rPr lang="fr-FR" sz="3100" b="1">
                <a:solidFill>
                  <a:srgbClr val="C00000"/>
                </a:solidFill>
                <a:latin typeface="Gill Sans MT" panose="020B0502020104020203" pitchFamily="34" charset="0"/>
                <a:cs typeface="Gill Sans MT" panose="020B0502020104020203" pitchFamily="34" charset="0"/>
              </a:rPr>
            </a:br>
            <a:r>
              <a:rPr lang="fr-FR" sz="3100" b="1">
                <a:solidFill>
                  <a:srgbClr val="C00000"/>
                </a:solidFill>
                <a:latin typeface="Gill Sans MT" panose="020B0502020104020203" pitchFamily="34" charset="0"/>
                <a:cs typeface="Gill Sans MT" panose="020B0502020104020203" pitchFamily="34" charset="0"/>
              </a:rPr>
              <a:t/>
            </a:r>
            <a:br>
              <a:rPr lang="fr-FR" sz="3100" b="1">
                <a:solidFill>
                  <a:srgbClr val="C00000"/>
                </a:solidFill>
                <a:latin typeface="Gill Sans MT" panose="020B0502020104020203" pitchFamily="34" charset="0"/>
                <a:cs typeface="Gill Sans MT" panose="020B0502020104020203" pitchFamily="34" charset="0"/>
              </a:rPr>
            </a:br>
            <a:r>
              <a:rPr lang="fr-FR" sz="3200" b="1">
                <a:solidFill>
                  <a:srgbClr val="C00000"/>
                </a:solidFill>
                <a:latin typeface="Gill Sans MT" panose="020B0502020104020203" pitchFamily="34" charset="0"/>
                <a:cs typeface="Gill Sans MT" panose="020B0502020104020203" pitchFamily="34" charset="0"/>
              </a:rPr>
              <a:t/>
            </a:r>
            <a:br>
              <a:rPr lang="fr-FR" sz="3200" b="1">
                <a:solidFill>
                  <a:srgbClr val="C00000"/>
                </a:solidFill>
                <a:latin typeface="Gill Sans MT" panose="020B0502020104020203" pitchFamily="34" charset="0"/>
                <a:cs typeface="Gill Sans MT" panose="020B0502020104020203" pitchFamily="34" charset="0"/>
              </a:rPr>
            </a:br>
            <a:endParaRPr lang="fr-FR" altLang="en-US" sz="3200" b="1" dirty="0">
              <a:solidFill>
                <a:srgbClr val="C00000"/>
              </a:solidFill>
              <a:latin typeface="Gill Sans MT" panose="020B0502020104020203" pitchFamily="34" charset="0"/>
              <a:cs typeface="Gill Sans MT" panose="020B0502020104020203" pitchFamily="34" charset="0"/>
            </a:endParaRPr>
          </a:p>
        </p:txBody>
      </p:sp>
      <p:sp>
        <p:nvSpPr>
          <p:cNvPr id="45059" name="Date Placeholder 3">
            <a:extLst>
              <a:ext uri="{FF2B5EF4-FFF2-40B4-BE49-F238E27FC236}">
                <a16:creationId xmlns="" xmlns:a16="http://schemas.microsoft.com/office/drawing/2014/main" id="{4F04F762-D734-4819-A187-20227253EAFD}"/>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Arial" panose="020B0604020202020204" pitchFamily="34" charset="0"/>
              </a:defRPr>
            </a:lvl1pPr>
            <a:lvl2pPr marL="741334" indent="-284152">
              <a:defRPr sz="2800">
                <a:solidFill>
                  <a:schemeClr val="tx1"/>
                </a:solidFill>
                <a:latin typeface="Arial" panose="020B0604020202020204" pitchFamily="34" charset="0"/>
              </a:defRPr>
            </a:lvl2pPr>
            <a:lvl3pPr marL="1141368" indent="-227004">
              <a:defRPr sz="2800">
                <a:solidFill>
                  <a:schemeClr val="tx1"/>
                </a:solidFill>
                <a:latin typeface="Arial" panose="020B0604020202020204" pitchFamily="34" charset="0"/>
              </a:defRPr>
            </a:lvl3pPr>
            <a:lvl4pPr marL="1598550" indent="-227004">
              <a:defRPr sz="2800">
                <a:solidFill>
                  <a:schemeClr val="tx1"/>
                </a:solidFill>
                <a:latin typeface="Arial" panose="020B0604020202020204" pitchFamily="34" charset="0"/>
              </a:defRPr>
            </a:lvl4pPr>
            <a:lvl5pPr marL="2055734" indent="-227004">
              <a:defRPr sz="2800">
                <a:solidFill>
                  <a:schemeClr val="tx1"/>
                </a:solidFill>
                <a:latin typeface="Arial" panose="020B0604020202020204" pitchFamily="34" charset="0"/>
              </a:defRPr>
            </a:lvl5pPr>
            <a:lvl6pPr marL="2512916" indent="-227004" eaLnBrk="0" fontAlgn="base" hangingPunct="0">
              <a:spcBef>
                <a:spcPct val="0"/>
              </a:spcBef>
              <a:spcAft>
                <a:spcPct val="0"/>
              </a:spcAft>
              <a:defRPr sz="2800">
                <a:solidFill>
                  <a:schemeClr val="tx1"/>
                </a:solidFill>
                <a:latin typeface="Arial" panose="020B0604020202020204" pitchFamily="34" charset="0"/>
              </a:defRPr>
            </a:lvl6pPr>
            <a:lvl7pPr marL="2970098" indent="-227004" eaLnBrk="0" fontAlgn="base" hangingPunct="0">
              <a:spcBef>
                <a:spcPct val="0"/>
              </a:spcBef>
              <a:spcAft>
                <a:spcPct val="0"/>
              </a:spcAft>
              <a:defRPr sz="2800">
                <a:solidFill>
                  <a:schemeClr val="tx1"/>
                </a:solidFill>
                <a:latin typeface="Arial" panose="020B0604020202020204" pitchFamily="34" charset="0"/>
              </a:defRPr>
            </a:lvl7pPr>
            <a:lvl8pPr marL="3427280" indent="-227004" eaLnBrk="0" fontAlgn="base" hangingPunct="0">
              <a:spcBef>
                <a:spcPct val="0"/>
              </a:spcBef>
              <a:spcAft>
                <a:spcPct val="0"/>
              </a:spcAft>
              <a:defRPr sz="2800">
                <a:solidFill>
                  <a:schemeClr val="tx1"/>
                </a:solidFill>
                <a:latin typeface="Arial" panose="020B0604020202020204" pitchFamily="34" charset="0"/>
              </a:defRPr>
            </a:lvl8pPr>
            <a:lvl9pPr marL="3884462" indent="-227004" eaLnBrk="0" fontAlgn="base" hangingPunct="0">
              <a:spcBef>
                <a:spcPct val="0"/>
              </a:spcBef>
              <a:spcAft>
                <a:spcPct val="0"/>
              </a:spcAft>
              <a:defRPr sz="2800">
                <a:solidFill>
                  <a:schemeClr val="tx1"/>
                </a:solidFill>
                <a:latin typeface="Arial" panose="020B0604020202020204" pitchFamily="34" charset="0"/>
              </a:defRPr>
            </a:lvl9pPr>
          </a:lstStyle>
          <a:p>
            <a:pPr algn="l" rtl="0"/>
            <a:fld id="{7770DE6A-AFAE-4BA9-AAB3-9755F28EB553}" type="datetime1">
              <a:rPr lang="en-US" sz="601">
                <a:solidFill>
                  <a:srgbClr val="635C5B"/>
                </a:solidFill>
                <a:latin typeface="Gill Sans MT" panose="020B0502020104020203" pitchFamily="34" charset="0"/>
              </a:rPr>
              <a:pPr algn="l" rtl="0"/>
              <a:t>4/18/2019</a:t>
            </a:fld>
            <a:endParaRPr lang="fr-FR" altLang="en-US" sz="601" dirty="0">
              <a:solidFill>
                <a:srgbClr val="635C5B"/>
              </a:solidFill>
              <a:latin typeface="Gill Sans MT" panose="020B0502020104020203" pitchFamily="34" charset="0"/>
            </a:endParaRPr>
          </a:p>
        </p:txBody>
      </p:sp>
      <p:sp>
        <p:nvSpPr>
          <p:cNvPr id="45061" name="Slide Number Placeholder 5">
            <a:extLst>
              <a:ext uri="{FF2B5EF4-FFF2-40B4-BE49-F238E27FC236}">
                <a16:creationId xmlns="" xmlns:a16="http://schemas.microsoft.com/office/drawing/2014/main" id="{8A604343-BCC3-45E1-BE80-F1DD43D3500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Arial" panose="020B0604020202020204" pitchFamily="34" charset="0"/>
              </a:defRPr>
            </a:lvl1pPr>
            <a:lvl2pPr marL="741334" indent="-284152">
              <a:defRPr sz="2800">
                <a:solidFill>
                  <a:schemeClr val="tx1"/>
                </a:solidFill>
                <a:latin typeface="Arial" panose="020B0604020202020204" pitchFamily="34" charset="0"/>
              </a:defRPr>
            </a:lvl2pPr>
            <a:lvl3pPr marL="1141368" indent="-227004">
              <a:defRPr sz="2800">
                <a:solidFill>
                  <a:schemeClr val="tx1"/>
                </a:solidFill>
                <a:latin typeface="Arial" panose="020B0604020202020204" pitchFamily="34" charset="0"/>
              </a:defRPr>
            </a:lvl3pPr>
            <a:lvl4pPr marL="1598550" indent="-227004">
              <a:defRPr sz="2800">
                <a:solidFill>
                  <a:schemeClr val="tx1"/>
                </a:solidFill>
                <a:latin typeface="Arial" panose="020B0604020202020204" pitchFamily="34" charset="0"/>
              </a:defRPr>
            </a:lvl4pPr>
            <a:lvl5pPr marL="2055734" indent="-227004">
              <a:defRPr sz="2800">
                <a:solidFill>
                  <a:schemeClr val="tx1"/>
                </a:solidFill>
                <a:latin typeface="Arial" panose="020B0604020202020204" pitchFamily="34" charset="0"/>
              </a:defRPr>
            </a:lvl5pPr>
            <a:lvl6pPr marL="2512916" indent="-227004" eaLnBrk="0" fontAlgn="base" hangingPunct="0">
              <a:spcBef>
                <a:spcPct val="0"/>
              </a:spcBef>
              <a:spcAft>
                <a:spcPct val="0"/>
              </a:spcAft>
              <a:defRPr sz="2800">
                <a:solidFill>
                  <a:schemeClr val="tx1"/>
                </a:solidFill>
                <a:latin typeface="Arial" panose="020B0604020202020204" pitchFamily="34" charset="0"/>
              </a:defRPr>
            </a:lvl6pPr>
            <a:lvl7pPr marL="2970098" indent="-227004" eaLnBrk="0" fontAlgn="base" hangingPunct="0">
              <a:spcBef>
                <a:spcPct val="0"/>
              </a:spcBef>
              <a:spcAft>
                <a:spcPct val="0"/>
              </a:spcAft>
              <a:defRPr sz="2800">
                <a:solidFill>
                  <a:schemeClr val="tx1"/>
                </a:solidFill>
                <a:latin typeface="Arial" panose="020B0604020202020204" pitchFamily="34" charset="0"/>
              </a:defRPr>
            </a:lvl7pPr>
            <a:lvl8pPr marL="3427280" indent="-227004" eaLnBrk="0" fontAlgn="base" hangingPunct="0">
              <a:spcBef>
                <a:spcPct val="0"/>
              </a:spcBef>
              <a:spcAft>
                <a:spcPct val="0"/>
              </a:spcAft>
              <a:defRPr sz="2800">
                <a:solidFill>
                  <a:schemeClr val="tx1"/>
                </a:solidFill>
                <a:latin typeface="Arial" panose="020B0604020202020204" pitchFamily="34" charset="0"/>
              </a:defRPr>
            </a:lvl8pPr>
            <a:lvl9pPr marL="3884462" indent="-227004" eaLnBrk="0" fontAlgn="base" hangingPunct="0">
              <a:spcBef>
                <a:spcPct val="0"/>
              </a:spcBef>
              <a:spcAft>
                <a:spcPct val="0"/>
              </a:spcAft>
              <a:defRPr sz="2800">
                <a:solidFill>
                  <a:schemeClr val="tx1"/>
                </a:solidFill>
                <a:latin typeface="Arial" panose="020B0604020202020204" pitchFamily="34" charset="0"/>
              </a:defRPr>
            </a:lvl9pPr>
          </a:lstStyle>
          <a:p>
            <a:pPr algn="r" rtl="0"/>
            <a:fld id="{E139EB3F-7CF1-4F22-A49A-8E1E0EE6AB37}" type="slidenum">
              <a:rPr sz="601">
                <a:solidFill>
                  <a:srgbClr val="635C5B"/>
                </a:solidFill>
                <a:latin typeface="Gill Sans MT" panose="020B0502020104020203" pitchFamily="34" charset="0"/>
              </a:rPr>
              <a:pPr/>
              <a:t>10</a:t>
            </a:fld>
            <a:endParaRPr lang="fr-FR" altLang="en-US" sz="601" dirty="0">
              <a:solidFill>
                <a:srgbClr val="635C5B"/>
              </a:solidFill>
              <a:latin typeface="Gill Sans MT" panose="020B0502020104020203" pitchFamily="34" charset="0"/>
            </a:endParaRPr>
          </a:p>
        </p:txBody>
      </p:sp>
      <p:sp>
        <p:nvSpPr>
          <p:cNvPr id="10" name="Subtitle 2">
            <a:extLst>
              <a:ext uri="{FF2B5EF4-FFF2-40B4-BE49-F238E27FC236}">
                <a16:creationId xmlns="" xmlns:a16="http://schemas.microsoft.com/office/drawing/2014/main" id="{D747A500-FD4D-42E0-B304-85E26050E46A}"/>
              </a:ext>
            </a:extLst>
          </p:cNvPr>
          <p:cNvSpPr txBox="1">
            <a:spLocks/>
          </p:cNvSpPr>
          <p:nvPr/>
        </p:nvSpPr>
        <p:spPr>
          <a:xfrm>
            <a:off x="478473" y="1560212"/>
            <a:ext cx="4827055" cy="6820111"/>
          </a:xfrm>
          <a:prstGeom prst="rect">
            <a:avLst/>
          </a:prstGeom>
        </p:spPr>
        <p:txBody>
          <a:bodyPr vert="horz" lIns="91440" tIns="45720" rIns="91440" bIns="45720" rtlCol="0">
            <a:normAutofit/>
          </a:bodyPr>
          <a:lstStyle>
            <a:lvl1pPr marL="304470" indent="-304470" algn="l" defTabSz="604738" rtl="0" eaLnBrk="1" latinLnBrk="0" hangingPunct="1">
              <a:spcBef>
                <a:spcPts val="0"/>
              </a:spcBef>
              <a:spcAft>
                <a:spcPts val="1058"/>
              </a:spcAft>
              <a:buFont typeface="Arial"/>
              <a:buChar char="•"/>
              <a:defRPr sz="2116" b="0" i="0" kern="1200">
                <a:solidFill>
                  <a:srgbClr val="6C6463"/>
                </a:solidFill>
                <a:latin typeface="Gill Sans MT"/>
                <a:ea typeface="+mn-ea"/>
                <a:cs typeface="Gill Sans MT"/>
              </a:defRPr>
            </a:lvl1pPr>
            <a:lvl2pPr marL="905009" indent="-304470" algn="l" defTabSz="604738" rtl="0" eaLnBrk="1" latinLnBrk="0" hangingPunct="1">
              <a:spcBef>
                <a:spcPts val="0"/>
              </a:spcBef>
              <a:spcAft>
                <a:spcPts val="1058"/>
              </a:spcAft>
              <a:buFont typeface="Arial"/>
              <a:buChar char="–"/>
              <a:defRPr sz="2116" b="0" i="0" kern="1200">
                <a:solidFill>
                  <a:srgbClr val="6C6463"/>
                </a:solidFill>
                <a:latin typeface="Gill Sans MT"/>
                <a:ea typeface="+mn-ea"/>
                <a:cs typeface="Gill Sans MT"/>
              </a:defRPr>
            </a:lvl2pPr>
            <a:lvl3pPr marL="1209477" indent="-304470" algn="l" defTabSz="604738" rtl="0" eaLnBrk="1" latinLnBrk="0" hangingPunct="1">
              <a:spcBef>
                <a:spcPct val="20000"/>
              </a:spcBef>
              <a:buFont typeface="Arial"/>
              <a:buChar char="•"/>
              <a:defRPr sz="2381" b="0" i="0" kern="1200">
                <a:solidFill>
                  <a:srgbClr val="6C6463"/>
                </a:solidFill>
                <a:latin typeface="Gill Sans MT"/>
                <a:ea typeface="+mn-ea"/>
                <a:cs typeface="Gill Sans MT"/>
              </a:defRPr>
            </a:lvl3pPr>
            <a:lvl4pPr marL="1516046" indent="-306569" algn="l" defTabSz="604738" rtl="0" eaLnBrk="1" latinLnBrk="0" hangingPunct="1">
              <a:spcBef>
                <a:spcPct val="20000"/>
              </a:spcBef>
              <a:buFont typeface="Arial"/>
              <a:buChar char="–"/>
              <a:defRPr sz="2116" b="0" i="0" kern="1200">
                <a:solidFill>
                  <a:srgbClr val="6C6463"/>
                </a:solidFill>
                <a:latin typeface="Gill Sans MT"/>
                <a:ea typeface="+mn-ea"/>
                <a:cs typeface="Gill Sans MT"/>
              </a:defRPr>
            </a:lvl4pPr>
            <a:lvl5pPr marL="1660932" indent="-304470" algn="l" defTabSz="604738" rtl="0" eaLnBrk="1" latinLnBrk="0" hangingPunct="1">
              <a:spcBef>
                <a:spcPct val="20000"/>
              </a:spcBef>
              <a:buFont typeface="Arial"/>
              <a:buChar char="»"/>
              <a:defRPr sz="1852" b="0" i="0" kern="1200">
                <a:solidFill>
                  <a:srgbClr val="6C6463"/>
                </a:solidFill>
                <a:latin typeface="Gill Sans MT"/>
                <a:ea typeface="+mn-ea"/>
                <a:cs typeface="Gill Sans MT"/>
              </a:defRPr>
            </a:lvl5pPr>
            <a:lvl6pPr marL="3326061" indent="-302369" algn="l" defTabSz="604738" rtl="0" eaLnBrk="1" latinLnBrk="0" hangingPunct="1">
              <a:spcBef>
                <a:spcPct val="20000"/>
              </a:spcBef>
              <a:buFont typeface="Arial"/>
              <a:buChar char="•"/>
              <a:defRPr sz="2645" kern="1200">
                <a:solidFill>
                  <a:schemeClr val="tx1"/>
                </a:solidFill>
                <a:latin typeface="+mn-lt"/>
                <a:ea typeface="+mn-ea"/>
                <a:cs typeface="+mn-cs"/>
              </a:defRPr>
            </a:lvl6pPr>
            <a:lvl7pPr marL="3930800" indent="-302369" algn="l" defTabSz="604738" rtl="0" eaLnBrk="1" latinLnBrk="0" hangingPunct="1">
              <a:spcBef>
                <a:spcPct val="20000"/>
              </a:spcBef>
              <a:buFont typeface="Arial"/>
              <a:buChar char="•"/>
              <a:defRPr sz="2645" kern="1200">
                <a:solidFill>
                  <a:schemeClr val="tx1"/>
                </a:solidFill>
                <a:latin typeface="+mn-lt"/>
                <a:ea typeface="+mn-ea"/>
                <a:cs typeface="+mn-cs"/>
              </a:defRPr>
            </a:lvl7pPr>
            <a:lvl8pPr marL="4535538" indent="-302369" algn="l" defTabSz="604738" rtl="0" eaLnBrk="1" latinLnBrk="0" hangingPunct="1">
              <a:spcBef>
                <a:spcPct val="20000"/>
              </a:spcBef>
              <a:buFont typeface="Arial"/>
              <a:buChar char="•"/>
              <a:defRPr sz="2645" kern="1200">
                <a:solidFill>
                  <a:schemeClr val="tx1"/>
                </a:solidFill>
                <a:latin typeface="+mn-lt"/>
                <a:ea typeface="+mn-ea"/>
                <a:cs typeface="+mn-cs"/>
              </a:defRPr>
            </a:lvl8pPr>
            <a:lvl9pPr marL="5140277" indent="-302369" algn="l" defTabSz="604738" rtl="0" eaLnBrk="1" latinLnBrk="0" hangingPunct="1">
              <a:spcBef>
                <a:spcPct val="20000"/>
              </a:spcBef>
              <a:buFont typeface="Arial"/>
              <a:buChar char="•"/>
              <a:defRPr sz="2645" kern="1200">
                <a:solidFill>
                  <a:schemeClr val="tx1"/>
                </a:solidFill>
                <a:latin typeface="+mn-lt"/>
                <a:ea typeface="+mn-ea"/>
                <a:cs typeface="+mn-cs"/>
              </a:defRPr>
            </a:lvl9pPr>
          </a:lstStyle>
          <a:p>
            <a:pPr marL="741334" lvl="1" indent="-284152" algn="l" defTabSz="912778" rtl="0">
              <a:lnSpc>
                <a:spcPct val="80000"/>
              </a:lnSpc>
              <a:spcBef>
                <a:spcPct val="20000"/>
              </a:spcBef>
              <a:spcAft>
                <a:spcPct val="0"/>
              </a:spcAft>
              <a:buFontTx/>
              <a:buChar char="–"/>
            </a:pPr>
            <a:r>
              <a:rPr lang="fr-FR" sz="3200" b="0" i="0" u="none" baseline="0">
                <a:solidFill>
                  <a:schemeClr val="tx1"/>
                </a:solidFill>
                <a:latin typeface="Gill Sans MT" panose="020B0502020104020203" pitchFamily="34" charset="0"/>
                <a:cs typeface="Gill Sans MT" panose="020B0502020104020203" pitchFamily="34" charset="0"/>
              </a:rPr>
              <a:t>Six principaux modèles de rapportage.</a:t>
            </a:r>
          </a:p>
          <a:p>
            <a:pPr marL="741334" lvl="1" indent="-284152" algn="l" defTabSz="912778" rtl="0">
              <a:lnSpc>
                <a:spcPct val="80000"/>
              </a:lnSpc>
              <a:spcBef>
                <a:spcPct val="20000"/>
              </a:spcBef>
              <a:spcAft>
                <a:spcPct val="0"/>
              </a:spcAft>
              <a:buFontTx/>
              <a:buChar char="–"/>
            </a:pPr>
            <a:endParaRPr lang="fr-FR" sz="4600" dirty="0">
              <a:solidFill>
                <a:schemeClr val="tx1"/>
              </a:solidFill>
              <a:latin typeface="Gill Sans MT" panose="020B0502020104020203" pitchFamily="34" charset="0"/>
            </a:endParaRPr>
          </a:p>
          <a:p>
            <a:pPr marL="741334" lvl="1" indent="-284152" algn="l" defTabSz="912778" rtl="0">
              <a:lnSpc>
                <a:spcPct val="80000"/>
              </a:lnSpc>
              <a:spcBef>
                <a:spcPct val="20000"/>
              </a:spcBef>
              <a:spcAft>
                <a:spcPct val="0"/>
              </a:spcAft>
              <a:buFontTx/>
              <a:buChar char="–"/>
            </a:pPr>
            <a:r>
              <a:rPr lang="fr-FR" sz="3200" b="0" i="0" u="none" baseline="0">
                <a:solidFill>
                  <a:schemeClr val="tx1"/>
                </a:solidFill>
                <a:latin typeface="Gill Sans MT" panose="020B0502020104020203" pitchFamily="34" charset="0"/>
              </a:rPr>
              <a:t>Généralement adaptés à un public spécifique.</a:t>
            </a:r>
          </a:p>
          <a:p>
            <a:pPr marL="741334" lvl="1" indent="-284152" algn="l" defTabSz="912778" rtl="0">
              <a:lnSpc>
                <a:spcPct val="80000"/>
              </a:lnSpc>
              <a:spcBef>
                <a:spcPct val="20000"/>
              </a:spcBef>
              <a:spcAft>
                <a:spcPct val="0"/>
              </a:spcAft>
            </a:pPr>
            <a:endParaRPr lang="fr-FR" altLang="en-US" sz="2399" dirty="0">
              <a:solidFill>
                <a:srgbClr val="000000"/>
              </a:solidFill>
              <a:latin typeface="Gill Sans MT" panose="020B0502020104020203" pitchFamily="34" charset="0"/>
              <a:cs typeface="Gill Sans MT" panose="020B0502020104020203" pitchFamily="34" charset="0"/>
            </a:endParaRPr>
          </a:p>
        </p:txBody>
      </p:sp>
      <p:sp>
        <p:nvSpPr>
          <p:cNvPr id="7" name="Rectangle 6">
            <a:extLst>
              <a:ext uri="{FF2B5EF4-FFF2-40B4-BE49-F238E27FC236}">
                <a16:creationId xmlns="" xmlns:a16="http://schemas.microsoft.com/office/drawing/2014/main" id="{2E7D733D-A07D-4539-BA22-8D7888120FA7}"/>
              </a:ext>
            </a:extLst>
          </p:cNvPr>
          <p:cNvSpPr/>
          <p:nvPr/>
        </p:nvSpPr>
        <p:spPr>
          <a:xfrm>
            <a:off x="914805" y="480886"/>
            <a:ext cx="3376437" cy="584775"/>
          </a:xfrm>
          <a:prstGeom prst="rect">
            <a:avLst/>
          </a:prstGeom>
        </p:spPr>
        <p:txBody>
          <a:bodyPr wrap="none">
            <a:spAutoFit/>
          </a:bodyPr>
          <a:lstStyle/>
          <a:p>
            <a:pPr algn="l" rtl="0"/>
            <a:r>
              <a:rPr lang="fr-FR" sz="3200" b="1" i="0" u="none" baseline="0">
                <a:solidFill>
                  <a:srgbClr val="C00000"/>
                </a:solidFill>
                <a:latin typeface="Gill Sans MT" panose="020B0502020104020203" pitchFamily="34" charset="0"/>
                <a:cs typeface="Gill Sans MT" panose="020B0502020104020203" pitchFamily="34" charset="0"/>
              </a:rPr>
              <a:t>Détails du rapportage</a:t>
            </a:r>
            <a:endParaRPr lang="fr-FR" sz="3200" dirty="0"/>
          </a:p>
        </p:txBody>
      </p:sp>
      <p:pic>
        <p:nvPicPr>
          <p:cNvPr id="5" name="Picture 4" descr="A close up of text on a black background&#10;&#10;Description generated with high confidence">
            <a:extLst>
              <a:ext uri="{FF2B5EF4-FFF2-40B4-BE49-F238E27FC236}">
                <a16:creationId xmlns="" xmlns:a16="http://schemas.microsoft.com/office/drawing/2014/main" id="{154B61C6-4F38-4A4C-9341-4ED5F0501905}"/>
              </a:ext>
            </a:extLst>
          </p:cNvPr>
          <p:cNvPicPr>
            <a:picLocks noChangeAspect="1"/>
          </p:cNvPicPr>
          <p:nvPr/>
        </p:nvPicPr>
        <p:blipFill>
          <a:blip r:embed="rId3"/>
          <a:stretch>
            <a:fillRect/>
          </a:stretch>
        </p:blipFill>
        <p:spPr>
          <a:xfrm>
            <a:off x="5305528" y="0"/>
            <a:ext cx="6858000" cy="6858000"/>
          </a:xfrm>
          <a:prstGeom prst="rect">
            <a:avLst/>
          </a:prstGeom>
        </p:spPr>
      </p:pic>
    </p:spTree>
    <p:extLst>
      <p:ext uri="{BB962C8B-B14F-4D97-AF65-F5344CB8AC3E}">
        <p14:creationId xmlns:p14="http://schemas.microsoft.com/office/powerpoint/2010/main" val="21030216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76516" y="292099"/>
            <a:ext cx="11446626" cy="580800"/>
          </a:xfrm>
        </p:spPr>
        <p:txBody>
          <a:bodyPr>
            <a:normAutofit fontScale="90000"/>
          </a:bodyPr>
          <a:lstStyle/>
          <a:p>
            <a:pPr algn="l" rtl="0"/>
            <a:r>
              <a:rPr lang="fr-FR" sz="3200" b="1" i="0" u="none" baseline="0" dirty="0">
                <a:solidFill>
                  <a:srgbClr val="C00000"/>
                </a:solidFill>
                <a:latin typeface="Gill Sans MT" panose="020B0502020104020203" pitchFamily="34" charset="0"/>
              </a:rPr>
              <a:t>Planification des investissements affectant la chaîne </a:t>
            </a:r>
            <a:r>
              <a:rPr lang="fr-FR" sz="3200" b="1" i="0" u="none" baseline="0" dirty="0" smtClean="0">
                <a:solidFill>
                  <a:srgbClr val="C00000"/>
                </a:solidFill>
                <a:latin typeface="Gill Sans MT" panose="020B0502020104020203" pitchFamily="34" charset="0"/>
              </a:rPr>
              <a:t>d’approvisionnement </a:t>
            </a:r>
            <a:r>
              <a:rPr lang="fr-FR" sz="3200" b="1" i="0" u="none" baseline="0" dirty="0">
                <a:solidFill>
                  <a:srgbClr val="C00000"/>
                </a:solidFill>
                <a:latin typeface="Gill Sans MT" panose="020B0502020104020203" pitchFamily="34" charset="0"/>
              </a:rPr>
              <a:t>– Utilisation des résultats de la NSCA</a:t>
            </a:r>
          </a:p>
        </p:txBody>
      </p:sp>
      <p:sp>
        <p:nvSpPr>
          <p:cNvPr id="14" name="Content Placeholder 13"/>
          <p:cNvSpPr>
            <a:spLocks noGrp="1"/>
          </p:cNvSpPr>
          <p:nvPr>
            <p:ph idx="1"/>
          </p:nvPr>
        </p:nvSpPr>
        <p:spPr>
          <a:xfrm>
            <a:off x="631767" y="1070909"/>
            <a:ext cx="11288684" cy="6027937"/>
          </a:xfrm>
        </p:spPr>
        <p:txBody>
          <a:bodyPr>
            <a:noAutofit/>
          </a:bodyPr>
          <a:lstStyle/>
          <a:p>
            <a:pPr algn="l" rtl="0"/>
            <a:r>
              <a:rPr lang="fr-FR" sz="2200" b="1" i="0" u="none" baseline="0" dirty="0"/>
              <a:t>Exposé des politiques/mesures </a:t>
            </a:r>
            <a:r>
              <a:rPr lang="fr-FR" sz="2200" b="0" i="0" u="none" baseline="0" dirty="0"/>
              <a:t>– Vise à convaincre le ministère de la Santé et les principaux bailleurs de fonds du bien-fondé des mesures à prendre et des avantages que ces mesures procureront au pays.</a:t>
            </a:r>
          </a:p>
          <a:p>
            <a:endParaRPr lang="fr-FR" sz="200" dirty="0"/>
          </a:p>
          <a:p>
            <a:pPr algn="l" rtl="0"/>
            <a:r>
              <a:rPr lang="fr-FR" sz="2200" b="1" i="0" u="none" baseline="0" dirty="0"/>
              <a:t>Tableau de bord des données </a:t>
            </a:r>
            <a:r>
              <a:rPr lang="fr-FR" sz="2200" b="0" i="0" u="none" baseline="0" dirty="0"/>
              <a:t>– Fournit un aperçu des points faibles généraux à </a:t>
            </a:r>
            <a:r>
              <a:rPr lang="fr-FR" sz="2200" b="0" i="0" u="none" baseline="0" dirty="0" smtClean="0"/>
              <a:t>l’origine </a:t>
            </a:r>
            <a:r>
              <a:rPr lang="fr-FR" sz="2200" b="0" i="0" u="none" baseline="0" dirty="0"/>
              <a:t>de la situation actuelle et permet de suivre </a:t>
            </a:r>
            <a:r>
              <a:rPr lang="fr-FR" sz="2200" b="0" i="0" u="none" baseline="0" dirty="0" smtClean="0"/>
              <a:t>l’impact </a:t>
            </a:r>
            <a:r>
              <a:rPr lang="fr-FR" sz="2200" b="0" i="0" u="none" baseline="0" dirty="0"/>
              <a:t>des investissements réalisés. Va dans le sens de </a:t>
            </a:r>
            <a:r>
              <a:rPr lang="fr-FR" sz="2200" b="0" i="0" u="none" baseline="0" dirty="0" smtClean="0"/>
              <a:t>l’exposé </a:t>
            </a:r>
            <a:r>
              <a:rPr lang="fr-FR" sz="2200" b="0" i="0" u="none" baseline="0" dirty="0"/>
              <a:t>des politiques/mesures afin de confirmer que vous ciblez les secteurs pertinents.</a:t>
            </a:r>
          </a:p>
          <a:p>
            <a:endParaRPr lang="fr-FR" sz="200" dirty="0"/>
          </a:p>
          <a:p>
            <a:pPr algn="l" rtl="0"/>
            <a:r>
              <a:rPr lang="fr-FR" sz="2200" b="1" i="0" u="none" baseline="0" dirty="0"/>
              <a:t>Rapport technique </a:t>
            </a:r>
            <a:r>
              <a:rPr lang="fr-FR" sz="2200" b="0" i="0" u="none" baseline="0" dirty="0"/>
              <a:t>– Fournit au personnel technique et aux responsables des magasins centraux de fournitures médicales des descriptions détaillées des points faibles et des points forts du système, en termes de performance et de capacité. Aide à identifier les priorités </a:t>
            </a:r>
            <a:r>
              <a:rPr lang="fr-FR" sz="2200" b="0" i="0" u="none" baseline="0" dirty="0" smtClean="0"/>
              <a:t>d’investissement</a:t>
            </a:r>
            <a:r>
              <a:rPr lang="fr-FR" sz="2200" b="0" i="0" u="none" baseline="0" dirty="0"/>
              <a:t>.</a:t>
            </a:r>
          </a:p>
          <a:p>
            <a:endParaRPr lang="fr-FR" sz="200" dirty="0"/>
          </a:p>
          <a:p>
            <a:pPr algn="l" rtl="0"/>
            <a:r>
              <a:rPr lang="fr-FR" sz="2200" b="1" i="0" u="none" baseline="0" dirty="0"/>
              <a:t>Tableaux </a:t>
            </a:r>
            <a:r>
              <a:rPr lang="fr-FR" sz="2200" b="1" i="0" u="none" baseline="0" dirty="0" smtClean="0"/>
              <a:t>d’analyse </a:t>
            </a:r>
            <a:r>
              <a:rPr lang="fr-FR" sz="2200" b="0" i="0" u="none" baseline="0" dirty="0"/>
              <a:t>– Propose des extractions détaillées pour cerner les points faibles et lacunes (techniques, au niveau de la chaîne </a:t>
            </a:r>
            <a:r>
              <a:rPr lang="fr-FR" sz="2200" b="0" i="0" u="none" baseline="0" dirty="0" smtClean="0"/>
              <a:t>d’approvisionnement</a:t>
            </a:r>
            <a:r>
              <a:rPr lang="fr-FR" sz="2200" b="0" i="0" u="none" baseline="0" dirty="0"/>
              <a:t>, perspectives géographiques) pour des investissements mieux ciblés. </a:t>
            </a:r>
          </a:p>
          <a:p>
            <a:pPr lvl="1" algn="l" rtl="0"/>
            <a:r>
              <a:rPr lang="fr-FR" sz="2000" b="0" i="0" u="none" baseline="0" dirty="0"/>
              <a:t>P. ex., à quels niveaux de la chaîne </a:t>
            </a:r>
            <a:r>
              <a:rPr lang="fr-FR" sz="2000" b="0" i="0" u="none" baseline="0" dirty="0" smtClean="0"/>
              <a:t>d’approvisionnement </a:t>
            </a:r>
            <a:r>
              <a:rPr lang="fr-FR" sz="2000" b="0" i="0" u="none" baseline="0" dirty="0"/>
              <a:t>les informations sont-elles bloquées ? Quelles régions ont le plus besoin de voir leur infrastructure revitalisée ? Quelles sont les lacunes exactes en matière de prévision et de planification des approvisionnements ?</a:t>
            </a:r>
          </a:p>
        </p:txBody>
      </p:sp>
    </p:spTree>
    <p:extLst>
      <p:ext uri="{BB962C8B-B14F-4D97-AF65-F5344CB8AC3E}">
        <p14:creationId xmlns:p14="http://schemas.microsoft.com/office/powerpoint/2010/main" val="2765806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992" y="482080"/>
            <a:ext cx="4442030" cy="2477688"/>
          </a:xfrm>
        </p:spPr>
        <p:txBody>
          <a:bodyPr>
            <a:noAutofit/>
          </a:bodyPr>
          <a:lstStyle/>
          <a:p>
            <a:r>
              <a:rPr lang="fr-FR" sz="3600" b="1" i="0" u="none" baseline="0" dirty="0">
                <a:solidFill>
                  <a:srgbClr val="C00000"/>
                </a:solidFill>
                <a:latin typeface="Gill Sans MT" panose="020B0502020104020203" pitchFamily="34" charset="0"/>
              </a:rPr>
              <a:t>Cadre </a:t>
            </a:r>
            <a:r>
              <a:rPr lang="fr-FR" sz="3600" b="1" dirty="0">
                <a:solidFill>
                  <a:srgbClr val="C00000"/>
                </a:solidFill>
                <a:latin typeface="Gill Sans MT" panose="020B0502020104020203" pitchFamily="34" charset="0"/>
              </a:rPr>
              <a:t>de </a:t>
            </a:r>
            <a:r>
              <a:rPr lang="fr-FR" sz="3600" b="1" dirty="0" smtClean="0">
                <a:solidFill>
                  <a:srgbClr val="C00000"/>
                </a:solidFill>
                <a:latin typeface="Gill Sans MT" panose="020B0502020104020203" pitchFamily="34" charset="0"/>
              </a:rPr>
              <a:t>l’outil EVM pour </a:t>
            </a:r>
            <a:r>
              <a:rPr lang="fr-FR" sz="3600" b="1" i="0" u="none" baseline="0" dirty="0" smtClean="0">
                <a:solidFill>
                  <a:srgbClr val="C00000"/>
                </a:solidFill>
                <a:latin typeface="Gill Sans MT" panose="020B0502020104020203" pitchFamily="34" charset="0"/>
              </a:rPr>
              <a:t>l’utilisation </a:t>
            </a:r>
            <a:r>
              <a:rPr lang="fr-FR" sz="3600" b="1" i="0" u="none" baseline="0" dirty="0">
                <a:solidFill>
                  <a:srgbClr val="C00000"/>
                </a:solidFill>
                <a:latin typeface="Gill Sans MT" panose="020B0502020104020203" pitchFamily="34" charset="0"/>
              </a:rPr>
              <a:t>des résultats de </a:t>
            </a:r>
            <a:r>
              <a:rPr lang="fr-FR" sz="3600" b="1" i="0" u="none" baseline="0" dirty="0" smtClean="0">
                <a:solidFill>
                  <a:srgbClr val="C00000"/>
                </a:solidFill>
                <a:latin typeface="Gill Sans MT" panose="020B0502020104020203" pitchFamily="34" charset="0"/>
              </a:rPr>
              <a:t>l’évaluation</a:t>
            </a:r>
            <a:endParaRPr lang="fr-FR" sz="3600" b="1" i="0" u="none" baseline="0" dirty="0">
              <a:solidFill>
                <a:srgbClr val="C00000"/>
              </a:solidFill>
              <a:latin typeface="Gill Sans MT" panose="020B0502020104020203" pitchFamily="34" charset="0"/>
            </a:endParaRP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193031" y="244682"/>
            <a:ext cx="5416354" cy="6507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0771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 xmlns:a16="http://schemas.microsoft.com/office/drawing/2014/main" id="{AE1A8982-A8FE-434C-841B-957CA43B7779}"/>
              </a:ext>
            </a:extLst>
          </p:cNvPr>
          <p:cNvSpPr/>
          <p:nvPr/>
        </p:nvSpPr>
        <p:spPr>
          <a:xfrm>
            <a:off x="0" y="0"/>
            <a:ext cx="12192000" cy="6932815"/>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sz="1361" kern="0" dirty="0">
              <a:solidFill>
                <a:sysClr val="windowText" lastClr="000000"/>
              </a:solidFill>
            </a:endParaRPr>
          </a:p>
        </p:txBody>
      </p:sp>
      <p:cxnSp>
        <p:nvCxnSpPr>
          <p:cNvPr id="6" name="Straight Connector 5">
            <a:extLst>
              <a:ext uri="{FF2B5EF4-FFF2-40B4-BE49-F238E27FC236}">
                <a16:creationId xmlns="" xmlns:a16="http://schemas.microsoft.com/office/drawing/2014/main" id="{6A2C2400-55C3-4622-BE03-9CA2A2E9F769}"/>
              </a:ext>
            </a:extLst>
          </p:cNvPr>
          <p:cNvCxnSpPr/>
          <p:nvPr/>
        </p:nvCxnSpPr>
        <p:spPr>
          <a:xfrm>
            <a:off x="6096000" y="6111864"/>
            <a:ext cx="0" cy="603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1">
            <a:extLst>
              <a:ext uri="{FF2B5EF4-FFF2-40B4-BE49-F238E27FC236}">
                <a16:creationId xmlns="" xmlns:a16="http://schemas.microsoft.com/office/drawing/2014/main" id="{65F477E9-DF8E-4C9C-9F9D-9EA894096F0D}"/>
              </a:ext>
            </a:extLst>
          </p:cNvPr>
          <p:cNvSpPr>
            <a:spLocks noGrp="1"/>
          </p:cNvSpPr>
          <p:nvPr/>
        </p:nvSpPr>
        <p:spPr>
          <a:xfrm>
            <a:off x="2362201" y="1479551"/>
            <a:ext cx="8317522" cy="2462213"/>
          </a:xfrm>
          <a:prstGeom prst="rect">
            <a:avLst/>
          </a:prstGeom>
          <a:effectLst/>
        </p:spPr>
        <p:txBody>
          <a:bodyPr anchor="b">
            <a:normAutofit lnSpcReduction="10000"/>
          </a:bodyPr>
          <a:lstStyle>
            <a:lvl1pPr defTabSz="457200">
              <a:defRPr sz="2800">
                <a:solidFill>
                  <a:schemeClr val="tx1"/>
                </a:solidFill>
                <a:latin typeface="Arial" panose="020B0604020202020204" pitchFamily="34" charset="0"/>
              </a:defRPr>
            </a:lvl1pPr>
            <a:lvl2pPr marL="742950" indent="-285750" defTabSz="457200">
              <a:defRPr sz="2800">
                <a:solidFill>
                  <a:schemeClr val="tx1"/>
                </a:solidFill>
                <a:latin typeface="Arial" panose="020B0604020202020204" pitchFamily="34" charset="0"/>
              </a:defRPr>
            </a:lvl2pPr>
            <a:lvl3pPr marL="1143000" indent="-228600" defTabSz="457200">
              <a:defRPr sz="2800">
                <a:solidFill>
                  <a:schemeClr val="tx1"/>
                </a:solidFill>
                <a:latin typeface="Arial" panose="020B0604020202020204" pitchFamily="34" charset="0"/>
              </a:defRPr>
            </a:lvl3pPr>
            <a:lvl4pPr marL="1600200" indent="-228600" defTabSz="457200">
              <a:defRPr sz="2800">
                <a:solidFill>
                  <a:schemeClr val="tx1"/>
                </a:solidFill>
                <a:latin typeface="Arial" panose="020B0604020202020204" pitchFamily="34" charset="0"/>
              </a:defRPr>
            </a:lvl4pPr>
            <a:lvl5pPr marL="2057400" indent="-228600" defTabSz="457200">
              <a:defRPr sz="2800">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sz="2800">
                <a:solidFill>
                  <a:schemeClr val="tx1"/>
                </a:solidFill>
                <a:latin typeface="Arial" panose="020B0604020202020204" pitchFamily="34" charset="0"/>
              </a:defRPr>
            </a:lvl9pPr>
          </a:lstStyle>
          <a:p>
            <a:pPr algn="l" rtl="0"/>
            <a:r>
              <a:rPr lang="fr-FR" sz="3200" b="0" i="0" u="none" baseline="0" dirty="0">
                <a:solidFill>
                  <a:srgbClr val="FFFFFF"/>
                </a:solidFill>
                <a:latin typeface="Gill Sans MT" panose="020B0502020104020203" pitchFamily="34" charset="0"/>
                <a:ea typeface="Gill Sans MT" panose="020B0502020104020203" pitchFamily="34" charset="0"/>
                <a:cs typeface="Gill Sans MT" panose="020B0502020104020203" pitchFamily="34" charset="0"/>
              </a:rPr>
              <a:t>FORMATION DES PARTIES PRENANTES À </a:t>
            </a:r>
            <a:r>
              <a:rPr lang="fr-FR" sz="3200" b="0" i="0" u="none" baseline="0" dirty="0" smtClean="0">
                <a:solidFill>
                  <a:srgbClr val="FFFFFF"/>
                </a:solidFill>
                <a:latin typeface="Gill Sans MT" panose="020B0502020104020203" pitchFamily="34" charset="0"/>
                <a:ea typeface="Gill Sans MT" panose="020B0502020104020203" pitchFamily="34" charset="0"/>
                <a:cs typeface="Gill Sans MT" panose="020B0502020104020203" pitchFamily="34" charset="0"/>
              </a:rPr>
              <a:t>L’ÉVALUATION </a:t>
            </a:r>
            <a:r>
              <a:rPr lang="fr-FR" sz="3200" b="0" i="0" u="none" baseline="0" dirty="0">
                <a:solidFill>
                  <a:srgbClr val="FFFFFF"/>
                </a:solidFill>
                <a:latin typeface="Gill Sans MT" panose="020B0502020104020203" pitchFamily="34" charset="0"/>
                <a:ea typeface="Gill Sans MT" panose="020B0502020104020203" pitchFamily="34" charset="0"/>
                <a:cs typeface="Gill Sans MT" panose="020B0502020104020203" pitchFamily="34" charset="0"/>
              </a:rPr>
              <a:t>NATIONALE DE LA CHAÎNE </a:t>
            </a:r>
            <a:r>
              <a:rPr lang="fr-FR" sz="3200" b="0" i="0" u="none" baseline="0" dirty="0" smtClean="0">
                <a:solidFill>
                  <a:srgbClr val="FFFFFF"/>
                </a:solidFill>
                <a:latin typeface="Gill Sans MT" panose="020B0502020104020203" pitchFamily="34" charset="0"/>
                <a:ea typeface="Gill Sans MT" panose="020B0502020104020203" pitchFamily="34" charset="0"/>
                <a:cs typeface="Gill Sans MT" panose="020B0502020104020203" pitchFamily="34" charset="0"/>
              </a:rPr>
              <a:t>D’APPROVISIONNEMENT </a:t>
            </a:r>
            <a:r>
              <a:rPr lang="fr-FR" sz="3200" b="0" i="0" u="none" baseline="0" dirty="0">
                <a:solidFill>
                  <a:srgbClr val="FFFFFF"/>
                </a:solidFill>
                <a:latin typeface="Gill Sans MT" panose="020B0502020104020203" pitchFamily="34" charset="0"/>
                <a:ea typeface="Gill Sans MT" panose="020B0502020104020203" pitchFamily="34" charset="0"/>
                <a:cs typeface="Gill Sans MT" panose="020B0502020104020203" pitchFamily="34" charset="0"/>
              </a:rPr>
              <a:t>(NSCA 2.0)</a:t>
            </a:r>
          </a:p>
          <a:p>
            <a:pPr marL="1211263" indent="-1211263" algn="l" rtl="0"/>
            <a:r>
              <a:rPr lang="fr-FR" sz="3200" b="0" i="0" u="none" baseline="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1</a:t>
            </a:r>
            <a:r>
              <a:rPr lang="fr-FR" sz="3200" b="0" i="0" u="none" baseline="3000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er</a:t>
            </a:r>
            <a:r>
              <a:rPr lang="fr-FR" sz="3200" b="0" i="0" u="none" baseline="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 jour :  Résultats et analyse</a:t>
            </a:r>
          </a:p>
          <a:p>
            <a:pPr algn="l" rtl="0"/>
            <a:r>
              <a:rPr lang="fr-FR" sz="3200" b="0" i="0" u="none" baseline="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 h -- /-- h --</a:t>
            </a:r>
          </a:p>
          <a:p>
            <a:pPr algn="l" rtl="0"/>
            <a:endParaRPr lang="fr-FR" altLang="en-US" sz="800" dirty="0">
              <a:solidFill>
                <a:srgbClr val="000000"/>
              </a:solidFill>
              <a:latin typeface="Gill Sans MT" panose="020B0502020104020203" pitchFamily="34" charset="0"/>
              <a:ea typeface="Gill Sans MT" panose="020B0502020104020203" pitchFamily="34" charset="0"/>
              <a:cs typeface="Gill Sans MT" panose="020B0502020104020203" pitchFamily="34" charset="0"/>
            </a:endParaRPr>
          </a:p>
        </p:txBody>
      </p:sp>
      <p:sp>
        <p:nvSpPr>
          <p:cNvPr id="10" name="Subtitle 12">
            <a:extLst>
              <a:ext uri="{FF2B5EF4-FFF2-40B4-BE49-F238E27FC236}">
                <a16:creationId xmlns="" xmlns:a16="http://schemas.microsoft.com/office/drawing/2014/main" id="{A5DA08E8-AE8A-4B9E-A800-6267744BB982}"/>
              </a:ext>
            </a:extLst>
          </p:cNvPr>
          <p:cNvSpPr>
            <a:spLocks noGrp="1"/>
          </p:cNvSpPr>
          <p:nvPr/>
        </p:nvSpPr>
        <p:spPr>
          <a:xfrm>
            <a:off x="2362200" y="5340352"/>
            <a:ext cx="4191001" cy="676274"/>
          </a:xfrm>
          <a:prstGeom prst="rect">
            <a:avLst/>
          </a:prstGeom>
          <a:effectLst/>
        </p:spPr>
        <p:txBody>
          <a:bodyPr>
            <a:normAutofit/>
          </a:bodyPr>
          <a:lstStyle>
            <a:lvl1pPr marL="0" indent="0" algn="l" defTabSz="457200" rtl="0" eaLnBrk="1" latinLnBrk="0" hangingPunct="1">
              <a:spcBef>
                <a:spcPts val="0"/>
              </a:spcBef>
              <a:spcAft>
                <a:spcPts val="800"/>
              </a:spcAft>
              <a:buFont typeface="Arial"/>
              <a:buNone/>
              <a:defRPr sz="1600" b="0" i="0" kern="1200">
                <a:solidFill>
                  <a:schemeClr val="bg1"/>
                </a:solidFill>
                <a:latin typeface="Gill Sans MT"/>
                <a:ea typeface="+mn-ea"/>
                <a:cs typeface="Gill Sans MT"/>
              </a:defRPr>
            </a:lvl1pPr>
            <a:lvl2pPr marL="457200" indent="0" algn="ctr" defTabSz="457200" rtl="0" eaLnBrk="1" latinLnBrk="0" hangingPunct="1">
              <a:spcBef>
                <a:spcPts val="0"/>
              </a:spcBef>
              <a:spcAft>
                <a:spcPts val="800"/>
              </a:spcAft>
              <a:buFont typeface="Arial"/>
              <a:buNone/>
              <a:defRPr sz="1600" b="0" i="0" kern="1200">
                <a:solidFill>
                  <a:schemeClr val="tx1">
                    <a:tint val="75000"/>
                  </a:schemeClr>
                </a:solidFill>
                <a:latin typeface="Gill Sans MT"/>
                <a:ea typeface="+mn-ea"/>
                <a:cs typeface="Gill Sans MT"/>
              </a:defRPr>
            </a:lvl2pPr>
            <a:lvl3pPr marL="914400" indent="0" algn="ctr" defTabSz="457200" rtl="0" eaLnBrk="1" latinLnBrk="0" hangingPunct="1">
              <a:spcBef>
                <a:spcPct val="20000"/>
              </a:spcBef>
              <a:buFont typeface="Arial"/>
              <a:buNone/>
              <a:defRPr sz="1800" b="0" i="0" kern="1200">
                <a:solidFill>
                  <a:schemeClr val="tx1">
                    <a:tint val="75000"/>
                  </a:schemeClr>
                </a:solidFill>
                <a:latin typeface="Gill Sans MT"/>
                <a:ea typeface="+mn-ea"/>
                <a:cs typeface="Gill Sans MT"/>
              </a:defRPr>
            </a:lvl3pPr>
            <a:lvl4pPr marL="1371600" indent="0" algn="ctr" defTabSz="457200" rtl="0" eaLnBrk="1" latinLnBrk="0" hangingPunct="1">
              <a:spcBef>
                <a:spcPct val="20000"/>
              </a:spcBef>
              <a:buFont typeface="Arial"/>
              <a:buNone/>
              <a:defRPr sz="1600" b="0" i="0" kern="1200">
                <a:solidFill>
                  <a:schemeClr val="tx1">
                    <a:tint val="75000"/>
                  </a:schemeClr>
                </a:solidFill>
                <a:latin typeface="Gill Sans MT"/>
                <a:ea typeface="+mn-ea"/>
                <a:cs typeface="Gill Sans MT"/>
              </a:defRPr>
            </a:lvl4pPr>
            <a:lvl5pPr marL="1828800" indent="0" algn="ctr" defTabSz="457200" rtl="0" eaLnBrk="1" latinLnBrk="0" hangingPunct="1">
              <a:spcBef>
                <a:spcPct val="20000"/>
              </a:spcBef>
              <a:buFont typeface="Arial"/>
              <a:buNone/>
              <a:defRPr sz="1400" b="0" i="0" kern="1200">
                <a:solidFill>
                  <a:schemeClr val="tx1">
                    <a:tint val="75000"/>
                  </a:schemeClr>
                </a:solidFill>
                <a:latin typeface="Gill Sans MT"/>
                <a:ea typeface="+mn-ea"/>
                <a:cs typeface="Gill Sans MT"/>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rtl="0">
              <a:defRPr/>
            </a:pPr>
            <a:r>
              <a:rPr lang="fr-FR" sz="1800" b="0" i="0" u="none" baseline="0">
                <a:solidFill>
                  <a:srgbClr val="FFFFFF"/>
                </a:solidFill>
              </a:rPr>
              <a:t>--/--/----</a:t>
            </a:r>
            <a:endParaRPr lang="fr-FR" sz="1800" dirty="0">
              <a:solidFill>
                <a:srgbClr val="FFFFFF"/>
              </a:solidFill>
            </a:endParaRPr>
          </a:p>
        </p:txBody>
      </p:sp>
      <p:cxnSp>
        <p:nvCxnSpPr>
          <p:cNvPr id="12" name="Straight Connector 11">
            <a:extLst>
              <a:ext uri="{FF2B5EF4-FFF2-40B4-BE49-F238E27FC236}">
                <a16:creationId xmlns="" xmlns:a16="http://schemas.microsoft.com/office/drawing/2014/main" id="{0AB3C290-D446-4057-B83C-6A2ED36A336D}"/>
              </a:ext>
            </a:extLst>
          </p:cNvPr>
          <p:cNvCxnSpPr/>
          <p:nvPr/>
        </p:nvCxnSpPr>
        <p:spPr>
          <a:xfrm>
            <a:off x="2438400" y="5184774"/>
            <a:ext cx="54927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39943" name="Picture 3" descr="C:\Users\Mariana Rodrigues\AppData\Local\Microsoft\Windows\INetCacheContent.Word\Horizontal_RGB_294_White.png">
            <a:extLst>
              <a:ext uri="{FF2B5EF4-FFF2-40B4-BE49-F238E27FC236}">
                <a16:creationId xmlns="" xmlns:a16="http://schemas.microsoft.com/office/drawing/2014/main" id="{B66CD02E-BDDC-4D38-B0AF-B1EDBE28567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9335" t="13753" r="7623" b="12534"/>
          <a:stretch>
            <a:fillRect/>
          </a:stretch>
        </p:blipFill>
        <p:spPr bwMode="auto">
          <a:xfrm>
            <a:off x="4377875" y="6130914"/>
            <a:ext cx="16668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 xmlns:a16="http://schemas.microsoft.com/office/drawing/2014/main" id="{918F998B-3CDE-42DF-AF26-6A2CE33904E3}"/>
              </a:ext>
            </a:extLst>
          </p:cNvPr>
          <p:cNvSpPr txBox="1"/>
          <p:nvPr/>
        </p:nvSpPr>
        <p:spPr>
          <a:xfrm>
            <a:off x="6147252" y="6004134"/>
            <a:ext cx="5912774" cy="830997"/>
          </a:xfrm>
          <a:prstGeom prst="rect">
            <a:avLst/>
          </a:prstGeom>
          <a:noFill/>
        </p:spPr>
        <p:txBody>
          <a:bodyPr wrap="square" rtlCol="0">
            <a:spAutoFit/>
          </a:bodyPr>
          <a:lstStyle/>
          <a:p>
            <a:pPr algn="l" rtl="0"/>
            <a:r>
              <a:rPr lang="fr-FR" sz="1600" b="1" i="0" u="none" baseline="0" dirty="0">
                <a:solidFill>
                  <a:prstClr val="white"/>
                </a:solidFill>
                <a:latin typeface="Calibri Light" panose="020F0302020204030204"/>
              </a:rPr>
              <a:t>USAID Programme de la chaîne </a:t>
            </a:r>
            <a:r>
              <a:rPr lang="fr-FR" sz="1600" b="1" i="0" u="none" baseline="0" dirty="0" smtClean="0">
                <a:solidFill>
                  <a:prstClr val="white"/>
                </a:solidFill>
                <a:latin typeface="Calibri Light" panose="020F0302020204030204"/>
              </a:rPr>
              <a:t>d’approvisionnement </a:t>
            </a:r>
            <a:r>
              <a:rPr lang="fr-FR" sz="1600" b="1" i="0" u="none" baseline="0" dirty="0">
                <a:solidFill>
                  <a:prstClr val="white"/>
                </a:solidFill>
                <a:latin typeface="Calibri Light" panose="020F0302020204030204"/>
              </a:rPr>
              <a:t>de la santé mondiale - Ordre </a:t>
            </a:r>
            <a:r>
              <a:rPr lang="fr-FR" sz="1600" b="1" i="0" u="none" baseline="0" dirty="0" smtClean="0">
                <a:solidFill>
                  <a:prstClr val="white"/>
                </a:solidFill>
                <a:latin typeface="Calibri Light" panose="020F0302020204030204"/>
              </a:rPr>
              <a:t>d’exécution </a:t>
            </a:r>
            <a:r>
              <a:rPr lang="fr-FR" sz="1600" b="1" i="0" u="none" baseline="0" dirty="0">
                <a:solidFill>
                  <a:prstClr val="white"/>
                </a:solidFill>
                <a:latin typeface="Calibri Light" panose="020F0302020204030204"/>
              </a:rPr>
              <a:t>de </a:t>
            </a:r>
            <a:r>
              <a:rPr lang="fr-FR" sz="1600" b="1" i="0" u="none" baseline="0" dirty="0" smtClean="0">
                <a:solidFill>
                  <a:prstClr val="white"/>
                </a:solidFill>
                <a:latin typeface="Calibri Light" panose="020F0302020204030204"/>
              </a:rPr>
              <a:t>l’assistance </a:t>
            </a:r>
            <a:r>
              <a:rPr lang="fr-FR" sz="1600" b="1" i="0" u="none" baseline="0" dirty="0">
                <a:solidFill>
                  <a:prstClr val="white"/>
                </a:solidFill>
                <a:latin typeface="Calibri Light" panose="020F0302020204030204"/>
              </a:rPr>
              <a:t>technique, évaluation nationale de la chaîne </a:t>
            </a:r>
            <a:r>
              <a:rPr lang="fr-FR" sz="1600" b="1" i="0" u="none" baseline="0" dirty="0" smtClean="0">
                <a:solidFill>
                  <a:prstClr val="white"/>
                </a:solidFill>
                <a:latin typeface="Calibri Light" panose="020F0302020204030204"/>
              </a:rPr>
              <a:t>d’approvisionnement </a:t>
            </a:r>
            <a:endParaRPr lang="fr-FR" sz="1600" b="1" i="0" u="none" baseline="0" dirty="0">
              <a:solidFill>
                <a:prstClr val="white"/>
              </a:solidFill>
              <a:latin typeface="Calibri Light" panose="020F0302020204030204"/>
            </a:endParaRPr>
          </a:p>
        </p:txBody>
      </p:sp>
    </p:spTree>
    <p:extLst>
      <p:ext uri="{BB962C8B-B14F-4D97-AF65-F5344CB8AC3E}">
        <p14:creationId xmlns:p14="http://schemas.microsoft.com/office/powerpoint/2010/main" val="679996663"/>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Content Placeholder 1"/>
          <p:cNvSpPr>
            <a:spLocks noGrp="1"/>
          </p:cNvSpPr>
          <p:nvPr>
            <p:ph idx="1"/>
          </p:nvPr>
        </p:nvSpPr>
        <p:spPr>
          <a:xfrm>
            <a:off x="1824038" y="1219200"/>
            <a:ext cx="8615362" cy="4953000"/>
          </a:xfrm>
        </p:spPr>
        <p:txBody>
          <a:bodyPr/>
          <a:lstStyle/>
          <a:p>
            <a:pPr marL="0" indent="0" algn="l" rtl="0">
              <a:buNone/>
            </a:pPr>
            <a:r>
              <a:rPr lang="fr-FR" b="0" i="0" u="none" baseline="0" dirty="0">
                <a:solidFill>
                  <a:srgbClr val="C00000"/>
                </a:solidFill>
                <a:latin typeface="Gill Sans MT" panose="020B0502020104020203" pitchFamily="34" charset="0"/>
                <a:cs typeface="Gill Sans MT" pitchFamily="34" charset="0"/>
              </a:rPr>
              <a:t>Associer CMM et KPI pour identifier les opportunités.</a:t>
            </a:r>
          </a:p>
        </p:txBody>
      </p:sp>
      <p:sp>
        <p:nvSpPr>
          <p:cNvPr id="46086" name="Title 5"/>
          <p:cNvSpPr>
            <a:spLocks noGrp="1"/>
          </p:cNvSpPr>
          <p:nvPr>
            <p:ph type="title"/>
          </p:nvPr>
        </p:nvSpPr>
        <p:spPr>
          <a:xfrm>
            <a:off x="1824038" y="-87664"/>
            <a:ext cx="8615362" cy="1311128"/>
          </a:xfrm>
        </p:spPr>
        <p:txBody>
          <a:bodyPr/>
          <a:lstStyle/>
          <a:p>
            <a:pPr algn="l" rtl="0" eaLnBrk="1" hangingPunct="1"/>
            <a:r>
              <a:rPr lang="fr-FR" b="1">
                <a:latin typeface="Gill Sans MT" panose="020B0502020104020203" pitchFamily="34" charset="0"/>
                <a:cs typeface="Gill Sans MT" pitchFamily="34" charset="0"/>
              </a:rPr>
              <a:t/>
            </a:r>
            <a:br>
              <a:rPr lang="fr-FR" b="1">
                <a:latin typeface="Gill Sans MT" panose="020B0502020104020203" pitchFamily="34" charset="0"/>
                <a:cs typeface="Gill Sans MT" pitchFamily="34" charset="0"/>
              </a:rPr>
            </a:br>
            <a:endParaRPr lang="fr-FR" altLang="en-US" dirty="0">
              <a:latin typeface="Gill Sans MT" panose="020B0502020104020203" pitchFamily="34" charset="0"/>
              <a:cs typeface="Gill Sans MT" pitchFamily="34" charset="0"/>
            </a:endParaRPr>
          </a:p>
        </p:txBody>
      </p:sp>
      <p:grpSp>
        <p:nvGrpSpPr>
          <p:cNvPr id="3" name="Group 2"/>
          <p:cNvGrpSpPr/>
          <p:nvPr/>
        </p:nvGrpSpPr>
        <p:grpSpPr>
          <a:xfrm>
            <a:off x="6686339" y="1795463"/>
            <a:ext cx="3366709" cy="2057400"/>
            <a:chOff x="685800" y="1747838"/>
            <a:chExt cx="2819400" cy="2057400"/>
          </a:xfrm>
        </p:grpSpPr>
        <p:sp>
          <p:nvSpPr>
            <p:cNvPr id="10" name="Content Placeholder 7">
              <a:extLst/>
            </p:cNvPr>
            <p:cNvSpPr txBox="1">
              <a:spLocks/>
            </p:cNvSpPr>
            <p:nvPr/>
          </p:nvSpPr>
          <p:spPr bwMode="auto">
            <a:xfrm>
              <a:off x="685800" y="2073275"/>
              <a:ext cx="2819400" cy="993775"/>
            </a:xfrm>
            <a:prstGeom prst="rect">
              <a:avLst/>
            </a:prstGeom>
            <a:noFill/>
            <a:ln w="28575">
              <a:solidFill>
                <a:srgbClr val="003366"/>
              </a:solidFill>
            </a:ln>
            <a:extLst>
              <a:ext uri="{909E8E84-426E-40DD-AFC4-6F175D3DCCD1}">
                <a14:hiddenFill xmlns:a14="http://schemas.microsoft.com/office/drawing/2010/main">
                  <a:solidFill>
                    <a:srgbClr val="FFFFFF"/>
                  </a:solidFill>
                </a14:hiddenFill>
              </a:ext>
            </a:extLst>
          </p:spPr>
          <p:txBody>
            <a:bodyPr/>
            <a:lstStyle>
              <a:lvl1pPr marL="234950" indent="-234950" algn="l" rtl="0" eaLnBrk="0" fontAlgn="base" hangingPunct="0">
                <a:spcBef>
                  <a:spcPct val="20000"/>
                </a:spcBef>
                <a:spcAft>
                  <a:spcPct val="0"/>
                </a:spcAft>
                <a:buChar char="•"/>
                <a:defRPr sz="2400">
                  <a:solidFill>
                    <a:srgbClr val="154068"/>
                  </a:solidFill>
                  <a:latin typeface="+mn-lt"/>
                  <a:ea typeface="+mn-ea"/>
                  <a:cs typeface="+mn-cs"/>
                </a:defRPr>
              </a:lvl1pPr>
              <a:lvl2pPr marL="692150" indent="-234950" algn="l" rtl="0" eaLnBrk="0" fontAlgn="base" hangingPunct="0">
                <a:spcBef>
                  <a:spcPct val="20000"/>
                </a:spcBef>
                <a:spcAft>
                  <a:spcPct val="0"/>
                </a:spcAft>
                <a:buSzPct val="70000"/>
                <a:buFont typeface="Wingdings" pitchFamily="2" charset="2"/>
                <a:buChar char="§"/>
                <a:defRPr sz="2000">
                  <a:solidFill>
                    <a:schemeClr val="tx1"/>
                  </a:solidFill>
                  <a:latin typeface="+mn-lt"/>
                </a:defRPr>
              </a:lvl2pPr>
              <a:lvl3pPr marL="1149350" indent="-234950" algn="l" rtl="0" eaLnBrk="0" fontAlgn="base" hangingPunct="0">
                <a:spcBef>
                  <a:spcPct val="20000"/>
                </a:spcBef>
                <a:spcAft>
                  <a:spcPct val="0"/>
                </a:spcAft>
                <a:buSzPct val="80000"/>
                <a:buFont typeface="Arial" charset="0"/>
                <a:buChar char="-"/>
                <a:defRPr sz="1800">
                  <a:solidFill>
                    <a:schemeClr val="tx1"/>
                  </a:solidFill>
                  <a:latin typeface="+mn-lt"/>
                </a:defRPr>
              </a:lvl3pPr>
              <a:lvl4pPr marL="1606550" indent="-234950" algn="l" rtl="0" eaLnBrk="0" fontAlgn="base" hangingPunct="0">
                <a:spcBef>
                  <a:spcPct val="20000"/>
                </a:spcBef>
                <a:spcAft>
                  <a:spcPct val="0"/>
                </a:spcAft>
                <a:buChar char="–"/>
                <a:defRPr sz="1600">
                  <a:solidFill>
                    <a:schemeClr val="tx1"/>
                  </a:solidFill>
                  <a:latin typeface="+mn-lt"/>
                </a:defRPr>
              </a:lvl4pPr>
              <a:lvl5pPr marL="2063750" indent="-234950" algn="l" rtl="0" eaLnBrk="0" fontAlgn="base" hangingPunct="0">
                <a:spcBef>
                  <a:spcPct val="20000"/>
                </a:spcBef>
                <a:spcAft>
                  <a:spcPct val="0"/>
                </a:spcAft>
                <a:defRPr sz="1600">
                  <a:solidFill>
                    <a:schemeClr val="tx1"/>
                  </a:solidFill>
                  <a:latin typeface="+mn-lt"/>
                </a:defRPr>
              </a:lvl5pPr>
              <a:lvl6pPr marL="2520950" indent="-234950" algn="l" rtl="0" eaLnBrk="1" fontAlgn="base" hangingPunct="1">
                <a:spcBef>
                  <a:spcPct val="20000"/>
                </a:spcBef>
                <a:spcAft>
                  <a:spcPct val="0"/>
                </a:spcAft>
                <a:defRPr sz="1600">
                  <a:solidFill>
                    <a:schemeClr val="tx1"/>
                  </a:solidFill>
                  <a:latin typeface="+mn-lt"/>
                </a:defRPr>
              </a:lvl6pPr>
              <a:lvl7pPr marL="2978150" indent="-234950" algn="l" rtl="0" eaLnBrk="1" fontAlgn="base" hangingPunct="1">
                <a:spcBef>
                  <a:spcPct val="20000"/>
                </a:spcBef>
                <a:spcAft>
                  <a:spcPct val="0"/>
                </a:spcAft>
                <a:defRPr sz="1600">
                  <a:solidFill>
                    <a:schemeClr val="tx1"/>
                  </a:solidFill>
                  <a:latin typeface="+mn-lt"/>
                </a:defRPr>
              </a:lvl7pPr>
              <a:lvl8pPr marL="3435350" indent="-234950" algn="l" rtl="0" eaLnBrk="1" fontAlgn="base" hangingPunct="1">
                <a:spcBef>
                  <a:spcPct val="20000"/>
                </a:spcBef>
                <a:spcAft>
                  <a:spcPct val="0"/>
                </a:spcAft>
                <a:defRPr sz="1600">
                  <a:solidFill>
                    <a:schemeClr val="tx1"/>
                  </a:solidFill>
                  <a:latin typeface="+mn-lt"/>
                </a:defRPr>
              </a:lvl8pPr>
              <a:lvl9pPr marL="3892550" indent="-234950" algn="l" rtl="0" eaLnBrk="1" fontAlgn="base" hangingPunct="1">
                <a:spcBef>
                  <a:spcPct val="20000"/>
                </a:spcBef>
                <a:spcAft>
                  <a:spcPct val="0"/>
                </a:spcAft>
                <a:defRPr sz="1600">
                  <a:solidFill>
                    <a:schemeClr val="tx1"/>
                  </a:solidFill>
                  <a:latin typeface="+mn-lt"/>
                </a:defRPr>
              </a:lvl9pPr>
            </a:lstStyle>
            <a:p>
              <a:pPr marL="0" indent="0" algn="ctr" rtl="0">
                <a:buNone/>
                <a:defRPr/>
              </a:pPr>
              <a:r>
                <a:rPr lang="fr-FR" sz="1400" b="0" i="0" u="none" baseline="0" dirty="0">
                  <a:solidFill>
                    <a:schemeClr val="tx1"/>
                  </a:solidFill>
                  <a:latin typeface="Gill Sans MT" panose="020B0502020104020203" pitchFamily="34" charset="0"/>
                </a:rPr>
                <a:t>Permet de mesurer le degré de maturité des capacités </a:t>
              </a:r>
              <a:r>
                <a:rPr lang="fr-FR" sz="1400" b="0" i="0" u="none" baseline="0" dirty="0" smtClean="0">
                  <a:solidFill>
                    <a:schemeClr val="tx1"/>
                  </a:solidFill>
                  <a:latin typeface="Gill Sans MT" panose="020B0502020104020203" pitchFamily="34" charset="0"/>
                </a:rPr>
                <a:t>d’une </a:t>
              </a:r>
              <a:r>
                <a:rPr lang="fr-FR" sz="1400" b="0" i="0" u="none" baseline="0" dirty="0">
                  <a:solidFill>
                    <a:schemeClr val="tx1"/>
                  </a:solidFill>
                  <a:latin typeface="Gill Sans MT" panose="020B0502020104020203" pitchFamily="34" charset="0"/>
                </a:rPr>
                <a:t>chaîne </a:t>
              </a:r>
              <a:r>
                <a:rPr lang="fr-FR" sz="1400" b="0" i="0" u="none" baseline="0" dirty="0" smtClean="0">
                  <a:solidFill>
                    <a:schemeClr val="tx1"/>
                  </a:solidFill>
                  <a:latin typeface="Gill Sans MT" panose="020B0502020104020203" pitchFamily="34" charset="0"/>
                </a:rPr>
                <a:t>d’approvisionnement</a:t>
              </a:r>
              <a:r>
                <a:rPr lang="fr-FR" sz="1400" b="0" i="0" u="none" baseline="0" dirty="0">
                  <a:solidFill>
                    <a:schemeClr val="tx1"/>
                  </a:solidFill>
                  <a:latin typeface="Gill Sans MT" panose="020B0502020104020203" pitchFamily="34" charset="0"/>
                </a:rPr>
                <a:t>, en les comparant </a:t>
              </a:r>
              <a:r>
                <a:rPr lang="fr-FR" sz="1400" b="0" i="0" u="none" baseline="0" dirty="0" smtClean="0">
                  <a:solidFill>
                    <a:schemeClr val="tx1"/>
                  </a:solidFill>
                  <a:latin typeface="Gill Sans MT" panose="020B0502020104020203" pitchFamily="34" charset="0"/>
                </a:rPr>
                <a:t/>
              </a:r>
              <a:br>
                <a:rPr lang="fr-FR" sz="1400" b="0" i="0" u="none" baseline="0" dirty="0" smtClean="0">
                  <a:solidFill>
                    <a:schemeClr val="tx1"/>
                  </a:solidFill>
                  <a:latin typeface="Gill Sans MT" panose="020B0502020104020203" pitchFamily="34" charset="0"/>
                </a:rPr>
              </a:br>
              <a:r>
                <a:rPr lang="fr-FR" sz="1400" b="0" i="0" u="none" baseline="0" dirty="0" smtClean="0">
                  <a:solidFill>
                    <a:schemeClr val="tx1"/>
                  </a:solidFill>
                  <a:latin typeface="Gill Sans MT" panose="020B0502020104020203" pitchFamily="34" charset="0"/>
                </a:rPr>
                <a:t>aux </a:t>
              </a:r>
              <a:r>
                <a:rPr lang="fr-FR" sz="1400" b="0" i="0" u="none" baseline="0" dirty="0">
                  <a:solidFill>
                    <a:schemeClr val="tx1"/>
                  </a:solidFill>
                  <a:latin typeface="Gill Sans MT" panose="020B0502020104020203" pitchFamily="34" charset="0"/>
                </a:rPr>
                <a:t>normes de bonnes pratiques.</a:t>
              </a:r>
            </a:p>
            <a:p>
              <a:pPr marL="0" indent="0" algn="ctr" rtl="0">
                <a:buNone/>
                <a:defRPr/>
              </a:pPr>
              <a:endParaRPr lang="fr-FR" sz="2000" kern="0" dirty="0">
                <a:solidFill>
                  <a:srgbClr val="003366"/>
                </a:solidFill>
                <a:latin typeface="Gill Sans MT" panose="020B0502020104020203" pitchFamily="34" charset="0"/>
              </a:endParaRPr>
            </a:p>
            <a:p>
              <a:pPr marL="0" indent="0" algn="ctr" rtl="0">
                <a:buNone/>
                <a:defRPr/>
              </a:pPr>
              <a:endParaRPr lang="fr-FR" sz="2000" kern="0" dirty="0">
                <a:solidFill>
                  <a:srgbClr val="003366"/>
                </a:solidFill>
                <a:latin typeface="Gill Sans MT" panose="020B0502020104020203" pitchFamily="34" charset="0"/>
              </a:endParaRPr>
            </a:p>
            <a:p>
              <a:pPr algn="ctr" rtl="0">
                <a:defRPr/>
              </a:pPr>
              <a:endParaRPr lang="fr-FR" sz="2000" kern="0" dirty="0">
                <a:solidFill>
                  <a:srgbClr val="003366"/>
                </a:solidFill>
                <a:latin typeface="Gill Sans MT" panose="020B0502020104020203" pitchFamily="34" charset="0"/>
              </a:endParaRPr>
            </a:p>
          </p:txBody>
        </p:sp>
        <p:sp>
          <p:nvSpPr>
            <p:cNvPr id="12" name="Down Arrow 7">
              <a:extLst/>
            </p:cNvPr>
            <p:cNvSpPr/>
            <p:nvPr/>
          </p:nvSpPr>
          <p:spPr>
            <a:xfrm>
              <a:off x="1312863" y="3195638"/>
              <a:ext cx="1563687" cy="609600"/>
            </a:xfrm>
            <a:prstGeom prst="downArrow">
              <a:avLst/>
            </a:prstGeom>
            <a:solidFill>
              <a:srgbClr val="003366"/>
            </a:solidFill>
            <a:ln w="25400" cap="flat" cmpd="sng" algn="ctr">
              <a:solidFill>
                <a:srgbClr val="003366"/>
              </a:solidFill>
              <a:prstDash val="solid"/>
            </a:ln>
            <a:effectLst/>
          </p:spPr>
          <p:txBody>
            <a:bodyPr anchor="ctr"/>
            <a:lstStyle/>
            <a:p>
              <a:pPr algn="ctr" rtl="0">
                <a:defRPr/>
              </a:pPr>
              <a:r>
                <a:rPr lang="fr-FR" sz="1100" b="1" i="0" u="none" kern="0" baseline="0">
                  <a:solidFill>
                    <a:srgbClr val="FFFFFF"/>
                  </a:solidFill>
                  <a:latin typeface="Gill Sans MT" panose="020B0502020104020203" pitchFamily="34" charset="0"/>
                </a:rPr>
                <a:t>Extrants</a:t>
              </a:r>
            </a:p>
          </p:txBody>
        </p:sp>
        <p:sp>
          <p:nvSpPr>
            <p:cNvPr id="46090" name="TextBox 17"/>
            <p:cNvSpPr txBox="1">
              <a:spLocks noChangeArrowheads="1"/>
            </p:cNvSpPr>
            <p:nvPr/>
          </p:nvSpPr>
          <p:spPr bwMode="auto">
            <a:xfrm>
              <a:off x="685800" y="1747838"/>
              <a:ext cx="2819400" cy="276999"/>
            </a:xfrm>
            <a:prstGeom prst="rect">
              <a:avLst/>
            </a:prstGeom>
            <a:solidFill>
              <a:srgbClr val="003366"/>
            </a:solidFill>
            <a:ln w="28575">
              <a:solidFill>
                <a:srgbClr val="003366"/>
              </a:solidFill>
              <a:miter lim="800000"/>
              <a:headEnd/>
              <a:tailEnd/>
            </a:ln>
          </p:spPr>
          <p:txBody>
            <a:bodyPr>
              <a:spAutoFit/>
            </a:bodyPr>
            <a:lstStyle>
              <a:lvl1pPr>
                <a:spcAft>
                  <a:spcPts val="1200"/>
                </a:spcAft>
                <a:buFont typeface="Arial" panose="020B0604020202020204" pitchFamily="34" charset="0"/>
                <a:buChar char="•"/>
                <a:defRPr sz="2000">
                  <a:solidFill>
                    <a:srgbClr val="635C5B"/>
                  </a:solidFill>
                  <a:latin typeface="Gill Sans MT" pitchFamily="34" charset="0"/>
                  <a:ea typeface="Gill Sans MT" pitchFamily="34" charset="0"/>
                  <a:cs typeface="Gill Sans MT" pitchFamily="34" charset="0"/>
                </a:defRPr>
              </a:lvl1pPr>
              <a:lvl2pPr marL="742950" indent="-285750">
                <a:spcAft>
                  <a:spcPts val="1200"/>
                </a:spcAft>
                <a:buFont typeface="Arial" panose="020B0604020202020204" pitchFamily="34" charset="0"/>
                <a:buChar char="–"/>
                <a:defRPr sz="2000">
                  <a:solidFill>
                    <a:srgbClr val="635C5B"/>
                  </a:solidFill>
                  <a:latin typeface="Gill Sans MT" pitchFamily="34" charset="0"/>
                  <a:ea typeface="Gill Sans MT" pitchFamily="34" charset="0"/>
                  <a:cs typeface="Gill Sans MT" pitchFamily="34" charset="0"/>
                </a:defRPr>
              </a:lvl2pPr>
              <a:lvl3pPr marL="1143000" indent="-228600">
                <a:spcBef>
                  <a:spcPct val="20000"/>
                </a:spcBef>
                <a:buFont typeface="Arial" panose="020B0604020202020204" pitchFamily="34" charset="0"/>
                <a:buChar char="•"/>
                <a:defRPr>
                  <a:solidFill>
                    <a:srgbClr val="6C6463"/>
                  </a:solidFill>
                  <a:latin typeface="Gill Sans MT" pitchFamily="34" charset="0"/>
                  <a:ea typeface="Gill Sans MT" pitchFamily="34" charset="0"/>
                  <a:cs typeface="Gill Sans MT" pitchFamily="34" charset="0"/>
                </a:defRPr>
              </a:lvl3pPr>
              <a:lvl4pPr marL="1600200" indent="-228600">
                <a:spcBef>
                  <a:spcPct val="20000"/>
                </a:spcBef>
                <a:buFont typeface="Arial" panose="020B0604020202020204" pitchFamily="34" charset="0"/>
                <a:buChar char="–"/>
                <a:defRPr sz="1600">
                  <a:solidFill>
                    <a:srgbClr val="6C6463"/>
                  </a:solidFill>
                  <a:latin typeface="Gill Sans MT" pitchFamily="34" charset="0"/>
                  <a:ea typeface="Gill Sans MT" pitchFamily="34" charset="0"/>
                  <a:cs typeface="Gill Sans MT" pitchFamily="34" charset="0"/>
                </a:defRPr>
              </a:lvl4pPr>
              <a:lvl5pPr marL="2057400" indent="-228600">
                <a:spcBef>
                  <a:spcPct val="20000"/>
                </a:spcBef>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5pPr>
              <a:lvl6pPr marL="25146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6pPr>
              <a:lvl7pPr marL="29718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7pPr>
              <a:lvl8pPr marL="34290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8pPr>
              <a:lvl9pPr marL="38862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9pPr>
            </a:lstStyle>
            <a:p>
              <a:pPr algn="ctr" rtl="0">
                <a:spcAft>
                  <a:spcPct val="0"/>
                </a:spcAft>
                <a:buFontTx/>
                <a:buNone/>
              </a:pPr>
              <a:r>
                <a:rPr lang="fr-FR" sz="1200" b="1" i="0" u="none" baseline="0">
                  <a:solidFill>
                    <a:schemeClr val="bg1"/>
                  </a:solidFill>
                </a:rPr>
                <a:t>CMM</a:t>
              </a:r>
            </a:p>
          </p:txBody>
        </p:sp>
      </p:grpSp>
      <p:sp>
        <p:nvSpPr>
          <p:cNvPr id="40972" name="TextBox 1">
            <a:extLst/>
          </p:cNvPr>
          <p:cNvSpPr txBox="1">
            <a:spLocks noChangeArrowheads="1"/>
          </p:cNvSpPr>
          <p:nvPr/>
        </p:nvSpPr>
        <p:spPr bwMode="auto">
          <a:xfrm>
            <a:off x="2085976" y="5558813"/>
            <a:ext cx="9079329" cy="8617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457200" indent="-45720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742950" indent="-28575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1143000" indent="-22860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600200" indent="-228600">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2057400" indent="-228600">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25146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9718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34290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8862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l" rtl="0">
              <a:spcAft>
                <a:spcPct val="0"/>
              </a:spcAft>
              <a:buFontTx/>
              <a:buChar char="•"/>
              <a:defRPr/>
            </a:pPr>
            <a:r>
              <a:rPr lang="fr-FR" sz="2500" b="0" i="0" u="none" baseline="0" dirty="0">
                <a:solidFill>
                  <a:schemeClr val="tx1"/>
                </a:solidFill>
              </a:rPr>
              <a:t>Hypothèses en matière de performance basées sur les capacités</a:t>
            </a:r>
          </a:p>
          <a:p>
            <a:pPr algn="l" rtl="0">
              <a:spcAft>
                <a:spcPct val="0"/>
              </a:spcAft>
              <a:buFontTx/>
              <a:buChar char="•"/>
              <a:defRPr/>
            </a:pPr>
            <a:r>
              <a:rPr lang="fr-FR" sz="2500" b="0" i="0" u="none" baseline="0" dirty="0">
                <a:solidFill>
                  <a:schemeClr val="tx1"/>
                </a:solidFill>
              </a:rPr>
              <a:t>Identifier les domaines </a:t>
            </a:r>
            <a:r>
              <a:rPr lang="fr-FR" sz="2500" b="0" i="0" u="none" baseline="0" dirty="0" smtClean="0">
                <a:solidFill>
                  <a:schemeClr val="tx1"/>
                </a:solidFill>
              </a:rPr>
              <a:t>d’intervention </a:t>
            </a:r>
            <a:r>
              <a:rPr lang="fr-FR" sz="2500" b="0" i="0" u="none" baseline="0" dirty="0">
                <a:solidFill>
                  <a:schemeClr val="tx1"/>
                </a:solidFill>
              </a:rPr>
              <a:t>possibles</a:t>
            </a:r>
          </a:p>
        </p:txBody>
      </p:sp>
      <p:grpSp>
        <p:nvGrpSpPr>
          <p:cNvPr id="2" name="Group 1"/>
          <p:cNvGrpSpPr/>
          <p:nvPr/>
        </p:nvGrpSpPr>
        <p:grpSpPr>
          <a:xfrm>
            <a:off x="2249606" y="1795463"/>
            <a:ext cx="3293945" cy="2057400"/>
            <a:chOff x="5638800" y="1747838"/>
            <a:chExt cx="2900363" cy="2057400"/>
          </a:xfrm>
        </p:grpSpPr>
        <p:sp>
          <p:nvSpPr>
            <p:cNvPr id="11" name="Content Placeholder 9">
              <a:extLst/>
            </p:cNvPr>
            <p:cNvSpPr txBox="1">
              <a:spLocks/>
            </p:cNvSpPr>
            <p:nvPr/>
          </p:nvSpPr>
          <p:spPr bwMode="auto">
            <a:xfrm>
              <a:off x="5638800" y="2073275"/>
              <a:ext cx="2900363" cy="993775"/>
            </a:xfrm>
            <a:prstGeom prst="rect">
              <a:avLst/>
            </a:prstGeom>
            <a:noFill/>
            <a:ln w="28575">
              <a:solidFill>
                <a:srgbClr val="003366"/>
              </a:solidFill>
            </a:ln>
            <a:extLst>
              <a:ext uri="{909E8E84-426E-40DD-AFC4-6F175D3DCCD1}">
                <a14:hiddenFill xmlns:a14="http://schemas.microsoft.com/office/drawing/2010/main">
                  <a:solidFill>
                    <a:srgbClr val="FFFFFF"/>
                  </a:solidFill>
                </a14:hiddenFill>
              </a:ext>
            </a:extLst>
          </p:spPr>
          <p:txBody>
            <a:bodyPr/>
            <a:lstStyle>
              <a:lvl1pPr marL="234950" indent="-234950" algn="l" rtl="0" eaLnBrk="0" fontAlgn="base" hangingPunct="0">
                <a:spcBef>
                  <a:spcPct val="20000"/>
                </a:spcBef>
                <a:spcAft>
                  <a:spcPct val="0"/>
                </a:spcAft>
                <a:buChar char="•"/>
                <a:defRPr sz="2400">
                  <a:solidFill>
                    <a:srgbClr val="154068"/>
                  </a:solidFill>
                  <a:latin typeface="+mn-lt"/>
                  <a:ea typeface="+mn-ea"/>
                  <a:cs typeface="+mn-cs"/>
                </a:defRPr>
              </a:lvl1pPr>
              <a:lvl2pPr marL="692150" indent="-234950" algn="l" rtl="0" eaLnBrk="0" fontAlgn="base" hangingPunct="0">
                <a:spcBef>
                  <a:spcPct val="20000"/>
                </a:spcBef>
                <a:spcAft>
                  <a:spcPct val="0"/>
                </a:spcAft>
                <a:buSzPct val="70000"/>
                <a:buFont typeface="Wingdings" pitchFamily="2" charset="2"/>
                <a:buChar char="§"/>
                <a:defRPr sz="2000">
                  <a:solidFill>
                    <a:schemeClr val="tx1"/>
                  </a:solidFill>
                  <a:latin typeface="+mn-lt"/>
                </a:defRPr>
              </a:lvl2pPr>
              <a:lvl3pPr marL="1149350" indent="-234950" algn="l" rtl="0" eaLnBrk="0" fontAlgn="base" hangingPunct="0">
                <a:spcBef>
                  <a:spcPct val="20000"/>
                </a:spcBef>
                <a:spcAft>
                  <a:spcPct val="0"/>
                </a:spcAft>
                <a:buSzPct val="80000"/>
                <a:buFont typeface="Arial" charset="0"/>
                <a:buChar char="-"/>
                <a:defRPr sz="1800">
                  <a:solidFill>
                    <a:schemeClr val="tx1"/>
                  </a:solidFill>
                  <a:latin typeface="+mn-lt"/>
                </a:defRPr>
              </a:lvl3pPr>
              <a:lvl4pPr marL="1606550" indent="-234950" algn="l" rtl="0" eaLnBrk="0" fontAlgn="base" hangingPunct="0">
                <a:spcBef>
                  <a:spcPct val="20000"/>
                </a:spcBef>
                <a:spcAft>
                  <a:spcPct val="0"/>
                </a:spcAft>
                <a:buChar char="–"/>
                <a:defRPr sz="1600">
                  <a:solidFill>
                    <a:schemeClr val="tx1"/>
                  </a:solidFill>
                  <a:latin typeface="+mn-lt"/>
                </a:defRPr>
              </a:lvl4pPr>
              <a:lvl5pPr marL="2063750" indent="-234950" algn="l" rtl="0" eaLnBrk="0" fontAlgn="base" hangingPunct="0">
                <a:spcBef>
                  <a:spcPct val="20000"/>
                </a:spcBef>
                <a:spcAft>
                  <a:spcPct val="0"/>
                </a:spcAft>
                <a:defRPr sz="1600">
                  <a:solidFill>
                    <a:schemeClr val="tx1"/>
                  </a:solidFill>
                  <a:latin typeface="+mn-lt"/>
                </a:defRPr>
              </a:lvl5pPr>
              <a:lvl6pPr marL="2520950" indent="-234950" algn="l" rtl="0" eaLnBrk="1" fontAlgn="base" hangingPunct="1">
                <a:spcBef>
                  <a:spcPct val="20000"/>
                </a:spcBef>
                <a:spcAft>
                  <a:spcPct val="0"/>
                </a:spcAft>
                <a:defRPr sz="1600">
                  <a:solidFill>
                    <a:schemeClr val="tx1"/>
                  </a:solidFill>
                  <a:latin typeface="+mn-lt"/>
                </a:defRPr>
              </a:lvl6pPr>
              <a:lvl7pPr marL="2978150" indent="-234950" algn="l" rtl="0" eaLnBrk="1" fontAlgn="base" hangingPunct="1">
                <a:spcBef>
                  <a:spcPct val="20000"/>
                </a:spcBef>
                <a:spcAft>
                  <a:spcPct val="0"/>
                </a:spcAft>
                <a:defRPr sz="1600">
                  <a:solidFill>
                    <a:schemeClr val="tx1"/>
                  </a:solidFill>
                  <a:latin typeface="+mn-lt"/>
                </a:defRPr>
              </a:lvl7pPr>
              <a:lvl8pPr marL="3435350" indent="-234950" algn="l" rtl="0" eaLnBrk="1" fontAlgn="base" hangingPunct="1">
                <a:spcBef>
                  <a:spcPct val="20000"/>
                </a:spcBef>
                <a:spcAft>
                  <a:spcPct val="0"/>
                </a:spcAft>
                <a:defRPr sz="1600">
                  <a:solidFill>
                    <a:schemeClr val="tx1"/>
                  </a:solidFill>
                  <a:latin typeface="+mn-lt"/>
                </a:defRPr>
              </a:lvl8pPr>
              <a:lvl9pPr marL="3892550" indent="-234950" algn="l" rtl="0" eaLnBrk="1" fontAlgn="base" hangingPunct="1">
                <a:spcBef>
                  <a:spcPct val="20000"/>
                </a:spcBef>
                <a:spcAft>
                  <a:spcPct val="0"/>
                </a:spcAft>
                <a:defRPr sz="1600">
                  <a:solidFill>
                    <a:schemeClr val="tx1"/>
                  </a:solidFill>
                  <a:latin typeface="+mn-lt"/>
                </a:defRPr>
              </a:lvl9pPr>
            </a:lstStyle>
            <a:p>
              <a:pPr marL="0" indent="0" algn="ctr" rtl="0">
                <a:buNone/>
                <a:defRPr/>
              </a:pPr>
              <a:r>
                <a:rPr lang="fr-FR" sz="1400" b="0" i="0" u="none" baseline="0" dirty="0">
                  <a:solidFill>
                    <a:schemeClr val="tx1"/>
                  </a:solidFill>
                  <a:latin typeface="Gill Sans MT" panose="020B0502020104020203" pitchFamily="34" charset="0"/>
                </a:rPr>
                <a:t>Ensemble </a:t>
              </a:r>
              <a:r>
                <a:rPr lang="fr-FR" sz="1400" b="0" i="0" u="none" baseline="0" dirty="0" smtClean="0">
                  <a:solidFill>
                    <a:schemeClr val="tx1"/>
                  </a:solidFill>
                  <a:latin typeface="Gill Sans MT" panose="020B0502020104020203" pitchFamily="34" charset="0"/>
                </a:rPr>
                <a:t>d’indicateurs </a:t>
              </a:r>
              <a:r>
                <a:rPr lang="fr-FR" sz="1400" b="0" i="0" u="none" baseline="0" dirty="0">
                  <a:solidFill>
                    <a:schemeClr val="tx1"/>
                  </a:solidFill>
                  <a:latin typeface="Gill Sans MT" panose="020B0502020104020203" pitchFamily="34" charset="0"/>
                </a:rPr>
                <a:t>permettant </a:t>
              </a:r>
              <a:r>
                <a:rPr lang="fr-FR" sz="1400" b="0" i="0" u="none" baseline="0" dirty="0" smtClean="0">
                  <a:solidFill>
                    <a:schemeClr val="tx1"/>
                  </a:solidFill>
                  <a:latin typeface="Gill Sans MT" panose="020B0502020104020203" pitchFamily="34" charset="0"/>
                </a:rPr>
                <a:t/>
              </a:r>
              <a:br>
                <a:rPr lang="fr-FR" sz="1400" b="0" i="0" u="none" baseline="0" dirty="0" smtClean="0">
                  <a:solidFill>
                    <a:schemeClr val="tx1"/>
                  </a:solidFill>
                  <a:latin typeface="Gill Sans MT" panose="020B0502020104020203" pitchFamily="34" charset="0"/>
                </a:rPr>
              </a:br>
              <a:r>
                <a:rPr lang="fr-FR" sz="1400" b="0" i="0" u="none" baseline="0" dirty="0" smtClean="0">
                  <a:solidFill>
                    <a:schemeClr val="tx1"/>
                  </a:solidFill>
                  <a:latin typeface="Gill Sans MT" panose="020B0502020104020203" pitchFamily="34" charset="0"/>
                </a:rPr>
                <a:t>de </a:t>
              </a:r>
              <a:r>
                <a:rPr lang="fr-FR" sz="1400" b="0" i="0" u="none" baseline="0" dirty="0">
                  <a:solidFill>
                    <a:schemeClr val="tx1"/>
                  </a:solidFill>
                  <a:latin typeface="Gill Sans MT" panose="020B0502020104020203" pitchFamily="34" charset="0"/>
                </a:rPr>
                <a:t>mesurer de façon globale la performance </a:t>
              </a:r>
              <a:r>
                <a:rPr lang="fr-FR" sz="1400" b="0" i="0" u="none" baseline="0" dirty="0" smtClean="0">
                  <a:solidFill>
                    <a:schemeClr val="tx1"/>
                  </a:solidFill>
                  <a:latin typeface="Gill Sans MT" panose="020B0502020104020203" pitchFamily="34" charset="0"/>
                </a:rPr>
                <a:t>d’une </a:t>
              </a:r>
              <a:r>
                <a:rPr lang="fr-FR" sz="1400" b="0" i="0" u="none" baseline="0" dirty="0">
                  <a:solidFill>
                    <a:schemeClr val="tx1"/>
                  </a:solidFill>
                  <a:latin typeface="Gill Sans MT" panose="020B0502020104020203" pitchFamily="34" charset="0"/>
                </a:rPr>
                <a:t>chaîne </a:t>
              </a:r>
              <a:r>
                <a:rPr lang="fr-FR" sz="1400" b="0" i="0" u="none" baseline="0" dirty="0" smtClean="0">
                  <a:solidFill>
                    <a:schemeClr val="tx1"/>
                  </a:solidFill>
                  <a:latin typeface="Gill Sans MT" panose="020B0502020104020203" pitchFamily="34" charset="0"/>
                </a:rPr>
                <a:t>d’approvisionnement </a:t>
              </a:r>
              <a:r>
                <a:rPr lang="fr-FR" sz="1400" b="0" i="0" u="none" baseline="0" dirty="0">
                  <a:solidFill>
                    <a:schemeClr val="tx1"/>
                  </a:solidFill>
                  <a:latin typeface="Gill Sans MT" panose="020B0502020104020203" pitchFamily="34" charset="0"/>
                </a:rPr>
                <a:t>de la santé.</a:t>
              </a:r>
            </a:p>
            <a:p>
              <a:pPr marL="0" indent="0" algn="l" rtl="0">
                <a:buNone/>
                <a:defRPr/>
              </a:pPr>
              <a:endParaRPr lang="fr-FR" sz="2000" kern="0" dirty="0">
                <a:solidFill>
                  <a:srgbClr val="003366"/>
                </a:solidFill>
                <a:latin typeface="Gill Sans MT" panose="020B0502020104020203" pitchFamily="34" charset="0"/>
              </a:endParaRPr>
            </a:p>
          </p:txBody>
        </p:sp>
        <p:sp>
          <p:nvSpPr>
            <p:cNvPr id="46091" name="TextBox 19"/>
            <p:cNvSpPr txBox="1">
              <a:spLocks noChangeArrowheads="1"/>
            </p:cNvSpPr>
            <p:nvPr/>
          </p:nvSpPr>
          <p:spPr bwMode="auto">
            <a:xfrm>
              <a:off x="5638800" y="1747838"/>
              <a:ext cx="2900363" cy="276999"/>
            </a:xfrm>
            <a:prstGeom prst="rect">
              <a:avLst/>
            </a:prstGeom>
            <a:solidFill>
              <a:srgbClr val="003366"/>
            </a:solidFill>
            <a:ln w="28575">
              <a:solidFill>
                <a:srgbClr val="003366"/>
              </a:solidFill>
              <a:miter lim="800000"/>
              <a:headEnd/>
              <a:tailEnd/>
            </a:ln>
          </p:spPr>
          <p:txBody>
            <a:bodyPr>
              <a:spAutoFit/>
            </a:bodyPr>
            <a:lstStyle>
              <a:lvl1pPr>
                <a:spcAft>
                  <a:spcPts val="1200"/>
                </a:spcAft>
                <a:buFont typeface="Arial" panose="020B0604020202020204" pitchFamily="34" charset="0"/>
                <a:buChar char="•"/>
                <a:defRPr sz="2000">
                  <a:solidFill>
                    <a:srgbClr val="635C5B"/>
                  </a:solidFill>
                  <a:latin typeface="Gill Sans MT" pitchFamily="34" charset="0"/>
                  <a:ea typeface="Gill Sans MT" pitchFamily="34" charset="0"/>
                  <a:cs typeface="Gill Sans MT" pitchFamily="34" charset="0"/>
                </a:defRPr>
              </a:lvl1pPr>
              <a:lvl2pPr marL="742950" indent="-285750">
                <a:spcAft>
                  <a:spcPts val="1200"/>
                </a:spcAft>
                <a:buFont typeface="Arial" panose="020B0604020202020204" pitchFamily="34" charset="0"/>
                <a:buChar char="–"/>
                <a:defRPr sz="2000">
                  <a:solidFill>
                    <a:srgbClr val="635C5B"/>
                  </a:solidFill>
                  <a:latin typeface="Gill Sans MT" pitchFamily="34" charset="0"/>
                  <a:ea typeface="Gill Sans MT" pitchFamily="34" charset="0"/>
                  <a:cs typeface="Gill Sans MT" pitchFamily="34" charset="0"/>
                </a:defRPr>
              </a:lvl2pPr>
              <a:lvl3pPr marL="1143000" indent="-228600">
                <a:spcBef>
                  <a:spcPct val="20000"/>
                </a:spcBef>
                <a:buFont typeface="Arial" panose="020B0604020202020204" pitchFamily="34" charset="0"/>
                <a:buChar char="•"/>
                <a:defRPr>
                  <a:solidFill>
                    <a:srgbClr val="6C6463"/>
                  </a:solidFill>
                  <a:latin typeface="Gill Sans MT" pitchFamily="34" charset="0"/>
                  <a:ea typeface="Gill Sans MT" pitchFamily="34" charset="0"/>
                  <a:cs typeface="Gill Sans MT" pitchFamily="34" charset="0"/>
                </a:defRPr>
              </a:lvl3pPr>
              <a:lvl4pPr marL="1600200" indent="-228600">
                <a:spcBef>
                  <a:spcPct val="20000"/>
                </a:spcBef>
                <a:buFont typeface="Arial" panose="020B0604020202020204" pitchFamily="34" charset="0"/>
                <a:buChar char="–"/>
                <a:defRPr sz="1600">
                  <a:solidFill>
                    <a:srgbClr val="6C6463"/>
                  </a:solidFill>
                  <a:latin typeface="Gill Sans MT" pitchFamily="34" charset="0"/>
                  <a:ea typeface="Gill Sans MT" pitchFamily="34" charset="0"/>
                  <a:cs typeface="Gill Sans MT" pitchFamily="34" charset="0"/>
                </a:defRPr>
              </a:lvl4pPr>
              <a:lvl5pPr marL="2057400" indent="-228600">
                <a:spcBef>
                  <a:spcPct val="20000"/>
                </a:spcBef>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5pPr>
              <a:lvl6pPr marL="25146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6pPr>
              <a:lvl7pPr marL="29718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7pPr>
              <a:lvl8pPr marL="34290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8pPr>
              <a:lvl9pPr marL="38862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9pPr>
            </a:lstStyle>
            <a:p>
              <a:pPr algn="ctr" rtl="0">
                <a:spcAft>
                  <a:spcPct val="0"/>
                </a:spcAft>
                <a:buFontTx/>
                <a:buNone/>
              </a:pPr>
              <a:r>
                <a:rPr lang="fr-FR" sz="1200" b="1" i="0" u="none" baseline="0">
                  <a:solidFill>
                    <a:schemeClr val="bg1"/>
                  </a:solidFill>
                </a:rPr>
                <a:t>KPI</a:t>
              </a:r>
            </a:p>
          </p:txBody>
        </p:sp>
        <p:sp>
          <p:nvSpPr>
            <p:cNvPr id="16" name="Down Arrow 12">
              <a:extLst/>
            </p:cNvPr>
            <p:cNvSpPr/>
            <p:nvPr/>
          </p:nvSpPr>
          <p:spPr>
            <a:xfrm>
              <a:off x="6307138" y="3195638"/>
              <a:ext cx="1563687" cy="609600"/>
            </a:xfrm>
            <a:prstGeom prst="downArrow">
              <a:avLst/>
            </a:prstGeom>
            <a:solidFill>
              <a:srgbClr val="003366"/>
            </a:solidFill>
            <a:ln w="25400" cap="flat" cmpd="sng" algn="ctr">
              <a:solidFill>
                <a:srgbClr val="003366"/>
              </a:solidFill>
              <a:prstDash val="solid"/>
            </a:ln>
            <a:effectLst/>
          </p:spPr>
          <p:txBody>
            <a:bodyPr anchor="ctr"/>
            <a:lstStyle/>
            <a:p>
              <a:pPr algn="ctr" rtl="0">
                <a:defRPr/>
              </a:pPr>
              <a:r>
                <a:rPr lang="fr-FR" sz="1100" b="1" i="0" u="none" kern="0" baseline="0">
                  <a:solidFill>
                    <a:srgbClr val="FFFFFF"/>
                  </a:solidFill>
                  <a:latin typeface="Gill Sans MT" panose="020B0502020104020203" pitchFamily="34" charset="0"/>
                </a:rPr>
                <a:t>Extrants</a:t>
              </a:r>
            </a:p>
          </p:txBody>
        </p:sp>
      </p:grpSp>
      <p:grpSp>
        <p:nvGrpSpPr>
          <p:cNvPr id="17" name="Group 16"/>
          <p:cNvGrpSpPr/>
          <p:nvPr/>
        </p:nvGrpSpPr>
        <p:grpSpPr>
          <a:xfrm>
            <a:off x="6342521" y="3844833"/>
            <a:ext cx="4052456" cy="1640394"/>
            <a:chOff x="6831" y="1416288"/>
            <a:chExt cx="2150662" cy="1037254"/>
          </a:xfrm>
        </p:grpSpPr>
        <p:sp>
          <p:nvSpPr>
            <p:cNvPr id="18" name="Rounded Rectangle 17"/>
            <p:cNvSpPr/>
            <p:nvPr/>
          </p:nvSpPr>
          <p:spPr>
            <a:xfrm>
              <a:off x="6831" y="1432656"/>
              <a:ext cx="2041773" cy="102088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ounded Rectangle 4"/>
            <p:cNvSpPr/>
            <p:nvPr/>
          </p:nvSpPr>
          <p:spPr>
            <a:xfrm>
              <a:off x="6831" y="1416288"/>
              <a:ext cx="2150662" cy="9403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algn="ctr" defTabSz="889000" rtl="0">
                <a:spcBef>
                  <a:spcPct val="0"/>
                </a:spcBef>
                <a:spcAft>
                  <a:spcPct val="35000"/>
                </a:spcAft>
              </a:pPr>
              <a:r>
                <a:rPr lang="fr-FR" sz="1600" b="0" i="0" u="none" baseline="0">
                  <a:solidFill>
                    <a:srgbClr val="FFFF00"/>
                  </a:solidFill>
                  <a:latin typeface="Gill Sans MT" panose="020B0502020104020203" pitchFamily="34" charset="0"/>
                </a:rPr>
                <a:t>Où se situent les lacunes de capacité ? </a:t>
              </a:r>
            </a:p>
            <a:p>
              <a:pPr marL="285750" indent="-285750" algn="l" defTabSz="889000" rtl="0">
                <a:spcBef>
                  <a:spcPct val="0"/>
                </a:spcBef>
                <a:spcAft>
                  <a:spcPct val="35000"/>
                </a:spcAft>
                <a:buFont typeface="Arial" panose="020B0604020202020204" pitchFamily="34" charset="0"/>
                <a:buChar char="•"/>
              </a:pPr>
              <a:r>
                <a:rPr lang="fr-FR" sz="1600" b="0" i="0" u="none" baseline="0">
                  <a:latin typeface="Gill Sans MT" panose="020B0502020104020203" pitchFamily="34" charset="0"/>
                </a:rPr>
                <a:t>Modèles par niveau ?</a:t>
              </a:r>
            </a:p>
            <a:p>
              <a:pPr marL="285750" indent="-285750" algn="l" defTabSz="889000" rtl="0">
                <a:spcBef>
                  <a:spcPct val="0"/>
                </a:spcBef>
                <a:spcAft>
                  <a:spcPct val="35000"/>
                </a:spcAft>
                <a:buFont typeface="Arial" panose="020B0604020202020204" pitchFamily="34" charset="0"/>
                <a:buChar char="•"/>
              </a:pPr>
              <a:r>
                <a:rPr lang="fr-FR" sz="1600" b="0" i="0" u="none" baseline="0">
                  <a:latin typeface="Gill Sans MT" panose="020B0502020104020203" pitchFamily="34" charset="0"/>
                </a:rPr>
                <a:t>Variation pour un même niveau ?</a:t>
              </a:r>
            </a:p>
            <a:p>
              <a:pPr marL="285750" indent="-285750" algn="l" defTabSz="889000" rtl="0">
                <a:spcBef>
                  <a:spcPct val="0"/>
                </a:spcBef>
                <a:spcAft>
                  <a:spcPct val="35000"/>
                </a:spcAft>
                <a:buFont typeface="Arial" panose="020B0604020202020204" pitchFamily="34" charset="0"/>
                <a:buChar char="•"/>
              </a:pPr>
              <a:r>
                <a:rPr lang="fr-FR" sz="1600" b="0" i="0" u="none" baseline="0">
                  <a:latin typeface="Gill Sans MT" panose="020B0502020104020203" pitchFamily="34" charset="0"/>
                </a:rPr>
                <a:t>Modèles par domaine fonctionnel ?</a:t>
              </a:r>
            </a:p>
          </p:txBody>
        </p:sp>
      </p:grpSp>
      <p:grpSp>
        <p:nvGrpSpPr>
          <p:cNvPr id="20" name="Group 19"/>
          <p:cNvGrpSpPr/>
          <p:nvPr/>
        </p:nvGrpSpPr>
        <p:grpSpPr>
          <a:xfrm>
            <a:off x="2266178" y="3895287"/>
            <a:ext cx="3637290" cy="1663526"/>
            <a:chOff x="6831" y="1432656"/>
            <a:chExt cx="2041773" cy="1020886"/>
          </a:xfrm>
        </p:grpSpPr>
        <p:sp>
          <p:nvSpPr>
            <p:cNvPr id="21" name="Rounded Rectangle 20"/>
            <p:cNvSpPr/>
            <p:nvPr/>
          </p:nvSpPr>
          <p:spPr>
            <a:xfrm>
              <a:off x="6831" y="1432656"/>
              <a:ext cx="2041773" cy="102088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Rounded Rectangle 4"/>
            <p:cNvSpPr/>
            <p:nvPr/>
          </p:nvSpPr>
          <p:spPr>
            <a:xfrm>
              <a:off x="36732" y="1492458"/>
              <a:ext cx="1981971" cy="9610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algn="ctr" defTabSz="889000" rtl="0">
                <a:spcBef>
                  <a:spcPct val="0"/>
                </a:spcBef>
                <a:spcAft>
                  <a:spcPct val="35000"/>
                </a:spcAft>
              </a:pPr>
              <a:r>
                <a:rPr lang="fr-FR" sz="1600" b="0" i="0" u="none" baseline="0" dirty="0">
                  <a:solidFill>
                    <a:srgbClr val="FFFF00"/>
                  </a:solidFill>
                  <a:latin typeface="Gill Sans MT" panose="020B0502020104020203" pitchFamily="34" charset="0"/>
                </a:rPr>
                <a:t>Où se situent les problèmes </a:t>
              </a:r>
              <a:r>
                <a:rPr lang="fr-FR" sz="1600" b="0" i="0" u="none" baseline="0" dirty="0" smtClean="0">
                  <a:solidFill>
                    <a:srgbClr val="FFFF00"/>
                  </a:solidFill>
                  <a:latin typeface="Gill Sans MT" panose="020B0502020104020203" pitchFamily="34" charset="0"/>
                </a:rPr>
                <a:t/>
              </a:r>
              <a:br>
                <a:rPr lang="fr-FR" sz="1600" b="0" i="0" u="none" baseline="0" dirty="0" smtClean="0">
                  <a:solidFill>
                    <a:srgbClr val="FFFF00"/>
                  </a:solidFill>
                  <a:latin typeface="Gill Sans MT" panose="020B0502020104020203" pitchFamily="34" charset="0"/>
                </a:rPr>
              </a:br>
              <a:r>
                <a:rPr lang="fr-FR" sz="1600" b="0" i="0" u="none" baseline="0" dirty="0" smtClean="0">
                  <a:solidFill>
                    <a:srgbClr val="FFFF00"/>
                  </a:solidFill>
                  <a:latin typeface="Gill Sans MT" panose="020B0502020104020203" pitchFamily="34" charset="0"/>
                </a:rPr>
                <a:t>de </a:t>
              </a:r>
              <a:r>
                <a:rPr lang="fr-FR" sz="1600" b="0" i="0" u="none" baseline="0" dirty="0">
                  <a:solidFill>
                    <a:srgbClr val="FFFF00"/>
                  </a:solidFill>
                  <a:latin typeface="Gill Sans MT" panose="020B0502020104020203" pitchFamily="34" charset="0"/>
                </a:rPr>
                <a:t>performance ?</a:t>
              </a:r>
            </a:p>
            <a:p>
              <a:pPr algn="l" rtl="0">
                <a:spcAft>
                  <a:spcPct val="0"/>
                </a:spcAft>
                <a:buFontTx/>
                <a:buChar char="•"/>
                <a:defRPr/>
              </a:pPr>
              <a:r>
                <a:rPr lang="fr-FR" sz="1600" b="0" i="0" u="none" baseline="0" dirty="0">
                  <a:latin typeface="Gill Sans MT" panose="020B0502020104020203" pitchFamily="34" charset="0"/>
                </a:rPr>
                <a:t>Modèles par niveau ?</a:t>
              </a:r>
            </a:p>
            <a:p>
              <a:pPr algn="l" rtl="0">
                <a:spcAft>
                  <a:spcPct val="0"/>
                </a:spcAft>
                <a:buFontTx/>
                <a:buChar char="•"/>
                <a:defRPr/>
              </a:pPr>
              <a:r>
                <a:rPr lang="fr-FR" sz="1600" b="0" i="0" u="none" baseline="0" dirty="0">
                  <a:latin typeface="Gill Sans MT" panose="020B0502020104020203" pitchFamily="34" charset="0"/>
                </a:rPr>
                <a:t>Modèles par KPI ?</a:t>
              </a:r>
            </a:p>
            <a:p>
              <a:pPr algn="l" rtl="0">
                <a:spcAft>
                  <a:spcPct val="0"/>
                </a:spcAft>
                <a:buFontTx/>
                <a:buChar char="•"/>
                <a:defRPr/>
              </a:pPr>
              <a:r>
                <a:rPr lang="fr-FR" sz="1600" b="0" i="0" u="none" baseline="0" dirty="0">
                  <a:latin typeface="Gill Sans MT" panose="020B0502020104020203" pitchFamily="34" charset="0"/>
                </a:rPr>
                <a:t>Modèles par domaine fonctionnel </a:t>
              </a:r>
              <a:r>
                <a:rPr lang="fr-FR" sz="1600" b="0" i="0" u="none" baseline="0" dirty="0" smtClean="0">
                  <a:latin typeface="Gill Sans MT" panose="020B0502020104020203" pitchFamily="34" charset="0"/>
                </a:rPr>
                <a:t>?</a:t>
              </a:r>
              <a:endParaRPr lang="fr-FR" altLang="en-US" sz="1600" dirty="0">
                <a:latin typeface="Gill Sans MT" panose="020B0502020104020203" pitchFamily="34" charset="0"/>
              </a:endParaRPr>
            </a:p>
            <a:p>
              <a:pPr algn="ctr" defTabSz="889000" rtl="0">
                <a:lnSpc>
                  <a:spcPct val="90000"/>
                </a:lnSpc>
                <a:spcBef>
                  <a:spcPct val="0"/>
                </a:spcBef>
                <a:spcAft>
                  <a:spcPct val="35000"/>
                </a:spcAft>
              </a:pPr>
              <a:endParaRPr lang="fr-FR" sz="1600" dirty="0">
                <a:latin typeface="Gill Sans MT" panose="020B0502020104020203" pitchFamily="34" charset="0"/>
              </a:endParaRPr>
            </a:p>
          </p:txBody>
        </p:sp>
      </p:grpSp>
      <p:sp>
        <p:nvSpPr>
          <p:cNvPr id="23" name="Title 2"/>
          <p:cNvSpPr txBox="1">
            <a:spLocks/>
          </p:cNvSpPr>
          <p:nvPr/>
        </p:nvSpPr>
        <p:spPr bwMode="auto">
          <a:xfrm>
            <a:off x="0" y="211501"/>
            <a:ext cx="121920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algn="l" rtl="0" eaLnBrk="0" fontAlgn="base" hangingPunct="0">
              <a:spcBef>
                <a:spcPct val="0"/>
              </a:spcBef>
              <a:spcAft>
                <a:spcPct val="0"/>
              </a:spcAft>
              <a:defRPr sz="2400" b="1" kern="1200">
                <a:solidFill>
                  <a:srgbClr val="BA0C2F"/>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pPr algn="ctr" rtl="0"/>
            <a:r>
              <a:rPr lang="fr-FR" sz="3000" b="1" i="0" u="none" baseline="0" dirty="0">
                <a:solidFill>
                  <a:srgbClr val="C00000"/>
                </a:solidFill>
                <a:latin typeface="Gill Sans MT" panose="020B0502020104020203" pitchFamily="34" charset="0"/>
              </a:rPr>
              <a:t>Comparaison des résultats du CMM et des KPI</a:t>
            </a:r>
          </a:p>
        </p:txBody>
      </p:sp>
      <p:sp>
        <p:nvSpPr>
          <p:cNvPr id="4" name="Slide Number Placeholder 3"/>
          <p:cNvSpPr>
            <a:spLocks noGrp="1"/>
          </p:cNvSpPr>
          <p:nvPr>
            <p:ph type="sldNum" sz="quarter" idx="12"/>
          </p:nvPr>
        </p:nvSpPr>
        <p:spPr>
          <a:xfrm>
            <a:off x="9144000" y="6521450"/>
            <a:ext cx="2844800" cy="184150"/>
          </a:xfrm>
        </p:spPr>
        <p:txBody>
          <a:bodyPr/>
          <a:lstStyle/>
          <a:p>
            <a:pPr algn="r" rtl="0">
              <a:defRPr/>
            </a:pPr>
            <a:fld id="{9CF8A37C-50C7-4C94-BC3B-1EF8954AE51E}" type="slidenum">
              <a:rPr>
                <a:latin typeface="Gill Sans MT" panose="020B0502020104020203" pitchFamily="34" charset="0"/>
              </a:rPr>
              <a:pPr>
                <a:defRPr/>
              </a:pPr>
              <a:t>3</a:t>
            </a:fld>
            <a:endParaRPr lang="fr-FR" altLang="en-US" dirty="0">
              <a:latin typeface="Gill Sans MT" panose="020B0502020104020203" pitchFamily="34" charset="0"/>
            </a:endParaRPr>
          </a:p>
        </p:txBody>
      </p:sp>
    </p:spTree>
    <p:extLst>
      <p:ext uri="{BB962C8B-B14F-4D97-AF65-F5344CB8AC3E}">
        <p14:creationId xmlns:p14="http://schemas.microsoft.com/office/powerpoint/2010/main" val="3483873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4591"/>
            <a:ext cx="12191999" cy="758825"/>
          </a:xfrm>
        </p:spPr>
        <p:txBody>
          <a:bodyPr>
            <a:noAutofit/>
          </a:bodyPr>
          <a:lstStyle/>
          <a:p>
            <a:pPr algn="ctr" rtl="0"/>
            <a:r>
              <a:rPr lang="fr-FR" sz="3200" b="1" i="0" u="none" baseline="0" dirty="0">
                <a:solidFill>
                  <a:srgbClr val="C00000"/>
                </a:solidFill>
                <a:latin typeface="Gill Sans MT" panose="020B0502020104020203" pitchFamily="34" charset="0"/>
              </a:rPr>
              <a:t>Évaluer les capacités et la maturité</a:t>
            </a:r>
          </a:p>
        </p:txBody>
      </p:sp>
      <p:cxnSp>
        <p:nvCxnSpPr>
          <p:cNvPr id="9" name="Straight Arrow Connector 8"/>
          <p:cNvCxnSpPr/>
          <p:nvPr/>
        </p:nvCxnSpPr>
        <p:spPr>
          <a:xfrm>
            <a:off x="4731146" y="5483757"/>
            <a:ext cx="3766146" cy="217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6200000">
            <a:off x="2861071" y="3613681"/>
            <a:ext cx="37401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337831" y="2438185"/>
            <a:ext cx="461665" cy="2617896"/>
          </a:xfrm>
          <a:prstGeom prst="rect">
            <a:avLst/>
          </a:prstGeom>
          <a:noFill/>
        </p:spPr>
        <p:txBody>
          <a:bodyPr vert="vert270">
            <a:spAutoFit/>
          </a:bodyPr>
          <a:lstStyle/>
          <a:p>
            <a:pPr algn="ctr" rtl="0">
              <a:defRPr/>
            </a:pPr>
            <a:r>
              <a:rPr lang="fr-FR" b="0" i="0" u="none" baseline="0">
                <a:solidFill>
                  <a:srgbClr val="003366"/>
                </a:solidFill>
                <a:latin typeface="Gill Sans MT" panose="020B0502020104020203" pitchFamily="34" charset="0"/>
              </a:rPr>
              <a:t>Performance</a:t>
            </a:r>
          </a:p>
        </p:txBody>
      </p:sp>
      <p:sp>
        <p:nvSpPr>
          <p:cNvPr id="12" name="TextBox 11"/>
          <p:cNvSpPr txBox="1">
            <a:spLocks noChangeArrowheads="1"/>
          </p:cNvSpPr>
          <p:nvPr/>
        </p:nvSpPr>
        <p:spPr bwMode="auto">
          <a:xfrm>
            <a:off x="5244254" y="5544929"/>
            <a:ext cx="275034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FR" b="0" i="0" u="none" baseline="0">
                <a:solidFill>
                  <a:srgbClr val="003366"/>
                </a:solidFill>
                <a:latin typeface="Gill Sans MT" panose="020B0502020104020203" pitchFamily="34" charset="0"/>
              </a:rPr>
              <a:t>Capacité et fonctionnement</a:t>
            </a:r>
          </a:p>
        </p:txBody>
      </p:sp>
      <p:sp>
        <p:nvSpPr>
          <p:cNvPr id="13" name="TextBox 12"/>
          <p:cNvSpPr txBox="1">
            <a:spLocks noChangeArrowheads="1"/>
          </p:cNvSpPr>
          <p:nvPr/>
        </p:nvSpPr>
        <p:spPr bwMode="auto">
          <a:xfrm>
            <a:off x="4579884" y="5485929"/>
            <a:ext cx="70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fr-FR" sz="1600" b="0" i="0" u="none" baseline="0">
                <a:solidFill>
                  <a:srgbClr val="003366"/>
                </a:solidFill>
                <a:latin typeface="Gill Sans MT" panose="020B0502020104020203" pitchFamily="34" charset="0"/>
              </a:rPr>
              <a:t>Faible</a:t>
            </a:r>
          </a:p>
        </p:txBody>
      </p:sp>
      <p:sp>
        <p:nvSpPr>
          <p:cNvPr id="14" name="TextBox 13"/>
          <p:cNvSpPr txBox="1">
            <a:spLocks noChangeArrowheads="1"/>
          </p:cNvSpPr>
          <p:nvPr/>
        </p:nvSpPr>
        <p:spPr bwMode="auto">
          <a:xfrm>
            <a:off x="4086800" y="5131989"/>
            <a:ext cx="7012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fr-FR" sz="1400" b="0" i="0" u="none" baseline="0">
                <a:solidFill>
                  <a:srgbClr val="003366"/>
                </a:solidFill>
                <a:latin typeface="Gill Sans MT" panose="020B0502020104020203" pitchFamily="34" charset="0"/>
              </a:rPr>
              <a:t>Faible</a:t>
            </a:r>
          </a:p>
        </p:txBody>
      </p:sp>
      <p:sp>
        <p:nvSpPr>
          <p:cNvPr id="15" name="TextBox 14"/>
          <p:cNvSpPr txBox="1">
            <a:spLocks noChangeArrowheads="1"/>
          </p:cNvSpPr>
          <p:nvPr/>
        </p:nvSpPr>
        <p:spPr bwMode="auto">
          <a:xfrm>
            <a:off x="7982956" y="5483289"/>
            <a:ext cx="8598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fr-FR" sz="1600" b="0" i="0" u="none" baseline="0" dirty="0">
                <a:solidFill>
                  <a:srgbClr val="003366"/>
                </a:solidFill>
                <a:latin typeface="Gill Sans MT" panose="020B0502020104020203" pitchFamily="34" charset="0"/>
              </a:rPr>
              <a:t>Élevée</a:t>
            </a:r>
          </a:p>
        </p:txBody>
      </p:sp>
      <p:sp>
        <p:nvSpPr>
          <p:cNvPr id="16" name="TextBox 15"/>
          <p:cNvSpPr txBox="1">
            <a:spLocks noChangeArrowheads="1"/>
          </p:cNvSpPr>
          <p:nvPr/>
        </p:nvSpPr>
        <p:spPr bwMode="auto">
          <a:xfrm>
            <a:off x="4091535" y="1743605"/>
            <a:ext cx="7012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fr-FR" sz="1400" b="0" i="0" u="none" baseline="0" dirty="0">
                <a:solidFill>
                  <a:srgbClr val="003366"/>
                </a:solidFill>
                <a:latin typeface="Gill Sans MT" panose="020B0502020104020203" pitchFamily="34" charset="0"/>
              </a:rPr>
              <a:t>Élevée</a:t>
            </a:r>
          </a:p>
        </p:txBody>
      </p:sp>
      <p:sp>
        <p:nvSpPr>
          <p:cNvPr id="17" name="TextBox 16"/>
          <p:cNvSpPr txBox="1">
            <a:spLocks noChangeArrowheads="1"/>
          </p:cNvSpPr>
          <p:nvPr/>
        </p:nvSpPr>
        <p:spPr bwMode="auto">
          <a:xfrm>
            <a:off x="4531030" y="5690835"/>
            <a:ext cx="9132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fr-FR" sz="1200" b="0" i="0" u="none" baseline="0" dirty="0">
                <a:solidFill>
                  <a:srgbClr val="003366"/>
                </a:solidFill>
                <a:latin typeface="Gill Sans MT" panose="020B0502020104020203" pitchFamily="34" charset="0"/>
              </a:rPr>
              <a:t>Minimale</a:t>
            </a:r>
          </a:p>
        </p:txBody>
      </p:sp>
      <p:sp>
        <p:nvSpPr>
          <p:cNvPr id="18" name="TextBox 17"/>
          <p:cNvSpPr txBox="1">
            <a:spLocks noChangeArrowheads="1"/>
          </p:cNvSpPr>
          <p:nvPr/>
        </p:nvSpPr>
        <p:spPr bwMode="auto">
          <a:xfrm>
            <a:off x="7820329" y="5688968"/>
            <a:ext cx="10775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FR" sz="1200" b="0" i="0" u="none" baseline="0" dirty="0">
                <a:solidFill>
                  <a:srgbClr val="003366"/>
                </a:solidFill>
                <a:latin typeface="Gill Sans MT" panose="020B0502020104020203" pitchFamily="34" charset="0"/>
              </a:rPr>
              <a:t>Bonnes pratiques</a:t>
            </a:r>
          </a:p>
        </p:txBody>
      </p:sp>
      <p:sp>
        <p:nvSpPr>
          <p:cNvPr id="19" name="Rectangle 18"/>
          <p:cNvSpPr/>
          <p:nvPr/>
        </p:nvSpPr>
        <p:spPr>
          <a:xfrm>
            <a:off x="6563519" y="3801006"/>
            <a:ext cx="55960"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dirty="0">
              <a:latin typeface="Gill Sans MT" panose="020B0502020104020203" pitchFamily="34" charset="0"/>
            </a:endParaRPr>
          </a:p>
        </p:txBody>
      </p:sp>
      <p:sp>
        <p:nvSpPr>
          <p:cNvPr id="21" name="Rectangle 20"/>
          <p:cNvSpPr/>
          <p:nvPr/>
        </p:nvSpPr>
        <p:spPr>
          <a:xfrm>
            <a:off x="6186092" y="3816881"/>
            <a:ext cx="54769"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dirty="0">
              <a:latin typeface="Gill Sans MT" panose="020B0502020104020203" pitchFamily="34" charset="0"/>
            </a:endParaRPr>
          </a:p>
        </p:txBody>
      </p:sp>
      <p:sp>
        <p:nvSpPr>
          <p:cNvPr id="25" name="Rectangle 24"/>
          <p:cNvSpPr/>
          <p:nvPr/>
        </p:nvSpPr>
        <p:spPr>
          <a:xfrm>
            <a:off x="7049295" y="4175656"/>
            <a:ext cx="54769"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dirty="0">
              <a:latin typeface="Gill Sans MT" panose="020B0502020104020203" pitchFamily="34" charset="0"/>
            </a:endParaRPr>
          </a:p>
        </p:txBody>
      </p:sp>
      <p:sp>
        <p:nvSpPr>
          <p:cNvPr id="26" name="Rectangle 25"/>
          <p:cNvSpPr/>
          <p:nvPr/>
        </p:nvSpPr>
        <p:spPr>
          <a:xfrm>
            <a:off x="5376467" y="4486806"/>
            <a:ext cx="54769"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dirty="0">
              <a:latin typeface="Gill Sans MT" panose="020B0502020104020203" pitchFamily="34" charset="0"/>
            </a:endParaRPr>
          </a:p>
        </p:txBody>
      </p:sp>
      <p:sp>
        <p:nvSpPr>
          <p:cNvPr id="27" name="Rectangle 26"/>
          <p:cNvSpPr/>
          <p:nvPr/>
        </p:nvSpPr>
        <p:spPr>
          <a:xfrm>
            <a:off x="5483622" y="4610631"/>
            <a:ext cx="55959" cy="635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dirty="0">
              <a:latin typeface="Gill Sans MT" panose="020B0502020104020203" pitchFamily="34" charset="0"/>
            </a:endParaRPr>
          </a:p>
        </p:txBody>
      </p:sp>
      <p:sp>
        <p:nvSpPr>
          <p:cNvPr id="28" name="Rectangle 27"/>
          <p:cNvSpPr/>
          <p:nvPr/>
        </p:nvSpPr>
        <p:spPr>
          <a:xfrm>
            <a:off x="7480300" y="3053296"/>
            <a:ext cx="55960" cy="61913"/>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dirty="0">
              <a:latin typeface="Gill Sans MT" panose="020B0502020104020203" pitchFamily="34" charset="0"/>
            </a:endParaRPr>
          </a:p>
        </p:txBody>
      </p:sp>
      <p:sp>
        <p:nvSpPr>
          <p:cNvPr id="32" name="Arc 38"/>
          <p:cNvSpPr/>
          <p:nvPr/>
        </p:nvSpPr>
        <p:spPr>
          <a:xfrm rot="18215171">
            <a:off x="4921647" y="2540851"/>
            <a:ext cx="3186112" cy="1740694"/>
          </a:xfrm>
          <a:custGeom>
            <a:avLst/>
            <a:gdLst>
              <a:gd name="connsiteX0" fmla="*/ 2310733 w 5775471"/>
              <a:gd name="connsiteY0" fmla="*/ 50541 h 5012547"/>
              <a:gd name="connsiteX1" fmla="*/ 5515125 w 5775471"/>
              <a:gd name="connsiteY1" fmla="*/ 1466295 h 5012547"/>
              <a:gd name="connsiteX2" fmla="*/ 2887736 w 5775471"/>
              <a:gd name="connsiteY2" fmla="*/ 2506274 h 5012547"/>
              <a:gd name="connsiteX3" fmla="*/ 2310733 w 5775471"/>
              <a:gd name="connsiteY3" fmla="*/ 50541 h 5012547"/>
              <a:gd name="connsiteX0" fmla="*/ 2310733 w 5775471"/>
              <a:gd name="connsiteY0" fmla="*/ 50541 h 5012547"/>
              <a:gd name="connsiteX1" fmla="*/ 5515125 w 5775471"/>
              <a:gd name="connsiteY1" fmla="*/ 1466295 h 5012547"/>
              <a:gd name="connsiteX0" fmla="*/ 0 w 3649853"/>
              <a:gd name="connsiteY0" fmla="*/ 50766 h 2506499"/>
              <a:gd name="connsiteX1" fmla="*/ 3204392 w 3649853"/>
              <a:gd name="connsiteY1" fmla="*/ 1466520 h 2506499"/>
              <a:gd name="connsiteX2" fmla="*/ 577003 w 3649853"/>
              <a:gd name="connsiteY2" fmla="*/ 2506499 h 2506499"/>
              <a:gd name="connsiteX3" fmla="*/ 0 w 3649853"/>
              <a:gd name="connsiteY3" fmla="*/ 50766 h 2506499"/>
              <a:gd name="connsiteX0" fmla="*/ 0 w 3649853"/>
              <a:gd name="connsiteY0" fmla="*/ 50766 h 2506499"/>
              <a:gd name="connsiteX1" fmla="*/ 3649853 w 3649853"/>
              <a:gd name="connsiteY1" fmla="*/ 2016815 h 2506499"/>
              <a:gd name="connsiteX0" fmla="*/ 1101387 w 4751240"/>
              <a:gd name="connsiteY0" fmla="*/ 154274 h 2610007"/>
              <a:gd name="connsiteX1" fmla="*/ 4305779 w 4751240"/>
              <a:gd name="connsiteY1" fmla="*/ 1570028 h 2610007"/>
              <a:gd name="connsiteX2" fmla="*/ 1678390 w 4751240"/>
              <a:gd name="connsiteY2" fmla="*/ 2610007 h 2610007"/>
              <a:gd name="connsiteX3" fmla="*/ 1101387 w 4751240"/>
              <a:gd name="connsiteY3" fmla="*/ 154274 h 2610007"/>
              <a:gd name="connsiteX0" fmla="*/ 0 w 4751240"/>
              <a:gd name="connsiteY0" fmla="*/ 28113 h 2610007"/>
              <a:gd name="connsiteX1" fmla="*/ 4751240 w 4751240"/>
              <a:gd name="connsiteY1" fmla="*/ 2120323 h 2610007"/>
              <a:gd name="connsiteX0" fmla="*/ 647115 w 4296968"/>
              <a:gd name="connsiteY0" fmla="*/ 79613 h 2535346"/>
              <a:gd name="connsiteX1" fmla="*/ 3851507 w 4296968"/>
              <a:gd name="connsiteY1" fmla="*/ 1495367 h 2535346"/>
              <a:gd name="connsiteX2" fmla="*/ 1224118 w 4296968"/>
              <a:gd name="connsiteY2" fmla="*/ 2535346 h 2535346"/>
              <a:gd name="connsiteX3" fmla="*/ 647115 w 4296968"/>
              <a:gd name="connsiteY3" fmla="*/ 79613 h 2535346"/>
              <a:gd name="connsiteX0" fmla="*/ 0 w 4296968"/>
              <a:gd name="connsiteY0" fmla="*/ 29632 h 2535346"/>
              <a:gd name="connsiteX1" fmla="*/ 4296968 w 4296968"/>
              <a:gd name="connsiteY1" fmla="*/ 2045662 h 2535346"/>
              <a:gd name="connsiteX0" fmla="*/ 647115 w 4296968"/>
              <a:gd name="connsiteY0" fmla="*/ 50767 h 2506500"/>
              <a:gd name="connsiteX1" fmla="*/ 3851507 w 4296968"/>
              <a:gd name="connsiteY1" fmla="*/ 1466521 h 2506500"/>
              <a:gd name="connsiteX2" fmla="*/ 1224118 w 4296968"/>
              <a:gd name="connsiteY2" fmla="*/ 2506500 h 2506500"/>
              <a:gd name="connsiteX3" fmla="*/ 647115 w 4296968"/>
              <a:gd name="connsiteY3" fmla="*/ 50767 h 2506500"/>
              <a:gd name="connsiteX0" fmla="*/ 0 w 4296968"/>
              <a:gd name="connsiteY0" fmla="*/ 786 h 2506500"/>
              <a:gd name="connsiteX1" fmla="*/ 4296968 w 4296968"/>
              <a:gd name="connsiteY1" fmla="*/ 2016816 h 2506500"/>
            </a:gdLst>
            <a:ahLst/>
            <a:cxnLst>
              <a:cxn ang="0">
                <a:pos x="connsiteX0" y="connsiteY0"/>
              </a:cxn>
              <a:cxn ang="0">
                <a:pos x="connsiteX1" y="connsiteY1"/>
              </a:cxn>
            </a:cxnLst>
            <a:rect l="l" t="t" r="r" b="b"/>
            <a:pathLst>
              <a:path w="4296968" h="2506500" stroke="0" extrusionOk="0">
                <a:moveTo>
                  <a:pt x="647115" y="50767"/>
                </a:moveTo>
                <a:cubicBezTo>
                  <a:pt x="1964770" y="-182439"/>
                  <a:pt x="3293492" y="404612"/>
                  <a:pt x="3851507" y="1466521"/>
                </a:cubicBezTo>
                <a:lnTo>
                  <a:pt x="1224118" y="2506500"/>
                </a:lnTo>
                <a:lnTo>
                  <a:pt x="647115" y="50767"/>
                </a:lnTo>
                <a:close/>
              </a:path>
              <a:path w="4296968" h="2506500" fill="none">
                <a:moveTo>
                  <a:pt x="0" y="786"/>
                </a:moveTo>
                <a:cubicBezTo>
                  <a:pt x="1363580" y="98756"/>
                  <a:pt x="3738953" y="954907"/>
                  <a:pt x="4296968" y="2016816"/>
                </a:cubicBezTo>
              </a:path>
            </a:pathLst>
          </a:custGeom>
          <a:ln>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rtl="0">
              <a:defRPr/>
            </a:pPr>
            <a:endParaRPr lang="fr-FR" dirty="0">
              <a:latin typeface="Gill Sans MT" panose="020B0502020104020203" pitchFamily="34" charset="0"/>
            </a:endParaRPr>
          </a:p>
        </p:txBody>
      </p:sp>
      <p:cxnSp>
        <p:nvCxnSpPr>
          <p:cNvPr id="34" name="Straight Arrow Connector 33"/>
          <p:cNvCxnSpPr/>
          <p:nvPr/>
        </p:nvCxnSpPr>
        <p:spPr>
          <a:xfrm flipV="1">
            <a:off x="6590903" y="3034246"/>
            <a:ext cx="323850" cy="779463"/>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cxnSp>
        <p:nvCxnSpPr>
          <p:cNvPr id="35" name="Straight Arrow Connector 34"/>
          <p:cNvCxnSpPr/>
          <p:nvPr/>
        </p:nvCxnSpPr>
        <p:spPr>
          <a:xfrm>
            <a:off x="5027611" y="2056343"/>
            <a:ext cx="280988" cy="0"/>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sp>
        <p:nvSpPr>
          <p:cNvPr id="36" name="TextBox 35"/>
          <p:cNvSpPr txBox="1">
            <a:spLocks noChangeArrowheads="1"/>
          </p:cNvSpPr>
          <p:nvPr/>
        </p:nvSpPr>
        <p:spPr bwMode="auto">
          <a:xfrm>
            <a:off x="5376466" y="1730909"/>
            <a:ext cx="118705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fr-FR" sz="1200" b="0" i="0" u="none" baseline="0">
                <a:solidFill>
                  <a:srgbClr val="003366"/>
                </a:solidFill>
                <a:latin typeface="Gill Sans MT" panose="020B0502020104020203" pitchFamily="34" charset="0"/>
              </a:rPr>
              <a:t>Efforts de renforcement des systèmes</a:t>
            </a:r>
          </a:p>
        </p:txBody>
      </p:sp>
      <p:cxnSp>
        <p:nvCxnSpPr>
          <p:cNvPr id="37" name="Straight Arrow Connector 36"/>
          <p:cNvCxnSpPr>
            <a:stCxn id="19" idx="3"/>
          </p:cNvCxnSpPr>
          <p:nvPr/>
        </p:nvCxnSpPr>
        <p:spPr>
          <a:xfrm flipV="1">
            <a:off x="6619478" y="3675596"/>
            <a:ext cx="484584" cy="157163"/>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sp>
        <p:nvSpPr>
          <p:cNvPr id="38" name="TextBox 37"/>
          <p:cNvSpPr txBox="1">
            <a:spLocks noChangeArrowheads="1"/>
          </p:cNvSpPr>
          <p:nvPr/>
        </p:nvSpPr>
        <p:spPr bwMode="auto">
          <a:xfrm>
            <a:off x="6253956" y="3886734"/>
            <a:ext cx="12823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FR" sz="1200" b="0" i="0" u="none" baseline="0">
                <a:latin typeface="Gill Sans MT" panose="020B0502020104020203" pitchFamily="34" charset="0"/>
              </a:rPr>
              <a:t>Entreposage</a:t>
            </a:r>
          </a:p>
        </p:txBody>
      </p:sp>
      <p:sp>
        <p:nvSpPr>
          <p:cNvPr id="39" name="TextBox 38"/>
          <p:cNvSpPr txBox="1">
            <a:spLocks noChangeArrowheads="1"/>
          </p:cNvSpPr>
          <p:nvPr/>
        </p:nvSpPr>
        <p:spPr bwMode="auto">
          <a:xfrm>
            <a:off x="6739732" y="4237570"/>
            <a:ext cx="11469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FR" sz="1200" b="0" i="0" u="none" baseline="0">
                <a:latin typeface="Gill Sans MT" panose="020B0502020104020203" pitchFamily="34" charset="0"/>
              </a:rPr>
              <a:t>Approvisionnement</a:t>
            </a:r>
          </a:p>
        </p:txBody>
      </p:sp>
      <p:sp>
        <p:nvSpPr>
          <p:cNvPr id="41" name="Oval Callout 40"/>
          <p:cNvSpPr/>
          <p:nvPr/>
        </p:nvSpPr>
        <p:spPr>
          <a:xfrm>
            <a:off x="8595895" y="4320139"/>
            <a:ext cx="2785979" cy="1146175"/>
          </a:xfrm>
          <a:prstGeom prst="wedgeEllipseCallout">
            <a:avLst>
              <a:gd name="adj1" fmla="val -48425"/>
              <a:gd name="adj2" fmla="val 63035"/>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rtl="0">
              <a:defRPr/>
            </a:pPr>
            <a:r>
              <a:rPr lang="fr-FR" sz="1400" b="1" i="0" u="none" baseline="0" dirty="0">
                <a:latin typeface="Gill Sans MT" panose="020B0502020104020203" pitchFamily="34" charset="0"/>
              </a:rPr>
              <a:t>Quelle est la capacité du système à fonctionner ?</a:t>
            </a:r>
          </a:p>
        </p:txBody>
      </p:sp>
      <p:sp>
        <p:nvSpPr>
          <p:cNvPr id="42" name="Rectangle 41"/>
          <p:cNvSpPr/>
          <p:nvPr/>
        </p:nvSpPr>
        <p:spPr>
          <a:xfrm>
            <a:off x="4939507" y="6339008"/>
            <a:ext cx="3254721" cy="495868"/>
          </a:xfrm>
          <a:prstGeom prst="rect">
            <a:avLst/>
          </a:prstGeom>
          <a:solidFill>
            <a:schemeClr val="accent2"/>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sz="1600" b="1" i="1" u="none" baseline="0" dirty="0">
                <a:solidFill>
                  <a:schemeClr val="bg1"/>
                </a:solidFill>
                <a:latin typeface="Gill Sans MT" panose="020B0502020104020203" pitchFamily="34" charset="0"/>
              </a:rPr>
              <a:t>Évaluation de la capacité </a:t>
            </a:r>
            <a:r>
              <a:rPr lang="fr-FR" sz="1600" b="1" i="1" u="none" baseline="0" dirty="0" smtClean="0">
                <a:solidFill>
                  <a:schemeClr val="bg1"/>
                </a:solidFill>
                <a:latin typeface="Gill Sans MT" panose="020B0502020104020203" pitchFamily="34" charset="0"/>
              </a:rPr>
              <a:t/>
            </a:r>
            <a:br>
              <a:rPr lang="fr-FR" sz="1600" b="1" i="1" u="none" baseline="0" dirty="0" smtClean="0">
                <a:solidFill>
                  <a:schemeClr val="bg1"/>
                </a:solidFill>
                <a:latin typeface="Gill Sans MT" panose="020B0502020104020203" pitchFamily="34" charset="0"/>
              </a:rPr>
            </a:br>
            <a:r>
              <a:rPr lang="fr-FR" sz="1600" b="1" i="1" u="none" baseline="0" dirty="0" smtClean="0">
                <a:solidFill>
                  <a:schemeClr val="bg1"/>
                </a:solidFill>
                <a:latin typeface="Gill Sans MT" panose="020B0502020104020203" pitchFamily="34" charset="0"/>
              </a:rPr>
              <a:t>et </a:t>
            </a:r>
            <a:r>
              <a:rPr lang="fr-FR" sz="1600" b="1" i="1" u="none" baseline="0" dirty="0">
                <a:solidFill>
                  <a:schemeClr val="bg1"/>
                </a:solidFill>
                <a:latin typeface="Gill Sans MT" panose="020B0502020104020203" pitchFamily="34" charset="0"/>
              </a:rPr>
              <a:t>du fonctionnement </a:t>
            </a:r>
          </a:p>
        </p:txBody>
      </p:sp>
      <p:sp>
        <p:nvSpPr>
          <p:cNvPr id="43" name="Rectangle 42"/>
          <p:cNvSpPr/>
          <p:nvPr/>
        </p:nvSpPr>
        <p:spPr>
          <a:xfrm rot="16200000">
            <a:off x="2065792" y="3555342"/>
            <a:ext cx="3913188" cy="240506"/>
          </a:xfrm>
          <a:prstGeom prst="rect">
            <a:avLst/>
          </a:prstGeom>
          <a:solidFill>
            <a:schemeClr val="accent2"/>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sz="1600" b="1" i="1" u="none" baseline="0">
                <a:solidFill>
                  <a:schemeClr val="bg1"/>
                </a:solidFill>
                <a:latin typeface="Gill Sans MT" panose="020B0502020104020203" pitchFamily="34" charset="0"/>
              </a:rPr>
              <a:t>KPI</a:t>
            </a:r>
          </a:p>
        </p:txBody>
      </p:sp>
      <p:sp>
        <p:nvSpPr>
          <p:cNvPr id="44" name="TextBox 43"/>
          <p:cNvSpPr txBox="1">
            <a:spLocks noChangeArrowheads="1"/>
          </p:cNvSpPr>
          <p:nvPr/>
        </p:nvSpPr>
        <p:spPr bwMode="auto">
          <a:xfrm>
            <a:off x="5119802" y="4756285"/>
            <a:ext cx="12047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FR" sz="1200" b="0" i="0" u="none" baseline="0">
                <a:latin typeface="Gill Sans MT" panose="020B0502020104020203" pitchFamily="34" charset="0"/>
              </a:rPr>
              <a:t>Transport</a:t>
            </a:r>
          </a:p>
        </p:txBody>
      </p:sp>
      <p:sp>
        <p:nvSpPr>
          <p:cNvPr id="45" name="TextBox 44"/>
          <p:cNvSpPr txBox="1">
            <a:spLocks noChangeArrowheads="1"/>
          </p:cNvSpPr>
          <p:nvPr/>
        </p:nvSpPr>
        <p:spPr bwMode="auto">
          <a:xfrm>
            <a:off x="4834187" y="3979751"/>
            <a:ext cx="12988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FR" sz="1200" b="0" i="0" u="none" baseline="0">
                <a:latin typeface="Gill Sans MT" panose="020B0502020104020203" pitchFamily="34" charset="0"/>
              </a:rPr>
              <a:t>Gestion des déchets</a:t>
            </a:r>
          </a:p>
        </p:txBody>
      </p:sp>
      <p:sp>
        <p:nvSpPr>
          <p:cNvPr id="46" name="TextBox 45"/>
          <p:cNvSpPr txBox="1">
            <a:spLocks noChangeArrowheads="1"/>
          </p:cNvSpPr>
          <p:nvPr/>
        </p:nvSpPr>
        <p:spPr bwMode="auto">
          <a:xfrm>
            <a:off x="5669360" y="3475911"/>
            <a:ext cx="1012031" cy="28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FR" sz="1200" b="0" i="0" u="none" baseline="0">
                <a:latin typeface="Gill Sans MT" panose="020B0502020104020203" pitchFamily="34" charset="0"/>
              </a:rPr>
              <a:t>Prévision</a:t>
            </a:r>
          </a:p>
        </p:txBody>
      </p:sp>
      <p:sp>
        <p:nvSpPr>
          <p:cNvPr id="47" name="TextBox 46"/>
          <p:cNvSpPr txBox="1">
            <a:spLocks noChangeArrowheads="1"/>
          </p:cNvSpPr>
          <p:nvPr/>
        </p:nvSpPr>
        <p:spPr bwMode="auto">
          <a:xfrm>
            <a:off x="6934378" y="3180914"/>
            <a:ext cx="1204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FR" sz="1200" b="0" i="0" u="none" baseline="0" dirty="0">
                <a:latin typeface="Gill Sans MT" panose="020B0502020104020203" pitchFamily="34" charset="0"/>
              </a:rPr>
              <a:t>Choix des produits</a:t>
            </a:r>
          </a:p>
        </p:txBody>
      </p:sp>
      <p:sp>
        <p:nvSpPr>
          <p:cNvPr id="40" name="Oval Callout 39"/>
          <p:cNvSpPr/>
          <p:nvPr/>
        </p:nvSpPr>
        <p:spPr>
          <a:xfrm>
            <a:off x="866274" y="1865098"/>
            <a:ext cx="2937039" cy="1219154"/>
          </a:xfrm>
          <a:prstGeom prst="wedgeEllipseCallout">
            <a:avLst>
              <a:gd name="adj1" fmla="val 53162"/>
              <a:gd name="adj2" fmla="val 42774"/>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rtl="0">
              <a:defRPr/>
            </a:pPr>
            <a:r>
              <a:rPr lang="fr-FR" sz="1400" b="1" i="0" u="none" baseline="0" dirty="0">
                <a:latin typeface="Gill Sans MT" panose="020B0502020104020203" pitchFamily="34" charset="0"/>
              </a:rPr>
              <a:t>Quelles sont les performances actuelles de la chaîne </a:t>
            </a:r>
            <a:r>
              <a:rPr lang="fr-FR" sz="1400" b="1" i="0" u="none" baseline="0" dirty="0" smtClean="0">
                <a:latin typeface="Gill Sans MT" panose="020B0502020104020203" pitchFamily="34" charset="0"/>
              </a:rPr>
              <a:t>d’approvisionnement</a:t>
            </a:r>
            <a:r>
              <a:rPr lang="fr-FR" sz="1400" b="1" i="0" u="none" baseline="0" dirty="0">
                <a:latin typeface="Gill Sans MT" panose="020B0502020104020203" pitchFamily="34" charset="0"/>
              </a:rPr>
              <a:t> ?</a:t>
            </a:r>
          </a:p>
        </p:txBody>
      </p:sp>
      <p:sp>
        <p:nvSpPr>
          <p:cNvPr id="3" name="Slide Number Placeholder 2"/>
          <p:cNvSpPr>
            <a:spLocks noGrp="1"/>
          </p:cNvSpPr>
          <p:nvPr>
            <p:ph type="sldNum" sz="quarter" idx="12"/>
          </p:nvPr>
        </p:nvSpPr>
        <p:spPr/>
        <p:txBody>
          <a:bodyPr/>
          <a:lstStyle/>
          <a:p>
            <a:pPr algn="r" rtl="0"/>
            <a:fld id="{B9F1CF4F-F94A-4E72-8A7A-1D90E0D98BB3}" type="slidenum">
              <a:rPr>
                <a:latin typeface="Gill Sans MT" panose="020B0502020104020203" pitchFamily="34" charset="0"/>
              </a:rPr>
              <a:pPr/>
              <a:t>4</a:t>
            </a:fld>
            <a:endParaRPr lang="fr-FR" altLang="en-US" dirty="0">
              <a:latin typeface="Gill Sans MT" panose="020B0502020104020203" pitchFamily="34" charset="0"/>
            </a:endParaRPr>
          </a:p>
        </p:txBody>
      </p:sp>
    </p:spTree>
    <p:extLst>
      <p:ext uri="{BB962C8B-B14F-4D97-AF65-F5344CB8AC3E}">
        <p14:creationId xmlns:p14="http://schemas.microsoft.com/office/powerpoint/2010/main" val="915680691"/>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137" y="1192501"/>
            <a:ext cx="10716491" cy="609600"/>
          </a:xfrm>
        </p:spPr>
        <p:txBody>
          <a:bodyPr>
            <a:noAutofit/>
          </a:bodyPr>
          <a:lstStyle/>
          <a:p>
            <a:pPr lvl="1" algn="ctr" rtl="0"/>
            <a:r>
              <a:rPr lang="fr-FR" sz="2000" b="1" i="0" u="none" baseline="0" dirty="0">
                <a:solidFill>
                  <a:srgbClr val="C00000"/>
                </a:solidFill>
                <a:latin typeface="Gill Sans MT" panose="020B0502020104020203" pitchFamily="34" charset="0"/>
              </a:rPr>
              <a:t>La NSCA 2.0 permet </a:t>
            </a:r>
            <a:r>
              <a:rPr lang="fr-FR" sz="2000" b="1" i="0" u="none" baseline="0" dirty="0" smtClean="0">
                <a:solidFill>
                  <a:srgbClr val="C00000"/>
                </a:solidFill>
                <a:latin typeface="Gill Sans MT" panose="020B0502020104020203" pitchFamily="34" charset="0"/>
              </a:rPr>
              <a:t>d’identifier </a:t>
            </a:r>
            <a:r>
              <a:rPr lang="fr-FR" sz="2000" b="1" i="0" u="none" baseline="0" dirty="0">
                <a:solidFill>
                  <a:srgbClr val="C00000"/>
                </a:solidFill>
                <a:latin typeface="Gill Sans MT" panose="020B0502020104020203" pitchFamily="34" charset="0"/>
              </a:rPr>
              <a:t>non seulement ce à quoi il convient de </a:t>
            </a:r>
            <a:r>
              <a:rPr lang="fr-FR" sz="2000" b="1" i="0" u="none" baseline="0" dirty="0" smtClean="0">
                <a:solidFill>
                  <a:srgbClr val="C00000"/>
                </a:solidFill>
                <a:latin typeface="Gill Sans MT" panose="020B0502020104020203" pitchFamily="34" charset="0"/>
              </a:rPr>
              <a:t>s’intéresser</a:t>
            </a:r>
            <a:r>
              <a:rPr lang="fr-FR" sz="2000" b="1" i="0" u="none" baseline="0" dirty="0">
                <a:solidFill>
                  <a:srgbClr val="C00000"/>
                </a:solidFill>
                <a:latin typeface="Gill Sans MT" panose="020B0502020104020203" pitchFamily="34" charset="0"/>
              </a:rPr>
              <a:t>, mais aussi comment améliorer la performance.    </a:t>
            </a:r>
          </a:p>
        </p:txBody>
      </p:sp>
      <p:sp>
        <p:nvSpPr>
          <p:cNvPr id="3" name="Content Placeholder 2"/>
          <p:cNvSpPr>
            <a:spLocks noGrp="1"/>
          </p:cNvSpPr>
          <p:nvPr>
            <p:ph idx="1"/>
          </p:nvPr>
        </p:nvSpPr>
        <p:spPr>
          <a:xfrm>
            <a:off x="2209799" y="2064224"/>
            <a:ext cx="8690811" cy="4184176"/>
          </a:xfrm>
        </p:spPr>
        <p:txBody>
          <a:bodyPr>
            <a:normAutofit lnSpcReduction="10000"/>
          </a:bodyPr>
          <a:lstStyle/>
          <a:p>
            <a:pPr algn="l" rtl="0"/>
            <a:r>
              <a:rPr lang="fr-FR" b="0" i="0" u="none" baseline="0" dirty="0">
                <a:latin typeface="Gill Sans MT" panose="020B0502020104020203" pitchFamily="34" charset="0"/>
              </a:rPr>
              <a:t>Pris ensemble, le CMM et les KPI permettent </a:t>
            </a:r>
            <a:r>
              <a:rPr lang="fr-FR" b="0" i="0" u="none" baseline="0" dirty="0" smtClean="0">
                <a:latin typeface="Gill Sans MT" panose="020B0502020104020203" pitchFamily="34" charset="0"/>
              </a:rPr>
              <a:t>d’identifier </a:t>
            </a:r>
            <a:r>
              <a:rPr lang="fr-FR" b="0" i="0" u="none" baseline="0" dirty="0">
                <a:latin typeface="Gill Sans MT" panose="020B0502020104020203" pitchFamily="34" charset="0"/>
              </a:rPr>
              <a:t>les points faibles, et donc les risques et ce qui doit être amélioré.</a:t>
            </a:r>
          </a:p>
          <a:p>
            <a:r>
              <a:rPr lang="fr-FR" b="0" i="0" u="none" baseline="0" dirty="0">
                <a:latin typeface="Gill Sans MT" panose="020B0502020104020203" pitchFamily="34" charset="0"/>
              </a:rPr>
              <a:t>Remettez en question les postulats, </a:t>
            </a:r>
            <a:r>
              <a:rPr lang="fr-FR" dirty="0" smtClean="0">
                <a:latin typeface="Gill Sans MT" panose="020B0502020104020203" pitchFamily="34" charset="0"/>
              </a:rPr>
              <a:t>comme celui </a:t>
            </a:r>
            <a:r>
              <a:rPr lang="fr-FR" b="0" i="0" u="none" baseline="0" dirty="0">
                <a:latin typeface="Gill Sans MT" panose="020B0502020104020203" pitchFamily="34" charset="0"/>
              </a:rPr>
              <a:t>voulant </a:t>
            </a:r>
            <a:r>
              <a:rPr lang="fr-FR" b="0" i="0" u="none" baseline="0" dirty="0" smtClean="0">
                <a:latin typeface="Gill Sans MT" panose="020B0502020104020203" pitchFamily="34" charset="0"/>
              </a:rPr>
              <a:t>qu’une </a:t>
            </a:r>
            <a:r>
              <a:rPr lang="fr-FR" b="0" i="0" u="none" baseline="0" dirty="0">
                <a:latin typeface="Gill Sans MT" panose="020B0502020104020203" pitchFamily="34" charset="0"/>
              </a:rPr>
              <a:t>capacité élevée se traduise nécessairement par une bonne performance.</a:t>
            </a:r>
          </a:p>
          <a:p>
            <a:pPr algn="l" rtl="0"/>
            <a:r>
              <a:rPr lang="fr-FR" b="0" i="0" u="none" baseline="0" dirty="0">
                <a:latin typeface="Gill Sans MT" panose="020B0502020104020203" pitchFamily="34" charset="0"/>
              </a:rPr>
              <a:t>Scénarios </a:t>
            </a:r>
          </a:p>
          <a:p>
            <a:pPr lvl="1" algn="l" rtl="0"/>
            <a:r>
              <a:rPr lang="fr-FR" b="0" i="0" u="none" baseline="0" dirty="0">
                <a:latin typeface="Gill Sans MT" panose="020B0502020104020203" pitchFamily="34" charset="0"/>
              </a:rPr>
              <a:t>Capacité faible – Performance faible </a:t>
            </a:r>
          </a:p>
          <a:p>
            <a:pPr lvl="1" algn="l" rtl="0"/>
            <a:r>
              <a:rPr lang="fr-FR" b="0" i="0" u="none" baseline="0" dirty="0">
                <a:latin typeface="Gill Sans MT" panose="020B0502020104020203" pitchFamily="34" charset="0"/>
              </a:rPr>
              <a:t>Maturité élevée – Performance faible</a:t>
            </a:r>
          </a:p>
          <a:p>
            <a:pPr lvl="1" algn="l" rtl="0"/>
            <a:r>
              <a:rPr lang="fr-FR" b="0" i="0" u="none" baseline="0" dirty="0">
                <a:latin typeface="Gill Sans MT" panose="020B0502020104020203" pitchFamily="34" charset="0"/>
              </a:rPr>
              <a:t>Maturité faible – Performance élevée  </a:t>
            </a:r>
          </a:p>
          <a:p>
            <a:pPr lvl="1" algn="l" rtl="0"/>
            <a:r>
              <a:rPr lang="fr-FR" b="0" i="0" u="none" baseline="0" dirty="0">
                <a:latin typeface="Gill Sans MT" panose="020B0502020104020203" pitchFamily="34" charset="0"/>
              </a:rPr>
              <a:t>Maturité élevée – Performance élevée</a:t>
            </a:r>
          </a:p>
          <a:p>
            <a:endParaRPr lang="fr-FR" dirty="0"/>
          </a:p>
          <a:p>
            <a:endParaRPr lang="fr-FR" dirty="0"/>
          </a:p>
        </p:txBody>
      </p:sp>
      <p:sp>
        <p:nvSpPr>
          <p:cNvPr id="6" name="Title 2"/>
          <p:cNvSpPr txBox="1">
            <a:spLocks/>
          </p:cNvSpPr>
          <p:nvPr/>
        </p:nvSpPr>
        <p:spPr bwMode="auto">
          <a:xfrm>
            <a:off x="3724275" y="228600"/>
            <a:ext cx="474345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pPr algn="ctr" rtl="0"/>
            <a:r>
              <a:rPr lang="fr-FR" sz="3600" b="1" i="0" u="none" baseline="0">
                <a:solidFill>
                  <a:srgbClr val="C00000"/>
                </a:solidFill>
                <a:latin typeface="Gill Sans MT" panose="020B0502020104020203" pitchFamily="34" charset="0"/>
              </a:rPr>
              <a:t>Résultats potentiels</a:t>
            </a:r>
          </a:p>
        </p:txBody>
      </p:sp>
      <p:sp>
        <p:nvSpPr>
          <p:cNvPr id="4" name="Slide Number Placeholder 3"/>
          <p:cNvSpPr>
            <a:spLocks noGrp="1"/>
          </p:cNvSpPr>
          <p:nvPr>
            <p:ph type="sldNum" sz="quarter" idx="12"/>
          </p:nvPr>
        </p:nvSpPr>
        <p:spPr/>
        <p:txBody>
          <a:bodyPr/>
          <a:lstStyle/>
          <a:p>
            <a:pPr algn="r" rtl="0"/>
            <a:fld id="{B9F1CF4F-F94A-4E72-8A7A-1D90E0D98BB3}" type="slidenum">
              <a:rPr/>
              <a:pPr/>
              <a:t>5</a:t>
            </a:fld>
            <a:endParaRPr lang="fr-FR" altLang="en-US" dirty="0"/>
          </a:p>
        </p:txBody>
      </p:sp>
      <p:sp>
        <p:nvSpPr>
          <p:cNvPr id="5" name="Oval 4"/>
          <p:cNvSpPr/>
          <p:nvPr/>
        </p:nvSpPr>
        <p:spPr bwMode="auto">
          <a:xfrm>
            <a:off x="2321090" y="5046483"/>
            <a:ext cx="6086475" cy="839586"/>
          </a:xfrm>
          <a:prstGeom prst="ellipse">
            <a:avLst/>
          </a:prstGeom>
          <a:noFill/>
          <a:ln w="28575" cap="flat" cmpd="sng" algn="ctr">
            <a:solidFill>
              <a:srgbClr val="00B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l" rtl="0" eaLnBrk="0" fontAlgn="base" hangingPunct="0">
              <a:spcBef>
                <a:spcPct val="0"/>
              </a:spcBef>
              <a:spcAft>
                <a:spcPct val="0"/>
              </a:spcAft>
            </a:pPr>
            <a:endParaRPr lang="fr-FR" sz="2800" dirty="0">
              <a:latin typeface="Arial" panose="020B0604020202020204" pitchFamily="34" charset="0"/>
            </a:endParaRPr>
          </a:p>
        </p:txBody>
      </p:sp>
    </p:spTree>
    <p:extLst>
      <p:ext uri="{BB962C8B-B14F-4D97-AF65-F5344CB8AC3E}">
        <p14:creationId xmlns:p14="http://schemas.microsoft.com/office/powerpoint/2010/main" val="786289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9740" y="47616"/>
            <a:ext cx="9291162" cy="609600"/>
          </a:xfrm>
        </p:spPr>
        <p:txBody>
          <a:bodyPr>
            <a:normAutofit/>
          </a:bodyPr>
          <a:lstStyle/>
          <a:p>
            <a:pPr algn="ctr" rtl="0"/>
            <a:r>
              <a:rPr lang="fr-FR" sz="3200" b="1" i="0" u="none" baseline="0">
                <a:solidFill>
                  <a:srgbClr val="C00000"/>
                </a:solidFill>
                <a:latin typeface="Gill Sans MT" panose="020B0502020104020203" pitchFamily="34" charset="0"/>
              </a:rPr>
              <a:t>KPI et CMM – Régression – Analyse avancée</a:t>
            </a:r>
          </a:p>
        </p:txBody>
      </p:sp>
      <p:sp>
        <p:nvSpPr>
          <p:cNvPr id="6" name="Slide Number Placeholder 5"/>
          <p:cNvSpPr>
            <a:spLocks noGrp="1"/>
          </p:cNvSpPr>
          <p:nvPr>
            <p:ph type="sldNum" sz="quarter" idx="12"/>
          </p:nvPr>
        </p:nvSpPr>
        <p:spPr/>
        <p:txBody>
          <a:bodyPr/>
          <a:lstStyle/>
          <a:p>
            <a:pPr algn="r" rtl="0"/>
            <a:fld id="{44D8761C-1AF7-4CA7-90FE-F13239F65496}" type="slidenum">
              <a:rPr/>
              <a:pPr/>
              <a:t>6</a:t>
            </a:fld>
            <a:endParaRPr lang="fr-FR" altLang="en-US" dirty="0"/>
          </a:p>
        </p:txBody>
      </p:sp>
      <p:graphicFrame>
        <p:nvGraphicFramePr>
          <p:cNvPr id="9" name="Table 8"/>
          <p:cNvGraphicFramePr>
            <a:graphicFrameLocks noGrp="1"/>
          </p:cNvGraphicFramePr>
          <p:nvPr>
            <p:extLst>
              <p:ext uri="{D42A27DB-BD31-4B8C-83A1-F6EECF244321}">
                <p14:modId xmlns:p14="http://schemas.microsoft.com/office/powerpoint/2010/main" val="2352265190"/>
              </p:ext>
            </p:extLst>
          </p:nvPr>
        </p:nvGraphicFramePr>
        <p:xfrm>
          <a:off x="2166939" y="2571754"/>
          <a:ext cx="7815261" cy="3547950"/>
        </p:xfrm>
        <a:graphic>
          <a:graphicData uri="http://schemas.openxmlformats.org/drawingml/2006/table">
            <a:tbl>
              <a:tblPr firstRow="1" bandRow="1">
                <a:tableStyleId>{5C22544A-7EE6-4342-B048-85BDC9FD1C3A}</a:tableStyleId>
              </a:tblPr>
              <a:tblGrid>
                <a:gridCol w="3737731">
                  <a:extLst>
                    <a:ext uri="{9D8B030D-6E8A-4147-A177-3AD203B41FA5}">
                      <a16:colId xmlns="" xmlns:a16="http://schemas.microsoft.com/office/drawing/2014/main" val="20000"/>
                    </a:ext>
                  </a:extLst>
                </a:gridCol>
                <a:gridCol w="2112632">
                  <a:extLst>
                    <a:ext uri="{9D8B030D-6E8A-4147-A177-3AD203B41FA5}">
                      <a16:colId xmlns="" xmlns:a16="http://schemas.microsoft.com/office/drawing/2014/main" val="20001"/>
                    </a:ext>
                  </a:extLst>
                </a:gridCol>
                <a:gridCol w="1964898">
                  <a:extLst>
                    <a:ext uri="{9D8B030D-6E8A-4147-A177-3AD203B41FA5}">
                      <a16:colId xmlns="" xmlns:a16="http://schemas.microsoft.com/office/drawing/2014/main" val="20002"/>
                    </a:ext>
                  </a:extLst>
                </a:gridCol>
              </a:tblGrid>
              <a:tr h="652350">
                <a:tc>
                  <a:txBody>
                    <a:bodyPr/>
                    <a:lstStyle/>
                    <a:p>
                      <a:pPr algn="l" rtl="0"/>
                      <a:r>
                        <a:rPr lang="fr-FR" sz="2800" b="0" i="0" u="none" baseline="0" dirty="0">
                          <a:latin typeface="Gill Sans MT" panose="020B0502020104020203" pitchFamily="34" charset="0"/>
                        </a:rPr>
                        <a:t>Module CMM</a:t>
                      </a:r>
                    </a:p>
                  </a:txBody>
                  <a:tcPr/>
                </a:tc>
                <a:tc>
                  <a:txBody>
                    <a:bodyPr/>
                    <a:lstStyle/>
                    <a:p>
                      <a:pPr algn="l" rtl="0"/>
                      <a:r>
                        <a:rPr lang="fr-FR" sz="2800" b="0" i="0" u="none" baseline="0" dirty="0" smtClean="0">
                          <a:latin typeface="Gill Sans MT" panose="020B0502020104020203" pitchFamily="34" charset="0"/>
                        </a:rPr>
                        <a:t>Estimation</a:t>
                      </a:r>
                      <a:endParaRPr lang="fr-FR" sz="2800" b="0" i="0" u="none" baseline="0" dirty="0">
                        <a:latin typeface="Gill Sans MT" panose="020B0502020104020203" pitchFamily="34" charset="0"/>
                      </a:endParaRPr>
                    </a:p>
                  </a:txBody>
                  <a:tcPr/>
                </a:tc>
                <a:tc>
                  <a:txBody>
                    <a:bodyPr/>
                    <a:lstStyle/>
                    <a:p>
                      <a:pPr algn="l" rtl="0"/>
                      <a:r>
                        <a:rPr lang="fr-FR" sz="2800" b="0" i="0" u="none" baseline="0">
                          <a:latin typeface="Gill Sans MT" panose="020B0502020104020203" pitchFamily="34" charset="0"/>
                        </a:rPr>
                        <a:t>Valeur-p</a:t>
                      </a:r>
                    </a:p>
                  </a:txBody>
                  <a:tcPr/>
                </a:tc>
                <a:extLst>
                  <a:ext uri="{0D108BD9-81ED-4DB2-BD59-A6C34878D82A}">
                    <a16:rowId xmlns="" xmlns:a16="http://schemas.microsoft.com/office/drawing/2014/main" val="10000"/>
                  </a:ext>
                </a:extLst>
              </a:tr>
              <a:tr h="652350">
                <a:tc>
                  <a:txBody>
                    <a:bodyPr/>
                    <a:lstStyle/>
                    <a:p>
                      <a:pPr algn="l" rtl="0"/>
                      <a:r>
                        <a:rPr lang="fr-FR" sz="2600" b="0" i="0" u="none" baseline="0">
                          <a:latin typeface="Gill Sans MT" panose="020B0502020104020203" pitchFamily="34" charset="0"/>
                        </a:rPr>
                        <a:t>SIGL</a:t>
                      </a:r>
                    </a:p>
                  </a:txBody>
                  <a:tcPr/>
                </a:tc>
                <a:tc>
                  <a:txBody>
                    <a:bodyPr/>
                    <a:lstStyle/>
                    <a:p>
                      <a:pPr algn="l" rtl="0"/>
                      <a:r>
                        <a:rPr lang="fr-FR" sz="2600" b="0" i="0" u="none" baseline="0">
                          <a:latin typeface="Gill Sans MT" panose="020B0502020104020203" pitchFamily="34" charset="0"/>
                        </a:rPr>
                        <a:t>-0,25</a:t>
                      </a:r>
                    </a:p>
                  </a:txBody>
                  <a:tcPr/>
                </a:tc>
                <a:tc>
                  <a:txBody>
                    <a:bodyPr/>
                    <a:lstStyle/>
                    <a:p>
                      <a:pPr algn="l" rtl="0"/>
                      <a:r>
                        <a:rPr lang="fr-FR" sz="2600" b="0" i="0" u="none" baseline="0">
                          <a:latin typeface="Gill Sans MT" panose="020B0502020104020203" pitchFamily="34" charset="0"/>
                        </a:rPr>
                        <a:t>0</a:t>
                      </a:r>
                    </a:p>
                  </a:txBody>
                  <a:tcPr/>
                </a:tc>
                <a:extLst>
                  <a:ext uri="{0D108BD9-81ED-4DB2-BD59-A6C34878D82A}">
                    <a16:rowId xmlns="" xmlns:a16="http://schemas.microsoft.com/office/drawing/2014/main" val="10001"/>
                  </a:ext>
                </a:extLst>
              </a:tr>
              <a:tr h="652350">
                <a:tc>
                  <a:txBody>
                    <a:bodyPr/>
                    <a:lstStyle/>
                    <a:p>
                      <a:pPr algn="l" rtl="0"/>
                      <a:r>
                        <a:rPr lang="fr-FR" sz="2600" b="0" i="0" u="none" baseline="0">
                          <a:latin typeface="Gill Sans MT" panose="020B0502020104020203" pitchFamily="34" charset="0"/>
                        </a:rPr>
                        <a:t>Gestion des déchets</a:t>
                      </a:r>
                    </a:p>
                  </a:txBody>
                  <a:tcPr/>
                </a:tc>
                <a:tc>
                  <a:txBody>
                    <a:bodyPr/>
                    <a:lstStyle/>
                    <a:p>
                      <a:pPr algn="l" rtl="0"/>
                      <a:r>
                        <a:rPr lang="fr-FR" sz="2600" b="0" i="0" u="none" baseline="0">
                          <a:latin typeface="Gill Sans MT" panose="020B0502020104020203" pitchFamily="34" charset="0"/>
                        </a:rPr>
                        <a:t>-0,15</a:t>
                      </a:r>
                    </a:p>
                  </a:txBody>
                  <a:tcPr/>
                </a:tc>
                <a:tc>
                  <a:txBody>
                    <a:bodyPr/>
                    <a:lstStyle/>
                    <a:p>
                      <a:pPr algn="l" rtl="0"/>
                      <a:r>
                        <a:rPr lang="fr-FR" sz="2600" b="0" i="0" u="none" baseline="0">
                          <a:latin typeface="Gill Sans MT" panose="020B0502020104020203" pitchFamily="34" charset="0"/>
                        </a:rPr>
                        <a:t>0,2</a:t>
                      </a:r>
                    </a:p>
                  </a:txBody>
                  <a:tcPr/>
                </a:tc>
                <a:extLst>
                  <a:ext uri="{0D108BD9-81ED-4DB2-BD59-A6C34878D82A}">
                    <a16:rowId xmlns="" xmlns:a16="http://schemas.microsoft.com/office/drawing/2014/main" val="10002"/>
                  </a:ext>
                </a:extLst>
              </a:tr>
              <a:tr h="607810">
                <a:tc>
                  <a:txBody>
                    <a:bodyPr/>
                    <a:lstStyle/>
                    <a:p>
                      <a:pPr algn="l" rtl="0"/>
                      <a:r>
                        <a:rPr lang="fr-FR" sz="2600" b="0" i="0" u="none" baseline="0">
                          <a:latin typeface="Gill Sans MT" panose="020B0502020104020203" pitchFamily="34" charset="0"/>
                        </a:rPr>
                        <a:t>Qualité et pharmacovigilance</a:t>
                      </a:r>
                    </a:p>
                  </a:txBody>
                  <a:tcPr/>
                </a:tc>
                <a:tc>
                  <a:txBody>
                    <a:bodyPr/>
                    <a:lstStyle/>
                    <a:p>
                      <a:pPr algn="l" rtl="0"/>
                      <a:r>
                        <a:rPr lang="fr-FR" sz="2600" b="0" i="0" u="none" baseline="0">
                          <a:latin typeface="Gill Sans MT" panose="020B0502020104020203" pitchFamily="34" charset="0"/>
                        </a:rPr>
                        <a:t>0,19</a:t>
                      </a:r>
                    </a:p>
                  </a:txBody>
                  <a:tcPr/>
                </a:tc>
                <a:tc>
                  <a:txBody>
                    <a:bodyPr/>
                    <a:lstStyle/>
                    <a:p>
                      <a:pPr algn="l" rtl="0"/>
                      <a:r>
                        <a:rPr lang="fr-FR" sz="2600" b="0" i="0" u="none" baseline="0">
                          <a:latin typeface="Gill Sans MT" panose="020B0502020104020203" pitchFamily="34" charset="0"/>
                        </a:rPr>
                        <a:t>0,05</a:t>
                      </a:r>
                    </a:p>
                  </a:txBody>
                  <a:tcPr/>
                </a:tc>
                <a:extLst>
                  <a:ext uri="{0D108BD9-81ED-4DB2-BD59-A6C34878D82A}">
                    <a16:rowId xmlns="" xmlns:a16="http://schemas.microsoft.com/office/drawing/2014/main" val="10003"/>
                  </a:ext>
                </a:extLst>
              </a:tr>
              <a:tr h="706980">
                <a:tc>
                  <a:txBody>
                    <a:bodyPr/>
                    <a:lstStyle/>
                    <a:p>
                      <a:pPr algn="l" rtl="0"/>
                      <a:r>
                        <a:rPr lang="fr-FR" sz="2600" b="0" i="0" u="none" baseline="0">
                          <a:latin typeface="Gill Sans MT" panose="020B0502020104020203" pitchFamily="34" charset="0"/>
                        </a:rPr>
                        <a:t>Ressources humaines</a:t>
                      </a:r>
                    </a:p>
                  </a:txBody>
                  <a:tcPr/>
                </a:tc>
                <a:tc>
                  <a:txBody>
                    <a:bodyPr/>
                    <a:lstStyle/>
                    <a:p>
                      <a:pPr algn="l" rtl="0"/>
                      <a:r>
                        <a:rPr lang="fr-FR" sz="2600" b="0" i="0" u="none" baseline="0">
                          <a:latin typeface="Gill Sans MT" panose="020B0502020104020203" pitchFamily="34" charset="0"/>
                        </a:rPr>
                        <a:t>0,23</a:t>
                      </a:r>
                    </a:p>
                  </a:txBody>
                  <a:tcPr/>
                </a:tc>
                <a:tc>
                  <a:txBody>
                    <a:bodyPr/>
                    <a:lstStyle/>
                    <a:p>
                      <a:pPr algn="l" rtl="0"/>
                      <a:r>
                        <a:rPr lang="fr-FR" sz="2600" b="0" i="0" u="none" baseline="0">
                          <a:latin typeface="Gill Sans MT" panose="020B0502020104020203" pitchFamily="34" charset="0"/>
                        </a:rPr>
                        <a:t>0,023</a:t>
                      </a:r>
                    </a:p>
                  </a:txBody>
                  <a:tcPr/>
                </a:tc>
                <a:extLst>
                  <a:ext uri="{0D108BD9-81ED-4DB2-BD59-A6C34878D82A}">
                    <a16:rowId xmlns="" xmlns:a16="http://schemas.microsoft.com/office/drawing/2014/main" val="10004"/>
                  </a:ext>
                </a:extLst>
              </a:tr>
            </a:tbl>
          </a:graphicData>
        </a:graphic>
      </p:graphicFrame>
      <p:sp>
        <p:nvSpPr>
          <p:cNvPr id="10" name="TextBox 9"/>
          <p:cNvSpPr txBox="1"/>
          <p:nvPr/>
        </p:nvSpPr>
        <p:spPr>
          <a:xfrm>
            <a:off x="1719739" y="1120553"/>
            <a:ext cx="9746356" cy="1292662"/>
          </a:xfrm>
          <a:prstGeom prst="rect">
            <a:avLst/>
          </a:prstGeom>
          <a:noFill/>
        </p:spPr>
        <p:txBody>
          <a:bodyPr wrap="square" rtlCol="0">
            <a:spAutoFit/>
          </a:bodyPr>
          <a:lstStyle/>
          <a:p>
            <a:pPr algn="l" rtl="0"/>
            <a:r>
              <a:rPr lang="fr-FR" sz="2600" b="0" i="0" u="none" baseline="0" dirty="0">
                <a:latin typeface="Gill Sans MT" panose="020B0502020104020203" pitchFamily="34" charset="0"/>
              </a:rPr>
              <a:t>Modèle progressif : </a:t>
            </a:r>
          </a:p>
          <a:p>
            <a:pPr algn="l" rtl="0"/>
            <a:r>
              <a:rPr lang="fr-FR" sz="2600" b="0" i="0" u="none" baseline="0" dirty="0">
                <a:latin typeface="Gill Sans MT" panose="020B0502020104020203" pitchFamily="34" charset="0"/>
              </a:rPr>
              <a:t>Variable dépendante = % des produits traceurs en rupture de stock</a:t>
            </a:r>
          </a:p>
          <a:p>
            <a:r>
              <a:rPr lang="fr-FR" sz="2600" dirty="0">
                <a:latin typeface="Gill Sans MT" panose="020B0502020104020203" pitchFamily="34" charset="0"/>
              </a:rPr>
              <a:t>Structures </a:t>
            </a:r>
            <a:r>
              <a:rPr lang="fr-FR" sz="2600" dirty="0" smtClean="0">
                <a:latin typeface="Gill Sans MT" panose="020B0502020104020203" pitchFamily="34" charset="0"/>
              </a:rPr>
              <a:t>sanitaires du </a:t>
            </a:r>
            <a:r>
              <a:rPr lang="fr-FR" sz="2600" b="0" i="0" u="none" baseline="0" dirty="0">
                <a:latin typeface="Gill Sans MT" panose="020B0502020104020203" pitchFamily="34" charset="0"/>
              </a:rPr>
              <a:t>pays</a:t>
            </a:r>
          </a:p>
        </p:txBody>
      </p:sp>
    </p:spTree>
    <p:extLst>
      <p:ext uri="{BB962C8B-B14F-4D97-AF65-F5344CB8AC3E}">
        <p14:creationId xmlns:p14="http://schemas.microsoft.com/office/powerpoint/2010/main" val="4154733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13000" y="416983"/>
            <a:ext cx="11778999" cy="580800"/>
          </a:xfrm>
        </p:spPr>
        <p:txBody>
          <a:bodyPr>
            <a:normAutofit/>
          </a:bodyPr>
          <a:lstStyle/>
          <a:p>
            <a:pPr algn="l" rtl="0"/>
            <a:r>
              <a:rPr lang="fr-FR" sz="3200" b="1" i="0" u="none" baseline="0" dirty="0">
                <a:solidFill>
                  <a:srgbClr val="C00000"/>
                </a:solidFill>
                <a:latin typeface="Gill Sans MT" panose="020B0502020104020203" pitchFamily="34" charset="0"/>
              </a:rPr>
              <a:t>Utilisations des résultats de la NSCA (liste non exhaustive !)</a:t>
            </a:r>
          </a:p>
        </p:txBody>
      </p:sp>
      <p:sp>
        <p:nvSpPr>
          <p:cNvPr id="14" name="Content Placeholder 13"/>
          <p:cNvSpPr>
            <a:spLocks noGrp="1"/>
          </p:cNvSpPr>
          <p:nvPr>
            <p:ph idx="1"/>
          </p:nvPr>
        </p:nvSpPr>
        <p:spPr>
          <a:xfrm>
            <a:off x="338296" y="1269089"/>
            <a:ext cx="5785778" cy="5588911"/>
          </a:xfrm>
        </p:spPr>
        <p:txBody>
          <a:bodyPr>
            <a:normAutofit/>
          </a:bodyPr>
          <a:lstStyle/>
          <a:p>
            <a:pPr algn="l" rtl="0"/>
            <a:r>
              <a:rPr lang="fr-FR" sz="2400" b="0" i="0" u="none" baseline="0" dirty="0">
                <a:latin typeface="Gill Sans MT" panose="020B0502020104020203" pitchFamily="34" charset="0"/>
              </a:rPr>
              <a:t>Orienter les investissements se rapportant à la chaîne </a:t>
            </a:r>
            <a:r>
              <a:rPr lang="fr-FR" sz="2400" b="0" i="0" u="none" baseline="0" dirty="0" smtClean="0">
                <a:latin typeface="Gill Sans MT" panose="020B0502020104020203" pitchFamily="34" charset="0"/>
              </a:rPr>
              <a:t>d’approvisionnement</a:t>
            </a:r>
            <a:r>
              <a:rPr lang="fr-FR" sz="2400" b="0" i="0" u="none" baseline="0" dirty="0">
                <a:latin typeface="Gill Sans MT" panose="020B0502020104020203" pitchFamily="34" charset="0"/>
              </a:rPr>
              <a:t>.</a:t>
            </a:r>
          </a:p>
          <a:p>
            <a:pPr algn="l" rtl="0"/>
            <a:r>
              <a:rPr lang="fr-FR" sz="2400" b="0" i="0" u="none" baseline="0" dirty="0">
                <a:latin typeface="Gill Sans MT" panose="020B0502020104020203" pitchFamily="34" charset="0"/>
              </a:rPr>
              <a:t>Documenter la planification stratégique et/ou la conception/réforme des systèmes nationaux.</a:t>
            </a:r>
          </a:p>
          <a:p>
            <a:pPr algn="l" rtl="0"/>
            <a:r>
              <a:rPr lang="fr-FR" sz="2400" b="0" i="0" u="none" baseline="0" dirty="0">
                <a:latin typeface="Gill Sans MT" panose="020B0502020104020203" pitchFamily="34" charset="0"/>
              </a:rPr>
              <a:t>Soutenir la performance et/ou les efforts </a:t>
            </a:r>
            <a:r>
              <a:rPr lang="fr-FR" sz="2400" b="0" i="0" u="none" baseline="0" dirty="0" smtClean="0">
                <a:latin typeface="Gill Sans MT" panose="020B0502020104020203" pitchFamily="34" charset="0"/>
              </a:rPr>
              <a:t>d’amélioration </a:t>
            </a:r>
            <a:r>
              <a:rPr lang="fr-FR" sz="2400" b="0" i="0" u="none" baseline="0" dirty="0">
                <a:latin typeface="Gill Sans MT" panose="020B0502020104020203" pitchFamily="34" charset="0"/>
              </a:rPr>
              <a:t>des processus nationaux.</a:t>
            </a:r>
          </a:p>
          <a:p>
            <a:pPr algn="l" rtl="0"/>
            <a:r>
              <a:rPr lang="fr-FR" sz="2400" b="0" i="0" u="none" baseline="0" dirty="0">
                <a:latin typeface="Gill Sans MT" panose="020B0502020104020203" pitchFamily="34" charset="0"/>
              </a:rPr>
              <a:t>Soutenir </a:t>
            </a:r>
            <a:r>
              <a:rPr lang="fr-FR" sz="2400" b="0" i="0" u="none" baseline="0" dirty="0" smtClean="0">
                <a:latin typeface="Gill Sans MT" panose="020B0502020104020203" pitchFamily="34" charset="0"/>
              </a:rPr>
              <a:t>l’élaboration </a:t>
            </a:r>
            <a:r>
              <a:rPr lang="fr-FR" sz="2400" b="0" i="0" u="none" baseline="0" dirty="0">
                <a:latin typeface="Gill Sans MT" panose="020B0502020104020203" pitchFamily="34" charset="0"/>
              </a:rPr>
              <a:t>des politiques ainsi que la prise de décision du pays en ce qui concerne la chaîne </a:t>
            </a:r>
            <a:r>
              <a:rPr lang="fr-FR" sz="2400" b="0" i="0" u="none" baseline="0" dirty="0" smtClean="0">
                <a:latin typeface="Gill Sans MT" panose="020B0502020104020203" pitchFamily="34" charset="0"/>
              </a:rPr>
              <a:t>d’approvisionnement </a:t>
            </a:r>
            <a:r>
              <a:rPr lang="fr-FR" sz="2400" b="0" i="0" u="none" baseline="0" dirty="0">
                <a:latin typeface="Gill Sans MT" panose="020B0502020104020203" pitchFamily="34" charset="0"/>
              </a:rPr>
              <a:t>et les produits de santé.</a:t>
            </a:r>
          </a:p>
          <a:p>
            <a:pPr algn="l" rtl="0"/>
            <a:r>
              <a:rPr lang="fr-FR" sz="2400" b="0" i="0" u="none" baseline="0" dirty="0">
                <a:latin typeface="Gill Sans MT" panose="020B0502020104020203" pitchFamily="34" charset="0"/>
              </a:rPr>
              <a:t>Fournir des informations sur </a:t>
            </a:r>
            <a:r>
              <a:rPr lang="fr-FR" sz="2400" b="0" i="0" u="none" baseline="0" dirty="0" smtClean="0">
                <a:latin typeface="Gill Sans MT" panose="020B0502020104020203" pitchFamily="34" charset="0"/>
              </a:rPr>
              <a:t>l’état </a:t>
            </a:r>
            <a:r>
              <a:rPr lang="fr-FR" sz="2400" b="0" i="0" u="none" baseline="0" dirty="0">
                <a:latin typeface="Gill Sans MT" panose="020B0502020104020203" pitchFamily="34" charset="0"/>
              </a:rPr>
              <a:t>actuel et permettre le suivi des progrès dans </a:t>
            </a:r>
            <a:r>
              <a:rPr lang="fr-FR" sz="2400" b="0" i="0" u="none" baseline="0" dirty="0" smtClean="0">
                <a:latin typeface="Gill Sans MT" panose="020B0502020104020203" pitchFamily="34" charset="0"/>
              </a:rPr>
              <a:t/>
            </a:r>
            <a:br>
              <a:rPr lang="fr-FR" sz="2400" b="0" i="0" u="none" baseline="0" dirty="0" smtClean="0">
                <a:latin typeface="Gill Sans MT" panose="020B0502020104020203" pitchFamily="34" charset="0"/>
              </a:rPr>
            </a:br>
            <a:r>
              <a:rPr lang="fr-FR" sz="2400" b="0" i="0" u="none" baseline="0" dirty="0" smtClean="0">
                <a:latin typeface="Gill Sans MT" panose="020B0502020104020203" pitchFamily="34" charset="0"/>
              </a:rPr>
              <a:t>le </a:t>
            </a:r>
            <a:r>
              <a:rPr lang="fr-FR" sz="2400" b="0" i="0" u="none" baseline="0" dirty="0">
                <a:latin typeface="Gill Sans MT" panose="020B0502020104020203" pitchFamily="34" charset="0"/>
              </a:rPr>
              <a:t>temps.</a:t>
            </a:r>
          </a:p>
          <a:p>
            <a:endParaRPr lang="fr-FR" sz="2400" dirty="0">
              <a:latin typeface="Gill Sans MT" panose="020B0502020104020203" pitchFamily="34" charset="0"/>
            </a:endParaRPr>
          </a:p>
        </p:txBody>
      </p:sp>
      <p:pic>
        <p:nvPicPr>
          <p:cNvPr id="4" name="Picture 60" descr="C:\Users\kpilz\Pictures\PPT art\newspaper-Everything possibl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2020" y="1537397"/>
            <a:ext cx="5683404" cy="4019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66052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244119" y="588505"/>
            <a:ext cx="5640475" cy="580800"/>
          </a:xfrm>
        </p:spPr>
        <p:txBody>
          <a:bodyPr>
            <a:noAutofit/>
          </a:bodyPr>
          <a:lstStyle/>
          <a:p>
            <a:pPr algn="l" rtl="0"/>
            <a:r>
              <a:rPr lang="fr-FR" sz="2800" b="0" i="0" u="none" baseline="0" dirty="0">
                <a:solidFill>
                  <a:srgbClr val="C00000"/>
                </a:solidFill>
                <a:latin typeface="Gill Sans MT" panose="020B0502020104020203" pitchFamily="34" charset="0"/>
              </a:rPr>
              <a:t>La NSCA doit faire partie </a:t>
            </a:r>
            <a:r>
              <a:rPr lang="fr-FR" sz="2800" b="0" i="0" u="none" baseline="0" dirty="0" smtClean="0">
                <a:solidFill>
                  <a:srgbClr val="C00000"/>
                </a:solidFill>
                <a:latin typeface="Gill Sans MT" panose="020B0502020104020203" pitchFamily="34" charset="0"/>
              </a:rPr>
              <a:t>d’un </a:t>
            </a:r>
            <a:r>
              <a:rPr lang="fr-FR" sz="2800" b="0" i="0" u="none" baseline="0" dirty="0">
                <a:solidFill>
                  <a:srgbClr val="C00000"/>
                </a:solidFill>
                <a:latin typeface="Gill Sans MT" panose="020B0502020104020203" pitchFamily="34" charset="0"/>
              </a:rPr>
              <a:t>processus </a:t>
            </a:r>
            <a:r>
              <a:rPr lang="fr-FR" sz="2800" b="0" i="0" u="none" baseline="0" dirty="0" smtClean="0">
                <a:solidFill>
                  <a:srgbClr val="C00000"/>
                </a:solidFill>
                <a:latin typeface="Gill Sans MT" panose="020B0502020104020203" pitchFamily="34" charset="0"/>
              </a:rPr>
              <a:t>d’amélioration </a:t>
            </a:r>
            <a:r>
              <a:rPr lang="fr-FR" sz="2800" b="0" i="0" u="none" baseline="0" dirty="0">
                <a:solidFill>
                  <a:srgbClr val="C00000"/>
                </a:solidFill>
                <a:latin typeface="Gill Sans MT" panose="020B0502020104020203" pitchFamily="34" charset="0"/>
              </a:rPr>
              <a:t>général </a:t>
            </a:r>
            <a:r>
              <a:rPr lang="fr-FR" sz="2800" b="0" i="0" u="none" baseline="0" dirty="0" smtClean="0">
                <a:solidFill>
                  <a:srgbClr val="C00000"/>
                </a:solidFill>
                <a:latin typeface="Gill Sans MT" panose="020B0502020104020203" pitchFamily="34" charset="0"/>
              </a:rPr>
              <a:t/>
            </a:r>
            <a:br>
              <a:rPr lang="fr-FR" sz="2800" b="0" i="0" u="none" baseline="0" dirty="0" smtClean="0">
                <a:solidFill>
                  <a:srgbClr val="C00000"/>
                </a:solidFill>
                <a:latin typeface="Gill Sans MT" panose="020B0502020104020203" pitchFamily="34" charset="0"/>
              </a:rPr>
            </a:br>
            <a:r>
              <a:rPr lang="fr-FR" sz="2800" b="0" i="0" u="none" baseline="0" dirty="0" smtClean="0">
                <a:solidFill>
                  <a:srgbClr val="C00000"/>
                </a:solidFill>
                <a:latin typeface="Gill Sans MT" panose="020B0502020104020203" pitchFamily="34" charset="0"/>
              </a:rPr>
              <a:t>de </a:t>
            </a:r>
            <a:r>
              <a:rPr lang="fr-FR" sz="2800" b="0" i="0" u="none" baseline="0" dirty="0">
                <a:solidFill>
                  <a:srgbClr val="C00000"/>
                </a:solidFill>
                <a:latin typeface="Gill Sans MT" panose="020B0502020104020203" pitchFamily="34" charset="0"/>
              </a:rPr>
              <a:t>la chaîne </a:t>
            </a:r>
            <a:r>
              <a:rPr lang="fr-FR" sz="2800" b="0" i="0" u="none" baseline="0" dirty="0" smtClean="0">
                <a:solidFill>
                  <a:srgbClr val="C00000"/>
                </a:solidFill>
                <a:latin typeface="Gill Sans MT" panose="020B0502020104020203" pitchFamily="34" charset="0"/>
              </a:rPr>
              <a:t>d’approvisionnement </a:t>
            </a:r>
            <a:r>
              <a:rPr lang="fr-FR" sz="2800" b="0" i="0" u="none" baseline="0" dirty="0">
                <a:solidFill>
                  <a:srgbClr val="C00000"/>
                </a:solidFill>
                <a:latin typeface="Gill Sans MT" panose="020B0502020104020203" pitchFamily="34" charset="0"/>
              </a:rPr>
              <a:t>nationale.</a:t>
            </a:r>
          </a:p>
        </p:txBody>
      </p:sp>
      <p:sp>
        <p:nvSpPr>
          <p:cNvPr id="14" name="Content Placeholder 13"/>
          <p:cNvSpPr>
            <a:spLocks noGrp="1"/>
          </p:cNvSpPr>
          <p:nvPr>
            <p:ph idx="1"/>
          </p:nvPr>
        </p:nvSpPr>
        <p:spPr>
          <a:xfrm>
            <a:off x="6167927" y="1729047"/>
            <a:ext cx="5695210" cy="6140923"/>
          </a:xfrm>
        </p:spPr>
        <p:txBody>
          <a:bodyPr>
            <a:normAutofit/>
          </a:bodyPr>
          <a:lstStyle/>
          <a:p>
            <a:pPr>
              <a:buFont typeface="Wingdings" panose="05000000000000000000" pitchFamily="2" charset="2"/>
              <a:buChar char="ü"/>
            </a:pPr>
            <a:r>
              <a:rPr lang="fr-FR" sz="2200" b="0" i="0" u="none" baseline="0" dirty="0" smtClean="0">
                <a:latin typeface="Gill Sans MT" panose="020B0502020104020203" pitchFamily="34" charset="0"/>
              </a:rPr>
              <a:t>L’implication </a:t>
            </a:r>
            <a:r>
              <a:rPr lang="fr-FR" sz="2200" b="0" i="0" u="none" baseline="0" dirty="0">
                <a:latin typeface="Gill Sans MT" panose="020B0502020104020203" pitchFamily="34" charset="0"/>
              </a:rPr>
              <a:t>et </a:t>
            </a:r>
            <a:r>
              <a:rPr lang="fr-FR" sz="2200" b="0" i="0" u="none" baseline="0" dirty="0" smtClean="0">
                <a:latin typeface="Gill Sans MT" panose="020B0502020104020203" pitchFamily="34" charset="0"/>
              </a:rPr>
              <a:t>l’engagement </a:t>
            </a:r>
            <a:r>
              <a:rPr lang="fr-FR" sz="2200" b="0" i="0" u="none" baseline="0" dirty="0">
                <a:latin typeface="Gill Sans MT" panose="020B0502020104020203" pitchFamily="34" charset="0"/>
              </a:rPr>
              <a:t>des pays </a:t>
            </a:r>
            <a:r>
              <a:rPr lang="fr-FR" sz="2200" b="0" i="0" u="none" baseline="0" dirty="0" smtClean="0">
                <a:latin typeface="Gill Sans MT" panose="020B0502020104020203" pitchFamily="34" charset="0"/>
              </a:rPr>
              <a:t/>
            </a:r>
            <a:br>
              <a:rPr lang="fr-FR" sz="2200" b="0" i="0" u="none" baseline="0" dirty="0" smtClean="0">
                <a:latin typeface="Gill Sans MT" panose="020B0502020104020203" pitchFamily="34" charset="0"/>
              </a:rPr>
            </a:br>
            <a:r>
              <a:rPr lang="fr-FR" sz="2200" b="0" i="0" u="none" baseline="0" dirty="0" smtClean="0">
                <a:latin typeface="Gill Sans MT" panose="020B0502020104020203" pitchFamily="34" charset="0"/>
              </a:rPr>
              <a:t>sont </a:t>
            </a:r>
            <a:r>
              <a:rPr lang="fr-FR" sz="2200" b="0" i="0" u="none" baseline="0" dirty="0">
                <a:latin typeface="Gill Sans MT" panose="020B0502020104020203" pitchFamily="34" charset="0"/>
              </a:rPr>
              <a:t>essentiels tout au long du processus – </a:t>
            </a:r>
            <a:r>
              <a:rPr lang="fr-FR" sz="2200" b="0" i="0" u="none" baseline="0" dirty="0" smtClean="0">
                <a:latin typeface="Gill Sans MT" panose="020B0502020104020203" pitchFamily="34" charset="0"/>
              </a:rPr>
              <a:t/>
            </a:r>
            <a:br>
              <a:rPr lang="fr-FR" sz="2200" b="0" i="0" u="none" baseline="0" dirty="0" smtClean="0">
                <a:latin typeface="Gill Sans MT" panose="020B0502020104020203" pitchFamily="34" charset="0"/>
              </a:rPr>
            </a:br>
            <a:r>
              <a:rPr lang="fr-FR" sz="2200" dirty="0">
                <a:latin typeface="Gill Sans MT" panose="020B0502020104020203" pitchFamily="34" charset="0"/>
              </a:rPr>
              <a:t>notamment </a:t>
            </a:r>
            <a:r>
              <a:rPr lang="fr-FR" sz="2200" dirty="0" smtClean="0">
                <a:latin typeface="Gill Sans MT" panose="020B0502020104020203" pitchFamily="34" charset="0"/>
              </a:rPr>
              <a:t>du gouvernement</a:t>
            </a:r>
            <a:r>
              <a:rPr lang="fr-FR" sz="2200" b="0" i="0" u="none" baseline="0" dirty="0">
                <a:latin typeface="Gill Sans MT" panose="020B0502020104020203" pitchFamily="34" charset="0"/>
              </a:rPr>
              <a:t>, </a:t>
            </a:r>
            <a:r>
              <a:rPr lang="fr-FR" sz="2200" b="0" i="0" u="none" baseline="0" dirty="0" smtClean="0">
                <a:latin typeface="Gill Sans MT" panose="020B0502020104020203" pitchFamily="34" charset="0"/>
              </a:rPr>
              <a:t>des </a:t>
            </a:r>
            <a:r>
              <a:rPr lang="fr-FR" sz="2200" b="0" i="0" u="none" baseline="0" dirty="0">
                <a:latin typeface="Gill Sans MT" panose="020B0502020104020203" pitchFamily="34" charset="0"/>
              </a:rPr>
              <a:t>partenaires et </a:t>
            </a:r>
            <a:r>
              <a:rPr lang="fr-FR" sz="2200" b="0" i="0" u="none" baseline="0" dirty="0" smtClean="0">
                <a:latin typeface="Gill Sans MT" panose="020B0502020104020203" pitchFamily="34" charset="0"/>
              </a:rPr>
              <a:t>des </a:t>
            </a:r>
            <a:r>
              <a:rPr lang="fr-FR" sz="2200" b="0" i="0" u="none" baseline="0" dirty="0">
                <a:latin typeface="Gill Sans MT" panose="020B0502020104020203" pitchFamily="34" charset="0"/>
              </a:rPr>
              <a:t>parties prenantes non traditionnelles.</a:t>
            </a:r>
          </a:p>
          <a:p>
            <a:pPr algn="l" rtl="0">
              <a:buFont typeface="Wingdings" panose="05000000000000000000" pitchFamily="2" charset="2"/>
              <a:buChar char="ü"/>
            </a:pPr>
            <a:endParaRPr lang="fr-FR" sz="1000" dirty="0">
              <a:latin typeface="Gill Sans MT" panose="020B0502020104020203" pitchFamily="34" charset="0"/>
            </a:endParaRPr>
          </a:p>
          <a:p>
            <a:pPr algn="l" rtl="0">
              <a:buFont typeface="Wingdings" panose="05000000000000000000" pitchFamily="2" charset="2"/>
              <a:buChar char="ü"/>
            </a:pPr>
            <a:r>
              <a:rPr lang="fr-FR" sz="2200" b="0" i="0" u="none" baseline="0" dirty="0" smtClean="0">
                <a:latin typeface="Gill Sans MT" panose="020B0502020104020203" pitchFamily="34" charset="0"/>
              </a:rPr>
              <a:t>L’évaluation </a:t>
            </a:r>
            <a:r>
              <a:rPr lang="fr-FR" sz="2200" b="0" i="0" u="none" baseline="0" dirty="0">
                <a:latin typeface="Gill Sans MT" panose="020B0502020104020203" pitchFamily="34" charset="0"/>
              </a:rPr>
              <a:t>est une étape critique dans </a:t>
            </a:r>
            <a:r>
              <a:rPr lang="fr-FR" sz="2200" b="0" i="0" u="none" baseline="0" dirty="0" smtClean="0">
                <a:latin typeface="Gill Sans MT" panose="020B0502020104020203" pitchFamily="34" charset="0"/>
              </a:rPr>
              <a:t/>
            </a:r>
            <a:br>
              <a:rPr lang="fr-FR" sz="2200" b="0" i="0" u="none" baseline="0" dirty="0" smtClean="0">
                <a:latin typeface="Gill Sans MT" panose="020B0502020104020203" pitchFamily="34" charset="0"/>
              </a:rPr>
            </a:br>
            <a:r>
              <a:rPr lang="fr-FR" sz="2200" b="0" i="0" u="none" baseline="0" dirty="0" smtClean="0">
                <a:latin typeface="Gill Sans MT" panose="020B0502020104020203" pitchFamily="34" charset="0"/>
              </a:rPr>
              <a:t>le </a:t>
            </a:r>
            <a:r>
              <a:rPr lang="fr-FR" sz="2200" b="0" i="0" u="none" baseline="0" dirty="0">
                <a:latin typeface="Gill Sans MT" panose="020B0502020104020203" pitchFamily="34" charset="0"/>
              </a:rPr>
              <a:t>processus global </a:t>
            </a:r>
            <a:r>
              <a:rPr lang="fr-FR" sz="2200" b="0" i="0" u="none" baseline="0" dirty="0" smtClean="0">
                <a:latin typeface="Gill Sans MT" panose="020B0502020104020203" pitchFamily="34" charset="0"/>
              </a:rPr>
              <a:t>d’amélioration </a:t>
            </a:r>
            <a:r>
              <a:rPr lang="fr-FR" sz="2200" b="0" i="0" u="none" baseline="0" dirty="0">
                <a:latin typeface="Gill Sans MT" panose="020B0502020104020203" pitchFamily="34" charset="0"/>
              </a:rPr>
              <a:t>de la performance.</a:t>
            </a:r>
          </a:p>
          <a:p>
            <a:pPr algn="l" rtl="0">
              <a:buFont typeface="Wingdings" panose="05000000000000000000" pitchFamily="2" charset="2"/>
              <a:buChar char="ü"/>
            </a:pPr>
            <a:endParaRPr lang="fr-FR" sz="1000" dirty="0">
              <a:latin typeface="Gill Sans MT" panose="020B0502020104020203" pitchFamily="34" charset="0"/>
            </a:endParaRPr>
          </a:p>
          <a:p>
            <a:pPr lvl="0" algn="l" rtl="0">
              <a:buFont typeface="Wingdings" panose="05000000000000000000" pitchFamily="2" charset="2"/>
              <a:buChar char="ü"/>
            </a:pPr>
            <a:r>
              <a:rPr lang="fr-FR" sz="2200" b="0" i="0" u="none" baseline="0" dirty="0">
                <a:latin typeface="Gill Sans MT" panose="020B0502020104020203" pitchFamily="34" charset="0"/>
              </a:rPr>
              <a:t>Veiller à ce que le </a:t>
            </a:r>
            <a:r>
              <a:rPr lang="fr-FR" sz="2200" b="0" i="0" u="none" baseline="0" dirty="0" smtClean="0">
                <a:latin typeface="Gill Sans MT" panose="020B0502020104020203" pitchFamily="34" charset="0"/>
              </a:rPr>
              <a:t>gouvernement </a:t>
            </a:r>
            <a:r>
              <a:rPr lang="fr-FR" sz="2200" b="0" i="0" u="none" baseline="0" dirty="0">
                <a:latin typeface="Gill Sans MT" panose="020B0502020104020203" pitchFamily="34" charset="0"/>
              </a:rPr>
              <a:t>et les </a:t>
            </a:r>
            <a:r>
              <a:rPr lang="fr-FR" sz="2200" b="0" i="0" u="none" baseline="0" dirty="0" smtClean="0">
                <a:latin typeface="Gill Sans MT" panose="020B0502020104020203" pitchFamily="34" charset="0"/>
              </a:rPr>
              <a:t/>
            </a:r>
            <a:br>
              <a:rPr lang="fr-FR" sz="2200" b="0" i="0" u="none" baseline="0" dirty="0" smtClean="0">
                <a:latin typeface="Gill Sans MT" panose="020B0502020104020203" pitchFamily="34" charset="0"/>
              </a:rPr>
            </a:br>
            <a:r>
              <a:rPr lang="fr-FR" sz="2200" b="0" i="0" u="none" baseline="0" dirty="0" smtClean="0">
                <a:latin typeface="Gill Sans MT" panose="020B0502020104020203" pitchFamily="34" charset="0"/>
              </a:rPr>
              <a:t>parties </a:t>
            </a:r>
            <a:r>
              <a:rPr lang="fr-FR" sz="2200" b="0" i="0" u="none" baseline="0" dirty="0">
                <a:latin typeface="Gill Sans MT" panose="020B0502020104020203" pitchFamily="34" charset="0"/>
              </a:rPr>
              <a:t>prenantes comprennent les avantages de </a:t>
            </a:r>
            <a:r>
              <a:rPr lang="fr-FR" sz="2200" b="0" i="0" u="none" baseline="0" dirty="0" smtClean="0">
                <a:latin typeface="Gill Sans MT" panose="020B0502020104020203" pitchFamily="34" charset="0"/>
              </a:rPr>
              <a:t>l’évaluation </a:t>
            </a:r>
            <a:r>
              <a:rPr lang="fr-FR" sz="2200" b="0" i="0" u="none" baseline="0" dirty="0">
                <a:latin typeface="Gill Sans MT" panose="020B0502020104020203" pitchFamily="34" charset="0"/>
              </a:rPr>
              <a:t>et à ce </a:t>
            </a:r>
            <a:r>
              <a:rPr lang="fr-FR" sz="2200" b="0" i="0" u="none" baseline="0" dirty="0" smtClean="0">
                <a:latin typeface="Gill Sans MT" panose="020B0502020104020203" pitchFamily="34" charset="0"/>
              </a:rPr>
              <a:t>qu’ils </a:t>
            </a:r>
            <a:r>
              <a:rPr lang="fr-FR" sz="2200" b="0" i="0" u="none" baseline="0" dirty="0">
                <a:latin typeface="Gill Sans MT" panose="020B0502020104020203" pitchFamily="34" charset="0"/>
              </a:rPr>
              <a:t>aient décidé </a:t>
            </a:r>
            <a:r>
              <a:rPr lang="fr-FR" sz="2200" b="0" i="0" u="none" baseline="0" dirty="0" smtClean="0">
                <a:latin typeface="Gill Sans MT" panose="020B0502020104020203" pitchFamily="34" charset="0"/>
              </a:rPr>
              <a:t/>
            </a:r>
            <a:br>
              <a:rPr lang="fr-FR" sz="2200" b="0" i="0" u="none" baseline="0" dirty="0" smtClean="0">
                <a:latin typeface="Gill Sans MT" panose="020B0502020104020203" pitchFamily="34" charset="0"/>
              </a:rPr>
            </a:br>
            <a:r>
              <a:rPr lang="fr-FR" sz="2200" b="0" i="0" u="none" baseline="0" dirty="0" smtClean="0">
                <a:latin typeface="Gill Sans MT" panose="020B0502020104020203" pitchFamily="34" charset="0"/>
              </a:rPr>
              <a:t>ce qu’ils </a:t>
            </a:r>
            <a:r>
              <a:rPr lang="fr-FR" sz="2200" b="0" i="0" u="none" baseline="0" dirty="0">
                <a:latin typeface="Gill Sans MT" panose="020B0502020104020203" pitchFamily="34" charset="0"/>
              </a:rPr>
              <a:t>allaient faire des résultats.</a:t>
            </a:r>
          </a:p>
        </p:txBody>
      </p:sp>
      <p:sp>
        <p:nvSpPr>
          <p:cNvPr id="8" name="Bevel 24"/>
          <p:cNvSpPr/>
          <p:nvPr/>
        </p:nvSpPr>
        <p:spPr>
          <a:xfrm>
            <a:off x="626109" y="203604"/>
            <a:ext cx="5321774" cy="1350602"/>
          </a:xfrm>
          <a:prstGeom prst="ellipseRibbon">
            <a:avLst>
              <a:gd name="adj1" fmla="val 22386"/>
              <a:gd name="adj2" fmla="val 71241"/>
              <a:gd name="adj3" fmla="val 12500"/>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wrap="square" tIns="0" bIns="0" rtlCol="0" anchor="ctr">
            <a:noAutofit/>
          </a:bodyPr>
          <a:lstStyle/>
          <a:p>
            <a:pPr algn="ctr" defTabSz="1209477" rtl="0">
              <a:lnSpc>
                <a:spcPct val="115000"/>
              </a:lnSpc>
              <a:tabLst>
                <a:tab pos="907108" algn="ctr"/>
                <a:tab pos="2721323" algn="ctr"/>
              </a:tabLst>
              <a:defRPr/>
            </a:pPr>
            <a:r>
              <a:rPr lang="fr-FR" sz="1400" b="0" i="0" u="sng" baseline="0" dirty="0">
                <a:solidFill>
                  <a:srgbClr val="000000"/>
                </a:solidFill>
                <a:latin typeface="Calibri"/>
                <a:ea typeface="Times New Roman"/>
                <a:cs typeface="Times New Roman"/>
              </a:rPr>
              <a:t>Principes fondamentaux</a:t>
            </a:r>
            <a:endParaRPr lang="fr-FR" sz="1400" kern="0" dirty="0">
              <a:solidFill>
                <a:sysClr val="windowText" lastClr="000000"/>
              </a:solidFill>
              <a:latin typeface="Cambria"/>
              <a:ea typeface="Times New Roman"/>
              <a:cs typeface="Times New Roman"/>
            </a:endParaRPr>
          </a:p>
          <a:p>
            <a:pPr algn="l" defTabSz="1209477" rtl="0">
              <a:lnSpc>
                <a:spcPct val="115000"/>
              </a:lnSpc>
              <a:tabLst>
                <a:tab pos="755923" algn="ctr"/>
                <a:tab pos="2721323" algn="ctr"/>
              </a:tabLst>
              <a:defRPr/>
            </a:pPr>
            <a:r>
              <a:rPr lang="fr-FR" sz="1100" b="0" i="0" u="none" baseline="0" dirty="0">
                <a:solidFill>
                  <a:srgbClr val="000000"/>
                </a:solidFill>
                <a:latin typeface="Calibri"/>
                <a:ea typeface="Times New Roman"/>
                <a:cs typeface="Times New Roman"/>
              </a:rPr>
              <a:t>	</a:t>
            </a:r>
            <a:r>
              <a:rPr lang="fr-FR" sz="1200" b="0" i="0" u="none" baseline="0" dirty="0">
                <a:solidFill>
                  <a:srgbClr val="000000"/>
                </a:solidFill>
                <a:latin typeface="Calibri"/>
                <a:ea typeface="Times New Roman"/>
                <a:cs typeface="Times New Roman"/>
              </a:rPr>
              <a:t>À </a:t>
            </a:r>
            <a:r>
              <a:rPr lang="fr-FR" sz="1200" b="0" i="0" u="none" baseline="0" dirty="0" smtClean="0">
                <a:solidFill>
                  <a:srgbClr val="000000"/>
                </a:solidFill>
                <a:latin typeface="Calibri"/>
                <a:ea typeface="Times New Roman"/>
                <a:cs typeface="Times New Roman"/>
              </a:rPr>
              <a:t>l’initiative </a:t>
            </a:r>
            <a:r>
              <a:rPr lang="fr-FR" sz="1200" b="0" i="0" u="none" baseline="0" dirty="0">
                <a:solidFill>
                  <a:srgbClr val="000000"/>
                </a:solidFill>
                <a:latin typeface="Calibri"/>
                <a:ea typeface="Times New Roman"/>
                <a:cs typeface="Times New Roman"/>
              </a:rPr>
              <a:t>du gouvernement	</a:t>
            </a:r>
            <a:r>
              <a:rPr lang="fr-FR" sz="1200" b="0" i="0" u="none" baseline="0" dirty="0" smtClean="0">
                <a:solidFill>
                  <a:srgbClr val="000000"/>
                </a:solidFill>
                <a:latin typeface="Calibri"/>
                <a:ea typeface="Times New Roman"/>
                <a:cs typeface="Times New Roman"/>
              </a:rPr>
              <a:t>     Orientée </a:t>
            </a:r>
            <a:r>
              <a:rPr lang="fr-FR" sz="1200" b="0" i="0" u="none" baseline="0" dirty="0">
                <a:solidFill>
                  <a:srgbClr val="000000"/>
                </a:solidFill>
                <a:latin typeface="Calibri"/>
                <a:ea typeface="Times New Roman"/>
                <a:cs typeface="Times New Roman"/>
              </a:rPr>
              <a:t>utilisateur final</a:t>
            </a:r>
            <a:endParaRPr lang="fr-FR" sz="1400" kern="0" dirty="0">
              <a:solidFill>
                <a:sysClr val="windowText" lastClr="000000"/>
              </a:solidFill>
              <a:latin typeface="Cambria"/>
              <a:ea typeface="Times New Roman"/>
              <a:cs typeface="Times New Roman"/>
            </a:endParaRPr>
          </a:p>
          <a:p>
            <a:pPr algn="l" defTabSz="1209477" rtl="0">
              <a:lnSpc>
                <a:spcPct val="115000"/>
              </a:lnSpc>
              <a:tabLst>
                <a:tab pos="755923" algn="ctr"/>
                <a:tab pos="2721323" algn="ctr"/>
              </a:tabLst>
              <a:defRPr/>
            </a:pPr>
            <a:r>
              <a:rPr lang="fr-FR" sz="1200" b="0" i="0" u="none" baseline="0" dirty="0">
                <a:solidFill>
                  <a:srgbClr val="000000"/>
                </a:solidFill>
                <a:latin typeface="Calibri"/>
                <a:ea typeface="Times New Roman"/>
                <a:cs typeface="Times New Roman"/>
              </a:rPr>
              <a:t>	Coordonnée et collaborative	Axée sur les données</a:t>
            </a:r>
            <a:endParaRPr lang="fr-FR" sz="1400" kern="0" dirty="0">
              <a:solidFill>
                <a:sysClr val="windowText" lastClr="000000"/>
              </a:solidFill>
              <a:latin typeface="Cambria"/>
              <a:ea typeface="Times New Roman"/>
              <a:cs typeface="Times New Roman"/>
            </a:endParaRPr>
          </a:p>
          <a:p>
            <a:pPr algn="ctr" defTabSz="1209477" rtl="0">
              <a:lnSpc>
                <a:spcPct val="115000"/>
              </a:lnSpc>
              <a:tabLst>
                <a:tab pos="755923" algn="ctr"/>
                <a:tab pos="2721323" algn="ctr"/>
              </a:tabLst>
              <a:defRPr/>
            </a:pPr>
            <a:r>
              <a:rPr lang="fr-FR" sz="1200" b="0" i="0" u="none" baseline="0" dirty="0">
                <a:solidFill>
                  <a:srgbClr val="000000"/>
                </a:solidFill>
                <a:latin typeface="Calibri"/>
                <a:ea typeface="Times New Roman"/>
                <a:cs typeface="Times New Roman"/>
              </a:rPr>
              <a:t>Engagement à long terme</a:t>
            </a:r>
            <a:endParaRPr lang="fr-FR" sz="1400" kern="0" dirty="0">
              <a:solidFill>
                <a:sysClr val="windowText" lastClr="000000"/>
              </a:solidFill>
              <a:latin typeface="Cambria"/>
              <a:ea typeface="Times New Roman"/>
              <a:cs typeface="Times New Roman"/>
            </a:endParaRPr>
          </a:p>
        </p:txBody>
      </p:sp>
      <p:sp>
        <p:nvSpPr>
          <p:cNvPr id="9" name="Rectangle 8"/>
          <p:cNvSpPr/>
          <p:nvPr/>
        </p:nvSpPr>
        <p:spPr>
          <a:xfrm rot="16200000">
            <a:off x="-1849351" y="4175451"/>
            <a:ext cx="4689663" cy="458587"/>
          </a:xfrm>
          <a:prstGeom prst="rect">
            <a:avLst/>
          </a:prstGeom>
        </p:spPr>
        <p:txBody>
          <a:bodyPr wrap="square">
            <a:spAutoFit/>
          </a:bodyPr>
          <a:lstStyle/>
          <a:p>
            <a:pPr algn="l" rtl="0"/>
            <a:r>
              <a:rPr lang="fr-FR" sz="1190" b="0" i="0" u="none" baseline="0">
                <a:latin typeface="Gill Sans MT" panose="020B0502020104020203" pitchFamily="34" charset="0"/>
              </a:rPr>
              <a:t>Adapté de : UNICEF, 2016: </a:t>
            </a:r>
            <a:r>
              <a:rPr lang="fr-FR" sz="1190" b="0" i="1" u="none" baseline="0">
                <a:latin typeface="Gill Sans MT" panose="020B0502020104020203" pitchFamily="34" charset="0"/>
              </a:rPr>
              <a:t>Process Guide and Toolkit for Strengthening Public Health Supply Chains through Capacity Development</a:t>
            </a:r>
            <a:r>
              <a:rPr lang="fr-FR" sz="1190" b="0" i="0" u="none" baseline="0">
                <a:latin typeface="Gill Sans MT" panose="020B0502020104020203" pitchFamily="34" charset="0"/>
              </a:rPr>
              <a:t> </a:t>
            </a:r>
          </a:p>
        </p:txBody>
      </p:sp>
      <p:pic>
        <p:nvPicPr>
          <p:cNvPr id="10" name="Picture 59">
            <a:extLst>
              <a:ext uri="{FF2B5EF4-FFF2-40B4-BE49-F238E27FC236}">
                <a16:creationId xmlns="" xmlns:a16="http://schemas.microsoft.com/office/drawing/2014/main" id="{3E237844-4F7D-484D-BEFD-E9CC5A816E1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215" t="26686" r="50680"/>
          <a:stretch/>
        </p:blipFill>
        <p:spPr bwMode="auto">
          <a:xfrm>
            <a:off x="266186" y="1663106"/>
            <a:ext cx="4743119" cy="5294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16269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12635" y="478182"/>
            <a:ext cx="11566730" cy="1069267"/>
          </a:xfrm>
        </p:spPr>
        <p:txBody>
          <a:bodyPr>
            <a:normAutofit fontScale="90000"/>
          </a:bodyPr>
          <a:lstStyle/>
          <a:p>
            <a:pPr algn="l" rtl="0">
              <a:tabLst>
                <a:tab pos="1770063" algn="l"/>
                <a:tab pos="5545138" algn="ctr"/>
                <a:tab pos="7889875" algn="l"/>
              </a:tabLst>
            </a:pPr>
            <a:r>
              <a:rPr lang="fr-FR" b="0" i="0" u="none" baseline="0"/>
              <a:t>	</a:t>
            </a:r>
            <a:r>
              <a:rPr lang="fr-FR" sz="4000" b="0" i="0" u="none" baseline="0">
                <a:latin typeface="Gill Sans MT" panose="020B0502020104020203" pitchFamily="34" charset="0"/>
              </a:rPr>
              <a:t>	</a:t>
            </a:r>
            <a:r>
              <a:rPr lang="fr-FR" sz="4000" b="1" i="0" u="none" baseline="0">
                <a:solidFill>
                  <a:srgbClr val="C00000"/>
                </a:solidFill>
                <a:latin typeface="Gill Sans MT" panose="020B0502020104020203" pitchFamily="34" charset="0"/>
              </a:rPr>
              <a:t>Principaux publics</a:t>
            </a:r>
            <a:r>
              <a:rPr lang="fr-FR" b="1"/>
              <a:t/>
            </a:r>
            <a:br>
              <a:rPr lang="fr-FR" b="1"/>
            </a:br>
            <a:r>
              <a:rPr lang="fr-FR" b="0" i="0" u="none" baseline="0"/>
              <a:t>	</a:t>
            </a:r>
            <a:r>
              <a:rPr lang="fr-FR" b="1" i="0" u="none" baseline="0">
                <a:latin typeface="Gill Sans MT" panose="020B0502020104020203" pitchFamily="34" charset="0"/>
              </a:rPr>
              <a:t>Pays</a:t>
            </a:r>
            <a:r>
              <a:rPr lang="fr-FR" b="0" i="0" u="none" baseline="0"/>
              <a:t>		</a:t>
            </a:r>
            <a:r>
              <a:rPr lang="fr-FR" b="1" i="0" u="none" baseline="0">
                <a:latin typeface="Gill Sans MT" panose="020B0502020104020203" pitchFamily="34" charset="0"/>
              </a:rPr>
              <a:t>Monde</a:t>
            </a:r>
          </a:p>
        </p:txBody>
      </p:sp>
      <p:sp>
        <p:nvSpPr>
          <p:cNvPr id="10" name="TextBox 9"/>
          <p:cNvSpPr txBox="1"/>
          <p:nvPr/>
        </p:nvSpPr>
        <p:spPr>
          <a:xfrm>
            <a:off x="825156" y="1547449"/>
            <a:ext cx="4495666" cy="4893647"/>
          </a:xfrm>
          <a:prstGeom prst="rect">
            <a:avLst/>
          </a:prstGeom>
          <a:noFill/>
        </p:spPr>
        <p:txBody>
          <a:bodyPr wrap="square" rtlCol="0">
            <a:spAutoFit/>
          </a:bodyPr>
          <a:lstStyle/>
          <a:p>
            <a:pPr algn="ctr" rtl="0"/>
            <a:r>
              <a:rPr lang="fr-FR" sz="2600" b="0" i="0" u="none" baseline="0" dirty="0">
                <a:latin typeface="Gill Sans MT" panose="020B0502020104020203" pitchFamily="34" charset="0"/>
              </a:rPr>
              <a:t>Responsables politiques et décideurs nationaux</a:t>
            </a:r>
          </a:p>
          <a:p>
            <a:pPr algn="ctr" rtl="0"/>
            <a:endParaRPr lang="fr-FR" sz="2600" dirty="0">
              <a:latin typeface="Gill Sans MT" panose="020B0502020104020203" pitchFamily="34" charset="0"/>
            </a:endParaRPr>
          </a:p>
          <a:p>
            <a:pPr algn="ctr" rtl="0"/>
            <a:r>
              <a:rPr lang="fr-FR" sz="2600" b="0" i="0" u="none" baseline="0" dirty="0">
                <a:latin typeface="Gill Sans MT" panose="020B0502020104020203" pitchFamily="34" charset="0"/>
              </a:rPr>
              <a:t>Personnel technique au niveau national</a:t>
            </a:r>
          </a:p>
          <a:p>
            <a:pPr algn="ctr" rtl="0"/>
            <a:endParaRPr lang="fr-FR" sz="2600" dirty="0">
              <a:latin typeface="Gill Sans MT" panose="020B0502020104020203" pitchFamily="34" charset="0"/>
            </a:endParaRPr>
          </a:p>
          <a:p>
            <a:pPr algn="ctr" rtl="0"/>
            <a:r>
              <a:rPr lang="fr-FR" sz="2600" b="0" i="0" u="none" baseline="0" dirty="0">
                <a:latin typeface="Gill Sans MT" panose="020B0502020104020203" pitchFamily="34" charset="0"/>
              </a:rPr>
              <a:t>Acteurs du système de santé infranational</a:t>
            </a:r>
          </a:p>
          <a:p>
            <a:pPr algn="ctr" rtl="0"/>
            <a:endParaRPr lang="fr-FR" sz="2600" dirty="0">
              <a:latin typeface="Gill Sans MT" panose="020B0502020104020203" pitchFamily="34" charset="0"/>
            </a:endParaRPr>
          </a:p>
          <a:p>
            <a:pPr algn="ctr" rtl="0"/>
            <a:r>
              <a:rPr lang="fr-FR" sz="2600" b="0" i="0" u="none" baseline="0" dirty="0">
                <a:latin typeface="Gill Sans MT" panose="020B0502020104020203" pitchFamily="34" charset="0"/>
              </a:rPr>
              <a:t>Bailleurs de fonds et partenaires de mise en œuvre</a:t>
            </a:r>
          </a:p>
          <a:p>
            <a:pPr algn="ctr" rtl="0"/>
            <a:endParaRPr lang="fr-FR" sz="2600" dirty="0">
              <a:latin typeface="Gill Sans MT" panose="020B0502020104020203" pitchFamily="34" charset="0"/>
            </a:endParaRPr>
          </a:p>
          <a:p>
            <a:pPr algn="ctr" rtl="0"/>
            <a:r>
              <a:rPr lang="fr-FR" sz="2600" b="0" i="0" u="none" baseline="0" dirty="0">
                <a:latin typeface="Gill Sans MT" panose="020B0502020104020203" pitchFamily="34" charset="0"/>
              </a:rPr>
              <a:t>Autres parties prenantes</a:t>
            </a:r>
            <a:endParaRPr lang="fr-FR" sz="2381" dirty="0">
              <a:latin typeface="Gill Sans MT" panose="020B0502020104020203" pitchFamily="34" charset="0"/>
            </a:endParaRPr>
          </a:p>
        </p:txBody>
      </p:sp>
      <p:sp>
        <p:nvSpPr>
          <p:cNvPr id="6" name="TextBox 5"/>
          <p:cNvSpPr txBox="1"/>
          <p:nvPr/>
        </p:nvSpPr>
        <p:spPr>
          <a:xfrm>
            <a:off x="6578662" y="1462263"/>
            <a:ext cx="4693330" cy="3693319"/>
          </a:xfrm>
          <a:prstGeom prst="rect">
            <a:avLst/>
          </a:prstGeom>
          <a:noFill/>
        </p:spPr>
        <p:txBody>
          <a:bodyPr wrap="square" rtlCol="0">
            <a:spAutoFit/>
          </a:bodyPr>
          <a:lstStyle/>
          <a:p>
            <a:pPr algn="ctr" rtl="0"/>
            <a:r>
              <a:rPr lang="fr-FR" sz="2600" b="0" i="0" u="none" baseline="0" dirty="0">
                <a:latin typeface="Gill Sans MT" panose="020B0502020104020203" pitchFamily="34" charset="0"/>
              </a:rPr>
              <a:t>Bailleurs de fonds</a:t>
            </a:r>
          </a:p>
          <a:p>
            <a:pPr algn="ctr" rtl="0"/>
            <a:endParaRPr lang="fr-FR" sz="2600" dirty="0">
              <a:latin typeface="Gill Sans MT" panose="020B0502020104020203" pitchFamily="34" charset="0"/>
            </a:endParaRPr>
          </a:p>
          <a:p>
            <a:pPr algn="ctr" rtl="0"/>
            <a:r>
              <a:rPr lang="fr-FR" sz="2600" b="0" i="0" u="none" baseline="0" dirty="0">
                <a:latin typeface="Gill Sans MT" panose="020B0502020104020203" pitchFamily="34" charset="0"/>
              </a:rPr>
              <a:t>Autres bailleurs de fonds/partenaires internationaux</a:t>
            </a:r>
          </a:p>
          <a:p>
            <a:pPr algn="ctr" rtl="0"/>
            <a:endParaRPr lang="fr-FR" sz="2600" dirty="0">
              <a:latin typeface="Gill Sans MT" panose="020B0502020104020203" pitchFamily="34" charset="0"/>
            </a:endParaRPr>
          </a:p>
          <a:p>
            <a:pPr algn="ctr" rtl="0"/>
            <a:r>
              <a:rPr lang="fr-FR" sz="2600" b="0" i="0" u="none" baseline="0" dirty="0">
                <a:latin typeface="Gill Sans MT" panose="020B0502020104020203" pitchFamily="34" charset="0"/>
              </a:rPr>
              <a:t>Partenariats/initiatives</a:t>
            </a:r>
          </a:p>
          <a:p>
            <a:pPr algn="ctr" rtl="0"/>
            <a:endParaRPr lang="fr-FR" sz="2600" dirty="0">
              <a:latin typeface="Gill Sans MT" panose="020B0502020104020203" pitchFamily="34" charset="0"/>
            </a:endParaRPr>
          </a:p>
          <a:p>
            <a:pPr algn="ctr" rtl="0"/>
            <a:r>
              <a:rPr lang="fr-FR" sz="2600" b="0" i="0" u="none" baseline="0" dirty="0">
                <a:latin typeface="Gill Sans MT" panose="020B0502020104020203" pitchFamily="34" charset="0"/>
              </a:rPr>
              <a:t>Organismes régionaux</a:t>
            </a:r>
          </a:p>
          <a:p>
            <a:pPr algn="ctr" rtl="0"/>
            <a:endParaRPr lang="fr-FR" sz="2600" dirty="0">
              <a:latin typeface="Gill Sans MT" panose="020B0502020104020203" pitchFamily="34" charset="0"/>
            </a:endParaRPr>
          </a:p>
          <a:p>
            <a:pPr algn="ctr" rtl="0"/>
            <a:r>
              <a:rPr lang="fr-FR" sz="2600" b="0" i="0" u="none" baseline="0" dirty="0">
                <a:latin typeface="Gill Sans MT" panose="020B0502020104020203" pitchFamily="34" charset="0"/>
              </a:rPr>
              <a:t>USAID</a:t>
            </a:r>
          </a:p>
        </p:txBody>
      </p:sp>
    </p:spTree>
    <p:extLst>
      <p:ext uri="{BB962C8B-B14F-4D97-AF65-F5344CB8AC3E}">
        <p14:creationId xmlns:p14="http://schemas.microsoft.com/office/powerpoint/2010/main" val="33243920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Project Technical Implementation" ma:contentTypeID="0x0101008DA58B5CA681664FAB24816C56F41085020073CD9A2FDE83D74A8AE87C5E6F6E6916" ma:contentTypeVersion="6" ma:contentTypeDescription="" ma:contentTypeScope="" ma:versionID="4e2c505bc6dd469b5fc4479c67e36d21">
  <xsd:schema xmlns:xsd="http://www.w3.org/2001/XMLSchema" xmlns:xs="http://www.w3.org/2001/XMLSchema" xmlns:p="http://schemas.microsoft.com/office/2006/metadata/properties" xmlns:ns2="8d7096d6-fc66-4344-9e3f-2445529a09f6" targetNamespace="http://schemas.microsoft.com/office/2006/metadata/properties" ma:root="true" ma:fieldsID="b2431dd1ba532b3876c3e935d2771db0" ns2:_="">
    <xsd:import namespace="8d7096d6-fc66-4344-9e3f-2445529a09f6"/>
    <xsd:element name="properties">
      <xsd:complexType>
        <xsd:sequence>
          <xsd:element name="documentManagement">
            <xsd:complexType>
              <xsd:all>
                <xsd:element ref="ns2:hbf0c10381aa4bd59932b5b7da857fe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7096d6-fc66-4344-9e3f-2445529a09f6" elementFormDefault="qualified">
    <xsd:import namespace="http://schemas.microsoft.com/office/2006/documentManagement/types"/>
    <xsd:import namespace="http://schemas.microsoft.com/office/infopath/2007/PartnerControls"/>
    <xsd:element name="hbf0c10381aa4bd59932b5b7da857fed" ma:index="8" nillable="true" ma:taxonomy="true" ma:internalName="hbf0c10381aa4bd59932b5b7da857fed" ma:taxonomyFieldName="Project_x0020_Document_x0020_Type" ma:displayName="Project Document Type" ma:default="" ma:fieldId="{1bf0c103-81aa-4bd5-9932-b5b7da857fed}" ma:sspId="822e118f-d533-465d-b5ca-7beed2256e09" ma:termSetId="d8a5acf7-091c-4877-b363-b3708ae07044"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5cf9c8a-78a3-4561-85a9-0a0514ac3c6b}" ma:internalName="TaxCatchAll" ma:showField="CatchAllData" ma:web="854bdaf2-bd23-4f9a-b8cb-7de5fd39621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5cf9c8a-78a3-4561-85a9-0a0514ac3c6b}" ma:internalName="TaxCatchAllLabel" ma:readOnly="true" ma:showField="CatchAllDataLabel" ma:web="854bdaf2-bd23-4f9a-b8cb-7de5fd3962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822e118f-d533-465d-b5ca-7beed2256e09" ContentTypeId="0x0101008DA58B5CA681664FAB24816C56F4108502"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hbf0c10381aa4bd59932b5b7da857fed xmlns="8d7096d6-fc66-4344-9e3f-2445529a09f6">
      <Terms xmlns="http://schemas.microsoft.com/office/infopath/2007/PartnerControls"/>
    </hbf0c10381aa4bd59932b5b7da857fed>
    <TaxCatchAll xmlns="8d7096d6-fc66-4344-9e3f-2445529a09f6" xsi:nil="true"/>
  </documentManagement>
</p:properties>
</file>

<file path=customXml/itemProps1.xml><?xml version="1.0" encoding="utf-8"?>
<ds:datastoreItem xmlns:ds="http://schemas.openxmlformats.org/officeDocument/2006/customXml" ds:itemID="{88F851D3-980F-452A-9CE8-D44094EF8A1F}"/>
</file>

<file path=customXml/itemProps2.xml><?xml version="1.0" encoding="utf-8"?>
<ds:datastoreItem xmlns:ds="http://schemas.openxmlformats.org/officeDocument/2006/customXml" ds:itemID="{14C549D8-505C-48CF-9FC3-E0A36EBD1B41}"/>
</file>

<file path=customXml/itemProps3.xml><?xml version="1.0" encoding="utf-8"?>
<ds:datastoreItem xmlns:ds="http://schemas.openxmlformats.org/officeDocument/2006/customXml" ds:itemID="{60C8AFD1-AAF2-4058-988E-7597D0511AE0}"/>
</file>

<file path=customXml/itemProps4.xml><?xml version="1.0" encoding="utf-8"?>
<ds:datastoreItem xmlns:ds="http://schemas.openxmlformats.org/officeDocument/2006/customXml" ds:itemID="{FB6F3947-A346-4D11-880F-D922915995FB}"/>
</file>

<file path=docProps/app.xml><?xml version="1.0" encoding="utf-8"?>
<Properties xmlns="http://schemas.openxmlformats.org/officeDocument/2006/extended-properties" xmlns:vt="http://schemas.openxmlformats.org/officeDocument/2006/docPropsVTypes">
  <TotalTime>24</TotalTime>
  <Words>1134</Words>
  <Application>Microsoft Office PowerPoint</Application>
  <PresentationFormat>Custom</PresentationFormat>
  <Paragraphs>169</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PowerPoint Presentation</vt:lpstr>
      <vt:lpstr>PowerPoint Presentation</vt:lpstr>
      <vt:lpstr> </vt:lpstr>
      <vt:lpstr>Évaluer les capacités et la maturité</vt:lpstr>
      <vt:lpstr>La NSCA 2.0 permet d’identifier non seulement ce à quoi il convient de s’intéresser, mais aussi comment améliorer la performance.    </vt:lpstr>
      <vt:lpstr>KPI et CMM – Régression – Analyse avancée</vt:lpstr>
      <vt:lpstr>Utilisations des résultats de la NSCA (liste non exhaustive !)</vt:lpstr>
      <vt:lpstr>La NSCA doit faire partie d’un processus d’amélioration général  de la chaîne d’approvisionnement nationale.</vt:lpstr>
      <vt:lpstr>  Principaux publics  Pays  Monde</vt:lpstr>
      <vt:lpstr>       </vt:lpstr>
      <vt:lpstr>Planification des investissements affectant la chaîne d’approvisionnement – Utilisation des résultats de la NSCA</vt:lpstr>
      <vt:lpstr>Cadre de l’outil EVM pour l’utilisation des résultats de l’évaluation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Agbiriogu</dc:creator>
  <cp:lastModifiedBy>pchia</cp:lastModifiedBy>
  <cp:revision>15</cp:revision>
  <dcterms:created xsi:type="dcterms:W3CDTF">2018-05-01T03:36:14Z</dcterms:created>
  <dcterms:modified xsi:type="dcterms:W3CDTF">2019-04-18T10:35:51Z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0x0101008DA58B5CA681664FAB24816C56F41085020073CD9A2FDE83D74A8AE87C5E6F6E6916</vt:lpwstr>
  </property>
  <property fmtid="{D5CDD505-2E9C-101B-9397-08002B2CF9AE}" pid="3" name="Project Document Type">
    <vt:lpwstr/>
  </property>
  <property fmtid="{D5CDD505-2E9C-101B-9397-08002B2CF9AE}" pid="4" name="MediaServiceImageTags">
    <vt:lpwstr/>
  </property>
  <property fmtid="{D5CDD505-2E9C-101B-9397-08002B2CF9AE}" pid="5" name="lcf76f155ced4ddcb4097134ff3c332f">
    <vt:lpwstr/>
  </property>
</Properties>
</file>