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tif" ContentType="image/tiff"/>
  <Default Extension="vml" ContentType="application/vnd.openxmlformats-officedocument.vmlDrawing"/>
  <Default Extension="xlsx" ContentType="application/vnd.openxmlformats-officedocument.spreadsheetml.sheet"/>
  <Override PartName="/ppt/presentation.xml" ContentType="application/vnd.openxmlformats-officedocument.presentationml.presentation.main+xml"/>
  <Override PartName="/ppt/slides/slide8.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9.xml" ContentType="application/vnd.openxmlformats-officedocument.presentationml.slide+xml"/>
  <Override PartName="/ppt/slides/slide1.xml" ContentType="application/vnd.openxmlformats-officedocument.presentationml.slide+xml"/>
  <Override PartName="/ppt/notesSlides/notesSlide9.xml" ContentType="application/vnd.openxmlformats-officedocument.presentationml.notesSlide+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7.xml" ContentType="application/vnd.openxmlformats-officedocument.presentationml.notes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4.xml" ContentType="application/vnd.openxmlformats-officedocument.presentationml.notesSlide+xml"/>
  <Override PartName="/ppt/notesSlides/notesSlide3.xml" ContentType="application/vnd.openxmlformats-officedocument.presentationml.notesSlide+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Layouts/slideLayout11.xml" ContentType="application/vnd.openxmlformats-officedocument.presentationml.slideLayout+xml"/>
  <Override PartName="/ppt/notesMasters/notesMaster1.xml" ContentType="application/vnd.openxmlformats-officedocument.presentationml.notesMaster+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1"/>
  </p:notesMasterIdLst>
  <p:sldIdLst>
    <p:sldId id="300" r:id="rId2"/>
    <p:sldId id="276" r:id="rId3"/>
    <p:sldId id="416" r:id="rId4"/>
    <p:sldId id="417" r:id="rId5"/>
    <p:sldId id="418" r:id="rId6"/>
    <p:sldId id="419" r:id="rId7"/>
    <p:sldId id="420" r:id="rId8"/>
    <p:sldId id="423" r:id="rId9"/>
    <p:sldId id="422" r:id="rId1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87" autoAdjust="0"/>
    <p:restoredTop sz="88602" autoAdjust="0"/>
  </p:normalViewPr>
  <p:slideViewPr>
    <p:cSldViewPr snapToGrid="0">
      <p:cViewPr varScale="1">
        <p:scale>
          <a:sx n="99" d="100"/>
          <a:sy n="99" d="100"/>
        </p:scale>
        <p:origin x="-894" y="-102"/>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3.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17" Type="http://schemas.openxmlformats.org/officeDocument/2006/relationships/customXml" Target="../customXml/item2.xml"/><Relationship Id="rId2" Type="http://schemas.openxmlformats.org/officeDocument/2006/relationships/slide" Target="slides/slide1.xml"/><Relationship Id="rId16" Type="http://schemas.openxmlformats.org/officeDocument/2006/relationships/customXml" Target="../customXml/item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customXml" Target="../customXml/item4.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91C70-431F-43F3-882F-3D5BBECB1160}" type="datetimeFigureOut">
              <a:rPr lang="en-US" smtClean="0"/>
              <a:t>4/18/2019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B1AEA3-8E71-4BE8-9394-E2C1302B336F}" type="slidenum">
              <a:rPr lang="en-US" smtClean="0"/>
              <a:t>‹#›</a:t>
            </a:fld>
            <a:endParaRPr lang="en-US"/>
          </a:p>
        </p:txBody>
      </p:sp>
    </p:spTree>
    <p:extLst>
      <p:ext uri="{BB962C8B-B14F-4D97-AF65-F5344CB8AC3E}">
        <p14:creationId xmlns:p14="http://schemas.microsoft.com/office/powerpoint/2010/main" val="748456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40964" name="Slide Number Placeholder 3">
            <a:extLst>
              <a:ext uri="{FF2B5EF4-FFF2-40B4-BE49-F238E27FC236}">
                <a16:creationId xmlns=""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C872BA43-7AC7-4C85-A475-09DD78EA8C9A}" type="slidenum">
              <a:rPr sz="1200">
                <a:solidFill>
                  <a:prstClr val="black"/>
                </a:solidFill>
                <a:latin typeface="Times" charset="0"/>
              </a:rPr>
              <a:pPr>
                <a:defRPr/>
              </a:pPr>
              <a:t>1</a:t>
            </a:fld>
            <a:endParaRPr lang="fr-FR" altLang="en-US" sz="1200" dirty="0">
              <a:solidFill>
                <a:prstClr val="black"/>
              </a:solidFill>
              <a:latin typeface="Times" charset="0"/>
            </a:endParaRPr>
          </a:p>
        </p:txBody>
      </p:sp>
    </p:spTree>
    <p:extLst>
      <p:ext uri="{BB962C8B-B14F-4D97-AF65-F5344CB8AC3E}">
        <p14:creationId xmlns:p14="http://schemas.microsoft.com/office/powerpoint/2010/main" val="16209355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Le CMM est le deuxième élément de la NSCA. Il vise à évaluer les capacités et </a:t>
            </a:r>
            <a:r>
              <a:rPr lang="fr-FR" b="0" i="0" u="none" baseline="0" dirty="0" smtClean="0"/>
              <a:t>l’infrastructure </a:t>
            </a:r>
            <a:r>
              <a:rPr lang="fr-FR" b="0" i="0" u="none" baseline="0" dirty="0"/>
              <a:t>en place dans la chaîne </a:t>
            </a:r>
            <a:r>
              <a:rPr lang="fr-FR" b="0" i="0" u="none" baseline="0" dirty="0" smtClean="0"/>
              <a:t>d’approvisionnement</a:t>
            </a:r>
            <a:r>
              <a:rPr lang="fr-FR" b="0" i="0" u="none" baseline="0" dirty="0"/>
              <a:t>. Contacter </a:t>
            </a:r>
            <a:r>
              <a:rPr lang="fr-FR" b="0" i="0" u="none" baseline="0" dirty="0" smtClean="0"/>
              <a:t>l’établissement </a:t>
            </a:r>
            <a:r>
              <a:rPr lang="fr-FR" b="0" i="0" u="none" baseline="0" dirty="0"/>
              <a:t>à </a:t>
            </a:r>
            <a:r>
              <a:rPr lang="fr-FR" b="0" i="0" u="none" baseline="0" dirty="0" smtClean="0"/>
              <a:t>l’avance </a:t>
            </a:r>
            <a:r>
              <a:rPr lang="fr-FR" b="0" i="0" u="none" baseline="0" dirty="0"/>
              <a:t>et demander à voir les documents pertinents (des listes sont disponibles). Passer les documents en revue un à un et demander au personnel sur place de vous indiquer où se trouvent les différentes installations. Si </a:t>
            </a:r>
            <a:r>
              <a:rPr lang="fr-FR" b="0" i="0" u="none" baseline="0" dirty="0" smtClean="0"/>
              <a:t>l’installation </a:t>
            </a:r>
            <a:r>
              <a:rPr lang="fr-FR" b="0" i="0" u="none" baseline="0" dirty="0"/>
              <a:t>(ou </a:t>
            </a:r>
            <a:r>
              <a:rPr lang="fr-FR" b="0" i="0" u="none" baseline="0" dirty="0" smtClean="0"/>
              <a:t>l’entrepôt</a:t>
            </a:r>
            <a:r>
              <a:rPr lang="fr-FR" b="0" i="0" u="none" baseline="0" dirty="0"/>
              <a:t>) est dotée de procédures opérationnelles standard et de directives mais que le responsable </a:t>
            </a:r>
            <a:r>
              <a:rPr lang="fr-FR" b="0" i="0" u="none" baseline="0" dirty="0" smtClean="0"/>
              <a:t>n’est </a:t>
            </a:r>
            <a:r>
              <a:rPr lang="fr-FR" b="0" i="0" u="none" baseline="0" dirty="0"/>
              <a:t>pas en mesure de vous les présenter, notez-le. En effet, </a:t>
            </a:r>
            <a:r>
              <a:rPr lang="fr-FR" b="0" i="0" u="none" baseline="0" dirty="0" smtClean="0"/>
              <a:t>c’est </a:t>
            </a:r>
            <a:r>
              <a:rPr lang="fr-FR" b="0" i="0" u="none" baseline="0" dirty="0"/>
              <a:t>un signe </a:t>
            </a:r>
            <a:r>
              <a:rPr lang="fr-FR" b="0" i="0" u="none" baseline="0" dirty="0" smtClean="0"/>
              <a:t>qu’elles </a:t>
            </a:r>
            <a:r>
              <a:rPr lang="fr-FR" b="0" i="0" u="none" baseline="0" dirty="0"/>
              <a:t>ne sont pas utilisées.</a:t>
            </a:r>
            <a:endParaRPr lang="fr-FR" dirty="0"/>
          </a:p>
        </p:txBody>
      </p:sp>
      <p:sp>
        <p:nvSpPr>
          <p:cNvPr id="4" name="Slide Number Placeholder 3"/>
          <p:cNvSpPr>
            <a:spLocks noGrp="1"/>
          </p:cNvSpPr>
          <p:nvPr>
            <p:ph type="sldNum" sz="quarter" idx="10"/>
          </p:nvPr>
        </p:nvSpPr>
        <p:spPr/>
        <p:txBody>
          <a:bodyPr/>
          <a:lstStyle/>
          <a:p>
            <a:pPr algn="l" rtl="0"/>
            <a:fld id="{950B9C52-E2F9-4229-A752-FF3A322C8BC5}" type="slidenum">
              <a:rPr/>
              <a:t>2</a:t>
            </a:fld>
            <a:endParaRPr lang="fr-FR" dirty="0"/>
          </a:p>
        </p:txBody>
      </p:sp>
    </p:spTree>
    <p:extLst>
      <p:ext uri="{BB962C8B-B14F-4D97-AF65-F5344CB8AC3E}">
        <p14:creationId xmlns:p14="http://schemas.microsoft.com/office/powerpoint/2010/main" val="2615449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Les trois diapositives suivantes comprennent une liste des thèmes majeurs abordés dans chacun des 11 modules fonctionnels. Pour les procédures opérationnelles standard, plans et politiques, il est fréquent de </a:t>
            </a:r>
            <a:r>
              <a:rPr lang="fr-FR" b="0" i="0" u="none" baseline="0" dirty="0" smtClean="0"/>
              <a:t>s’enquérir </a:t>
            </a:r>
            <a:r>
              <a:rPr lang="fr-FR" b="0" i="0" u="none" baseline="0" dirty="0"/>
              <a:t>de la fréquence de leur mise à jour.</a:t>
            </a:r>
            <a:endParaRPr lang="fr-FR" dirty="0"/>
          </a:p>
        </p:txBody>
      </p:sp>
      <p:sp>
        <p:nvSpPr>
          <p:cNvPr id="4" name="Slide Number Placeholder 3"/>
          <p:cNvSpPr>
            <a:spLocks noGrp="1"/>
          </p:cNvSpPr>
          <p:nvPr>
            <p:ph type="sldNum" sz="quarter" idx="10"/>
          </p:nvPr>
        </p:nvSpPr>
        <p:spPr/>
        <p:txBody>
          <a:bodyPr/>
          <a:lstStyle/>
          <a:p>
            <a:pPr algn="l" rtl="0"/>
            <a:fld id="{09446B8C-B910-BF49-A73D-C45B5A537964}" type="slidenum">
              <a:rPr/>
              <a:t>3</a:t>
            </a:fld>
            <a:endParaRPr lang="fr-FR" dirty="0"/>
          </a:p>
        </p:txBody>
      </p:sp>
    </p:spTree>
    <p:extLst>
      <p:ext uri="{BB962C8B-B14F-4D97-AF65-F5344CB8AC3E}">
        <p14:creationId xmlns:p14="http://schemas.microsoft.com/office/powerpoint/2010/main" val="270209319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Approvisionnement : appel </a:t>
            </a:r>
            <a:r>
              <a:rPr lang="fr-FR" b="0" i="0" u="none" baseline="0" dirty="0" smtClean="0"/>
              <a:t>d’offres</a:t>
            </a:r>
            <a:r>
              <a:rPr lang="fr-FR" b="0" i="0" u="none" baseline="0" dirty="0"/>
              <a:t>, site Internet de </a:t>
            </a:r>
            <a:r>
              <a:rPr lang="fr-FR" b="0" i="0" u="none" baseline="0" dirty="0" smtClean="0"/>
              <a:t>l’approvisionnement</a:t>
            </a:r>
            <a:r>
              <a:rPr lang="fr-FR" b="0" i="0" u="none" baseline="0" dirty="0"/>
              <a:t>, communication avec les fournisseurs, etc.</a:t>
            </a:r>
          </a:p>
        </p:txBody>
      </p:sp>
      <p:sp>
        <p:nvSpPr>
          <p:cNvPr id="4" name="Slide Number Placeholder 3"/>
          <p:cNvSpPr>
            <a:spLocks noGrp="1"/>
          </p:cNvSpPr>
          <p:nvPr>
            <p:ph type="sldNum" sz="quarter" idx="10"/>
          </p:nvPr>
        </p:nvSpPr>
        <p:spPr/>
        <p:txBody>
          <a:bodyPr/>
          <a:lstStyle/>
          <a:p>
            <a:pPr algn="l" rtl="0"/>
            <a:fld id="{09446B8C-B910-BF49-A73D-C45B5A537964}" type="slidenum">
              <a:rPr/>
              <a:t>4</a:t>
            </a:fld>
            <a:endParaRPr lang="fr-FR" dirty="0"/>
          </a:p>
        </p:txBody>
      </p:sp>
    </p:spTree>
    <p:extLst>
      <p:ext uri="{BB962C8B-B14F-4D97-AF65-F5344CB8AC3E}">
        <p14:creationId xmlns:p14="http://schemas.microsoft.com/office/powerpoint/2010/main" val="364749548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lgn="l" rtl="0"/>
            <a:fld id="{09446B8C-B910-BF49-A73D-C45B5A537964}" type="slidenum">
              <a:rPr/>
              <a:t>5</a:t>
            </a:fld>
            <a:endParaRPr lang="fr-FR" dirty="0"/>
          </a:p>
        </p:txBody>
      </p:sp>
    </p:spTree>
    <p:extLst>
      <p:ext uri="{BB962C8B-B14F-4D97-AF65-F5344CB8AC3E}">
        <p14:creationId xmlns:p14="http://schemas.microsoft.com/office/powerpoint/2010/main" val="350101542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a:t>Des questions de ce type sont inclues dans la plupart des modules.</a:t>
            </a:r>
          </a:p>
        </p:txBody>
      </p:sp>
      <p:sp>
        <p:nvSpPr>
          <p:cNvPr id="4" name="Slide Number Placeholder 3"/>
          <p:cNvSpPr>
            <a:spLocks noGrp="1"/>
          </p:cNvSpPr>
          <p:nvPr>
            <p:ph type="sldNum" sz="quarter" idx="10"/>
          </p:nvPr>
        </p:nvSpPr>
        <p:spPr/>
        <p:txBody>
          <a:bodyPr/>
          <a:lstStyle/>
          <a:p>
            <a:pPr algn="l" rtl="0"/>
            <a:fld id="{09446B8C-B910-BF49-A73D-C45B5A537964}" type="slidenum">
              <a:rPr/>
              <a:t>6</a:t>
            </a:fld>
            <a:endParaRPr lang="fr-FR" dirty="0"/>
          </a:p>
        </p:txBody>
      </p:sp>
    </p:spTree>
    <p:extLst>
      <p:ext uri="{BB962C8B-B14F-4D97-AF65-F5344CB8AC3E}">
        <p14:creationId xmlns:p14="http://schemas.microsoft.com/office/powerpoint/2010/main" val="150332485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Points importants</a:t>
            </a:r>
          </a:p>
          <a:p>
            <a:pPr marL="228600" indent="-228600" algn="l" rtl="0">
              <a:buAutoNum type="arabicPeriod"/>
            </a:pPr>
            <a:r>
              <a:rPr lang="fr-FR" b="0" i="0" u="none" baseline="0" dirty="0"/>
              <a:t>Présentation de </a:t>
            </a:r>
            <a:r>
              <a:rPr lang="fr-FR" b="0" i="0" u="none" baseline="0" dirty="0" smtClean="0"/>
              <a:t>l’attribution </a:t>
            </a:r>
            <a:r>
              <a:rPr lang="fr-FR" b="0" i="0" u="none" baseline="0" dirty="0"/>
              <a:t>des scores — quelles sont les quatre catégories et raisons pour lesquelles </a:t>
            </a:r>
            <a:r>
              <a:rPr lang="fr-FR" b="0" i="0" u="none" baseline="0" dirty="0" smtClean="0"/>
              <a:t>l’attribution d’un </a:t>
            </a:r>
            <a:r>
              <a:rPr lang="fr-FR" b="0" i="0" u="none" baseline="0" dirty="0"/>
              <a:t>score est importante </a:t>
            </a:r>
          </a:p>
          <a:p>
            <a:pPr marL="228600" indent="-228600" algn="l" rtl="0">
              <a:buAutoNum type="arabicPeriod"/>
            </a:pPr>
            <a:r>
              <a:rPr lang="fr-FR" b="0" i="0" u="none" baseline="0" dirty="0"/>
              <a:t>Pourquoi cette version est-elle si efficace — Pas une simple catégorisation </a:t>
            </a:r>
          </a:p>
          <a:p>
            <a:pPr marL="228600" indent="-228600" algn="l" rtl="0">
              <a:buAutoNum type="arabicPeriod"/>
            </a:pPr>
            <a:r>
              <a:rPr lang="fr-FR" b="0" i="0" u="none" baseline="0" dirty="0"/>
              <a:t>Deux façons </a:t>
            </a:r>
            <a:r>
              <a:rPr lang="fr-FR" b="0" i="0" u="none" baseline="0" dirty="0" smtClean="0"/>
              <a:t>d’obtenir </a:t>
            </a:r>
            <a:r>
              <a:rPr lang="fr-FR" b="0" i="0" u="none" baseline="0" dirty="0"/>
              <a:t>un score général « de base »</a:t>
            </a:r>
          </a:p>
          <a:p>
            <a:pPr marL="685800" lvl="1" indent="-228600" algn="l" rtl="0">
              <a:buAutoNum type="arabicPeriod"/>
            </a:pPr>
            <a:r>
              <a:rPr lang="fr-FR" b="0" i="0" u="none" baseline="0" dirty="0"/>
              <a:t>Toutes les capacités de base</a:t>
            </a:r>
          </a:p>
          <a:p>
            <a:pPr marL="685800" lvl="1" indent="-228600" algn="l" rtl="0">
              <a:buAutoNum type="arabicPeriod"/>
            </a:pPr>
            <a:r>
              <a:rPr lang="fr-FR" b="0" i="0" u="none" baseline="0" dirty="0"/>
              <a:t>Combinaison de niveaux intermédiaires et de niveaux de base avec des lacunes </a:t>
            </a:r>
          </a:p>
          <a:p>
            <a:pPr marL="0" lvl="0" indent="0" algn="l" rtl="0">
              <a:buNone/>
            </a:pPr>
            <a:r>
              <a:rPr lang="fr-FR" b="0" i="0" u="none" baseline="0" dirty="0"/>
              <a:t>Le score maximum de 100 % se compose de capacités de base (50 %), intermédiaires (30 %), avancées (15 %) et summum (5 %). Quelque chose qui est considéré comme un élément de base au niveau central peut être considéré comme avancé à un échelon inférieur du système de santé.</a:t>
            </a:r>
          </a:p>
          <a:p>
            <a:pPr marL="0" lvl="0" indent="0" algn="l" rtl="0">
              <a:buNone/>
            </a:pPr>
            <a:r>
              <a:rPr lang="fr-FR" b="0" i="0" u="none" baseline="0" dirty="0"/>
              <a:t>Autres détails sur le modèle de maturité à inclure dans la formation sous forme de diapositives supplémentaires.</a:t>
            </a:r>
          </a:p>
          <a:p>
            <a:pPr algn="l" rtl="0"/>
            <a:r>
              <a:rPr lang="fr-FR" b="0" i="0" u="none" baseline="0" dirty="0"/>
              <a:t>Débattre des différentes façons </a:t>
            </a:r>
            <a:r>
              <a:rPr lang="fr-FR" b="0" i="0" u="none" baseline="0" dirty="0" smtClean="0"/>
              <a:t>d’interpréter </a:t>
            </a:r>
            <a:r>
              <a:rPr lang="fr-FR" b="0" i="0" u="none" baseline="0" dirty="0"/>
              <a:t>les scores de maturité.</a:t>
            </a:r>
          </a:p>
          <a:p>
            <a:pPr lvl="1" algn="l" rtl="0"/>
            <a:r>
              <a:rPr lang="fr-FR" b="0" i="0" u="none" baseline="0" dirty="0"/>
              <a:t>Niveau général </a:t>
            </a:r>
          </a:p>
          <a:p>
            <a:pPr lvl="1" algn="l" rtl="0"/>
            <a:r>
              <a:rPr lang="fr-FR" b="0" i="0" u="none" baseline="0" dirty="0"/>
              <a:t>Quel score reflète un niveau de base suffisant  </a:t>
            </a:r>
          </a:p>
          <a:p>
            <a:pPr lvl="1" algn="l" rtl="0"/>
            <a:r>
              <a:rPr lang="fr-FR" b="0" i="0" u="none" baseline="0" dirty="0"/>
              <a:t>Variabilité </a:t>
            </a:r>
            <a:r>
              <a:rPr lang="fr-FR" b="0" i="0" u="none" baseline="0" dirty="0" smtClean="0"/>
              <a:t>d’un </a:t>
            </a:r>
            <a:r>
              <a:rPr lang="fr-FR" b="0" i="0" u="none" baseline="0" dirty="0"/>
              <a:t>site à </a:t>
            </a:r>
            <a:r>
              <a:rPr lang="fr-FR" b="0" i="0" u="none" baseline="0" dirty="0" smtClean="0"/>
              <a:t>l’autre</a:t>
            </a:r>
            <a:endParaRPr lang="fr-FR" b="0" i="0" u="none" baseline="0" dirty="0"/>
          </a:p>
          <a:p>
            <a:pPr lvl="1" algn="l" rtl="0"/>
            <a:r>
              <a:rPr lang="fr-FR" b="0" i="0" u="none" baseline="0" dirty="0"/>
              <a:t>Pas de ligne de démarcation claire…</a:t>
            </a:r>
          </a:p>
          <a:p>
            <a:pPr lvl="1" algn="l" rtl="0"/>
            <a:r>
              <a:rPr lang="fr-FR" b="0" i="0" u="none" baseline="0" dirty="0"/>
              <a:t>Cas dans lesquels des lacunes peuvent être constatées au niveau de la maturité de base en même temps que des capacités avancées pour la même fonction. </a:t>
            </a:r>
          </a:p>
          <a:p>
            <a:pPr lvl="0" algn="l" rtl="0"/>
            <a:r>
              <a:rPr lang="fr-FR" b="0" i="0" u="none" baseline="0" dirty="0"/>
              <a:t>ERP = planification des ressources </a:t>
            </a:r>
            <a:r>
              <a:rPr lang="fr-FR" b="0" i="0" u="none" baseline="0" dirty="0" smtClean="0"/>
              <a:t>d’entreprise</a:t>
            </a:r>
            <a:endParaRPr lang="fr-FR" dirty="0"/>
          </a:p>
          <a:p>
            <a:pPr marL="0" lvl="0" indent="0" algn="l" rtl="0">
              <a:buNone/>
            </a:pPr>
            <a:endParaRPr lang="fr-FR" baseline="0" dirty="0"/>
          </a:p>
          <a:p>
            <a:pPr marL="0" lvl="0" indent="0" algn="l" rtl="0">
              <a:buNone/>
            </a:pPr>
            <a:endParaRPr lang="fr-FR" baseline="0" dirty="0"/>
          </a:p>
        </p:txBody>
      </p:sp>
      <p:sp>
        <p:nvSpPr>
          <p:cNvPr id="4" name="Slide Number Placeholder 3"/>
          <p:cNvSpPr>
            <a:spLocks noGrp="1"/>
          </p:cNvSpPr>
          <p:nvPr>
            <p:ph type="sldNum" sz="quarter" idx="10"/>
          </p:nvPr>
        </p:nvSpPr>
        <p:spPr/>
        <p:txBody>
          <a:bodyPr/>
          <a:lstStyle/>
          <a:p>
            <a:pPr algn="l" rtl="0"/>
            <a:fld id="{950B9C52-E2F9-4229-A752-FF3A322C8BC5}" type="slidenum">
              <a:rPr/>
              <a:t>7</a:t>
            </a:fld>
            <a:endParaRPr lang="fr-FR" dirty="0"/>
          </a:p>
        </p:txBody>
      </p:sp>
    </p:spTree>
    <p:extLst>
      <p:ext uri="{BB962C8B-B14F-4D97-AF65-F5344CB8AC3E}">
        <p14:creationId xmlns:p14="http://schemas.microsoft.com/office/powerpoint/2010/main" val="221639031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Souligner </a:t>
            </a:r>
            <a:r>
              <a:rPr lang="fr-FR" b="0" i="0" u="none" baseline="0" dirty="0" smtClean="0"/>
              <a:t>qu’il </a:t>
            </a:r>
            <a:r>
              <a:rPr lang="fr-FR" b="0" i="0" u="none" baseline="0" dirty="0"/>
              <a:t>est important de ne pas </a:t>
            </a:r>
            <a:r>
              <a:rPr lang="fr-FR" b="0" i="0" u="none" baseline="0" dirty="0" smtClean="0"/>
              <a:t>s’intéresser qu’au </a:t>
            </a:r>
            <a:r>
              <a:rPr lang="fr-FR" b="0" i="0" u="none" baseline="0" dirty="0"/>
              <a:t>seul score général. Il faut notamment se demander quel pourcentage des critères de base sont satisfaits. Un ensemble de graphiques à barres (tel celui-ci) doit être créé pour chaque domaine fonctionnel. </a:t>
            </a:r>
            <a:endParaRPr lang="fr-FR" dirty="0"/>
          </a:p>
        </p:txBody>
      </p:sp>
      <p:sp>
        <p:nvSpPr>
          <p:cNvPr id="4" name="Slide Number Placeholder 3"/>
          <p:cNvSpPr>
            <a:spLocks noGrp="1"/>
          </p:cNvSpPr>
          <p:nvPr>
            <p:ph type="sldNum" sz="quarter" idx="10"/>
          </p:nvPr>
        </p:nvSpPr>
        <p:spPr/>
        <p:txBody>
          <a:bodyPr/>
          <a:lstStyle/>
          <a:p>
            <a:pPr algn="l" rtl="0"/>
            <a:fld id="{09446B8C-B910-BF49-A73D-C45B5A537964}" type="slidenum">
              <a:rPr/>
              <a:t>8</a:t>
            </a:fld>
            <a:endParaRPr lang="fr-FR"/>
          </a:p>
        </p:txBody>
      </p:sp>
    </p:spTree>
    <p:extLst>
      <p:ext uri="{BB962C8B-B14F-4D97-AF65-F5344CB8AC3E}">
        <p14:creationId xmlns:p14="http://schemas.microsoft.com/office/powerpoint/2010/main" val="76469592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Les résultats du modèle CMM peuvent être présentés sous forme de carte de chaleur. Il est possible de </a:t>
            </a:r>
            <a:r>
              <a:rPr lang="fr-FR" b="0" i="0" u="none" baseline="0" dirty="0" smtClean="0"/>
              <a:t>s’intéresser </a:t>
            </a:r>
            <a:r>
              <a:rPr lang="fr-FR" b="0" i="0" u="none" baseline="0" dirty="0"/>
              <a:t>aux scores par domaine fonctionnel et par niveau. Les zones en bleu et en vert représentent les scores les plus élevés, et les zones en rouge et en orange les scores les plus faibles. Le gris symbolise les modules </a:t>
            </a:r>
            <a:r>
              <a:rPr lang="fr-FR" b="0" i="0" u="none" baseline="0" dirty="0" smtClean="0"/>
              <a:t>n’ayant </a:t>
            </a:r>
            <a:r>
              <a:rPr lang="fr-FR" b="0" i="0" u="none" baseline="0" dirty="0"/>
              <a:t>pas fait </a:t>
            </a:r>
            <a:r>
              <a:rPr lang="fr-FR" b="0" i="0" u="none" baseline="0" dirty="0" smtClean="0"/>
              <a:t>l’objet </a:t>
            </a:r>
            <a:r>
              <a:rPr lang="fr-FR" b="0" i="0" u="none" baseline="0" dirty="0"/>
              <a:t>de questions à ce niveau. Deux niveaux 2 et 3 apparaissent pour les hôpitaux, un pour le secteur public et un pour le secteur privé. Les centres régionaux/entrepôts intermédiaires ont des scores faibles, tandis que le ministère de la Santé obtient des scores plus élevés. Cette conclusion est fondée sur le degré de maturité attendu aux différents niveaux. Dans cet exemple, la pharmacovigilance en tant que domaine fonctionnel doit progresser.</a:t>
            </a:r>
            <a:endParaRPr lang="fr-FR" dirty="0"/>
          </a:p>
        </p:txBody>
      </p:sp>
      <p:sp>
        <p:nvSpPr>
          <p:cNvPr id="4" name="Slide Number Placeholder 3"/>
          <p:cNvSpPr>
            <a:spLocks noGrp="1"/>
          </p:cNvSpPr>
          <p:nvPr>
            <p:ph type="sldNum" sz="quarter" idx="10"/>
          </p:nvPr>
        </p:nvSpPr>
        <p:spPr/>
        <p:txBody>
          <a:bodyPr/>
          <a:lstStyle/>
          <a:p>
            <a:pPr algn="l" rtl="0"/>
            <a:fld id="{09446B8C-B910-BF49-A73D-C45B5A537964}" type="slidenum">
              <a:rPr/>
              <a:t>9</a:t>
            </a:fld>
            <a:endParaRPr lang="fr-FR" dirty="0"/>
          </a:p>
        </p:txBody>
      </p:sp>
    </p:spTree>
    <p:extLst>
      <p:ext uri="{BB962C8B-B14F-4D97-AF65-F5344CB8AC3E}">
        <p14:creationId xmlns:p14="http://schemas.microsoft.com/office/powerpoint/2010/main" val="310598398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50BEECF-28B0-4D6A-A3F3-0971A693AC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EF71C964-5D0E-431B-833F-DFC8005991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7510EBAB-9E8C-46DD-8B3B-6D1B91099EA0}"/>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 xmlns:a16="http://schemas.microsoft.com/office/drawing/2014/main" id="{827B1501-F06D-445C-9AE4-1D66C1EB01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B7E0B827-F486-42A0-9377-39A7C4F2508A}"/>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237679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248BED1-F1F7-4FC5-A32B-F9294BB269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8AB3F7AE-F1A1-4F3C-B07D-3CE3E7AF263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241064B2-9B5F-458D-9081-C45EED752AB4}"/>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 xmlns:a16="http://schemas.microsoft.com/office/drawing/2014/main" id="{D13B89DB-7B23-41B9-BF31-3743302499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D042DD82-FA78-4CE2-B50F-1B088941B016}"/>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095991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291B0AA1-ABDC-4976-84B0-EA853B5B439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54DEAB1B-1412-4B9F-9BC8-22A2BE8476F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606C8DFA-681F-4176-A366-13E7559D20F4}"/>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 xmlns:a16="http://schemas.microsoft.com/office/drawing/2014/main" id="{2601BB1A-119B-46C4-9966-9F0C2F8E83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ED0DA2BA-EAB8-44AA-8254-05C9E3D9681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435918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5DDBA17-5977-4CD7-988C-5448730D36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3C6D6F6C-C07A-4CDA-A9E5-741A381975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99F4F6D6-4804-464E-8C56-6D0C0FFDDD5E}"/>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 xmlns:a16="http://schemas.microsoft.com/office/drawing/2014/main" id="{52B14380-5ACF-458A-889C-34B4F51A4B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36D465B5-4D9E-465B-AD56-AA834672523F}"/>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999082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9678EF4-C8AB-4CB3-9769-0023F5FE111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95F8FA49-62D9-4173-84DA-C1DCDB5E63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85BB55BE-68BD-418A-8D14-23B5EED91FF7}"/>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 xmlns:a16="http://schemas.microsoft.com/office/drawing/2014/main" id="{89EF46CE-3602-4BD4-A8B5-031729CD24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BA1092F2-0B93-4170-98DF-D45BC4816A77}"/>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08347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9908FE8-CE95-41D1-BB8B-D2B3DE0358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5A7F7060-09EC-4089-951B-629BBD4F94C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A9AD1197-5901-49B6-B63E-02643A2B6F6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E4728968-245F-4029-8817-12DA8A939315}"/>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6" name="Footer Placeholder 5">
            <a:extLst>
              <a:ext uri="{FF2B5EF4-FFF2-40B4-BE49-F238E27FC236}">
                <a16:creationId xmlns="" xmlns:a16="http://schemas.microsoft.com/office/drawing/2014/main" id="{43287E48-38AE-403B-9D4F-253A44634B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6826DCA9-4EF3-41CA-8999-E2C491BCFE69}"/>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07903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2F54FAF-D8C1-43E7-BFC9-554EC6A4370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04D8C204-1FC6-4A85-8EBB-EDA77AB0CA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 xmlns:a16="http://schemas.microsoft.com/office/drawing/2014/main" id="{0720ABAE-46B2-4117-9877-5AD6761FF44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7D2DC154-AFB0-4800-A099-37BDCC2C62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 xmlns:a16="http://schemas.microsoft.com/office/drawing/2014/main" id="{365BAB57-C74E-4A1B-8433-C44696A4A35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B0491CFC-D33C-45DF-9342-5A5026E3A363}"/>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8" name="Footer Placeholder 7">
            <a:extLst>
              <a:ext uri="{FF2B5EF4-FFF2-40B4-BE49-F238E27FC236}">
                <a16:creationId xmlns="" xmlns:a16="http://schemas.microsoft.com/office/drawing/2014/main" id="{A2D66656-A59E-4C47-8FCC-84AEB322F1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7E7F47EA-AA41-44B4-96D4-E4CD8AA10D0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613885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12E8654-9CC2-45E1-B93E-5C0E919F0AD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2E61D3EB-04BD-427D-BE31-A6DDF7B82B7B}"/>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4" name="Footer Placeholder 3">
            <a:extLst>
              <a:ext uri="{FF2B5EF4-FFF2-40B4-BE49-F238E27FC236}">
                <a16:creationId xmlns="" xmlns:a16="http://schemas.microsoft.com/office/drawing/2014/main" id="{D53BB1CE-6EFB-47EE-8B20-DDBBC3DF5E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7542D365-EE17-4EED-B174-A2B25935DCD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82424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3F96F803-2E97-497E-A31B-F95E7F8BC142}"/>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3" name="Footer Placeholder 2">
            <a:extLst>
              <a:ext uri="{FF2B5EF4-FFF2-40B4-BE49-F238E27FC236}">
                <a16:creationId xmlns="" xmlns:a16="http://schemas.microsoft.com/office/drawing/2014/main" id="{4F3DA8C1-22B4-4D4A-AF6E-9F1E42EEAB9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D34B8791-0317-41B4-B64E-17AA0C97046B}"/>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72644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4FD843-05E9-463F-9BA7-6DBDB81296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04068B76-928C-4421-964C-36ECCAD92F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062F403F-F7C5-4C36-B7E0-2601D3AE48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537D03BF-E99B-4ED1-BCF7-5C693AF6CA37}"/>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6" name="Footer Placeholder 5">
            <a:extLst>
              <a:ext uri="{FF2B5EF4-FFF2-40B4-BE49-F238E27FC236}">
                <a16:creationId xmlns="" xmlns:a16="http://schemas.microsoft.com/office/drawing/2014/main" id="{F440680D-8BF9-4404-BEC9-5D163FDC10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7F511097-F2A0-47A5-892D-220413DBE41D}"/>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368151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B32358F-62CC-432D-BF12-5DB968E399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CA245B27-8250-4480-87BE-BC9C0BE9F5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F384BB05-3DDF-4FEB-AB58-22F733B3CC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8453B291-01C8-43E5-8EBE-62E2FB9DF7CF}"/>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6" name="Footer Placeholder 5">
            <a:extLst>
              <a:ext uri="{FF2B5EF4-FFF2-40B4-BE49-F238E27FC236}">
                <a16:creationId xmlns="" xmlns:a16="http://schemas.microsoft.com/office/drawing/2014/main" id="{CE72967C-9870-4C07-BBAA-08387B396A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964A4813-F1B1-49CF-A095-360B3019A8B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100174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955C2CC3-261F-4E95-A756-61BF161E2C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1F128BD3-47A8-41BC-BC00-A0B099D18A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FDC0CEE3-D11D-4F5F-8ED9-DE8B43D2DB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27D3D8-CE2F-4F2A-BC05-DC5DE59371A6}" type="datetimeFigureOut">
              <a:rPr lang="en-US" smtClean="0"/>
              <a:t>4/18/2019</a:t>
            </a:fld>
            <a:endParaRPr lang="en-US"/>
          </a:p>
        </p:txBody>
      </p:sp>
      <p:sp>
        <p:nvSpPr>
          <p:cNvPr id="5" name="Footer Placeholder 4">
            <a:extLst>
              <a:ext uri="{FF2B5EF4-FFF2-40B4-BE49-F238E27FC236}">
                <a16:creationId xmlns="" xmlns:a16="http://schemas.microsoft.com/office/drawing/2014/main" id="{A2EA3BE8-C0F2-4100-8652-AA3E9DE63C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08EAADAB-C19B-4132-87B6-8892AA5FC5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73E24F-B861-4B2F-975D-4D7677F2F5B7}" type="slidenum">
              <a:rPr lang="en-US" smtClean="0"/>
              <a:t>‹#›</a:t>
            </a:fld>
            <a:endParaRPr lang="en-US"/>
          </a:p>
        </p:txBody>
      </p:sp>
    </p:spTree>
    <p:extLst>
      <p:ext uri="{BB962C8B-B14F-4D97-AF65-F5344CB8AC3E}">
        <p14:creationId xmlns:p14="http://schemas.microsoft.com/office/powerpoint/2010/main" val="1527496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2.ti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vmlDrawing" Target="../drawings/vmlDrawing1.vml"/><Relationship Id="rId5" Type="http://schemas.openxmlformats.org/officeDocument/2006/relationships/image" Target="../media/image3.emf"/><Relationship Id="rId4" Type="http://schemas.openxmlformats.org/officeDocument/2006/relationships/package" Target="../embeddings/Microsoft_Excel_Worksheet1.xlsx"/></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 xmlns:a16="http://schemas.microsoft.com/office/drawing/2014/main"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fr-FR" sz="1361" kern="0" dirty="0">
              <a:solidFill>
                <a:sysClr val="windowText" lastClr="000000"/>
              </a:solidFill>
            </a:endParaRPr>
          </a:p>
        </p:txBody>
      </p:sp>
      <p:cxnSp>
        <p:nvCxnSpPr>
          <p:cNvPr id="6" name="Straight Connector 5">
            <a:extLst>
              <a:ext uri="{FF2B5EF4-FFF2-40B4-BE49-F238E27FC236}">
                <a16:creationId xmlns=""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 xmlns:a16="http://schemas.microsoft.com/office/drawing/2014/main" id="{65F477E9-DF8E-4C9C-9F9D-9EA894096F0D}"/>
              </a:ext>
            </a:extLst>
          </p:cNvPr>
          <p:cNvSpPr>
            <a:spLocks noGrp="1"/>
          </p:cNvSpPr>
          <p:nvPr/>
        </p:nvSpPr>
        <p:spPr>
          <a:xfrm>
            <a:off x="2362201" y="1479551"/>
            <a:ext cx="8317522" cy="2462213"/>
          </a:xfrm>
          <a:prstGeom prst="rect">
            <a:avLst/>
          </a:prstGeom>
          <a:effectLst/>
        </p:spPr>
        <p:txBody>
          <a:bodyPr anchor="b">
            <a:normAutofit lnSpcReduction="10000"/>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gn="l" rtl="0"/>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FORMATION DES PARTIES PRENANTES À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L’ÉVALUATION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NATIONALE DE LA CHAÎNE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D’APPROVISIONNEMENT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(NSCA 2.0)</a:t>
            </a:r>
          </a:p>
          <a:p>
            <a:pPr marL="1211263" indent="-1211263" algn="l"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1</a:t>
            </a:r>
            <a:r>
              <a:rPr lang="fr-FR" sz="3200" b="0" i="0" u="none" baseline="300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er </a:t>
            </a: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jour :  Présentation du modèle CMM</a:t>
            </a:r>
          </a:p>
          <a:p>
            <a:pPr algn="l"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h -- /-- h --</a:t>
            </a:r>
          </a:p>
          <a:p>
            <a:pPr algn="l" rtl="0"/>
            <a:endParaRPr lang="fr-FR"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 xmlns:a16="http://schemas.microsoft.com/office/drawing/2014/main"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rtl="0">
              <a:defRPr/>
            </a:pPr>
            <a:r>
              <a:rPr lang="fr-FR" sz="1800" b="0" i="0" u="none" baseline="0">
                <a:solidFill>
                  <a:srgbClr val="FFFFFF"/>
                </a:solidFill>
              </a:rPr>
              <a:t>--/--/----</a:t>
            </a:r>
            <a:endParaRPr lang="fr-FR" sz="1800" dirty="0">
              <a:solidFill>
                <a:srgbClr val="FFFFFF"/>
              </a:solidFill>
            </a:endParaRPr>
          </a:p>
        </p:txBody>
      </p:sp>
      <p:cxnSp>
        <p:nvCxnSpPr>
          <p:cNvPr id="12" name="Straight Connector 11">
            <a:extLst>
              <a:ext uri="{FF2B5EF4-FFF2-40B4-BE49-F238E27FC236}">
                <a16:creationId xmlns="" xmlns:a16="http://schemas.microsoft.com/office/drawing/2014/main"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 xmlns:a16="http://schemas.microsoft.com/office/drawing/2014/main"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 xmlns:a16="http://schemas.microsoft.com/office/drawing/2014/main" id="{918F998B-3CDE-42DF-AF26-6A2CE33904E3}"/>
              </a:ext>
            </a:extLst>
          </p:cNvPr>
          <p:cNvSpPr txBox="1"/>
          <p:nvPr/>
        </p:nvSpPr>
        <p:spPr>
          <a:xfrm>
            <a:off x="6147252" y="6004140"/>
            <a:ext cx="5912774" cy="830997"/>
          </a:xfrm>
          <a:prstGeom prst="rect">
            <a:avLst/>
          </a:prstGeom>
          <a:noFill/>
        </p:spPr>
        <p:txBody>
          <a:bodyPr wrap="square" rtlCol="0">
            <a:spAutoFit/>
          </a:bodyPr>
          <a:lstStyle/>
          <a:p>
            <a:pPr algn="l" rtl="0"/>
            <a:r>
              <a:rPr lang="fr-FR" sz="1600" b="1" i="0" u="none" baseline="0" dirty="0">
                <a:solidFill>
                  <a:prstClr val="white"/>
                </a:solidFill>
                <a:latin typeface="Calibri Light" panose="020F0302020204030204"/>
              </a:rPr>
              <a:t>USAID Programme de la chaîne </a:t>
            </a:r>
            <a:r>
              <a:rPr lang="fr-FR" sz="1600" b="1" i="0" u="none" baseline="0" dirty="0" smtClean="0">
                <a:solidFill>
                  <a:prstClr val="white"/>
                </a:solidFill>
                <a:latin typeface="Calibri Light" panose="020F0302020204030204"/>
              </a:rPr>
              <a:t>d’approvisionnement </a:t>
            </a:r>
            <a:r>
              <a:rPr lang="fr-FR" sz="1600" b="1" i="0" u="none" baseline="0" dirty="0">
                <a:solidFill>
                  <a:prstClr val="white"/>
                </a:solidFill>
                <a:latin typeface="Calibri Light" panose="020F0302020204030204"/>
              </a:rPr>
              <a:t>de la santé mondiale - Ordre </a:t>
            </a:r>
            <a:r>
              <a:rPr lang="fr-FR" sz="1600" b="1" i="0" u="none" baseline="0" dirty="0" smtClean="0">
                <a:solidFill>
                  <a:prstClr val="white"/>
                </a:solidFill>
                <a:latin typeface="Calibri Light" panose="020F0302020204030204"/>
              </a:rPr>
              <a:t>d’exécution </a:t>
            </a:r>
            <a:r>
              <a:rPr lang="fr-FR" sz="1600" b="1" i="0" u="none" baseline="0" dirty="0">
                <a:solidFill>
                  <a:prstClr val="white"/>
                </a:solidFill>
                <a:latin typeface="Calibri Light" panose="020F0302020204030204"/>
              </a:rPr>
              <a:t>de </a:t>
            </a:r>
            <a:r>
              <a:rPr lang="fr-FR" sz="1600" b="1" i="0" u="none" baseline="0" dirty="0" smtClean="0">
                <a:solidFill>
                  <a:prstClr val="white"/>
                </a:solidFill>
                <a:latin typeface="Calibri Light" panose="020F0302020204030204"/>
              </a:rPr>
              <a:t>l’assistance </a:t>
            </a:r>
            <a:r>
              <a:rPr lang="fr-FR" sz="1600" b="1" i="0" u="none" baseline="0" dirty="0">
                <a:solidFill>
                  <a:prstClr val="white"/>
                </a:solidFill>
                <a:latin typeface="Calibri Light" panose="020F0302020204030204"/>
              </a:rPr>
              <a:t>technique, évaluation nationale de la chaîne </a:t>
            </a:r>
            <a:r>
              <a:rPr lang="fr-FR" sz="1600" b="1" i="0" u="none" baseline="0" dirty="0" smtClean="0">
                <a:solidFill>
                  <a:prstClr val="white"/>
                </a:solidFill>
                <a:latin typeface="Calibri Light" panose="020F0302020204030204"/>
              </a:rPr>
              <a:t>d’approvisionnement </a:t>
            </a:r>
            <a:endParaRPr lang="fr-FR" sz="1600" b="1" i="0" u="none" baseline="0" dirty="0">
              <a:solidFill>
                <a:prstClr val="white"/>
              </a:solidFill>
              <a:latin typeface="Calibri Light" panose="020F0302020204030204"/>
            </a:endParaRPr>
          </a:p>
        </p:txBody>
      </p:sp>
    </p:spTree>
    <p:extLst>
      <p:ext uri="{BB962C8B-B14F-4D97-AF65-F5344CB8AC3E}">
        <p14:creationId xmlns:p14="http://schemas.microsoft.com/office/powerpoint/2010/main" val="1802632128"/>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5"/>
          <p:cNvSpPr txBox="1">
            <a:spLocks/>
          </p:cNvSpPr>
          <p:nvPr/>
        </p:nvSpPr>
        <p:spPr bwMode="auto">
          <a:xfrm>
            <a:off x="606392" y="287512"/>
            <a:ext cx="10963173" cy="7350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rtl="0">
              <a:spcBef>
                <a:spcPct val="0"/>
              </a:spcBef>
              <a:buFontTx/>
              <a:buNone/>
            </a:pPr>
            <a:r>
              <a:rPr lang="fr-FR" sz="3200" b="1" i="0" u="none" baseline="0" dirty="0" err="1">
                <a:solidFill>
                  <a:srgbClr val="C00000"/>
                </a:solidFill>
              </a:rPr>
              <a:t>Capability</a:t>
            </a:r>
            <a:r>
              <a:rPr lang="fr-FR" sz="3200" b="1" i="0" u="none" baseline="0" dirty="0">
                <a:solidFill>
                  <a:srgbClr val="C00000"/>
                </a:solidFill>
              </a:rPr>
              <a:t> </a:t>
            </a:r>
            <a:r>
              <a:rPr lang="fr-FR" sz="3200" b="1" i="0" u="none" baseline="0" dirty="0" err="1">
                <a:solidFill>
                  <a:srgbClr val="C00000"/>
                </a:solidFill>
              </a:rPr>
              <a:t>Maturity</a:t>
            </a:r>
            <a:r>
              <a:rPr lang="fr-FR" sz="3200" b="1" i="0" u="none" baseline="0" dirty="0">
                <a:solidFill>
                  <a:srgbClr val="C00000"/>
                </a:solidFill>
              </a:rPr>
              <a:t> Model (CMM)</a:t>
            </a:r>
          </a:p>
        </p:txBody>
      </p:sp>
      <p:sp>
        <p:nvSpPr>
          <p:cNvPr id="14339" name="Content Placeholder 1"/>
          <p:cNvSpPr txBox="1">
            <a:spLocks/>
          </p:cNvSpPr>
          <p:nvPr/>
        </p:nvSpPr>
        <p:spPr bwMode="auto">
          <a:xfrm>
            <a:off x="1495425" y="1104106"/>
            <a:ext cx="9858375" cy="575389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230188" indent="-230188" defTabSz="457200">
              <a:spcBef>
                <a:spcPct val="20000"/>
              </a:spcBef>
              <a:buChar char="•"/>
              <a:defRPr sz="2400">
                <a:solidFill>
                  <a:schemeClr val="tx1"/>
                </a:solidFill>
                <a:latin typeface="Arial" panose="020B0604020202020204" pitchFamily="34" charset="0"/>
              </a:defRPr>
            </a:lvl1pPr>
            <a:lvl2pPr marL="684213" indent="-230188" defTabSz="457200">
              <a:spcBef>
                <a:spcPct val="20000"/>
              </a:spcBef>
              <a:buChar char="–"/>
              <a:defRPr sz="2000">
                <a:solidFill>
                  <a:schemeClr val="tx1"/>
                </a:solidFill>
                <a:latin typeface="Arial" panose="020B0604020202020204" pitchFamily="34" charset="0"/>
              </a:defRPr>
            </a:lvl2pPr>
            <a:lvl3pPr marL="1143000" indent="-230188" defTabSz="457200">
              <a:spcBef>
                <a:spcPct val="20000"/>
              </a:spcBef>
              <a:buChar char="•"/>
              <a:defRPr>
                <a:solidFill>
                  <a:schemeClr val="tx1"/>
                </a:solidFill>
                <a:latin typeface="Arial" panose="020B0604020202020204" pitchFamily="34" charset="0"/>
              </a:defRPr>
            </a:lvl3pPr>
            <a:lvl4pPr marL="1146175" indent="-231775" defTabSz="457200">
              <a:spcBef>
                <a:spcPct val="20000"/>
              </a:spcBef>
              <a:buChar char="–"/>
              <a:defRPr sz="1600">
                <a:solidFill>
                  <a:schemeClr val="tx1"/>
                </a:solidFill>
                <a:latin typeface="Arial" panose="020B0604020202020204" pitchFamily="34" charset="0"/>
              </a:defRPr>
            </a:lvl4pPr>
            <a:lvl5pPr marL="1255713" indent="-230188" defTabSz="457200">
              <a:spcBef>
                <a:spcPct val="20000"/>
              </a:spcBef>
              <a:buChar char="»"/>
              <a:defRPr sz="1600">
                <a:solidFill>
                  <a:schemeClr val="tx1"/>
                </a:solidFill>
                <a:latin typeface="Arial" panose="020B0604020202020204" pitchFamily="34" charset="0"/>
              </a:defRPr>
            </a:lvl5pPr>
            <a:lvl6pPr marL="17129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6pPr>
            <a:lvl7pPr marL="21701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7pPr>
            <a:lvl8pPr marL="26273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8pPr>
            <a:lvl9pPr marL="3084513" indent="-230188" defTabSz="457200" eaLnBrk="0" fontAlgn="base" hangingPunct="0">
              <a:spcBef>
                <a:spcPct val="20000"/>
              </a:spcBef>
              <a:spcAft>
                <a:spcPct val="0"/>
              </a:spcAft>
              <a:buChar char="»"/>
              <a:defRPr sz="1600">
                <a:solidFill>
                  <a:schemeClr val="tx1"/>
                </a:solidFill>
                <a:latin typeface="Arial" panose="020B0604020202020204" pitchFamily="34" charset="0"/>
              </a:defRPr>
            </a:lvl9pPr>
          </a:lstStyle>
          <a:p>
            <a:pPr algn="l" rtl="0">
              <a:lnSpc>
                <a:spcPct val="90000"/>
              </a:lnSpc>
              <a:spcBef>
                <a:spcPts val="1200"/>
              </a:spcBef>
              <a:spcAft>
                <a:spcPts val="1200"/>
              </a:spcAft>
              <a:buFont typeface="Wingdings" panose="05000000000000000000" pitchFamily="2" charset="2"/>
              <a:buChar char="ü"/>
            </a:pPr>
            <a:r>
              <a:rPr lang="fr-FR" sz="2800" b="0" i="0" u="none" baseline="0" dirty="0">
                <a:latin typeface="Gill Sans MT" panose="020B0502020104020203" pitchFamily="34" charset="0"/>
                <a:ea typeface="Gill Sans MT" panose="020B0502020104020203" pitchFamily="34" charset="0"/>
                <a:cs typeface="Gill Sans MT" panose="020B0502020104020203" pitchFamily="34" charset="0"/>
              </a:rPr>
              <a:t>Évaluer les contributions et les processus à travers divers domaines fonctionnels et catalyseurs transversaux (RH, viabilité financière, etc.).</a:t>
            </a:r>
          </a:p>
          <a:p>
            <a:pPr algn="l" rtl="0">
              <a:lnSpc>
                <a:spcPct val="90000"/>
              </a:lnSpc>
              <a:spcBef>
                <a:spcPts val="1200"/>
              </a:spcBef>
              <a:spcAft>
                <a:spcPts val="1200"/>
              </a:spcAft>
              <a:buFont typeface="Wingdings" panose="05000000000000000000" pitchFamily="2" charset="2"/>
              <a:buChar char="ü"/>
            </a:pPr>
            <a:endParaRPr lang="fr-FR" altLang="en-US" sz="200" dirty="0">
              <a:latin typeface="Gill Sans MT" panose="020B0502020104020203" pitchFamily="34" charset="0"/>
              <a:ea typeface="Gill Sans MT" panose="020B0502020104020203" pitchFamily="34" charset="0"/>
              <a:cs typeface="Gill Sans MT" panose="020B0502020104020203" pitchFamily="34" charset="0"/>
            </a:endParaRPr>
          </a:p>
          <a:p>
            <a:pPr algn="l" rtl="0">
              <a:lnSpc>
                <a:spcPct val="90000"/>
              </a:lnSpc>
              <a:spcBef>
                <a:spcPts val="1200"/>
              </a:spcBef>
              <a:spcAft>
                <a:spcPts val="1200"/>
              </a:spcAft>
              <a:buFont typeface="Wingdings" panose="05000000000000000000" pitchFamily="2" charset="2"/>
              <a:buChar char="ü"/>
            </a:pPr>
            <a:r>
              <a:rPr lang="fr-FR" sz="2800" b="0" i="0" u="none" baseline="0" dirty="0">
                <a:latin typeface="Gill Sans MT" panose="020B0502020104020203" pitchFamily="34" charset="0"/>
                <a:ea typeface="Gill Sans MT" panose="020B0502020104020203" pitchFamily="34" charset="0"/>
                <a:cs typeface="Gill Sans MT" panose="020B0502020104020203" pitchFamily="34" charset="0"/>
              </a:rPr>
              <a:t>Utiliser les entretiens et les observations directes réalisées. </a:t>
            </a:r>
            <a:r>
              <a:rPr lang="fr-FR" sz="2800" b="0" i="0" u="none" baseline="0" dirty="0" smtClean="0">
                <a:latin typeface="Gill Sans MT" panose="020B0502020104020203" pitchFamily="34" charset="0"/>
                <a:ea typeface="Gill Sans MT" panose="020B0502020104020203" pitchFamily="34" charset="0"/>
                <a:cs typeface="Gill Sans MT" panose="020B0502020104020203" pitchFamily="34" charset="0"/>
              </a:rPr>
              <a:t/>
            </a:r>
            <a:br>
              <a:rPr lang="fr-FR" sz="2800" b="0" i="0" u="none" baseline="0" dirty="0" smtClean="0">
                <a:latin typeface="Gill Sans MT" panose="020B0502020104020203" pitchFamily="34" charset="0"/>
                <a:ea typeface="Gill Sans MT" panose="020B0502020104020203" pitchFamily="34" charset="0"/>
                <a:cs typeface="Gill Sans MT" panose="020B0502020104020203" pitchFamily="34" charset="0"/>
              </a:rPr>
            </a:br>
            <a:r>
              <a:rPr lang="fr-FR" sz="2800" b="0" i="0" u="none" baseline="0" dirty="0" smtClean="0">
                <a:latin typeface="Gill Sans MT" panose="020B0502020104020203" pitchFamily="34" charset="0"/>
                <a:ea typeface="Gill Sans MT" panose="020B0502020104020203" pitchFamily="34" charset="0"/>
                <a:cs typeface="Gill Sans MT" panose="020B0502020104020203" pitchFamily="34" charset="0"/>
              </a:rPr>
              <a:t>Les </a:t>
            </a:r>
            <a:r>
              <a:rPr lang="fr-FR" sz="2800" b="0" i="0" u="none" baseline="0" dirty="0">
                <a:latin typeface="Gill Sans MT" panose="020B0502020104020203" pitchFamily="34" charset="0"/>
                <a:ea typeface="Gill Sans MT" panose="020B0502020104020203" pitchFamily="34" charset="0"/>
                <a:cs typeface="Gill Sans MT" panose="020B0502020104020203" pitchFamily="34" charset="0"/>
              </a:rPr>
              <a:t>observations comprennent une évaluation de </a:t>
            </a:r>
            <a:r>
              <a:rPr lang="fr-FR" sz="2800" b="0" i="0" u="none" baseline="0" dirty="0" smtClean="0">
                <a:latin typeface="Gill Sans MT" panose="020B0502020104020203" pitchFamily="34" charset="0"/>
                <a:ea typeface="Gill Sans MT" panose="020B0502020104020203" pitchFamily="34" charset="0"/>
                <a:cs typeface="Gill Sans MT" panose="020B0502020104020203" pitchFamily="34" charset="0"/>
              </a:rPr>
              <a:t>l’infrastructure </a:t>
            </a:r>
            <a:r>
              <a:rPr lang="fr-FR" sz="2800" b="0" i="0" u="none" baseline="0" dirty="0">
                <a:latin typeface="Gill Sans MT" panose="020B0502020104020203" pitchFamily="34" charset="0"/>
                <a:ea typeface="Gill Sans MT" panose="020B0502020104020203" pitchFamily="34" charset="0"/>
                <a:cs typeface="Gill Sans MT" panose="020B0502020104020203" pitchFamily="34" charset="0"/>
              </a:rPr>
              <a:t>matérielle (entreposage/stockage des produits) des installations.</a:t>
            </a:r>
          </a:p>
          <a:p>
            <a:pPr algn="l" rtl="0">
              <a:lnSpc>
                <a:spcPct val="90000"/>
              </a:lnSpc>
              <a:spcBef>
                <a:spcPts val="1200"/>
              </a:spcBef>
              <a:spcAft>
                <a:spcPts val="1200"/>
              </a:spcAft>
              <a:buFont typeface="Wingdings" panose="05000000000000000000" pitchFamily="2" charset="2"/>
              <a:buChar char="ü"/>
            </a:pPr>
            <a:endParaRPr lang="fr-FR" altLang="en-US" sz="200" dirty="0">
              <a:latin typeface="Gill Sans MT" panose="020B0502020104020203" pitchFamily="34" charset="0"/>
              <a:ea typeface="Gill Sans MT" panose="020B0502020104020203" pitchFamily="34" charset="0"/>
              <a:cs typeface="Gill Sans MT" panose="020B0502020104020203" pitchFamily="34" charset="0"/>
            </a:endParaRPr>
          </a:p>
          <a:p>
            <a:pPr algn="l" rtl="0">
              <a:lnSpc>
                <a:spcPct val="90000"/>
              </a:lnSpc>
              <a:spcBef>
                <a:spcPts val="1200"/>
              </a:spcBef>
              <a:spcAft>
                <a:spcPts val="1200"/>
              </a:spcAft>
              <a:buFont typeface="Wingdings" panose="05000000000000000000" pitchFamily="2" charset="2"/>
              <a:buChar char="ü"/>
            </a:pPr>
            <a:r>
              <a:rPr lang="fr-FR" sz="2800" b="0" i="0" u="none" baseline="0" dirty="0">
                <a:latin typeface="Gill Sans MT" panose="020B0502020104020203" pitchFamily="34" charset="0"/>
                <a:ea typeface="Gill Sans MT" panose="020B0502020104020203" pitchFamily="34" charset="0"/>
                <a:cs typeface="Gill Sans MT" panose="020B0502020104020203" pitchFamily="34" charset="0"/>
              </a:rPr>
              <a:t>Analyser les documents sur support papier ou électronique (rapports logistiques, formulaires de réquisition, etc.) nécessaires pour confirmer les informations fournies lors des entretiens.</a:t>
            </a:r>
          </a:p>
        </p:txBody>
      </p:sp>
      <p:sp>
        <p:nvSpPr>
          <p:cNvPr id="3" name="Slide Number Placeholder 2"/>
          <p:cNvSpPr>
            <a:spLocks noGrp="1"/>
          </p:cNvSpPr>
          <p:nvPr>
            <p:ph type="sldNum" sz="quarter" idx="12"/>
          </p:nvPr>
        </p:nvSpPr>
        <p:spPr/>
        <p:txBody>
          <a:bodyPr/>
          <a:lstStyle/>
          <a:p>
            <a:pPr algn="r" rtl="0"/>
            <a:fld id="{B9F1CF4F-F94A-4E72-8A7A-1D90E0D98BB3}" type="slidenum">
              <a:rPr/>
              <a:pPr/>
              <a:t>2</a:t>
            </a:fld>
            <a:endParaRPr lang="fr-FR" altLang="en-US" dirty="0"/>
          </a:p>
        </p:txBody>
      </p:sp>
    </p:spTree>
    <p:extLst>
      <p:ext uri="{BB962C8B-B14F-4D97-AF65-F5344CB8AC3E}">
        <p14:creationId xmlns:p14="http://schemas.microsoft.com/office/powerpoint/2010/main" val="23897832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39015" y="197202"/>
            <a:ext cx="11146053" cy="762000"/>
          </a:xfrm>
        </p:spPr>
        <p:txBody>
          <a:bodyPr>
            <a:noAutofit/>
          </a:bodyPr>
          <a:lstStyle/>
          <a:p>
            <a:pPr algn="ctr" rtl="0">
              <a:defRPr/>
            </a:pPr>
            <a:r>
              <a:rPr lang="fr-FR" sz="3200" b="1" i="0" u="none" baseline="0" dirty="0">
                <a:solidFill>
                  <a:srgbClr val="C00000"/>
                </a:solidFill>
                <a:latin typeface="Gill Sans MT" panose="020B0502020104020203" pitchFamily="34" charset="0"/>
              </a:rPr>
              <a:t>Exemples de thèmes sous chaque domaine fonctionnel -1</a:t>
            </a:r>
            <a:endParaRPr lang="fr-FR" sz="3200" b="1" strike="sngStrike" dirty="0">
              <a:solidFill>
                <a:srgbClr val="C00000"/>
              </a:solidFill>
              <a:latin typeface="Gill Sans MT" panose="020B0502020104020203"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553946314"/>
              </p:ext>
            </p:extLst>
          </p:nvPr>
        </p:nvGraphicFramePr>
        <p:xfrm>
          <a:off x="1232474" y="998384"/>
          <a:ext cx="9807706" cy="5322849"/>
        </p:xfrm>
        <a:graphic>
          <a:graphicData uri="http://schemas.openxmlformats.org/drawingml/2006/table">
            <a:tbl>
              <a:tblPr firstRow="1" bandRow="1">
                <a:tableStyleId>{5C22544A-7EE6-4342-B048-85BDC9FD1C3A}</a:tableStyleId>
              </a:tblPr>
              <a:tblGrid>
                <a:gridCol w="3474680">
                  <a:extLst>
                    <a:ext uri="{9D8B030D-6E8A-4147-A177-3AD203B41FA5}">
                      <a16:colId xmlns="" xmlns:a16="http://schemas.microsoft.com/office/drawing/2014/main" val="20000"/>
                    </a:ext>
                  </a:extLst>
                </a:gridCol>
                <a:gridCol w="6333026">
                  <a:extLst>
                    <a:ext uri="{9D8B030D-6E8A-4147-A177-3AD203B41FA5}">
                      <a16:colId xmlns="" xmlns:a16="http://schemas.microsoft.com/office/drawing/2014/main" val="20001"/>
                    </a:ext>
                  </a:extLst>
                </a:gridCol>
              </a:tblGrid>
              <a:tr h="409669">
                <a:tc>
                  <a:txBody>
                    <a:bodyPr/>
                    <a:lstStyle/>
                    <a:p>
                      <a:pPr algn="l" rtl="0"/>
                      <a:r>
                        <a:rPr lang="fr-FR" b="0" i="0" u="none" baseline="0" dirty="0">
                          <a:latin typeface="Gill Sans MT" panose="020B0502020104020203" pitchFamily="34" charset="0"/>
                        </a:rPr>
                        <a:t>Module fonctionnel</a:t>
                      </a:r>
                      <a:endParaRPr lang="fr-FR" dirty="0">
                        <a:latin typeface="Gill Sans MT" panose="020B0502020104020203" pitchFamily="34" charset="0"/>
                      </a:endParaRPr>
                    </a:p>
                  </a:txBody>
                  <a:tcPr/>
                </a:tc>
                <a:tc>
                  <a:txBody>
                    <a:bodyPr/>
                    <a:lstStyle/>
                    <a:p>
                      <a:pPr algn="l" rtl="0"/>
                      <a:r>
                        <a:rPr lang="fr-FR" b="0" i="0" u="none" baseline="0" dirty="0" smtClean="0">
                          <a:latin typeface="Gill Sans MT" panose="020B0502020104020203" pitchFamily="34" charset="0"/>
                        </a:rPr>
                        <a:t>Thèmes</a:t>
                      </a:r>
                      <a:endParaRPr lang="fr-FR" b="0" i="0" u="none" baseline="0" dirty="0">
                        <a:latin typeface="Gill Sans MT" panose="020B0502020104020203" pitchFamily="34" charset="0"/>
                      </a:endParaRPr>
                    </a:p>
                  </a:txBody>
                  <a:tcPr/>
                </a:tc>
                <a:extLst>
                  <a:ext uri="{0D108BD9-81ED-4DB2-BD59-A6C34878D82A}">
                    <a16:rowId xmlns="" xmlns:a16="http://schemas.microsoft.com/office/drawing/2014/main" val="10000"/>
                  </a:ext>
                </a:extLst>
              </a:tr>
              <a:tr h="1742471">
                <a:tc>
                  <a:txBody>
                    <a:bodyPr/>
                    <a:lstStyle/>
                    <a:p>
                      <a:pPr algn="l" rtl="0"/>
                      <a:r>
                        <a:rPr lang="fr-FR" b="0" i="0" u="none" baseline="0" dirty="0">
                          <a:latin typeface="Gill Sans MT" panose="020B0502020104020203" pitchFamily="34" charset="0"/>
                        </a:rPr>
                        <a:t>Planification et gestion stratégiques</a:t>
                      </a:r>
                      <a:endParaRPr lang="fr-FR" dirty="0">
                        <a:latin typeface="Gill Sans MT" panose="020B0502020104020203" pitchFamily="34" charset="0"/>
                      </a:endParaRPr>
                    </a:p>
                  </a:txBody>
                  <a:tcPr/>
                </a:tc>
                <a:tc>
                  <a:txBody>
                    <a:bodyPr/>
                    <a:lstStyle/>
                    <a:p>
                      <a:pPr algn="l" rtl="0"/>
                      <a:r>
                        <a:rPr lang="fr-FR" b="0" i="0" u="none" baseline="0" dirty="0">
                          <a:latin typeface="Gill Sans MT" panose="020B0502020104020203" pitchFamily="34" charset="0"/>
                        </a:rPr>
                        <a:t>Plan stratégique de la chaîne </a:t>
                      </a:r>
                      <a:r>
                        <a:rPr lang="fr-FR" b="0" i="0" u="none" baseline="0" dirty="0" smtClean="0">
                          <a:latin typeface="Gill Sans MT" panose="020B0502020104020203" pitchFamily="34" charset="0"/>
                        </a:rPr>
                        <a:t>d’approvisionnement</a:t>
                      </a:r>
                      <a:endParaRPr lang="fr-FR" b="0" i="0" u="none" baseline="0" dirty="0">
                        <a:latin typeface="Gill Sans MT" panose="020B0502020104020203" pitchFamily="34" charset="0"/>
                      </a:endParaRPr>
                    </a:p>
                    <a:p>
                      <a:pPr algn="l" rtl="0"/>
                      <a:r>
                        <a:rPr lang="fr-FR" b="0" i="0" u="none" baseline="0" dirty="0">
                          <a:latin typeface="Gill Sans MT" panose="020B0502020104020203" pitchFamily="34" charset="0"/>
                        </a:rPr>
                        <a:t>Cartographie des parties prenantes</a:t>
                      </a:r>
                    </a:p>
                    <a:p>
                      <a:pPr algn="l" rtl="0"/>
                      <a:r>
                        <a:rPr lang="fr-FR" b="0" i="0" u="none" baseline="0" dirty="0">
                          <a:latin typeface="Gill Sans MT" panose="020B0502020104020203" pitchFamily="34" charset="0"/>
                        </a:rPr>
                        <a:t>Plan </a:t>
                      </a:r>
                      <a:r>
                        <a:rPr lang="fr-FR" b="0" i="0" u="none" baseline="0" dirty="0" smtClean="0">
                          <a:latin typeface="Gill Sans MT" panose="020B0502020104020203" pitchFamily="34" charset="0"/>
                        </a:rPr>
                        <a:t>d’implémentation </a:t>
                      </a:r>
                      <a:r>
                        <a:rPr lang="fr-FR" b="0" i="0" u="none" baseline="0" dirty="0">
                          <a:latin typeface="Gill Sans MT" panose="020B0502020104020203" pitchFamily="34" charset="0"/>
                        </a:rPr>
                        <a:t>de la chaîne </a:t>
                      </a:r>
                      <a:r>
                        <a:rPr lang="fr-FR" b="0" i="0" u="none" baseline="0" dirty="0" smtClean="0">
                          <a:latin typeface="Gill Sans MT" panose="020B0502020104020203" pitchFamily="34" charset="0"/>
                        </a:rPr>
                        <a:t>d’approvisionnement</a:t>
                      </a:r>
                      <a:endParaRPr lang="fr-FR" b="0" i="0" u="none" baseline="0" dirty="0">
                        <a:latin typeface="Gill Sans MT" panose="020B0502020104020203" pitchFamily="34" charset="0"/>
                      </a:endParaRPr>
                    </a:p>
                    <a:p>
                      <a:pPr algn="l" rtl="0"/>
                      <a:r>
                        <a:rPr lang="fr-FR" b="0" i="0" u="none" baseline="0" dirty="0">
                          <a:latin typeface="Gill Sans MT" panose="020B0502020104020203" pitchFamily="34" charset="0"/>
                        </a:rPr>
                        <a:t>Plan de suivi de la performance</a:t>
                      </a:r>
                    </a:p>
                    <a:p>
                      <a:pPr algn="l" rtl="0"/>
                      <a:r>
                        <a:rPr lang="fr-FR" b="0" i="0" u="none" baseline="0" dirty="0">
                          <a:latin typeface="Gill Sans MT" panose="020B0502020104020203" pitchFamily="34" charset="0"/>
                        </a:rPr>
                        <a:t>Plan de gestion des risques</a:t>
                      </a:r>
                    </a:p>
                    <a:p>
                      <a:pPr algn="l" rtl="0"/>
                      <a:r>
                        <a:rPr lang="fr-FR" b="0" i="0" u="none" baseline="0" dirty="0">
                          <a:latin typeface="Gill Sans MT" panose="020B0502020104020203" pitchFamily="34" charset="0"/>
                        </a:rPr>
                        <a:t>Implication avec le secteur privé</a:t>
                      </a:r>
                      <a:endParaRPr lang="fr-FR" dirty="0">
                        <a:latin typeface="Gill Sans MT" panose="020B0502020104020203" pitchFamily="34" charset="0"/>
                      </a:endParaRPr>
                    </a:p>
                  </a:txBody>
                  <a:tcPr/>
                </a:tc>
                <a:extLst>
                  <a:ext uri="{0D108BD9-81ED-4DB2-BD59-A6C34878D82A}">
                    <a16:rowId xmlns="" xmlns:a16="http://schemas.microsoft.com/office/drawing/2014/main" val="10001"/>
                  </a:ext>
                </a:extLst>
              </a:tr>
              <a:tr h="881149">
                <a:tc>
                  <a:txBody>
                    <a:bodyPr/>
                    <a:lstStyle/>
                    <a:p>
                      <a:pPr algn="l" rtl="0"/>
                      <a:r>
                        <a:rPr lang="fr-FR" b="0" i="0" u="none" baseline="0">
                          <a:latin typeface="Gill Sans MT" panose="020B0502020104020203" pitchFamily="34" charset="0"/>
                        </a:rPr>
                        <a:t>Ressources humaines</a:t>
                      </a:r>
                    </a:p>
                  </a:txBody>
                  <a:tcPr/>
                </a:tc>
                <a:tc>
                  <a:txBody>
                    <a:bodyPr/>
                    <a:lstStyle/>
                    <a:p>
                      <a:pPr algn="l" rtl="0"/>
                      <a:r>
                        <a:rPr lang="fr-FR" b="0" i="0" u="none" baseline="0" dirty="0">
                          <a:latin typeface="Gill Sans MT" panose="020B0502020104020203" pitchFamily="34" charset="0"/>
                        </a:rPr>
                        <a:t>Politique de recrutement</a:t>
                      </a:r>
                    </a:p>
                    <a:p>
                      <a:pPr algn="l" rtl="0"/>
                      <a:r>
                        <a:rPr lang="fr-FR" b="0" i="0" u="none" baseline="0" dirty="0">
                          <a:latin typeface="Gill Sans MT" panose="020B0502020104020203" pitchFamily="34" charset="0"/>
                        </a:rPr>
                        <a:t>Descriptifs des postes</a:t>
                      </a:r>
                    </a:p>
                    <a:p>
                      <a:pPr algn="l" rtl="0"/>
                      <a:r>
                        <a:rPr lang="fr-FR" b="0" i="0" u="none" baseline="0" dirty="0">
                          <a:latin typeface="Gill Sans MT" panose="020B0502020104020203" pitchFamily="34" charset="0"/>
                        </a:rPr>
                        <a:t>Renforcement des capacités</a:t>
                      </a:r>
                      <a:endParaRPr lang="fr-FR" dirty="0">
                        <a:latin typeface="Gill Sans MT" panose="020B0502020104020203" pitchFamily="34" charset="0"/>
                      </a:endParaRPr>
                    </a:p>
                  </a:txBody>
                  <a:tcPr/>
                </a:tc>
                <a:extLst>
                  <a:ext uri="{0D108BD9-81ED-4DB2-BD59-A6C34878D82A}">
                    <a16:rowId xmlns="" xmlns:a16="http://schemas.microsoft.com/office/drawing/2014/main" val="10002"/>
                  </a:ext>
                </a:extLst>
              </a:tr>
              <a:tr h="623454">
                <a:tc>
                  <a:txBody>
                    <a:bodyPr/>
                    <a:lstStyle/>
                    <a:p>
                      <a:pPr algn="l" rtl="0"/>
                      <a:r>
                        <a:rPr lang="fr-FR" b="0" i="0" u="none" baseline="0">
                          <a:latin typeface="Gill Sans MT" panose="020B0502020104020203" pitchFamily="34" charset="0"/>
                        </a:rPr>
                        <a:t>Viabilité financière</a:t>
                      </a:r>
                    </a:p>
                  </a:txBody>
                  <a:tcPr/>
                </a:tc>
                <a:tc>
                  <a:txBody>
                    <a:bodyPr/>
                    <a:lstStyle/>
                    <a:p>
                      <a:pPr algn="l" rtl="0"/>
                      <a:r>
                        <a:rPr lang="fr-FR" b="0" i="0" u="none" baseline="0" dirty="0">
                          <a:latin typeface="Gill Sans MT" panose="020B0502020104020203" pitchFamily="34" charset="0"/>
                        </a:rPr>
                        <a:t>Source des financements</a:t>
                      </a:r>
                    </a:p>
                    <a:p>
                      <a:pPr algn="l" rtl="0"/>
                      <a:r>
                        <a:rPr lang="fr-FR" b="0" i="0" u="none" baseline="0" dirty="0">
                          <a:latin typeface="Gill Sans MT" panose="020B0502020104020203" pitchFamily="34" charset="0"/>
                        </a:rPr>
                        <a:t>Insuffisances budgétaires</a:t>
                      </a:r>
                      <a:endParaRPr lang="fr-FR" dirty="0">
                        <a:latin typeface="Gill Sans MT" panose="020B0502020104020203" pitchFamily="34" charset="0"/>
                      </a:endParaRPr>
                    </a:p>
                  </a:txBody>
                  <a:tcPr/>
                </a:tc>
                <a:extLst>
                  <a:ext uri="{0D108BD9-81ED-4DB2-BD59-A6C34878D82A}">
                    <a16:rowId xmlns="" xmlns:a16="http://schemas.microsoft.com/office/drawing/2014/main" val="10003"/>
                  </a:ext>
                </a:extLst>
              </a:tr>
              <a:tr h="1616229">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0" i="0" u="none" baseline="0" dirty="0">
                          <a:latin typeface="Gill Sans MT" panose="020B0502020104020203" pitchFamily="34" charset="0"/>
                        </a:rPr>
                        <a:t>Politiques et gouvernance</a:t>
                      </a:r>
                    </a:p>
                  </a:txBody>
                  <a:tcPr/>
                </a:tc>
                <a:tc>
                  <a:txBody>
                    <a:bodyPr/>
                    <a:lstStyle/>
                    <a:p>
                      <a:pPr algn="l" rtl="0"/>
                      <a:r>
                        <a:rPr lang="fr-FR" b="0" i="0" u="none" baseline="0" dirty="0">
                          <a:latin typeface="Gill Sans MT" panose="020B0502020104020203" pitchFamily="34" charset="0"/>
                        </a:rPr>
                        <a:t>Politique nationale en matière de médicaments</a:t>
                      </a:r>
                    </a:p>
                    <a:p>
                      <a:pPr algn="l" rtl="0"/>
                      <a:r>
                        <a:rPr lang="fr-FR" b="0" i="0" u="none" baseline="0" dirty="0">
                          <a:latin typeface="Gill Sans MT" panose="020B0502020104020203" pitchFamily="34" charset="0"/>
                        </a:rPr>
                        <a:t>Politiques et directives relatives à la chaîne </a:t>
                      </a:r>
                      <a:r>
                        <a:rPr lang="fr-FR" b="0" i="0" u="none" baseline="0" dirty="0" smtClean="0">
                          <a:latin typeface="Gill Sans MT" panose="020B0502020104020203" pitchFamily="34" charset="0"/>
                        </a:rPr>
                        <a:t>d’approvisionnement</a:t>
                      </a:r>
                      <a:endParaRPr lang="fr-FR" b="0" i="0" u="none" baseline="0" dirty="0">
                        <a:latin typeface="Gill Sans MT" panose="020B0502020104020203" pitchFamily="34" charset="0"/>
                      </a:endParaRPr>
                    </a:p>
                    <a:p>
                      <a:pPr algn="l" rtl="0"/>
                      <a:r>
                        <a:rPr lang="fr-FR" b="0" i="0" u="none" baseline="0" dirty="0">
                          <a:latin typeface="Gill Sans MT" panose="020B0502020104020203" pitchFamily="34" charset="0"/>
                        </a:rPr>
                        <a:t>Organisme de gouvernance et de surveillance</a:t>
                      </a:r>
                    </a:p>
                    <a:p>
                      <a:pPr algn="l" rtl="0"/>
                      <a:r>
                        <a:rPr lang="fr-FR" b="0" i="0" u="none" baseline="0" dirty="0">
                          <a:latin typeface="Gill Sans MT" panose="020B0502020104020203" pitchFamily="34" charset="0"/>
                        </a:rPr>
                        <a:t>Directives thérapeutiques standard</a:t>
                      </a:r>
                    </a:p>
                    <a:p>
                      <a:pPr algn="l" rtl="0"/>
                      <a:r>
                        <a:rPr lang="fr-FR" b="0" i="0" u="none" baseline="0" dirty="0" smtClean="0">
                          <a:latin typeface="Gill Sans MT" panose="020B0502020104020203" pitchFamily="34" charset="0"/>
                        </a:rPr>
                        <a:t>Homologation </a:t>
                      </a:r>
                      <a:r>
                        <a:rPr lang="fr-FR" b="0" i="0" u="none" baseline="0" dirty="0">
                          <a:latin typeface="Gill Sans MT" panose="020B0502020104020203" pitchFamily="34" charset="0"/>
                        </a:rPr>
                        <a:t>des médicaments</a:t>
                      </a:r>
                      <a:endParaRPr lang="fr-FR" dirty="0">
                        <a:latin typeface="Gill Sans MT" panose="020B0502020104020203" pitchFamily="34" charset="0"/>
                      </a:endParaRPr>
                    </a:p>
                  </a:txBody>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321734783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500515" y="197202"/>
            <a:ext cx="11242308" cy="762000"/>
          </a:xfrm>
        </p:spPr>
        <p:txBody>
          <a:bodyPr>
            <a:noAutofit/>
          </a:bodyPr>
          <a:lstStyle/>
          <a:p>
            <a:pPr algn="ctr" rtl="0">
              <a:defRPr/>
            </a:pPr>
            <a:r>
              <a:rPr lang="fr-FR" sz="3200" b="1" i="0" u="none" baseline="0" dirty="0">
                <a:solidFill>
                  <a:srgbClr val="C00000"/>
                </a:solidFill>
                <a:latin typeface="Gill Sans MT" panose="020B0502020104020203" pitchFamily="34" charset="0"/>
              </a:rPr>
              <a:t>Exemples de thèmes sous chaque domaine fonctionnel -11</a:t>
            </a:r>
            <a:endParaRPr lang="fr-FR" sz="3200" b="1" strike="sngStrike" dirty="0">
              <a:solidFill>
                <a:srgbClr val="C00000"/>
              </a:solidFill>
              <a:latin typeface="Gill Sans MT" panose="020B0502020104020203"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2386578090"/>
              </p:ext>
            </p:extLst>
          </p:nvPr>
        </p:nvGraphicFramePr>
        <p:xfrm>
          <a:off x="798894" y="1104710"/>
          <a:ext cx="10472288" cy="5125720"/>
        </p:xfrm>
        <a:graphic>
          <a:graphicData uri="http://schemas.openxmlformats.org/drawingml/2006/table">
            <a:tbl>
              <a:tblPr firstRow="1" bandRow="1">
                <a:tableStyleId>{5C22544A-7EE6-4342-B048-85BDC9FD1C3A}</a:tableStyleId>
              </a:tblPr>
              <a:tblGrid>
                <a:gridCol w="3975234">
                  <a:extLst>
                    <a:ext uri="{9D8B030D-6E8A-4147-A177-3AD203B41FA5}">
                      <a16:colId xmlns="" xmlns:a16="http://schemas.microsoft.com/office/drawing/2014/main" val="20000"/>
                    </a:ext>
                  </a:extLst>
                </a:gridCol>
                <a:gridCol w="6497054">
                  <a:extLst>
                    <a:ext uri="{9D8B030D-6E8A-4147-A177-3AD203B41FA5}">
                      <a16:colId xmlns="" xmlns:a16="http://schemas.microsoft.com/office/drawing/2014/main" val="20001"/>
                    </a:ext>
                  </a:extLst>
                </a:gridCol>
              </a:tblGrid>
              <a:tr h="370840">
                <a:tc>
                  <a:txBody>
                    <a:bodyPr/>
                    <a:lstStyle/>
                    <a:p>
                      <a:pPr algn="l" rtl="0"/>
                      <a:r>
                        <a:rPr lang="fr-FR" b="0" i="0" u="none" baseline="0" dirty="0">
                          <a:latin typeface="Gill Sans MT" panose="020B0502020104020203" pitchFamily="34" charset="0"/>
                        </a:rPr>
                        <a:t>Module </a:t>
                      </a:r>
                      <a:r>
                        <a:rPr lang="fr-FR" b="0" i="0" u="none" baseline="0" dirty="0" smtClean="0">
                          <a:latin typeface="Gill Sans MT" panose="020B0502020104020203" pitchFamily="34" charset="0"/>
                        </a:rPr>
                        <a:t>fonctionnel</a:t>
                      </a:r>
                      <a:endParaRPr lang="fr-FR" dirty="0">
                        <a:latin typeface="Gill Sans MT" panose="020B0502020104020203" pitchFamily="34" charset="0"/>
                      </a:endParaRPr>
                    </a:p>
                  </a:txBody>
                  <a:tcPr/>
                </a:tc>
                <a:tc>
                  <a:txBody>
                    <a:bodyPr/>
                    <a:lstStyle/>
                    <a:p>
                      <a:pPr algn="l" rtl="0"/>
                      <a:r>
                        <a:rPr lang="fr-FR" b="0" i="0" u="none" baseline="0" dirty="0" smtClean="0">
                          <a:latin typeface="Gill Sans MT" panose="020B0502020104020203" pitchFamily="34" charset="0"/>
                        </a:rPr>
                        <a:t>Thèmes</a:t>
                      </a:r>
                      <a:endParaRPr lang="fr-FR" b="0" i="0" u="none" baseline="0" dirty="0">
                        <a:latin typeface="Gill Sans MT" panose="020B0502020104020203" pitchFamily="34" charset="0"/>
                      </a:endParaRPr>
                    </a:p>
                  </a:txBody>
                  <a:tcPr/>
                </a:tc>
                <a:extLst>
                  <a:ext uri="{0D108BD9-81ED-4DB2-BD59-A6C34878D82A}">
                    <a16:rowId xmlns="" xmlns:a16="http://schemas.microsoft.com/office/drawing/2014/main" val="10000"/>
                  </a:ext>
                </a:extLst>
              </a:tr>
              <a:tr h="370840">
                <a:tc>
                  <a:txBody>
                    <a:bodyPr/>
                    <a:lstStyle/>
                    <a:p>
                      <a:pPr algn="l" rtl="0"/>
                      <a:r>
                        <a:rPr lang="fr-FR" b="0" i="0" u="none" baseline="0" dirty="0">
                          <a:latin typeface="Gill Sans MT" panose="020B0502020104020203" pitchFamily="34" charset="0"/>
                        </a:rPr>
                        <a:t>Qualité et pharmacovigilance</a:t>
                      </a:r>
                      <a:endParaRPr lang="fr-FR" dirty="0">
                        <a:latin typeface="Gill Sans MT" panose="020B0502020104020203" pitchFamily="34" charset="0"/>
                      </a:endParaRPr>
                    </a:p>
                  </a:txBody>
                  <a:tcPr/>
                </a:tc>
                <a:tc>
                  <a:txBody>
                    <a:bodyPr/>
                    <a:lstStyle/>
                    <a:p>
                      <a:pPr algn="l" rtl="0"/>
                      <a:r>
                        <a:rPr lang="fr-FR" b="0" i="0" u="none" baseline="0" dirty="0">
                          <a:latin typeface="Gill Sans MT" panose="020B0502020104020203" pitchFamily="34" charset="0"/>
                        </a:rPr>
                        <a:t>Directives en matière </a:t>
                      </a:r>
                      <a:r>
                        <a:rPr lang="fr-FR" b="0" i="0" u="none" baseline="0" dirty="0" smtClean="0">
                          <a:latin typeface="Gill Sans MT" panose="020B0502020104020203" pitchFamily="34" charset="0"/>
                        </a:rPr>
                        <a:t>d’assurance </a:t>
                      </a:r>
                      <a:r>
                        <a:rPr lang="fr-FR" b="0" i="0" u="none" baseline="0" dirty="0">
                          <a:latin typeface="Gill Sans MT" panose="020B0502020104020203" pitchFamily="34" charset="0"/>
                        </a:rPr>
                        <a:t>qualité ou procédure manuelle</a:t>
                      </a:r>
                    </a:p>
                    <a:p>
                      <a:pPr algn="l" rtl="0"/>
                      <a:r>
                        <a:rPr lang="fr-FR" b="0" i="0" u="none" baseline="0" dirty="0">
                          <a:latin typeface="Gill Sans MT" panose="020B0502020104020203" pitchFamily="34" charset="0"/>
                        </a:rPr>
                        <a:t>Tests de contrôle de la qualité</a:t>
                      </a:r>
                    </a:p>
                    <a:p>
                      <a:pPr algn="l" rtl="0"/>
                      <a:r>
                        <a:rPr lang="fr-FR" b="0" i="0" u="none" baseline="0" dirty="0">
                          <a:latin typeface="Gill Sans MT" panose="020B0502020104020203" pitchFamily="34" charset="0"/>
                        </a:rPr>
                        <a:t>Stratégie/directives/procédures opérationnelles standard de pharmacovigilance</a:t>
                      </a:r>
                    </a:p>
                    <a:p>
                      <a:pPr algn="l" rtl="0"/>
                      <a:r>
                        <a:rPr lang="fr-FR" b="0" i="0" u="none" baseline="0" dirty="0">
                          <a:latin typeface="Gill Sans MT" panose="020B0502020104020203" pitchFamily="34" charset="0"/>
                        </a:rPr>
                        <a:t>Collecte des données de pharmacovigilance</a:t>
                      </a:r>
                      <a:endParaRPr lang="fr-FR" dirty="0">
                        <a:latin typeface="Gill Sans MT" panose="020B0502020104020203" pitchFamily="34" charset="0"/>
                      </a:endParaRPr>
                    </a:p>
                  </a:txBody>
                  <a:tcPr/>
                </a:tc>
                <a:extLst>
                  <a:ext uri="{0D108BD9-81ED-4DB2-BD59-A6C34878D82A}">
                    <a16:rowId xmlns="" xmlns:a16="http://schemas.microsoft.com/office/drawing/2014/main" val="10001"/>
                  </a:ext>
                </a:extLst>
              </a:tr>
              <a:tr h="370840">
                <a:tc>
                  <a:txBody>
                    <a:bodyPr/>
                    <a:lstStyle/>
                    <a:p>
                      <a:pPr algn="l" rtl="0"/>
                      <a:r>
                        <a:rPr lang="fr-FR" b="0" i="0" u="none" baseline="0" dirty="0">
                          <a:latin typeface="Gill Sans MT" panose="020B0502020104020203" pitchFamily="34" charset="0"/>
                        </a:rPr>
                        <a:t>Prévision et planification </a:t>
                      </a:r>
                      <a:r>
                        <a:rPr lang="fr-FR" b="0" i="0" u="none" baseline="0" dirty="0" smtClean="0">
                          <a:latin typeface="Gill Sans MT" panose="020B0502020104020203" pitchFamily="34" charset="0"/>
                        </a:rPr>
                        <a:t>d’approvisionnement</a:t>
                      </a:r>
                      <a:endParaRPr lang="fr-FR" b="0" i="0" u="none" baseline="0" dirty="0">
                        <a:latin typeface="Gill Sans MT" panose="020B0502020104020203" pitchFamily="34" charset="0"/>
                      </a:endParaRPr>
                    </a:p>
                  </a:txBody>
                  <a:tcPr/>
                </a:tc>
                <a:tc>
                  <a:txBody>
                    <a:bodyPr/>
                    <a:lstStyle/>
                    <a:p>
                      <a:pPr algn="l" rtl="0"/>
                      <a:r>
                        <a:rPr lang="fr-FR" b="0" i="0" u="none" baseline="0" dirty="0">
                          <a:latin typeface="Gill Sans MT" panose="020B0502020104020203" pitchFamily="34" charset="0"/>
                        </a:rPr>
                        <a:t>Méthodes prévisionnelles, utilisation, procédures opérationnelles standard</a:t>
                      </a:r>
                    </a:p>
                    <a:p>
                      <a:pPr algn="l" rtl="0"/>
                      <a:r>
                        <a:rPr lang="fr-FR" b="0" i="0" u="none" baseline="0" dirty="0">
                          <a:latin typeface="Gill Sans MT" panose="020B0502020104020203" pitchFamily="34" charset="0"/>
                        </a:rPr>
                        <a:t>Planification </a:t>
                      </a:r>
                      <a:r>
                        <a:rPr lang="fr-FR" b="0" i="0" u="none" baseline="0" dirty="0" smtClean="0">
                          <a:latin typeface="Gill Sans MT" panose="020B0502020104020203" pitchFamily="34" charset="0"/>
                        </a:rPr>
                        <a:t>d’approvisionnement</a:t>
                      </a:r>
                      <a:endParaRPr lang="fr-FR" dirty="0">
                        <a:latin typeface="Gill Sans MT" panose="020B0502020104020203" pitchFamily="34" charset="0"/>
                      </a:endParaRPr>
                    </a:p>
                  </a:txBody>
                  <a:tcPr/>
                </a:tc>
                <a:extLst>
                  <a:ext uri="{0D108BD9-81ED-4DB2-BD59-A6C34878D82A}">
                    <a16:rowId xmlns="" xmlns:a16="http://schemas.microsoft.com/office/drawing/2014/main" val="10002"/>
                  </a:ext>
                </a:extLst>
              </a:tr>
              <a:tr h="370840">
                <a:tc>
                  <a:txBody>
                    <a:bodyPr/>
                    <a:lstStyle/>
                    <a:p>
                      <a:pPr algn="l" rtl="0"/>
                      <a:r>
                        <a:rPr lang="fr-FR" b="0" i="0" u="none" baseline="0">
                          <a:latin typeface="Gill Sans MT" panose="020B0502020104020203" pitchFamily="34" charset="0"/>
                        </a:rPr>
                        <a:t>Approvisionnement et dédouanement</a:t>
                      </a:r>
                    </a:p>
                  </a:txBody>
                  <a:tcPr/>
                </a:tc>
                <a:tc>
                  <a:txBody>
                    <a:bodyPr/>
                    <a:lstStyle/>
                    <a:p>
                      <a:pPr algn="l" rtl="0"/>
                      <a:r>
                        <a:rPr lang="fr-FR" b="0" i="0" u="none" baseline="0" dirty="0">
                          <a:latin typeface="Gill Sans MT" panose="020B0502020104020203" pitchFamily="34" charset="0"/>
                        </a:rPr>
                        <a:t>Processus </a:t>
                      </a:r>
                      <a:r>
                        <a:rPr lang="fr-FR" b="0" i="0" u="none" baseline="0" dirty="0" smtClean="0">
                          <a:latin typeface="Gill Sans MT" panose="020B0502020104020203" pitchFamily="34" charset="0"/>
                        </a:rPr>
                        <a:t>d’approvisionnement</a:t>
                      </a:r>
                      <a:endParaRPr lang="fr-FR" b="0" i="0" u="none" baseline="0" dirty="0">
                        <a:latin typeface="Gill Sans MT" panose="020B0502020104020203" pitchFamily="34" charset="0"/>
                      </a:endParaRPr>
                    </a:p>
                    <a:p>
                      <a:pPr algn="l" rtl="0"/>
                      <a:r>
                        <a:rPr lang="fr-FR" b="0" i="0" u="none" baseline="0" dirty="0">
                          <a:latin typeface="Gill Sans MT" panose="020B0502020104020203" pitchFamily="34" charset="0"/>
                        </a:rPr>
                        <a:t>Approvisionnement décentralisé</a:t>
                      </a:r>
                    </a:p>
                    <a:p>
                      <a:pPr algn="l" rtl="0"/>
                      <a:r>
                        <a:rPr lang="fr-FR" b="0" i="0" u="none" baseline="0" dirty="0">
                          <a:latin typeface="Gill Sans MT" panose="020B0502020104020203" pitchFamily="34" charset="0"/>
                        </a:rPr>
                        <a:t>Dédouanement (y compris les exonérations)</a:t>
                      </a:r>
                      <a:endParaRPr lang="fr-FR" dirty="0">
                        <a:latin typeface="Gill Sans MT" panose="020B0502020104020203" pitchFamily="34" charset="0"/>
                      </a:endParaRPr>
                    </a:p>
                  </a:txBody>
                  <a:tcPr/>
                </a:tc>
                <a:extLst>
                  <a:ext uri="{0D108BD9-81ED-4DB2-BD59-A6C34878D82A}">
                    <a16:rowId xmlns="" xmlns:a16="http://schemas.microsoft.com/office/drawing/2014/main" val="10003"/>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0" i="0" u="none" baseline="0" dirty="0">
                          <a:latin typeface="Gill Sans MT" panose="020B0502020104020203" pitchFamily="34" charset="0"/>
                        </a:rPr>
                        <a:t>Entreposage et stockage</a:t>
                      </a:r>
                    </a:p>
                  </a:txBody>
                  <a:tcPr/>
                </a:tc>
                <a:tc>
                  <a:txBody>
                    <a:bodyPr/>
                    <a:lstStyle/>
                    <a:p>
                      <a:pPr algn="l" rtl="0"/>
                      <a:r>
                        <a:rPr lang="fr-FR" b="0" i="0" u="none" baseline="0" dirty="0">
                          <a:latin typeface="Gill Sans MT" panose="020B0502020104020203" pitchFamily="34" charset="0"/>
                        </a:rPr>
                        <a:t>Procédures opérationnelles standard de </a:t>
                      </a:r>
                      <a:r>
                        <a:rPr lang="fr-FR" b="0" i="0" u="none" baseline="0" dirty="0" smtClean="0">
                          <a:latin typeface="Gill Sans MT" panose="020B0502020104020203" pitchFamily="34" charset="0"/>
                        </a:rPr>
                        <a:t>l’entreposage</a:t>
                      </a:r>
                      <a:endParaRPr lang="fr-FR" b="0" i="0" u="none" baseline="0" dirty="0">
                        <a:latin typeface="Gill Sans MT" panose="020B0502020104020203" pitchFamily="34" charset="0"/>
                      </a:endParaRPr>
                    </a:p>
                    <a:p>
                      <a:pPr algn="l" rtl="0"/>
                      <a:r>
                        <a:rPr lang="fr-FR" b="0" i="0" u="none" baseline="0" dirty="0">
                          <a:latin typeface="Gill Sans MT" panose="020B0502020104020203" pitchFamily="34" charset="0"/>
                        </a:rPr>
                        <a:t>Inspection physique de </a:t>
                      </a:r>
                      <a:r>
                        <a:rPr lang="fr-FR" b="0" i="0" u="none" baseline="0" dirty="0" smtClean="0">
                          <a:latin typeface="Gill Sans MT" panose="020B0502020104020203" pitchFamily="34" charset="0"/>
                        </a:rPr>
                        <a:t>l’entrepôt/la </a:t>
                      </a:r>
                      <a:r>
                        <a:rPr lang="fr-FR" b="0" i="0" u="none" baseline="0" dirty="0">
                          <a:latin typeface="Gill Sans MT" panose="020B0502020104020203" pitchFamily="34" charset="0"/>
                        </a:rPr>
                        <a:t>salle de stockage </a:t>
                      </a:r>
                      <a:r>
                        <a:rPr lang="fr-FR" b="0" i="0" u="none" baseline="0" dirty="0" smtClean="0">
                          <a:latin typeface="Gill Sans MT" panose="020B0502020104020203" pitchFamily="34" charset="0"/>
                        </a:rPr>
                        <a:t/>
                      </a:r>
                      <a:br>
                        <a:rPr lang="fr-FR" b="0" i="0" u="none" baseline="0" dirty="0" smtClean="0">
                          <a:latin typeface="Gill Sans MT" panose="020B0502020104020203" pitchFamily="34" charset="0"/>
                        </a:rPr>
                      </a:br>
                      <a:r>
                        <a:rPr lang="fr-FR" b="0" i="0" u="none" baseline="0" dirty="0" smtClean="0">
                          <a:latin typeface="Gill Sans MT" panose="020B0502020104020203" pitchFamily="34" charset="0"/>
                        </a:rPr>
                        <a:t>     (</a:t>
                      </a:r>
                      <a:r>
                        <a:rPr lang="fr-FR" b="0" i="0" u="none" baseline="0" dirty="0">
                          <a:latin typeface="Gill Sans MT" panose="020B0502020104020203" pitchFamily="34" charset="0"/>
                        </a:rPr>
                        <a:t>contrôle de la température, matériel, sécurité, etc.)</a:t>
                      </a:r>
                    </a:p>
                    <a:p>
                      <a:pPr algn="l" rtl="0"/>
                      <a:r>
                        <a:rPr lang="fr-FR" b="0" i="0" u="none" baseline="0" dirty="0" smtClean="0">
                          <a:latin typeface="Gill Sans MT" panose="020B0502020104020203" pitchFamily="34" charset="0"/>
                        </a:rPr>
                        <a:t>Émission </a:t>
                      </a:r>
                      <a:r>
                        <a:rPr lang="fr-FR" b="0" i="0" u="none" baseline="0" dirty="0">
                          <a:latin typeface="Gill Sans MT" panose="020B0502020104020203" pitchFamily="34" charset="0"/>
                        </a:rPr>
                        <a:t>des produits (méthodes FEFO/FIFO)</a:t>
                      </a:r>
                    </a:p>
                    <a:p>
                      <a:pPr algn="l" rtl="0"/>
                      <a:r>
                        <a:rPr lang="fr-FR" b="0" i="0" u="none" baseline="0" dirty="0">
                          <a:latin typeface="Gill Sans MT" panose="020B0502020104020203" pitchFamily="34" charset="0"/>
                        </a:rPr>
                        <a:t>Gestion des stocks</a:t>
                      </a:r>
                      <a:endParaRPr lang="fr-FR" dirty="0">
                        <a:latin typeface="Gill Sans MT" panose="020B0502020104020203" pitchFamily="34" charset="0"/>
                      </a:endParaRPr>
                    </a:p>
                  </a:txBody>
                  <a:tcPr/>
                </a:tc>
                <a:extLst>
                  <a:ext uri="{0D108BD9-81ED-4DB2-BD59-A6C34878D82A}">
                    <a16:rowId xmlns="" xmlns:a16="http://schemas.microsoft.com/office/drawing/2014/main" val="10004"/>
                  </a:ext>
                </a:extLst>
              </a:tr>
            </a:tbl>
          </a:graphicData>
        </a:graphic>
      </p:graphicFrame>
    </p:spTree>
    <p:extLst>
      <p:ext uri="{BB962C8B-B14F-4D97-AF65-F5344CB8AC3E}">
        <p14:creationId xmlns:p14="http://schemas.microsoft.com/office/powerpoint/2010/main" val="3593466610"/>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 y="197202"/>
            <a:ext cx="12192000" cy="762000"/>
          </a:xfrm>
        </p:spPr>
        <p:txBody>
          <a:bodyPr>
            <a:noAutofit/>
          </a:bodyPr>
          <a:lstStyle/>
          <a:p>
            <a:pPr algn="ctr" rtl="0">
              <a:defRPr/>
            </a:pPr>
            <a:r>
              <a:rPr lang="fr-FR" sz="3200" b="1" i="0" u="none" baseline="0" dirty="0">
                <a:solidFill>
                  <a:srgbClr val="C00000"/>
                </a:solidFill>
                <a:latin typeface="Gill Sans MT" panose="020B0502020104020203" pitchFamily="34" charset="0"/>
              </a:rPr>
              <a:t>Exemples de thèmes sous chaque domaine fonctionnel -111</a:t>
            </a:r>
            <a:endParaRPr lang="fr-FR" sz="3200" b="1" strike="sngStrike" dirty="0">
              <a:solidFill>
                <a:srgbClr val="C00000"/>
              </a:solidFill>
              <a:latin typeface="Gill Sans MT" panose="020B0502020104020203"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637311520"/>
              </p:ext>
            </p:extLst>
          </p:nvPr>
        </p:nvGraphicFramePr>
        <p:xfrm>
          <a:off x="862923" y="1104710"/>
          <a:ext cx="10552643" cy="4607560"/>
        </p:xfrm>
        <a:graphic>
          <a:graphicData uri="http://schemas.openxmlformats.org/drawingml/2006/table">
            <a:tbl>
              <a:tblPr firstRow="1" bandRow="1">
                <a:tableStyleId>{5C22544A-7EE6-4342-B048-85BDC9FD1C3A}</a:tableStyleId>
              </a:tblPr>
              <a:tblGrid>
                <a:gridCol w="2841120">
                  <a:extLst>
                    <a:ext uri="{9D8B030D-6E8A-4147-A177-3AD203B41FA5}">
                      <a16:colId xmlns="" xmlns:a16="http://schemas.microsoft.com/office/drawing/2014/main" val="20000"/>
                    </a:ext>
                  </a:extLst>
                </a:gridCol>
                <a:gridCol w="7711523">
                  <a:extLst>
                    <a:ext uri="{9D8B030D-6E8A-4147-A177-3AD203B41FA5}">
                      <a16:colId xmlns="" xmlns:a16="http://schemas.microsoft.com/office/drawing/2014/main" val="20001"/>
                    </a:ext>
                  </a:extLst>
                </a:gridCol>
              </a:tblGrid>
              <a:tr h="370840">
                <a:tc>
                  <a:txBody>
                    <a:bodyPr/>
                    <a:lstStyle/>
                    <a:p>
                      <a:pPr algn="l" rtl="0"/>
                      <a:r>
                        <a:rPr lang="fr-FR" b="0" i="0" u="none" baseline="0" dirty="0">
                          <a:latin typeface="Gill Sans MT" panose="020B0502020104020203" pitchFamily="34" charset="0"/>
                        </a:rPr>
                        <a:t>Module fonctionnel</a:t>
                      </a:r>
                      <a:endParaRPr lang="fr-FR" dirty="0">
                        <a:latin typeface="Gill Sans MT" panose="020B0502020104020203" pitchFamily="34" charset="0"/>
                      </a:endParaRPr>
                    </a:p>
                  </a:txBody>
                  <a:tcPr/>
                </a:tc>
                <a:tc>
                  <a:txBody>
                    <a:bodyPr/>
                    <a:lstStyle/>
                    <a:p>
                      <a:pPr algn="l" rtl="0"/>
                      <a:r>
                        <a:rPr lang="fr-FR" b="0" i="0" u="none" baseline="0" dirty="0" smtClean="0">
                          <a:latin typeface="Gill Sans MT" panose="020B0502020104020203" pitchFamily="34" charset="0"/>
                        </a:rPr>
                        <a:t>Thèmes</a:t>
                      </a:r>
                      <a:endParaRPr lang="fr-FR" b="0" i="0" u="none" baseline="0" dirty="0">
                        <a:latin typeface="Gill Sans MT" panose="020B0502020104020203" pitchFamily="34" charset="0"/>
                      </a:endParaRPr>
                    </a:p>
                  </a:txBody>
                  <a:tcPr/>
                </a:tc>
                <a:extLst>
                  <a:ext uri="{0D108BD9-81ED-4DB2-BD59-A6C34878D82A}">
                    <a16:rowId xmlns="" xmlns:a16="http://schemas.microsoft.com/office/drawing/2014/main" val="10000"/>
                  </a:ext>
                </a:extLst>
              </a:tr>
              <a:tr h="370840">
                <a:tc>
                  <a:txBody>
                    <a:bodyPr/>
                    <a:lstStyle/>
                    <a:p>
                      <a:pPr algn="l" rtl="0"/>
                      <a:r>
                        <a:rPr lang="fr-FR" sz="2000" b="0" i="0" u="none" baseline="0" dirty="0">
                          <a:latin typeface="Gill Sans MT" panose="020B0502020104020203" pitchFamily="34" charset="0"/>
                        </a:rPr>
                        <a:t>Distribution</a:t>
                      </a:r>
                    </a:p>
                  </a:txBody>
                  <a:tcPr/>
                </a:tc>
                <a:tc>
                  <a:txBody>
                    <a:bodyPr/>
                    <a:lstStyle/>
                    <a:p>
                      <a:pPr algn="l" rtl="0"/>
                      <a:r>
                        <a:rPr lang="fr-FR" sz="2000" b="0" i="0" u="none" baseline="0" dirty="0">
                          <a:latin typeface="Gill Sans MT" panose="020B0502020104020203" pitchFamily="34" charset="0"/>
                        </a:rPr>
                        <a:t>Politique de distribution</a:t>
                      </a:r>
                    </a:p>
                    <a:p>
                      <a:pPr algn="l" rtl="0"/>
                      <a:r>
                        <a:rPr lang="fr-FR" sz="2000" b="0" i="0" u="none" baseline="0" dirty="0">
                          <a:latin typeface="Gill Sans MT" panose="020B0502020104020203" pitchFamily="34" charset="0"/>
                        </a:rPr>
                        <a:t>Plan et échéancier de distribution</a:t>
                      </a:r>
                    </a:p>
                    <a:p>
                      <a:pPr algn="l" rtl="0"/>
                      <a:r>
                        <a:rPr lang="fr-FR" sz="2000" b="0" i="0" u="none" baseline="0" dirty="0">
                          <a:latin typeface="Gill Sans MT" panose="020B0502020104020203" pitchFamily="34" charset="0"/>
                        </a:rPr>
                        <a:t>Plans </a:t>
                      </a:r>
                      <a:r>
                        <a:rPr lang="fr-FR" sz="2000" b="0" i="0" u="none" baseline="0" dirty="0" smtClean="0">
                          <a:latin typeface="Gill Sans MT" panose="020B0502020104020203" pitchFamily="34" charset="0"/>
                        </a:rPr>
                        <a:t>d’acheminement</a:t>
                      </a:r>
                      <a:endParaRPr lang="fr-FR" sz="2000" b="0" i="0" u="none" baseline="0" dirty="0">
                        <a:latin typeface="Gill Sans MT" panose="020B0502020104020203" pitchFamily="34" charset="0"/>
                      </a:endParaRPr>
                    </a:p>
                    <a:p>
                      <a:pPr algn="l" rtl="0"/>
                      <a:r>
                        <a:rPr lang="fr-FR" sz="2000" b="0" i="0" u="none" baseline="0" dirty="0">
                          <a:latin typeface="Gill Sans MT" panose="020B0502020104020203" pitchFamily="34" charset="0"/>
                        </a:rPr>
                        <a:t>Flotte de distribution</a:t>
                      </a:r>
                    </a:p>
                    <a:p>
                      <a:pPr algn="l" rtl="0"/>
                      <a:r>
                        <a:rPr lang="fr-FR" sz="2000" b="0" i="0" u="none" baseline="0" dirty="0">
                          <a:latin typeface="Gill Sans MT" panose="020B0502020104020203" pitchFamily="34" charset="0"/>
                        </a:rPr>
                        <a:t>Coûts de distribution</a:t>
                      </a:r>
                    </a:p>
                    <a:p>
                      <a:pPr algn="l" rtl="0"/>
                      <a:r>
                        <a:rPr lang="fr-FR" sz="2000" b="0" i="0" u="none" baseline="0" dirty="0">
                          <a:latin typeface="Gill Sans MT" panose="020B0502020104020203" pitchFamily="34" charset="0"/>
                        </a:rPr>
                        <a:t>Sécurité et du suivi lors du </a:t>
                      </a:r>
                      <a:r>
                        <a:rPr lang="fr-FR" sz="2000" b="0" i="0" u="none" baseline="0" dirty="0" smtClean="0">
                          <a:latin typeface="Gill Sans MT" panose="020B0502020104020203" pitchFamily="34" charset="0"/>
                        </a:rPr>
                        <a:t>transport</a:t>
                      </a:r>
                      <a:endParaRPr lang="fr-FR" sz="2000" dirty="0">
                        <a:latin typeface="Gill Sans MT" panose="020B0502020104020203" pitchFamily="34" charset="0"/>
                      </a:endParaRPr>
                    </a:p>
                  </a:txBody>
                  <a:tcPr/>
                </a:tc>
                <a:extLst>
                  <a:ext uri="{0D108BD9-81ED-4DB2-BD59-A6C34878D82A}">
                    <a16:rowId xmlns="" xmlns:a16="http://schemas.microsoft.com/office/drawing/2014/main" val="10001"/>
                  </a:ext>
                </a:extLst>
              </a:tr>
              <a:tr h="877835">
                <a:tc>
                  <a:txBody>
                    <a:bodyPr/>
                    <a:lstStyle/>
                    <a:p>
                      <a:pPr algn="l" rtl="0"/>
                      <a:r>
                        <a:rPr lang="fr-FR" sz="2000" b="0" i="0" u="none" baseline="0">
                          <a:latin typeface="Gill Sans MT" panose="020B0502020104020203" pitchFamily="34" charset="0"/>
                        </a:rPr>
                        <a:t>SIGL</a:t>
                      </a:r>
                    </a:p>
                  </a:txBody>
                  <a:tcPr/>
                </a:tc>
                <a:tc>
                  <a:txBody>
                    <a:bodyPr/>
                    <a:lstStyle/>
                    <a:p>
                      <a:pPr algn="l" rtl="0"/>
                      <a:r>
                        <a:rPr lang="fr-FR" sz="2000" b="0" i="0" u="none" baseline="0" dirty="0">
                          <a:latin typeface="Gill Sans MT" panose="020B0502020104020203" pitchFamily="34" charset="0"/>
                        </a:rPr>
                        <a:t>SIGL sur support papier et/ou sous forme électronique</a:t>
                      </a:r>
                    </a:p>
                    <a:p>
                      <a:pPr algn="l" rtl="0"/>
                      <a:r>
                        <a:rPr lang="fr-FR" sz="2000" b="0" i="0" u="none" baseline="0" dirty="0">
                          <a:latin typeface="Gill Sans MT" panose="020B0502020104020203" pitchFamily="34" charset="0"/>
                        </a:rPr>
                        <a:t>Difficultés rencontrées lors de </a:t>
                      </a:r>
                      <a:r>
                        <a:rPr lang="fr-FR" sz="2000" b="0" i="0" u="none" baseline="0" dirty="0" smtClean="0">
                          <a:latin typeface="Gill Sans MT" panose="020B0502020104020203" pitchFamily="34" charset="0"/>
                        </a:rPr>
                        <a:t>l’utilisation </a:t>
                      </a:r>
                      <a:r>
                        <a:rPr lang="fr-FR" sz="2000" b="0" i="0" u="none" baseline="0" dirty="0">
                          <a:latin typeface="Gill Sans MT" panose="020B0502020104020203" pitchFamily="34" charset="0"/>
                        </a:rPr>
                        <a:t>du SIGL (électronique ou non)</a:t>
                      </a:r>
                    </a:p>
                    <a:p>
                      <a:pPr algn="l" rtl="0"/>
                      <a:r>
                        <a:rPr lang="fr-FR" sz="2000" b="0" i="0" u="none" baseline="0" dirty="0">
                          <a:latin typeface="Gill Sans MT" panose="020B0502020104020203" pitchFamily="34" charset="0"/>
                        </a:rPr>
                        <a:t>Procédures opérationnelles standard</a:t>
                      </a:r>
                    </a:p>
                    <a:p>
                      <a:pPr algn="l" rtl="0"/>
                      <a:r>
                        <a:rPr lang="fr-FR" sz="2000" b="0" i="0" u="none" baseline="0" dirty="0">
                          <a:latin typeface="Gill Sans MT" panose="020B0502020104020203" pitchFamily="34" charset="0"/>
                        </a:rPr>
                        <a:t>Évaluations de la qualité des </a:t>
                      </a:r>
                      <a:r>
                        <a:rPr lang="fr-FR" sz="2000" b="0" i="0" u="none" baseline="0" dirty="0" smtClean="0">
                          <a:latin typeface="Gill Sans MT" panose="020B0502020104020203" pitchFamily="34" charset="0"/>
                        </a:rPr>
                        <a:t>données</a:t>
                      </a:r>
                      <a:endParaRPr lang="fr-FR" sz="2000" baseline="0" dirty="0">
                        <a:latin typeface="Gill Sans MT" panose="020B0502020104020203" pitchFamily="34" charset="0"/>
                      </a:endParaRPr>
                    </a:p>
                  </a:txBody>
                  <a:tcPr/>
                </a:tc>
                <a:extLst>
                  <a:ext uri="{0D108BD9-81ED-4DB2-BD59-A6C34878D82A}">
                    <a16:rowId xmlns="" xmlns:a16="http://schemas.microsoft.com/office/drawing/2014/main" val="10002"/>
                  </a:ext>
                </a:extLst>
              </a:tr>
              <a:tr h="370840">
                <a:tc>
                  <a:txBody>
                    <a:bodyPr/>
                    <a:lstStyle/>
                    <a:p>
                      <a:pPr algn="l" rtl="0"/>
                      <a:r>
                        <a:rPr lang="fr-FR" sz="2000" b="0" i="0" u="none" baseline="0">
                          <a:latin typeface="Gill Sans MT" panose="020B0502020104020203" pitchFamily="34" charset="0"/>
                        </a:rPr>
                        <a:t>Gestion des déchets</a:t>
                      </a:r>
                    </a:p>
                  </a:txBody>
                  <a:tcPr/>
                </a:tc>
                <a:tc>
                  <a:txBody>
                    <a:bodyPr/>
                    <a:lstStyle/>
                    <a:p>
                      <a:pPr algn="l" rtl="0"/>
                      <a:r>
                        <a:rPr lang="fr-FR" sz="2000" b="0" i="0" u="none" baseline="0" dirty="0">
                          <a:latin typeface="Gill Sans MT" panose="020B0502020104020203" pitchFamily="34" charset="0"/>
                        </a:rPr>
                        <a:t>Réglementations en matière de gestion et </a:t>
                      </a:r>
                      <a:r>
                        <a:rPr lang="fr-FR" sz="2000" b="0" i="0" u="none" baseline="0" dirty="0" smtClean="0">
                          <a:latin typeface="Gill Sans MT" panose="020B0502020104020203" pitchFamily="34" charset="0"/>
                        </a:rPr>
                        <a:t>d’élimination </a:t>
                      </a:r>
                      <a:r>
                        <a:rPr lang="fr-FR" sz="2000" b="0" i="0" u="none" baseline="0" dirty="0">
                          <a:latin typeface="Gill Sans MT" panose="020B0502020104020203" pitchFamily="34" charset="0"/>
                        </a:rPr>
                        <a:t>des déchets</a:t>
                      </a:r>
                    </a:p>
                    <a:p>
                      <a:pPr algn="l" rtl="0"/>
                      <a:r>
                        <a:rPr lang="fr-FR" sz="2000" b="0" i="0" u="none" baseline="0" dirty="0">
                          <a:latin typeface="Gill Sans MT" panose="020B0502020104020203" pitchFamily="34" charset="0"/>
                        </a:rPr>
                        <a:t>Directives et procédures opérationnelles standard</a:t>
                      </a:r>
                    </a:p>
                    <a:p>
                      <a:pPr algn="l" rtl="0"/>
                      <a:r>
                        <a:rPr lang="fr-FR" sz="2000" b="0" i="0" u="none" baseline="0" dirty="0">
                          <a:latin typeface="Gill Sans MT" panose="020B0502020104020203" pitchFamily="34" charset="0"/>
                        </a:rPr>
                        <a:t>Stockage et mise au </a:t>
                      </a:r>
                      <a:r>
                        <a:rPr lang="fr-FR" sz="2000" b="0" i="0" u="none" baseline="0" dirty="0" smtClean="0">
                          <a:latin typeface="Gill Sans MT" panose="020B0502020104020203" pitchFamily="34" charset="0"/>
                        </a:rPr>
                        <a:t>rebut</a:t>
                      </a:r>
                      <a:endParaRPr lang="fr-FR" sz="2000" dirty="0">
                        <a:latin typeface="Gill Sans MT" panose="020B0502020104020203" pitchFamily="34" charset="0"/>
                      </a:endParaRPr>
                    </a:p>
                  </a:txBody>
                  <a:tcPr/>
                </a:tc>
                <a:extLst>
                  <a:ext uri="{0D108BD9-81ED-4DB2-BD59-A6C34878D82A}">
                    <a16:rowId xmlns="" xmlns:a16="http://schemas.microsoft.com/office/drawing/2014/main" val="10003"/>
                  </a:ext>
                </a:extLst>
              </a:tr>
            </a:tbl>
          </a:graphicData>
        </a:graphic>
      </p:graphicFrame>
    </p:spTree>
    <p:extLst>
      <p:ext uri="{BB962C8B-B14F-4D97-AF65-F5344CB8AC3E}">
        <p14:creationId xmlns:p14="http://schemas.microsoft.com/office/powerpoint/2010/main" val="7168554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1" y="197202"/>
            <a:ext cx="12192000" cy="762000"/>
          </a:xfrm>
        </p:spPr>
        <p:txBody>
          <a:bodyPr>
            <a:noAutofit/>
          </a:bodyPr>
          <a:lstStyle/>
          <a:p>
            <a:pPr algn="ctr" rtl="0">
              <a:defRPr/>
            </a:pPr>
            <a:r>
              <a:rPr lang="fr-FR" sz="3200" b="1" i="0" u="none" baseline="0" dirty="0">
                <a:solidFill>
                  <a:srgbClr val="C00000"/>
                </a:solidFill>
                <a:latin typeface="Gill Sans MT" panose="020B0502020104020203" pitchFamily="34" charset="0"/>
              </a:rPr>
              <a:t>Thèmes transversaux sous chaque domaine fonctionnel</a:t>
            </a:r>
            <a:endParaRPr lang="fr-FR" sz="3200" b="1" strike="sngStrike" dirty="0">
              <a:solidFill>
                <a:srgbClr val="C00000"/>
              </a:solidFill>
              <a:latin typeface="Gill Sans MT" panose="020B0502020104020203" pitchFamily="34" charset="0"/>
            </a:endParaRPr>
          </a:p>
        </p:txBody>
      </p:sp>
      <p:sp>
        <p:nvSpPr>
          <p:cNvPr id="2" name="TextBox 1"/>
          <p:cNvSpPr txBox="1"/>
          <p:nvPr/>
        </p:nvSpPr>
        <p:spPr>
          <a:xfrm>
            <a:off x="1537855" y="1318439"/>
            <a:ext cx="9626332" cy="4401205"/>
          </a:xfrm>
          <a:prstGeom prst="rect">
            <a:avLst/>
          </a:prstGeom>
          <a:noFill/>
        </p:spPr>
        <p:txBody>
          <a:bodyPr wrap="square" rtlCol="0">
            <a:spAutoFit/>
          </a:bodyPr>
          <a:lstStyle/>
          <a:p>
            <a:pPr marL="342900" indent="-342900" algn="l" rtl="0">
              <a:buSzPct val="100000"/>
              <a:buFont typeface="Wingdings" panose="05000000000000000000" pitchFamily="2" charset="2"/>
              <a:buChar char="q"/>
            </a:pPr>
            <a:r>
              <a:rPr lang="fr-FR" sz="2800" b="0" i="0" u="none" baseline="0" dirty="0">
                <a:latin typeface="Gill Sans MT" panose="020B0502020104020203" pitchFamily="34" charset="0"/>
              </a:rPr>
              <a:t>Ressources aux fins des activités</a:t>
            </a:r>
          </a:p>
          <a:p>
            <a:pPr marL="800100" lvl="1" indent="-342900" algn="l" rtl="0">
              <a:buFont typeface="Wingdings" panose="05000000000000000000" pitchFamily="2" charset="2"/>
              <a:buChar char="§"/>
            </a:pPr>
            <a:r>
              <a:rPr lang="fr-FR" sz="2800" b="0" i="0" u="none" baseline="0" dirty="0">
                <a:latin typeface="Gill Sans MT" panose="020B0502020104020203" pitchFamily="34" charset="0"/>
              </a:rPr>
              <a:t>Gouvernementales et non gouvernementales</a:t>
            </a:r>
          </a:p>
          <a:p>
            <a:pPr lvl="1" algn="l" rtl="0"/>
            <a:endParaRPr lang="fr-FR" sz="2800" dirty="0">
              <a:latin typeface="Gill Sans MT" panose="020B0502020104020203" pitchFamily="34" charset="0"/>
            </a:endParaRPr>
          </a:p>
          <a:p>
            <a:pPr marL="342900" indent="-342900" algn="l" rtl="0">
              <a:buFont typeface="Wingdings" panose="05000000000000000000" pitchFamily="2" charset="2"/>
              <a:buChar char="q"/>
            </a:pPr>
            <a:r>
              <a:rPr lang="fr-FR" sz="2800" b="0" i="0" u="none" baseline="0" dirty="0">
                <a:latin typeface="Gill Sans MT" panose="020B0502020104020203" pitchFamily="34" charset="0"/>
              </a:rPr>
              <a:t>Responsable des activités</a:t>
            </a:r>
          </a:p>
          <a:p>
            <a:pPr marL="800100" lvl="1" indent="-342900" algn="l" rtl="0">
              <a:buFont typeface="Wingdings" panose="05000000000000000000" pitchFamily="2" charset="2"/>
              <a:buChar char="§"/>
            </a:pPr>
            <a:r>
              <a:rPr lang="fr-FR" sz="2800" b="0" i="0" u="none" baseline="0" dirty="0" smtClean="0">
                <a:latin typeface="Gill Sans MT" panose="020B0502020104020203" pitchFamily="34" charset="0"/>
              </a:rPr>
              <a:t>Gouvernemental </a:t>
            </a:r>
            <a:r>
              <a:rPr lang="fr-FR" sz="2800" b="0" i="0" u="none" baseline="0" dirty="0">
                <a:latin typeface="Gill Sans MT" panose="020B0502020104020203" pitchFamily="34" charset="0"/>
              </a:rPr>
              <a:t>et </a:t>
            </a:r>
            <a:r>
              <a:rPr lang="fr-FR" sz="2800" b="0" i="0" u="none" baseline="0" dirty="0" smtClean="0">
                <a:latin typeface="Gill Sans MT" panose="020B0502020104020203" pitchFamily="34" charset="0"/>
              </a:rPr>
              <a:t>non gouvernemental</a:t>
            </a:r>
          </a:p>
          <a:p>
            <a:pPr lvl="1" algn="l" rtl="0"/>
            <a:endParaRPr lang="fr-FR" sz="2800" dirty="0" smtClean="0">
              <a:latin typeface="Gill Sans MT" panose="020B0502020104020203" pitchFamily="34" charset="0"/>
            </a:endParaRPr>
          </a:p>
          <a:p>
            <a:pPr marL="342900" indent="-342900" algn="l" rtl="0">
              <a:buFont typeface="Wingdings" panose="05000000000000000000" pitchFamily="2" charset="2"/>
              <a:buChar char="q"/>
            </a:pPr>
            <a:r>
              <a:rPr lang="fr-FR" sz="2800" b="0" i="0" u="none" baseline="0" dirty="0" smtClean="0">
                <a:latin typeface="Gill Sans MT" panose="020B0502020104020203" pitchFamily="34" charset="0"/>
              </a:rPr>
              <a:t>Lacunes </a:t>
            </a:r>
            <a:r>
              <a:rPr lang="fr-FR" sz="2800" b="0" i="0" u="none" baseline="0" dirty="0">
                <a:latin typeface="Gill Sans MT" panose="020B0502020104020203" pitchFamily="34" charset="0"/>
              </a:rPr>
              <a:t>de financement</a:t>
            </a:r>
          </a:p>
          <a:p>
            <a:endParaRPr lang="fr-FR" sz="2800" dirty="0">
              <a:latin typeface="Gill Sans MT" panose="020B0502020104020203" pitchFamily="34" charset="0"/>
            </a:endParaRPr>
          </a:p>
          <a:p>
            <a:pPr marL="342900" indent="-342900" algn="l" rtl="0">
              <a:buFont typeface="Wingdings" panose="05000000000000000000" pitchFamily="2" charset="2"/>
              <a:buChar char="q"/>
            </a:pPr>
            <a:r>
              <a:rPr lang="fr-FR" sz="2800" b="0" i="0" u="none" baseline="0" dirty="0">
                <a:latin typeface="Gill Sans MT" panose="020B0502020104020203" pitchFamily="34" charset="0"/>
              </a:rPr>
              <a:t>Suivi régulier </a:t>
            </a:r>
          </a:p>
          <a:p>
            <a:pPr marL="800100" lvl="1" indent="-342900" algn="l" rtl="0">
              <a:buFont typeface="Wingdings" panose="05000000000000000000" pitchFamily="2" charset="2"/>
              <a:buChar char="§"/>
            </a:pPr>
            <a:r>
              <a:rPr lang="fr-FR" sz="2800" b="0" i="0" u="none" baseline="0" dirty="0">
                <a:latin typeface="Gill Sans MT" panose="020B0502020104020203" pitchFamily="34" charset="0"/>
              </a:rPr>
              <a:t>Suivi des indicateurs dans le domaine fonctionnel</a:t>
            </a:r>
          </a:p>
        </p:txBody>
      </p:sp>
    </p:spTree>
    <p:extLst>
      <p:ext uri="{BB962C8B-B14F-4D97-AF65-F5344CB8AC3E}">
        <p14:creationId xmlns:p14="http://schemas.microsoft.com/office/powerpoint/2010/main" val="398104923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Title 2"/>
          <p:cNvSpPr>
            <a:spLocks noGrp="1"/>
          </p:cNvSpPr>
          <p:nvPr>
            <p:ph type="title"/>
          </p:nvPr>
        </p:nvSpPr>
        <p:spPr>
          <a:xfrm>
            <a:off x="1075113" y="962108"/>
            <a:ext cx="10041774" cy="609600"/>
          </a:xfrm>
        </p:spPr>
        <p:txBody>
          <a:bodyPr>
            <a:noAutofit/>
          </a:bodyPr>
          <a:lstStyle/>
          <a:p>
            <a:pPr algn="ctr" rtl="0"/>
            <a:r>
              <a:rPr lang="fr-FR" sz="3200" b="0" i="0" u="none" baseline="0" dirty="0">
                <a:latin typeface="Gill Sans MT" pitchFamily="34" charset="0"/>
                <a:cs typeface="Gill Sans MT" pitchFamily="34" charset="0"/>
              </a:rPr>
              <a:t>Définitions du degré de maturité et contribution au score général du modèle CMM</a:t>
            </a:r>
            <a:endParaRPr lang="fr-FR" altLang="en-US" sz="3200" strike="sngStrike" dirty="0">
              <a:latin typeface="Gill Sans MT" pitchFamily="34" charset="0"/>
              <a:cs typeface="Gill Sans MT" pitchFamily="34" charset="0"/>
            </a:endParaRPr>
          </a:p>
        </p:txBody>
      </p:sp>
      <p:graphicFrame>
        <p:nvGraphicFramePr>
          <p:cNvPr id="7" name="Table 6"/>
          <p:cNvGraphicFramePr>
            <a:graphicFrameLocks noGrp="1"/>
          </p:cNvGraphicFramePr>
          <p:nvPr>
            <p:extLst>
              <p:ext uri="{D42A27DB-BD31-4B8C-83A1-F6EECF244321}">
                <p14:modId xmlns:p14="http://schemas.microsoft.com/office/powerpoint/2010/main" val="3076716320"/>
              </p:ext>
            </p:extLst>
          </p:nvPr>
        </p:nvGraphicFramePr>
        <p:xfrm>
          <a:off x="449471" y="1842052"/>
          <a:ext cx="6858000" cy="4257278"/>
        </p:xfrm>
        <a:graphic>
          <a:graphicData uri="http://schemas.openxmlformats.org/drawingml/2006/table">
            <a:tbl>
              <a:tblPr firstRow="1" firstCol="1">
                <a:tableStyleId>{6E25E649-3F16-4E02-A733-19D2CDBF48F0}</a:tableStyleId>
              </a:tblPr>
              <a:tblGrid>
                <a:gridCol w="2286000">
                  <a:extLst>
                    <a:ext uri="{9D8B030D-6E8A-4147-A177-3AD203B41FA5}">
                      <a16:colId xmlns="" xmlns:a16="http://schemas.microsoft.com/office/drawing/2014/main" val="20000"/>
                    </a:ext>
                  </a:extLst>
                </a:gridCol>
                <a:gridCol w="2286000">
                  <a:extLst>
                    <a:ext uri="{9D8B030D-6E8A-4147-A177-3AD203B41FA5}">
                      <a16:colId xmlns="" xmlns:a16="http://schemas.microsoft.com/office/drawing/2014/main" val="20001"/>
                    </a:ext>
                  </a:extLst>
                </a:gridCol>
                <a:gridCol w="2286000">
                  <a:extLst>
                    <a:ext uri="{9D8B030D-6E8A-4147-A177-3AD203B41FA5}">
                      <a16:colId xmlns="" xmlns:a16="http://schemas.microsoft.com/office/drawing/2014/main" val="20002"/>
                    </a:ext>
                  </a:extLst>
                </a:gridCol>
              </a:tblGrid>
              <a:tr h="605474">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fr-FR" sz="1400" b="0" i="0" u="none" strike="noStrike" cap="none" normalizeH="0" baseline="0" dirty="0">
                          <a:ln>
                            <a:noFill/>
                          </a:ln>
                          <a:solidFill>
                            <a:schemeClr val="bg1"/>
                          </a:solidFill>
                          <a:effectLst/>
                          <a:latin typeface="Gill Sans MT" panose="020B0502020104020203" pitchFamily="34" charset="0"/>
                        </a:rPr>
                        <a:t>Degré de maturité </a:t>
                      </a:r>
                      <a:r>
                        <a:rPr kumimoji="0" lang="fr-FR" sz="1400" b="1" i="0" u="none" strike="noStrike" cap="none" normalizeH="0" baseline="0" dirty="0">
                          <a:ln>
                            <a:noFill/>
                          </a:ln>
                          <a:solidFill>
                            <a:schemeClr val="bg1"/>
                          </a:solidFill>
                          <a:effectLst/>
                          <a:latin typeface="Gill Sans MT" pitchFamily="34" charset="0"/>
                          <a:cs typeface="Times New Roman" panose="02020603050405020304" pitchFamily="18" charset="0"/>
                        </a:rPr>
                        <a:t>(Contribution)</a:t>
                      </a:r>
                      <a:endParaRPr kumimoji="0" lang="fr-FR" altLang="en-US" sz="1400" u="none" strike="noStrike" cap="none" normalizeH="0" baseline="0" dirty="0">
                        <a:ln>
                          <a:noFill/>
                        </a:ln>
                        <a:solidFill>
                          <a:schemeClr val="bg1"/>
                        </a:solidFill>
                        <a:effectLst/>
                        <a:latin typeface="Gill Sans MT" panose="020B0502020104020203" pitchFamily="34"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fr-FR" sz="1400" b="0" i="0" u="none" strike="noStrike" cap="none" normalizeH="0" baseline="0" dirty="0">
                          <a:ln>
                            <a:noFill/>
                          </a:ln>
                          <a:solidFill>
                            <a:schemeClr val="bg1"/>
                          </a:solidFill>
                          <a:effectLst/>
                          <a:latin typeface="Gill Sans MT" panose="020B0502020104020203" pitchFamily="34" charset="0"/>
                        </a:rPr>
                        <a:t>Définition</a:t>
                      </a:r>
                      <a:endParaRPr kumimoji="0" lang="fr-FR"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fr-FR" sz="1400" b="1" i="0" u="none" strike="noStrike" cap="none" normalizeH="0" baseline="0" dirty="0">
                          <a:ln>
                            <a:noFill/>
                          </a:ln>
                          <a:solidFill>
                            <a:schemeClr val="bg1"/>
                          </a:solidFill>
                          <a:effectLst/>
                          <a:latin typeface="Gill Sans MT" pitchFamily="34" charset="0"/>
                          <a:cs typeface="Times New Roman" panose="02020603050405020304" pitchFamily="18" charset="0"/>
                        </a:rPr>
                        <a:t>Exemple </a:t>
                      </a:r>
                      <a:r>
                        <a:rPr kumimoji="0" lang="fr-FR" sz="1400" b="1" i="0" u="none" strike="noStrike" cap="none" normalizeH="0" baseline="0" dirty="0" smtClean="0">
                          <a:ln>
                            <a:noFill/>
                          </a:ln>
                          <a:solidFill>
                            <a:schemeClr val="bg1"/>
                          </a:solidFill>
                          <a:effectLst/>
                          <a:latin typeface="Gill Sans MT" pitchFamily="34" charset="0"/>
                          <a:cs typeface="Times New Roman" panose="02020603050405020304" pitchFamily="18" charset="0"/>
                        </a:rPr>
                        <a:t>d’inventaire</a:t>
                      </a:r>
                      <a:endParaRPr kumimoji="0" lang="fr-FR" sz="1400" b="1" i="0" u="none" strike="noStrike" cap="none" normalizeH="0" baseline="0" dirty="0">
                        <a:ln>
                          <a:noFill/>
                        </a:ln>
                        <a:solidFill>
                          <a:schemeClr val="bg1"/>
                        </a:solidFill>
                        <a:effectLst/>
                        <a:latin typeface="Gill Sans MT" pitchFamily="34" charset="0"/>
                        <a:cs typeface="Times New Roman" panose="02020603050405020304" pitchFamily="18"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0"/>
                  </a:ext>
                </a:extLst>
              </a:tr>
              <a:tr h="831678">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fr-FR" sz="1400" b="0" i="0" u="none" strike="noStrike" cap="none" normalizeH="0" baseline="0">
                          <a:ln>
                            <a:noFill/>
                          </a:ln>
                          <a:solidFill>
                            <a:schemeClr val="bg1"/>
                          </a:solidFill>
                          <a:effectLst/>
                          <a:latin typeface="Gill Sans MT" panose="020B0502020104020203" pitchFamily="34" charset="0"/>
                        </a:rPr>
                        <a:t>De base</a:t>
                      </a:r>
                    </a:p>
                    <a:p>
                      <a:pPr marL="0" marR="0" lvl="0" indent="0" algn="ctr" defTabSz="457200" rtl="0" eaLnBrk="1" fontAlgn="base" latinLnBrk="0" hangingPunct="1">
                        <a:lnSpc>
                          <a:spcPts val="1400"/>
                        </a:lnSpc>
                        <a:spcBef>
                          <a:spcPct val="0"/>
                        </a:spcBef>
                        <a:spcAft>
                          <a:spcPct val="0"/>
                        </a:spcAft>
                        <a:buClrTx/>
                        <a:buSzTx/>
                        <a:buFontTx/>
                        <a:buNone/>
                        <a:tabLst/>
                      </a:pPr>
                      <a:r>
                        <a:rPr kumimoji="0" lang="fr-FR" sz="1400" b="1" i="0" u="none" strike="noStrike" cap="none" normalizeH="0" baseline="0">
                          <a:ln>
                            <a:noFill/>
                          </a:ln>
                          <a:solidFill>
                            <a:schemeClr val="bg1"/>
                          </a:solidFill>
                          <a:effectLst/>
                          <a:latin typeface="Gill Sans MT" pitchFamily="34" charset="0"/>
                          <a:cs typeface="Times New Roman" panose="02020603050405020304" pitchFamily="18" charset="0"/>
                        </a:rPr>
                        <a:t>(50 %)</a:t>
                      </a: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600"/>
                        </a:lnSpc>
                        <a:spcBef>
                          <a:spcPct val="0"/>
                        </a:spcBef>
                        <a:spcAft>
                          <a:spcPct val="0"/>
                        </a:spcAft>
                        <a:buClrTx/>
                        <a:buSzTx/>
                        <a:buFontTx/>
                        <a:buNone/>
                        <a:tabLst/>
                        <a:defRPr/>
                      </a:pPr>
                      <a:r>
                        <a:rPr kumimoji="0" lang="fr-FR" sz="1400" b="0" i="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Doit disposer des capacités et des ressources nécessaires</a:t>
                      </a: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fr-FR" sz="1400" b="0" i="0" u="none" strike="noStrike" kern="1200" cap="none" normalizeH="0" baseline="0" dirty="0" smtClean="0">
                          <a:ln>
                            <a:noFill/>
                          </a:ln>
                          <a:solidFill>
                            <a:schemeClr val="tx1"/>
                          </a:solidFill>
                          <a:effectLst/>
                          <a:latin typeface="Gill Sans MT" pitchFamily="34" charset="0"/>
                          <a:ea typeface="Gill Sans MT" pitchFamily="34" charset="0"/>
                          <a:cs typeface="Gill Sans MT" pitchFamily="34" charset="0"/>
                        </a:rPr>
                        <a:t>Fiches </a:t>
                      </a:r>
                      <a:r>
                        <a:rPr kumimoji="0" lang="fr-FR" sz="1400" b="0" i="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de stock</a:t>
                      </a:r>
                      <a:endParaRPr kumimoji="0" lang="fr-FR"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1"/>
                  </a:ext>
                </a:extLst>
              </a:tr>
              <a:tr h="957891">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fr-FR" sz="1400" b="0" i="0" u="none" strike="noStrike" cap="none" normalizeH="0" baseline="0">
                          <a:ln>
                            <a:noFill/>
                          </a:ln>
                          <a:solidFill>
                            <a:schemeClr val="bg1"/>
                          </a:solidFill>
                          <a:effectLst/>
                          <a:latin typeface="Gill Sans MT" panose="020B0502020104020203" pitchFamily="34" charset="0"/>
                        </a:rPr>
                        <a:t>Intermédiaire</a:t>
                      </a:r>
                      <a:r>
                        <a:rPr kumimoji="0" lang="fr-FR" sz="1400" u="none" strike="noStrike" cap="none" normalizeH="0" baseline="0">
                          <a:ln>
                            <a:noFill/>
                          </a:ln>
                          <a:solidFill>
                            <a:schemeClr val="bg1"/>
                          </a:solidFill>
                          <a:effectLst/>
                          <a:latin typeface="Gill Sans MT" panose="020B0502020104020203" pitchFamily="34" charset="0"/>
                        </a:rPr>
                        <a:t/>
                      </a:r>
                      <a:br>
                        <a:rPr kumimoji="0" lang="fr-FR" sz="1400" u="none" strike="noStrike" cap="none" normalizeH="0" baseline="0">
                          <a:ln>
                            <a:noFill/>
                          </a:ln>
                          <a:solidFill>
                            <a:schemeClr val="bg1"/>
                          </a:solidFill>
                          <a:effectLst/>
                          <a:latin typeface="Gill Sans MT" panose="020B0502020104020203" pitchFamily="34" charset="0"/>
                        </a:rPr>
                      </a:br>
                      <a:r>
                        <a:rPr kumimoji="0" lang="fr-FR" sz="1400" b="0" i="0" u="none" strike="noStrike" cap="none" normalizeH="0" baseline="0">
                          <a:ln>
                            <a:noFill/>
                          </a:ln>
                          <a:solidFill>
                            <a:schemeClr val="bg1"/>
                          </a:solidFill>
                          <a:effectLst/>
                          <a:latin typeface="Gill Sans MT" panose="020B0502020104020203" pitchFamily="34" charset="0"/>
                        </a:rPr>
                        <a:t>(30 %)</a:t>
                      </a:r>
                      <a:endParaRPr kumimoji="0" lang="fr-FR" altLang="en-US" sz="1400" b="1" i="0" u="none" strike="noStrike" cap="none" normalizeH="0" baseline="0" dirty="0">
                        <a:ln>
                          <a:noFill/>
                        </a:ln>
                        <a:solidFill>
                          <a:schemeClr val="bg1"/>
                        </a:solidFill>
                        <a:effectLst/>
                        <a:latin typeface="Gill Sans MT" pitchFamily="34" charset="0"/>
                        <a:cs typeface="Times New Roman" panose="02020603050405020304" pitchFamily="18"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latin typeface="Gill Sans MT" panose="020B0502020104020203" pitchFamily="34" charset="0"/>
                        </a:rPr>
                        <a:t>Important, mais pas indispensable (processus et fonctions définis)</a:t>
                      </a:r>
                      <a:endParaRPr kumimoji="0" lang="fr-FR" altLang="en-US" sz="1400" b="0" i="0" u="none" strike="noStrike" cap="none" normalizeH="0" baseline="0" dirty="0">
                        <a:ln>
                          <a:noFill/>
                        </a:ln>
                        <a:solidFill>
                          <a:schemeClr val="tx1"/>
                        </a:solidFill>
                        <a:effectLst/>
                        <a:latin typeface="Gill Sans MT" pitchFamily="34" charset="0"/>
                        <a:cs typeface="Times New Roman" panose="02020603050405020304" pitchFamily="18"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fr-FR" sz="1400" b="0" i="0" u="none" strike="noStrike" kern="1200" cap="none" normalizeH="0" baseline="0" dirty="0" smtClean="0">
                          <a:ln>
                            <a:noFill/>
                          </a:ln>
                          <a:solidFill>
                            <a:schemeClr val="tx1"/>
                          </a:solidFill>
                          <a:effectLst/>
                          <a:latin typeface="Gill Sans MT" pitchFamily="34" charset="0"/>
                          <a:ea typeface="Gill Sans MT" pitchFamily="34" charset="0"/>
                          <a:cs typeface="Gill Sans MT" pitchFamily="34" charset="0"/>
                        </a:rPr>
                        <a:t>Feuille Excel</a:t>
                      </a:r>
                      <a:endParaRPr kumimoji="0" lang="fr-FR"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2"/>
                  </a:ext>
                </a:extLst>
              </a:tr>
              <a:tr h="957891">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fr-FR" sz="1400" b="0" i="0" u="none" strike="noStrike" cap="none" normalizeH="0" baseline="0">
                          <a:ln>
                            <a:noFill/>
                          </a:ln>
                          <a:solidFill>
                            <a:schemeClr val="bg1"/>
                          </a:solidFill>
                          <a:effectLst/>
                          <a:latin typeface="Gill Sans MT" panose="020B0502020104020203" pitchFamily="34" charset="0"/>
                        </a:rPr>
                        <a:t>Avancé</a:t>
                      </a:r>
                    </a:p>
                    <a:p>
                      <a:pPr marL="0" marR="0" lvl="0" indent="0" algn="ctr" defTabSz="457200" rtl="0" eaLnBrk="1" fontAlgn="base" latinLnBrk="0" hangingPunct="1">
                        <a:lnSpc>
                          <a:spcPts val="1400"/>
                        </a:lnSpc>
                        <a:spcBef>
                          <a:spcPct val="0"/>
                        </a:spcBef>
                        <a:spcAft>
                          <a:spcPct val="0"/>
                        </a:spcAft>
                        <a:buClrTx/>
                        <a:buSzTx/>
                        <a:buFontTx/>
                        <a:buNone/>
                        <a:tabLst/>
                      </a:pPr>
                      <a:r>
                        <a:rPr kumimoji="0" lang="fr-FR" sz="1400" b="1" i="0" u="none" strike="noStrike" cap="none" normalizeH="0" baseline="0">
                          <a:ln>
                            <a:noFill/>
                          </a:ln>
                          <a:solidFill>
                            <a:schemeClr val="bg1"/>
                          </a:solidFill>
                          <a:effectLst/>
                          <a:latin typeface="Gill Sans MT" pitchFamily="34" charset="0"/>
                          <a:cs typeface="Times New Roman" panose="02020603050405020304" pitchFamily="18" charset="0"/>
                        </a:rPr>
                        <a:t>(15 %)</a:t>
                      </a: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fr-FR" sz="1400" b="0" i="0" u="none" strike="noStrike" cap="none" normalizeH="0" baseline="0">
                          <a:ln>
                            <a:noFill/>
                          </a:ln>
                          <a:solidFill>
                            <a:schemeClr val="tx1"/>
                          </a:solidFill>
                          <a:effectLst/>
                          <a:latin typeface="Gill Sans MT" panose="020B0502020104020203" pitchFamily="34" charset="0"/>
                        </a:rPr>
                        <a:t>Souhaitable (processus et fonctions définis de façon précise et systèmes intégrés)  </a:t>
                      </a:r>
                      <a:endParaRPr kumimoji="0" lang="fr-FR" altLang="en-US" sz="1400" b="0" i="0" u="none" strike="noStrike" cap="none" normalizeH="0" baseline="0" dirty="0">
                        <a:ln>
                          <a:noFill/>
                        </a:ln>
                        <a:solidFill>
                          <a:schemeClr val="tx1"/>
                        </a:solidFill>
                        <a:effectLst/>
                        <a:latin typeface="Gill Sans MT" pitchFamily="34" charset="0"/>
                        <a:cs typeface="Times New Roman" panose="02020603050405020304" pitchFamily="18"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fr-FR" sz="1400" b="0" i="0" u="none" strike="noStrike" kern="1200" cap="none" normalizeH="0" baseline="0" dirty="0" smtClean="0">
                          <a:ln>
                            <a:noFill/>
                          </a:ln>
                          <a:solidFill>
                            <a:schemeClr val="tx1"/>
                          </a:solidFill>
                          <a:effectLst/>
                          <a:latin typeface="Gill Sans MT" pitchFamily="34" charset="0"/>
                          <a:ea typeface="Gill Sans MT" pitchFamily="34" charset="0"/>
                          <a:cs typeface="Gill Sans MT" pitchFamily="34" charset="0"/>
                        </a:rPr>
                        <a:t>Outil électronique </a:t>
                      </a:r>
                      <a:br>
                        <a:rPr kumimoji="0" lang="fr-FR" sz="1400" b="0" i="0" u="none" strike="noStrike" kern="1200" cap="none" normalizeH="0" baseline="0" dirty="0" smtClean="0">
                          <a:ln>
                            <a:noFill/>
                          </a:ln>
                          <a:solidFill>
                            <a:schemeClr val="tx1"/>
                          </a:solidFill>
                          <a:effectLst/>
                          <a:latin typeface="Gill Sans MT" pitchFamily="34" charset="0"/>
                          <a:ea typeface="Gill Sans MT" pitchFamily="34" charset="0"/>
                          <a:cs typeface="Gill Sans MT" pitchFamily="34" charset="0"/>
                        </a:rPr>
                      </a:br>
                      <a:r>
                        <a:rPr kumimoji="0" lang="fr-FR" sz="1400" b="0" i="0" u="none" strike="noStrike" kern="1200" cap="none" normalizeH="0" baseline="0" dirty="0" smtClean="0">
                          <a:ln>
                            <a:noFill/>
                          </a:ln>
                          <a:solidFill>
                            <a:schemeClr val="tx1"/>
                          </a:solidFill>
                          <a:effectLst/>
                          <a:latin typeface="Gill Sans MT" pitchFamily="34" charset="0"/>
                          <a:ea typeface="Gill Sans MT" pitchFamily="34" charset="0"/>
                          <a:cs typeface="Gill Sans MT" pitchFamily="34" charset="0"/>
                        </a:rPr>
                        <a:t>de </a:t>
                      </a:r>
                      <a:r>
                        <a:rPr kumimoji="0" lang="fr-FR" sz="1400" b="0" i="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gestion de stock </a:t>
                      </a:r>
                      <a:r>
                        <a:rPr kumimoji="0" lang="fr-FR" sz="1400" b="0" i="0" u="none" strike="noStrike" kern="1200" cap="none" normalizeH="0" baseline="0" dirty="0" smtClean="0">
                          <a:ln>
                            <a:noFill/>
                          </a:ln>
                          <a:solidFill>
                            <a:schemeClr val="tx1"/>
                          </a:solidFill>
                          <a:effectLst/>
                          <a:latin typeface="Gill Sans MT" pitchFamily="34" charset="0"/>
                          <a:ea typeface="Gill Sans MT" pitchFamily="34" charset="0"/>
                          <a:cs typeface="Gill Sans MT" pitchFamily="34" charset="0"/>
                        </a:rPr>
                        <a:t/>
                      </a:r>
                      <a:br>
                        <a:rPr kumimoji="0" lang="fr-FR" sz="1400" b="0" i="0" u="none" strike="noStrike" kern="1200" cap="none" normalizeH="0" baseline="0" dirty="0" smtClean="0">
                          <a:ln>
                            <a:noFill/>
                          </a:ln>
                          <a:solidFill>
                            <a:schemeClr val="tx1"/>
                          </a:solidFill>
                          <a:effectLst/>
                          <a:latin typeface="Gill Sans MT" pitchFamily="34" charset="0"/>
                          <a:ea typeface="Gill Sans MT" pitchFamily="34" charset="0"/>
                          <a:cs typeface="Gill Sans MT" pitchFamily="34" charset="0"/>
                        </a:rPr>
                      </a:br>
                      <a:r>
                        <a:rPr kumimoji="0" lang="fr-FR" sz="1400" b="0" i="0" u="none" strike="noStrike" kern="1200" cap="none" normalizeH="0" baseline="0" dirty="0" smtClean="0">
                          <a:ln>
                            <a:noFill/>
                          </a:ln>
                          <a:solidFill>
                            <a:schemeClr val="tx1"/>
                          </a:solidFill>
                          <a:effectLst/>
                          <a:latin typeface="Gill Sans MT" pitchFamily="34" charset="0"/>
                          <a:ea typeface="Gill Sans MT" pitchFamily="34" charset="0"/>
                          <a:cs typeface="Gill Sans MT" pitchFamily="34" charset="0"/>
                        </a:rPr>
                        <a:t>et </a:t>
                      </a:r>
                      <a:r>
                        <a:rPr kumimoji="0" lang="fr-FR" sz="1400" b="0" i="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de distribution</a:t>
                      </a:r>
                      <a:endParaRPr kumimoji="0" lang="fr-FR"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3"/>
                  </a:ext>
                </a:extLst>
              </a:tr>
              <a:tr h="899754">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400"/>
                        </a:lnSpc>
                        <a:spcBef>
                          <a:spcPct val="0"/>
                        </a:spcBef>
                        <a:spcAft>
                          <a:spcPct val="0"/>
                        </a:spcAft>
                        <a:buClrTx/>
                        <a:buSzTx/>
                        <a:buFontTx/>
                        <a:buNone/>
                        <a:tabLst/>
                      </a:pPr>
                      <a:r>
                        <a:rPr kumimoji="0" lang="fr-FR" sz="1400" b="0" i="0" u="none" strike="noStrike" cap="none" normalizeH="0" baseline="0">
                          <a:ln>
                            <a:noFill/>
                          </a:ln>
                          <a:solidFill>
                            <a:schemeClr val="bg1"/>
                          </a:solidFill>
                          <a:effectLst/>
                          <a:latin typeface="Gill Sans MT" panose="020B0502020104020203" pitchFamily="34" charset="0"/>
                        </a:rPr>
                        <a:t>Summum</a:t>
                      </a:r>
                    </a:p>
                    <a:p>
                      <a:pPr marL="0" marR="0" lvl="0" indent="0" algn="ctr" defTabSz="457200" rtl="0" eaLnBrk="1" fontAlgn="base" latinLnBrk="0" hangingPunct="1">
                        <a:lnSpc>
                          <a:spcPts val="1400"/>
                        </a:lnSpc>
                        <a:spcBef>
                          <a:spcPct val="0"/>
                        </a:spcBef>
                        <a:spcAft>
                          <a:spcPct val="0"/>
                        </a:spcAft>
                        <a:buClrTx/>
                        <a:buSzTx/>
                        <a:buFontTx/>
                        <a:buNone/>
                        <a:tabLst/>
                      </a:pPr>
                      <a:r>
                        <a:rPr kumimoji="0" lang="fr-FR" sz="1400" b="1" i="0" u="none" strike="noStrike" cap="none" normalizeH="0" baseline="0">
                          <a:ln>
                            <a:noFill/>
                          </a:ln>
                          <a:solidFill>
                            <a:schemeClr val="bg1"/>
                          </a:solidFill>
                          <a:effectLst/>
                          <a:latin typeface="Gill Sans MT" pitchFamily="34" charset="0"/>
                          <a:cs typeface="Times New Roman" panose="02020603050405020304" pitchFamily="18" charset="0"/>
                        </a:rPr>
                        <a:t>(5 %)</a:t>
                      </a: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lvl1pPr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1pPr>
                      <a:lvl2pPr marL="742950" indent="-285750" defTabSz="457200">
                        <a:spcAft>
                          <a:spcPts val="1200"/>
                        </a:spcAft>
                        <a:buFont typeface="Arial" panose="020B0604020202020204" pitchFamily="34" charset="0"/>
                        <a:defRPr>
                          <a:solidFill>
                            <a:srgbClr val="635C5B"/>
                          </a:solidFill>
                          <a:latin typeface="Gill Sans MT" pitchFamily="34" charset="0"/>
                          <a:ea typeface="Gill Sans MT" pitchFamily="34" charset="0"/>
                          <a:cs typeface="Gill Sans MT" pitchFamily="34" charset="0"/>
                        </a:defRPr>
                      </a:lvl2pPr>
                      <a:lvl3pPr marL="1143000" indent="-228600" defTabSz="457200">
                        <a:spcBef>
                          <a:spcPct val="20000"/>
                        </a:spcBef>
                        <a:buFont typeface="Arial" panose="020B0604020202020204" pitchFamily="34" charset="0"/>
                        <a:defRPr sz="1600">
                          <a:solidFill>
                            <a:srgbClr val="6C6463"/>
                          </a:solidFill>
                          <a:latin typeface="Gill Sans MT" pitchFamily="34" charset="0"/>
                          <a:ea typeface="Gill Sans MT" pitchFamily="34" charset="0"/>
                          <a:cs typeface="Gill Sans MT" pitchFamily="34" charset="0"/>
                        </a:defRPr>
                      </a:lvl3pPr>
                      <a:lvl4pPr marL="1600200" indent="-228600" defTabSz="457200">
                        <a:spcBef>
                          <a:spcPct val="20000"/>
                        </a:spcBef>
                        <a:buFont typeface="Arial" panose="020B0604020202020204" pitchFamily="34" charset="0"/>
                        <a:defRPr sz="1400">
                          <a:solidFill>
                            <a:srgbClr val="6C6463"/>
                          </a:solidFill>
                          <a:latin typeface="Gill Sans MT" pitchFamily="34" charset="0"/>
                          <a:ea typeface="Gill Sans MT" pitchFamily="34" charset="0"/>
                          <a:cs typeface="Gill Sans MT" pitchFamily="34" charset="0"/>
                        </a:defRPr>
                      </a:lvl4pPr>
                      <a:lvl5pPr marL="2057400" indent="-228600" defTabSz="457200">
                        <a:spcBef>
                          <a:spcPct val="20000"/>
                        </a:spcBef>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5pPr>
                      <a:lvl6pPr marL="25146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6pPr>
                      <a:lvl7pPr marL="29718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7pPr>
                      <a:lvl8pPr marL="34290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8pPr>
                      <a:lvl9pPr marL="3886200" indent="-228600" defTabSz="457200" eaLnBrk="0" fontAlgn="base" hangingPunct="0">
                        <a:spcBef>
                          <a:spcPct val="20000"/>
                        </a:spcBef>
                        <a:spcAft>
                          <a:spcPct val="0"/>
                        </a:spcAft>
                        <a:buFont typeface="Arial" panose="020B0604020202020204" pitchFamily="34" charset="0"/>
                        <a:defRPr sz="1200">
                          <a:solidFill>
                            <a:srgbClr val="6C6463"/>
                          </a:solidFill>
                          <a:latin typeface="Gill Sans MT" pitchFamily="34" charset="0"/>
                          <a:ea typeface="Gill Sans MT" pitchFamily="34" charset="0"/>
                          <a:cs typeface="Gill Sans MT" pitchFamily="34" charset="0"/>
                        </a:defRPr>
                      </a:lvl9p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fr-FR" sz="1400" b="0" i="0" u="none" strike="noStrike" cap="none" normalizeH="0" baseline="0" dirty="0">
                          <a:ln>
                            <a:noFill/>
                          </a:ln>
                          <a:solidFill>
                            <a:schemeClr val="tx1"/>
                          </a:solidFill>
                          <a:effectLst/>
                          <a:latin typeface="Gill Sans MT" panose="020B0502020104020203" pitchFamily="34" charset="0"/>
                        </a:rPr>
                        <a:t>Tel que déployé par les principaux organismes internationaux de la logistique. </a:t>
                      </a:r>
                      <a:endParaRPr kumimoji="0" lang="fr-FR" altLang="en-US" sz="1400" b="0" i="0" u="none" strike="noStrike" cap="none" normalizeH="0" baseline="0" dirty="0">
                        <a:ln>
                          <a:noFill/>
                        </a:ln>
                        <a:solidFill>
                          <a:schemeClr val="tx1"/>
                        </a:solidFill>
                        <a:effectLst/>
                        <a:latin typeface="Gill Sans MT" pitchFamily="34" charset="0"/>
                        <a:cs typeface="Times New Roman" panose="02020603050405020304" pitchFamily="18"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marL="0" marR="0" lvl="0" indent="0" algn="ctr" defTabSz="457200" rtl="0" eaLnBrk="1" fontAlgn="base" latinLnBrk="0" hangingPunct="1">
                        <a:lnSpc>
                          <a:spcPts val="1600"/>
                        </a:lnSpc>
                        <a:spcBef>
                          <a:spcPct val="0"/>
                        </a:spcBef>
                        <a:spcAft>
                          <a:spcPct val="0"/>
                        </a:spcAft>
                        <a:buClrTx/>
                        <a:buSzTx/>
                        <a:buFontTx/>
                        <a:buNone/>
                        <a:tabLst/>
                      </a:pPr>
                      <a:r>
                        <a:rPr kumimoji="0" lang="fr-FR" sz="1400" b="0" i="0" u="none" strike="noStrike" kern="1200" cap="none" normalizeH="0" baseline="0" dirty="0" smtClean="0">
                          <a:ln>
                            <a:noFill/>
                          </a:ln>
                          <a:solidFill>
                            <a:schemeClr val="tx1"/>
                          </a:solidFill>
                          <a:effectLst/>
                          <a:latin typeface="Gill Sans MT" pitchFamily="34" charset="0"/>
                          <a:ea typeface="Gill Sans MT" pitchFamily="34" charset="0"/>
                          <a:cs typeface="Gill Sans MT" pitchFamily="34" charset="0"/>
                        </a:rPr>
                        <a:t>Système de </a:t>
                      </a:r>
                      <a:r>
                        <a:rPr kumimoji="0" lang="fr-FR" sz="1400" b="0" i="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planification </a:t>
                      </a:r>
                      <a:r>
                        <a:rPr kumimoji="0" lang="fr-FR" sz="1400" b="0" i="0" u="none" strike="noStrike" kern="1200" cap="none" normalizeH="0" baseline="0" dirty="0" smtClean="0">
                          <a:ln>
                            <a:noFill/>
                          </a:ln>
                          <a:solidFill>
                            <a:schemeClr val="tx1"/>
                          </a:solidFill>
                          <a:effectLst/>
                          <a:latin typeface="Gill Sans MT" pitchFamily="34" charset="0"/>
                          <a:ea typeface="Gill Sans MT" pitchFamily="34" charset="0"/>
                          <a:cs typeface="Gill Sans MT" pitchFamily="34" charset="0"/>
                        </a:rPr>
                        <a:t/>
                      </a:r>
                      <a:br>
                        <a:rPr kumimoji="0" lang="fr-FR" sz="1400" b="0" i="0" u="none" strike="noStrike" kern="1200" cap="none" normalizeH="0" baseline="0" dirty="0" smtClean="0">
                          <a:ln>
                            <a:noFill/>
                          </a:ln>
                          <a:solidFill>
                            <a:schemeClr val="tx1"/>
                          </a:solidFill>
                          <a:effectLst/>
                          <a:latin typeface="Gill Sans MT" pitchFamily="34" charset="0"/>
                          <a:ea typeface="Gill Sans MT" pitchFamily="34" charset="0"/>
                          <a:cs typeface="Gill Sans MT" pitchFamily="34" charset="0"/>
                        </a:rPr>
                      </a:br>
                      <a:r>
                        <a:rPr kumimoji="0" lang="fr-FR" sz="1400" b="0" i="0" u="none" strike="noStrike" kern="1200" cap="none" normalizeH="0" baseline="0" dirty="0" smtClean="0">
                          <a:ln>
                            <a:noFill/>
                          </a:ln>
                          <a:solidFill>
                            <a:schemeClr val="tx1"/>
                          </a:solidFill>
                          <a:effectLst/>
                          <a:latin typeface="Gill Sans MT" pitchFamily="34" charset="0"/>
                          <a:ea typeface="Gill Sans MT" pitchFamily="34" charset="0"/>
                          <a:cs typeface="Gill Sans MT" pitchFamily="34" charset="0"/>
                        </a:rPr>
                        <a:t>des </a:t>
                      </a:r>
                      <a:r>
                        <a:rPr kumimoji="0" lang="fr-FR" sz="1400" b="0" i="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ressources </a:t>
                      </a:r>
                      <a:r>
                        <a:rPr kumimoji="0" lang="fr-FR" sz="1400" b="0" i="0" u="none" strike="noStrike" kern="1200" cap="none" normalizeH="0" baseline="0" dirty="0" smtClean="0">
                          <a:ln>
                            <a:noFill/>
                          </a:ln>
                          <a:solidFill>
                            <a:schemeClr val="tx1"/>
                          </a:solidFill>
                          <a:effectLst/>
                          <a:latin typeface="Gill Sans MT" pitchFamily="34" charset="0"/>
                          <a:ea typeface="Gill Sans MT" pitchFamily="34" charset="0"/>
                          <a:cs typeface="Gill Sans MT" pitchFamily="34" charset="0"/>
                        </a:rPr>
                        <a:t>d’entreprise </a:t>
                      </a:r>
                      <a:r>
                        <a:rPr kumimoji="0" lang="fr-FR" sz="1400" b="0" i="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rPr>
                        <a:t>(ERP) comprenant la gestion des stocks</a:t>
                      </a:r>
                      <a:endParaRPr kumimoji="0" lang="fr-FR" altLang="en-US" sz="1400" u="none" strike="noStrike" kern="1200" cap="none" normalizeH="0" baseline="0" dirty="0">
                        <a:ln>
                          <a:noFill/>
                        </a:ln>
                        <a:solidFill>
                          <a:schemeClr val="tx1"/>
                        </a:solidFill>
                        <a:effectLst/>
                        <a:latin typeface="Gill Sans MT" pitchFamily="34" charset="0"/>
                        <a:ea typeface="Gill Sans MT" pitchFamily="34" charset="0"/>
                        <a:cs typeface="Gill Sans MT" pitchFamily="34" charset="0"/>
                      </a:endParaRPr>
                    </a:p>
                  </a:txBody>
                  <a:tcPr marL="91448" marR="91448" marT="45772" marB="45772" anchor="ct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 xmlns:a16="http://schemas.microsoft.com/office/drawing/2014/main" val="10004"/>
                  </a:ext>
                </a:extLst>
              </a:tr>
            </a:tbl>
          </a:graphicData>
        </a:graphic>
      </p:graphicFrame>
      <p:sp>
        <p:nvSpPr>
          <p:cNvPr id="44064" name="TextBox 7"/>
          <p:cNvSpPr txBox="1">
            <a:spLocks noChangeArrowheads="1"/>
          </p:cNvSpPr>
          <p:nvPr/>
        </p:nvSpPr>
        <p:spPr bwMode="auto">
          <a:xfrm>
            <a:off x="1231658" y="6094740"/>
            <a:ext cx="5759635"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l" rtl="0"/>
            <a:r>
              <a:rPr lang="fr-FR" sz="1400" b="0" i="0" u="none" baseline="0" dirty="0">
                <a:latin typeface="Gill Sans MT" panose="020B0502020104020203" pitchFamily="34" charset="0"/>
              </a:rPr>
              <a:t>Capacités à opérer un système de chaîne </a:t>
            </a:r>
            <a:r>
              <a:rPr lang="fr-FR" sz="1400" b="0" i="0" u="none" baseline="0" dirty="0" smtClean="0">
                <a:latin typeface="Gill Sans MT" panose="020B0502020104020203" pitchFamily="34" charset="0"/>
              </a:rPr>
              <a:t>d’approvisionnement </a:t>
            </a:r>
            <a:r>
              <a:rPr lang="fr-FR" sz="1400" b="0" i="0" u="none" baseline="0" dirty="0">
                <a:latin typeface="Gill Sans MT" panose="020B0502020104020203" pitchFamily="34" charset="0"/>
              </a:rPr>
              <a:t>= politiques, structures, processus, procédures, outils, indicateurs, rapports indispensables</a:t>
            </a:r>
            <a:endParaRPr lang="fr-FR" altLang="en-US" sz="1400" dirty="0">
              <a:latin typeface="Gill Sans MT" panose="020B0502020104020203" pitchFamily="34" charset="0"/>
            </a:endParaRPr>
          </a:p>
        </p:txBody>
      </p:sp>
      <p:sp>
        <p:nvSpPr>
          <p:cNvPr id="3" name="TextBox 2"/>
          <p:cNvSpPr txBox="1"/>
          <p:nvPr/>
        </p:nvSpPr>
        <p:spPr>
          <a:xfrm>
            <a:off x="7545053" y="1958987"/>
            <a:ext cx="3957136" cy="4385816"/>
          </a:xfrm>
          <a:prstGeom prst="rect">
            <a:avLst/>
          </a:prstGeom>
          <a:effectLst>
            <a:outerShdw blurRad="50800" dist="38100" dir="2700000" algn="tl" rotWithShape="0">
              <a:prstClr val="black">
                <a:alpha val="40000"/>
              </a:prstClr>
            </a:outerShdw>
          </a:effectLst>
        </p:spPr>
        <p:style>
          <a:lnRef idx="2">
            <a:schemeClr val="dk1"/>
          </a:lnRef>
          <a:fillRef idx="1">
            <a:schemeClr val="lt1"/>
          </a:fillRef>
          <a:effectRef idx="0">
            <a:schemeClr val="dk1"/>
          </a:effectRef>
          <a:fontRef idx="minor">
            <a:schemeClr val="dk1"/>
          </a:fontRef>
        </p:style>
        <p:txBody>
          <a:bodyPr wrap="square" rtlCol="0">
            <a:spAutoFit/>
          </a:bodyPr>
          <a:lstStyle/>
          <a:p>
            <a:pPr marL="342900" indent="-342900" algn="l" rtl="0">
              <a:spcAft>
                <a:spcPts val="300"/>
              </a:spcAft>
              <a:buFont typeface="Wingdings" panose="05000000000000000000" pitchFamily="2" charset="2"/>
              <a:buChar char="ü"/>
            </a:pPr>
            <a:r>
              <a:rPr lang="fr-FR" b="0" i="0" u="none" baseline="0" dirty="0">
                <a:solidFill>
                  <a:schemeClr val="tx1"/>
                </a:solidFill>
                <a:latin typeface="Gill Sans MT" pitchFamily="34" charset="0"/>
                <a:ea typeface="Gill Sans MT" pitchFamily="34" charset="0"/>
                <a:cs typeface="Gill Sans MT" pitchFamily="34" charset="0"/>
              </a:rPr>
              <a:t>À chaque question est attribué </a:t>
            </a:r>
            <a:r>
              <a:rPr lang="fr-FR" b="0" i="0" u="none" baseline="0" dirty="0" smtClean="0">
                <a:solidFill>
                  <a:schemeClr val="tx1"/>
                </a:solidFill>
                <a:latin typeface="Gill Sans MT" pitchFamily="34" charset="0"/>
                <a:ea typeface="Gill Sans MT" pitchFamily="34" charset="0"/>
                <a:cs typeface="Gill Sans MT" pitchFamily="34" charset="0"/>
              </a:rPr>
              <a:t/>
            </a:r>
            <a:br>
              <a:rPr lang="fr-FR" b="0" i="0" u="none" baseline="0" dirty="0" smtClean="0">
                <a:solidFill>
                  <a:schemeClr val="tx1"/>
                </a:solidFill>
                <a:latin typeface="Gill Sans MT" pitchFamily="34" charset="0"/>
                <a:ea typeface="Gill Sans MT" pitchFamily="34" charset="0"/>
                <a:cs typeface="Gill Sans MT" pitchFamily="34" charset="0"/>
              </a:rPr>
            </a:br>
            <a:r>
              <a:rPr lang="fr-FR" b="0" i="0" u="none" baseline="0" dirty="0" smtClean="0">
                <a:solidFill>
                  <a:schemeClr val="tx1"/>
                </a:solidFill>
                <a:latin typeface="Gill Sans MT" pitchFamily="34" charset="0"/>
                <a:ea typeface="Gill Sans MT" pitchFamily="34" charset="0"/>
                <a:cs typeface="Gill Sans MT" pitchFamily="34" charset="0"/>
              </a:rPr>
              <a:t>un </a:t>
            </a:r>
            <a:r>
              <a:rPr lang="fr-FR" b="0" i="0" u="none" baseline="0" dirty="0">
                <a:solidFill>
                  <a:schemeClr val="tx1"/>
                </a:solidFill>
                <a:latin typeface="Gill Sans MT" pitchFamily="34" charset="0"/>
                <a:ea typeface="Gill Sans MT" pitchFamily="34" charset="0"/>
                <a:cs typeface="Gill Sans MT" pitchFamily="34" charset="0"/>
              </a:rPr>
              <a:t>score.</a:t>
            </a:r>
          </a:p>
          <a:p>
            <a:pPr marL="342900" indent="-342900" algn="l" rtl="0">
              <a:spcAft>
                <a:spcPts val="300"/>
              </a:spcAft>
              <a:buFont typeface="Wingdings" panose="05000000000000000000" pitchFamily="2" charset="2"/>
              <a:buChar char="ü"/>
            </a:pPr>
            <a:endParaRPr lang="fr-FR" sz="1000" dirty="0">
              <a:solidFill>
                <a:schemeClr val="tx1"/>
              </a:solidFill>
              <a:latin typeface="Gill Sans MT" pitchFamily="34" charset="0"/>
              <a:ea typeface="Gill Sans MT" pitchFamily="34" charset="0"/>
              <a:cs typeface="Gill Sans MT" pitchFamily="34" charset="0"/>
            </a:endParaRPr>
          </a:p>
          <a:p>
            <a:pPr marL="342900" indent="-342900" algn="l" rtl="0">
              <a:spcAft>
                <a:spcPts val="300"/>
              </a:spcAft>
              <a:buFont typeface="Wingdings" panose="05000000000000000000" pitchFamily="2" charset="2"/>
              <a:buChar char="ü"/>
            </a:pPr>
            <a:r>
              <a:rPr lang="fr-FR" b="0" i="0" u="none" baseline="0" dirty="0">
                <a:solidFill>
                  <a:schemeClr val="tx1"/>
                </a:solidFill>
                <a:latin typeface="Gill Sans MT" pitchFamily="34" charset="0"/>
                <a:ea typeface="Gill Sans MT" pitchFamily="34" charset="0"/>
                <a:cs typeface="Gill Sans MT" pitchFamily="34" charset="0"/>
              </a:rPr>
              <a:t>La somme des scores individuels obtenus pour chaque niveau de maturité correspond au score maximal pour le niveau en question. </a:t>
            </a:r>
          </a:p>
          <a:p>
            <a:pPr marL="342900" indent="-342900">
              <a:spcAft>
                <a:spcPts val="300"/>
              </a:spcAft>
              <a:buFont typeface="Wingdings" panose="05000000000000000000" pitchFamily="2" charset="2"/>
              <a:buChar char="ü"/>
            </a:pPr>
            <a:endParaRPr lang="fr-FR" sz="1000" dirty="0">
              <a:solidFill>
                <a:schemeClr val="tx1"/>
              </a:solidFill>
              <a:latin typeface="Gill Sans MT" pitchFamily="34" charset="0"/>
              <a:ea typeface="Gill Sans MT" pitchFamily="34" charset="0"/>
              <a:cs typeface="Gill Sans MT" pitchFamily="34" charset="0"/>
            </a:endParaRPr>
          </a:p>
          <a:p>
            <a:pPr marL="342900" indent="-342900" algn="l" rtl="0">
              <a:spcAft>
                <a:spcPts val="300"/>
              </a:spcAft>
              <a:buFont typeface="Wingdings" panose="05000000000000000000" pitchFamily="2" charset="2"/>
              <a:buChar char="ü"/>
            </a:pPr>
            <a:r>
              <a:rPr lang="fr-FR" b="0" i="0" u="none" baseline="0" dirty="0" smtClean="0">
                <a:solidFill>
                  <a:schemeClr val="tx1"/>
                </a:solidFill>
                <a:latin typeface="Gill Sans MT" pitchFamily="34" charset="0"/>
                <a:ea typeface="Gill Sans MT" pitchFamily="34" charset="0"/>
                <a:cs typeface="Gill Sans MT" pitchFamily="34" charset="0"/>
              </a:rPr>
              <a:t>La </a:t>
            </a:r>
            <a:r>
              <a:rPr lang="fr-FR" b="0" i="0" u="none" baseline="0" dirty="0">
                <a:solidFill>
                  <a:schemeClr val="tx1"/>
                </a:solidFill>
                <a:latin typeface="Gill Sans MT" pitchFamily="34" charset="0"/>
                <a:ea typeface="Gill Sans MT" pitchFamily="34" charset="0"/>
                <a:cs typeface="Gill Sans MT" pitchFamily="34" charset="0"/>
              </a:rPr>
              <a:t>somme de </a:t>
            </a:r>
            <a:r>
              <a:rPr lang="fr-FR" b="0" i="0" u="none" baseline="0" dirty="0" smtClean="0">
                <a:solidFill>
                  <a:schemeClr val="tx1"/>
                </a:solidFill>
                <a:latin typeface="Gill Sans MT" pitchFamily="34" charset="0"/>
                <a:ea typeface="Gill Sans MT" pitchFamily="34" charset="0"/>
                <a:cs typeface="Gill Sans MT" pitchFamily="34" charset="0"/>
              </a:rPr>
              <a:t>l’ensemble </a:t>
            </a:r>
            <a:r>
              <a:rPr lang="fr-FR" b="0" i="0" u="none" baseline="0" dirty="0">
                <a:solidFill>
                  <a:schemeClr val="tx1"/>
                </a:solidFill>
                <a:latin typeface="Gill Sans MT" pitchFamily="34" charset="0"/>
                <a:ea typeface="Gill Sans MT" pitchFamily="34" charset="0"/>
                <a:cs typeface="Gill Sans MT" pitchFamily="34" charset="0"/>
              </a:rPr>
              <a:t>des scores donne un score final pour ce module.</a:t>
            </a:r>
          </a:p>
          <a:p>
            <a:pPr marL="342900" indent="-342900" algn="l" rtl="0">
              <a:spcAft>
                <a:spcPts val="300"/>
              </a:spcAft>
              <a:buFont typeface="Wingdings" panose="05000000000000000000" pitchFamily="2" charset="2"/>
              <a:buChar char="ü"/>
            </a:pPr>
            <a:endParaRPr lang="fr-FR" sz="1000" dirty="0">
              <a:solidFill>
                <a:schemeClr val="tx1"/>
              </a:solidFill>
              <a:latin typeface="Gill Sans MT" pitchFamily="34" charset="0"/>
              <a:ea typeface="Gill Sans MT" pitchFamily="34" charset="0"/>
              <a:cs typeface="Gill Sans MT" pitchFamily="34" charset="0"/>
            </a:endParaRPr>
          </a:p>
          <a:p>
            <a:pPr marL="342900" indent="-342900" algn="l" rtl="0">
              <a:spcAft>
                <a:spcPts val="300"/>
              </a:spcAft>
              <a:buFont typeface="Wingdings" panose="05000000000000000000" pitchFamily="2" charset="2"/>
              <a:buChar char="ü"/>
            </a:pPr>
            <a:r>
              <a:rPr lang="fr-FR" b="0" i="0" u="none" baseline="0" dirty="0">
                <a:solidFill>
                  <a:schemeClr val="tx1"/>
                </a:solidFill>
                <a:latin typeface="Gill Sans MT" pitchFamily="34" charset="0"/>
                <a:ea typeface="Gill Sans MT" pitchFamily="34" charset="0"/>
                <a:cs typeface="Gill Sans MT" pitchFamily="34" charset="0"/>
              </a:rPr>
              <a:t>Il est possible </a:t>
            </a:r>
            <a:r>
              <a:rPr lang="fr-FR" b="0" i="0" u="none" baseline="0" dirty="0" smtClean="0">
                <a:solidFill>
                  <a:schemeClr val="tx1"/>
                </a:solidFill>
                <a:latin typeface="Gill Sans MT" pitchFamily="34" charset="0"/>
                <a:ea typeface="Gill Sans MT" pitchFamily="34" charset="0"/>
                <a:cs typeface="Gill Sans MT" pitchFamily="34" charset="0"/>
              </a:rPr>
              <a:t>d’avoir </a:t>
            </a:r>
            <a:r>
              <a:rPr lang="fr-FR" b="0" i="0" u="none" baseline="0" dirty="0">
                <a:solidFill>
                  <a:schemeClr val="tx1"/>
                </a:solidFill>
                <a:latin typeface="Gill Sans MT" pitchFamily="34" charset="0"/>
                <a:ea typeface="Gill Sans MT" pitchFamily="34" charset="0"/>
                <a:cs typeface="Gill Sans MT" pitchFamily="34" charset="0"/>
              </a:rPr>
              <a:t>une combinaison de capacités de maturité de base et de capacités </a:t>
            </a:r>
            <a:r>
              <a:rPr lang="fr-FR" b="0" i="0" u="none" baseline="0" dirty="0" smtClean="0">
                <a:solidFill>
                  <a:schemeClr val="tx1"/>
                </a:solidFill>
                <a:latin typeface="Gill Sans MT" pitchFamily="34" charset="0"/>
                <a:ea typeface="Gill Sans MT" pitchFamily="34" charset="0"/>
                <a:cs typeface="Gill Sans MT" pitchFamily="34" charset="0"/>
              </a:rPr>
              <a:t/>
            </a:r>
            <a:br>
              <a:rPr lang="fr-FR" b="0" i="0" u="none" baseline="0" dirty="0" smtClean="0">
                <a:solidFill>
                  <a:schemeClr val="tx1"/>
                </a:solidFill>
                <a:latin typeface="Gill Sans MT" pitchFamily="34" charset="0"/>
                <a:ea typeface="Gill Sans MT" pitchFamily="34" charset="0"/>
                <a:cs typeface="Gill Sans MT" pitchFamily="34" charset="0"/>
              </a:rPr>
            </a:br>
            <a:r>
              <a:rPr lang="fr-FR" b="0" i="0" u="none" baseline="0" dirty="0" smtClean="0">
                <a:solidFill>
                  <a:schemeClr val="tx1"/>
                </a:solidFill>
                <a:latin typeface="Gill Sans MT" pitchFamily="34" charset="0"/>
                <a:ea typeface="Gill Sans MT" pitchFamily="34" charset="0"/>
                <a:cs typeface="Gill Sans MT" pitchFamily="34" charset="0"/>
              </a:rPr>
              <a:t>de </a:t>
            </a:r>
            <a:r>
              <a:rPr lang="fr-FR" b="0" i="0" u="none" baseline="0" dirty="0">
                <a:solidFill>
                  <a:schemeClr val="tx1"/>
                </a:solidFill>
                <a:latin typeface="Gill Sans MT" pitchFamily="34" charset="0"/>
                <a:ea typeface="Gill Sans MT" pitchFamily="34" charset="0"/>
                <a:cs typeface="Gill Sans MT" pitchFamily="34" charset="0"/>
              </a:rPr>
              <a:t>maturité élevée.</a:t>
            </a:r>
          </a:p>
        </p:txBody>
      </p:sp>
      <p:sp>
        <p:nvSpPr>
          <p:cNvPr id="10" name="Title 1"/>
          <p:cNvSpPr txBox="1">
            <a:spLocks/>
          </p:cNvSpPr>
          <p:nvPr/>
        </p:nvSpPr>
        <p:spPr bwMode="auto">
          <a:xfrm>
            <a:off x="0" y="138659"/>
            <a:ext cx="12191999"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noAutofit/>
          </a:bodyPr>
          <a:lstStyle>
            <a:lvl1pPr algn="l" rtl="0" eaLnBrk="0" fontAlgn="base" hangingPunct="0">
              <a:spcBef>
                <a:spcPct val="0"/>
              </a:spcBef>
              <a:spcAft>
                <a:spcPct val="0"/>
              </a:spcAft>
              <a:defRPr sz="2400" b="1" kern="1200">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panose="020B0604020202020204" pitchFamily="34" charset="0"/>
              </a:defRPr>
            </a:lvl2pPr>
            <a:lvl3pPr algn="l" rtl="0" eaLnBrk="0" fontAlgn="base" hangingPunct="0">
              <a:spcBef>
                <a:spcPct val="0"/>
              </a:spcBef>
              <a:spcAft>
                <a:spcPct val="0"/>
              </a:spcAft>
              <a:defRPr sz="2400" b="1">
                <a:solidFill>
                  <a:schemeClr val="tx2"/>
                </a:solidFill>
                <a:latin typeface="Arial" panose="020B0604020202020204" pitchFamily="34" charset="0"/>
              </a:defRPr>
            </a:lvl3pPr>
            <a:lvl4pPr algn="l" rtl="0" eaLnBrk="0" fontAlgn="base" hangingPunct="0">
              <a:spcBef>
                <a:spcPct val="0"/>
              </a:spcBef>
              <a:spcAft>
                <a:spcPct val="0"/>
              </a:spcAft>
              <a:defRPr sz="2400" b="1">
                <a:solidFill>
                  <a:schemeClr val="tx2"/>
                </a:solidFill>
                <a:latin typeface="Arial" panose="020B0604020202020204" pitchFamily="34" charset="0"/>
              </a:defRPr>
            </a:lvl4pPr>
            <a:lvl5pPr algn="l" rtl="0" eaLnBrk="0" fontAlgn="base" hangingPunct="0">
              <a:spcBef>
                <a:spcPct val="0"/>
              </a:spcBef>
              <a:spcAft>
                <a:spcPct val="0"/>
              </a:spcAft>
              <a:defRPr sz="2400" b="1">
                <a:solidFill>
                  <a:schemeClr val="tx2"/>
                </a:solidFill>
                <a:latin typeface="Arial" panose="020B0604020202020204" pitchFamily="34" charset="0"/>
              </a:defRPr>
            </a:lvl5pPr>
            <a:lvl6pPr marL="457200" algn="l" rtl="0" fontAlgn="base">
              <a:spcBef>
                <a:spcPct val="0"/>
              </a:spcBef>
              <a:spcAft>
                <a:spcPct val="0"/>
              </a:spcAft>
              <a:defRPr sz="2400" b="1">
                <a:solidFill>
                  <a:schemeClr val="tx2"/>
                </a:solidFill>
                <a:latin typeface="Arial" panose="020B0604020202020204" pitchFamily="34" charset="0"/>
              </a:defRPr>
            </a:lvl6pPr>
            <a:lvl7pPr marL="914400" algn="l" rtl="0" fontAlgn="base">
              <a:spcBef>
                <a:spcPct val="0"/>
              </a:spcBef>
              <a:spcAft>
                <a:spcPct val="0"/>
              </a:spcAft>
              <a:defRPr sz="2400" b="1">
                <a:solidFill>
                  <a:schemeClr val="tx2"/>
                </a:solidFill>
                <a:latin typeface="Arial" panose="020B0604020202020204" pitchFamily="34" charset="0"/>
              </a:defRPr>
            </a:lvl7pPr>
            <a:lvl8pPr marL="1371600" algn="l" rtl="0" fontAlgn="base">
              <a:spcBef>
                <a:spcPct val="0"/>
              </a:spcBef>
              <a:spcAft>
                <a:spcPct val="0"/>
              </a:spcAft>
              <a:defRPr sz="2400" b="1">
                <a:solidFill>
                  <a:schemeClr val="tx2"/>
                </a:solidFill>
                <a:latin typeface="Arial" panose="020B0604020202020204" pitchFamily="34" charset="0"/>
              </a:defRPr>
            </a:lvl8pPr>
            <a:lvl9pPr marL="1828800" algn="l" rtl="0" fontAlgn="base">
              <a:spcBef>
                <a:spcPct val="0"/>
              </a:spcBef>
              <a:spcAft>
                <a:spcPct val="0"/>
              </a:spcAft>
              <a:defRPr sz="2400" b="1">
                <a:solidFill>
                  <a:schemeClr val="tx2"/>
                </a:solidFill>
                <a:latin typeface="Arial" panose="020B0604020202020204" pitchFamily="34" charset="0"/>
              </a:defRPr>
            </a:lvl9pPr>
          </a:lstStyle>
          <a:p>
            <a:pPr algn="ctr" rtl="0">
              <a:defRPr/>
            </a:pPr>
            <a:r>
              <a:rPr lang="fr-FR" sz="3200" b="1" i="0" u="none" baseline="0" dirty="0">
                <a:solidFill>
                  <a:srgbClr val="C00000"/>
                </a:solidFill>
                <a:latin typeface="Gill Sans MT" panose="020B0502020104020203" pitchFamily="34" charset="0"/>
              </a:rPr>
              <a:t>Score général </a:t>
            </a:r>
            <a:r>
              <a:rPr lang="fr-FR" sz="3200" b="1" i="0" u="none" baseline="0" dirty="0" err="1">
                <a:solidFill>
                  <a:srgbClr val="C00000"/>
                </a:solidFill>
                <a:latin typeface="Gill Sans MT" panose="020B0502020104020203" pitchFamily="34" charset="0"/>
              </a:rPr>
              <a:t>Capability</a:t>
            </a:r>
            <a:r>
              <a:rPr lang="fr-FR" sz="3200" b="1" i="0" u="none" baseline="0" dirty="0">
                <a:solidFill>
                  <a:srgbClr val="C00000"/>
                </a:solidFill>
                <a:latin typeface="Gill Sans MT" panose="020B0502020104020203" pitchFamily="34" charset="0"/>
              </a:rPr>
              <a:t> </a:t>
            </a:r>
            <a:r>
              <a:rPr lang="fr-FR" sz="3200" b="1" i="0" u="none" baseline="0" dirty="0" err="1">
                <a:solidFill>
                  <a:srgbClr val="C00000"/>
                </a:solidFill>
                <a:latin typeface="Gill Sans MT" panose="020B0502020104020203" pitchFamily="34" charset="0"/>
              </a:rPr>
              <a:t>Maturity</a:t>
            </a:r>
            <a:r>
              <a:rPr lang="fr-FR" sz="3200" b="1" i="0" u="none" baseline="0" dirty="0">
                <a:solidFill>
                  <a:srgbClr val="C00000"/>
                </a:solidFill>
                <a:latin typeface="Gill Sans MT" panose="020B0502020104020203" pitchFamily="34" charset="0"/>
              </a:rPr>
              <a:t> Model (CMM)</a:t>
            </a:r>
            <a:endParaRPr lang="fr-FR" sz="3200" strike="sngStrike" dirty="0">
              <a:solidFill>
                <a:srgbClr val="C00000"/>
              </a:solidFill>
              <a:latin typeface="Gill Sans MT" panose="020B0502020104020203" pitchFamily="34" charset="0"/>
            </a:endParaRPr>
          </a:p>
        </p:txBody>
      </p:sp>
      <p:sp>
        <p:nvSpPr>
          <p:cNvPr id="2" name="Slide Number Placeholder 1"/>
          <p:cNvSpPr>
            <a:spLocks noGrp="1"/>
          </p:cNvSpPr>
          <p:nvPr>
            <p:ph type="sldNum" sz="quarter" idx="12"/>
          </p:nvPr>
        </p:nvSpPr>
        <p:spPr/>
        <p:txBody>
          <a:bodyPr/>
          <a:lstStyle/>
          <a:p>
            <a:pPr algn="r" rtl="0"/>
            <a:fld id="{B9F1CF4F-F94A-4E72-8A7A-1D90E0D98BB3}" type="slidenum">
              <a:rPr/>
              <a:pPr/>
              <a:t>7</a:t>
            </a:fld>
            <a:endParaRPr lang="fr-FR" altLang="en-US" dirty="0"/>
          </a:p>
        </p:txBody>
      </p:sp>
    </p:spTree>
    <p:extLst>
      <p:ext uri="{BB962C8B-B14F-4D97-AF65-F5344CB8AC3E}">
        <p14:creationId xmlns:p14="http://schemas.microsoft.com/office/powerpoint/2010/main" val="111299968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 y="0"/>
            <a:ext cx="12192000" cy="609600"/>
          </a:xfrm>
        </p:spPr>
        <p:txBody>
          <a:bodyPr>
            <a:noAutofit/>
          </a:bodyPr>
          <a:lstStyle/>
          <a:p>
            <a:pPr algn="ctr"/>
            <a:r>
              <a:rPr lang="fr-FR" sz="2600" b="1" i="0" u="none" baseline="0" dirty="0">
                <a:solidFill>
                  <a:srgbClr val="C00000"/>
                </a:solidFill>
                <a:latin typeface="Gill Sans MT" panose="020B0502020104020203" pitchFamily="34" charset="0"/>
              </a:rPr>
              <a:t>Exemple : Résultats du CMM pour le domaine</a:t>
            </a:r>
            <a:r>
              <a:rPr lang="fr-FR" sz="2600" b="0" i="0" u="none" baseline="0" dirty="0">
                <a:solidFill>
                  <a:srgbClr val="C00000"/>
                </a:solidFill>
                <a:latin typeface="Gill Sans MT" panose="020B0502020104020203" pitchFamily="34" charset="0"/>
              </a:rPr>
              <a:t> </a:t>
            </a:r>
            <a:r>
              <a:rPr lang="fr-FR" sz="2600" b="1" i="0" u="none" baseline="0" dirty="0">
                <a:solidFill>
                  <a:srgbClr val="C00000"/>
                </a:solidFill>
                <a:latin typeface="Gill Sans MT" panose="020B0502020104020203" pitchFamily="34" charset="0"/>
              </a:rPr>
              <a:t>fonctionnel X </a:t>
            </a:r>
            <a:r>
              <a:rPr lang="fr-FR" sz="2600" b="1" dirty="0">
                <a:solidFill>
                  <a:srgbClr val="C00000"/>
                </a:solidFill>
                <a:latin typeface="Gill Sans MT" panose="020B0502020104020203" pitchFamily="34" charset="0"/>
              </a:rPr>
              <a:t>de la </a:t>
            </a:r>
            <a:r>
              <a:rPr lang="fr-FR" sz="2600" b="1" i="0" u="none" baseline="0" dirty="0">
                <a:solidFill>
                  <a:srgbClr val="C00000"/>
                </a:solidFill>
                <a:latin typeface="Gill Sans MT" panose="020B0502020104020203" pitchFamily="34" charset="0"/>
              </a:rPr>
              <a:t>NSCA 2.0</a:t>
            </a:r>
          </a:p>
        </p:txBody>
      </p:sp>
      <p:sp>
        <p:nvSpPr>
          <p:cNvPr id="4" name="Slide Number Placeholder 3"/>
          <p:cNvSpPr>
            <a:spLocks noGrp="1"/>
          </p:cNvSpPr>
          <p:nvPr>
            <p:ph type="sldNum" sz="quarter" idx="12"/>
          </p:nvPr>
        </p:nvSpPr>
        <p:spPr/>
        <p:txBody>
          <a:bodyPr/>
          <a:lstStyle/>
          <a:p>
            <a:pPr algn="r" rtl="0"/>
            <a:fld id="{B9F1CF4F-F94A-4E72-8A7A-1D90E0D98BB3}" type="slidenum">
              <a:rPr/>
              <a:pPr/>
              <a:t>8</a:t>
            </a:fld>
            <a:endParaRPr lang="fr-FR" altLang="en-US" dirty="0"/>
          </a:p>
        </p:txBody>
      </p:sp>
      <p:sp>
        <p:nvSpPr>
          <p:cNvPr id="7" name="Rectangle 6"/>
          <p:cNvSpPr/>
          <p:nvPr/>
        </p:nvSpPr>
        <p:spPr bwMode="auto">
          <a:xfrm>
            <a:off x="4910137" y="6129338"/>
            <a:ext cx="842963" cy="228600"/>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fr-FR" sz="2800" dirty="0">
              <a:latin typeface="Arial" panose="020B0604020202020204" pitchFamily="34" charset="0"/>
            </a:endParaRPr>
          </a:p>
        </p:txBody>
      </p:sp>
      <p:sp>
        <p:nvSpPr>
          <p:cNvPr id="8" name="Rectangle 7"/>
          <p:cNvSpPr/>
          <p:nvPr/>
        </p:nvSpPr>
        <p:spPr bwMode="auto">
          <a:xfrm>
            <a:off x="5953125" y="6115050"/>
            <a:ext cx="514350" cy="22752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fr-FR" sz="2800" dirty="0">
              <a:latin typeface="Arial" panose="020B0604020202020204" pitchFamily="34" charset="0"/>
            </a:endParaRPr>
          </a:p>
        </p:txBody>
      </p:sp>
      <p:sp>
        <p:nvSpPr>
          <p:cNvPr id="9" name="Rectangle 8"/>
          <p:cNvSpPr/>
          <p:nvPr/>
        </p:nvSpPr>
        <p:spPr bwMode="auto">
          <a:xfrm>
            <a:off x="6688932" y="6096000"/>
            <a:ext cx="514350" cy="22752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fr-FR" sz="2800" dirty="0">
              <a:latin typeface="Arial" panose="020B0604020202020204" pitchFamily="34" charset="0"/>
            </a:endParaRPr>
          </a:p>
        </p:txBody>
      </p:sp>
      <p:sp>
        <p:nvSpPr>
          <p:cNvPr id="10" name="Rectangle 9"/>
          <p:cNvSpPr/>
          <p:nvPr/>
        </p:nvSpPr>
        <p:spPr bwMode="auto">
          <a:xfrm>
            <a:off x="7456882" y="6100762"/>
            <a:ext cx="514350" cy="227526"/>
          </a:xfrm>
          <a:prstGeom prst="rect">
            <a:avLst/>
          </a:prstGeom>
          <a:solidFill>
            <a:schemeClr val="bg1"/>
          </a:solidFill>
          <a:ln w="9525" cap="flat" cmpd="sng" algn="ctr">
            <a:noFill/>
            <a:prstDash val="solid"/>
            <a:round/>
            <a:headEnd type="none" w="med" len="med"/>
            <a:tailEnd type="none" w="med" len="med"/>
          </a:ln>
          <a:effectLst/>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endParaRPr lang="fr-FR" sz="2800" dirty="0">
              <a:latin typeface="Arial" panose="020B0604020202020204" pitchFamily="34" charset="0"/>
            </a:endParaRPr>
          </a:p>
        </p:txBody>
      </p:sp>
      <p:pic>
        <p:nvPicPr>
          <p:cNvPr id="20" name="Picture 19" descr="A screenshot of a cell phone&#10;&#10;Description generated with very high confidence">
            <a:extLst>
              <a:ext uri="{FF2B5EF4-FFF2-40B4-BE49-F238E27FC236}">
                <a16:creationId xmlns="" xmlns:a16="http://schemas.microsoft.com/office/drawing/2014/main" id="{1AF814C7-95FC-4D50-8FDE-2F6B613C47FA}"/>
              </a:ext>
            </a:extLst>
          </p:cNvPr>
          <p:cNvPicPr>
            <a:picLocks noChangeAspect="1"/>
          </p:cNvPicPr>
          <p:nvPr/>
        </p:nvPicPr>
        <p:blipFill>
          <a:blip r:embed="rId3"/>
          <a:stretch>
            <a:fillRect/>
          </a:stretch>
        </p:blipFill>
        <p:spPr>
          <a:xfrm>
            <a:off x="477078" y="609600"/>
            <a:ext cx="10724322" cy="6233368"/>
          </a:xfrm>
          <a:prstGeom prst="rect">
            <a:avLst/>
          </a:prstGeom>
        </p:spPr>
      </p:pic>
    </p:spTree>
    <p:extLst>
      <p:ext uri="{BB962C8B-B14F-4D97-AF65-F5344CB8AC3E}">
        <p14:creationId xmlns:p14="http://schemas.microsoft.com/office/powerpoint/2010/main" val="257879984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bwMode="auto">
          <a:xfrm>
            <a:off x="0" y="141803"/>
            <a:ext cx="12192000" cy="6096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lvl1pPr algn="l" rtl="0" eaLnBrk="0" fontAlgn="base" hangingPunct="0">
              <a:spcBef>
                <a:spcPct val="0"/>
              </a:spcBef>
              <a:spcAft>
                <a:spcPct val="0"/>
              </a:spcAft>
              <a:defRPr sz="2400" b="1" kern="1200">
                <a:solidFill>
                  <a:schemeClr val="tx2"/>
                </a:solidFill>
                <a:latin typeface="+mj-lt"/>
                <a:ea typeface="+mj-ea"/>
                <a:cs typeface="+mj-cs"/>
              </a:defRPr>
            </a:lvl1pPr>
            <a:lvl2pPr algn="l" rtl="0" eaLnBrk="0" fontAlgn="base" hangingPunct="0">
              <a:spcBef>
                <a:spcPct val="0"/>
              </a:spcBef>
              <a:spcAft>
                <a:spcPct val="0"/>
              </a:spcAft>
              <a:defRPr sz="2400" b="1">
                <a:solidFill>
                  <a:schemeClr val="tx2"/>
                </a:solidFill>
                <a:latin typeface="Arial" panose="020B0604020202020204" pitchFamily="34" charset="0"/>
              </a:defRPr>
            </a:lvl2pPr>
            <a:lvl3pPr algn="l" rtl="0" eaLnBrk="0" fontAlgn="base" hangingPunct="0">
              <a:spcBef>
                <a:spcPct val="0"/>
              </a:spcBef>
              <a:spcAft>
                <a:spcPct val="0"/>
              </a:spcAft>
              <a:defRPr sz="2400" b="1">
                <a:solidFill>
                  <a:schemeClr val="tx2"/>
                </a:solidFill>
                <a:latin typeface="Arial" panose="020B0604020202020204" pitchFamily="34" charset="0"/>
              </a:defRPr>
            </a:lvl3pPr>
            <a:lvl4pPr algn="l" rtl="0" eaLnBrk="0" fontAlgn="base" hangingPunct="0">
              <a:spcBef>
                <a:spcPct val="0"/>
              </a:spcBef>
              <a:spcAft>
                <a:spcPct val="0"/>
              </a:spcAft>
              <a:defRPr sz="2400" b="1">
                <a:solidFill>
                  <a:schemeClr val="tx2"/>
                </a:solidFill>
                <a:latin typeface="Arial" panose="020B0604020202020204" pitchFamily="34" charset="0"/>
              </a:defRPr>
            </a:lvl4pPr>
            <a:lvl5pPr algn="l" rtl="0" eaLnBrk="0" fontAlgn="base" hangingPunct="0">
              <a:spcBef>
                <a:spcPct val="0"/>
              </a:spcBef>
              <a:spcAft>
                <a:spcPct val="0"/>
              </a:spcAft>
              <a:defRPr sz="2400" b="1">
                <a:solidFill>
                  <a:schemeClr val="tx2"/>
                </a:solidFill>
                <a:latin typeface="Arial" panose="020B0604020202020204" pitchFamily="34" charset="0"/>
              </a:defRPr>
            </a:lvl5pPr>
            <a:lvl6pPr marL="457200" algn="l" rtl="0" fontAlgn="base">
              <a:spcBef>
                <a:spcPct val="0"/>
              </a:spcBef>
              <a:spcAft>
                <a:spcPct val="0"/>
              </a:spcAft>
              <a:defRPr sz="2400" b="1">
                <a:solidFill>
                  <a:schemeClr val="tx2"/>
                </a:solidFill>
                <a:latin typeface="Arial" panose="020B0604020202020204" pitchFamily="34" charset="0"/>
              </a:defRPr>
            </a:lvl6pPr>
            <a:lvl7pPr marL="914400" algn="l" rtl="0" fontAlgn="base">
              <a:spcBef>
                <a:spcPct val="0"/>
              </a:spcBef>
              <a:spcAft>
                <a:spcPct val="0"/>
              </a:spcAft>
              <a:defRPr sz="2400" b="1">
                <a:solidFill>
                  <a:schemeClr val="tx2"/>
                </a:solidFill>
                <a:latin typeface="Arial" panose="020B0604020202020204" pitchFamily="34" charset="0"/>
              </a:defRPr>
            </a:lvl7pPr>
            <a:lvl8pPr marL="1371600" algn="l" rtl="0" fontAlgn="base">
              <a:spcBef>
                <a:spcPct val="0"/>
              </a:spcBef>
              <a:spcAft>
                <a:spcPct val="0"/>
              </a:spcAft>
              <a:defRPr sz="2400" b="1">
                <a:solidFill>
                  <a:schemeClr val="tx2"/>
                </a:solidFill>
                <a:latin typeface="Arial" panose="020B0604020202020204" pitchFamily="34" charset="0"/>
              </a:defRPr>
            </a:lvl8pPr>
            <a:lvl9pPr marL="1828800" algn="l" rtl="0" fontAlgn="base">
              <a:spcBef>
                <a:spcPct val="0"/>
              </a:spcBef>
              <a:spcAft>
                <a:spcPct val="0"/>
              </a:spcAft>
              <a:defRPr sz="2400" b="1">
                <a:solidFill>
                  <a:schemeClr val="tx2"/>
                </a:solidFill>
                <a:latin typeface="Arial" panose="020B0604020202020204" pitchFamily="34" charset="0"/>
              </a:defRPr>
            </a:lvl9pPr>
          </a:lstStyle>
          <a:p>
            <a:pPr algn="ctr" rtl="0"/>
            <a:r>
              <a:rPr lang="fr-FR" sz="3000" b="1" i="0" u="none" baseline="0" dirty="0">
                <a:solidFill>
                  <a:srgbClr val="C00000"/>
                </a:solidFill>
                <a:latin typeface="Gill Sans MT" panose="020B0502020104020203" pitchFamily="34" charset="0"/>
              </a:rPr>
              <a:t>Carte de chaleur CMM — Par fonction et par niveau</a:t>
            </a:r>
          </a:p>
        </p:txBody>
      </p:sp>
      <p:sp>
        <p:nvSpPr>
          <p:cNvPr id="4" name="Slide Number Placeholder 3"/>
          <p:cNvSpPr>
            <a:spLocks noGrp="1"/>
          </p:cNvSpPr>
          <p:nvPr>
            <p:ph type="sldNum" sz="quarter" idx="12"/>
          </p:nvPr>
        </p:nvSpPr>
        <p:spPr/>
        <p:txBody>
          <a:bodyPr/>
          <a:lstStyle/>
          <a:p>
            <a:pPr algn="r" rtl="0"/>
            <a:fld id="{B9F1CF4F-F94A-4E72-8A7A-1D90E0D98BB3}" type="slidenum">
              <a:rPr/>
              <a:pPr/>
              <a:t>9</a:t>
            </a:fld>
            <a:endParaRPr lang="fr-FR" altLang="en-US" dirty="0"/>
          </a:p>
        </p:txBody>
      </p:sp>
      <p:grpSp>
        <p:nvGrpSpPr>
          <p:cNvPr id="8" name="Group 7"/>
          <p:cNvGrpSpPr/>
          <p:nvPr/>
        </p:nvGrpSpPr>
        <p:grpSpPr>
          <a:xfrm>
            <a:off x="203200" y="745525"/>
            <a:ext cx="11803063" cy="6094413"/>
            <a:chOff x="203200" y="803275"/>
            <a:chExt cx="11803063" cy="6094413"/>
          </a:xfrm>
        </p:grpSpPr>
        <p:graphicFrame>
          <p:nvGraphicFramePr>
            <p:cNvPr id="3" name="Object 2"/>
            <p:cNvGraphicFramePr>
              <a:graphicFrameLocks noChangeAspect="1"/>
            </p:cNvGraphicFramePr>
            <p:nvPr>
              <p:extLst>
                <p:ext uri="{D42A27DB-BD31-4B8C-83A1-F6EECF244321}">
                  <p14:modId xmlns:p14="http://schemas.microsoft.com/office/powerpoint/2010/main" val="3992808819"/>
                </p:ext>
              </p:extLst>
            </p:nvPr>
          </p:nvGraphicFramePr>
          <p:xfrm>
            <a:off x="203200" y="803275"/>
            <a:ext cx="11803063" cy="6094413"/>
          </p:xfrm>
          <a:graphic>
            <a:graphicData uri="http://schemas.openxmlformats.org/presentationml/2006/ole">
              <mc:AlternateContent xmlns:mc="http://schemas.openxmlformats.org/markup-compatibility/2006">
                <mc:Choice xmlns:v="urn:schemas-microsoft-com:vml" Requires="v">
                  <p:oleObj spid="_x0000_s1036" name="Worksheet" r:id="rId4" imgW="8763113" imgH="4524390" progId="Excel.Sheet.12">
                    <p:embed/>
                  </p:oleObj>
                </mc:Choice>
                <mc:Fallback>
                  <p:oleObj name="Worksheet" r:id="rId4" imgW="8763113" imgH="4524390" progId="Excel.Sheet.12">
                    <p:embed/>
                    <p:pic>
                      <p:nvPicPr>
                        <p:cNvPr id="3" name="Object 2"/>
                        <p:cNvPicPr>
                          <a:picLocks noChangeAspect="1" noChangeArrowheads="1"/>
                        </p:cNvPicPr>
                        <p:nvPr/>
                      </p:nvPicPr>
                      <p:blipFill>
                        <a:blip r:embed="rId5"/>
                        <a:srcRect/>
                        <a:stretch>
                          <a:fillRect/>
                        </a:stretch>
                      </p:blipFill>
                      <p:spPr bwMode="auto">
                        <a:xfrm>
                          <a:off x="203200" y="803275"/>
                          <a:ext cx="11803063" cy="6094413"/>
                        </a:xfrm>
                        <a:prstGeom prst="rect">
                          <a:avLst/>
                        </a:prstGeom>
                        <a:noFill/>
                        <a:ln>
                          <a:noFill/>
                        </a:ln>
                      </p:spPr>
                    </p:pic>
                  </p:oleObj>
                </mc:Fallback>
              </mc:AlternateContent>
            </a:graphicData>
          </a:graphic>
        </p:graphicFrame>
        <p:sp>
          <p:nvSpPr>
            <p:cNvPr id="6" name="Rectangle 5"/>
            <p:cNvSpPr/>
            <p:nvPr/>
          </p:nvSpPr>
          <p:spPr>
            <a:xfrm>
              <a:off x="11156665" y="4414817"/>
              <a:ext cx="832104" cy="629729"/>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dirty="0"/>
            </a:p>
          </p:txBody>
        </p:sp>
      </p:grpSp>
    </p:spTree>
    <p:extLst>
      <p:ext uri="{BB962C8B-B14F-4D97-AF65-F5344CB8AC3E}">
        <p14:creationId xmlns:p14="http://schemas.microsoft.com/office/powerpoint/2010/main" val="399544848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0E22A63B-8C84-4058-9674-FD64BE28E8B4}"/>
</file>

<file path=customXml/itemProps2.xml><?xml version="1.0" encoding="utf-8"?>
<ds:datastoreItem xmlns:ds="http://schemas.openxmlformats.org/officeDocument/2006/customXml" ds:itemID="{D377CB2E-BD27-4E14-BA6F-A0839AEF74A2}"/>
</file>

<file path=customXml/itemProps3.xml><?xml version="1.0" encoding="utf-8"?>
<ds:datastoreItem xmlns:ds="http://schemas.openxmlformats.org/officeDocument/2006/customXml" ds:itemID="{A03FD6A9-AA0D-40DA-AA59-814892B03606}"/>
</file>

<file path=customXml/itemProps4.xml><?xml version="1.0" encoding="utf-8"?>
<ds:datastoreItem xmlns:ds="http://schemas.openxmlformats.org/officeDocument/2006/customXml" ds:itemID="{81173727-1117-4179-B003-5D7D9FCB40C7}"/>
</file>

<file path=docProps/app.xml><?xml version="1.0" encoding="utf-8"?>
<Properties xmlns="http://schemas.openxmlformats.org/officeDocument/2006/extended-properties" xmlns:vt="http://schemas.openxmlformats.org/officeDocument/2006/docPropsVTypes">
  <TotalTime>47</TotalTime>
  <Words>886</Words>
  <Application>Microsoft Office PowerPoint</Application>
  <PresentationFormat>Custom</PresentationFormat>
  <Paragraphs>148</Paragraphs>
  <Slides>9</Slides>
  <Notes>9</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9</vt:i4>
      </vt:variant>
    </vt:vector>
  </HeadingPairs>
  <TitlesOfParts>
    <vt:vector size="11" baseType="lpstr">
      <vt:lpstr>Office Theme</vt:lpstr>
      <vt:lpstr>Microsoft Excel Worksheet</vt:lpstr>
      <vt:lpstr>PowerPoint Presentation</vt:lpstr>
      <vt:lpstr>PowerPoint Presentation</vt:lpstr>
      <vt:lpstr>Exemples de thèmes sous chaque domaine fonctionnel -1</vt:lpstr>
      <vt:lpstr>Exemples de thèmes sous chaque domaine fonctionnel -11</vt:lpstr>
      <vt:lpstr>Exemples de thèmes sous chaque domaine fonctionnel -111</vt:lpstr>
      <vt:lpstr>Thèmes transversaux sous chaque domaine fonctionnel</vt:lpstr>
      <vt:lpstr>Définitions du degré de maturité et contribution au score général du modèle CMM</vt:lpstr>
      <vt:lpstr>Exemple : Résultats du CMM pour le domaine fonctionnel X de la NSCA 2.0</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pchia</cp:lastModifiedBy>
  <cp:revision>14</cp:revision>
  <dcterms:created xsi:type="dcterms:W3CDTF">2018-05-01T03:36:14Z</dcterms:created>
  <dcterms:modified xsi:type="dcterms:W3CDTF">2019-04-18T10:29:52Z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