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custom.xml" ContentType="application/vnd.openxmlformats-officedocument.custom-properties+xml"/>
  <Override PartName="/ppt/tags/tag3.xml" ContentType="application/vnd.openxmlformats-officedocument.presentationml.tags+xml"/>
  <Override PartName="/docProps/app.xml" ContentType="application/vnd.openxmlformats-officedocument.extended-properties+xml"/>
  <Override PartName="/ppt/tags/tag6.xml" ContentType="application/vnd.openxmlformats-officedocument.presentationml.tags+xml"/>
  <Override PartName="/ppt/tags/tag5.xml" ContentType="application/vnd.openxmlformats-officedocument.presentationml.tags+xml"/>
  <Override PartName="/ppt/tags/tag13.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14.xml" ContentType="application/vnd.openxmlformats-officedocument.presentationml.tags+xml"/>
  <Override PartName="/ppt/tags/tag9.xml" ContentType="application/vnd.openxmlformats-officedocument.presentationml.tags+xml"/>
  <Override PartName="/ppt/tags/tag15.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12.xml" ContentType="application/vnd.openxmlformats-officedocument.presentationml.tags+xml"/>
  <Override PartName="/ppt/tags/tag4.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6"/>
  </p:notesMasterIdLst>
  <p:sldIdLst>
    <p:sldId id="434" r:id="rId2"/>
    <p:sldId id="435" r:id="rId3"/>
    <p:sldId id="436" r:id="rId4"/>
    <p:sldId id="437" r:id="rId5"/>
    <p:sldId id="438" r:id="rId6"/>
    <p:sldId id="439" r:id="rId7"/>
    <p:sldId id="440" r:id="rId8"/>
    <p:sldId id="441" r:id="rId9"/>
    <p:sldId id="442" r:id="rId10"/>
    <p:sldId id="443" r:id="rId11"/>
    <p:sldId id="444" r:id="rId12"/>
    <p:sldId id="445" r:id="rId13"/>
    <p:sldId id="446" r:id="rId14"/>
    <p:sldId id="447"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74124" autoAdjust="0"/>
  </p:normalViewPr>
  <p:slideViewPr>
    <p:cSldViewPr snapToGrid="0">
      <p:cViewPr>
        <p:scale>
          <a:sx n="100" d="100"/>
          <a:sy n="100" d="100"/>
        </p:scale>
        <p:origin x="-852"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5"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a:extLst>
              <a:ext uri="{FF2B5EF4-FFF2-40B4-BE49-F238E27FC236}">
                <a16:creationId xmlns="" xmlns:a16="http://schemas.microsoft.com/office/drawing/2014/main" id="{FD1718D8-28BD-46B6-A97D-160DEA7159C5}"/>
              </a:ext>
            </a:extLst>
          </p:cNvPr>
          <p:cNvSpPr>
            <a:spLocks noGrp="1" noRot="1" noChangeAspect="1" noChangeArrowheads="1" noTextEdit="1"/>
          </p:cNvSpPr>
          <p:nvPr>
            <p:ph type="sldImg"/>
          </p:nvPr>
        </p:nvSpPr>
        <p:spPr>
          <a:ln/>
        </p:spPr>
      </p:sp>
      <p:sp>
        <p:nvSpPr>
          <p:cNvPr id="207875" name="Notes Placeholder 2">
            <a:extLst>
              <a:ext uri="{FF2B5EF4-FFF2-40B4-BE49-F238E27FC236}">
                <a16:creationId xmlns="" xmlns:a16="http://schemas.microsoft.com/office/drawing/2014/main" id="{3FA390C9-8CAD-434E-9F75-1B6A5AA21D8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Cette session décrit dans ses grandes lignes </a:t>
            </a:r>
            <a:r>
              <a:rPr lang="fr-FR" b="0" i="0" u="none" baseline="0" dirty="0" smtClean="0"/>
              <a:t>l’outil </a:t>
            </a:r>
            <a:r>
              <a:rPr lang="fr-FR" b="0" i="0" u="none" baseline="0" dirty="0" err="1"/>
              <a:t>SurveyCTO</a:t>
            </a:r>
            <a:r>
              <a:rPr lang="fr-FR" b="0" i="0" u="none" baseline="0" dirty="0"/>
              <a:t> qui est utilisé pour collecter les données électroniques dans le cadre de </a:t>
            </a:r>
            <a:r>
              <a:rPr lang="fr-FR" b="0" i="0" u="none" baseline="0" dirty="0" smtClean="0"/>
              <a:t>l’évaluation </a:t>
            </a:r>
            <a:r>
              <a:rPr lang="fr-FR" b="0" i="0" u="none" baseline="0" dirty="0"/>
              <a:t>nationale de la chaîne </a:t>
            </a:r>
            <a:r>
              <a:rPr lang="fr-FR" b="0" i="0" u="none" baseline="0" dirty="0" smtClean="0"/>
              <a:t>d’approvisionnement</a:t>
            </a:r>
            <a:r>
              <a:rPr lang="fr-FR" b="0" i="0" u="none" baseline="0" dirty="0"/>
              <a:t>. Notez </a:t>
            </a:r>
            <a:r>
              <a:rPr lang="fr-FR" b="0" i="0" u="none" baseline="0" dirty="0" smtClean="0"/>
              <a:t>qu’il s’agit d’une </a:t>
            </a:r>
            <a:r>
              <a:rPr lang="fr-FR" b="0" i="0" u="none" baseline="0" dirty="0"/>
              <a:t>présentation très générale de </a:t>
            </a:r>
            <a:r>
              <a:rPr lang="fr-FR" b="0" i="0" u="none" baseline="0" dirty="0" err="1"/>
              <a:t>SurveyCTO</a:t>
            </a:r>
            <a:r>
              <a:rPr lang="fr-FR" b="0" i="0" u="none" baseline="0" dirty="0"/>
              <a:t> qui </a:t>
            </a:r>
            <a:r>
              <a:rPr lang="fr-FR" b="0" i="0" u="none" baseline="0" dirty="0" smtClean="0"/>
              <a:t>n’apporte</a:t>
            </a:r>
            <a:r>
              <a:rPr lang="fr-FR" b="0" i="0" u="none" baseline="0" dirty="0"/>
              <a:t>, en elle-même, pas suffisamment </a:t>
            </a:r>
            <a:r>
              <a:rPr lang="fr-FR" b="0" i="0" u="none" baseline="0" dirty="0" smtClean="0"/>
              <a:t>d’informations </a:t>
            </a:r>
            <a:r>
              <a:rPr lang="fr-FR" b="0" i="0" u="none" baseline="0" dirty="0"/>
              <a:t>pour administrer cet outil. Cette session a pour but </a:t>
            </a:r>
            <a:r>
              <a:rPr lang="fr-FR" b="0" i="0" u="none" baseline="0" dirty="0" smtClean="0"/>
              <a:t>d’expliquer </a:t>
            </a:r>
            <a:r>
              <a:rPr lang="fr-FR" b="0" i="0" u="none" baseline="0" dirty="0"/>
              <a:t>comment utiliser les principales fonctions de </a:t>
            </a:r>
            <a:r>
              <a:rPr lang="fr-FR" b="0" i="0" u="none" baseline="0" dirty="0" err="1"/>
              <a:t>SurveyCTO</a:t>
            </a:r>
            <a:r>
              <a:rPr lang="fr-FR" b="0" i="0" u="none" baseline="0" dirty="0"/>
              <a:t> pour collecter des données et </a:t>
            </a:r>
            <a:r>
              <a:rPr lang="fr-FR" b="0" i="0" u="none" baseline="0" dirty="0" smtClean="0"/>
              <a:t>d’inciter </a:t>
            </a:r>
            <a:r>
              <a:rPr lang="fr-FR" b="0" i="0" u="none" baseline="0" dirty="0"/>
              <a:t>les participants à explorer davantage la plateforme et les applications associées afin de se familiariser avec </a:t>
            </a:r>
            <a:r>
              <a:rPr lang="fr-FR" b="0" i="0" u="none" baseline="0" dirty="0" smtClean="0"/>
              <a:t>l’ensemble </a:t>
            </a:r>
            <a:r>
              <a:rPr lang="fr-FR" b="0" i="0" u="none" baseline="0" dirty="0"/>
              <a:t>des processus inhérents à </a:t>
            </a:r>
            <a:r>
              <a:rPr lang="fr-FR" b="0" i="0" u="none" baseline="0" dirty="0" smtClean="0"/>
              <a:t>l’utilisation </a:t>
            </a:r>
            <a:r>
              <a:rPr lang="fr-FR" b="0" i="0" u="none" baseline="0" dirty="0"/>
              <a:t>de </a:t>
            </a:r>
            <a:r>
              <a:rPr lang="fr-FR" b="0" i="0" u="none" baseline="0" dirty="0" err="1"/>
              <a:t>SurveyCTO</a:t>
            </a:r>
            <a:r>
              <a:rPr lang="fr-FR" b="0" i="0" u="none" baseline="0" dirty="0"/>
              <a:t>. Les personnes qui effectueront les évaluations NSCA à </a:t>
            </a:r>
            <a:r>
              <a:rPr lang="fr-FR" b="0" i="0" u="none" baseline="0" dirty="0" smtClean="0"/>
              <a:t>l’aide </a:t>
            </a:r>
            <a:r>
              <a:rPr lang="fr-FR" b="0" i="0" u="none" baseline="0" dirty="0"/>
              <a:t>de </a:t>
            </a:r>
            <a:r>
              <a:rPr lang="fr-FR" b="0" i="0" u="none" baseline="0" dirty="0" smtClean="0"/>
              <a:t>l’outil </a:t>
            </a:r>
            <a:r>
              <a:rPr lang="fr-FR" b="0" i="0" u="none" baseline="0" dirty="0" err="1"/>
              <a:t>SurveyCTO</a:t>
            </a:r>
            <a:r>
              <a:rPr lang="fr-FR" b="0" i="0" u="none" baseline="0" dirty="0"/>
              <a:t> devront se familiariser davantage avec </a:t>
            </a:r>
            <a:r>
              <a:rPr lang="fr-FR" b="0" i="0" u="none" baseline="0" dirty="0" smtClean="0"/>
              <a:t>l’outil</a:t>
            </a:r>
            <a:r>
              <a:rPr lang="fr-FR" b="0" i="0" u="none" baseline="0" dirty="0"/>
              <a:t>.</a:t>
            </a:r>
            <a:endParaRPr lang="fr-FR" altLang="en-US" dirty="0"/>
          </a:p>
        </p:txBody>
      </p:sp>
      <p:sp>
        <p:nvSpPr>
          <p:cNvPr id="207876" name="Slide Number Placeholder 3">
            <a:extLst>
              <a:ext uri="{FF2B5EF4-FFF2-40B4-BE49-F238E27FC236}">
                <a16:creationId xmlns="" xmlns:a16="http://schemas.microsoft.com/office/drawing/2014/main" id="{61255A22-F311-4A82-9F16-026338B24A3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5057D2C-AFC5-4E91-8F08-17C1F1FB1C28}"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4125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a:extLst>
              <a:ext uri="{FF2B5EF4-FFF2-40B4-BE49-F238E27FC236}">
                <a16:creationId xmlns="" xmlns:a16="http://schemas.microsoft.com/office/drawing/2014/main" id="{7EF8D7BC-34ED-49C8-B082-5A616D7B44FC}"/>
              </a:ext>
            </a:extLst>
          </p:cNvPr>
          <p:cNvSpPr>
            <a:spLocks noGrp="1" noRot="1" noChangeAspect="1" noChangeArrowheads="1" noTextEdit="1"/>
          </p:cNvSpPr>
          <p:nvPr>
            <p:ph type="sldImg"/>
          </p:nvPr>
        </p:nvSpPr>
        <p:spPr>
          <a:ln/>
        </p:spPr>
      </p:sp>
      <p:sp>
        <p:nvSpPr>
          <p:cNvPr id="226307" name="Notes Placeholder 2">
            <a:extLst>
              <a:ext uri="{FF2B5EF4-FFF2-40B4-BE49-F238E27FC236}">
                <a16:creationId xmlns="" xmlns:a16="http://schemas.microsoft.com/office/drawing/2014/main" id="{8F529692-511E-4440-96E0-6F6024CEF2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Les outils de collecte des données </a:t>
            </a:r>
            <a:r>
              <a:rPr lang="fr-FR" b="0" i="0" u="none" baseline="0" dirty="0" err="1"/>
              <a:t>SurveyCTO</a:t>
            </a:r>
            <a:r>
              <a:rPr lang="fr-FR" b="0" i="0" u="none" baseline="0" dirty="0"/>
              <a:t> intègrent différents « types » de questions, associés à des symboles visuels afin </a:t>
            </a:r>
            <a:r>
              <a:rPr lang="fr-FR" b="0" i="0" u="none" baseline="0" dirty="0" smtClean="0"/>
              <a:t>d’identifier </a:t>
            </a:r>
            <a:r>
              <a:rPr lang="fr-FR" b="0" i="0" u="none" baseline="0" dirty="0"/>
              <a:t>le type de données à collecter. Par exemple :</a:t>
            </a:r>
          </a:p>
          <a:p>
            <a:pPr algn="l" rtl="0"/>
            <a:r>
              <a:rPr lang="fr-FR" b="0" i="0" u="none" baseline="0" dirty="0"/>
              <a:t>-Si les réponses sont précédées </a:t>
            </a:r>
            <a:r>
              <a:rPr lang="fr-FR" b="0" i="0" u="none" baseline="0" dirty="0" smtClean="0"/>
              <a:t>d’un </a:t>
            </a:r>
            <a:r>
              <a:rPr lang="fr-FR" b="0" i="0" u="none" baseline="0" dirty="0"/>
              <a:t>cercle, cela signifie </a:t>
            </a:r>
            <a:r>
              <a:rPr lang="fr-FR" b="0" i="0" u="none" baseline="0" dirty="0" smtClean="0"/>
              <a:t>qu’une </a:t>
            </a:r>
            <a:r>
              <a:rPr lang="fr-FR" b="0" i="0" u="none" baseline="0" dirty="0"/>
              <a:t>seule réponse peut être sélectionnée (Question 102 dans cette diapositive). Si vous « touchez » </a:t>
            </a:r>
            <a:r>
              <a:rPr lang="fr-FR" b="0" i="0" u="none" baseline="0" dirty="0" smtClean="0"/>
              <a:t>l’une </a:t>
            </a:r>
            <a:r>
              <a:rPr lang="fr-FR" b="0" i="0" u="none" baseline="0" dirty="0"/>
              <a:t>des réponses, le cercle se remplit. Si une seconde réponse est sélectionnée, le premier cercle redevient vide et celui qui figure à côté de la seconde réponse se remplit à son tour.</a:t>
            </a:r>
          </a:p>
          <a:p>
            <a:pPr algn="l" rtl="0"/>
            <a:r>
              <a:rPr lang="fr-FR" b="0" i="0" u="none" baseline="0" dirty="0"/>
              <a:t>-Si les réponses sont précédées de cases, cela signifie que plusieurs réponses peuvent être sélectionnées (Question 207 dans cette diapositive). Lorsque vous touchez une réponse, une coche apparaît dans la case située en regard de la réponse. Si une seconde réponse est sélectionnée, une coche apparaît en regard de la réponse, et la première est conservée. Une réponse peut être « désélectionnée » en tapant de nouveau sur la réponse.</a:t>
            </a:r>
          </a:p>
          <a:p>
            <a:pPr algn="l" rtl="0"/>
            <a:r>
              <a:rPr lang="fr-FR" b="0" i="0" u="none" baseline="0" dirty="0"/>
              <a:t>-Une ligne vide indique que le collecteur de données doit saisir une réponse sous forme de texte (Question 310a dans la diapositive). Il suffit alors au collecteur de données </a:t>
            </a:r>
            <a:r>
              <a:rPr lang="fr-FR" b="0" i="0" u="none" baseline="0" dirty="0" smtClean="0"/>
              <a:t>d’appuyer </a:t>
            </a:r>
            <a:r>
              <a:rPr lang="fr-FR" b="0" i="0" u="none" baseline="0" dirty="0"/>
              <a:t>sur la ligne ou sur le curseur pour </a:t>
            </a:r>
            <a:r>
              <a:rPr lang="fr-FR" b="0" i="0" u="none" baseline="0" dirty="0" smtClean="0"/>
              <a:t>qu’une </a:t>
            </a:r>
            <a:r>
              <a:rPr lang="fr-FR" b="0" i="0" u="none" baseline="0" dirty="0"/>
              <a:t>boîte de dialogue dans laquelle il peut saisir la réponse à la question apparaisse à </a:t>
            </a:r>
            <a:r>
              <a:rPr lang="fr-FR" b="0" i="0" u="none" baseline="0" dirty="0" smtClean="0"/>
              <a:t>l’écran</a:t>
            </a:r>
            <a:r>
              <a:rPr lang="fr-FR" b="0" i="0" u="none" baseline="0" dirty="0"/>
              <a:t>.</a:t>
            </a:r>
          </a:p>
          <a:p>
            <a:pPr algn="l" rtl="0"/>
            <a:r>
              <a:rPr lang="fr-FR" b="0" i="0" u="none" baseline="0" dirty="0"/>
              <a:t>-Certaines questions consécutives sont associées aux mêmes catégories de réponses : les questions sont affichées en bas de </a:t>
            </a:r>
            <a:r>
              <a:rPr lang="fr-FR" b="0" i="0" u="none" baseline="0" dirty="0" smtClean="0"/>
              <a:t>l’écran </a:t>
            </a:r>
            <a:r>
              <a:rPr lang="fr-FR" b="0" i="0" u="none" baseline="0" dirty="0"/>
              <a:t>alors que les catégories de réponses figurent dans la partie supérieure (Question 709 sur cette diapositive).</a:t>
            </a:r>
          </a:p>
          <a:p>
            <a:endParaRPr lang="fr-FR" altLang="en-US" baseline="0" dirty="0"/>
          </a:p>
        </p:txBody>
      </p:sp>
      <p:sp>
        <p:nvSpPr>
          <p:cNvPr id="226308" name="Slide Number Placeholder 3">
            <a:extLst>
              <a:ext uri="{FF2B5EF4-FFF2-40B4-BE49-F238E27FC236}">
                <a16:creationId xmlns="" xmlns:a16="http://schemas.microsoft.com/office/drawing/2014/main" id="{579208AD-B06E-4A50-92D7-A13A0EAF49C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A7589BE-04D8-46E0-BBB8-B6FBC171F7F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39615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Lorsque les collecteurs de données terminent un formulaire : À la fin du formulaire se trouve un bouton qui leur permet </a:t>
            </a:r>
            <a:r>
              <a:rPr lang="fr-FR" b="0" i="0" u="none" baseline="0" dirty="0" smtClean="0"/>
              <a:t>d’enregistrer </a:t>
            </a:r>
            <a:r>
              <a:rPr lang="fr-FR" b="0" i="0" u="none" baseline="0" dirty="0"/>
              <a:t>le formulaire et de le quitter. Ceci leur permet </a:t>
            </a:r>
            <a:r>
              <a:rPr lang="fr-FR" b="0" i="0" u="none" baseline="0" dirty="0" smtClean="0"/>
              <a:t>d’en </a:t>
            </a:r>
            <a:r>
              <a:rPr lang="fr-FR" b="0" i="0" u="none" baseline="0" dirty="0"/>
              <a:t>ouvrir un autre. </a:t>
            </a:r>
            <a:r>
              <a:rPr lang="fr-FR" b="0" i="0" u="none" baseline="0" dirty="0" err="1"/>
              <a:t>SurveyCTO</a:t>
            </a:r>
            <a:r>
              <a:rPr lang="fr-FR" b="0" i="0" u="none" baseline="0" dirty="0"/>
              <a:t> sauvegarde régulièrement les données lors de leur saisie, mais il est toujours recommandé </a:t>
            </a:r>
            <a:r>
              <a:rPr lang="fr-FR" b="0" i="0" u="none" baseline="0" dirty="0" smtClean="0"/>
              <a:t>d’enregistrer </a:t>
            </a:r>
            <a:r>
              <a:rPr lang="fr-FR" b="0" i="0" u="none" baseline="0" dirty="0"/>
              <a:t>les données. Les collecteurs de données peuvent modifier le nom du formulaire en sélectionnant la ligne qui se trouve sous </a:t>
            </a:r>
            <a:r>
              <a:rPr lang="fr-FR" b="0" i="0" u="none" baseline="0" dirty="0" smtClean="0"/>
              <a:t>l’invite </a:t>
            </a:r>
            <a:r>
              <a:rPr lang="fr-FR" b="0" i="0" u="none" baseline="0" dirty="0"/>
              <a:t>« Attribuez un nom à ce formulaire » à </a:t>
            </a:r>
            <a:r>
              <a:rPr lang="fr-FR" b="0" i="0" u="none" baseline="0" dirty="0" smtClean="0"/>
              <a:t>l’écran</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fr-FR"/>
          </a:p>
        </p:txBody>
      </p:sp>
    </p:spTree>
    <p:extLst>
      <p:ext uri="{BB962C8B-B14F-4D97-AF65-F5344CB8AC3E}">
        <p14:creationId xmlns:p14="http://schemas.microsoft.com/office/powerpoint/2010/main" val="527032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Une fois les formulaires de collecte de données enregistrés, vous pouvez y accéder de nouveau à </a:t>
            </a:r>
            <a:r>
              <a:rPr lang="fr-FR" b="0" i="0" u="none" baseline="0" dirty="0" smtClean="0"/>
              <a:t>l’aide </a:t>
            </a:r>
            <a:r>
              <a:rPr lang="fr-FR" b="0" i="0" u="none" baseline="0" dirty="0"/>
              <a:t>du bouton « Modifier le formulaire enregistré » disponible sur </a:t>
            </a:r>
            <a:r>
              <a:rPr lang="fr-FR" b="0" i="0" u="none" baseline="0" dirty="0" smtClean="0"/>
              <a:t>l’écran </a:t>
            </a:r>
            <a:r>
              <a:rPr lang="fr-FR" b="0" i="0" u="none" baseline="0" dirty="0"/>
              <a:t>principal de </a:t>
            </a:r>
            <a:r>
              <a:rPr lang="fr-FR" b="0" i="0" u="none" baseline="0" dirty="0" err="1"/>
              <a:t>SurveyCTO</a:t>
            </a:r>
            <a:r>
              <a:rPr lang="fr-FR" b="0" i="0" u="none" baseline="0" dirty="0"/>
              <a:t> </a:t>
            </a:r>
            <a:r>
              <a:rPr lang="fr-FR" b="0" i="0" u="none" baseline="0" dirty="0" err="1"/>
              <a:t>Collect</a:t>
            </a:r>
            <a:r>
              <a:rPr lang="fr-FR" b="0" i="0" u="none" baseline="0" dirty="0"/>
              <a:t>. Le fait de </a:t>
            </a:r>
            <a:r>
              <a:rPr lang="fr-FR" b="0" i="0" u="none" baseline="0" dirty="0" smtClean="0"/>
              <a:t>cliquer/d’appuyer </a:t>
            </a:r>
            <a:r>
              <a:rPr lang="fr-FR" b="0" i="0" u="none" baseline="0" dirty="0"/>
              <a:t>sur ce bouton ouvre un écran sur lequel figure </a:t>
            </a:r>
            <a:r>
              <a:rPr lang="fr-FR" b="0" i="0" u="none" baseline="0" dirty="0" smtClean="0"/>
              <a:t>l’ensemble </a:t>
            </a:r>
            <a:r>
              <a:rPr lang="fr-FR" b="0" i="0" u="none" baseline="0" dirty="0"/>
              <a:t>des formulaires qui ont été (a) enregistrés sur la tablette ou sur un autre appareil et (B) ont été envoyés vers le Cloud </a:t>
            </a:r>
            <a:r>
              <a:rPr lang="fr-FR" b="0" i="0" u="none" baseline="0" dirty="0" err="1"/>
              <a:t>SurveyCTO</a:t>
            </a:r>
            <a:r>
              <a:rPr lang="fr-FR" b="0" i="0" u="none" baseline="0" dirty="0"/>
              <a:t>. Lorsque vous appuyez sur un formulaire donné, </a:t>
            </a:r>
            <a:r>
              <a:rPr lang="fr-FR" b="0" i="0" u="none" baseline="0" dirty="0" smtClean="0"/>
              <a:t>l’écran </a:t>
            </a:r>
            <a:r>
              <a:rPr lang="fr-FR" b="0" i="0" u="none" baseline="0" dirty="0"/>
              <a:t>affiche </a:t>
            </a:r>
            <a:r>
              <a:rPr lang="fr-FR" b="0" i="0" u="none" baseline="0" dirty="0" smtClean="0"/>
              <a:t>l’ensemble </a:t>
            </a:r>
            <a:r>
              <a:rPr lang="fr-FR" b="0" i="0" u="none" baseline="0" dirty="0"/>
              <a:t>des questions qui lui sont associées (notez </a:t>
            </a:r>
            <a:r>
              <a:rPr lang="fr-FR" b="0" i="0" u="none" baseline="0" dirty="0" smtClean="0"/>
              <a:t>qu’il </a:t>
            </a:r>
            <a:r>
              <a:rPr lang="fr-FR" b="0" i="0" u="none" baseline="0" dirty="0"/>
              <a:t>peut être nécessaire de faire défiler/balayer </a:t>
            </a:r>
            <a:r>
              <a:rPr lang="fr-FR" b="0" i="0" u="none" baseline="0" dirty="0" smtClean="0"/>
              <a:t>l’affichage </a:t>
            </a:r>
            <a:r>
              <a:rPr lang="fr-FR" b="0" i="0" u="none" baseline="0" dirty="0"/>
              <a:t>afin de voir toutes les questions). Les questions pour lesquelles une réponse a été donnée </a:t>
            </a:r>
            <a:r>
              <a:rPr lang="fr-FR" b="0" i="0" u="none" baseline="0" dirty="0" smtClean="0"/>
              <a:t>s’affichent </a:t>
            </a:r>
            <a:r>
              <a:rPr lang="fr-FR" b="0" i="0" u="none" baseline="0" dirty="0"/>
              <a:t>en vert, tandis que celles pour lesquelles aucune réponse </a:t>
            </a:r>
            <a:r>
              <a:rPr lang="fr-FR" b="0" i="0" u="none" baseline="0" dirty="0" smtClean="0"/>
              <a:t>n’a </a:t>
            </a:r>
            <a:r>
              <a:rPr lang="fr-FR" b="0" i="0" u="none" baseline="0" dirty="0"/>
              <a:t>été fournie apparaissent en rouge. Les collecteurs de données peuvent mettre à jour ou modifier des formulaires enregistrés en sélectionnant des questions individuelles.</a:t>
            </a:r>
            <a:endParaRPr lang="fr-F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16411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Lorsqu’une </a:t>
            </a:r>
            <a:r>
              <a:rPr lang="fr-FR" b="0" i="0" u="none" baseline="0" dirty="0"/>
              <a:t>réponse a été sélectionnée pour toutes les questions requises, le formulaire devient admissible à </a:t>
            </a:r>
            <a:r>
              <a:rPr lang="fr-FR" b="0" i="0" u="none" baseline="0" dirty="0" smtClean="0"/>
              <a:t>l’envoi </a:t>
            </a:r>
            <a:r>
              <a:rPr lang="fr-FR" b="0" i="0" u="none" baseline="0" dirty="0"/>
              <a:t>(notez que </a:t>
            </a:r>
            <a:r>
              <a:rPr lang="fr-FR" b="0" i="0" u="none" baseline="0" dirty="0" err="1"/>
              <a:t>SurveyCTO</a:t>
            </a:r>
            <a:r>
              <a:rPr lang="fr-FR" b="0" i="0" u="none" baseline="0" dirty="0"/>
              <a:t> </a:t>
            </a:r>
            <a:r>
              <a:rPr lang="fr-FR" b="0" i="0" u="none" baseline="0" dirty="0" err="1"/>
              <a:t>Collect</a:t>
            </a:r>
            <a:r>
              <a:rPr lang="fr-FR" b="0" i="0" u="none" baseline="0" dirty="0"/>
              <a:t> propose une option pour envoyer automatiquement les formulaires lorsque la tablette est connectée à un réseau ou au réseau </a:t>
            </a:r>
            <a:r>
              <a:rPr lang="fr-FR" b="0" i="0" u="none" baseline="0" dirty="0" err="1"/>
              <a:t>WiFi</a:t>
            </a:r>
            <a:r>
              <a:rPr lang="fr-FR" b="0" i="0" u="none" baseline="0" dirty="0"/>
              <a:t>). Pour envoyer un formulaire vers le Cloud </a:t>
            </a:r>
            <a:r>
              <a:rPr lang="fr-FR" b="0" i="0" u="none" baseline="0" dirty="0" err="1"/>
              <a:t>SurveyCTO</a:t>
            </a:r>
            <a:r>
              <a:rPr lang="fr-FR" b="0" i="0" u="none" baseline="0" dirty="0"/>
              <a:t>, le collecteur de données doit cliquer/appuyer sur le bouton « Envoyer le formulaire finalisé ». Sur </a:t>
            </a:r>
            <a:r>
              <a:rPr lang="fr-FR" b="0" i="0" u="none" baseline="0" dirty="0" smtClean="0"/>
              <a:t>l’écran </a:t>
            </a:r>
            <a:r>
              <a:rPr lang="fr-FR" b="0" i="0" u="none" baseline="0" dirty="0"/>
              <a:t>suivant, il sélectionne chacun des formulaires </a:t>
            </a:r>
            <a:r>
              <a:rPr lang="fr-FR" b="0" i="0" u="none" baseline="0" dirty="0" smtClean="0"/>
              <a:t>qu’il </a:t>
            </a:r>
            <a:r>
              <a:rPr lang="fr-FR" b="0" i="0" u="none" baseline="0" dirty="0"/>
              <a:t>souhaite envoyer ; notez que seuls les formulaires admissibles à </a:t>
            </a:r>
            <a:r>
              <a:rPr lang="fr-FR" b="0" i="0" u="none" baseline="0" dirty="0" smtClean="0"/>
              <a:t>l’envoi </a:t>
            </a:r>
            <a:r>
              <a:rPr lang="fr-FR" b="0" i="0" u="none" baseline="0" dirty="0"/>
              <a:t>sont affichés. Une fois les formulaires voulus sélectionnés (en cochant les cases situées à droite de chacun </a:t>
            </a:r>
            <a:r>
              <a:rPr lang="fr-FR" b="0" i="0" u="none" baseline="0" dirty="0" smtClean="0"/>
              <a:t>d’eux</a:t>
            </a:r>
            <a:r>
              <a:rPr lang="fr-FR" b="0" i="0" u="none" baseline="0" dirty="0"/>
              <a:t>) et la tablette connectée au réseau adéquat, au </a:t>
            </a:r>
            <a:r>
              <a:rPr lang="fr-FR" b="0" i="0" u="none" baseline="0" dirty="0" err="1"/>
              <a:t>WiFi</a:t>
            </a:r>
            <a:r>
              <a:rPr lang="fr-FR" b="0" i="0" u="none" baseline="0" dirty="0"/>
              <a:t>, ou à un point de connexion, les formulaires peuvent être envoyés vers le Cloud </a:t>
            </a:r>
            <a:r>
              <a:rPr lang="fr-FR" b="0" i="0" u="none" baseline="0" dirty="0" err="1"/>
              <a:t>SurveyCTO</a:t>
            </a:r>
            <a:r>
              <a:rPr lang="fr-FR" b="0" i="0" u="none" baseline="0" dirty="0"/>
              <a:t> en cliquant ou en appuyant sur le bouton « Envoyer la sélection » disponible en bas à droite de </a:t>
            </a:r>
            <a:r>
              <a:rPr lang="fr-FR" b="0" i="0" u="none" baseline="0" dirty="0" smtClean="0"/>
              <a:t>l’écran</a:t>
            </a:r>
            <a:r>
              <a:rPr lang="fr-FR" b="0" i="0" u="none" baseline="0" dirty="0"/>
              <a:t>. Notez que </a:t>
            </a:r>
            <a:r>
              <a:rPr lang="fr-FR" b="0" i="0" u="none" baseline="0" dirty="0" smtClean="0"/>
              <a:t>l’interface </a:t>
            </a:r>
            <a:r>
              <a:rPr lang="fr-FR" b="0" i="0" u="none" baseline="0" dirty="0"/>
              <a:t>de </a:t>
            </a:r>
            <a:r>
              <a:rPr lang="fr-FR" b="0" i="0" u="none" baseline="0" dirty="0" err="1"/>
              <a:t>SurveyCTO</a:t>
            </a:r>
            <a:r>
              <a:rPr lang="fr-FR" b="0" i="0" u="none" baseline="0" dirty="0"/>
              <a:t> peut être affichée dans plusieurs langues (par exemple en français dans la diapositive ci-dessus).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13</a:t>
            </a:fld>
            <a:endParaRPr lang="fr-FR"/>
          </a:p>
        </p:txBody>
      </p:sp>
    </p:spTree>
    <p:extLst>
      <p:ext uri="{BB962C8B-B14F-4D97-AF65-F5344CB8AC3E}">
        <p14:creationId xmlns:p14="http://schemas.microsoft.com/office/powerpoint/2010/main" val="1920906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Si la tablette est correctement connectée à un réseau, au </a:t>
            </a:r>
            <a:r>
              <a:rPr lang="fr-FR" b="0" i="0" u="none" baseline="0" dirty="0" err="1"/>
              <a:t>WiFi</a:t>
            </a:r>
            <a:r>
              <a:rPr lang="fr-FR" b="0" i="0" u="none" baseline="0" dirty="0"/>
              <a:t> ou à un point de connexion, </a:t>
            </a:r>
            <a:r>
              <a:rPr lang="fr-FR" b="0" i="0" u="none" baseline="0" dirty="0" smtClean="0"/>
              <a:t>l’application </a:t>
            </a:r>
            <a:r>
              <a:rPr lang="fr-FR" b="0" i="0" u="none" baseline="0" dirty="0"/>
              <a:t>affiche une fenêtre contextuelle indiquant que le formulaire a bien été envoyé.</a:t>
            </a:r>
          </a:p>
          <a:p>
            <a:endParaRPr lang="fr-FR" baseline="0" dirty="0"/>
          </a:p>
          <a:p>
            <a:pPr algn="l" rtl="0"/>
            <a:r>
              <a:rPr lang="fr-FR" b="0" i="0" u="none" baseline="0" dirty="0"/>
              <a:t>Une fois envoyés, les formulaires ne peuvent plus être modifiés par les collecteurs de données et ne sont plus accessibles sur la tablette (ils « disparaissent » de la tablette). Si le formulaire est encore accessible sur la tablette, cela indique </a:t>
            </a:r>
            <a:r>
              <a:rPr lang="fr-FR" b="0" i="0" u="none" baseline="0" dirty="0" smtClean="0"/>
              <a:t>qu’il n’a </a:t>
            </a:r>
            <a:r>
              <a:rPr lang="fr-FR" b="0" i="0" u="none" baseline="0" dirty="0"/>
              <a:t>pas été correctement envoyé vers le Cloud </a:t>
            </a:r>
            <a:r>
              <a:rPr lang="fr-FR" b="0" i="0" u="none" baseline="0" dirty="0" err="1"/>
              <a:t>SurveyCTO</a:t>
            </a:r>
            <a:r>
              <a:rPr lang="fr-FR" b="0" i="0" u="none" baseline="0" dirty="0"/>
              <a:t>.</a:t>
            </a:r>
            <a:endParaRPr lang="fr-FR" dirty="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14</a:t>
            </a:fld>
            <a:endParaRPr lang="fr-FR"/>
          </a:p>
        </p:txBody>
      </p:sp>
    </p:spTree>
    <p:extLst>
      <p:ext uri="{BB962C8B-B14F-4D97-AF65-F5344CB8AC3E}">
        <p14:creationId xmlns:p14="http://schemas.microsoft.com/office/powerpoint/2010/main" val="300084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Il est recommandé de collecter les données par voie électronique (à </a:t>
            </a:r>
            <a:r>
              <a:rPr lang="fr-FR" b="0" i="0" u="none" baseline="0" dirty="0" smtClean="0"/>
              <a:t>l’aide </a:t>
            </a:r>
            <a:r>
              <a:rPr lang="fr-FR" b="0" i="0" u="none" baseline="0" dirty="0"/>
              <a:t>de tablettes ou de smartphones) car cela permet une surveillance en temps réel ou presque de la collecte des données et un traitement rapide des résultats (sans </a:t>
            </a:r>
            <a:r>
              <a:rPr lang="fr-FR" b="0" i="0" u="none" baseline="0" dirty="0" smtClean="0"/>
              <a:t>qu’il </a:t>
            </a:r>
            <a:r>
              <a:rPr lang="fr-FR" b="0" i="0" u="none" baseline="0" dirty="0"/>
              <a:t>soit nécessaire, par exemple, de saisir les données après leur collecte).</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p>
          <a:p>
            <a:pPr algn="l" rtl="0"/>
            <a:r>
              <a:rPr lang="fr-FR" b="0" i="0" u="none" baseline="0" dirty="0"/>
              <a:t>Les outils de collecte de données nécessaires à la réalisation </a:t>
            </a:r>
            <a:r>
              <a:rPr lang="fr-FR" b="0" i="0" u="none" baseline="0" dirty="0" smtClean="0"/>
              <a:t>d’une </a:t>
            </a:r>
            <a:r>
              <a:rPr lang="fr-FR" b="0" i="0" u="none" baseline="0" dirty="0"/>
              <a:t>évaluation NSCA ont été préparés à </a:t>
            </a:r>
            <a:r>
              <a:rPr lang="fr-FR" b="0" i="0" u="none" baseline="0" dirty="0" smtClean="0"/>
              <a:t>l’aide </a:t>
            </a:r>
            <a:r>
              <a:rPr lang="fr-FR" b="0" i="0" u="none" baseline="0" dirty="0"/>
              <a:t>de la plateforme </a:t>
            </a:r>
            <a:r>
              <a:rPr lang="fr-FR" b="0" i="0" u="none" baseline="0" dirty="0" err="1"/>
              <a:t>SurveyCTO</a:t>
            </a:r>
            <a:r>
              <a:rPr lang="fr-FR" b="0" i="0" u="none" baseline="0" dirty="0"/>
              <a:t>. Il </a:t>
            </a:r>
            <a:r>
              <a:rPr lang="fr-FR" b="0" i="0" u="none" baseline="0" dirty="0" smtClean="0"/>
              <a:t>n’est </a:t>
            </a:r>
            <a:r>
              <a:rPr lang="fr-FR" b="0" i="0" u="none" baseline="0" dirty="0"/>
              <a:t>pas obligatoire </a:t>
            </a:r>
            <a:r>
              <a:rPr lang="fr-FR" b="0" i="0" u="none" baseline="0" dirty="0" smtClean="0"/>
              <a:t>d’utiliser l’outil </a:t>
            </a:r>
            <a:r>
              <a:rPr lang="fr-FR" b="0" i="0" u="none" baseline="0" dirty="0" err="1"/>
              <a:t>SurveyCTO</a:t>
            </a:r>
            <a:r>
              <a:rPr lang="fr-FR" b="0" i="0" u="none" baseline="0" dirty="0"/>
              <a:t> pour effectuer une évaluation NSCA ; il existe en effet de nombreuses plateformes permettant de collecter les données de manière électronique. Les caractéristiques et les capacités de ces plateformes évoluent régulièrement. La plateforme </a:t>
            </a:r>
            <a:r>
              <a:rPr lang="fr-FR" b="0" i="0" u="none" baseline="0" dirty="0" err="1"/>
              <a:t>SurveyCTO</a:t>
            </a:r>
            <a:r>
              <a:rPr lang="fr-FR" b="0" i="0" u="none" baseline="0" dirty="0"/>
              <a:t> a été sélectionnée en raison de sa sécurité (en termes de cryptage de données et </a:t>
            </a:r>
            <a:r>
              <a:rPr lang="fr-FR" b="0" i="0" u="none" baseline="0" dirty="0" smtClean="0"/>
              <a:t>d’absence </a:t>
            </a:r>
            <a:r>
              <a:rPr lang="fr-FR" b="0" i="0" u="none" baseline="0" dirty="0"/>
              <a:t>de « perte » de données lors de leur transfert des tablettes vers le Cloud) et de son faible coût. Plus </a:t>
            </a:r>
            <a:r>
              <a:rPr lang="fr-FR" b="0" i="0" u="none" baseline="0" dirty="0" smtClean="0"/>
              <a:t>d’informations </a:t>
            </a:r>
            <a:r>
              <a:rPr lang="fr-FR" b="0" i="0" u="none" baseline="0" dirty="0"/>
              <a:t>sont disponibles sur le site de </a:t>
            </a:r>
            <a:r>
              <a:rPr lang="fr-FR" b="0" i="0" u="none" baseline="0" dirty="0" err="1"/>
              <a:t>SurveyCTO</a:t>
            </a:r>
            <a:r>
              <a:rPr lang="fr-FR" b="0" i="0" u="none" baseline="0" dirty="0"/>
              <a:t> (voir diapositive suivante). Compatible avec la plupart des logiciels de traitement de données, comme Excel, Stata, etc., </a:t>
            </a:r>
            <a:r>
              <a:rPr lang="fr-FR" b="0" i="0" u="none" baseline="0" dirty="0" err="1"/>
              <a:t>SurveyCTO</a:t>
            </a:r>
            <a:r>
              <a:rPr lang="fr-FR" b="0" i="0" u="none" baseline="0" dirty="0"/>
              <a:t> offre, en outre, un service </a:t>
            </a:r>
            <a:r>
              <a:rPr lang="fr-FR" b="0" i="0" u="none" baseline="0" dirty="0" smtClean="0"/>
              <a:t>d’assistance </a:t>
            </a:r>
            <a:r>
              <a:rPr lang="fr-FR" b="0" i="0" u="none" baseline="0" dirty="0"/>
              <a:t>réactif et professionnel. Cet outil présente néanmoins </a:t>
            </a:r>
            <a:r>
              <a:rPr lang="fr-FR" b="0" i="0" u="none" baseline="0" dirty="0" smtClean="0"/>
              <a:t>l’inconvénient </a:t>
            </a:r>
            <a:r>
              <a:rPr lang="fr-FR" b="0" i="0" u="none" baseline="0" dirty="0"/>
              <a:t>de </a:t>
            </a:r>
            <a:r>
              <a:rPr lang="fr-FR" b="0" i="0" u="none" baseline="0" dirty="0" smtClean="0"/>
              <a:t>n’être </a:t>
            </a:r>
            <a:r>
              <a:rPr lang="fr-FR" b="0" i="0" u="none" baseline="0" dirty="0"/>
              <a:t>compatible </a:t>
            </a:r>
            <a:r>
              <a:rPr lang="fr-FR" b="0" i="0" u="none" baseline="0" dirty="0" smtClean="0"/>
              <a:t>qu’avec </a:t>
            </a:r>
            <a:r>
              <a:rPr lang="fr-FR" b="0" i="0" u="none" baseline="0" dirty="0"/>
              <a:t>les systèmes Android et de proposer des formats ou des capacités </a:t>
            </a:r>
            <a:r>
              <a:rPr lang="fr-FR" b="0" i="0" u="none" baseline="0" dirty="0" smtClean="0"/>
              <a:t>d’affichage </a:t>
            </a:r>
            <a:r>
              <a:rPr lang="fr-FR" b="0" i="0" u="none" baseline="0" dirty="0"/>
              <a:t>assez limités pour la collecte des données (hors ligne).</a:t>
            </a:r>
          </a:p>
          <a:p>
            <a:endParaRPr lang="fr-FR" altLang="en-US" baseline="0" dirty="0"/>
          </a:p>
          <a:p>
            <a:pPr algn="l" rtl="0"/>
            <a:r>
              <a:rPr lang="fr-FR" b="0" i="0" u="none" baseline="0" dirty="0"/>
              <a:t>Un code </a:t>
            </a:r>
            <a:r>
              <a:rPr lang="fr-FR" b="0" i="0" u="none" baseline="0" dirty="0" err="1"/>
              <a:t>prégénéré</a:t>
            </a:r>
            <a:r>
              <a:rPr lang="fr-FR" b="0" i="0" u="none" baseline="0" dirty="0"/>
              <a:t> pour le questionnaire NSCA standard et la collecte des KPI doit être disponible sur le site Web de la NSCA. De plus, les modèles </a:t>
            </a:r>
            <a:r>
              <a:rPr lang="fr-FR" b="0" i="0" u="none" baseline="0" dirty="0" smtClean="0"/>
              <a:t>d’analyse </a:t>
            </a:r>
            <a:r>
              <a:rPr lang="fr-FR" b="0" i="0" u="none" baseline="0" dirty="0"/>
              <a:t>des données sont conçus pour être utilisés avec les résultats de </a:t>
            </a:r>
            <a:r>
              <a:rPr lang="fr-FR" b="0" i="0" u="none" baseline="0" dirty="0" err="1"/>
              <a:t>SurveyCTO</a:t>
            </a:r>
            <a:r>
              <a:rPr lang="fr-FR" b="0" i="0" u="none" baseline="0" dirty="0"/>
              <a:t>.</a:t>
            </a:r>
            <a:endParaRPr lang="fr-FR" altLang="en-US" dirty="0"/>
          </a:p>
        </p:txBody>
      </p:sp>
      <p:sp>
        <p:nvSpPr>
          <p:cNvPr id="209924" name="Slide Number Placeholder 3">
            <a:extLst>
              <a:ext uri="{FF2B5EF4-FFF2-40B4-BE49-F238E27FC236}">
                <a16:creationId xmlns=""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60718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a:extLst>
              <a:ext uri="{FF2B5EF4-FFF2-40B4-BE49-F238E27FC236}">
                <a16:creationId xmlns="" xmlns:a16="http://schemas.microsoft.com/office/drawing/2014/main" id="{27EAE3C4-8619-499C-B07D-4F12124D4BDD}"/>
              </a:ext>
            </a:extLst>
          </p:cNvPr>
          <p:cNvSpPr>
            <a:spLocks noGrp="1" noRot="1" noChangeAspect="1" noChangeArrowheads="1" noTextEdit="1"/>
          </p:cNvSpPr>
          <p:nvPr>
            <p:ph type="sldImg"/>
          </p:nvPr>
        </p:nvSpPr>
        <p:spPr>
          <a:ln/>
        </p:spPr>
      </p:sp>
      <p:sp>
        <p:nvSpPr>
          <p:cNvPr id="211971" name="Notes Placeholder 2">
            <a:extLst>
              <a:ext uri="{FF2B5EF4-FFF2-40B4-BE49-F238E27FC236}">
                <a16:creationId xmlns="" xmlns:a16="http://schemas.microsoft.com/office/drawing/2014/main" id="{C0C08C85-8864-489B-8867-BE2F7380F76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err="1"/>
              <a:t>SurveyCTO</a:t>
            </a:r>
            <a:r>
              <a:rPr lang="fr-FR" b="0" i="0" u="none" baseline="0" dirty="0"/>
              <a:t> inclut une application de « collecte » téléchargeable qui peut être installée sur les smartphones et tablettes fonctionnant sous Android. La collecte de données en ligne via, par exemple, un navigateur Web est également possible, mais probablement peu pertinente pour de nombreuses structures à faibles ou moyens revenus. Les données collectées peuvent être envoyées vers le Cloud </a:t>
            </a:r>
            <a:r>
              <a:rPr lang="fr-FR" b="0" i="0" u="none" baseline="0" dirty="0" err="1"/>
              <a:t>SurveyCTO</a:t>
            </a:r>
            <a:r>
              <a:rPr lang="fr-FR" b="0" i="0" u="none" baseline="0" dirty="0"/>
              <a:t> à </a:t>
            </a:r>
            <a:r>
              <a:rPr lang="fr-FR" b="0" i="0" u="none" baseline="0" dirty="0" smtClean="0"/>
              <a:t>l’aide d’une </a:t>
            </a:r>
            <a:r>
              <a:rPr lang="fr-FR" b="0" i="0" u="none" baseline="0" dirty="0"/>
              <a:t>connexion Internet (qui peut être directement établie par réseau </a:t>
            </a:r>
            <a:r>
              <a:rPr lang="fr-FR" b="0" i="0" u="none" baseline="0" dirty="0" err="1"/>
              <a:t>WiFi</a:t>
            </a:r>
            <a:r>
              <a:rPr lang="fr-FR" b="0" i="0" u="none" baseline="0" dirty="0"/>
              <a:t> ou en utilisant un smartphone pour créer un point de connexion partout où une couverture réseau est disponible). Les données sont alors immédiatement téléchargeables via le site Web </a:t>
            </a:r>
            <a:r>
              <a:rPr lang="fr-FR" b="0" i="0" u="none" baseline="0" dirty="0" err="1"/>
              <a:t>SurveyCTO</a:t>
            </a:r>
            <a:r>
              <a:rPr lang="fr-FR" b="0" i="0" u="none" baseline="0" dirty="0"/>
              <a:t>.</a:t>
            </a:r>
          </a:p>
          <a:p>
            <a:endParaRPr lang="fr-FR" altLang="en-US" baseline="0" dirty="0"/>
          </a:p>
          <a:p>
            <a:pPr algn="l" rtl="0"/>
            <a:r>
              <a:rPr lang="fr-FR" b="0" i="0" u="none" baseline="0" dirty="0"/>
              <a:t>Les outils de collecte de données </a:t>
            </a:r>
            <a:r>
              <a:rPr lang="fr-FR" b="0" i="0" u="none" baseline="0" dirty="0" err="1"/>
              <a:t>SurveyCTO</a:t>
            </a:r>
            <a:r>
              <a:rPr lang="fr-FR" b="0" i="0" u="none" baseline="0" dirty="0"/>
              <a:t> peuvent être « programmés » dans Microsoft Excel ou en ligne via le site Web </a:t>
            </a:r>
            <a:r>
              <a:rPr lang="fr-FR" b="0" i="0" u="none" baseline="0" dirty="0" err="1"/>
              <a:t>SurveyCTO</a:t>
            </a:r>
            <a:r>
              <a:rPr lang="fr-FR" b="0" i="0" u="none" baseline="0" dirty="0"/>
              <a:t>.</a:t>
            </a:r>
          </a:p>
          <a:p>
            <a:endParaRPr lang="fr-FR" altLang="en-US" baseline="0" dirty="0"/>
          </a:p>
          <a:p>
            <a:pPr algn="l" rtl="0"/>
            <a:r>
              <a:rPr lang="fr-FR" b="0" i="0" u="none" baseline="0" dirty="0"/>
              <a:t>Les liens fournis permettent </a:t>
            </a:r>
            <a:r>
              <a:rPr lang="fr-FR" b="0" i="0" u="none" baseline="0" dirty="0" smtClean="0"/>
              <a:t>d’obtenir </a:t>
            </a:r>
            <a:r>
              <a:rPr lang="fr-FR" b="0" i="0" u="none" baseline="0" dirty="0"/>
              <a:t>plus </a:t>
            </a:r>
            <a:r>
              <a:rPr lang="fr-FR" b="0" i="0" u="none" baseline="0" dirty="0" smtClean="0"/>
              <a:t>d’informations </a:t>
            </a:r>
            <a:r>
              <a:rPr lang="fr-FR" b="0" i="0" u="none" baseline="0" dirty="0"/>
              <a:t>et </a:t>
            </a:r>
            <a:r>
              <a:rPr lang="fr-FR" b="0" i="0" u="none" baseline="0" dirty="0" smtClean="0"/>
              <a:t>d’accéder </a:t>
            </a:r>
            <a:r>
              <a:rPr lang="fr-FR" b="0" i="0" u="none" baseline="0" dirty="0"/>
              <a:t>à des didacticiels sur </a:t>
            </a:r>
            <a:r>
              <a:rPr lang="fr-FR" b="0" i="0" u="none" baseline="0" dirty="0" smtClean="0"/>
              <a:t>l’utilisation </a:t>
            </a:r>
            <a:r>
              <a:rPr lang="fr-FR" b="0" i="0" u="none" baseline="0" dirty="0"/>
              <a:t>de </a:t>
            </a:r>
            <a:r>
              <a:rPr lang="fr-FR" b="0" i="0" u="none" baseline="0" dirty="0" err="1"/>
              <a:t>SurveyCTO</a:t>
            </a:r>
            <a:r>
              <a:rPr lang="fr-FR" b="0" i="0" u="none" baseline="0" dirty="0"/>
              <a:t>.</a:t>
            </a:r>
            <a:endParaRPr lang="fr-FR" altLang="en-US" dirty="0"/>
          </a:p>
        </p:txBody>
      </p:sp>
      <p:sp>
        <p:nvSpPr>
          <p:cNvPr id="211972" name="Slide Number Placeholder 3">
            <a:extLst>
              <a:ext uri="{FF2B5EF4-FFF2-40B4-BE49-F238E27FC236}">
                <a16:creationId xmlns="" xmlns:a16="http://schemas.microsoft.com/office/drawing/2014/main" id="{9B5F9469-CFA7-42A2-8AC8-8A02B87D32A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732E92-6D70-4CDD-A96B-B28C3D948B9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33447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a:extLst>
              <a:ext uri="{FF2B5EF4-FFF2-40B4-BE49-F238E27FC236}">
                <a16:creationId xmlns="" xmlns:a16="http://schemas.microsoft.com/office/drawing/2014/main" id="{15E50415-A829-4F03-98D0-F5E3B492DDD0}"/>
              </a:ext>
            </a:extLst>
          </p:cNvPr>
          <p:cNvSpPr>
            <a:spLocks noGrp="1" noRot="1" noChangeAspect="1" noChangeArrowheads="1" noTextEdit="1"/>
          </p:cNvSpPr>
          <p:nvPr>
            <p:ph type="sldImg"/>
          </p:nvPr>
        </p:nvSpPr>
        <p:spPr>
          <a:ln/>
        </p:spPr>
      </p:sp>
      <p:sp>
        <p:nvSpPr>
          <p:cNvPr id="214019" name="Notes Placeholder 2">
            <a:extLst>
              <a:ext uri="{FF2B5EF4-FFF2-40B4-BE49-F238E27FC236}">
                <a16:creationId xmlns="" xmlns:a16="http://schemas.microsoft.com/office/drawing/2014/main" id="{D35D3808-3224-4651-B761-BBE7F29CD405}"/>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Les outils de collecte de données </a:t>
            </a:r>
            <a:r>
              <a:rPr lang="fr-FR" b="0" i="0" u="none" baseline="0" dirty="0" err="1"/>
              <a:t>SurveyCTO</a:t>
            </a:r>
            <a:r>
              <a:rPr lang="fr-FR" b="0" i="0" u="none" baseline="0" dirty="0"/>
              <a:t> préprogrammés étant disponibles sur le site Web de la NSCA, ceux-ci devront être mis à jour afin de refléter le contexte de chaque évaluation. Cette mise à jour requiert </a:t>
            </a:r>
            <a:r>
              <a:rPr lang="fr-FR" b="0" i="0" u="none" baseline="0" dirty="0" smtClean="0"/>
              <a:t>l’intervention d’au </a:t>
            </a:r>
            <a:r>
              <a:rPr lang="fr-FR" b="0" i="0" u="none" baseline="0" dirty="0"/>
              <a:t>moins une personne ayant une bonne connaissance des processus de codage de </a:t>
            </a:r>
            <a:r>
              <a:rPr lang="fr-FR" b="0" i="0" u="none" baseline="0" dirty="0" err="1"/>
              <a:t>SurveyCTO</a:t>
            </a:r>
            <a:r>
              <a:rPr lang="fr-FR" b="0" i="0" u="none" baseline="0" dirty="0"/>
              <a:t>. Par exemple, le nombre </a:t>
            </a:r>
            <a:r>
              <a:rPr lang="fr-FR" b="0" i="0" u="none" baseline="0" dirty="0" smtClean="0"/>
              <a:t>d’entités </a:t>
            </a:r>
            <a:r>
              <a:rPr lang="fr-FR" b="0" i="0" u="none" baseline="0" dirty="0"/>
              <a:t>à visiter dans le cadre de </a:t>
            </a:r>
            <a:r>
              <a:rPr lang="fr-FR" b="0" i="0" u="none" baseline="0" dirty="0" smtClean="0"/>
              <a:t>l’évaluation </a:t>
            </a:r>
            <a:r>
              <a:rPr lang="fr-FR" b="0" i="0" u="none" baseline="0" dirty="0"/>
              <a:t>et leur nom, la période </a:t>
            </a:r>
            <a:r>
              <a:rPr lang="fr-FR" b="0" i="0" u="none" baseline="0" dirty="0" smtClean="0"/>
              <a:t>d’évaluation </a:t>
            </a:r>
            <a:r>
              <a:rPr lang="fr-FR" b="0" i="0" u="none" baseline="0" dirty="0"/>
              <a:t>et les produits traceurs spécifiques devront être configurés dans </a:t>
            </a:r>
            <a:r>
              <a:rPr lang="fr-FR" b="0" i="0" u="none" baseline="0" dirty="0" err="1"/>
              <a:t>SurveyCTO</a:t>
            </a:r>
            <a:r>
              <a:rPr lang="fr-FR" b="0" i="0" u="none" baseline="0" dirty="0"/>
              <a:t>. Le nombre </a:t>
            </a:r>
            <a:r>
              <a:rPr lang="fr-FR" b="0" i="0" u="none" baseline="0" dirty="0" smtClean="0"/>
              <a:t>d’entités </a:t>
            </a:r>
            <a:r>
              <a:rPr lang="fr-FR" b="0" i="0" u="none" baseline="0" dirty="0"/>
              <a:t>et leur nom doivent être mis à jour à la fois dans </a:t>
            </a:r>
            <a:r>
              <a:rPr lang="fr-FR" b="0" i="0" u="none" baseline="0" dirty="0" smtClean="0"/>
              <a:t>l’enquête </a:t>
            </a:r>
            <a:r>
              <a:rPr lang="fr-FR" b="0" i="0" u="none" baseline="0" dirty="0"/>
              <a:t>CMM et </a:t>
            </a:r>
            <a:r>
              <a:rPr lang="fr-FR" b="0" i="0" u="none" baseline="0" dirty="0" smtClean="0"/>
              <a:t>l’outil </a:t>
            </a:r>
            <a:r>
              <a:rPr lang="fr-FR" b="0" i="0" u="none" baseline="0" dirty="0"/>
              <a:t>de collecte des données des KPI, alors que la période </a:t>
            </a:r>
            <a:r>
              <a:rPr lang="fr-FR" b="0" i="0" u="none" baseline="0" dirty="0" smtClean="0"/>
              <a:t>d’évaluation </a:t>
            </a:r>
            <a:r>
              <a:rPr lang="fr-FR" b="0" i="0" u="none" baseline="0" dirty="0"/>
              <a:t>et les produits traceurs spécifiques devront </a:t>
            </a:r>
            <a:r>
              <a:rPr lang="fr-FR" b="0" i="0" u="none" baseline="0" dirty="0" smtClean="0"/>
              <a:t>l’être </a:t>
            </a:r>
            <a:r>
              <a:rPr lang="fr-FR" b="0" i="0" u="none" baseline="0" dirty="0"/>
              <a:t>uniquement dans </a:t>
            </a:r>
            <a:r>
              <a:rPr lang="fr-FR" b="0" i="0" u="none" baseline="0" dirty="0" smtClean="0"/>
              <a:t>l’outil </a:t>
            </a:r>
            <a:r>
              <a:rPr lang="fr-FR" b="0" i="0" u="none" baseline="0" dirty="0"/>
              <a:t>de collecte des données des KPI. Ces modifications doivent être effectuées dans la liste de codage de </a:t>
            </a:r>
            <a:r>
              <a:rPr lang="fr-FR" b="0" i="0" u="none" baseline="0" dirty="0" smtClean="0"/>
              <a:t>l’enquête </a:t>
            </a:r>
            <a:r>
              <a:rPr lang="fr-FR" b="0" i="0" u="none" baseline="0" dirty="0"/>
              <a:t>ainsi que dans les fichiers .csv qui </a:t>
            </a:r>
            <a:r>
              <a:rPr lang="fr-FR" b="0" i="0" u="none" baseline="0" dirty="0" smtClean="0"/>
              <a:t>l’accompagnent</a:t>
            </a:r>
            <a:r>
              <a:rPr lang="fr-FR" b="0" i="0" u="none" baseline="0" dirty="0"/>
              <a:t>.</a:t>
            </a:r>
          </a:p>
          <a:p>
            <a:endParaRPr lang="fr-FR" altLang="en-US" baseline="0" dirty="0"/>
          </a:p>
          <a:p>
            <a:pPr algn="l" rtl="0"/>
            <a:r>
              <a:rPr lang="fr-FR" b="0" i="0" u="none" baseline="0" dirty="0"/>
              <a:t>En outre, certains aspects de ces outils devront également être modifiés afin de refléter les usages linguistiques locaux, et </a:t>
            </a:r>
            <a:r>
              <a:rPr lang="fr-FR" b="0" i="0" u="none" baseline="0" dirty="0" smtClean="0"/>
              <a:t>d’identifier </a:t>
            </a:r>
            <a:r>
              <a:rPr lang="fr-FR" b="0" i="0" u="none" baseline="0" dirty="0"/>
              <a:t>les modules CMM ou les données des KPI à collecter au niveau des différents types </a:t>
            </a:r>
            <a:r>
              <a:rPr lang="fr-FR" b="0" i="0" u="none" baseline="0" dirty="0" smtClean="0"/>
              <a:t>d’entités</a:t>
            </a:r>
            <a:r>
              <a:rPr lang="fr-FR" b="0" i="0" u="none" baseline="0" dirty="0"/>
              <a:t>. Des instructions spécifiques sur les éléments qui peuvent ou doivent être modifiés sont disponibles sur le site de la NSCA.</a:t>
            </a:r>
          </a:p>
          <a:p>
            <a:endParaRPr lang="fr-FR" altLang="en-US" baseline="0" dirty="0"/>
          </a:p>
          <a:p>
            <a:pPr algn="l" rtl="0"/>
            <a:r>
              <a:rPr lang="fr-FR" b="0" i="0" u="none" baseline="0" dirty="0"/>
              <a:t>Les équipes </a:t>
            </a:r>
            <a:r>
              <a:rPr lang="fr-FR" b="0" i="0" u="none" baseline="0" dirty="0" smtClean="0"/>
              <a:t>d’évaluation </a:t>
            </a:r>
            <a:r>
              <a:rPr lang="fr-FR" b="0" i="0" u="none" baseline="0" dirty="0"/>
              <a:t>peuvent ajouter des questions au codage du modèle CMM et des KPI </a:t>
            </a:r>
            <a:r>
              <a:rPr lang="fr-FR" b="0" i="0" u="none" baseline="0" dirty="0" smtClean="0"/>
              <a:t>s’il </a:t>
            </a:r>
            <a:r>
              <a:rPr lang="fr-FR" b="0" i="0" u="none" baseline="0" dirty="0"/>
              <a:t>est établi </a:t>
            </a:r>
            <a:r>
              <a:rPr lang="fr-FR" b="0" i="0" u="none" baseline="0" dirty="0" smtClean="0"/>
              <a:t>qu’une </a:t>
            </a:r>
            <a:r>
              <a:rPr lang="fr-FR" b="0" i="0" u="none" baseline="0" dirty="0"/>
              <a:t>thématique particulière exige des questions plus approfondies. </a:t>
            </a:r>
            <a:r>
              <a:rPr lang="fr-FR" b="0" i="0" u="none" baseline="0" dirty="0" smtClean="0"/>
              <a:t>L’ajout </a:t>
            </a:r>
            <a:r>
              <a:rPr lang="fr-FR" b="0" i="0" u="none" baseline="0" dirty="0"/>
              <a:t>de questions ne devrait pas avoir </a:t>
            </a:r>
            <a:r>
              <a:rPr lang="fr-FR" b="0" i="0" u="none" baseline="0" dirty="0" smtClean="0"/>
              <a:t>d’incidence </a:t>
            </a:r>
            <a:r>
              <a:rPr lang="fr-FR" b="0" i="0" u="none" baseline="0" dirty="0"/>
              <a:t>sur les outils utilisés ultérieurement tels que les modèles </a:t>
            </a:r>
            <a:r>
              <a:rPr lang="fr-FR" b="0" i="0" u="none" baseline="0" dirty="0" smtClean="0"/>
              <a:t>d’analyse </a:t>
            </a:r>
            <a:r>
              <a:rPr lang="fr-FR" b="0" i="0" u="none" baseline="0" dirty="0"/>
              <a:t>de données, cependant ces modèles ne calculeront pas automatiquement les résultats des questions supplémentaires.</a:t>
            </a:r>
            <a:endParaRPr lang="fr-FR" altLang="en-US" dirty="0"/>
          </a:p>
        </p:txBody>
      </p:sp>
      <p:sp>
        <p:nvSpPr>
          <p:cNvPr id="214020" name="Slide Number Placeholder 3">
            <a:extLst>
              <a:ext uri="{FF2B5EF4-FFF2-40B4-BE49-F238E27FC236}">
                <a16:creationId xmlns="" xmlns:a16="http://schemas.microsoft.com/office/drawing/2014/main" id="{D8EDDB1E-AA19-4918-A8AC-F13AB4E877E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DB266CF-C04E-4586-8B9D-C5BF08D7860D}"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502951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a:extLst>
              <a:ext uri="{FF2B5EF4-FFF2-40B4-BE49-F238E27FC236}">
                <a16:creationId xmlns="" xmlns:a16="http://schemas.microsoft.com/office/drawing/2014/main" id="{281BD7BB-7CC2-47D8-B1C4-1906E30F2AB8}"/>
              </a:ext>
            </a:extLst>
          </p:cNvPr>
          <p:cNvSpPr>
            <a:spLocks noGrp="1" noRot="1" noChangeAspect="1" noChangeArrowheads="1" noTextEdit="1"/>
          </p:cNvSpPr>
          <p:nvPr>
            <p:ph type="sldImg"/>
          </p:nvPr>
        </p:nvSpPr>
        <p:spPr>
          <a:ln/>
        </p:spPr>
      </p:sp>
      <p:sp>
        <p:nvSpPr>
          <p:cNvPr id="216067" name="Notes Placeholder 2">
            <a:extLst>
              <a:ext uri="{FF2B5EF4-FFF2-40B4-BE49-F238E27FC236}">
                <a16:creationId xmlns="" xmlns:a16="http://schemas.microsoft.com/office/drawing/2014/main" id="{D95DE911-08F8-47C9-9220-3801D799820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Aucune question ne doit être supprimée car cela altèrerait la fonctionnalité des outils utilisés par la suite. Si nécessaire, les questions qui ne </a:t>
            </a:r>
            <a:r>
              <a:rPr lang="fr-FR" b="0" i="0" u="none" baseline="0" dirty="0" smtClean="0"/>
              <a:t>s’avèrent </a:t>
            </a:r>
            <a:r>
              <a:rPr lang="fr-FR" b="0" i="0" u="none" baseline="0" dirty="0"/>
              <a:t>pas pertinentes pour une évaluation donnée doivent être « désactivées » dans le code mais conservées. Toutefois, le système de notation (p. ex., pour </a:t>
            </a:r>
            <a:r>
              <a:rPr lang="fr-FR" b="0" i="0" u="none" baseline="0" dirty="0" smtClean="0"/>
              <a:t>l’enquête </a:t>
            </a:r>
            <a:r>
              <a:rPr lang="fr-FR" b="0" i="0" u="none" baseline="0" dirty="0"/>
              <a:t>CMM) ne prendra pas en compte cette désactivation (sauf si les modèles de notation sont rectifiés) et les scores ne refléteront pas ces modifications.</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outils utilisés par la suite, comme les modèles </a:t>
            </a:r>
            <a:r>
              <a:rPr lang="fr-FR" b="0" i="0" u="none" baseline="0" dirty="0" smtClean="0"/>
              <a:t>d’analyse </a:t>
            </a:r>
            <a:r>
              <a:rPr lang="fr-FR" b="0" i="0" u="none" baseline="0" dirty="0"/>
              <a:t>de données, </a:t>
            </a:r>
            <a:r>
              <a:rPr lang="fr-FR" b="0" i="0" u="none" baseline="0" dirty="0" smtClean="0"/>
              <a:t>s’appuient </a:t>
            </a:r>
            <a:r>
              <a:rPr lang="fr-FR" b="0" i="0" u="none" baseline="0" dirty="0"/>
              <a:t>sur le numéro des questions : chaque question et sa réponse sont identifiées par un « nom » (qui prend généralement la forme </a:t>
            </a:r>
            <a:r>
              <a:rPr lang="fr-FR" b="0" i="0" u="none" baseline="0" dirty="0" smtClean="0"/>
              <a:t>d’un </a:t>
            </a:r>
            <a:r>
              <a:rPr lang="fr-FR" b="0" i="0" u="none" baseline="0" dirty="0"/>
              <a:t>nombre, par exemple « WS–101 »). Le « nom » est alors associé à une question donnée et à une catégorie de score (pour le modèle CMM) ou de calcul (pour les KPI) spécifique. La modification des numéros ou « noms » des questions altère donc la capacité des outils utilisés par la suite à calculer les résultats.</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KPI intègrent les principaux KPI </a:t>
            </a:r>
            <a:r>
              <a:rPr lang="fr-FR" b="0" i="0" u="none" baseline="0" dirty="0" smtClean="0"/>
              <a:t>qu’il </a:t>
            </a:r>
            <a:r>
              <a:rPr lang="fr-FR" b="0" i="0" u="none" baseline="0" dirty="0"/>
              <a:t>est recommandé </a:t>
            </a:r>
            <a:r>
              <a:rPr lang="fr-FR" b="0" i="0" u="none" baseline="0" dirty="0" smtClean="0"/>
              <a:t>d’inclure </a:t>
            </a:r>
            <a:r>
              <a:rPr lang="fr-FR" b="0" i="0" u="none" baseline="0" dirty="0"/>
              <a:t>dans toute évaluation nationale de la chaîne </a:t>
            </a:r>
            <a:r>
              <a:rPr lang="fr-FR" b="0" i="0" u="none" baseline="0" dirty="0" smtClean="0"/>
              <a:t>d’approvisionnement</a:t>
            </a:r>
            <a:r>
              <a:rPr lang="fr-FR" b="0" i="0" u="none" baseline="0" dirty="0"/>
              <a:t>. La suppression de KPI facultatifs des fiches de code ne devrait pas avoir de conséquences négatives sur la fonctionnalité des outils utilisés pour le calcul des résultats.</a:t>
            </a:r>
            <a:endParaRPr lang="fr-FR" altLang="en-US" dirty="0"/>
          </a:p>
          <a:p>
            <a:endParaRPr lang="fr-FR" altLang="en-US" dirty="0"/>
          </a:p>
        </p:txBody>
      </p:sp>
      <p:sp>
        <p:nvSpPr>
          <p:cNvPr id="216068" name="Slide Number Placeholder 3">
            <a:extLst>
              <a:ext uri="{FF2B5EF4-FFF2-40B4-BE49-F238E27FC236}">
                <a16:creationId xmlns="" xmlns:a16="http://schemas.microsoft.com/office/drawing/2014/main" id="{B128E667-C6AA-410A-BD6B-AF8757D7D20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5472274-E153-489F-8885-CE365E38D16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88981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a:extLst>
              <a:ext uri="{FF2B5EF4-FFF2-40B4-BE49-F238E27FC236}">
                <a16:creationId xmlns="" xmlns:a16="http://schemas.microsoft.com/office/drawing/2014/main" id="{98481500-774F-4628-8BD4-FC241AC4BF4F}"/>
              </a:ext>
            </a:extLst>
          </p:cNvPr>
          <p:cNvSpPr>
            <a:spLocks noGrp="1" noRot="1" noChangeAspect="1" noChangeArrowheads="1" noTextEdit="1"/>
          </p:cNvSpPr>
          <p:nvPr>
            <p:ph type="sldImg"/>
          </p:nvPr>
        </p:nvSpPr>
        <p:spPr>
          <a:ln/>
        </p:spPr>
      </p:sp>
      <p:sp>
        <p:nvSpPr>
          <p:cNvPr id="218115" name="Notes Placeholder 2">
            <a:extLst>
              <a:ext uri="{FF2B5EF4-FFF2-40B4-BE49-F238E27FC236}">
                <a16:creationId xmlns="" xmlns:a16="http://schemas.microsoft.com/office/drawing/2014/main" id="{E2F3FD6B-32A6-45CF-B063-58BD6CC147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a:t>SurveyCTO permet de collecter les données par voie électronique. Les smartphones étant de plus en plus utilisés dans le monde, la plupart des collecteurs de données devraient savoir utiliser des tablettes à écran tactile.</a:t>
            </a:r>
            <a:endParaRPr lang="fr-FR" altLang="en-US" dirty="0"/>
          </a:p>
        </p:txBody>
      </p:sp>
      <p:sp>
        <p:nvSpPr>
          <p:cNvPr id="218116" name="Slide Number Placeholder 3">
            <a:extLst>
              <a:ext uri="{FF2B5EF4-FFF2-40B4-BE49-F238E27FC236}">
                <a16:creationId xmlns="" xmlns:a16="http://schemas.microsoft.com/office/drawing/2014/main" id="{322EE6FD-653C-4B5E-A4C4-5D8494DE98E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015A774-A978-4EC9-9370-93B63A432BBB}"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12871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a:extLst>
              <a:ext uri="{FF2B5EF4-FFF2-40B4-BE49-F238E27FC236}">
                <a16:creationId xmlns="" xmlns:a16="http://schemas.microsoft.com/office/drawing/2014/main" id="{FA650D45-F7D9-40E1-B4E6-9548D8FA9F02}"/>
              </a:ext>
            </a:extLst>
          </p:cNvPr>
          <p:cNvSpPr>
            <a:spLocks noGrp="1" noRot="1" noChangeAspect="1" noChangeArrowheads="1" noTextEdit="1"/>
          </p:cNvSpPr>
          <p:nvPr>
            <p:ph type="sldImg"/>
          </p:nvPr>
        </p:nvSpPr>
        <p:spPr>
          <a:ln/>
        </p:spPr>
      </p:sp>
      <p:sp>
        <p:nvSpPr>
          <p:cNvPr id="220163" name="Notes Placeholder 2">
            <a:extLst>
              <a:ext uri="{FF2B5EF4-FFF2-40B4-BE49-F238E27FC236}">
                <a16:creationId xmlns="" xmlns:a16="http://schemas.microsoft.com/office/drawing/2014/main" id="{90364C95-257C-4E4A-84F4-57F6B504EA5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smtClean="0"/>
              <a:t>L’équipe d’évaluation </a:t>
            </a:r>
            <a:r>
              <a:rPr lang="fr-FR" b="0" i="0" u="none" baseline="0" dirty="0"/>
              <a:t>doit avoir installé préalablement </a:t>
            </a:r>
            <a:r>
              <a:rPr lang="fr-FR" b="0" i="0" u="none" baseline="0" dirty="0" smtClean="0"/>
              <a:t>l’application </a:t>
            </a:r>
            <a:r>
              <a:rPr lang="fr-FR" b="0" i="0" u="none" baseline="0" dirty="0" err="1"/>
              <a:t>SurveyCTO</a:t>
            </a:r>
            <a:r>
              <a:rPr lang="fr-FR" b="0" i="0" u="none" baseline="0" dirty="0"/>
              <a:t> </a:t>
            </a:r>
            <a:r>
              <a:rPr lang="fr-FR" b="0" i="0" u="none" baseline="0" dirty="0" err="1"/>
              <a:t>Collect</a:t>
            </a:r>
            <a:r>
              <a:rPr lang="fr-FR" b="0" i="0" u="none" baseline="0" dirty="0"/>
              <a:t> sur les tablettes sui seront utilisées par les collecteurs de données. Les instructions pour installer </a:t>
            </a:r>
            <a:r>
              <a:rPr lang="fr-FR" b="0" i="0" u="none" baseline="0" dirty="0" smtClean="0"/>
              <a:t>l’application </a:t>
            </a:r>
            <a:r>
              <a:rPr lang="fr-FR" b="0" i="0" u="none" baseline="0" dirty="0" err="1"/>
              <a:t>SurveyCTO</a:t>
            </a:r>
            <a:r>
              <a:rPr lang="fr-FR" b="0" i="0" u="none" baseline="0" dirty="0"/>
              <a:t> sont disponibles sur le site Web </a:t>
            </a:r>
            <a:r>
              <a:rPr lang="fr-FR" b="0" i="0" u="none" baseline="0" dirty="0" err="1"/>
              <a:t>SurveyCTO</a:t>
            </a:r>
            <a:r>
              <a:rPr lang="fr-FR" b="0" i="0" u="none" baseline="0" dirty="0"/>
              <a:t>. Pour collecter les données, les collecteurs de données doivent commencer par ouvrir </a:t>
            </a:r>
            <a:r>
              <a:rPr lang="fr-FR" b="0" i="0" u="none" baseline="0" dirty="0" smtClean="0"/>
              <a:t>l’application </a:t>
            </a:r>
            <a:r>
              <a:rPr lang="fr-FR" b="0" i="0" u="none" baseline="0" dirty="0"/>
              <a:t>sur leur tablette. Les équipes </a:t>
            </a:r>
            <a:r>
              <a:rPr lang="fr-FR" b="0" i="0" u="none" baseline="0" dirty="0" smtClean="0"/>
              <a:t>d’évaluation </a:t>
            </a:r>
            <a:r>
              <a:rPr lang="fr-FR" b="0" i="0" u="none" baseline="0" dirty="0"/>
              <a:t>doivent également </a:t>
            </a:r>
            <a:r>
              <a:rPr lang="fr-FR" b="0" i="0" u="none" baseline="0" dirty="0" err="1"/>
              <a:t>précharger</a:t>
            </a:r>
            <a:r>
              <a:rPr lang="fr-FR" b="0" i="0" u="none" baseline="0" dirty="0"/>
              <a:t> les « formulaires » de données appropriés dans </a:t>
            </a:r>
            <a:r>
              <a:rPr lang="fr-FR" b="0" i="0" u="none" baseline="0" dirty="0" smtClean="0"/>
              <a:t>l’application </a:t>
            </a:r>
            <a:r>
              <a:rPr lang="fr-FR" b="0" i="0" u="none" baseline="0" dirty="0" err="1"/>
              <a:t>SurveyCTO</a:t>
            </a:r>
            <a:r>
              <a:rPr lang="fr-FR" b="0" i="0" u="none" baseline="0" dirty="0"/>
              <a:t> </a:t>
            </a:r>
            <a:r>
              <a:rPr lang="fr-FR" b="0" i="0" u="none" baseline="0" dirty="0" err="1"/>
              <a:t>Collect</a:t>
            </a:r>
            <a:r>
              <a:rPr lang="fr-FR" b="0" i="0" u="none" baseline="0" dirty="0"/>
              <a:t> avant de remettre les tablettes aux collecteurs de données.</a:t>
            </a:r>
            <a:endParaRPr lang="fr-FR" altLang="en-US" dirty="0"/>
          </a:p>
        </p:txBody>
      </p:sp>
      <p:sp>
        <p:nvSpPr>
          <p:cNvPr id="220164" name="Slide Number Placeholder 3">
            <a:extLst>
              <a:ext uri="{FF2B5EF4-FFF2-40B4-BE49-F238E27FC236}">
                <a16:creationId xmlns="" xmlns:a16="http://schemas.microsoft.com/office/drawing/2014/main" id="{304E361E-8AE9-4F24-8F20-C8EF8B21E0A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4122066-C992-473B-BE93-DC46E2138E6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32990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a:extLst>
              <a:ext uri="{FF2B5EF4-FFF2-40B4-BE49-F238E27FC236}">
                <a16:creationId xmlns="" xmlns:a16="http://schemas.microsoft.com/office/drawing/2014/main" id="{B9C7EF30-AD13-46B7-93B6-ECBE148ED561}"/>
              </a:ext>
            </a:extLst>
          </p:cNvPr>
          <p:cNvSpPr>
            <a:spLocks noGrp="1" noRot="1" noChangeAspect="1" noChangeArrowheads="1" noTextEdit="1"/>
          </p:cNvSpPr>
          <p:nvPr>
            <p:ph type="sldImg"/>
          </p:nvPr>
        </p:nvSpPr>
        <p:spPr>
          <a:ln/>
        </p:spPr>
      </p:sp>
      <p:sp>
        <p:nvSpPr>
          <p:cNvPr id="222211" name="Notes Placeholder 2">
            <a:extLst>
              <a:ext uri="{FF2B5EF4-FFF2-40B4-BE49-F238E27FC236}">
                <a16:creationId xmlns="" xmlns:a16="http://schemas.microsoft.com/office/drawing/2014/main" id="{F5FD15B7-1AE2-4B2E-B120-2D0C3E4ACEE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Pour collecter les données, les collecteurs de données doivent sélectionner le bouton « Remplir un formulaire vierge » sur </a:t>
            </a:r>
            <a:r>
              <a:rPr lang="fr-FR" b="0" i="0" u="none" baseline="0" dirty="0" smtClean="0"/>
              <a:t>l’écran d’accueil </a:t>
            </a:r>
            <a:r>
              <a:rPr lang="fr-FR" b="0" i="0" u="none" baseline="0" dirty="0"/>
              <a:t>de </a:t>
            </a:r>
            <a:r>
              <a:rPr lang="fr-FR" b="0" i="0" u="none" baseline="0" dirty="0" smtClean="0"/>
              <a:t>l’application </a:t>
            </a:r>
            <a:r>
              <a:rPr lang="fr-FR" b="0" i="0" u="none" baseline="0" dirty="0" err="1"/>
              <a:t>SurveyCTO</a:t>
            </a:r>
            <a:r>
              <a:rPr lang="fr-FR" b="0" i="0" u="none" baseline="0" dirty="0"/>
              <a:t> </a:t>
            </a:r>
            <a:r>
              <a:rPr lang="fr-FR" b="0" i="0" u="none" baseline="0" dirty="0" err="1"/>
              <a:t>Collect</a:t>
            </a:r>
            <a:r>
              <a:rPr lang="fr-FR" b="0" i="0" u="none" baseline="0" dirty="0"/>
              <a:t>. Un écran contenant les différents formulaires téléchargés sur la tablette apparaît. Le collecteur de données doit ensuite sélectionner le formulaire adapté au type de données à collecter. Par exemple, pour réaliser une enquête CMM, il doit choisir le formulaire « Enquête CMM » en appuyant sur cet élément sur </a:t>
            </a:r>
            <a:r>
              <a:rPr lang="fr-FR" b="0" i="0" u="none" baseline="0" dirty="0" smtClean="0"/>
              <a:t>l’écran</a:t>
            </a:r>
            <a:r>
              <a:rPr lang="fr-FR" b="0" i="0" u="none" baseline="0" dirty="0"/>
              <a:t>.</a:t>
            </a:r>
            <a:endParaRPr lang="fr-FR" altLang="en-US" dirty="0"/>
          </a:p>
        </p:txBody>
      </p:sp>
      <p:sp>
        <p:nvSpPr>
          <p:cNvPr id="222212" name="Slide Number Placeholder 3">
            <a:extLst>
              <a:ext uri="{FF2B5EF4-FFF2-40B4-BE49-F238E27FC236}">
                <a16:creationId xmlns="" xmlns:a16="http://schemas.microsoft.com/office/drawing/2014/main" id="{F9AABA76-7300-413E-AADD-213FB840957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0100968-A10A-431F-A038-2590E852B33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37082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a:extLst>
              <a:ext uri="{FF2B5EF4-FFF2-40B4-BE49-F238E27FC236}">
                <a16:creationId xmlns="" xmlns:a16="http://schemas.microsoft.com/office/drawing/2014/main" id="{22C12645-0436-46A1-945F-132041506AEE}"/>
              </a:ext>
            </a:extLst>
          </p:cNvPr>
          <p:cNvSpPr>
            <a:spLocks noGrp="1" noRot="1" noChangeAspect="1" noChangeArrowheads="1" noTextEdit="1"/>
          </p:cNvSpPr>
          <p:nvPr>
            <p:ph type="sldImg"/>
          </p:nvPr>
        </p:nvSpPr>
        <p:spPr>
          <a:ln/>
        </p:spPr>
      </p:sp>
      <p:sp>
        <p:nvSpPr>
          <p:cNvPr id="224259" name="Notes Placeholder 2">
            <a:extLst>
              <a:ext uri="{FF2B5EF4-FFF2-40B4-BE49-F238E27FC236}">
                <a16:creationId xmlns="" xmlns:a16="http://schemas.microsoft.com/office/drawing/2014/main" id="{30B3A0A6-2366-4ED6-8D4E-384E5504DB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Il suffit de toucher </a:t>
            </a:r>
            <a:r>
              <a:rPr lang="fr-FR" b="0" i="0" u="none" baseline="0" dirty="0" smtClean="0"/>
              <a:t>l’écran </a:t>
            </a:r>
            <a:r>
              <a:rPr lang="fr-FR" b="0" i="0" u="none" baseline="0" dirty="0"/>
              <a:t>et de « balayer » vers la droite (pour avancer) ou vers la gauche (pour revenir en arrière) pour naviguer à travers </a:t>
            </a:r>
            <a:r>
              <a:rPr lang="fr-FR" b="0" i="0" u="none" baseline="0" dirty="0" smtClean="0"/>
              <a:t>l’enquête </a:t>
            </a:r>
            <a:r>
              <a:rPr lang="fr-FR" b="0" i="0" u="none" baseline="0" dirty="0"/>
              <a:t>ou </a:t>
            </a:r>
            <a:r>
              <a:rPr lang="fr-FR" b="0" i="0" u="none" baseline="0" dirty="0" smtClean="0"/>
              <a:t>l’outil </a:t>
            </a:r>
            <a:r>
              <a:rPr lang="fr-FR" b="0" i="0" u="none" baseline="0" dirty="0"/>
              <a:t>de collecte des données. Dans la mesure où la plupart des appareils à écran tactile fonctionnent de la même manière, il ne faut généralement que quelques minutes à peine aux nouveaux utilisateurs pour maîtriser le fonctionnement de </a:t>
            </a:r>
            <a:r>
              <a:rPr lang="fr-FR" b="0" i="0" u="none" baseline="0" dirty="0" smtClean="0"/>
              <a:t>l’application</a:t>
            </a:r>
            <a:r>
              <a:rPr lang="fr-FR" b="0" i="0" u="none" baseline="0" dirty="0"/>
              <a:t>.</a:t>
            </a:r>
            <a:endParaRPr lang="fr-FR" altLang="en-US" dirty="0"/>
          </a:p>
        </p:txBody>
      </p:sp>
      <p:sp>
        <p:nvSpPr>
          <p:cNvPr id="224260" name="Slide Number Placeholder 3">
            <a:extLst>
              <a:ext uri="{FF2B5EF4-FFF2-40B4-BE49-F238E27FC236}">
                <a16:creationId xmlns="" xmlns:a16="http://schemas.microsoft.com/office/drawing/2014/main" id="{BE63053E-A8FF-4721-BD55-E3CD14F7CC5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23553E8-C05A-43B9-B0AC-E439D37EC75B}"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10563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4/12/2019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4/12/2019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4/12/2019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4/12/2019</a:t>
            </a:fld>
            <a:endParaRPr lang="en-US" altLang="en-US" dirty="0"/>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D5F0EBC-92C8-4174-9B47-7B5E190ECB45}"/>
              </a:ext>
            </a:extLst>
          </p:cNvPr>
          <p:cNvSpPr>
            <a:spLocks noGrp="1"/>
          </p:cNvSpPr>
          <p:nvPr>
            <p:ph type="dt" sz="half" idx="10"/>
          </p:nvPr>
        </p:nvSpPr>
        <p:spPr/>
        <p:txBody>
          <a:bodyPr/>
          <a:lstStyle>
            <a:lvl1pPr>
              <a:defRPr/>
            </a:lvl1pPr>
          </a:lstStyle>
          <a:p>
            <a:pPr defTabSz="604738"/>
            <a:fld id="{BD85ABCD-CA88-4EB0-AC8C-4E27DE4E54EB}" type="datetime1">
              <a:rPr lang="en-US" altLang="en-US" smtClean="0"/>
              <a:pPr defTabSz="604738"/>
              <a:t>4/12/2019</a:t>
            </a:fld>
            <a:endParaRPr lang="en-US" altLang="en-US" dirty="0"/>
          </a:p>
        </p:txBody>
      </p:sp>
      <p:sp>
        <p:nvSpPr>
          <p:cNvPr id="5" name="Footer Placeholder 4">
            <a:extLst>
              <a:ext uri="{FF2B5EF4-FFF2-40B4-BE49-F238E27FC236}">
                <a16:creationId xmlns=""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pPr defTabSz="604738"/>
            <a:endParaRPr lang="en-US" altLang="en-US" dirty="0"/>
          </a:p>
        </p:txBody>
      </p:sp>
      <p:sp>
        <p:nvSpPr>
          <p:cNvPr id="6" name="Slide Number Placeholder 5">
            <a:extLst>
              <a:ext uri="{FF2B5EF4-FFF2-40B4-BE49-F238E27FC236}">
                <a16:creationId xmlns="" xmlns:a16="http://schemas.microsoft.com/office/drawing/2014/main" id="{20C0BEF9-AAC9-43CC-904E-E90DB5CA2DD1}"/>
              </a:ext>
            </a:extLst>
          </p:cNvPr>
          <p:cNvSpPr>
            <a:spLocks noGrp="1"/>
          </p:cNvSpPr>
          <p:nvPr>
            <p:ph type="sldNum" sz="quarter" idx="12"/>
          </p:nvPr>
        </p:nvSpPr>
        <p:spPr/>
        <p:txBody>
          <a:bodyPr/>
          <a:lstStyle>
            <a:lvl1pPr>
              <a:defRPr/>
            </a:lvl1pPr>
          </a:lstStyle>
          <a:p>
            <a:pPr defTabSz="604738"/>
            <a:fld id="{26786EFC-A179-4CA6-8D4B-567A0ECBA9D6}" type="slidenum">
              <a:rPr lang="en-US" altLang="en-US" smtClean="0"/>
              <a:pPr defTabSz="604738"/>
              <a:t>‹#›</a:t>
            </a:fld>
            <a:endParaRPr lang="en-US" altLang="en-US" dirty="0"/>
          </a:p>
        </p:txBody>
      </p:sp>
    </p:spTree>
    <p:extLst>
      <p:ext uri="{BB962C8B-B14F-4D97-AF65-F5344CB8AC3E}">
        <p14:creationId xmlns:p14="http://schemas.microsoft.com/office/powerpoint/2010/main" val="369065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4/12/2019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tags" Target="../tags/tag1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3.xml"/><Relationship Id="rId1" Type="http://schemas.openxmlformats.org/officeDocument/2006/relationships/tags" Target="../tags/tag1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3.xml"/><Relationship Id="rId1" Type="http://schemas.openxmlformats.org/officeDocument/2006/relationships/tags" Target="../tags/tag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3.xml"/><Relationship Id="rId1" Type="http://schemas.openxmlformats.org/officeDocument/2006/relationships/tags" Target="../tags/tag14.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3.xml"/><Relationship Id="rId1" Type="http://schemas.openxmlformats.org/officeDocument/2006/relationships/tags" Target="../tags/tag15.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hyperlink" Target="https://www.youtube.com/user/SurveyCTO" TargetMode="External"/><Relationship Id="rId4" Type="http://schemas.openxmlformats.org/officeDocument/2006/relationships/hyperlink" Target="https://www.surveycto.com/index.html"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8.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3FAC64D0-9509-45D1-86F0-CC36341D69E4}"/>
              </a:ext>
            </a:extLst>
          </p:cNvPr>
          <p:cNvSpPr/>
          <p:nvPr/>
        </p:nvSpPr>
        <p:spPr>
          <a:xfrm>
            <a:off x="242913" y="197110"/>
            <a:ext cx="11684576"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 xmlns:a16="http://schemas.microsoft.com/office/drawing/2014/main" id="{581FE990-0C30-44E5-A8EB-42E9EA4C02AC}"/>
              </a:ext>
            </a:extLst>
          </p:cNvPr>
          <p:cNvCxnSpPr/>
          <p:nvPr/>
        </p:nvCxnSpPr>
        <p:spPr>
          <a:xfrm>
            <a:off x="6096000" y="596098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ED66C640-BDDB-4A50-A330-0D50A1FBDED2}"/>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lnSpc>
                <a:spcPct val="80000"/>
              </a:lnSpc>
            </a:pP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(NSCA2.0)</a:t>
            </a:r>
          </a:p>
          <a:p>
            <a:pPr algn="l" defTabSz="604738" rtl="0">
              <a:lnSpc>
                <a:spcPct val="8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Présentation de </a:t>
            </a:r>
            <a:r>
              <a:rPr lang="fr-FR" sz="3200" b="0" i="0" u="none" baseline="0" dirty="0" err="1">
                <a:solidFill>
                  <a:srgbClr val="FFFF00"/>
                </a:solidFill>
                <a:latin typeface="Gill Sans MT" panose="020B0502020104020203" pitchFamily="34" charset="0"/>
                <a:ea typeface="Gill Sans MT" panose="020B0502020104020203" pitchFamily="34" charset="0"/>
                <a:cs typeface="Gill Sans MT" panose="020B0502020104020203" pitchFamily="34" charset="0"/>
              </a:rPr>
              <a:t>SurveyCTO</a:t>
            </a:r>
            <a:endPar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gn="l" rtl="0">
              <a:lnSpc>
                <a:spcPct val="8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lnSpc>
                <a:spcPct val="80000"/>
              </a:lnSpc>
            </a:pPr>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E02FB8A1-8A5D-4C4D-B4B0-6DF2B18EAC69}"/>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 xmlns:a16="http://schemas.microsoft.com/office/drawing/2014/main" id="{C1549496-F30E-4DAD-BBE5-397D50EF025A}"/>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08903" name="Picture 3" descr="C:\Users\Mariana Rodrigues\AppData\Local\Microsoft\Windows\INetCacheContent.Word\Horizontal_RGB_294_White.png">
            <a:extLst>
              <a:ext uri="{FF2B5EF4-FFF2-40B4-BE49-F238E27FC236}">
                <a16:creationId xmlns="" xmlns:a16="http://schemas.microsoft.com/office/drawing/2014/main" id="{AA1D3E3E-6C50-4AC4-9230-A76392B38A5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91016" y="597430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 xmlns:a16="http://schemas.microsoft.com/office/drawing/2014/main" id="{3AC2C1AE-8F3D-4B60-BE19-66B7360B6F3E}"/>
              </a:ext>
            </a:extLst>
          </p:cNvPr>
          <p:cNvSpPr txBox="1"/>
          <p:nvPr/>
        </p:nvSpPr>
        <p:spPr>
          <a:xfrm>
            <a:off x="6096001" y="5949515"/>
            <a:ext cx="5314949" cy="600164"/>
          </a:xfrm>
          <a:prstGeom prst="rect">
            <a:avLst/>
          </a:prstGeom>
          <a:noFill/>
        </p:spPr>
        <p:txBody>
          <a:bodyPr wrap="square" rtlCol="0">
            <a:spAutoFit/>
          </a:bodyPr>
          <a:lstStyle/>
          <a:p>
            <a:pPr algn="l" defTabSz="604738" rtl="0"/>
            <a:r>
              <a:rPr lang="fr-FR" sz="1100" b="1" i="0" u="none" baseline="0" dirty="0">
                <a:solidFill>
                  <a:srgbClr val="FFFFFF"/>
                </a:solidFill>
                <a:latin typeface="Gill Sans MT"/>
              </a:rPr>
              <a:t>USAID Programme de la chaîne </a:t>
            </a:r>
            <a:r>
              <a:rPr lang="fr-FR" sz="1100" b="1" i="0" u="none" baseline="0" dirty="0" smtClean="0">
                <a:solidFill>
                  <a:srgbClr val="FFFFFF"/>
                </a:solidFill>
                <a:latin typeface="Gill Sans MT"/>
              </a:rPr>
              <a:t>d’approvisionnement </a:t>
            </a:r>
            <a:r>
              <a:rPr lang="fr-FR" sz="1100" b="1" i="0" u="none" baseline="0" dirty="0">
                <a:solidFill>
                  <a:srgbClr val="FFFFFF"/>
                </a:solidFill>
                <a:latin typeface="Gill Sans MT"/>
              </a:rPr>
              <a:t>de la santé mondiale - Ordre </a:t>
            </a:r>
            <a:r>
              <a:rPr lang="fr-FR" sz="1100" b="1" i="0" u="none" baseline="0" dirty="0" smtClean="0">
                <a:solidFill>
                  <a:srgbClr val="FFFFFF"/>
                </a:solidFill>
                <a:latin typeface="Gill Sans MT"/>
              </a:rPr>
              <a:t>d’exécution </a:t>
            </a:r>
            <a:r>
              <a:rPr lang="fr-FR" sz="1100" b="1" i="0" u="none" baseline="0" dirty="0">
                <a:solidFill>
                  <a:srgbClr val="FFFFFF"/>
                </a:solidFill>
                <a:latin typeface="Gill Sans MT"/>
              </a:rPr>
              <a:t>de </a:t>
            </a:r>
            <a:r>
              <a:rPr lang="fr-FR" sz="1100" b="1" i="0" u="none" baseline="0" dirty="0" smtClean="0">
                <a:solidFill>
                  <a:srgbClr val="FFFFFF"/>
                </a:solidFill>
                <a:latin typeface="Gill Sans MT"/>
              </a:rPr>
              <a:t>l’assistance </a:t>
            </a:r>
            <a:r>
              <a:rPr lang="fr-FR" sz="1100" b="1" i="0" u="none" baseline="0" dirty="0">
                <a:solidFill>
                  <a:srgbClr val="FFFFFF"/>
                </a:solidFill>
                <a:latin typeface="Gill Sans MT"/>
              </a:rPr>
              <a:t>technique, évaluation nationale de la chaîne </a:t>
            </a:r>
            <a:r>
              <a:rPr lang="fr-FR" sz="1100" b="1" i="0" u="none" baseline="0" dirty="0" smtClean="0">
                <a:solidFill>
                  <a:srgbClr val="FFFFFF"/>
                </a:solidFill>
                <a:latin typeface="Gill Sans MT"/>
              </a:rPr>
              <a:t>d’approvisionnement </a:t>
            </a:r>
            <a:endParaRPr lang="fr-FR" sz="1100" b="1" i="0" u="none" baseline="0" dirty="0">
              <a:solidFill>
                <a:srgbClr val="FFFFFF"/>
              </a:solidFill>
              <a:latin typeface="Gill Sans MT"/>
            </a:endParaRPr>
          </a:p>
        </p:txBody>
      </p:sp>
    </p:spTree>
    <p:custDataLst>
      <p:tags r:id="rId1"/>
    </p:custDataLst>
    <p:extLst>
      <p:ext uri="{BB962C8B-B14F-4D97-AF65-F5344CB8AC3E}">
        <p14:creationId xmlns:p14="http://schemas.microsoft.com/office/powerpoint/2010/main" val="110498174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24" y="558438"/>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823" y="3375665"/>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987" y="806329"/>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29" name="Date Placeholder 2">
            <a:extLst>
              <a:ext uri="{FF2B5EF4-FFF2-40B4-BE49-F238E27FC236}">
                <a16:creationId xmlns="" xmlns:a16="http://schemas.microsoft.com/office/drawing/2014/main" id="{EE83FBED-7EC5-4FBB-8BB6-078AE2DEB0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EFFA7AA8-FB5F-4A35-8B91-B55F450F2096}"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27330" name="Footer Placeholder 3">
            <a:extLst>
              <a:ext uri="{FF2B5EF4-FFF2-40B4-BE49-F238E27FC236}">
                <a16:creationId xmlns="" xmlns:a16="http://schemas.microsoft.com/office/drawing/2014/main" id="{010C4E21-AD30-4102-94DC-A12CBD389D3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27331" name="Slide Number Placeholder 4">
            <a:extLst>
              <a:ext uri="{FF2B5EF4-FFF2-40B4-BE49-F238E27FC236}">
                <a16:creationId xmlns="" xmlns:a16="http://schemas.microsoft.com/office/drawing/2014/main" id="{5748BA06-E4F4-4A63-AC77-D40093DD64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DCF74E32-EF7B-4B51-B7C4-AA306FFE9595}" type="slidenum">
              <a:rPr sz="601">
                <a:solidFill>
                  <a:srgbClr val="6C6463"/>
                </a:solidFill>
                <a:latin typeface="Gill Sans MT" panose="020B0502020104020203" pitchFamily="34" charset="0"/>
              </a:rPr>
              <a:pPr defTabSz="604738"/>
              <a:t>10</a:t>
            </a:fld>
            <a:endParaRPr lang="fr-FR" altLang="en-US" sz="601" dirty="0">
              <a:solidFill>
                <a:srgbClr val="6C6463"/>
              </a:solidFill>
              <a:latin typeface="Gill Sans MT" panose="020B0502020104020203" pitchFamily="34" charset="0"/>
            </a:endParaRPr>
          </a:p>
        </p:txBody>
      </p:sp>
      <p:sp>
        <p:nvSpPr>
          <p:cNvPr id="227332" name="Slide Number Placeholder 1">
            <a:extLst>
              <a:ext uri="{FF2B5EF4-FFF2-40B4-BE49-F238E27FC236}">
                <a16:creationId xmlns="" xmlns:a16="http://schemas.microsoft.com/office/drawing/2014/main" id="{9F271A2D-501F-4B8E-AD5F-CF42316D23C3}"/>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rtl="0">
              <a:spcAft>
                <a:spcPct val="0"/>
              </a:spcAft>
              <a:buNone/>
            </a:pPr>
            <a:fld id="{F6702F82-07DB-4E10-BC78-7DCCEE0AA96A}" type="slidenum">
              <a:rPr sz="601">
                <a:solidFill>
                  <a:srgbClr val="6C6463"/>
                </a:solidFill>
              </a:rPr>
              <a:pPr algn="r" defTabSz="604738">
                <a:spcAft>
                  <a:spcPct val="0"/>
                </a:spcAft>
                <a:buNone/>
              </a:pPr>
              <a:t>10</a:t>
            </a:fld>
            <a:endParaRPr lang="fr-FR" altLang="en-US" sz="601" dirty="0">
              <a:solidFill>
                <a:srgbClr val="6C6463"/>
              </a:solidFill>
            </a:endParaRPr>
          </a:p>
        </p:txBody>
      </p:sp>
      <p:sp>
        <p:nvSpPr>
          <p:cNvPr id="227337" name="Title 2">
            <a:extLst>
              <a:ext uri="{FF2B5EF4-FFF2-40B4-BE49-F238E27FC236}">
                <a16:creationId xmlns="" xmlns:a16="http://schemas.microsoft.com/office/drawing/2014/main" id="{CC87648A-20DE-481D-9529-0CFC5E398069}"/>
              </a:ext>
            </a:extLst>
          </p:cNvPr>
          <p:cNvSpPr>
            <a:spLocks noGrp="1"/>
          </p:cNvSpPr>
          <p:nvPr>
            <p:ph type="title"/>
          </p:nvPr>
        </p:nvSpPr>
        <p:spPr>
          <a:xfrm>
            <a:off x="3598938" y="73504"/>
            <a:ext cx="7772400" cy="580800"/>
          </a:xfrm>
        </p:spPr>
        <p:txBody>
          <a:bodyPr/>
          <a:lstStyle/>
          <a:p>
            <a:pPr algn="l" rtl="0"/>
            <a:r>
              <a:rPr lang="fr-FR" b="1" i="0" u="none" baseline="0">
                <a:latin typeface="Gill Sans MT" panose="020B0502020104020203" pitchFamily="34" charset="0"/>
                <a:cs typeface="Gill Sans MT" panose="020B0502020104020203" pitchFamily="34" charset="0"/>
              </a:rPr>
              <a:t>Différents types de questions</a:t>
            </a: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1986" y="2566090"/>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74239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2434" y="1133633"/>
            <a:ext cx="4918935" cy="7870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9378" name="Title 1">
            <a:extLst>
              <a:ext uri="{FF2B5EF4-FFF2-40B4-BE49-F238E27FC236}">
                <a16:creationId xmlns="" xmlns:a16="http://schemas.microsoft.com/office/drawing/2014/main" id="{3E3FAF0C-CAB5-4650-8D53-CD11AD2A087F}"/>
              </a:ext>
            </a:extLst>
          </p:cNvPr>
          <p:cNvSpPr>
            <a:spLocks noGrp="1"/>
          </p:cNvSpPr>
          <p:nvPr>
            <p:ph type="title"/>
          </p:nvPr>
        </p:nvSpPr>
        <p:spPr>
          <a:xfrm>
            <a:off x="-653410" y="44609"/>
            <a:ext cx="13272040" cy="1089025"/>
          </a:xfrm>
        </p:spPr>
        <p:txBody>
          <a:bodyPr/>
          <a:lstStyle/>
          <a:p>
            <a:pPr algn="ctr" rtl="0" eaLnBrk="1" hangingPunct="1"/>
            <a:r>
              <a:rPr lang="fr-FR" b="0" i="0" u="none" baseline="0" dirty="0">
                <a:latin typeface="Gill Sans MT" panose="020B0502020104020203" pitchFamily="34" charset="0"/>
                <a:cs typeface="Arial" panose="020B0604020202020204" pitchFamily="34" charset="0"/>
              </a:rPr>
              <a:t>Une fois le questionnaire et </a:t>
            </a:r>
            <a:r>
              <a:rPr lang="fr-FR" b="0" i="0" u="none" baseline="0" dirty="0" smtClean="0">
                <a:latin typeface="Gill Sans MT" panose="020B0502020104020203" pitchFamily="34" charset="0"/>
                <a:cs typeface="Arial" panose="020B0604020202020204" pitchFamily="34" charset="0"/>
              </a:rPr>
              <a:t>l’entretien </a:t>
            </a:r>
            <a:r>
              <a:rPr lang="fr-FR" b="0" i="0" u="none" baseline="0" dirty="0">
                <a:latin typeface="Gill Sans MT" panose="020B0502020104020203" pitchFamily="34" charset="0"/>
                <a:cs typeface="Arial" panose="020B0604020202020204" pitchFamily="34" charset="0"/>
              </a:rPr>
              <a:t>terminés, appuyez sur le bouton « ENREGISTRER ET QUITTER ».</a:t>
            </a:r>
          </a:p>
        </p:txBody>
      </p:sp>
      <p:sp>
        <p:nvSpPr>
          <p:cNvPr id="7" name="Oval 6">
            <a:extLst>
              <a:ext uri="{FF2B5EF4-FFF2-40B4-BE49-F238E27FC236}">
                <a16:creationId xmlns="" xmlns:a16="http://schemas.microsoft.com/office/drawing/2014/main" id="{E74128AA-FA07-4CBF-8D09-9A6C2F8B6431}"/>
              </a:ext>
            </a:extLst>
          </p:cNvPr>
          <p:cNvSpPr/>
          <p:nvPr/>
        </p:nvSpPr>
        <p:spPr>
          <a:xfrm>
            <a:off x="4800238" y="5896749"/>
            <a:ext cx="2863327" cy="46196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Tree>
    <p:custDataLst>
      <p:tags r:id="rId1"/>
    </p:custDataLst>
    <p:extLst>
      <p:ext uri="{BB962C8B-B14F-4D97-AF65-F5344CB8AC3E}">
        <p14:creationId xmlns:p14="http://schemas.microsoft.com/office/powerpoint/2010/main" val="157706871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2234" y="1141253"/>
            <a:ext cx="5362083" cy="857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0402" name="Picture 2">
            <a:extLst>
              <a:ext uri="{FF2B5EF4-FFF2-40B4-BE49-F238E27FC236}">
                <a16:creationId xmlns="" xmlns:a16="http://schemas.microsoft.com/office/drawing/2014/main" id="{8500A277-83CB-44C5-AC6F-51C8B43901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78152"/>
          <a:stretch>
            <a:fillRect/>
          </a:stretch>
        </p:blipFill>
        <p:spPr bwMode="auto">
          <a:xfrm>
            <a:off x="277684" y="5209744"/>
            <a:ext cx="5559138" cy="14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0403" name="Picture 3">
            <a:extLst>
              <a:ext uri="{FF2B5EF4-FFF2-40B4-BE49-F238E27FC236}">
                <a16:creationId xmlns="" xmlns:a16="http://schemas.microsoft.com/office/drawing/2014/main" id="{F9A48DE3-0D82-44CA-93CD-D21F736D83A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40164"/>
          <a:stretch>
            <a:fillRect/>
          </a:stretch>
        </p:blipFill>
        <p:spPr bwMode="auto">
          <a:xfrm>
            <a:off x="277684" y="1115590"/>
            <a:ext cx="5559136" cy="374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04" name="Title 1">
            <a:extLst>
              <a:ext uri="{FF2B5EF4-FFF2-40B4-BE49-F238E27FC236}">
                <a16:creationId xmlns="" xmlns:a16="http://schemas.microsoft.com/office/drawing/2014/main" id="{176E70C9-1AD3-4C1C-B026-DF5F05424F61}"/>
              </a:ext>
            </a:extLst>
          </p:cNvPr>
          <p:cNvSpPr>
            <a:spLocks noGrp="1"/>
          </p:cNvSpPr>
          <p:nvPr>
            <p:ph type="title"/>
          </p:nvPr>
        </p:nvSpPr>
        <p:spPr>
          <a:xfrm>
            <a:off x="143346" y="429164"/>
            <a:ext cx="11770971" cy="580800"/>
          </a:xfrm>
        </p:spPr>
        <p:txBody>
          <a:bodyPr/>
          <a:lstStyle/>
          <a:p>
            <a:pPr algn="ctr" rtl="0" eaLnBrk="1" hangingPunct="1"/>
            <a:r>
              <a:rPr lang="fr-FR" b="1" i="0" u="none" baseline="0">
                <a:latin typeface="Gill Sans MT" panose="020B0502020104020203" pitchFamily="34" charset="0"/>
                <a:cs typeface="Arial" panose="020B0604020202020204" pitchFamily="34" charset="0"/>
              </a:rPr>
              <a:t>Les modifications peuvent être effectuées en cliquant sur « MODIFIER LE FORMULAIRE ENREGISTRÉ »</a:t>
            </a:r>
            <a:endParaRPr lang="fr-FR" altLang="en-US" b="1" dirty="0">
              <a:latin typeface="Gill Sans MT" panose="020B0502020104020203" pitchFamily="34" charset="0"/>
              <a:cs typeface="Arial" panose="020B0604020202020204" pitchFamily="34" charset="0"/>
            </a:endParaRPr>
          </a:p>
        </p:txBody>
      </p:sp>
      <p:sp>
        <p:nvSpPr>
          <p:cNvPr id="11" name="Title 1">
            <a:extLst>
              <a:ext uri="{FF2B5EF4-FFF2-40B4-BE49-F238E27FC236}">
                <a16:creationId xmlns="" xmlns:a16="http://schemas.microsoft.com/office/drawing/2014/main" id="{FE183C8F-D706-41F2-9F5B-7973AEA9E0E3}"/>
              </a:ext>
            </a:extLst>
          </p:cNvPr>
          <p:cNvSpPr txBox="1">
            <a:spLocks/>
          </p:cNvSpPr>
          <p:nvPr/>
        </p:nvSpPr>
        <p:spPr>
          <a:xfrm>
            <a:off x="-69007" y="6114035"/>
            <a:ext cx="5905828" cy="573088"/>
          </a:xfrm>
          <a:prstGeom prst="rect">
            <a:avLst/>
          </a:prstGeom>
        </p:spPr>
        <p:txBody>
          <a:bodyPr anchor="b">
            <a:no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fr-FR" sz="1800" b="0" i="0" u="none" baseline="0" dirty="0">
                <a:solidFill>
                  <a:srgbClr val="0067B9"/>
                </a:solidFill>
                <a:cs typeface="Arial" charset="0"/>
              </a:rPr>
              <a:t>Sélectionnez ensuite le formulaire que vous voulez modifier. </a:t>
            </a:r>
            <a:endParaRPr lang="fr-FR" altLang="en-US" sz="1800" dirty="0">
              <a:solidFill>
                <a:srgbClr val="0067B9"/>
              </a:solidFill>
              <a:cs typeface="Arial" charset="0"/>
            </a:endParaRPr>
          </a:p>
        </p:txBody>
      </p:sp>
      <p:sp>
        <p:nvSpPr>
          <p:cNvPr id="13" name="Title 1">
            <a:extLst>
              <a:ext uri="{FF2B5EF4-FFF2-40B4-BE49-F238E27FC236}">
                <a16:creationId xmlns="" xmlns:a16="http://schemas.microsoft.com/office/drawing/2014/main" id="{247AF52B-02E1-47C0-9022-24132E056171}"/>
              </a:ext>
            </a:extLst>
          </p:cNvPr>
          <p:cNvSpPr txBox="1">
            <a:spLocks/>
          </p:cNvSpPr>
          <p:nvPr/>
        </p:nvSpPr>
        <p:spPr>
          <a:xfrm>
            <a:off x="10188133" y="1141254"/>
            <a:ext cx="1813094" cy="1628890"/>
          </a:xfrm>
          <a:prstGeom prst="rect">
            <a:avLst/>
          </a:prstGeom>
        </p:spPr>
        <p:txBody>
          <a:bodyPr anchor="b">
            <a:normAutofit fontScale="25000" lnSpcReduction="20000"/>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fr-FR" sz="8201" b="0" i="0" u="none" baseline="0">
                <a:solidFill>
                  <a:srgbClr val="0067B9"/>
                </a:solidFill>
                <a:cs typeface="Arial" charset="0"/>
              </a:rPr>
              <a:t>Sélectionnez la question que vous voulez modifier</a:t>
            </a:r>
            <a:r>
              <a:rPr lang="fr-FR" sz="3200" b="0" i="0" u="none" baseline="0">
                <a:solidFill>
                  <a:srgbClr val="0067B9"/>
                </a:solidFill>
                <a:cs typeface="Arial" charset="0"/>
              </a:rPr>
              <a:t>. </a:t>
            </a:r>
            <a:endParaRPr lang="fr-FR" altLang="en-US" sz="3200" dirty="0">
              <a:solidFill>
                <a:srgbClr val="0067B9"/>
              </a:solidFill>
              <a:cs typeface="Arial" charset="0"/>
            </a:endParaRPr>
          </a:p>
        </p:txBody>
      </p:sp>
      <p:sp>
        <p:nvSpPr>
          <p:cNvPr id="9" name="Title 1">
            <a:extLst>
              <a:ext uri="{FF2B5EF4-FFF2-40B4-BE49-F238E27FC236}">
                <a16:creationId xmlns="" xmlns:a16="http://schemas.microsoft.com/office/drawing/2014/main" id="{0ACDDFA7-D82C-408D-8534-F0DB168A1682}"/>
              </a:ext>
            </a:extLst>
          </p:cNvPr>
          <p:cNvSpPr txBox="1">
            <a:spLocks/>
          </p:cNvSpPr>
          <p:nvPr/>
        </p:nvSpPr>
        <p:spPr>
          <a:xfrm>
            <a:off x="7802009" y="4390400"/>
            <a:ext cx="3795047" cy="1883208"/>
          </a:xfrm>
          <a:prstGeom prst="rect">
            <a:avLst/>
          </a:prstGeom>
          <a:solidFill>
            <a:schemeClr val="bg1"/>
          </a:solidFill>
        </p:spPr>
        <p:txBody>
          <a:bodyPr anchor="b">
            <a:normAutofit fontScale="92500" lnSpcReduction="10000"/>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fr-FR" sz="2645" b="0" i="0" u="none" baseline="0">
                <a:solidFill>
                  <a:srgbClr val="0067B9"/>
                </a:solidFill>
                <a:cs typeface="Arial" charset="0"/>
              </a:rPr>
              <a:t>Une fois les modifications apportées, cliquez sur ENREGISTRER LE FORMULAIRE ET QUITTER</a:t>
            </a:r>
            <a:r>
              <a:rPr lang="fr-FR" sz="3200" b="0" i="0" u="none" baseline="0">
                <a:cs typeface="Arial" charset="0"/>
              </a:rPr>
              <a:t>.</a:t>
            </a:r>
            <a:endParaRPr lang="fr-FR" altLang="en-US" sz="3200" dirty="0">
              <a:cs typeface="Arial" charset="0"/>
            </a:endParaRPr>
          </a:p>
        </p:txBody>
      </p:sp>
      <p:sp>
        <p:nvSpPr>
          <p:cNvPr id="8" name="Oval 7">
            <a:extLst>
              <a:ext uri="{FF2B5EF4-FFF2-40B4-BE49-F238E27FC236}">
                <a16:creationId xmlns="" xmlns:a16="http://schemas.microsoft.com/office/drawing/2014/main" id="{48AE6178-5E02-4558-8BD8-7A896D28F67E}"/>
              </a:ext>
            </a:extLst>
          </p:cNvPr>
          <p:cNvSpPr/>
          <p:nvPr/>
        </p:nvSpPr>
        <p:spPr>
          <a:xfrm>
            <a:off x="2075257" y="2582071"/>
            <a:ext cx="1963482" cy="573086"/>
          </a:xfrm>
          <a:prstGeom prst="ellipse">
            <a:avLst/>
          </a:prstGeom>
          <a:noFill/>
          <a:ln w="38100">
            <a:solidFill>
              <a:srgbClr val="0067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srgbClr val="0067B9"/>
              </a:solidFill>
              <a:latin typeface="Gill Sans MT"/>
            </a:endParaRPr>
          </a:p>
        </p:txBody>
      </p:sp>
    </p:spTree>
    <p:custDataLst>
      <p:tags r:id="rId1"/>
    </p:custDataLst>
    <p:extLst>
      <p:ext uri="{BB962C8B-B14F-4D97-AF65-F5344CB8AC3E}">
        <p14:creationId xmlns:p14="http://schemas.microsoft.com/office/powerpoint/2010/main" val="913194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9"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1425" name="Picture 12">
            <a:extLst>
              <a:ext uri="{FF2B5EF4-FFF2-40B4-BE49-F238E27FC236}">
                <a16:creationId xmlns="" xmlns:a16="http://schemas.microsoft.com/office/drawing/2014/main" id="{651EA191-403E-4BE8-9B51-A65FF04363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0164"/>
          <a:stretch>
            <a:fillRect/>
          </a:stretch>
        </p:blipFill>
        <p:spPr bwMode="auto">
          <a:xfrm>
            <a:off x="245282" y="1226111"/>
            <a:ext cx="6737062" cy="506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6" name="Title 1">
            <a:extLst>
              <a:ext uri="{FF2B5EF4-FFF2-40B4-BE49-F238E27FC236}">
                <a16:creationId xmlns="" xmlns:a16="http://schemas.microsoft.com/office/drawing/2014/main" id="{3EF06F92-FE15-4008-BDC4-E1D25410E13F}"/>
              </a:ext>
            </a:extLst>
          </p:cNvPr>
          <p:cNvSpPr>
            <a:spLocks noGrp="1"/>
          </p:cNvSpPr>
          <p:nvPr>
            <p:ph type="title"/>
          </p:nvPr>
        </p:nvSpPr>
        <p:spPr>
          <a:xfrm>
            <a:off x="156521" y="649847"/>
            <a:ext cx="11986951" cy="661988"/>
          </a:xfrm>
        </p:spPr>
        <p:txBody>
          <a:bodyPr>
            <a:noAutofit/>
          </a:bodyPr>
          <a:lstStyle/>
          <a:p>
            <a:pPr algn="l" rtl="0" eaLnBrk="1" hangingPunct="1"/>
            <a:r>
              <a:rPr lang="fr-FR" sz="2800" b="0" i="0" u="none" baseline="0" dirty="0">
                <a:latin typeface="Gill Sans MT" panose="020B0502020104020203" pitchFamily="34" charset="0"/>
                <a:cs typeface="Arial" panose="020B0604020202020204" pitchFamily="34" charset="0"/>
              </a:rPr>
              <a:t>Une fois le formulaire enregistré, cliquez sur « ENVOYER LE FORMULAIRE FINALISÉ ». Sélectionnez le formulaire à envoyer et cliquez sur « ENVOYER LA SÉLECTION ».</a:t>
            </a:r>
          </a:p>
        </p:txBody>
      </p:sp>
      <p:sp>
        <p:nvSpPr>
          <p:cNvPr id="7" name="Oval 6">
            <a:extLst>
              <a:ext uri="{FF2B5EF4-FFF2-40B4-BE49-F238E27FC236}">
                <a16:creationId xmlns="" xmlns:a16="http://schemas.microsoft.com/office/drawing/2014/main" id="{6388EACA-3DB3-409B-BF36-B8735082931F}"/>
              </a:ext>
            </a:extLst>
          </p:cNvPr>
          <p:cNvSpPr/>
          <p:nvPr/>
        </p:nvSpPr>
        <p:spPr>
          <a:xfrm>
            <a:off x="2272365" y="4065126"/>
            <a:ext cx="2682896" cy="379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0" name="Right Arrow 9">
            <a:extLst>
              <a:ext uri="{FF2B5EF4-FFF2-40B4-BE49-F238E27FC236}">
                <a16:creationId xmlns="" xmlns:a16="http://schemas.microsoft.com/office/drawing/2014/main" id="{8741935C-8A1C-4005-8630-9F4240304DE8}"/>
              </a:ext>
            </a:extLst>
          </p:cNvPr>
          <p:cNvSpPr/>
          <p:nvPr/>
        </p:nvSpPr>
        <p:spPr>
          <a:xfrm>
            <a:off x="7334220" y="3448298"/>
            <a:ext cx="960438" cy="512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pic>
        <p:nvPicPr>
          <p:cNvPr id="231429" name="Picture 2">
            <a:extLst>
              <a:ext uri="{FF2B5EF4-FFF2-40B4-BE49-F238E27FC236}">
                <a16:creationId xmlns="" xmlns:a16="http://schemas.microsoft.com/office/drawing/2014/main" id="{CB36A72D-B753-47FE-A297-BA4B4650EB6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56795" y="1226711"/>
            <a:ext cx="4964374" cy="547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a:extLst>
              <a:ext uri="{FF2B5EF4-FFF2-40B4-BE49-F238E27FC236}">
                <a16:creationId xmlns="" xmlns:a16="http://schemas.microsoft.com/office/drawing/2014/main" id="{4CACC060-21AA-4F25-86C2-3096D0C2C076}"/>
              </a:ext>
            </a:extLst>
          </p:cNvPr>
          <p:cNvSpPr/>
          <p:nvPr/>
        </p:nvSpPr>
        <p:spPr>
          <a:xfrm rot="5400000">
            <a:off x="11642143" y="1531653"/>
            <a:ext cx="471188" cy="4572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1" name="Rectangular Callout 10">
            <a:extLst>
              <a:ext uri="{FF2B5EF4-FFF2-40B4-BE49-F238E27FC236}">
                <a16:creationId xmlns="" xmlns:a16="http://schemas.microsoft.com/office/drawing/2014/main" id="{BEAF9A54-3749-4DD7-956E-3A53B14A3C93}"/>
              </a:ext>
            </a:extLst>
          </p:cNvPr>
          <p:cNvSpPr/>
          <p:nvPr/>
        </p:nvSpPr>
        <p:spPr>
          <a:xfrm>
            <a:off x="7334220" y="3409702"/>
            <a:ext cx="2513782" cy="1391434"/>
          </a:xfrm>
          <a:prstGeom prst="wedgeRectCallout">
            <a:avLst>
              <a:gd name="adj1" fmla="val 88383"/>
              <a:gd name="adj2" fmla="val 1712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r>
              <a:rPr lang="fr-FR" b="1" i="0" u="none" baseline="0" dirty="0">
                <a:solidFill>
                  <a:prstClr val="white"/>
                </a:solidFill>
                <a:latin typeface="Gill Sans MT"/>
              </a:rPr>
              <a:t>Envoyez les données tous les jours, après chaque visite </a:t>
            </a:r>
            <a:r>
              <a:rPr lang="fr-FR" b="1" i="0" u="none" baseline="0" dirty="0" smtClean="0">
                <a:solidFill>
                  <a:prstClr val="white"/>
                </a:solidFill>
                <a:latin typeface="Gill Sans MT"/>
              </a:rPr>
              <a:t>d’un </a:t>
            </a:r>
            <a:r>
              <a:rPr lang="fr-FR" b="1" i="0" u="none" baseline="0" dirty="0">
                <a:solidFill>
                  <a:prstClr val="white"/>
                </a:solidFill>
                <a:latin typeface="Gill Sans MT"/>
              </a:rPr>
              <a:t>centre</a:t>
            </a:r>
          </a:p>
        </p:txBody>
      </p:sp>
      <p:sp>
        <p:nvSpPr>
          <p:cNvPr id="17" name="Oval 16">
            <a:extLst>
              <a:ext uri="{FF2B5EF4-FFF2-40B4-BE49-F238E27FC236}">
                <a16:creationId xmlns="" xmlns:a16="http://schemas.microsoft.com/office/drawing/2014/main" id="{8AD6E2CE-830E-481F-B824-0018CF85A83D}"/>
              </a:ext>
            </a:extLst>
          </p:cNvPr>
          <p:cNvSpPr/>
          <p:nvPr/>
        </p:nvSpPr>
        <p:spPr>
          <a:xfrm flipV="1">
            <a:off x="10088426" y="6490233"/>
            <a:ext cx="1295399" cy="2079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2" name="Right Arrow 9">
            <a:extLst>
              <a:ext uri="{FF2B5EF4-FFF2-40B4-BE49-F238E27FC236}">
                <a16:creationId xmlns="" xmlns:a16="http://schemas.microsoft.com/office/drawing/2014/main" id="{9E096005-76D8-442B-9AC9-59280435D8BF}"/>
              </a:ext>
            </a:extLst>
          </p:cNvPr>
          <p:cNvSpPr/>
          <p:nvPr/>
        </p:nvSpPr>
        <p:spPr>
          <a:xfrm>
            <a:off x="5823107" y="3766298"/>
            <a:ext cx="1270390" cy="6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sz="2381" dirty="0">
              <a:solidFill>
                <a:prstClr val="white"/>
              </a:solidFill>
              <a:latin typeface="Gill Sans MT"/>
            </a:endParaRPr>
          </a:p>
        </p:txBody>
      </p:sp>
    </p:spTree>
    <p:custDataLst>
      <p:tags r:id="rId1"/>
    </p:custDataLst>
    <p:extLst>
      <p:ext uri="{BB962C8B-B14F-4D97-AF65-F5344CB8AC3E}">
        <p14:creationId xmlns:p14="http://schemas.microsoft.com/office/powerpoint/2010/main" val="2454515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7"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49" name="Title 1">
            <a:extLst>
              <a:ext uri="{FF2B5EF4-FFF2-40B4-BE49-F238E27FC236}">
                <a16:creationId xmlns="" xmlns:a16="http://schemas.microsoft.com/office/drawing/2014/main" id="{A2B641C9-2ACD-4E7D-AC0E-436022667A62}"/>
              </a:ext>
            </a:extLst>
          </p:cNvPr>
          <p:cNvSpPr>
            <a:spLocks noGrp="1"/>
          </p:cNvSpPr>
          <p:nvPr>
            <p:ph type="title"/>
          </p:nvPr>
        </p:nvSpPr>
        <p:spPr>
          <a:xfrm>
            <a:off x="175145" y="118310"/>
            <a:ext cx="11883505" cy="1069267"/>
          </a:xfrm>
        </p:spPr>
        <p:txBody>
          <a:bodyPr/>
          <a:lstStyle/>
          <a:p>
            <a:pPr rtl="0" eaLnBrk="1" hangingPunct="1"/>
            <a:r>
              <a:rPr lang="fr-FR" b="1" i="0" u="none" baseline="0" dirty="0">
                <a:latin typeface="Gill Sans MT" panose="020B0502020104020203" pitchFamily="34" charset="0"/>
                <a:cs typeface="Arial" panose="020B0604020202020204" pitchFamily="34" charset="0"/>
              </a:rPr>
              <a:t>Notez que </a:t>
            </a:r>
            <a:r>
              <a:rPr lang="fr-FR" b="1" i="0" u="none" baseline="0" dirty="0" smtClean="0">
                <a:latin typeface="Gill Sans MT" panose="020B0502020104020203" pitchFamily="34" charset="0"/>
                <a:cs typeface="Arial" panose="020B0604020202020204" pitchFamily="34" charset="0"/>
              </a:rPr>
              <a:t>l’envoi </a:t>
            </a:r>
            <a:r>
              <a:rPr lang="fr-FR" b="1" i="0" u="none" baseline="0" dirty="0">
                <a:latin typeface="Gill Sans MT" panose="020B0502020104020203" pitchFamily="34" charset="0"/>
                <a:cs typeface="Arial" panose="020B0604020202020204" pitchFamily="34" charset="0"/>
              </a:rPr>
              <a:t>des données nécessite </a:t>
            </a:r>
            <a:r>
              <a:rPr lang="fr-FR" b="1" i="0" u="none" baseline="0" dirty="0" smtClean="0">
                <a:latin typeface="Gill Sans MT" panose="020B0502020104020203" pitchFamily="34" charset="0"/>
                <a:cs typeface="Arial" panose="020B0604020202020204" pitchFamily="34" charset="0"/>
              </a:rPr>
              <a:t>une </a:t>
            </a:r>
            <a:r>
              <a:rPr lang="fr-FR" b="1" i="0" u="none" baseline="0" dirty="0">
                <a:latin typeface="Gill Sans MT" panose="020B0502020104020203" pitchFamily="34" charset="0"/>
                <a:cs typeface="Arial" panose="020B0604020202020204" pitchFamily="34" charset="0"/>
              </a:rPr>
              <a:t>connexion Internet.</a:t>
            </a:r>
          </a:p>
        </p:txBody>
      </p:sp>
      <p:sp>
        <p:nvSpPr>
          <p:cNvPr id="14" name="Oval 13">
            <a:extLst>
              <a:ext uri="{FF2B5EF4-FFF2-40B4-BE49-F238E27FC236}">
                <a16:creationId xmlns="" xmlns:a16="http://schemas.microsoft.com/office/drawing/2014/main" id="{5DA929F8-61E7-41B8-9437-C89FEEA6F6D4}"/>
              </a:ext>
            </a:extLst>
          </p:cNvPr>
          <p:cNvSpPr/>
          <p:nvPr/>
        </p:nvSpPr>
        <p:spPr>
          <a:xfrm>
            <a:off x="5105400" y="4927601"/>
            <a:ext cx="1066801" cy="1714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5" name="Oval 14">
            <a:extLst>
              <a:ext uri="{FF2B5EF4-FFF2-40B4-BE49-F238E27FC236}">
                <a16:creationId xmlns="" xmlns:a16="http://schemas.microsoft.com/office/drawing/2014/main" id="{7D84A8E3-FAE8-4B3A-8BE8-4E7ED09D3442}"/>
              </a:ext>
            </a:extLst>
          </p:cNvPr>
          <p:cNvSpPr/>
          <p:nvPr/>
        </p:nvSpPr>
        <p:spPr>
          <a:xfrm>
            <a:off x="5105400" y="4638675"/>
            <a:ext cx="1066801" cy="17303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pic>
        <p:nvPicPr>
          <p:cNvPr id="232452" name="Picture 2">
            <a:extLst>
              <a:ext uri="{FF2B5EF4-FFF2-40B4-BE49-F238E27FC236}">
                <a16:creationId xmlns="" xmlns:a16="http://schemas.microsoft.com/office/drawing/2014/main" id="{CE9E62C8-5F23-4E99-9448-2BDF791372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9287" y="790200"/>
            <a:ext cx="7328344" cy="5877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2453" name="Picture 2" descr="Image result for wifi">
            <a:extLst>
              <a:ext uri="{FF2B5EF4-FFF2-40B4-BE49-F238E27FC236}">
                <a16:creationId xmlns="" xmlns:a16="http://schemas.microsoft.com/office/drawing/2014/main" id="{8D7A18CD-DD8F-4BC0-98D6-6E6B5E4C5F5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5579" y="1090385"/>
            <a:ext cx="4545192" cy="284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021842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232453"/>
                                        </p:tgtEl>
                                      </p:cBhvr>
                                    </p:animEffect>
                                    <p:anim calcmode="lin" valueType="num">
                                      <p:cBhvr>
                                        <p:cTn id="7" dur="2000"/>
                                        <p:tgtEl>
                                          <p:spTgt spid="23245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32453"/>
                                        </p:tgtEl>
                                        <p:attrNameLst>
                                          <p:attrName>ppt_h</p:attrName>
                                        </p:attrNameLst>
                                      </p:cBhvr>
                                      <p:tavLst>
                                        <p:tav tm="0">
                                          <p:val>
                                            <p:strVal val="ppt_h"/>
                                          </p:val>
                                        </p:tav>
                                        <p:tav tm="100000">
                                          <p:val>
                                            <p:strVal val="ppt_h"/>
                                          </p:val>
                                        </p:tav>
                                      </p:tavLst>
                                    </p:anim>
                                    <p:set>
                                      <p:cBhvr>
                                        <p:cTn id="9" dur="1" fill="hold">
                                          <p:stCondLst>
                                            <p:cond delay="1999"/>
                                          </p:stCondLst>
                                        </p:cTn>
                                        <p:tgtEl>
                                          <p:spTgt spid="2324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 xmlns:a16="http://schemas.microsoft.com/office/drawing/2014/main" id="{F5C10CCA-D283-4243-99A2-C7B564CB503F}"/>
              </a:ext>
            </a:extLst>
          </p:cNvPr>
          <p:cNvSpPr>
            <a:spLocks noGrp="1"/>
          </p:cNvSpPr>
          <p:nvPr>
            <p:ph idx="1"/>
          </p:nvPr>
        </p:nvSpPr>
        <p:spPr>
          <a:xfrm>
            <a:off x="264512" y="1101505"/>
            <a:ext cx="11684576" cy="5539916"/>
          </a:xfrm>
        </p:spPr>
        <p:txBody>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Vous pouvez utiliser le logiciel/la plateforme </a:t>
            </a:r>
            <a:r>
              <a:rPr lang="fr-FR" sz="3174" b="0" i="0" u="none" baseline="0" dirty="0" smtClean="0">
                <a:solidFill>
                  <a:schemeClr val="tx1"/>
                </a:solidFill>
                <a:latin typeface="Gill Sans MT" panose="020B0502020104020203" pitchFamily="34" charset="0"/>
                <a:cs typeface="Gill Sans MT" panose="020B0502020104020203" pitchFamily="34" charset="0"/>
              </a:rPr>
              <a:t>d’enquête </a:t>
            </a:r>
            <a:r>
              <a:rPr lang="fr-FR" sz="3174" b="0" i="0" u="none" baseline="0" dirty="0">
                <a:solidFill>
                  <a:schemeClr val="tx1"/>
                </a:solidFill>
                <a:latin typeface="Gill Sans MT" panose="020B0502020104020203" pitchFamily="34" charset="0"/>
                <a:cs typeface="Gill Sans MT" panose="020B0502020104020203" pitchFamily="34" charset="0"/>
              </a:rPr>
              <a:t>que vous préférez, mais…</a:t>
            </a:r>
          </a:p>
          <a:p>
            <a:pPr algn="l" rtl="0"/>
            <a:r>
              <a:rPr lang="fr-FR" sz="3174" b="0" i="0" u="none" baseline="0" dirty="0" err="1">
                <a:solidFill>
                  <a:schemeClr val="tx1"/>
                </a:solidFill>
                <a:latin typeface="Gill Sans MT" panose="020B0502020104020203" pitchFamily="34" charset="0"/>
                <a:cs typeface="Gill Sans MT" panose="020B0502020104020203" pitchFamily="34" charset="0"/>
              </a:rPr>
              <a:t>SurveyCTO</a:t>
            </a:r>
            <a:r>
              <a:rPr lang="fr-FR" sz="3174" b="0" i="0" u="none" baseline="0" dirty="0">
                <a:solidFill>
                  <a:schemeClr val="tx1"/>
                </a:solidFill>
                <a:latin typeface="Gill Sans MT" panose="020B0502020104020203" pitchFamily="34" charset="0"/>
                <a:cs typeface="Gill Sans MT" panose="020B0502020104020203" pitchFamily="34" charset="0"/>
              </a:rPr>
              <a:t> offre un bon niveau de sécurité à faible coût.</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Fonctionnalités requises.</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Grande stabilité.</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Compatibilité avec Excel/Stata/etc.</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Suffisamment de formats pour poser les questions.</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NSCA 2.0 intègre un code </a:t>
            </a:r>
            <a:r>
              <a:rPr lang="fr-FR" sz="3174" b="0" i="0" u="none" baseline="0" dirty="0" err="1">
                <a:solidFill>
                  <a:schemeClr val="tx1"/>
                </a:solidFill>
                <a:latin typeface="Gill Sans MT" panose="020B0502020104020203" pitchFamily="34" charset="0"/>
                <a:cs typeface="Gill Sans MT" panose="020B0502020104020203" pitchFamily="34" charset="0"/>
              </a:rPr>
              <a:t>prégénéré</a:t>
            </a:r>
            <a:r>
              <a:rPr lang="fr-FR" sz="3174" b="0" i="0" u="none" baseline="0" dirty="0">
                <a:solidFill>
                  <a:schemeClr val="tx1"/>
                </a:solidFill>
                <a:latin typeface="Gill Sans MT" panose="020B0502020104020203" pitchFamily="34" charset="0"/>
                <a:cs typeface="Gill Sans MT" panose="020B0502020104020203" pitchFamily="34" charset="0"/>
              </a:rPr>
              <a:t> pour </a:t>
            </a:r>
            <a:r>
              <a:rPr lang="fr-FR" sz="3174" b="0" i="0" u="none" baseline="0" dirty="0" err="1">
                <a:solidFill>
                  <a:schemeClr val="tx1"/>
                </a:solidFill>
                <a:latin typeface="Gill Sans MT" panose="020B0502020104020203" pitchFamily="34" charset="0"/>
                <a:cs typeface="Gill Sans MT" panose="020B0502020104020203" pitchFamily="34" charset="0"/>
              </a:rPr>
              <a:t>SurveyCTO</a:t>
            </a:r>
            <a:r>
              <a:rPr lang="fr-FR" sz="3174" b="0" i="0" u="none" baseline="0" dirty="0">
                <a:solidFill>
                  <a:schemeClr val="tx1"/>
                </a:solidFill>
                <a:latin typeface="Gill Sans MT" panose="020B0502020104020203" pitchFamily="34" charset="0"/>
                <a:cs typeface="Gill Sans MT" panose="020B0502020104020203" pitchFamily="34" charset="0"/>
              </a:rPr>
              <a:t>.</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10946" name="Date Placeholder 2">
            <a:extLst>
              <a:ext uri="{FF2B5EF4-FFF2-40B4-BE49-F238E27FC236}">
                <a16:creationId xmlns="" xmlns:a16="http://schemas.microsoft.com/office/drawing/2014/main"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F2D80DC1-88E1-4B04-B295-54571BF1EACC}"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 xmlns:a16="http://schemas.microsoft.com/office/drawing/2014/main"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10948" name="Slide Number Placeholder 4">
            <a:extLst>
              <a:ext uri="{FF2B5EF4-FFF2-40B4-BE49-F238E27FC236}">
                <a16:creationId xmlns="" xmlns:a16="http://schemas.microsoft.com/office/drawing/2014/main"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7A0D211B-3915-46B8-A725-94729004624A}" type="slidenum">
              <a:rPr sz="601">
                <a:solidFill>
                  <a:srgbClr val="6C6463"/>
                </a:solidFill>
                <a:latin typeface="Gill Sans MT" panose="020B0502020104020203" pitchFamily="34" charset="0"/>
              </a:rPr>
              <a:pPr defTabSz="604738"/>
              <a:t>2</a:t>
            </a:fld>
            <a:endParaRPr lang="fr-FR"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 xmlns:a16="http://schemas.microsoft.com/office/drawing/2014/main" id="{762DC4EE-2F2E-4503-993E-F66FD4729DA5}"/>
              </a:ext>
            </a:extLst>
          </p:cNvPr>
          <p:cNvSpPr>
            <a:spLocks noGrp="1"/>
          </p:cNvSpPr>
          <p:nvPr>
            <p:ph type="title"/>
          </p:nvPr>
        </p:nvSpPr>
        <p:spPr>
          <a:xfrm>
            <a:off x="1943100" y="102482"/>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Pourquoi SurveyCTO ?</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893032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993" name="Content Placeholder 1">
            <a:extLst>
              <a:ext uri="{FF2B5EF4-FFF2-40B4-BE49-F238E27FC236}">
                <a16:creationId xmlns="" xmlns:a16="http://schemas.microsoft.com/office/drawing/2014/main" id="{D1BDFA43-B4C8-4C1E-BDDF-64AFF4542552}"/>
              </a:ext>
            </a:extLst>
          </p:cNvPr>
          <p:cNvSpPr>
            <a:spLocks noGrp="1"/>
          </p:cNvSpPr>
          <p:nvPr>
            <p:ph idx="1"/>
          </p:nvPr>
        </p:nvSpPr>
        <p:spPr>
          <a:xfrm>
            <a:off x="242912" y="842327"/>
            <a:ext cx="11520463" cy="5820689"/>
          </a:xfrm>
        </p:spPr>
        <p:txBody>
          <a:bodyPr>
            <a:normAutofit lnSpcReduction="10000"/>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Une application de collecte de données.</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Une plateforme de stockage de données sécurisée basée sur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le </a:t>
            </a:r>
            <a:r>
              <a:rPr lang="fr-FR" sz="3174" b="0" i="0" u="none" baseline="0" dirty="0">
                <a:solidFill>
                  <a:schemeClr val="tx1"/>
                </a:solidFill>
                <a:latin typeface="Gill Sans MT" panose="020B0502020104020203" pitchFamily="34" charset="0"/>
                <a:cs typeface="Gill Sans MT" panose="020B0502020104020203" pitchFamily="34" charset="0"/>
              </a:rPr>
              <a:t>Cloud.</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Elle peut être programmée en ligne ou dans MS Excel.</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Ces trois fonctionnalités interagissent pour permettre la collecte des données.</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sng" baseline="0" dirty="0">
                <a:solidFill>
                  <a:schemeClr val="tx1"/>
                </a:solidFill>
                <a:latin typeface="Gill Sans MT" panose="020B0502020104020203" pitchFamily="34" charset="0"/>
                <a:cs typeface="Gill Sans MT" panose="020B0502020104020203" pitchFamily="34" charset="0"/>
                <a:hlinkClick r:id="rId4"/>
              </a:rPr>
              <a:t>https://www.surveycto.com/index.html</a:t>
            </a:r>
            <a:endParaRPr lang="fr-FR" altLang="en-US" sz="3174" u="sng" dirty="0">
              <a:solidFill>
                <a:schemeClr val="tx1"/>
              </a:solidFill>
              <a:latin typeface="Gill Sans MT" panose="020B0502020104020203" pitchFamily="34" charset="0"/>
              <a:cs typeface="Gill Sans MT" panose="020B0502020104020203" pitchFamily="34" charset="0"/>
            </a:endParaRPr>
          </a:p>
          <a:p>
            <a:pPr algn="l" rtl="0"/>
            <a:r>
              <a:rPr lang="fr-FR" sz="3174" b="0" i="0" u="sng" baseline="0" dirty="0">
                <a:solidFill>
                  <a:schemeClr val="tx1"/>
                </a:solidFill>
                <a:latin typeface="Gill Sans MT" panose="020B0502020104020203" pitchFamily="34" charset="0"/>
                <a:cs typeface="Gill Sans MT" panose="020B0502020104020203" pitchFamily="34" charset="0"/>
                <a:hlinkClick r:id="rId5"/>
              </a:rPr>
              <a:t>https://www.youtube.com/user/SurveyCTO</a:t>
            </a: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12994" name="Date Placeholder 2">
            <a:extLst>
              <a:ext uri="{FF2B5EF4-FFF2-40B4-BE49-F238E27FC236}">
                <a16:creationId xmlns="" xmlns:a16="http://schemas.microsoft.com/office/drawing/2014/main" id="{2513136E-70DE-4EB7-9A5D-46B9476CACF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14E71B6C-97BE-45E0-A037-5B4FCBA208BC}"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12995" name="Footer Placeholder 3">
            <a:extLst>
              <a:ext uri="{FF2B5EF4-FFF2-40B4-BE49-F238E27FC236}">
                <a16:creationId xmlns="" xmlns:a16="http://schemas.microsoft.com/office/drawing/2014/main" id="{D52BBF8E-C47E-4DBD-8A8C-8DB10EB295E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12996" name="Slide Number Placeholder 4">
            <a:extLst>
              <a:ext uri="{FF2B5EF4-FFF2-40B4-BE49-F238E27FC236}">
                <a16:creationId xmlns="" xmlns:a16="http://schemas.microsoft.com/office/drawing/2014/main" id="{78FDDC91-C70B-4208-A692-C6CFB1B62B9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E63F6943-86DA-4D38-943F-F1883F9A5F63}" type="slidenum">
              <a:rPr sz="601">
                <a:solidFill>
                  <a:srgbClr val="6C6463"/>
                </a:solidFill>
                <a:latin typeface="Gill Sans MT" panose="020B0502020104020203" pitchFamily="34" charset="0"/>
              </a:rPr>
              <a:pPr defTabSz="604738"/>
              <a:t>3</a:t>
            </a:fld>
            <a:endParaRPr lang="fr-FR" altLang="en-US" sz="601" dirty="0">
              <a:solidFill>
                <a:srgbClr val="6C6463"/>
              </a:solidFill>
              <a:latin typeface="Gill Sans MT" panose="020B0502020104020203" pitchFamily="34" charset="0"/>
            </a:endParaRPr>
          </a:p>
        </p:txBody>
      </p:sp>
      <p:sp>
        <p:nvSpPr>
          <p:cNvPr id="212997" name="Title 5">
            <a:extLst>
              <a:ext uri="{FF2B5EF4-FFF2-40B4-BE49-F238E27FC236}">
                <a16:creationId xmlns="" xmlns:a16="http://schemas.microsoft.com/office/drawing/2014/main" id="{FF6AD8ED-30C3-4EB9-94CC-B5151E736510}"/>
              </a:ext>
            </a:extLst>
          </p:cNvPr>
          <p:cNvSpPr>
            <a:spLocks noGrp="1"/>
          </p:cNvSpPr>
          <p:nvPr>
            <p:ph type="title"/>
          </p:nvPr>
        </p:nvSpPr>
        <p:spPr>
          <a:xfrm>
            <a:off x="1856707" y="292739"/>
            <a:ext cx="8305801" cy="1099175"/>
          </a:xfrm>
        </p:spPr>
        <p:txBody>
          <a:bodyPr/>
          <a:lstStyle/>
          <a:p>
            <a:pPr algn="ctr" rtl="0" eaLnBrk="1" hangingPunct="1"/>
            <a:r>
              <a:rPr lang="fr-FR" b="1" i="0" u="none" baseline="0" dirty="0" smtClean="0">
                <a:latin typeface="Gill Sans MT" panose="020B0502020104020203" pitchFamily="34" charset="0"/>
                <a:cs typeface="Gill Sans MT" panose="020B0502020104020203" pitchFamily="34" charset="0"/>
              </a:rPr>
              <a:t>Qu’est-ce </a:t>
            </a:r>
            <a:r>
              <a:rPr lang="fr-FR" b="1" i="0" u="none" baseline="0" dirty="0">
                <a:latin typeface="Gill Sans MT" panose="020B0502020104020203" pitchFamily="34" charset="0"/>
                <a:cs typeface="Gill Sans MT" panose="020B0502020104020203" pitchFamily="34" charset="0"/>
              </a:rPr>
              <a:t>que </a:t>
            </a:r>
            <a:r>
              <a:rPr lang="fr-FR" b="1" i="0" u="none" baseline="0" dirty="0" err="1">
                <a:latin typeface="Gill Sans MT" panose="020B0502020104020203" pitchFamily="34" charset="0"/>
                <a:cs typeface="Gill Sans MT" panose="020B0502020104020203" pitchFamily="34" charset="0"/>
              </a:rPr>
              <a:t>SurveyCTO</a:t>
            </a:r>
            <a:r>
              <a:rPr lang="fr-FR" b="1" i="0" u="none" baseline="0" dirty="0">
                <a:latin typeface="Gill Sans MT" panose="020B0502020104020203" pitchFamily="34" charset="0"/>
                <a:cs typeface="Gill Sans MT" panose="020B0502020104020203" pitchFamily="34" charset="0"/>
              </a:rPr>
              <a:t> ?</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144246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Content Placeholder 1">
            <a:extLst>
              <a:ext uri="{FF2B5EF4-FFF2-40B4-BE49-F238E27FC236}">
                <a16:creationId xmlns="" xmlns:a16="http://schemas.microsoft.com/office/drawing/2014/main" id="{40CBB92A-1DDC-4155-8E99-FD110FEA6966}"/>
              </a:ext>
            </a:extLst>
          </p:cNvPr>
          <p:cNvSpPr>
            <a:spLocks noGrp="1"/>
          </p:cNvSpPr>
          <p:nvPr>
            <p:ph idx="1"/>
          </p:nvPr>
        </p:nvSpPr>
        <p:spPr>
          <a:xfrm>
            <a:off x="253711" y="1188499"/>
            <a:ext cx="11684578" cy="5896283"/>
          </a:xfrm>
        </p:spPr>
        <p:txBody>
          <a:bodyPr/>
          <a:lstStyle/>
          <a:p>
            <a:pPr marL="555150" indent="-453554" algn="l" rtl="0">
              <a:buFont typeface="Arial" panose="020B0604020202020204" pitchFamily="34" charset="0"/>
              <a:buChar char="•"/>
            </a:pPr>
            <a:r>
              <a:rPr lang="fr-FR" sz="3174" b="0" i="0" u="none" baseline="0" dirty="0">
                <a:solidFill>
                  <a:schemeClr val="tx1"/>
                </a:solidFill>
                <a:latin typeface="Gill Sans MT" panose="020B0502020104020203" pitchFamily="34" charset="0"/>
                <a:cs typeface="Gill Sans MT" panose="020B0502020104020203" pitchFamily="34" charset="0"/>
              </a:rPr>
              <a:t>La liste des établissements à interroger, les mois (période évaluée) et les produits traceurs.</a:t>
            </a:r>
          </a:p>
          <a:p>
            <a:pPr marL="101597" indent="0" algn="l" rtl="0">
              <a:buNone/>
            </a:pPr>
            <a:endParaRPr lang="fr-FR" altLang="en-US" sz="3174" dirty="0">
              <a:solidFill>
                <a:schemeClr val="tx1"/>
              </a:solidFill>
              <a:latin typeface="Gill Sans MT" panose="020B0502020104020203" pitchFamily="34" charset="0"/>
              <a:cs typeface="Gill Sans MT" panose="020B0502020104020203" pitchFamily="34" charset="0"/>
            </a:endParaRPr>
          </a:p>
          <a:p>
            <a:pPr marL="555150" indent="-453554"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Adaptation aux sites devant être visités (par exemple « entrepôts intermédiaires »).</a:t>
            </a:r>
          </a:p>
          <a:p>
            <a:pPr marL="555150" indent="-453554" algn="l" rtl="0">
              <a:buFont typeface="Wingdings" panose="05000000000000000000" pitchFamily="2" charset="2"/>
              <a:buChar char="ü"/>
            </a:pPr>
            <a:r>
              <a:rPr lang="fr-FR" sz="3174" b="0" i="0" u="sng" baseline="0" dirty="0">
                <a:solidFill>
                  <a:schemeClr val="tx1"/>
                </a:solidFill>
                <a:latin typeface="Gill Sans MT" panose="020B0502020104020203" pitchFamily="34" charset="0"/>
                <a:cs typeface="Gill Sans MT" panose="020B0502020104020203" pitchFamily="34" charset="0"/>
              </a:rPr>
              <a:t>Éventuellement</a:t>
            </a:r>
            <a:r>
              <a:rPr lang="fr-FR" sz="3174" b="0" i="0" u="none" baseline="0" dirty="0">
                <a:solidFill>
                  <a:schemeClr val="tx1"/>
                </a:solidFill>
                <a:latin typeface="Gill Sans MT" panose="020B0502020104020203" pitchFamily="34" charset="0"/>
                <a:cs typeface="Gill Sans MT" panose="020B0502020104020203" pitchFamily="34" charset="0"/>
              </a:rPr>
              <a:t>, modification des modules/KPI à inclure à différents niveaux (sélection des KPI facultatifs à inclure).</a:t>
            </a:r>
            <a:endParaRPr lang="fr-FR" altLang="en-US" sz="3174" u="sng" dirty="0">
              <a:solidFill>
                <a:schemeClr val="tx1"/>
              </a:solidFill>
              <a:latin typeface="Gill Sans MT" panose="020B0502020104020203" pitchFamily="34" charset="0"/>
              <a:cs typeface="Gill Sans MT" panose="020B0502020104020203" pitchFamily="34" charset="0"/>
            </a:endParaRPr>
          </a:p>
          <a:p>
            <a:pPr marL="555150" indent="-453554"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Bien que déconseillé, </a:t>
            </a:r>
            <a:r>
              <a:rPr lang="fr-FR" sz="3174" b="0" i="0" u="none" baseline="0" dirty="0" smtClean="0">
                <a:solidFill>
                  <a:schemeClr val="tx1"/>
                </a:solidFill>
                <a:latin typeface="Gill Sans MT" panose="020B0502020104020203" pitchFamily="34" charset="0"/>
                <a:cs typeface="Gill Sans MT" panose="020B0502020104020203" pitchFamily="34" charset="0"/>
              </a:rPr>
              <a:t>l’ajout </a:t>
            </a:r>
            <a:r>
              <a:rPr lang="fr-FR" sz="3174" b="0" i="0" u="none" baseline="0" dirty="0">
                <a:solidFill>
                  <a:schemeClr val="tx1"/>
                </a:solidFill>
                <a:latin typeface="Gill Sans MT" panose="020B0502020104020203" pitchFamily="34" charset="0"/>
                <a:cs typeface="Gill Sans MT" panose="020B0502020104020203" pitchFamily="34" charset="0"/>
              </a:rPr>
              <a:t>de questions est cependant possible si un sujet particulier doit être approfondi dans une évaluation donnée.</a:t>
            </a:r>
          </a:p>
          <a:p>
            <a:pPr marL="558779" indent="-457182" algn="l" rtl="0"/>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15042" name="Date Placeholder 2">
            <a:extLst>
              <a:ext uri="{FF2B5EF4-FFF2-40B4-BE49-F238E27FC236}">
                <a16:creationId xmlns="" xmlns:a16="http://schemas.microsoft.com/office/drawing/2014/main" id="{309C8097-E177-4E27-8E1F-BEAEE45B07E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197E5F8A-963C-4F92-84C8-D52FA52485B2}"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15043" name="Footer Placeholder 3">
            <a:extLst>
              <a:ext uri="{FF2B5EF4-FFF2-40B4-BE49-F238E27FC236}">
                <a16:creationId xmlns="" xmlns:a16="http://schemas.microsoft.com/office/drawing/2014/main" id="{BD10C3DC-AFA7-4456-BAD8-10461D8C218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15044" name="Slide Number Placeholder 4">
            <a:extLst>
              <a:ext uri="{FF2B5EF4-FFF2-40B4-BE49-F238E27FC236}">
                <a16:creationId xmlns="" xmlns:a16="http://schemas.microsoft.com/office/drawing/2014/main" id="{097A7559-F1CE-4041-A748-7DF60C0188A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EF18EDCD-8AD6-493B-B2E0-FCD60244547C}" type="slidenum">
              <a:rPr sz="601">
                <a:solidFill>
                  <a:srgbClr val="6C6463"/>
                </a:solidFill>
                <a:latin typeface="Gill Sans MT" panose="020B0502020104020203" pitchFamily="34" charset="0"/>
              </a:rPr>
              <a:pPr defTabSz="604738"/>
              <a:t>4</a:t>
            </a:fld>
            <a:endParaRPr lang="fr-FR" altLang="en-US" sz="601" dirty="0">
              <a:solidFill>
                <a:srgbClr val="6C6463"/>
              </a:solidFill>
              <a:latin typeface="Gill Sans MT" panose="020B0502020104020203" pitchFamily="34" charset="0"/>
            </a:endParaRPr>
          </a:p>
        </p:txBody>
      </p:sp>
      <p:sp>
        <p:nvSpPr>
          <p:cNvPr id="215045" name="Title 5">
            <a:extLst>
              <a:ext uri="{FF2B5EF4-FFF2-40B4-BE49-F238E27FC236}">
                <a16:creationId xmlns="" xmlns:a16="http://schemas.microsoft.com/office/drawing/2014/main" id="{DEB75BBB-0FE6-47BF-8AD8-B831DC1E77E7}"/>
              </a:ext>
            </a:extLst>
          </p:cNvPr>
          <p:cNvSpPr>
            <a:spLocks noGrp="1"/>
          </p:cNvSpPr>
          <p:nvPr>
            <p:ph type="title"/>
          </p:nvPr>
        </p:nvSpPr>
        <p:spPr>
          <a:xfrm>
            <a:off x="48529" y="235227"/>
            <a:ext cx="12159737"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Quels éléments doivent être adaptés pour chaque évaluation</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3340094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89" name="Content Placeholder 1">
            <a:extLst>
              <a:ext uri="{FF2B5EF4-FFF2-40B4-BE49-F238E27FC236}">
                <a16:creationId xmlns="" xmlns:a16="http://schemas.microsoft.com/office/drawing/2014/main" id="{264FD2E7-B610-4871-874F-1679F678FF3E}"/>
              </a:ext>
            </a:extLst>
          </p:cNvPr>
          <p:cNvSpPr>
            <a:spLocks noGrp="1"/>
          </p:cNvSpPr>
          <p:nvPr>
            <p:ph idx="1"/>
          </p:nvPr>
        </p:nvSpPr>
        <p:spPr>
          <a:xfrm>
            <a:off x="275311" y="1166299"/>
            <a:ext cx="10983240" cy="5185290"/>
          </a:xfrm>
        </p:spPr>
        <p:txBody>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Numéro des questions (en particulier en cas </a:t>
            </a:r>
            <a:r>
              <a:rPr lang="fr-FR" sz="3174" b="0" i="0" u="none" baseline="0" dirty="0" smtClean="0">
                <a:solidFill>
                  <a:schemeClr val="tx1"/>
                </a:solidFill>
                <a:latin typeface="Gill Sans MT" panose="020B0502020104020203" pitchFamily="34" charset="0"/>
                <a:cs typeface="Gill Sans MT" panose="020B0502020104020203" pitchFamily="34" charset="0"/>
              </a:rPr>
              <a:t>d’utilisation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des </a:t>
            </a:r>
            <a:r>
              <a:rPr lang="fr-FR" sz="3174" b="0" i="0" u="none" baseline="0" dirty="0">
                <a:solidFill>
                  <a:schemeClr val="tx1"/>
                </a:solidFill>
                <a:latin typeface="Gill Sans MT" panose="020B0502020104020203" pitchFamily="34" charset="0"/>
                <a:cs typeface="Gill Sans MT" panose="020B0502020104020203" pitchFamily="34" charset="0"/>
              </a:rPr>
              <a:t>modèles de notation NSCA 2.0).</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Principaux KPI.</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17090" name="Date Placeholder 2">
            <a:extLst>
              <a:ext uri="{FF2B5EF4-FFF2-40B4-BE49-F238E27FC236}">
                <a16:creationId xmlns="" xmlns:a16="http://schemas.microsoft.com/office/drawing/2014/main" id="{62402E2E-FE2E-48B8-A7D0-6AD0EEDE9AE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46B6ED7-FD33-4A1A-8C42-B96A14376C89}"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17091" name="Footer Placeholder 3">
            <a:extLst>
              <a:ext uri="{FF2B5EF4-FFF2-40B4-BE49-F238E27FC236}">
                <a16:creationId xmlns="" xmlns:a16="http://schemas.microsoft.com/office/drawing/2014/main" id="{5AE7CD96-10A6-4793-96B9-050C8492854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17092" name="Slide Number Placeholder 4">
            <a:extLst>
              <a:ext uri="{FF2B5EF4-FFF2-40B4-BE49-F238E27FC236}">
                <a16:creationId xmlns="" xmlns:a16="http://schemas.microsoft.com/office/drawing/2014/main" id="{D93837B1-5372-4982-A4C4-43D16184A77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6A7F8B9-77E7-4A78-9C23-4662BBA0BCE9}" type="slidenum">
              <a:rPr sz="601">
                <a:solidFill>
                  <a:srgbClr val="6C6463"/>
                </a:solidFill>
                <a:latin typeface="Gill Sans MT" panose="020B0502020104020203" pitchFamily="34" charset="0"/>
              </a:rPr>
              <a:pPr defTabSz="604738"/>
              <a:t>5</a:t>
            </a:fld>
            <a:endParaRPr lang="fr-FR" altLang="en-US" sz="601" dirty="0">
              <a:solidFill>
                <a:srgbClr val="6C6463"/>
              </a:solidFill>
              <a:latin typeface="Gill Sans MT" panose="020B0502020104020203" pitchFamily="34" charset="0"/>
            </a:endParaRPr>
          </a:p>
        </p:txBody>
      </p:sp>
      <p:sp>
        <p:nvSpPr>
          <p:cNvPr id="217093" name="Title 5">
            <a:extLst>
              <a:ext uri="{FF2B5EF4-FFF2-40B4-BE49-F238E27FC236}">
                <a16:creationId xmlns="" xmlns:a16="http://schemas.microsoft.com/office/drawing/2014/main" id="{2A91FA0C-4CAC-4253-AFAA-F4D9A9BCFB45}"/>
              </a:ext>
            </a:extLst>
          </p:cNvPr>
          <p:cNvSpPr>
            <a:spLocks noGrp="1"/>
          </p:cNvSpPr>
          <p:nvPr>
            <p:ph type="title"/>
          </p:nvPr>
        </p:nvSpPr>
        <p:spPr>
          <a:xfrm>
            <a:off x="1991696" y="167277"/>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Éléments à ne pas modifier</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118931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7" name="Date Placeholder 2">
            <a:extLst>
              <a:ext uri="{FF2B5EF4-FFF2-40B4-BE49-F238E27FC236}">
                <a16:creationId xmlns="" xmlns:a16="http://schemas.microsoft.com/office/drawing/2014/main" id="{68BE8C88-1816-48DD-A610-7A5C700F99E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D8CE63CD-FF70-48D8-B0D7-5F54FEEB3EDE}"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19138" name="Footer Placeholder 3">
            <a:extLst>
              <a:ext uri="{FF2B5EF4-FFF2-40B4-BE49-F238E27FC236}">
                <a16:creationId xmlns="" xmlns:a16="http://schemas.microsoft.com/office/drawing/2014/main" id="{DEE28808-9226-4F48-A47D-3C15AF25DBB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19139" name="Slide Number Placeholder 4">
            <a:extLst>
              <a:ext uri="{FF2B5EF4-FFF2-40B4-BE49-F238E27FC236}">
                <a16:creationId xmlns="" xmlns:a16="http://schemas.microsoft.com/office/drawing/2014/main" id="{425124CD-5AF3-40C2-94D6-FE4D430F0CC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CEC53439-3B07-4EB3-BB5F-6508356C192A}" type="slidenum">
              <a:rPr sz="601">
                <a:solidFill>
                  <a:srgbClr val="6C6463"/>
                </a:solidFill>
                <a:latin typeface="Gill Sans MT" panose="020B0502020104020203" pitchFamily="34" charset="0"/>
              </a:rPr>
              <a:pPr defTabSz="604738"/>
              <a:t>6</a:t>
            </a:fld>
            <a:endParaRPr lang="fr-FR" altLang="en-US" sz="601" dirty="0">
              <a:solidFill>
                <a:srgbClr val="6C6463"/>
              </a:solidFill>
              <a:latin typeface="Gill Sans MT" panose="020B0502020104020203" pitchFamily="34" charset="0"/>
            </a:endParaRPr>
          </a:p>
        </p:txBody>
      </p:sp>
      <p:sp>
        <p:nvSpPr>
          <p:cNvPr id="219140" name="Text Placeholder 1">
            <a:extLst>
              <a:ext uri="{FF2B5EF4-FFF2-40B4-BE49-F238E27FC236}">
                <a16:creationId xmlns="" xmlns:a16="http://schemas.microsoft.com/office/drawing/2014/main" id="{D981BCC1-4866-41A3-8A78-E05C9368DECD}"/>
              </a:ext>
            </a:extLst>
          </p:cNvPr>
          <p:cNvSpPr txBox="1">
            <a:spLocks/>
          </p:cNvSpPr>
          <p:nvPr/>
        </p:nvSpPr>
        <p:spPr bwMode="auto">
          <a:xfrm>
            <a:off x="406359" y="130307"/>
            <a:ext cx="6758748" cy="329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fr-FR" sz="3174" b="1" i="0" u="none" baseline="0" dirty="0">
                <a:solidFill>
                  <a:srgbClr val="C00000"/>
                </a:solidFill>
                <a:cs typeface="Arial" panose="020B0604020202020204" pitchFamily="34" charset="0"/>
              </a:rPr>
              <a:t>Collecte électronique </a:t>
            </a:r>
            <a:r>
              <a:rPr lang="fr-FR" sz="3174" b="1" i="0" u="none" baseline="0" dirty="0" smtClean="0">
                <a:solidFill>
                  <a:srgbClr val="C00000"/>
                </a:solidFill>
                <a:cs typeface="Arial" panose="020B0604020202020204" pitchFamily="34" charset="0"/>
              </a:rPr>
              <a:t/>
            </a:r>
            <a:br>
              <a:rPr lang="fr-FR" sz="3174" b="1" i="0" u="none" baseline="0" dirty="0" smtClean="0">
                <a:solidFill>
                  <a:srgbClr val="C00000"/>
                </a:solidFill>
                <a:cs typeface="Arial" panose="020B0604020202020204" pitchFamily="34" charset="0"/>
              </a:rPr>
            </a:br>
            <a:r>
              <a:rPr lang="fr-FR" sz="3174" b="1" i="0" u="none" baseline="0" dirty="0" smtClean="0">
                <a:solidFill>
                  <a:srgbClr val="C00000"/>
                </a:solidFill>
                <a:cs typeface="Arial" panose="020B0604020202020204" pitchFamily="34" charset="0"/>
              </a:rPr>
              <a:t>des </a:t>
            </a:r>
            <a:r>
              <a:rPr lang="fr-FR" sz="3174" b="1" i="0" u="none" baseline="0" dirty="0">
                <a:solidFill>
                  <a:srgbClr val="C00000"/>
                </a:solidFill>
                <a:cs typeface="Arial" panose="020B0604020202020204" pitchFamily="34" charset="0"/>
              </a:rPr>
              <a:t>données (par tablette </a:t>
            </a:r>
            <a:r>
              <a:rPr lang="fr-FR" sz="3174" b="1" i="0" u="none" baseline="0" dirty="0" smtClean="0">
                <a:solidFill>
                  <a:srgbClr val="C00000"/>
                </a:solidFill>
                <a:cs typeface="Arial" panose="020B0604020202020204" pitchFamily="34" charset="0"/>
              </a:rPr>
              <a:t/>
            </a:r>
            <a:br>
              <a:rPr lang="fr-FR" sz="3174" b="1" i="0" u="none" baseline="0" dirty="0" smtClean="0">
                <a:solidFill>
                  <a:srgbClr val="C00000"/>
                </a:solidFill>
                <a:cs typeface="Arial" panose="020B0604020202020204" pitchFamily="34" charset="0"/>
              </a:rPr>
            </a:br>
            <a:r>
              <a:rPr lang="fr-FR" sz="3174" b="1" i="0" u="none" baseline="0" dirty="0" smtClean="0">
                <a:solidFill>
                  <a:srgbClr val="C00000"/>
                </a:solidFill>
                <a:cs typeface="Arial" panose="020B0604020202020204" pitchFamily="34" charset="0"/>
              </a:rPr>
              <a:t>ou </a:t>
            </a:r>
            <a:r>
              <a:rPr lang="fr-FR" sz="3174" b="1" i="0" u="none" baseline="0" dirty="0">
                <a:solidFill>
                  <a:srgbClr val="C00000"/>
                </a:solidFill>
                <a:cs typeface="Arial" panose="020B0604020202020204" pitchFamily="34" charset="0"/>
              </a:rPr>
              <a:t>téléphone portable)</a:t>
            </a:r>
            <a:endParaRPr lang="fr-FR" altLang="en-US" sz="3174" dirty="0">
              <a:solidFill>
                <a:srgbClr val="C00000"/>
              </a:solidFill>
            </a:endParaRPr>
          </a:p>
        </p:txBody>
      </p:sp>
      <p:pic>
        <p:nvPicPr>
          <p:cNvPr id="219141" name="Picture 8">
            <a:extLst>
              <a:ext uri="{FF2B5EF4-FFF2-40B4-BE49-F238E27FC236}">
                <a16:creationId xmlns="" xmlns:a16="http://schemas.microsoft.com/office/drawing/2014/main" id="{32233FC5-EDBA-4B31-A008-9150591E98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273" t="8562" r="6316" b="9332"/>
          <a:stretch>
            <a:fillRect/>
          </a:stretch>
        </p:blipFill>
        <p:spPr bwMode="auto">
          <a:xfrm>
            <a:off x="7498290" y="550243"/>
            <a:ext cx="4082171" cy="575751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09360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5" name="Date Placeholder 2">
            <a:extLst>
              <a:ext uri="{FF2B5EF4-FFF2-40B4-BE49-F238E27FC236}">
                <a16:creationId xmlns="" xmlns:a16="http://schemas.microsoft.com/office/drawing/2014/main" id="{BCD86DE4-89B1-4E6D-9972-C69D4E738CB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3B28572A-76CC-4B28-840C-4BD27E4A5BD9}"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21186" name="Footer Placeholder 3">
            <a:extLst>
              <a:ext uri="{FF2B5EF4-FFF2-40B4-BE49-F238E27FC236}">
                <a16:creationId xmlns="" xmlns:a16="http://schemas.microsoft.com/office/drawing/2014/main" id="{DA50545A-F655-4755-9AC2-9BFC519A125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21187" name="Slide Number Placeholder 4">
            <a:extLst>
              <a:ext uri="{FF2B5EF4-FFF2-40B4-BE49-F238E27FC236}">
                <a16:creationId xmlns="" xmlns:a16="http://schemas.microsoft.com/office/drawing/2014/main" id="{30D08597-52FF-4467-AEB9-718D260664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520300DE-5FCD-4830-9F76-478A2F8C755B}" type="slidenum">
              <a:rPr sz="601">
                <a:solidFill>
                  <a:srgbClr val="6C6463"/>
                </a:solidFill>
                <a:latin typeface="Gill Sans MT" panose="020B0502020104020203" pitchFamily="34" charset="0"/>
              </a:rPr>
              <a:pPr defTabSz="604738"/>
              <a:t>7</a:t>
            </a:fld>
            <a:endParaRPr lang="fr-FR" altLang="en-US" sz="601" dirty="0">
              <a:solidFill>
                <a:srgbClr val="6C6463"/>
              </a:solidFill>
              <a:latin typeface="Gill Sans MT" panose="020B0502020104020203" pitchFamily="34" charset="0"/>
            </a:endParaRPr>
          </a:p>
        </p:txBody>
      </p:sp>
      <p:sp>
        <p:nvSpPr>
          <p:cNvPr id="221188" name="Text Placeholder 1">
            <a:extLst>
              <a:ext uri="{FF2B5EF4-FFF2-40B4-BE49-F238E27FC236}">
                <a16:creationId xmlns="" xmlns:a16="http://schemas.microsoft.com/office/drawing/2014/main" id="{1E13C08C-E354-4BA7-99EA-8EC0C0602904}"/>
              </a:ext>
            </a:extLst>
          </p:cNvPr>
          <p:cNvSpPr txBox="1">
            <a:spLocks/>
          </p:cNvSpPr>
          <p:nvPr/>
        </p:nvSpPr>
        <p:spPr bwMode="auto">
          <a:xfrm>
            <a:off x="304223" y="186143"/>
            <a:ext cx="4848802" cy="383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fr-FR" sz="3174" b="1" i="0" u="none" baseline="0" dirty="0">
                <a:solidFill>
                  <a:srgbClr val="C00000"/>
                </a:solidFill>
                <a:cs typeface="Arial" panose="020B0604020202020204" pitchFamily="34" charset="0"/>
              </a:rPr>
              <a:t>Ouvrez </a:t>
            </a:r>
            <a:r>
              <a:rPr lang="fr-FR" sz="3174" b="1" i="0" u="none" baseline="0" dirty="0" smtClean="0">
                <a:solidFill>
                  <a:srgbClr val="C00000"/>
                </a:solidFill>
                <a:cs typeface="Arial" panose="020B0604020202020204" pitchFamily="34" charset="0"/>
              </a:rPr>
              <a:t>l’application </a:t>
            </a:r>
            <a:r>
              <a:rPr lang="fr-FR" sz="3174" b="1" i="0" u="none" baseline="0" dirty="0" err="1">
                <a:solidFill>
                  <a:srgbClr val="C00000"/>
                </a:solidFill>
                <a:cs typeface="Arial" panose="020B0604020202020204" pitchFamily="34" charset="0"/>
              </a:rPr>
              <a:t>SurveyCTO</a:t>
            </a:r>
            <a:r>
              <a:rPr lang="fr-FR" sz="3174" b="1" i="0" u="none" baseline="0" dirty="0">
                <a:solidFill>
                  <a:srgbClr val="C00000"/>
                </a:solidFill>
                <a:cs typeface="Arial" panose="020B0604020202020204" pitchFamily="34" charset="0"/>
              </a:rPr>
              <a:t> pour commencer à collecter les données</a:t>
            </a:r>
            <a:endParaRPr lang="fr-FR" altLang="en-US" sz="3174" dirty="0">
              <a:solidFill>
                <a:srgbClr val="C00000"/>
              </a:solidFill>
            </a:endParaRPr>
          </a:p>
        </p:txBody>
      </p:sp>
      <p:sp>
        <p:nvSpPr>
          <p:cNvPr id="221189" name="Slide Number Placeholder 3">
            <a:extLst>
              <a:ext uri="{FF2B5EF4-FFF2-40B4-BE49-F238E27FC236}">
                <a16:creationId xmlns="" xmlns:a16="http://schemas.microsoft.com/office/drawing/2014/main" id="{A9A420FE-2895-434B-92D2-5B4E952CCF2D}"/>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rtl="0">
              <a:spcAft>
                <a:spcPct val="0"/>
              </a:spcAft>
              <a:buNone/>
            </a:pPr>
            <a:fld id="{923B6A7F-5C1D-469A-8F28-33AE810852D2}" type="slidenum">
              <a:rPr sz="601">
                <a:solidFill>
                  <a:srgbClr val="6C6463"/>
                </a:solidFill>
              </a:rPr>
              <a:pPr algn="r" defTabSz="604738">
                <a:spcAft>
                  <a:spcPct val="0"/>
                </a:spcAft>
                <a:buNone/>
              </a:pPr>
              <a:t>7</a:t>
            </a:fld>
            <a:endParaRPr lang="fr-FR" altLang="en-US" sz="601" dirty="0">
              <a:solidFill>
                <a:srgbClr val="6C6463"/>
              </a:solidFill>
            </a:endParaRPr>
          </a:p>
        </p:txBody>
      </p:sp>
      <p:pic>
        <p:nvPicPr>
          <p:cNvPr id="221190" name="Picture 13">
            <a:extLst>
              <a:ext uri="{FF2B5EF4-FFF2-40B4-BE49-F238E27FC236}">
                <a16:creationId xmlns="" xmlns:a16="http://schemas.microsoft.com/office/drawing/2014/main" id="{510BD9DD-0AB7-4E29-9DC0-63D960EE1C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0609" b="2"/>
          <a:stretch>
            <a:fillRect/>
          </a:stretch>
        </p:blipFill>
        <p:spPr bwMode="auto">
          <a:xfrm>
            <a:off x="6044791" y="186143"/>
            <a:ext cx="5842987" cy="64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14">
            <a:extLst>
              <a:ext uri="{FF2B5EF4-FFF2-40B4-BE49-F238E27FC236}">
                <a16:creationId xmlns="" xmlns:a16="http://schemas.microsoft.com/office/drawing/2014/main" id="{689992B6-F2FD-4879-A4A1-E66EBA8610A4}"/>
              </a:ext>
            </a:extLst>
          </p:cNvPr>
          <p:cNvSpPr/>
          <p:nvPr/>
        </p:nvSpPr>
        <p:spPr>
          <a:xfrm>
            <a:off x="8915400" y="737382"/>
            <a:ext cx="1066801" cy="1295399"/>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Tree>
    <p:custDataLst>
      <p:tags r:id="rId1"/>
    </p:custDataLst>
    <p:extLst>
      <p:ext uri="{BB962C8B-B14F-4D97-AF65-F5344CB8AC3E}">
        <p14:creationId xmlns:p14="http://schemas.microsoft.com/office/powerpoint/2010/main" val="75584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2599" y="896375"/>
            <a:ext cx="4508457" cy="7213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33" name="Date Placeholder 2">
            <a:extLst>
              <a:ext uri="{FF2B5EF4-FFF2-40B4-BE49-F238E27FC236}">
                <a16:creationId xmlns="" xmlns:a16="http://schemas.microsoft.com/office/drawing/2014/main" id="{EC28BDDF-C631-4B59-B20F-9995D5271DF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58C48176-C3C5-4DB4-AF67-7ADEC3B8FBB8}"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23234" name="Footer Placeholder 3">
            <a:extLst>
              <a:ext uri="{FF2B5EF4-FFF2-40B4-BE49-F238E27FC236}">
                <a16:creationId xmlns="" xmlns:a16="http://schemas.microsoft.com/office/drawing/2014/main" id="{7C542F4D-D08D-4259-BBAD-107A3008B74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23235" name="Slide Number Placeholder 4">
            <a:extLst>
              <a:ext uri="{FF2B5EF4-FFF2-40B4-BE49-F238E27FC236}">
                <a16:creationId xmlns="" xmlns:a16="http://schemas.microsoft.com/office/drawing/2014/main" id="{3B9364D1-3BB7-4575-8E99-253CEF29C35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F7169A48-24D7-459C-9201-9B8F2ED10B08}" type="slidenum">
              <a:rPr sz="601">
                <a:solidFill>
                  <a:srgbClr val="6C6463"/>
                </a:solidFill>
                <a:latin typeface="Gill Sans MT" panose="020B0502020104020203" pitchFamily="34" charset="0"/>
              </a:rPr>
              <a:pPr defTabSz="604738"/>
              <a:t>8</a:t>
            </a:fld>
            <a:endParaRPr lang="fr-FR" altLang="en-US" sz="601" dirty="0">
              <a:solidFill>
                <a:srgbClr val="6C6463"/>
              </a:solidFill>
              <a:latin typeface="Gill Sans MT" panose="020B0502020104020203" pitchFamily="34" charset="0"/>
            </a:endParaRPr>
          </a:p>
        </p:txBody>
      </p:sp>
      <p:sp>
        <p:nvSpPr>
          <p:cNvPr id="223236" name="Title 2">
            <a:extLst>
              <a:ext uri="{FF2B5EF4-FFF2-40B4-BE49-F238E27FC236}">
                <a16:creationId xmlns="" xmlns:a16="http://schemas.microsoft.com/office/drawing/2014/main" id="{1ADF9832-A4AC-4ECB-AD04-4A68EDCD3E0F}"/>
              </a:ext>
            </a:extLst>
          </p:cNvPr>
          <p:cNvSpPr>
            <a:spLocks noGrp="1"/>
          </p:cNvSpPr>
          <p:nvPr>
            <p:ph type="title"/>
          </p:nvPr>
        </p:nvSpPr>
        <p:spPr>
          <a:xfrm>
            <a:off x="542925" y="-388709"/>
            <a:ext cx="11149532" cy="1069267"/>
          </a:xfrm>
        </p:spPr>
        <p:txBody>
          <a:bodyPr/>
          <a:lstStyle/>
          <a:p>
            <a:pPr algn="l" rtl="0"/>
            <a:r>
              <a:rPr lang="fr-FR" b="1" i="0" u="none" baseline="0" dirty="0">
                <a:latin typeface="Gill Sans MT" panose="020B0502020104020203" pitchFamily="34" charset="0"/>
                <a:cs typeface="Arial" panose="020B0604020202020204" pitchFamily="34" charset="0"/>
              </a:rPr>
              <a:t>Sélectionnez le formulaire approprié pour le type </a:t>
            </a:r>
            <a:r>
              <a:rPr lang="fr-FR" b="1" i="0" u="none" baseline="0" dirty="0" smtClean="0">
                <a:latin typeface="Gill Sans MT" panose="020B0502020104020203" pitchFamily="34" charset="0"/>
                <a:cs typeface="Arial" panose="020B0604020202020204" pitchFamily="34" charset="0"/>
              </a:rPr>
              <a:t>d’entité</a:t>
            </a:r>
            <a:endParaRPr lang="fr-FR" altLang="en-US" dirty="0">
              <a:latin typeface="Gill Sans MT" panose="020B0502020104020203" pitchFamily="34" charset="0"/>
              <a:cs typeface="Gill Sans MT" panose="020B0502020104020203" pitchFamily="34" charset="0"/>
            </a:endParaRPr>
          </a:p>
        </p:txBody>
      </p:sp>
      <p:pic>
        <p:nvPicPr>
          <p:cNvPr id="223238" name="Picture 15">
            <a:extLst>
              <a:ext uri="{FF2B5EF4-FFF2-40B4-BE49-F238E27FC236}">
                <a16:creationId xmlns="" xmlns:a16="http://schemas.microsoft.com/office/drawing/2014/main" id="{627FEE97-4479-4BEE-9A1C-A5817071B4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386" y="896375"/>
            <a:ext cx="4722109" cy="995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16">
            <a:extLst>
              <a:ext uri="{FF2B5EF4-FFF2-40B4-BE49-F238E27FC236}">
                <a16:creationId xmlns="" xmlns:a16="http://schemas.microsoft.com/office/drawing/2014/main" id="{F7B4F4FB-0FA1-44AC-9098-6AD5397A0D16}"/>
              </a:ext>
            </a:extLst>
          </p:cNvPr>
          <p:cNvSpPr/>
          <p:nvPr/>
        </p:nvSpPr>
        <p:spPr>
          <a:xfrm>
            <a:off x="7208633" y="1475533"/>
            <a:ext cx="2078288" cy="10991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8" name="Right Arrow 7">
            <a:extLst>
              <a:ext uri="{FF2B5EF4-FFF2-40B4-BE49-F238E27FC236}">
                <a16:creationId xmlns="" xmlns:a16="http://schemas.microsoft.com/office/drawing/2014/main" id="{1CFAF3B2-6614-4701-B4A7-7603398B69E1}"/>
              </a:ext>
            </a:extLst>
          </p:cNvPr>
          <p:cNvSpPr/>
          <p:nvPr/>
        </p:nvSpPr>
        <p:spPr>
          <a:xfrm>
            <a:off x="6023887" y="2486025"/>
            <a:ext cx="1288712" cy="942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
        <p:nvSpPr>
          <p:cNvPr id="19" name="Oval 18">
            <a:extLst>
              <a:ext uri="{FF2B5EF4-FFF2-40B4-BE49-F238E27FC236}">
                <a16:creationId xmlns="" xmlns:a16="http://schemas.microsoft.com/office/drawing/2014/main" id="{D4F626A9-5B60-42BA-BA4B-1F573D4BA44F}"/>
              </a:ext>
            </a:extLst>
          </p:cNvPr>
          <p:cNvSpPr/>
          <p:nvPr/>
        </p:nvSpPr>
        <p:spPr>
          <a:xfrm>
            <a:off x="2556542" y="2645768"/>
            <a:ext cx="2468563" cy="5723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dirty="0">
              <a:solidFill>
                <a:prstClr val="white"/>
              </a:solidFill>
              <a:latin typeface="Gill Sans MT"/>
            </a:endParaRPr>
          </a:p>
        </p:txBody>
      </p:sp>
    </p:spTree>
    <p:custDataLst>
      <p:tags r:id="rId1"/>
    </p:custDataLst>
    <p:extLst>
      <p:ext uri="{BB962C8B-B14F-4D97-AF65-F5344CB8AC3E}">
        <p14:creationId xmlns:p14="http://schemas.microsoft.com/office/powerpoint/2010/main" val="239997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1" name="Date Placeholder 2">
            <a:extLst>
              <a:ext uri="{FF2B5EF4-FFF2-40B4-BE49-F238E27FC236}">
                <a16:creationId xmlns="" xmlns:a16="http://schemas.microsoft.com/office/drawing/2014/main" id="{3FFB6583-7DEB-4927-9F7E-14688D391F8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endParaRPr lang="fr-FR" altLang="en-US" sz="601" dirty="0">
              <a:solidFill>
                <a:srgbClr val="6C6463"/>
              </a:solidFill>
              <a:latin typeface="Gill Sans MT" panose="020B0502020104020203" pitchFamily="34" charset="0"/>
            </a:endParaRPr>
          </a:p>
        </p:txBody>
      </p:sp>
      <p:sp>
        <p:nvSpPr>
          <p:cNvPr id="225282" name="Footer Placeholder 3">
            <a:extLst>
              <a:ext uri="{FF2B5EF4-FFF2-40B4-BE49-F238E27FC236}">
                <a16:creationId xmlns="" xmlns:a16="http://schemas.microsoft.com/office/drawing/2014/main" id="{1ED35B80-89B6-49CE-BB38-E54677CE4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endParaRPr lang="fr-FR"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225283" name="Slide Number Placeholder 4">
            <a:extLst>
              <a:ext uri="{FF2B5EF4-FFF2-40B4-BE49-F238E27FC236}">
                <a16:creationId xmlns="" xmlns:a16="http://schemas.microsoft.com/office/drawing/2014/main" id="{A1E2FEA3-EB63-4D87-884F-4B570005CD8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C1751B7-01D7-4056-B099-9787863423E3}" type="slidenum">
              <a:rPr sz="601">
                <a:solidFill>
                  <a:srgbClr val="6C6463"/>
                </a:solidFill>
                <a:latin typeface="Gill Sans MT" panose="020B0502020104020203" pitchFamily="34" charset="0"/>
              </a:rPr>
              <a:pPr defTabSz="604738"/>
              <a:t>9</a:t>
            </a:fld>
            <a:endParaRPr lang="fr-FR" altLang="en-US" sz="601" dirty="0">
              <a:solidFill>
                <a:srgbClr val="6C6463"/>
              </a:solidFill>
              <a:latin typeface="Gill Sans MT" panose="020B0502020104020203" pitchFamily="34" charset="0"/>
            </a:endParaRPr>
          </a:p>
        </p:txBody>
      </p:sp>
      <p:sp>
        <p:nvSpPr>
          <p:cNvPr id="225284" name="Title 2">
            <a:extLst>
              <a:ext uri="{FF2B5EF4-FFF2-40B4-BE49-F238E27FC236}">
                <a16:creationId xmlns="" xmlns:a16="http://schemas.microsoft.com/office/drawing/2014/main" id="{254A4B4F-F781-4F9B-A475-0838D376A5E8}"/>
              </a:ext>
            </a:extLst>
          </p:cNvPr>
          <p:cNvSpPr>
            <a:spLocks noGrp="1"/>
          </p:cNvSpPr>
          <p:nvPr>
            <p:ph type="title"/>
          </p:nvPr>
        </p:nvSpPr>
        <p:spPr>
          <a:xfrm>
            <a:off x="237816" y="19373"/>
            <a:ext cx="11792568" cy="1200329"/>
          </a:xfrm>
        </p:spPr>
        <p:txBody>
          <a:bodyPr/>
          <a:lstStyle/>
          <a:p>
            <a:pPr algn="l" rtl="0"/>
            <a:r>
              <a:rPr lang="fr-FR" sz="2400" b="1" i="0" u="none" baseline="0" dirty="0">
                <a:latin typeface="Gill Sans MT" panose="020B0502020104020203" pitchFamily="34" charset="0"/>
                <a:cs typeface="Arial" panose="020B0604020202020204" pitchFamily="34" charset="0"/>
              </a:rPr>
              <a:t>Une fois que vous avez sélectionné le formulaire, déplacez votre doigt vers LA DROITE pour commencer à saisir les données dans la tablette. Vous pouvez revenir en arrière à tout moment en balayant vers la gauche. </a:t>
            </a:r>
            <a:endParaRPr lang="fr-FR" altLang="en-US" sz="2400" dirty="0">
              <a:latin typeface="Gill Sans MT" panose="020B0502020104020203" pitchFamily="34" charset="0"/>
              <a:cs typeface="Gill Sans MT" panose="020B0502020104020203" pitchFamily="34" charset="0"/>
            </a:endParaRPr>
          </a:p>
        </p:txBody>
      </p:sp>
      <p:sp>
        <p:nvSpPr>
          <p:cNvPr id="225285" name="Text Placeholder 3">
            <a:extLst>
              <a:ext uri="{FF2B5EF4-FFF2-40B4-BE49-F238E27FC236}">
                <a16:creationId xmlns="" xmlns:a16="http://schemas.microsoft.com/office/drawing/2014/main" id="{25EF91BF-E8EF-44CD-81F9-048B214037A9}"/>
              </a:ext>
            </a:extLst>
          </p:cNvPr>
          <p:cNvSpPr txBox="1">
            <a:spLocks/>
          </p:cNvSpPr>
          <p:nvPr/>
        </p:nvSpPr>
        <p:spPr bwMode="auto">
          <a:xfrm>
            <a:off x="381143" y="2397390"/>
            <a:ext cx="4635603" cy="301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fr-FR" sz="3174" b="0" i="0" u="none" baseline="0">
                <a:solidFill>
                  <a:prstClr val="black"/>
                </a:solidFill>
              </a:rPr>
              <a:t>= fonctionne comme tout appareil à écran tactile</a:t>
            </a:r>
          </a:p>
        </p:txBody>
      </p:sp>
      <p:pic>
        <p:nvPicPr>
          <p:cNvPr id="225286" name="Picture 9">
            <a:extLst>
              <a:ext uri="{FF2B5EF4-FFF2-40B4-BE49-F238E27FC236}">
                <a16:creationId xmlns="" xmlns:a16="http://schemas.microsoft.com/office/drawing/2014/main" id="{90694C83-8457-476F-B65C-06FCB59E3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22910" b="18762"/>
          <a:stretch>
            <a:fillRect/>
          </a:stretch>
        </p:blipFill>
        <p:spPr bwMode="auto">
          <a:xfrm>
            <a:off x="6431998" y="1470259"/>
            <a:ext cx="5214719" cy="4867073"/>
          </a:xfrm>
          <a:prstGeom prst="rect">
            <a:avLst/>
          </a:prstGeom>
          <a:ln w="228600" cap="sq" cmpd="thickThin">
            <a:solidFill>
              <a:srgbClr val="000000"/>
            </a:solidFill>
            <a:prstDash val="solid"/>
            <a:miter lim="800000"/>
          </a:ln>
          <a:effectLst>
            <a:innerShdw blurRad="76200">
              <a:srgbClr val="0067B9"/>
            </a:inn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0340878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9919B853-B823-418E-B748-820014D04B64}"/>
</file>

<file path=customXml/itemProps2.xml><?xml version="1.0" encoding="utf-8"?>
<ds:datastoreItem xmlns:ds="http://schemas.openxmlformats.org/officeDocument/2006/customXml" ds:itemID="{73A3D1A6-48F8-4624-8980-9320FEF0E87C}"/>
</file>

<file path=customXml/itemProps3.xml><?xml version="1.0" encoding="utf-8"?>
<ds:datastoreItem xmlns:ds="http://schemas.openxmlformats.org/officeDocument/2006/customXml" ds:itemID="{A338F815-D6B7-48C9-8ED8-F4F147076088}"/>
</file>

<file path=customXml/itemProps4.xml><?xml version="1.0" encoding="utf-8"?>
<ds:datastoreItem xmlns:ds="http://schemas.openxmlformats.org/officeDocument/2006/customXml" ds:itemID="{2686F13C-C544-45E5-A662-3977D3A76B0E}"/>
</file>

<file path=docProps/app.xml><?xml version="1.0" encoding="utf-8"?>
<Properties xmlns="http://schemas.openxmlformats.org/officeDocument/2006/extended-properties" xmlns:vt="http://schemas.openxmlformats.org/officeDocument/2006/docPropsVTypes">
  <TotalTime>97</TotalTime>
  <Words>1192</Words>
  <Application>Microsoft Office PowerPoint</Application>
  <PresentationFormat>Custom</PresentationFormat>
  <Paragraphs>123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1_16.9-Template_12.7.2016</vt:lpstr>
      <vt:lpstr>PowerPoint Presentation</vt:lpstr>
      <vt:lpstr>Pourquoi SurveyCTO ? </vt:lpstr>
      <vt:lpstr>Qu’est-ce que SurveyCTO ? </vt:lpstr>
      <vt:lpstr>Quels éléments doivent être adaptés pour chaque évaluation </vt:lpstr>
      <vt:lpstr>Éléments à ne pas modifier </vt:lpstr>
      <vt:lpstr>PowerPoint Presentation</vt:lpstr>
      <vt:lpstr>PowerPoint Presentation</vt:lpstr>
      <vt:lpstr>Sélectionnez le formulaire approprié pour le type d’entité</vt:lpstr>
      <vt:lpstr>Une fois que vous avez sélectionné le formulaire, déplacez votre doigt vers LA DROITE pour commencer à saisir les données dans la tablette. Vous pouvez revenir en arrière à tout moment en balayant vers la gauche. </vt:lpstr>
      <vt:lpstr>Différents types de questions</vt:lpstr>
      <vt:lpstr>Une fois le questionnaire et l’entretien terminés, appuyez sur le bouton « ENREGISTRER ET QUITTER ».</vt:lpstr>
      <vt:lpstr>Les modifications peuvent être effectuées en cliquant sur « MODIFIER LE FORMULAIRE ENREGISTRÉ »</vt:lpstr>
      <vt:lpstr>Une fois le formulaire enregistré, cliquez sur « ENVOYER LE FORMULAIRE FINALISÉ ». Sélectionnez le formulaire à envoyer et cliquez sur « ENVOYER LA SÉLECTION ».</vt:lpstr>
      <vt:lpstr>Notez que l’envoi des données nécessite une connexion Internet.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uattachotsakda</cp:lastModifiedBy>
  <cp:revision>25</cp:revision>
  <dcterms:created xsi:type="dcterms:W3CDTF">2018-05-01T03:53:35Z</dcterms:created>
  <dcterms:modified xsi:type="dcterms:W3CDTF">2019-04-12T10:31:02Z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A96DAA2E-3B0E-499E-9823-8DC72D237B2C</vt:lpwstr>
  </property>
  <property fmtid="{D5CDD505-2E9C-101B-9397-08002B2CF9AE}" pid="3" name="ArticulatePath">
    <vt:lpwstr>Day 2-Session 9-Intro to SurveyCTO-2018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