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ppt/tags/tag8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9"/>
  </p:notesMasterIdLst>
  <p:sldIdLst>
    <p:sldId id="292" r:id="rId2"/>
    <p:sldId id="287" r:id="rId3"/>
    <p:sldId id="388" r:id="rId4"/>
    <p:sldId id="386" r:id="rId5"/>
    <p:sldId id="387" r:id="rId6"/>
    <p:sldId id="389" r:id="rId7"/>
    <p:sldId id="390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 autoAdjust="0"/>
    <p:restoredTop sz="79663" autoAdjust="0"/>
  </p:normalViewPr>
  <p:slideViewPr>
    <p:cSldViewPr snapToGrid="0">
      <p:cViewPr>
        <p:scale>
          <a:sx n="100" d="100"/>
          <a:sy n="100" d="100"/>
        </p:scale>
        <p:origin x="-660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19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278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Notez que ces objectifs sont en adéquation avec les objectifs principaux et secondaires de la NSCA 2.0 :</a:t>
            </a:r>
          </a:p>
          <a:p>
            <a:pPr algn="l" rtl="0"/>
            <a:r>
              <a:rPr lang="fr-FR" sz="1200" b="1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Objectifs principaux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Documenter et orienter les investissements du pays et des bailleurs de fonds dans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Identifier et hiérarchiser les points </a:t>
            </a:r>
            <a:r>
              <a:rPr lang="fr-FR" sz="1200" b="0" i="0" u="none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sous-performants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la santé [publique]. Suivre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l’impact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 actions et/ou des investissements destinés à améliorer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fr-FR" sz="1200" b="1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Objectifs secondaires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Mesurer les performances et les capacités de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Identifier les goulots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d’étranglement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les lacunes de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Suivre les progrès dans le temps et par rapport aux objectifs des indicateurs de performance nationaux.  </a:t>
            </a:r>
          </a:p>
          <a:p>
            <a:pPr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Documenter la planification stratégique et les processus de gestion des performances nationaux. Éclairer les politiques et décisions relatives à la chaîne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d’approvisionnement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nationale avec des mesures et analyses largement acceptées.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266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/>
              <a:t>Les parties prenantes nationales constituent le principal public. Ceci inclut les acteurs publics et parapublics ainsi que les partenaires/bailleurs de fonds aux niveaux national et infranational. Les autres parties prenantes trouveront également un intérêt ou un « enjeu » dans les résultats et les plans consécutifs.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009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Le processus de rapportage et de diffusion des résultats de la NSCA au niveau national </a:t>
            </a:r>
            <a:r>
              <a:rPr lang="fr-FR" b="0" i="0" u="none" baseline="0" dirty="0" smtClean="0"/>
              <a:t>s’articule </a:t>
            </a:r>
            <a:r>
              <a:rPr lang="fr-FR" b="0" i="0" u="none" baseline="0" dirty="0"/>
              <a:t>généralement autour </a:t>
            </a:r>
            <a:r>
              <a:rPr lang="fr-FR" b="0" i="0" u="none" baseline="0" dirty="0" smtClean="0"/>
              <a:t>d’une </a:t>
            </a:r>
            <a:r>
              <a:rPr lang="fr-FR" b="0" i="0" u="none" baseline="0" dirty="0"/>
              <a:t>série de réunions des parties prenantes (un compte rendu initial à </a:t>
            </a:r>
            <a:r>
              <a:rPr lang="fr-FR" b="0" i="0" u="none" baseline="0" dirty="0" smtClean="0"/>
              <a:t>l’issue </a:t>
            </a:r>
            <a:r>
              <a:rPr lang="fr-FR" b="0" i="0" u="none" baseline="0" dirty="0"/>
              <a:t>de la collecte des données, un ou plusieurs ateliers présentant les résultats détaillés et recueillant les dernières contributions avant de finaliser les éléments livrables) et de la production des éléments livrables ou « extrants » de </a:t>
            </a:r>
            <a:r>
              <a:rPr lang="fr-FR" b="0" i="0" u="none" baseline="0" dirty="0" smtClean="0"/>
              <a:t>l’évaluation</a:t>
            </a:r>
            <a:r>
              <a:rPr lang="fr-FR" b="0" i="0" u="none" baseline="0" dirty="0"/>
              <a:t>. </a:t>
            </a:r>
            <a:r>
              <a:rPr lang="fr-FR" b="0" i="0" u="none" baseline="0" dirty="0" smtClean="0"/>
              <a:t>L’engagement </a:t>
            </a:r>
            <a:r>
              <a:rPr lang="fr-FR" b="0" i="0" u="none" baseline="0" dirty="0"/>
              <a:t>des parties prenantes à chacune des étapes du processus NSCA est essentiel pour garantir </a:t>
            </a:r>
            <a:r>
              <a:rPr lang="fr-FR" b="0" i="0" u="none" baseline="0" dirty="0" smtClean="0"/>
              <a:t>l’adhésion </a:t>
            </a:r>
            <a:r>
              <a:rPr lang="fr-FR" b="0" i="0" u="none" baseline="0" dirty="0"/>
              <a:t>aux résultats de </a:t>
            </a:r>
            <a:r>
              <a:rPr lang="fr-FR" b="0" i="0" u="none" baseline="0" dirty="0" smtClean="0"/>
              <a:t>l’évaluation </a:t>
            </a:r>
            <a:r>
              <a:rPr lang="fr-FR" b="0" i="0" u="none" baseline="0" dirty="0"/>
              <a:t>et la prise de mesures conformes à ces résultats. Le rapportage et la diffusion des résultats de la NSCA ne doivent pas se faire uniquement par le biais </a:t>
            </a:r>
            <a:r>
              <a:rPr lang="fr-FR" b="0" i="0" u="none" baseline="0" dirty="0" smtClean="0"/>
              <a:t>d’ateliers </a:t>
            </a:r>
            <a:r>
              <a:rPr lang="fr-FR" b="0" i="0" u="none" baseline="0" dirty="0"/>
              <a:t>et de rapports, mais aussi par le biais des publics et parties prenantes clés. Le rapportage et la diffusion des résultats à </a:t>
            </a:r>
            <a:r>
              <a:rPr lang="fr-FR" b="0" i="0" u="none" baseline="0" dirty="0" smtClean="0"/>
              <a:t>l’échelle </a:t>
            </a:r>
            <a:r>
              <a:rPr lang="fr-FR" b="0" i="0" u="none" baseline="0" dirty="0"/>
              <a:t>nationale ont pour objectif fondamental de conduire à des actions visant à renforcer la chaîne </a:t>
            </a:r>
            <a:r>
              <a:rPr lang="fr-FR" b="0" i="0" u="none" baseline="0" dirty="0" smtClean="0"/>
              <a:t>d’approvisionnement</a:t>
            </a:r>
            <a:r>
              <a:rPr lang="fr-FR" b="0" i="0" u="none" baseline="0" dirty="0"/>
              <a:t>. Les extrants de la NSCA sont censés aller plus loin que les rapports techniques standard, et différents modèles ont été créés en vue de soutenir divers objectifs et actions pouvant </a:t>
            </a:r>
            <a:r>
              <a:rPr lang="fr-FR" b="0" i="0" u="none" baseline="0" dirty="0" smtClean="0"/>
              <a:t>s’avérer </a:t>
            </a:r>
            <a:r>
              <a:rPr lang="fr-FR" b="0" i="0" u="none" baseline="0" dirty="0"/>
              <a:t>nécessaires.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118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Dans le domaine de la santé mondiale, les parties prenantes internationales sont également susceptibles de </a:t>
            </a:r>
            <a:r>
              <a:rPr lang="fr-FR" b="0" i="0" u="none" baseline="0" dirty="0" smtClean="0"/>
              <a:t>s’intéresser </a:t>
            </a:r>
            <a:r>
              <a:rPr lang="fr-FR" b="0" i="0" u="none" baseline="0" dirty="0"/>
              <a:t>aux résultats et aux actions qui en découlent, notamment certains bailleurs de fonds non locaux, </a:t>
            </a:r>
            <a:r>
              <a:rPr lang="fr-FR" b="0" i="0" u="none" baseline="0" dirty="0" smtClean="0"/>
              <a:t>d’autres </a:t>
            </a:r>
            <a:r>
              <a:rPr lang="fr-FR" b="0" i="0" u="none" baseline="0" dirty="0"/>
              <a:t>bailleurs de fonds et des agences des Nations Unies intervenant dans le domaine de la santé, des partenariats et des initiatives (SG, </a:t>
            </a:r>
            <a:r>
              <a:rPr lang="fr-FR" b="0" i="0" u="none" baseline="0" dirty="0" err="1"/>
              <a:t>StopTB</a:t>
            </a:r>
            <a:r>
              <a:rPr lang="fr-FR" b="0" i="0" u="none" baseline="0" dirty="0"/>
              <a:t>, GFF, FP2020, People </a:t>
            </a:r>
            <a:r>
              <a:rPr lang="fr-FR" b="0" i="0" u="none" baseline="0" dirty="0" err="1"/>
              <a:t>that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Deliver</a:t>
            </a:r>
            <a:r>
              <a:rPr lang="fr-FR" b="0" i="0" u="none" baseline="0" dirty="0"/>
              <a:t>), ainsi que des organismes régionaux (OOAS, CDAA, Bureau régional de </a:t>
            </a:r>
            <a:r>
              <a:rPr lang="fr-FR" b="0" i="0" u="none" baseline="0" dirty="0" smtClean="0"/>
              <a:t>l’OMS </a:t>
            </a:r>
            <a:r>
              <a:rPr lang="fr-FR" b="0" i="0" u="none" baseline="0" dirty="0"/>
              <a:t>en Afrique). </a:t>
            </a:r>
            <a:r>
              <a:rPr lang="fr-FR" b="0" i="0" u="none" baseline="0" dirty="0" smtClean="0"/>
              <a:t>L’Agence </a:t>
            </a:r>
            <a:r>
              <a:rPr lang="fr-FR" b="0" i="0" u="none" baseline="0" dirty="0"/>
              <a:t>américaine pour le développement international (USAID) voudra toujours connaître les résultats des NSCA.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4872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/>
              <a:t>Les modalités de publication dans le Development Experience Clearinghouse sont disponibles sur Google.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184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1" r:id="rId12"/>
    <p:sldLayoutId id="2147483792" r:id="rId13"/>
    <p:sldLayoutId id="214748379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E1A8982-A8FE-434C-841B-957CA43B7779}"/>
              </a:ext>
            </a:extLst>
          </p:cNvPr>
          <p:cNvSpPr/>
          <p:nvPr/>
        </p:nvSpPr>
        <p:spPr>
          <a:xfrm>
            <a:off x="0" y="-37408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918633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kumimoji="0" lang="fr-FR" sz="3200" b="0" i="0" u="none" strike="noStrike" kern="1200" cap="none" spc="0" normalizeH="0" baseline="3000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jour :  Rapportage et diffusion des résultats</a:t>
            </a:r>
          </a:p>
          <a:p>
            <a:pPr algn="l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4996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Programme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la santé mondiale - Ordre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d’exécution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l’assistance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technique, évaluation nationale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endParaRPr kumimoji="0" lang="fr-FR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301052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xmlns="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253"/>
            <a:ext cx="10363200" cy="580800"/>
          </a:xfrm>
        </p:spPr>
        <p:txBody>
          <a:bodyPr>
            <a:normAutofit fontScale="90000"/>
          </a:bodyPr>
          <a:lstStyle/>
          <a:p>
            <a:pPr algn="l" rtl="0"/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6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Rapportage et diffusion des résultats</a:t>
            </a: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38" y="1143000"/>
            <a:ext cx="11320187" cy="5034379"/>
          </a:xfrm>
        </p:spPr>
        <p:txBody>
          <a:bodyPr>
            <a:normAutofit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3174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Objectif </a:t>
            </a:r>
            <a:r>
              <a:rPr lang="fr-FR" sz="3174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d’apprentissage</a:t>
            </a:r>
            <a:endParaRPr lang="fr-FR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Comprendre et planifier les besoins en matière de rapportage</a:t>
            </a:r>
          </a:p>
          <a:p>
            <a:pPr marL="457182" lvl="1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Description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Objectifs du rapportage et de la diffusion des résultats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Principaux publics et processus nationaux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Publics et exigences à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l’échelle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mondiale</a:t>
            </a: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6836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580800"/>
          </a:xfrm>
        </p:spPr>
        <p:txBody>
          <a:bodyPr>
            <a:noAutofit/>
          </a:bodyPr>
          <a:lstStyle/>
          <a:p>
            <a:pPr algn="ctr" rtl="0"/>
            <a:r>
              <a:rPr lang="fr-FR" sz="3600" b="1" i="0" u="none" baseline="0" dirty="0">
                <a:solidFill>
                  <a:srgbClr val="C00000"/>
                </a:solidFill>
                <a:latin typeface="Gill Sans MT" panose="020B0502020104020203" pitchFamily="34" charset="0"/>
              </a:rPr>
              <a:t>Objectifs du rapportage et de la diffusion des résultats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2291" y="711430"/>
            <a:ext cx="11723510" cy="4002086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fr-FR" b="0" i="0" u="none" baseline="0" dirty="0">
                <a:latin typeface="Gill Sans MT" panose="020B0502020104020203" pitchFamily="34" charset="0"/>
              </a:rPr>
              <a:t>Documenter les investissements de la chaîne </a:t>
            </a:r>
            <a:r>
              <a:rPr lang="fr-FR" b="0" i="0" u="none" baseline="0" dirty="0" smtClean="0">
                <a:latin typeface="Gill Sans MT" panose="020B0502020104020203" pitchFamily="34" charset="0"/>
              </a:rPr>
              <a:t>d’approvisionnement </a:t>
            </a:r>
            <a:r>
              <a:rPr lang="fr-FR" b="0" i="0" u="none" baseline="0" dirty="0">
                <a:latin typeface="Gill Sans MT" panose="020B0502020104020203" pitchFamily="34" charset="0"/>
              </a:rPr>
              <a:t>pour le gouvernement et les partenaires bailleurs de fonds</a:t>
            </a:r>
          </a:p>
          <a:p>
            <a:pPr algn="l" rtl="0">
              <a:buFont typeface="Wingdings" panose="05000000000000000000" pitchFamily="2" charset="2"/>
              <a:buChar char="ü"/>
            </a:pPr>
            <a:endParaRPr lang="fr-FR" sz="900" dirty="0">
              <a:latin typeface="Gill Sans MT" panose="020B0502020104020203" pitchFamily="34" charset="0"/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fr-FR" b="0" i="0" u="none" baseline="0" dirty="0">
                <a:latin typeface="Gill Sans MT" panose="020B0502020104020203" pitchFamily="34" charset="0"/>
              </a:rPr>
              <a:t>Informer les parties prenantes du pays sur </a:t>
            </a:r>
            <a:r>
              <a:rPr lang="fr-FR" b="0" i="0" u="none" baseline="0" dirty="0" smtClean="0">
                <a:latin typeface="Gill Sans MT" panose="020B0502020104020203" pitchFamily="34" charset="0"/>
              </a:rPr>
              <a:t>l’état </a:t>
            </a:r>
            <a:r>
              <a:rPr lang="fr-FR" b="0" i="0" u="none" baseline="0" dirty="0">
                <a:latin typeface="Gill Sans MT" panose="020B0502020104020203" pitchFamily="34" charset="0"/>
              </a:rPr>
              <a:t>actuel des performances et des capacités de la chaîne </a:t>
            </a:r>
            <a:r>
              <a:rPr lang="fr-FR" b="0" i="0" u="none" baseline="0" dirty="0" smtClean="0">
                <a:latin typeface="Gill Sans MT" panose="020B0502020104020203" pitchFamily="34" charset="0"/>
              </a:rPr>
              <a:t>d’approvisionnement</a:t>
            </a:r>
            <a:endParaRPr lang="fr-FR" b="0" i="0" u="none" baseline="0" dirty="0">
              <a:latin typeface="Gill Sans MT" panose="020B0502020104020203" pitchFamily="34" charset="0"/>
            </a:endParaRP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sz="2800" b="0" i="0" u="none" baseline="0" dirty="0">
                <a:latin typeface="Gill Sans MT" panose="020B0502020104020203" pitchFamily="34" charset="0"/>
              </a:rPr>
              <a:t>Forces et faiblesses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sz="2800" b="0" i="0" u="none" baseline="0" dirty="0">
                <a:latin typeface="Gill Sans MT" panose="020B0502020104020203" pitchFamily="34" charset="0"/>
              </a:rPr>
              <a:t>Opportunités et menaces</a:t>
            </a:r>
          </a:p>
          <a:p>
            <a:pPr lvl="1" algn="l" rtl="0">
              <a:buFont typeface="Arial" panose="020B0604020202020204" pitchFamily="34" charset="0"/>
              <a:buChar char="•"/>
            </a:pPr>
            <a:endParaRPr lang="fr-FR" sz="900" dirty="0">
              <a:latin typeface="Gill Sans MT" panose="020B0502020104020203" pitchFamily="34" charset="0"/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fr-FR" b="0" i="0" u="none" baseline="0" dirty="0">
                <a:latin typeface="Gill Sans MT" panose="020B0502020104020203" pitchFamily="34" charset="0"/>
              </a:rPr>
              <a:t>Encourager la planification stratégique, la conception/réforme du système, les efforts </a:t>
            </a:r>
            <a:r>
              <a:rPr lang="fr-FR" b="0" i="0" u="none" baseline="0" dirty="0" smtClean="0">
                <a:latin typeface="Gill Sans MT" panose="020B0502020104020203" pitchFamily="34" charset="0"/>
              </a:rPr>
              <a:t>d’amélioration </a:t>
            </a:r>
            <a:r>
              <a:rPr lang="fr-FR" b="0" i="0" u="none" baseline="0" dirty="0">
                <a:latin typeface="Gill Sans MT" panose="020B0502020104020203" pitchFamily="34" charset="0"/>
              </a:rPr>
              <a:t>des performances et des processus et/ou </a:t>
            </a:r>
            <a:r>
              <a:rPr lang="fr-FR" b="0" i="0" u="none" baseline="0" dirty="0" smtClean="0">
                <a:latin typeface="Gill Sans MT" panose="020B0502020104020203" pitchFamily="34" charset="0"/>
              </a:rPr>
              <a:t>l’élaboration </a:t>
            </a:r>
            <a:r>
              <a:rPr lang="fr-FR" b="0" i="0" u="none" baseline="0" dirty="0">
                <a:latin typeface="Gill Sans MT" panose="020B0502020104020203" pitchFamily="34" charset="0"/>
              </a:rPr>
              <a:t>des politiques/la prise de décision à </a:t>
            </a:r>
            <a:r>
              <a:rPr lang="fr-FR" b="0" i="0" u="none" baseline="0" dirty="0" smtClean="0">
                <a:latin typeface="Gill Sans MT" panose="020B0502020104020203" pitchFamily="34" charset="0"/>
              </a:rPr>
              <a:t>l’échelle </a:t>
            </a:r>
            <a:r>
              <a:rPr lang="fr-FR" b="0" i="0" u="none" baseline="0" dirty="0">
                <a:latin typeface="Gill Sans MT" panose="020B0502020104020203" pitchFamily="34" charset="0"/>
              </a:rPr>
              <a:t>nationale</a:t>
            </a:r>
          </a:p>
          <a:p>
            <a:pPr algn="l" rtl="0">
              <a:buFont typeface="Wingdings" panose="05000000000000000000" pitchFamily="2" charset="2"/>
              <a:buChar char="ü"/>
            </a:pPr>
            <a:endParaRPr lang="fr-FR" sz="900" dirty="0">
              <a:latin typeface="Gill Sans MT" panose="020B0502020104020203" pitchFamily="34" charset="0"/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fr-FR" b="0" i="0" u="none" baseline="0" dirty="0">
                <a:latin typeface="Gill Sans MT" panose="020B0502020104020203" pitchFamily="34" charset="0"/>
              </a:rPr>
              <a:t>Fournir des informations pour permettre le suivi des améliorations</a:t>
            </a:r>
          </a:p>
          <a:p>
            <a:pPr algn="l" rtl="0">
              <a:buFont typeface="Wingdings" panose="05000000000000000000" pitchFamily="2" charset="2"/>
              <a:buChar char="ü"/>
            </a:pPr>
            <a:endParaRPr lang="fr-FR" sz="900" dirty="0">
              <a:latin typeface="Gill Sans MT" panose="020B0502020104020203" pitchFamily="34" charset="0"/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fr-FR" b="0" i="0" u="none" baseline="0" dirty="0">
                <a:latin typeface="Gill Sans MT" panose="020B0502020104020203" pitchFamily="34" charset="0"/>
              </a:rPr>
              <a:t>Informer les parties prenantes au niveau mondial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409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7024" y="180308"/>
            <a:ext cx="10363200" cy="580800"/>
          </a:xfrm>
        </p:spPr>
        <p:txBody>
          <a:bodyPr>
            <a:normAutofit/>
          </a:bodyPr>
          <a:lstStyle/>
          <a:p>
            <a:pPr algn="l" rtl="0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</a:rPr>
              <a:t>Principaux publics - Pays</a:t>
            </a:r>
          </a:p>
        </p:txBody>
      </p:sp>
      <p:pic>
        <p:nvPicPr>
          <p:cNvPr id="1026" name="Picture 2" descr="Group of business people working in offi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018" y="897911"/>
            <a:ext cx="7043958" cy="550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97024" y="902684"/>
            <a:ext cx="4495666" cy="5998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Responsables politiques et décideurs nationaux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Personnel technique au niveau national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Acteurs du système de santé infranational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Bailleurs de fonds et partenaires de mise en œuvre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Autres parties prenantes (secteur privé, ONG, société civile, agence </a:t>
            </a:r>
            <a:r>
              <a:rPr kumimoji="0" lang="fr-F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d’assurance </a:t>
            </a:r>
            <a:r>
              <a:rPr kumimoji="0" lang="fr-FR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santé, etc.)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439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50670" y="-51897"/>
            <a:ext cx="10860184" cy="580800"/>
          </a:xfrm>
        </p:spPr>
        <p:txBody>
          <a:bodyPr>
            <a:noAutofit/>
          </a:bodyPr>
          <a:lstStyle/>
          <a:p>
            <a:pPr algn="l" rtl="0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</a:rPr>
              <a:t>Rapportage et diffusion des résultats Au sein du pays</a:t>
            </a:r>
          </a:p>
        </p:txBody>
      </p:sp>
      <p:sp>
        <p:nvSpPr>
          <p:cNvPr id="3" name="Oval 2"/>
          <p:cNvSpPr/>
          <p:nvPr/>
        </p:nvSpPr>
        <p:spPr>
          <a:xfrm>
            <a:off x="379442" y="2350552"/>
            <a:ext cx="2418975" cy="118667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81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Atelier </a:t>
            </a:r>
            <a:r>
              <a:rPr kumimoji="0" lang="fr-FR" sz="2381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de </a:t>
            </a:r>
            <a:r>
              <a:rPr kumimoji="0" lang="fr-FR" sz="2381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préparation</a:t>
            </a:r>
          </a:p>
        </p:txBody>
      </p:sp>
      <p:sp>
        <p:nvSpPr>
          <p:cNvPr id="7" name="Oval 6"/>
          <p:cNvSpPr/>
          <p:nvPr/>
        </p:nvSpPr>
        <p:spPr>
          <a:xfrm>
            <a:off x="4202672" y="2373371"/>
            <a:ext cx="2258457" cy="118667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81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Comptes rendus initiaux</a:t>
            </a:r>
          </a:p>
        </p:txBody>
      </p:sp>
      <p:sp>
        <p:nvSpPr>
          <p:cNvPr id="8" name="Oval 7"/>
          <p:cNvSpPr/>
          <p:nvPr/>
        </p:nvSpPr>
        <p:spPr>
          <a:xfrm>
            <a:off x="7818960" y="2350550"/>
            <a:ext cx="2493570" cy="118667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81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Atelier(s) </a:t>
            </a:r>
            <a:r>
              <a:rPr kumimoji="0" lang="fr-FR" sz="2381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/>
            </a:r>
            <a:br>
              <a:rPr kumimoji="0" lang="fr-FR" sz="2381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</a:br>
            <a:r>
              <a:rPr kumimoji="0" lang="fr-FR" sz="2381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de </a:t>
            </a:r>
            <a:r>
              <a:rPr kumimoji="0" lang="fr-FR" sz="2381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diffusion</a:t>
            </a:r>
          </a:p>
        </p:txBody>
      </p:sp>
      <p:sp>
        <p:nvSpPr>
          <p:cNvPr id="9" name="Lightning Bolt 8"/>
          <p:cNvSpPr/>
          <p:nvPr/>
        </p:nvSpPr>
        <p:spPr>
          <a:xfrm>
            <a:off x="9439490" y="273849"/>
            <a:ext cx="2555648" cy="2373345"/>
          </a:xfrm>
          <a:prstGeom prst="lightningBol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wrap="none" lIns="0" tIns="0" rIns="0" b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srgbClr val="BA0C2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Curved Connector 14"/>
          <p:cNvCxnSpPr>
            <a:stCxn id="3" idx="4"/>
            <a:endCxn id="2059" idx="5"/>
          </p:cNvCxnSpPr>
          <p:nvPr/>
        </p:nvCxnSpPr>
        <p:spPr>
          <a:xfrm rot="16200000" flipH="1">
            <a:off x="1512328" y="3613826"/>
            <a:ext cx="925647" cy="772444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2059" idx="0"/>
            <a:endCxn id="7" idx="4"/>
          </p:cNvCxnSpPr>
          <p:nvPr/>
        </p:nvCxnSpPr>
        <p:spPr>
          <a:xfrm flipV="1">
            <a:off x="4273803" y="3560044"/>
            <a:ext cx="1058098" cy="902828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7" idx="4"/>
          </p:cNvCxnSpPr>
          <p:nvPr/>
        </p:nvCxnSpPr>
        <p:spPr>
          <a:xfrm rot="16200000" flipH="1">
            <a:off x="5621963" y="3269982"/>
            <a:ext cx="902827" cy="1482950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endCxn id="8" idx="4"/>
          </p:cNvCxnSpPr>
          <p:nvPr/>
        </p:nvCxnSpPr>
        <p:spPr>
          <a:xfrm flipV="1">
            <a:off x="8092808" y="3537222"/>
            <a:ext cx="972936" cy="925649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Vertical Scroll 2048"/>
          <p:cNvSpPr/>
          <p:nvPr/>
        </p:nvSpPr>
        <p:spPr>
          <a:xfrm>
            <a:off x="6620875" y="3987925"/>
            <a:ext cx="1653560" cy="1865576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Analyse des données et rapports préliminaires </a:t>
            </a:r>
          </a:p>
        </p:txBody>
      </p:sp>
      <p:sp>
        <p:nvSpPr>
          <p:cNvPr id="36" name="Vertical Scroll 35"/>
          <p:cNvSpPr/>
          <p:nvPr/>
        </p:nvSpPr>
        <p:spPr>
          <a:xfrm>
            <a:off x="10135254" y="3976517"/>
            <a:ext cx="1743894" cy="1865576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Rapports finaux et extrants</a:t>
            </a:r>
          </a:p>
        </p:txBody>
      </p:sp>
      <p:sp>
        <p:nvSpPr>
          <p:cNvPr id="2059" name="7-Point Star 2058"/>
          <p:cNvSpPr/>
          <p:nvPr/>
        </p:nvSpPr>
        <p:spPr>
          <a:xfrm>
            <a:off x="2125210" y="4141960"/>
            <a:ext cx="2384756" cy="1620255"/>
          </a:xfrm>
          <a:prstGeom prst="star7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Réalisation </a:t>
            </a:r>
            <a:r>
              <a: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d’une </a:t>
            </a:r>
            <a:r>
              <a:rPr kumimoji="0" lang="fr-FR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évaluation NSCA</a:t>
            </a:r>
          </a:p>
        </p:txBody>
      </p:sp>
      <p:cxnSp>
        <p:nvCxnSpPr>
          <p:cNvPr id="55" name="Curved Connector 54"/>
          <p:cNvCxnSpPr>
            <a:stCxn id="8" idx="6"/>
          </p:cNvCxnSpPr>
          <p:nvPr/>
        </p:nvCxnSpPr>
        <p:spPr>
          <a:xfrm flipV="1">
            <a:off x="10312530" y="2093169"/>
            <a:ext cx="694672" cy="850717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8" idx="6"/>
            <a:endCxn id="36" idx="0"/>
          </p:cNvCxnSpPr>
          <p:nvPr/>
        </p:nvCxnSpPr>
        <p:spPr>
          <a:xfrm>
            <a:off x="10312530" y="2943886"/>
            <a:ext cx="694672" cy="1032631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 rot="3168444">
            <a:off x="9735052" y="1002105"/>
            <a:ext cx="1842812" cy="458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81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Agir !!</a:t>
            </a:r>
          </a:p>
        </p:txBody>
      </p:sp>
      <p:sp>
        <p:nvSpPr>
          <p:cNvPr id="85" name="Title 4"/>
          <p:cNvSpPr txBox="1">
            <a:spLocks/>
          </p:cNvSpPr>
          <p:nvPr/>
        </p:nvSpPr>
        <p:spPr>
          <a:xfrm>
            <a:off x="891776" y="906792"/>
            <a:ext cx="10280701" cy="610598"/>
          </a:xfrm>
          <a:prstGeom prst="rect">
            <a:avLst/>
          </a:prstGeom>
        </p:spPr>
        <p:txBody>
          <a:bodyPr vert="horz" lIns="120949" tIns="60475" rIns="120949" bIns="60475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marL="453554" marR="0" lvl="0" indent="-453554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174" b="1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j-ea"/>
              </a:rPr>
              <a:t>S’adapter </a:t>
            </a:r>
            <a:r>
              <a:rPr kumimoji="0" lang="fr-FR" sz="3174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j-ea"/>
              </a:rPr>
              <a:t>au contexte local et aux attentes</a:t>
            </a:r>
          </a:p>
        </p:txBody>
      </p:sp>
      <p:sp>
        <p:nvSpPr>
          <p:cNvPr id="51" name="Up Arrow 50"/>
          <p:cNvSpPr/>
          <p:nvPr/>
        </p:nvSpPr>
        <p:spPr>
          <a:xfrm>
            <a:off x="2607595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Up Arrow 87"/>
          <p:cNvSpPr/>
          <p:nvPr/>
        </p:nvSpPr>
        <p:spPr>
          <a:xfrm>
            <a:off x="951061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Up Arrow 88"/>
          <p:cNvSpPr/>
          <p:nvPr/>
        </p:nvSpPr>
        <p:spPr>
          <a:xfrm>
            <a:off x="4264128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Up Arrow 89"/>
          <p:cNvSpPr/>
          <p:nvPr/>
        </p:nvSpPr>
        <p:spPr>
          <a:xfrm>
            <a:off x="7577197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Up Arrow 90"/>
          <p:cNvSpPr/>
          <p:nvPr/>
        </p:nvSpPr>
        <p:spPr>
          <a:xfrm>
            <a:off x="9233732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Up Arrow 91"/>
          <p:cNvSpPr/>
          <p:nvPr/>
        </p:nvSpPr>
        <p:spPr>
          <a:xfrm>
            <a:off x="10890266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Up Arrow Callout 49"/>
          <p:cNvSpPr/>
          <p:nvPr/>
        </p:nvSpPr>
        <p:spPr>
          <a:xfrm>
            <a:off x="470711" y="5956191"/>
            <a:ext cx="11408437" cy="764489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81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Engagement continu des parties prenantes – recourir à plusieurs méthodes et mécanismes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9080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4088" y="431984"/>
            <a:ext cx="10363200" cy="580800"/>
          </a:xfrm>
        </p:spPr>
        <p:txBody>
          <a:bodyPr>
            <a:normAutofit/>
          </a:bodyPr>
          <a:lstStyle/>
          <a:p>
            <a:pPr algn="l" rtl="0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</a:rPr>
              <a:t>Principaux publics - Monde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4088" y="1227551"/>
            <a:ext cx="469333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Bailleurs de fonds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Autres bailleurs de fonds/partenaires internationaux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Partenariats/initiatives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Organismes régionaux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USAID</a:t>
            </a:r>
          </a:p>
        </p:txBody>
      </p:sp>
      <p:pic>
        <p:nvPicPr>
          <p:cNvPr id="2052" name="Picture 4" descr="Differ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860" y="1012786"/>
            <a:ext cx="7217636" cy="54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389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1654" y="185455"/>
            <a:ext cx="10363200" cy="580800"/>
          </a:xfrm>
        </p:spPr>
        <p:txBody>
          <a:bodyPr>
            <a:normAutofit fontScale="90000"/>
          </a:bodyPr>
          <a:lstStyle/>
          <a:p>
            <a:pPr algn="l" rtl="0"/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</a:rPr>
              <a:t>Rapportage et diffusion des résultats à </a:t>
            </a:r>
            <a:r>
              <a:rPr lang="fr-FR" sz="32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l’échelle </a:t>
            </a:r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</a:rPr>
              <a:t>mondiale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150" y="768423"/>
            <a:ext cx="11715750" cy="6248320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fr-FR" sz="2400" b="0" i="0" u="none" baseline="0" dirty="0">
                <a:latin typeface="Gill Sans MT" panose="020B0502020104020203" pitchFamily="34" charset="0"/>
              </a:rPr>
              <a:t>Au cours de la phase de préparation, un accord sur </a:t>
            </a:r>
            <a:r>
              <a:rPr lang="fr-FR" sz="2400" b="0" i="0" u="none" baseline="0" dirty="0" smtClean="0">
                <a:latin typeface="Gill Sans MT" panose="020B0502020104020203" pitchFamily="34" charset="0"/>
              </a:rPr>
              <a:t>l’utilisation </a:t>
            </a:r>
            <a:r>
              <a:rPr lang="fr-FR" sz="2400" b="0" i="0" u="none" baseline="0" dirty="0">
                <a:latin typeface="Gill Sans MT" panose="020B0502020104020203" pitchFamily="34" charset="0"/>
              </a:rPr>
              <a:t>des données doit être conclu afin de définir quelles données peuvent être partagées, avec qui et selon quelles modalités.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fr-FR" sz="2400" b="0" i="0" u="none" baseline="0" dirty="0">
                <a:latin typeface="Gill Sans MT" panose="020B0502020104020203" pitchFamily="34" charset="0"/>
              </a:rPr>
              <a:t>Le public international peut être informé des résultats et des étapes à venir </a:t>
            </a:r>
            <a:r>
              <a:rPr lang="fr-FR" sz="2400" b="0" i="0" u="none" baseline="0" dirty="0" smtClean="0">
                <a:latin typeface="Gill Sans MT" panose="020B0502020104020203" pitchFamily="34" charset="0"/>
              </a:rPr>
              <a:t>sous différentes </a:t>
            </a:r>
            <a:r>
              <a:rPr lang="fr-FR" sz="2400" b="0" i="0" u="none" baseline="0" dirty="0">
                <a:latin typeface="Gill Sans MT" panose="020B0502020104020203" pitchFamily="34" charset="0"/>
              </a:rPr>
              <a:t>formes (conformément à </a:t>
            </a:r>
            <a:r>
              <a:rPr lang="fr-FR" sz="2400" b="0" i="0" u="none" baseline="0" dirty="0" smtClean="0">
                <a:latin typeface="Gill Sans MT" panose="020B0502020104020203" pitchFamily="34" charset="0"/>
              </a:rPr>
              <a:t>l’accord </a:t>
            </a:r>
            <a:r>
              <a:rPr lang="fr-FR" sz="2400" b="0" i="0" u="none" baseline="0" dirty="0">
                <a:latin typeface="Gill Sans MT" panose="020B0502020104020203" pitchFamily="34" charset="0"/>
              </a:rPr>
              <a:t>sur </a:t>
            </a:r>
            <a:r>
              <a:rPr lang="fr-FR" sz="2400" b="0" i="0" u="none" baseline="0" dirty="0" smtClean="0">
                <a:latin typeface="Gill Sans MT" panose="020B0502020104020203" pitchFamily="34" charset="0"/>
              </a:rPr>
              <a:t>l’utilisation </a:t>
            </a:r>
            <a:r>
              <a:rPr lang="fr-FR" sz="2400" b="0" i="0" u="none" baseline="0" dirty="0">
                <a:latin typeface="Gill Sans MT" panose="020B0502020104020203" pitchFamily="34" charset="0"/>
              </a:rPr>
              <a:t>des données), notamment (mais sans </a:t>
            </a:r>
            <a:r>
              <a:rPr lang="fr-FR" sz="2400" b="0" i="0" u="none" baseline="0" dirty="0" smtClean="0">
                <a:latin typeface="Gill Sans MT" panose="020B0502020104020203" pitchFamily="34" charset="0"/>
              </a:rPr>
              <a:t>s’y </a:t>
            </a:r>
            <a:r>
              <a:rPr lang="fr-FR" sz="2400" b="0" i="0" u="none" baseline="0" dirty="0">
                <a:latin typeface="Gill Sans MT" panose="020B0502020104020203" pitchFamily="34" charset="0"/>
              </a:rPr>
              <a:t>limiter) :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b="0" i="0" u="none" baseline="0" dirty="0">
                <a:latin typeface="Gill Sans MT" panose="020B0502020104020203" pitchFamily="34" charset="0"/>
              </a:rPr>
              <a:t>Comptes rendus avec les parties prenantes mondiales 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b="0" i="0" u="none" baseline="0" dirty="0">
                <a:latin typeface="Gill Sans MT" panose="020B0502020104020203" pitchFamily="34" charset="0"/>
              </a:rPr>
              <a:t>Présentations lors de conférences et de réunions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b="0" i="0" u="none" baseline="0" dirty="0">
                <a:latin typeface="Gill Sans MT" panose="020B0502020104020203" pitchFamily="34" charset="0"/>
              </a:rPr>
              <a:t>Diffusion ou publication de rapports/extrants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fr-FR" sz="2400" b="0" i="0" u="none" baseline="0" dirty="0">
                <a:latin typeface="Gill Sans MT" panose="020B0502020104020203" pitchFamily="34" charset="0"/>
              </a:rPr>
              <a:t>Les évaluations financées par </a:t>
            </a:r>
            <a:r>
              <a:rPr lang="fr-FR" sz="2400" b="0" i="0" u="none" baseline="0" dirty="0" smtClean="0">
                <a:latin typeface="Gill Sans MT" panose="020B0502020104020203" pitchFamily="34" charset="0"/>
              </a:rPr>
              <a:t>l’Agence </a:t>
            </a:r>
            <a:r>
              <a:rPr lang="fr-FR" sz="2400" b="0" i="0" u="none" baseline="0" dirty="0">
                <a:latin typeface="Gill Sans MT" panose="020B0502020104020203" pitchFamily="34" charset="0"/>
              </a:rPr>
              <a:t>américaine pour le développement international (USAID) doivent répondre aux exigences suivantes :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b="0" i="0" u="none" baseline="0" dirty="0">
                <a:latin typeface="Gill Sans MT" panose="020B0502020104020203" pitchFamily="34" charset="0"/>
              </a:rPr>
              <a:t>Publication dans le </a:t>
            </a:r>
            <a:r>
              <a:rPr lang="fr-FR" b="0" i="0" u="none" baseline="0" dirty="0" err="1">
                <a:latin typeface="Gill Sans MT" panose="020B0502020104020203" pitchFamily="34" charset="0"/>
              </a:rPr>
              <a:t>Development</a:t>
            </a:r>
            <a:r>
              <a:rPr lang="fr-FR" b="0" i="0" u="none" baseline="0" dirty="0">
                <a:latin typeface="Gill Sans MT" panose="020B0502020104020203" pitchFamily="34" charset="0"/>
              </a:rPr>
              <a:t> </a:t>
            </a:r>
            <a:r>
              <a:rPr lang="fr-FR" b="0" i="0" u="none" baseline="0" dirty="0" err="1">
                <a:latin typeface="Gill Sans MT" panose="020B0502020104020203" pitchFamily="34" charset="0"/>
              </a:rPr>
              <a:t>Experience</a:t>
            </a:r>
            <a:r>
              <a:rPr lang="fr-FR" b="0" i="0" u="none" baseline="0" dirty="0">
                <a:latin typeface="Gill Sans MT" panose="020B0502020104020203" pitchFamily="34" charset="0"/>
              </a:rPr>
              <a:t> </a:t>
            </a:r>
            <a:r>
              <a:rPr lang="fr-FR" b="0" i="0" u="none" baseline="0" dirty="0" err="1">
                <a:latin typeface="Gill Sans MT" panose="020B0502020104020203" pitchFamily="34" charset="0"/>
              </a:rPr>
              <a:t>Clearinghouse</a:t>
            </a:r>
            <a:r>
              <a:rPr lang="fr-FR" b="0" i="0" u="none" baseline="0" dirty="0">
                <a:latin typeface="Gill Sans MT" panose="020B0502020104020203" pitchFamily="34" charset="0"/>
              </a:rPr>
              <a:t> (excepté dans certains cas)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b="0" i="0" u="none" baseline="0" dirty="0">
                <a:latin typeface="Gill Sans MT" panose="020B0502020104020203" pitchFamily="34" charset="0"/>
              </a:rPr>
              <a:t>Téléchargement des données dans la </a:t>
            </a:r>
            <a:r>
              <a:rPr lang="fr-FR" b="0" i="0" u="none" baseline="0" dirty="0" err="1">
                <a:latin typeface="Gill Sans MT" panose="020B0502020104020203" pitchFamily="34" charset="0"/>
              </a:rPr>
              <a:t>Development</a:t>
            </a:r>
            <a:r>
              <a:rPr lang="fr-FR" b="0" i="0" u="none" baseline="0" dirty="0">
                <a:latin typeface="Gill Sans MT" panose="020B0502020104020203" pitchFamily="34" charset="0"/>
              </a:rPr>
              <a:t> Data Library (les outils de la NSCA fournissent les extrants adaptés pour être téléchargés)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fr-FR" b="0" i="0" u="none" baseline="0" dirty="0">
                <a:latin typeface="Gill Sans MT" panose="020B0502020104020203" pitchFamily="34" charset="0"/>
              </a:rPr>
              <a:t>Marquage approprié des rapports</a:t>
            </a:r>
          </a:p>
          <a:p>
            <a:pPr lvl="1" algn="l" rtl="0"/>
            <a:endParaRPr lang="fr-FR" sz="2000" dirty="0"/>
          </a:p>
          <a:p>
            <a:endParaRPr lang="fr-FR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48858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FDC04335-D288-4C07-8425-E925AC73F72F}"/>
</file>

<file path=customXml/itemProps2.xml><?xml version="1.0" encoding="utf-8"?>
<ds:datastoreItem xmlns:ds="http://schemas.openxmlformats.org/officeDocument/2006/customXml" ds:itemID="{E85F3E95-7E52-4EFD-AAD0-CA58DDD1BE1F}"/>
</file>

<file path=customXml/itemProps3.xml><?xml version="1.0" encoding="utf-8"?>
<ds:datastoreItem xmlns:ds="http://schemas.openxmlformats.org/officeDocument/2006/customXml" ds:itemID="{B2193C41-F67A-4EDF-B6C7-4F65E7717125}"/>
</file>

<file path=customXml/itemProps4.xml><?xml version="1.0" encoding="utf-8"?>
<ds:datastoreItem xmlns:ds="http://schemas.openxmlformats.org/officeDocument/2006/customXml" ds:itemID="{95C7F72C-5977-4493-9123-C07F96E3CB5A}"/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597</Words>
  <Application>Microsoft Office PowerPoint</Application>
  <PresentationFormat>Custom</PresentationFormat>
  <Paragraphs>86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    Rapportage et diffusion des résultats   </vt:lpstr>
      <vt:lpstr>Objectifs du rapportage et de la diffusion des résultats</vt:lpstr>
      <vt:lpstr>Principaux publics - Pays</vt:lpstr>
      <vt:lpstr>Rapportage et diffusion des résultats Au sein du pays</vt:lpstr>
      <vt:lpstr>Principaux publics - Monde</vt:lpstr>
      <vt:lpstr>Rapportage et diffusion des résultats à l’échelle mondiale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uattachotsakda</cp:lastModifiedBy>
  <cp:revision>38</cp:revision>
  <dcterms:created xsi:type="dcterms:W3CDTF">2018-05-01T03:53:35Z</dcterms:created>
  <dcterms:modified xsi:type="dcterms:W3CDTF">2019-04-19T12:32:51Z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3A809A3E-8876-45B8-B6C7-D6176B6AD280</vt:lpwstr>
  </property>
  <property fmtid="{D5CDD505-2E9C-101B-9397-08002B2CF9AE}" pid="3" name="ArticulatePath">
    <vt:lpwstr>DAC369~1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