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tags/tag2.xml" ContentType="application/vnd.openxmlformats-officedocument.presentationml.tags+xml"/>
  <Override PartName="/ppt/notesSlides/notesSlide2.xml" ContentType="application/vnd.openxmlformats-officedocument.presentationml.notesSlide+xml"/>
  <Override PartName="/ppt/tags/tag3.xml" ContentType="application/vnd.openxmlformats-officedocument.presentationml.tags+xml"/>
  <Override PartName="/ppt/notesSlides/notesSlide3.xml" ContentType="application/vnd.openxmlformats-officedocument.presentationml.notesSlide+xml"/>
  <Override PartName="/ppt/tags/tag4.xml" ContentType="application/vnd.openxmlformats-officedocument.presentationml.tags+xml"/>
  <Override PartName="/ppt/notesSlides/notesSlide4.xml" ContentType="application/vnd.openxmlformats-officedocument.presentationml.notesSlide+xml"/>
  <Override PartName="/ppt/tags/tag5.xml" ContentType="application/vnd.openxmlformats-officedocument.presentationml.tags+xml"/>
  <Override PartName="/ppt/notesSlides/notesSlide5.xml" ContentType="application/vnd.openxmlformats-officedocument.presentationml.notesSlide+xml"/>
  <Override PartName="/ppt/tags/tag6.xml" ContentType="application/vnd.openxmlformats-officedocument.presentationml.tags+xml"/>
  <Override PartName="/ppt/notesSlides/notesSlide6.xml" ContentType="application/vnd.openxmlformats-officedocument.presentationml.notesSlide+xml"/>
  <Override PartName="/ppt/tags/tag7.xml" ContentType="application/vnd.openxmlformats-officedocument.presentationml.tags+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0"/>
  </p:notesMasterIdLst>
  <p:sldIdLst>
    <p:sldId id="305" r:id="rId2"/>
    <p:sldId id="275" r:id="rId3"/>
    <p:sldId id="320" r:id="rId4"/>
    <p:sldId id="319" r:id="rId5"/>
    <p:sldId id="321" r:id="rId6"/>
    <p:sldId id="322" r:id="rId7"/>
    <p:sldId id="324" r:id="rId8"/>
    <p:sldId id="325" r:id="rId9"/>
  </p:sldIdLst>
  <p:sldSz cx="12192000" cy="6858000"/>
  <p:notesSz cx="6858000" cy="9144000"/>
  <p:custDataLst>
    <p:tags r:id="rId11"/>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0582770-B45F-4B64-B6AE-8E10FF606D51}" v="2" dt="2019-04-19T19:30:31.48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56" autoAdjust="0"/>
    <p:restoredTop sz="81867" autoAdjust="0"/>
  </p:normalViewPr>
  <p:slideViewPr>
    <p:cSldViewPr snapToGrid="0">
      <p:cViewPr varScale="1">
        <p:scale>
          <a:sx n="45" d="100"/>
          <a:sy n="45" d="100"/>
        </p:scale>
        <p:origin x="1114" y="48"/>
      </p:cViewPr>
      <p:guideLst>
        <p:guide orient="horz" pos="2160"/>
        <p:guide pos="3840"/>
      </p:guideLst>
    </p:cSldViewPr>
  </p:slideViewPr>
  <p:outlineViewPr>
    <p:cViewPr>
      <p:scale>
        <a:sx n="33" d="100"/>
        <a:sy n="33" d="100"/>
      </p:scale>
      <p:origin x="0" y="-363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18" Type="http://schemas.openxmlformats.org/officeDocument/2006/relationships/customXml" Target="../customXml/item1.xml"/><Relationship Id="rId3" Type="http://schemas.openxmlformats.org/officeDocument/2006/relationships/slide" Target="slides/slide2.xml"/><Relationship Id="rId21" Type="http://schemas.openxmlformats.org/officeDocument/2006/relationships/customXml" Target="../customXml/item4.xml"/><Relationship Id="rId7" Type="http://schemas.openxmlformats.org/officeDocument/2006/relationships/slide" Target="slides/slide6.xml"/><Relationship Id="rId12" Type="http://schemas.openxmlformats.org/officeDocument/2006/relationships/presProps" Target="presProps.xml"/><Relationship Id="rId17" Type="http://schemas.microsoft.com/office/2015/10/relationships/revisionInfo" Target="revisionInfo.xml"/><Relationship Id="rId2" Type="http://schemas.openxmlformats.org/officeDocument/2006/relationships/slide" Target="slides/slide1.xml"/><Relationship Id="rId16" Type="http://schemas.microsoft.com/office/2016/11/relationships/changesInfo" Target="changesInfos/changesInfo1.xml"/><Relationship Id="rId20" Type="http://schemas.openxmlformats.org/officeDocument/2006/relationships/customXml" Target="../customXml/item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gs" Target="tags/tag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19" Type="http://schemas.openxmlformats.org/officeDocument/2006/relationships/customXml" Target="../customXml/item2.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gan Burke" userId="f46c6fd4-89d3-40b1-8a92-4181fd30b659" providerId="ADAL" clId="{10582770-B45F-4B64-B6AE-8E10FF606D51}"/>
    <pc:docChg chg="modSld">
      <pc:chgData name="Megan Burke" userId="f46c6fd4-89d3-40b1-8a92-4181fd30b659" providerId="ADAL" clId="{10582770-B45F-4B64-B6AE-8E10FF606D51}" dt="2019-04-19T19:30:31.481" v="1" actId="20577"/>
      <pc:docMkLst>
        <pc:docMk/>
      </pc:docMkLst>
      <pc:sldChg chg="modSp">
        <pc:chgData name="Megan Burke" userId="f46c6fd4-89d3-40b1-8a92-4181fd30b659" providerId="ADAL" clId="{10582770-B45F-4B64-B6AE-8E10FF606D51}" dt="2019-04-19T19:30:31.481" v="1" actId="20577"/>
        <pc:sldMkLst>
          <pc:docMk/>
          <pc:sldMk cId="2660480885" sldId="325"/>
        </pc:sldMkLst>
        <pc:spChg chg="mod">
          <ac:chgData name="Megan Burke" userId="f46c6fd4-89d3-40b1-8a92-4181fd30b659" providerId="ADAL" clId="{10582770-B45F-4B64-B6AE-8E10FF606D51}" dt="2019-04-19T19:30:31.481" v="1" actId="20577"/>
          <ac:spMkLst>
            <pc:docMk/>
            <pc:sldMk cId="2660480885" sldId="325"/>
            <ac:spMk id="3"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4/19/2019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872BA43-7AC7-4C85-A475-09DD78EA8C9A}" type="slidenum">
              <a:rPr sz="1200">
                <a:solidFill>
                  <a:prstClr val="black"/>
                </a:solidFill>
                <a:latin typeface="Times" charset="0"/>
              </a:rPr>
              <a:pPr>
                <a:defRPr/>
              </a:pPr>
              <a:t>1</a:t>
            </a:fld>
            <a:endParaRPr lang="fr-FR" altLang="en-US" sz="1200" dirty="0">
              <a:solidFill>
                <a:prstClr val="black"/>
              </a:solidFill>
              <a:latin typeface="Times" charset="0"/>
            </a:endParaRPr>
          </a:p>
        </p:txBody>
      </p:sp>
    </p:spTree>
    <p:extLst>
      <p:ext uri="{BB962C8B-B14F-4D97-AF65-F5344CB8AC3E}">
        <p14:creationId xmlns:p14="http://schemas.microsoft.com/office/powerpoint/2010/main" val="204590648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pPr algn="l" rtl="0"/>
            <a:r>
              <a:rPr lang="fr-FR" b="0" i="0" u="none" baseline="0" dirty="0"/>
              <a:t>Cette évaluation permet à toutes les parties prenantes de s’assurer qu’elles ont la même vision de la chaîne d’approvisionnement. </a:t>
            </a:r>
            <a:endParaRPr lang="fr-FR" altLang="en-US" dirty="0"/>
          </a:p>
          <a:p>
            <a:endParaRPr lang="fr-FR"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l" rtl="0"/>
            <a:fld id="{F7CDAE16-CA11-41D8-8F3B-5384C1BD3117}" type="slidenum">
              <a:rPr sz="1200">
                <a:latin typeface="Times" panose="02020603050405020304" pitchFamily="18" charset="0"/>
              </a:rPr>
              <a:pPr/>
              <a:t>2</a:t>
            </a:fld>
            <a:endParaRPr lang="fr-FR" altLang="en-US" sz="1200" dirty="0">
              <a:latin typeface="Times" panose="02020603050405020304" pitchFamily="18" charset="0"/>
            </a:endParaRPr>
          </a:p>
        </p:txBody>
      </p:sp>
    </p:spTree>
    <p:extLst>
      <p:ext uri="{BB962C8B-B14F-4D97-AF65-F5344CB8AC3E}">
        <p14:creationId xmlns:p14="http://schemas.microsoft.com/office/powerpoint/2010/main" val="4188235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pPr algn="l" rtl="0"/>
            <a:r>
              <a:rPr lang="fr-FR" b="0" i="0" u="none" baseline="0" dirty="0"/>
              <a:t>La liste des parties prenantes doit inclure toutes les parties prenantes de toutes les chaînes d’approvisionnement évaluées. De petits groupes élaborent ensemble et de façon détaillée leur carte de la chaîne d’approvisionnement. Par exemple, les parties prenantes définissent les niveaux de stocks de produits min. et max. pour chaque niveau de la chaîne d’approvisionnement. </a:t>
            </a:r>
            <a:endParaRPr lang="fr-FR"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l" rtl="0"/>
            <a:fld id="{F7CDAE16-CA11-41D8-8F3B-5384C1BD3117}" type="slidenum">
              <a:rPr sz="1200">
                <a:latin typeface="Times" panose="02020603050405020304" pitchFamily="18" charset="0"/>
              </a:rPr>
              <a:pPr/>
              <a:t>3</a:t>
            </a:fld>
            <a:endParaRPr lang="fr-FR" altLang="en-US" sz="1200" dirty="0">
              <a:latin typeface="Times" panose="02020603050405020304" pitchFamily="18" charset="0"/>
            </a:endParaRPr>
          </a:p>
        </p:txBody>
      </p:sp>
    </p:spTree>
    <p:extLst>
      <p:ext uri="{BB962C8B-B14F-4D97-AF65-F5344CB8AC3E}">
        <p14:creationId xmlns:p14="http://schemas.microsoft.com/office/powerpoint/2010/main" val="28624442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pPr algn="l" rtl="0"/>
            <a:r>
              <a:rPr lang="fr-FR" b="0" i="0" u="none" baseline="0" dirty="0"/>
              <a:t>La cartographie de la chaîne d’approvisionnement comprendra le flux directionnel des produits et le flux directionnel des informations. Si plusieurs programmes de santé ou de chaîne d’approvisionnement sont évalués, ceux-ci doivent aussi être cartographiés, afin d’en cerner les points d’intersection et de divergence. </a:t>
            </a:r>
            <a:endParaRPr lang="fr-FR"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l" rtl="0"/>
            <a:fld id="{F7CDAE16-CA11-41D8-8F3B-5384C1BD3117}" type="slidenum">
              <a:rPr sz="1200">
                <a:latin typeface="Times" panose="02020603050405020304" pitchFamily="18" charset="0"/>
              </a:rPr>
              <a:pPr/>
              <a:t>4</a:t>
            </a:fld>
            <a:endParaRPr lang="fr-FR" altLang="en-US" sz="1200" dirty="0">
              <a:latin typeface="Times" panose="02020603050405020304" pitchFamily="18" charset="0"/>
            </a:endParaRPr>
          </a:p>
        </p:txBody>
      </p:sp>
    </p:spTree>
    <p:extLst>
      <p:ext uri="{BB962C8B-B14F-4D97-AF65-F5344CB8AC3E}">
        <p14:creationId xmlns:p14="http://schemas.microsoft.com/office/powerpoint/2010/main" val="259739895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pPr algn="l" rtl="0"/>
            <a:r>
              <a:rPr lang="fr-FR" b="0" i="0" u="none" baseline="0" dirty="0"/>
              <a:t>Les échantillons sont modifiés de sorte que chaque niveau soit justement représenté. Les modules doivent être passés en revue et peaufinés pour que l’enquête soit pertinente pour tous les pays et la situation de chacun. </a:t>
            </a:r>
            <a:endParaRPr lang="fr-FR"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l" rtl="0"/>
            <a:fld id="{F7CDAE16-CA11-41D8-8F3B-5384C1BD3117}" type="slidenum">
              <a:rPr sz="1200">
                <a:latin typeface="Times" panose="02020603050405020304" pitchFamily="18" charset="0"/>
              </a:rPr>
              <a:pPr/>
              <a:t>5</a:t>
            </a:fld>
            <a:endParaRPr lang="fr-FR" altLang="en-US" sz="1200" dirty="0">
              <a:latin typeface="Times" panose="02020603050405020304" pitchFamily="18" charset="0"/>
            </a:endParaRPr>
          </a:p>
        </p:txBody>
      </p:sp>
    </p:spTree>
    <p:extLst>
      <p:ext uri="{BB962C8B-B14F-4D97-AF65-F5344CB8AC3E}">
        <p14:creationId xmlns:p14="http://schemas.microsoft.com/office/powerpoint/2010/main" val="404839752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a:ln/>
        </p:spPr>
      </p:sp>
      <p:sp>
        <p:nvSpPr>
          <p:cNvPr id="35843" name="Notes Placeholder 2"/>
          <p:cNvSpPr>
            <a:spLocks noGrp="1"/>
          </p:cNvSpPr>
          <p:nvPr>
            <p:ph type="body" idx="1"/>
          </p:nvPr>
        </p:nvSpPr>
        <p:spPr>
          <a:noFill/>
        </p:spPr>
        <p:txBody>
          <a:bodyPr/>
          <a:lstStyle/>
          <a:p>
            <a:endParaRPr lang="fr-FR" altLang="en-US" dirty="0"/>
          </a:p>
        </p:txBody>
      </p:sp>
      <p:sp>
        <p:nvSpPr>
          <p:cNvPr id="35844"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l" rtl="0"/>
            <a:fld id="{F7CDAE16-CA11-41D8-8F3B-5384C1BD3117}" type="slidenum">
              <a:rPr sz="1200">
                <a:latin typeface="Times" panose="02020603050405020304" pitchFamily="18" charset="0"/>
              </a:rPr>
              <a:pPr/>
              <a:t>6</a:t>
            </a:fld>
            <a:endParaRPr lang="fr-FR" altLang="en-US" sz="1200" dirty="0">
              <a:latin typeface="Times" panose="02020603050405020304" pitchFamily="18" charset="0"/>
            </a:endParaRPr>
          </a:p>
        </p:txBody>
      </p:sp>
    </p:spTree>
    <p:extLst>
      <p:ext uri="{BB962C8B-B14F-4D97-AF65-F5344CB8AC3E}">
        <p14:creationId xmlns:p14="http://schemas.microsoft.com/office/powerpoint/2010/main" val="53288101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méthode d’échantillonnage a été choisie pour obtenir un échantillon représentatif à l’échelle nationale.  </a:t>
            </a:r>
          </a:p>
          <a:p>
            <a:endParaRPr lang="fr-FR" baseline="0" dirty="0"/>
          </a:p>
          <a:p>
            <a:pPr algn="l" rtl="0"/>
            <a:r>
              <a:rPr lang="fr-FR" b="0" i="0" u="none" baseline="0" dirty="0"/>
              <a:t>Les sites avec une présence militaire ou policière, ou ceux qui fonctionnent en dehors du système évalué peuvent être omis à ce stade.  De la même manière, si un niveau du système est plus influent que les autres ou suscite de nombreuses questions de la part des parties prenantes nationales, ce niveau peut être surreprésenté à ce stade.</a:t>
            </a:r>
            <a:endParaRPr lang="fr-FR" baseline="0" dirty="0"/>
          </a:p>
          <a:p>
            <a:endParaRPr lang="fr-FR" baseline="0" dirty="0"/>
          </a:p>
          <a:p>
            <a:pPr algn="l" rtl="0"/>
            <a:r>
              <a:rPr lang="fr-FR" b="0" i="0" u="none" baseline="0" dirty="0"/>
              <a:t> </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7</a:t>
            </a:fld>
            <a:endParaRPr lang="fr-FR" dirty="0"/>
          </a:p>
        </p:txBody>
      </p:sp>
    </p:spTree>
    <p:extLst>
      <p:ext uri="{BB962C8B-B14F-4D97-AF65-F5344CB8AC3E}">
        <p14:creationId xmlns:p14="http://schemas.microsoft.com/office/powerpoint/2010/main" val="118271906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a:p>
        </p:txBody>
      </p:sp>
      <p:sp>
        <p:nvSpPr>
          <p:cNvPr id="4" name="Slide Number Placeholder 3"/>
          <p:cNvSpPr>
            <a:spLocks noGrp="1"/>
          </p:cNvSpPr>
          <p:nvPr>
            <p:ph type="sldNum" sz="quarter" idx="10"/>
          </p:nvPr>
        </p:nvSpPr>
        <p:spPr/>
        <p:txBody>
          <a:bodyPr/>
          <a:lstStyle/>
          <a:p>
            <a:pPr algn="l" rtl="0"/>
            <a:fld id="{BEB1AEA3-8E71-4BE8-9394-E2C1302B336F}" type="slidenum">
              <a:rPr/>
              <a:t>8</a:t>
            </a:fld>
            <a:endParaRPr lang="fr-FR"/>
          </a:p>
        </p:txBody>
      </p:sp>
    </p:spTree>
    <p:extLst>
      <p:ext uri="{BB962C8B-B14F-4D97-AF65-F5344CB8AC3E}">
        <p14:creationId xmlns:p14="http://schemas.microsoft.com/office/powerpoint/2010/main" val="85421963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5" name="Footer Placeholder 4">
            <a:extLst>
              <a:ext uri="{FF2B5EF4-FFF2-40B4-BE49-F238E27FC236}">
                <a16:creationId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5" name="Footer Placeholder 4">
            <a:extLst>
              <a:ext uri="{FF2B5EF4-FFF2-40B4-BE49-F238E27FC236}">
                <a16:creationId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5" name="Footer Placeholder 4">
            <a:extLst>
              <a:ext uri="{FF2B5EF4-FFF2-40B4-BE49-F238E27FC236}">
                <a16:creationId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5" name="Footer Placeholder 4">
            <a:extLst>
              <a:ext uri="{FF2B5EF4-FFF2-40B4-BE49-F238E27FC236}">
                <a16:creationId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5" name="Footer Placeholder 4">
            <a:extLst>
              <a:ext uri="{FF2B5EF4-FFF2-40B4-BE49-F238E27FC236}">
                <a16:creationId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6" name="Footer Placeholder 5">
            <a:extLst>
              <a:ext uri="{FF2B5EF4-FFF2-40B4-BE49-F238E27FC236}">
                <a16:creationId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8" name="Footer Placeholder 7">
            <a:extLst>
              <a:ext uri="{FF2B5EF4-FFF2-40B4-BE49-F238E27FC236}">
                <a16:creationId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4" name="Footer Placeholder 3">
            <a:extLst>
              <a:ext uri="{FF2B5EF4-FFF2-40B4-BE49-F238E27FC236}">
                <a16:creationId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3" name="Footer Placeholder 2">
            <a:extLst>
              <a:ext uri="{FF2B5EF4-FFF2-40B4-BE49-F238E27FC236}">
                <a16:creationId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6" name="Footer Placeholder 5">
            <a:extLst>
              <a:ext uri="{FF2B5EF4-FFF2-40B4-BE49-F238E27FC236}">
                <a16:creationId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4/19/2019</a:t>
            </a:fld>
            <a:endParaRPr lang="en-US"/>
          </a:p>
        </p:txBody>
      </p:sp>
      <p:sp>
        <p:nvSpPr>
          <p:cNvPr id="6" name="Footer Placeholder 5">
            <a:extLst>
              <a:ext uri="{FF2B5EF4-FFF2-40B4-BE49-F238E27FC236}">
                <a16:creationId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4/19/2019</a:t>
            </a:fld>
            <a:endParaRPr lang="en-US"/>
          </a:p>
        </p:txBody>
      </p:sp>
      <p:sp>
        <p:nvSpPr>
          <p:cNvPr id="5" name="Footer Placeholder 4">
            <a:extLst>
              <a:ext uri="{FF2B5EF4-FFF2-40B4-BE49-F238E27FC236}">
                <a16:creationId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xml"/><Relationship Id="rId1" Type="http://schemas.openxmlformats.org/officeDocument/2006/relationships/tags" Target="../tags/tag3.xml"/><Relationship Id="rId4" Type="http://schemas.openxmlformats.org/officeDocument/2006/relationships/image" Target="../media/image2.png"/></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2.xml"/><Relationship Id="rId1" Type="http://schemas.openxmlformats.org/officeDocument/2006/relationships/tags" Target="../tags/tag5.xml"/><Relationship Id="rId4" Type="http://schemas.openxmlformats.org/officeDocument/2006/relationships/image" Target="../media/image4.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 Id="rId4" Type="http://schemas.openxmlformats.org/officeDocument/2006/relationships/image" Target="../media/image5.emf"/></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 Id="rId4" Type="http://schemas.openxmlformats.org/officeDocument/2006/relationships/image" Target="../media/image6.jpeg"/></Relationships>
</file>

<file path=ppt/slides/_rels/slide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fr-FR" sz="1361" kern="0" dirty="0">
              <a:solidFill>
                <a:sysClr val="windowText" lastClr="000000"/>
              </a:solidFill>
            </a:endParaRPr>
          </a:p>
        </p:txBody>
      </p:sp>
      <p:cxnSp>
        <p:nvCxnSpPr>
          <p:cNvPr id="6" name="Straight Connector 5">
            <a:extLst>
              <a:ext uri="{FF2B5EF4-FFF2-40B4-BE49-F238E27FC236}">
                <a16:creationId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id="{65F477E9-DF8E-4C9C-9F9D-9EA894096F0D}"/>
              </a:ext>
            </a:extLst>
          </p:cNvPr>
          <p:cNvSpPr>
            <a:spLocks noGrp="1"/>
          </p:cNvSpPr>
          <p:nvPr/>
        </p:nvSpPr>
        <p:spPr>
          <a:xfrm>
            <a:off x="2362201" y="1479549"/>
            <a:ext cx="8317522" cy="3657600"/>
          </a:xfrm>
          <a:prstGeom prst="rect">
            <a:avLst/>
          </a:prstGeom>
          <a:effectLst/>
        </p:spPr>
        <p:txBody>
          <a:bodyPr anchor="b">
            <a:normAutofit fontScale="85000" lnSpcReduction="2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a:lnSpc>
                <a:spcPct val="110000"/>
              </a:lnSpc>
            </a:pP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L’ÉVALUATION NATIONALE DE LA CHAÎNE D’APPROVISIONNEMENT (NSCA 2.0)</a:t>
            </a:r>
          </a:p>
          <a:p>
            <a:pPr marL="1211263" indent="-1211263" algn="l" rtl="0">
              <a:lnSpc>
                <a:spcPct val="11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1</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er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Cartographie et échantillonnage </a:t>
            </a:r>
            <a:b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b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de la chaîne  d’approvisionnement</a:t>
            </a:r>
          </a:p>
          <a:p>
            <a:pPr algn="l" rtl="0">
              <a:lnSpc>
                <a:spcPct val="11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rtl="0">
              <a:lnSpc>
                <a:spcPct val="110000"/>
              </a:lnSpc>
            </a:pPr>
            <a:endParaRPr lang="fr-FR"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endParaRPr>
          </a:p>
          <a:p>
            <a:pPr algn="l" rtl="0">
              <a:lnSpc>
                <a:spcPct val="11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Nom</a:t>
            </a:r>
          </a:p>
          <a:p>
            <a:pPr algn="l" rtl="0">
              <a:lnSpc>
                <a:spcPct val="110000"/>
              </a:lnSpc>
            </a:pP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Lieu</a:t>
            </a:r>
          </a:p>
          <a:p>
            <a:pPr algn="l" rtl="0">
              <a:lnSpc>
                <a:spcPct val="110000"/>
              </a:lnSpc>
            </a:pPr>
            <a:endParaRPr lang="fr-FR" altLang="en-US" sz="32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endParaRPr>
          </a:p>
          <a:p>
            <a:pPr algn="l" rtl="0">
              <a:lnSpc>
                <a:spcPct val="110000"/>
              </a:lnSpc>
            </a:pPr>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rtl="0">
              <a:defRPr/>
            </a:pPr>
            <a:r>
              <a:rPr lang="fr-FR" sz="1800" b="0" i="0" u="none" baseline="0">
                <a:solidFill>
                  <a:srgbClr val="FFFFFF"/>
                </a:solidFill>
              </a:rPr>
              <a:t>--/--/----</a:t>
            </a:r>
          </a:p>
        </p:txBody>
      </p:sp>
      <p:cxnSp>
        <p:nvCxnSpPr>
          <p:cNvPr id="12" name="Straight Connector 11">
            <a:extLst>
              <a:ext uri="{FF2B5EF4-FFF2-40B4-BE49-F238E27FC236}">
                <a16:creationId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id="{918F998B-3CDE-42DF-AF26-6A2CE33904E3}"/>
              </a:ext>
            </a:extLst>
          </p:cNvPr>
          <p:cNvSpPr txBox="1"/>
          <p:nvPr/>
        </p:nvSpPr>
        <p:spPr>
          <a:xfrm>
            <a:off x="6147252" y="5995290"/>
            <a:ext cx="5912774" cy="830997"/>
          </a:xfrm>
          <a:prstGeom prst="rect">
            <a:avLst/>
          </a:prstGeom>
          <a:noFill/>
        </p:spPr>
        <p:txBody>
          <a:bodyPr wrap="square" rtlCol="0">
            <a:spAutoFit/>
          </a:bodyPr>
          <a:lstStyle/>
          <a:p>
            <a:pPr algn="l" rtl="0"/>
            <a:r>
              <a:rPr lang="fr-FR" sz="1600" b="1" i="0" u="none" baseline="0" dirty="0">
                <a:solidFill>
                  <a:prstClr val="white"/>
                </a:solidFill>
                <a:latin typeface="Calibri Light" panose="020F0302020204030204"/>
              </a:rPr>
              <a:t>USAID Programme de la chaîne d’approvisionnement de la santé mondiale - Ordre d’exécution de l’assistance technique, évaluation nationale de la chaîne d’approvisionnement </a:t>
            </a:r>
          </a:p>
        </p:txBody>
      </p:sp>
    </p:spTree>
    <p:extLst>
      <p:ext uri="{BB962C8B-B14F-4D97-AF65-F5344CB8AC3E}">
        <p14:creationId xmlns:p14="http://schemas.microsoft.com/office/powerpoint/2010/main" val="1351196309"/>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a:spLocks noGrp="1"/>
          </p:cNvSpPr>
          <p:nvPr>
            <p:ph idx="1"/>
          </p:nvPr>
        </p:nvSpPr>
        <p:spPr>
          <a:xfrm>
            <a:off x="6153155" y="1338206"/>
            <a:ext cx="4603507" cy="5014908"/>
          </a:xfrm>
        </p:spPr>
        <p:txBody>
          <a:bodyPr>
            <a:normAutofit fontScale="70000" lnSpcReduction="20000"/>
          </a:bodyPr>
          <a:lstStyle/>
          <a:p>
            <a:pPr algn="l" rtl="0">
              <a:lnSpc>
                <a:spcPct val="120000"/>
              </a:lnSpc>
              <a:defRPr/>
            </a:pPr>
            <a:r>
              <a:rPr lang="fr-FR" b="0" i="0" u="none" baseline="0" dirty="0">
                <a:latin typeface="Gill Sans MT" panose="020B0502020104020203" pitchFamily="34" charset="0"/>
              </a:rPr>
              <a:t>Comprendre tous les rouages de la chaîne d’approvisionnement, y compris le rôle et les responsabilités de ses principaux acteurs.</a:t>
            </a:r>
          </a:p>
          <a:p>
            <a:pPr algn="l" rtl="0">
              <a:lnSpc>
                <a:spcPct val="120000"/>
              </a:lnSpc>
              <a:defRPr/>
            </a:pPr>
            <a:r>
              <a:rPr lang="fr-FR" b="0" i="0" u="none" baseline="0" dirty="0">
                <a:latin typeface="Gill Sans MT" panose="020B0502020104020203" pitchFamily="34" charset="0"/>
              </a:rPr>
              <a:t>Obtenir une vision globale du flux des produits de santé et des informations </a:t>
            </a:r>
            <a:br>
              <a:rPr lang="fr-FR" b="0" i="0" u="none" baseline="0" dirty="0">
                <a:latin typeface="Gill Sans MT" panose="020B0502020104020203" pitchFamily="34" charset="0"/>
              </a:rPr>
            </a:br>
            <a:r>
              <a:rPr lang="fr-FR" b="0" i="0" u="none" baseline="0" dirty="0">
                <a:latin typeface="Gill Sans MT" panose="020B0502020104020203" pitchFamily="34" charset="0"/>
              </a:rPr>
              <a:t>y afférentes.</a:t>
            </a:r>
          </a:p>
          <a:p>
            <a:pPr algn="l" rtl="0">
              <a:lnSpc>
                <a:spcPct val="120000"/>
              </a:lnSpc>
              <a:defRPr/>
            </a:pPr>
            <a:r>
              <a:rPr lang="fr-FR" b="0" i="0" u="none" baseline="0" dirty="0">
                <a:latin typeface="Gill Sans MT" panose="020B0502020104020203" pitchFamily="34" charset="0"/>
              </a:rPr>
              <a:t>Aider les parties prenantes à avoir la même vision du réseau de la chaîne d’approvisionnement de la santé nationale. </a:t>
            </a:r>
          </a:p>
          <a:p>
            <a:pPr algn="l" rtl="0">
              <a:lnSpc>
                <a:spcPct val="120000"/>
              </a:lnSpc>
              <a:defRPr/>
            </a:pPr>
            <a:r>
              <a:rPr lang="fr-FR" b="0" i="0" u="none" baseline="0" dirty="0">
                <a:latin typeface="Gill Sans MT" panose="020B0502020104020203" pitchFamily="34" charset="0"/>
              </a:rPr>
              <a:t>Réalisation lors de l’atelier réunissant les parties prenantes en début d’évaluation.</a:t>
            </a:r>
          </a:p>
          <a:p>
            <a:pPr algn="l" rtl="0">
              <a:defRPr/>
            </a:pPr>
            <a:endParaRPr lang="fr-FR" dirty="0"/>
          </a:p>
          <a:p>
            <a:pPr algn="l" rtl="0">
              <a:defRPr/>
            </a:pPr>
            <a:endParaRPr lang="fr-FR" dirty="0"/>
          </a:p>
        </p:txBody>
      </p:sp>
      <p:sp>
        <p:nvSpPr>
          <p:cNvPr id="7" name="Rounded Rectangle 5"/>
          <p:cNvSpPr/>
          <p:nvPr/>
        </p:nvSpPr>
        <p:spPr>
          <a:xfrm>
            <a:off x="2354700" y="1678206"/>
            <a:ext cx="2720975"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r-FR" sz="1600" b="0" i="0" u="none" baseline="0">
                <a:latin typeface="Gill Sans MT" panose="020B0502020104020203" pitchFamily="34" charset="0"/>
              </a:rPr>
              <a:t>Fabricant/fournisseur</a:t>
            </a:r>
          </a:p>
        </p:txBody>
      </p:sp>
      <p:sp>
        <p:nvSpPr>
          <p:cNvPr id="8" name="Rounded Rectangle 9"/>
          <p:cNvSpPr/>
          <p:nvPr/>
        </p:nvSpPr>
        <p:spPr>
          <a:xfrm>
            <a:off x="2354700" y="2797393"/>
            <a:ext cx="2720975" cy="609600"/>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r-FR" sz="1600" b="0" i="0" u="none" baseline="0">
                <a:latin typeface="Gill Sans MT" panose="020B0502020104020203" pitchFamily="34" charset="0"/>
              </a:rPr>
              <a:t>Entrepôt central</a:t>
            </a:r>
          </a:p>
        </p:txBody>
      </p:sp>
      <p:sp>
        <p:nvSpPr>
          <p:cNvPr id="9" name="Rounded Rectangle 10"/>
          <p:cNvSpPr/>
          <p:nvPr/>
        </p:nvSpPr>
        <p:spPr>
          <a:xfrm>
            <a:off x="2354700" y="3765768"/>
            <a:ext cx="2720975" cy="609600"/>
          </a:xfrm>
          <a:prstGeom prst="roundRect">
            <a:avLst/>
          </a:prstGeom>
          <a:solidFill>
            <a:schemeClr val="accent2"/>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r-FR" sz="1600" b="0" i="0" u="none" baseline="0" dirty="0">
                <a:latin typeface="Gill Sans MT" panose="020B0502020104020203" pitchFamily="34" charset="0"/>
              </a:rPr>
              <a:t>Entrepôts régionaux/</a:t>
            </a:r>
            <a:br>
              <a:rPr lang="fr-FR" sz="1600" b="0" i="0" u="none" baseline="0" dirty="0">
                <a:latin typeface="Gill Sans MT" panose="020B0502020104020203" pitchFamily="34" charset="0"/>
              </a:rPr>
            </a:br>
            <a:r>
              <a:rPr lang="fr-FR" sz="1600" b="0" i="0" u="none" baseline="0" dirty="0">
                <a:latin typeface="Gill Sans MT" panose="020B0502020104020203" pitchFamily="34" charset="0"/>
              </a:rPr>
              <a:t>de district</a:t>
            </a:r>
          </a:p>
        </p:txBody>
      </p:sp>
      <p:sp>
        <p:nvSpPr>
          <p:cNvPr id="10" name="Rounded Rectangle 6"/>
          <p:cNvSpPr/>
          <p:nvPr/>
        </p:nvSpPr>
        <p:spPr>
          <a:xfrm>
            <a:off x="1994336" y="4654768"/>
            <a:ext cx="1601788" cy="5715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r>
              <a:rPr lang="fr-FR" sz="1600" dirty="0">
                <a:solidFill>
                  <a:schemeClr val="tx1"/>
                </a:solidFill>
                <a:latin typeface="Gill Sans MT" panose="020B0502020104020203" pitchFamily="34" charset="0"/>
              </a:rPr>
              <a:t>Structure sanitaire</a:t>
            </a:r>
            <a:endParaRPr lang="fr-FR" sz="1600" b="0" i="0" u="none" baseline="0" dirty="0">
              <a:solidFill>
                <a:schemeClr val="tx1"/>
              </a:solidFill>
              <a:latin typeface="Gill Sans MT" panose="020B0502020104020203" pitchFamily="34" charset="0"/>
            </a:endParaRPr>
          </a:p>
        </p:txBody>
      </p:sp>
      <p:sp>
        <p:nvSpPr>
          <p:cNvPr id="11" name="Rounded Rectangle 12"/>
          <p:cNvSpPr/>
          <p:nvPr/>
        </p:nvSpPr>
        <p:spPr>
          <a:xfrm>
            <a:off x="3878699" y="4654768"/>
            <a:ext cx="1524000" cy="571500"/>
          </a:xfrm>
          <a:prstGeom prst="roundRect">
            <a:avLst/>
          </a:prstGeom>
          <a:solidFill>
            <a:schemeClr val="accent2">
              <a:lumMod val="40000"/>
              <a:lumOff val="60000"/>
            </a:schemeClr>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r-FR" sz="1600" b="0" i="0" u="none" baseline="0">
                <a:solidFill>
                  <a:schemeClr val="tx1"/>
                </a:solidFill>
                <a:latin typeface="Gill Sans MT" panose="020B0502020104020203" pitchFamily="34" charset="0"/>
              </a:rPr>
              <a:t>Hôpital</a:t>
            </a:r>
          </a:p>
        </p:txBody>
      </p:sp>
      <p:sp>
        <p:nvSpPr>
          <p:cNvPr id="12" name="Rounded Rectangle 13"/>
          <p:cNvSpPr/>
          <p:nvPr/>
        </p:nvSpPr>
        <p:spPr>
          <a:xfrm>
            <a:off x="1994336" y="5486618"/>
            <a:ext cx="1524000" cy="573088"/>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r-FR" sz="1600" b="0" i="0" u="none" baseline="0">
                <a:solidFill>
                  <a:schemeClr val="tx1"/>
                </a:solidFill>
                <a:latin typeface="Gill Sans MT" panose="020B0502020104020203" pitchFamily="34" charset="0"/>
              </a:rPr>
              <a:t>Patient</a:t>
            </a:r>
          </a:p>
        </p:txBody>
      </p:sp>
      <p:sp>
        <p:nvSpPr>
          <p:cNvPr id="13" name="Rounded Rectangle 14"/>
          <p:cNvSpPr/>
          <p:nvPr/>
        </p:nvSpPr>
        <p:spPr>
          <a:xfrm>
            <a:off x="3878699" y="5492968"/>
            <a:ext cx="1524000" cy="571500"/>
          </a:xfrm>
          <a:prstGeom prst="round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r>
              <a:rPr lang="fr-FR" sz="1600" b="0" i="0" u="none" baseline="0">
                <a:solidFill>
                  <a:schemeClr val="tx1"/>
                </a:solidFill>
                <a:latin typeface="Gill Sans MT" panose="020B0502020104020203" pitchFamily="34" charset="0"/>
              </a:rPr>
              <a:t>Patient</a:t>
            </a:r>
          </a:p>
        </p:txBody>
      </p:sp>
      <p:cxnSp>
        <p:nvCxnSpPr>
          <p:cNvPr id="14" name="Straight Arrow Connector 13"/>
          <p:cNvCxnSpPr>
            <a:stCxn id="7" idx="2"/>
            <a:endCxn id="8" idx="0"/>
          </p:cNvCxnSpPr>
          <p:nvPr/>
        </p:nvCxnSpPr>
        <p:spPr>
          <a:xfrm flipH="1">
            <a:off x="3715186" y="2287807"/>
            <a:ext cx="0" cy="509587"/>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3715186" y="3418106"/>
            <a:ext cx="0" cy="31115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a:endCxn id="10" idx="0"/>
          </p:cNvCxnSpPr>
          <p:nvPr/>
        </p:nvCxnSpPr>
        <p:spPr>
          <a:xfrm flipH="1">
            <a:off x="2796024" y="4375368"/>
            <a:ext cx="919162" cy="279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7" name="Straight Arrow Connector 16"/>
          <p:cNvCxnSpPr>
            <a:stCxn id="9" idx="2"/>
            <a:endCxn id="11" idx="0"/>
          </p:cNvCxnSpPr>
          <p:nvPr/>
        </p:nvCxnSpPr>
        <p:spPr>
          <a:xfrm>
            <a:off x="3715187" y="4375368"/>
            <a:ext cx="925513" cy="27940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8" name="Straight Arrow Connector 17"/>
          <p:cNvCxnSpPr>
            <a:stCxn id="10" idx="2"/>
          </p:cNvCxnSpPr>
          <p:nvPr/>
        </p:nvCxnSpPr>
        <p:spPr>
          <a:xfrm>
            <a:off x="2796024" y="5226269"/>
            <a:ext cx="0" cy="284163"/>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4640699" y="5204044"/>
            <a:ext cx="0" cy="282575"/>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flipH="1" flipV="1">
            <a:off x="4335899" y="4375368"/>
            <a:ext cx="457200" cy="279400"/>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1" name="Straight Arrow Connector 20"/>
          <p:cNvCxnSpPr/>
          <p:nvPr/>
        </p:nvCxnSpPr>
        <p:spPr>
          <a:xfrm flipV="1">
            <a:off x="2684899" y="4349969"/>
            <a:ext cx="355600" cy="277813"/>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flipV="1">
            <a:off x="3489761" y="3394294"/>
            <a:ext cx="0" cy="358775"/>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cxnSp>
        <p:nvCxnSpPr>
          <p:cNvPr id="23" name="Straight Arrow Connector 22"/>
          <p:cNvCxnSpPr/>
          <p:nvPr/>
        </p:nvCxnSpPr>
        <p:spPr>
          <a:xfrm flipV="1">
            <a:off x="3469124" y="2287807"/>
            <a:ext cx="0" cy="509587"/>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13333" name="TextBox 1"/>
          <p:cNvSpPr txBox="1">
            <a:spLocks noChangeArrowheads="1"/>
          </p:cNvSpPr>
          <p:nvPr/>
        </p:nvSpPr>
        <p:spPr bwMode="auto">
          <a:xfrm>
            <a:off x="2057399" y="6324601"/>
            <a:ext cx="8009313"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sz="2800">
                <a:solidFill>
                  <a:schemeClr val="tx1"/>
                </a:solidFill>
                <a:latin typeface="Arial" panose="020B0604020202020204" pitchFamily="34" charset="0"/>
              </a:defRPr>
            </a:lvl1pPr>
            <a:lvl2pPr marL="742950" indent="-285750">
              <a:defRPr sz="2800">
                <a:solidFill>
                  <a:schemeClr val="tx1"/>
                </a:solidFill>
                <a:latin typeface="Arial" panose="020B0604020202020204" pitchFamily="34" charset="0"/>
              </a:defRPr>
            </a:lvl2pPr>
            <a:lvl3pPr marL="1143000" indent="-228600">
              <a:defRPr sz="2800">
                <a:solidFill>
                  <a:schemeClr val="tx1"/>
                </a:solidFill>
                <a:latin typeface="Arial" panose="020B0604020202020204" pitchFamily="34" charset="0"/>
              </a:defRPr>
            </a:lvl3pPr>
            <a:lvl4pPr marL="1600200" indent="-228600">
              <a:defRPr sz="2800">
                <a:solidFill>
                  <a:schemeClr val="tx1"/>
                </a:solidFill>
                <a:latin typeface="Arial" panose="020B0604020202020204" pitchFamily="34" charset="0"/>
              </a:defRPr>
            </a:lvl4pPr>
            <a:lvl5pPr marL="2057400" indent="-228600">
              <a:defRPr sz="2800">
                <a:solidFill>
                  <a:schemeClr val="tx1"/>
                </a:solidFill>
                <a:latin typeface="Arial" panose="020B0604020202020204" pitchFamily="34" charset="0"/>
              </a:defRPr>
            </a:lvl5pPr>
            <a:lvl6pPr marL="2514600" indent="-228600" eaLnBrk="0" fontAlgn="base" hangingPunct="0">
              <a:spcBef>
                <a:spcPct val="0"/>
              </a:spcBef>
              <a:spcAft>
                <a:spcPct val="0"/>
              </a:spcAft>
              <a:defRPr sz="2800">
                <a:solidFill>
                  <a:schemeClr val="tx1"/>
                </a:solidFill>
                <a:latin typeface="Arial" panose="020B0604020202020204" pitchFamily="34" charset="0"/>
              </a:defRPr>
            </a:lvl6pPr>
            <a:lvl7pPr marL="2971800" indent="-228600" eaLnBrk="0" fontAlgn="base" hangingPunct="0">
              <a:spcBef>
                <a:spcPct val="0"/>
              </a:spcBef>
              <a:spcAft>
                <a:spcPct val="0"/>
              </a:spcAft>
              <a:defRPr sz="2800">
                <a:solidFill>
                  <a:schemeClr val="tx1"/>
                </a:solidFill>
                <a:latin typeface="Arial" panose="020B0604020202020204" pitchFamily="34" charset="0"/>
              </a:defRPr>
            </a:lvl7pPr>
            <a:lvl8pPr marL="3429000" indent="-228600" eaLnBrk="0" fontAlgn="base" hangingPunct="0">
              <a:spcBef>
                <a:spcPct val="0"/>
              </a:spcBef>
              <a:spcAft>
                <a:spcPct val="0"/>
              </a:spcAft>
              <a:defRPr sz="2800">
                <a:solidFill>
                  <a:schemeClr val="tx1"/>
                </a:solidFill>
                <a:latin typeface="Arial" panose="020B0604020202020204" pitchFamily="34" charset="0"/>
              </a:defRPr>
            </a:lvl8pPr>
            <a:lvl9pPr marL="3886200" indent="-228600" eaLnBrk="0" fontAlgn="base" hangingPunct="0">
              <a:spcBef>
                <a:spcPct val="0"/>
              </a:spcBef>
              <a:spcAft>
                <a:spcPct val="0"/>
              </a:spcAft>
              <a:defRPr sz="2800">
                <a:solidFill>
                  <a:schemeClr val="tx1"/>
                </a:solidFill>
                <a:latin typeface="Arial" panose="020B0604020202020204" pitchFamily="34" charset="0"/>
              </a:defRPr>
            </a:lvl9pPr>
          </a:lstStyle>
          <a:p>
            <a:pPr algn="l" rtl="0"/>
            <a:r>
              <a:rPr lang="fr-FR" sz="2000" b="0" i="0" u="none" baseline="0">
                <a:latin typeface="Gill Sans MT" panose="020B0502020104020203" pitchFamily="34" charset="0"/>
              </a:rPr>
              <a:t>Flux des produits                 Flux des informations </a:t>
            </a:r>
          </a:p>
        </p:txBody>
      </p:sp>
      <p:cxnSp>
        <p:nvCxnSpPr>
          <p:cNvPr id="24" name="Straight Arrow Connector 23"/>
          <p:cNvCxnSpPr/>
          <p:nvPr/>
        </p:nvCxnSpPr>
        <p:spPr>
          <a:xfrm>
            <a:off x="4039036" y="6513558"/>
            <a:ext cx="593725" cy="0"/>
          </a:xfrm>
          <a:prstGeom prst="straightConnector1">
            <a:avLst/>
          </a:prstGeom>
          <a:ln w="38100">
            <a:solidFill>
              <a:srgbClr val="FF0000"/>
            </a:solidFill>
            <a:tailEnd type="arrow"/>
          </a:ln>
        </p:spPr>
        <p:style>
          <a:lnRef idx="1">
            <a:schemeClr val="accent1"/>
          </a:lnRef>
          <a:fillRef idx="0">
            <a:schemeClr val="accent1"/>
          </a:fillRef>
          <a:effectRef idx="0">
            <a:schemeClr val="accent1"/>
          </a:effectRef>
          <a:fontRef idx="minor">
            <a:schemeClr val="tx1"/>
          </a:fontRef>
        </p:style>
      </p:cxnSp>
      <p:cxnSp>
        <p:nvCxnSpPr>
          <p:cNvPr id="25" name="Straight Arrow Connector 24"/>
          <p:cNvCxnSpPr/>
          <p:nvPr/>
        </p:nvCxnSpPr>
        <p:spPr>
          <a:xfrm flipV="1">
            <a:off x="7564484" y="6564689"/>
            <a:ext cx="609600" cy="0"/>
          </a:xfrm>
          <a:prstGeom prst="straightConnector1">
            <a:avLst/>
          </a:prstGeom>
          <a:ln w="38100">
            <a:solidFill>
              <a:srgbClr val="6C6463"/>
            </a:solidFill>
            <a:prstDash val="dash"/>
            <a:tailEnd type="arrow"/>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pPr algn="r" rtl="0"/>
            <a:fld id="{B9F1CF4F-F94A-4E72-8A7A-1D90E0D98BB3}" type="slidenum">
              <a:rPr/>
              <a:pPr/>
              <a:t>2</a:t>
            </a:fld>
            <a:endParaRPr lang="fr-FR" altLang="en-US" dirty="0"/>
          </a:p>
        </p:txBody>
      </p:sp>
      <p:sp>
        <p:nvSpPr>
          <p:cNvPr id="26" name="Title 2"/>
          <p:cNvSpPr txBox="1">
            <a:spLocks/>
          </p:cNvSpPr>
          <p:nvPr/>
        </p:nvSpPr>
        <p:spPr>
          <a:xfrm>
            <a:off x="609600" y="261938"/>
            <a:ext cx="10972800" cy="609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3600" b="1">
                <a:solidFill>
                  <a:srgbClr val="C00000"/>
                </a:solidFill>
                <a:latin typeface="Gill Sans MT" panose="020B0502020104020203" pitchFamily="34" charset="0"/>
              </a:rPr>
              <a:t>Cartographie de la chaîne d’approvisionnement</a:t>
            </a:r>
            <a:endParaRPr lang="fr-FR" altLang="en-US" sz="3600" b="1" dirty="0">
              <a:solidFill>
                <a:srgbClr val="0070C0"/>
              </a:solidFill>
              <a:latin typeface="Gill Sans MT" panose="020B0502020104020203" pitchFamily="34" charset="0"/>
            </a:endParaRPr>
          </a:p>
        </p:txBody>
      </p:sp>
    </p:spTree>
    <p:custDataLst>
      <p:tags r:id="rId1"/>
    </p:custDataLst>
    <p:extLst>
      <p:ext uri="{BB962C8B-B14F-4D97-AF65-F5344CB8AC3E}">
        <p14:creationId xmlns:p14="http://schemas.microsoft.com/office/powerpoint/2010/main" val="1805556287"/>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nodeType="withEffect">
                                  <p:stCondLst>
                                    <p:cond delay="0"/>
                                  </p:stCondLst>
                                  <p:childTnLst>
                                    <p:set>
                                      <p:cBhvr>
                                        <p:cTn id="9" dur="1" fill="hold">
                                          <p:stCondLst>
                                            <p:cond delay="0"/>
                                          </p:stCondLst>
                                        </p:cTn>
                                        <p:tgtEl>
                                          <p:spTgt spid="14"/>
                                        </p:tgtEl>
                                        <p:attrNameLst>
                                          <p:attrName>style.visibility</p:attrName>
                                        </p:attrNameLst>
                                      </p:cBhvr>
                                      <p:to>
                                        <p:strVal val="visible"/>
                                      </p:to>
                                    </p:set>
                                    <p:animEffect transition="in" filter="fade">
                                      <p:cBhvr>
                                        <p:cTn id="10" dur="500"/>
                                        <p:tgtEl>
                                          <p:spTgt spid="14"/>
                                        </p:tgtEl>
                                      </p:cBhvr>
                                    </p:animEffect>
                                  </p:childTnLst>
                                </p:cTn>
                              </p:par>
                            </p:childTnLst>
                          </p:cTn>
                        </p:par>
                      </p:childTnLst>
                    </p:cTn>
                  </p:par>
                  <p:par>
                    <p:cTn id="11" fill="hold" nodeType="clickPar">
                      <p:stCondLst>
                        <p:cond delay="indefinite"/>
                      </p:stCondLst>
                      <p:childTnLst>
                        <p:par>
                          <p:cTn id="12" fill="hold" nodeType="withGroup">
                            <p:stCondLst>
                              <p:cond delay="0"/>
                            </p:stCondLst>
                            <p:childTnLst>
                              <p:par>
                                <p:cTn id="13" presetID="42"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1000"/>
                                        <p:tgtEl>
                                          <p:spTgt spid="15"/>
                                        </p:tgtEl>
                                      </p:cBhvr>
                                    </p:animEffect>
                                    <p:anim calcmode="lin" valueType="num">
                                      <p:cBhvr>
                                        <p:cTn id="16" dur="1000" fill="hold"/>
                                        <p:tgtEl>
                                          <p:spTgt spid="15"/>
                                        </p:tgtEl>
                                        <p:attrNameLst>
                                          <p:attrName>ppt_x</p:attrName>
                                        </p:attrNameLst>
                                      </p:cBhvr>
                                      <p:tavLst>
                                        <p:tav tm="0">
                                          <p:val>
                                            <p:strVal val="#ppt_x"/>
                                          </p:val>
                                        </p:tav>
                                        <p:tav tm="100000">
                                          <p:val>
                                            <p:strVal val="#ppt_x"/>
                                          </p:val>
                                        </p:tav>
                                      </p:tavLst>
                                    </p:anim>
                                    <p:anim calcmode="lin" valueType="num">
                                      <p:cBhvr>
                                        <p:cTn id="17" dur="1000" fill="hold"/>
                                        <p:tgtEl>
                                          <p:spTgt spid="15"/>
                                        </p:tgtEl>
                                        <p:attrNameLst>
                                          <p:attrName>ppt_y</p:attrName>
                                        </p:attrNameLst>
                                      </p:cBhvr>
                                      <p:tavLst>
                                        <p:tav tm="0">
                                          <p:val>
                                            <p:strVal val="#ppt_y+.1"/>
                                          </p:val>
                                        </p:tav>
                                        <p:tav tm="100000">
                                          <p:val>
                                            <p:strVal val="#ppt_y"/>
                                          </p:val>
                                        </p:tav>
                                      </p:tavLst>
                                    </p:anim>
                                  </p:childTnLst>
                                </p:cTn>
                              </p:par>
                              <p:par>
                                <p:cTn id="18" presetID="42" presetClass="entr" presetSubtype="0" fill="hold" grpId="0" nodeType="with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1000"/>
                                        <p:tgtEl>
                                          <p:spTgt spid="9"/>
                                        </p:tgtEl>
                                      </p:cBhvr>
                                    </p:animEffect>
                                    <p:anim calcmode="lin" valueType="num">
                                      <p:cBhvr>
                                        <p:cTn id="21" dur="1000" fill="hold"/>
                                        <p:tgtEl>
                                          <p:spTgt spid="9"/>
                                        </p:tgtEl>
                                        <p:attrNameLst>
                                          <p:attrName>ppt_x</p:attrName>
                                        </p:attrNameLst>
                                      </p:cBhvr>
                                      <p:tavLst>
                                        <p:tav tm="0">
                                          <p:val>
                                            <p:strVal val="#ppt_x"/>
                                          </p:val>
                                        </p:tav>
                                        <p:tav tm="100000">
                                          <p:val>
                                            <p:strVal val="#ppt_x"/>
                                          </p:val>
                                        </p:tav>
                                      </p:tavLst>
                                    </p:anim>
                                    <p:anim calcmode="lin" valueType="num">
                                      <p:cBhvr>
                                        <p:cTn id="22" dur="1000" fill="hold"/>
                                        <p:tgtEl>
                                          <p:spTgt spid="9"/>
                                        </p:tgtEl>
                                        <p:attrNameLst>
                                          <p:attrName>ppt_y</p:attrName>
                                        </p:attrNameLst>
                                      </p:cBhvr>
                                      <p:tavLst>
                                        <p:tav tm="0">
                                          <p:val>
                                            <p:strVal val="#ppt_y+.1"/>
                                          </p:val>
                                        </p:tav>
                                        <p:tav tm="100000">
                                          <p:val>
                                            <p:strVal val="#ppt_y"/>
                                          </p:val>
                                        </p:tav>
                                      </p:tavLst>
                                    </p:anim>
                                  </p:childTnLst>
                                </p:cTn>
                              </p:par>
                              <p:par>
                                <p:cTn id="23" presetID="42" presetClass="entr" presetSubtype="0" fill="hold" nodeType="withEffect">
                                  <p:stCondLst>
                                    <p:cond delay="0"/>
                                  </p:stCondLst>
                                  <p:childTnLst>
                                    <p:set>
                                      <p:cBhvr>
                                        <p:cTn id="24" dur="1" fill="hold">
                                          <p:stCondLst>
                                            <p:cond delay="0"/>
                                          </p:stCondLst>
                                        </p:cTn>
                                        <p:tgtEl>
                                          <p:spTgt spid="16"/>
                                        </p:tgtEl>
                                        <p:attrNameLst>
                                          <p:attrName>style.visibility</p:attrName>
                                        </p:attrNameLst>
                                      </p:cBhvr>
                                      <p:to>
                                        <p:strVal val="visible"/>
                                      </p:to>
                                    </p:set>
                                    <p:animEffect transition="in" filter="fade">
                                      <p:cBhvr>
                                        <p:cTn id="25" dur="1000"/>
                                        <p:tgtEl>
                                          <p:spTgt spid="16"/>
                                        </p:tgtEl>
                                      </p:cBhvr>
                                    </p:animEffect>
                                    <p:anim calcmode="lin" valueType="num">
                                      <p:cBhvr>
                                        <p:cTn id="26" dur="1000" fill="hold"/>
                                        <p:tgtEl>
                                          <p:spTgt spid="16"/>
                                        </p:tgtEl>
                                        <p:attrNameLst>
                                          <p:attrName>ppt_x</p:attrName>
                                        </p:attrNameLst>
                                      </p:cBhvr>
                                      <p:tavLst>
                                        <p:tav tm="0">
                                          <p:val>
                                            <p:strVal val="#ppt_x"/>
                                          </p:val>
                                        </p:tav>
                                        <p:tav tm="100000">
                                          <p:val>
                                            <p:strVal val="#ppt_x"/>
                                          </p:val>
                                        </p:tav>
                                      </p:tavLst>
                                    </p:anim>
                                    <p:anim calcmode="lin" valueType="num">
                                      <p:cBhvr>
                                        <p:cTn id="27" dur="1000" fill="hold"/>
                                        <p:tgtEl>
                                          <p:spTgt spid="16"/>
                                        </p:tgtEl>
                                        <p:attrNameLst>
                                          <p:attrName>ppt_y</p:attrName>
                                        </p:attrNameLst>
                                      </p:cBhvr>
                                      <p:tavLst>
                                        <p:tav tm="0">
                                          <p:val>
                                            <p:strVal val="#ppt_y+.1"/>
                                          </p:val>
                                        </p:tav>
                                        <p:tav tm="100000">
                                          <p:val>
                                            <p:strVal val="#ppt_y"/>
                                          </p:val>
                                        </p:tav>
                                      </p:tavLst>
                                    </p:anim>
                                  </p:childTnLst>
                                </p:cTn>
                              </p:par>
                              <p:par>
                                <p:cTn id="28" presetID="42" presetClass="entr" presetSubtype="0" fill="hold" nodeType="withEffect">
                                  <p:stCondLst>
                                    <p:cond delay="0"/>
                                  </p:stCondLst>
                                  <p:childTnLst>
                                    <p:set>
                                      <p:cBhvr>
                                        <p:cTn id="29" dur="1" fill="hold">
                                          <p:stCondLst>
                                            <p:cond delay="0"/>
                                          </p:stCondLst>
                                        </p:cTn>
                                        <p:tgtEl>
                                          <p:spTgt spid="17"/>
                                        </p:tgtEl>
                                        <p:attrNameLst>
                                          <p:attrName>style.visibility</p:attrName>
                                        </p:attrNameLst>
                                      </p:cBhvr>
                                      <p:to>
                                        <p:strVal val="visible"/>
                                      </p:to>
                                    </p:set>
                                    <p:animEffect transition="in" filter="fade">
                                      <p:cBhvr>
                                        <p:cTn id="30" dur="1000"/>
                                        <p:tgtEl>
                                          <p:spTgt spid="17"/>
                                        </p:tgtEl>
                                      </p:cBhvr>
                                    </p:animEffect>
                                    <p:anim calcmode="lin" valueType="num">
                                      <p:cBhvr>
                                        <p:cTn id="31" dur="1000" fill="hold"/>
                                        <p:tgtEl>
                                          <p:spTgt spid="17"/>
                                        </p:tgtEl>
                                        <p:attrNameLst>
                                          <p:attrName>ppt_x</p:attrName>
                                        </p:attrNameLst>
                                      </p:cBhvr>
                                      <p:tavLst>
                                        <p:tav tm="0">
                                          <p:val>
                                            <p:strVal val="#ppt_x"/>
                                          </p:val>
                                        </p:tav>
                                        <p:tav tm="100000">
                                          <p:val>
                                            <p:strVal val="#ppt_x"/>
                                          </p:val>
                                        </p:tav>
                                      </p:tavLst>
                                    </p:anim>
                                    <p:anim calcmode="lin" valueType="num">
                                      <p:cBhvr>
                                        <p:cTn id="32" dur="1000" fill="hold"/>
                                        <p:tgtEl>
                                          <p:spTgt spid="17"/>
                                        </p:tgtEl>
                                        <p:attrNameLst>
                                          <p:attrName>ppt_y</p:attrName>
                                        </p:attrNameLst>
                                      </p:cBhvr>
                                      <p:tavLst>
                                        <p:tav tm="0">
                                          <p:val>
                                            <p:strVal val="#ppt_y+.1"/>
                                          </p:val>
                                        </p:tav>
                                        <p:tav tm="100000">
                                          <p:val>
                                            <p:strVal val="#ppt_y"/>
                                          </p:val>
                                        </p:tav>
                                      </p:tavLst>
                                    </p:anim>
                                  </p:childTnLst>
                                </p:cTn>
                              </p:par>
                            </p:childTnLst>
                          </p:cTn>
                        </p:par>
                      </p:childTnLst>
                    </p:cTn>
                  </p:par>
                  <p:par>
                    <p:cTn id="33" fill="hold" nodeType="clickPar">
                      <p:stCondLst>
                        <p:cond delay="indefinite"/>
                      </p:stCondLst>
                      <p:childTnLst>
                        <p:par>
                          <p:cTn id="34" fill="hold" nodeType="withGroup">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10"/>
                                        </p:tgtEl>
                                        <p:attrNameLst>
                                          <p:attrName>style.visibility</p:attrName>
                                        </p:attrNameLst>
                                      </p:cBhvr>
                                      <p:to>
                                        <p:strVal val="visible"/>
                                      </p:to>
                                    </p:set>
                                    <p:animEffect transition="in" filter="fade">
                                      <p:cBhvr>
                                        <p:cTn id="37" dur="1000"/>
                                        <p:tgtEl>
                                          <p:spTgt spid="10"/>
                                        </p:tgtEl>
                                      </p:cBhvr>
                                    </p:animEffect>
                                    <p:anim calcmode="lin" valueType="num">
                                      <p:cBhvr>
                                        <p:cTn id="38" dur="1000" fill="hold"/>
                                        <p:tgtEl>
                                          <p:spTgt spid="10"/>
                                        </p:tgtEl>
                                        <p:attrNameLst>
                                          <p:attrName>ppt_x</p:attrName>
                                        </p:attrNameLst>
                                      </p:cBhvr>
                                      <p:tavLst>
                                        <p:tav tm="0">
                                          <p:val>
                                            <p:strVal val="#ppt_x"/>
                                          </p:val>
                                        </p:tav>
                                        <p:tav tm="100000">
                                          <p:val>
                                            <p:strVal val="#ppt_x"/>
                                          </p:val>
                                        </p:tav>
                                      </p:tavLst>
                                    </p:anim>
                                    <p:anim calcmode="lin" valueType="num">
                                      <p:cBhvr>
                                        <p:cTn id="39" dur="1000" fill="hold"/>
                                        <p:tgtEl>
                                          <p:spTgt spid="10"/>
                                        </p:tgtEl>
                                        <p:attrNameLst>
                                          <p:attrName>ppt_y</p:attrName>
                                        </p:attrNameLst>
                                      </p:cBhvr>
                                      <p:tavLst>
                                        <p:tav tm="0">
                                          <p:val>
                                            <p:strVal val="#ppt_y+.1"/>
                                          </p:val>
                                        </p:tav>
                                        <p:tav tm="100000">
                                          <p:val>
                                            <p:strVal val="#ppt_y"/>
                                          </p:val>
                                        </p:tav>
                                      </p:tavLst>
                                    </p:anim>
                                  </p:childTnLst>
                                </p:cTn>
                              </p:par>
                              <p:par>
                                <p:cTn id="40" presetID="42" presetClass="entr" presetSubtype="0" fill="hold" grpId="0" nodeType="with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1000"/>
                                        <p:tgtEl>
                                          <p:spTgt spid="11"/>
                                        </p:tgtEl>
                                      </p:cBhvr>
                                    </p:animEffect>
                                    <p:anim calcmode="lin" valueType="num">
                                      <p:cBhvr>
                                        <p:cTn id="43" dur="1000" fill="hold"/>
                                        <p:tgtEl>
                                          <p:spTgt spid="11"/>
                                        </p:tgtEl>
                                        <p:attrNameLst>
                                          <p:attrName>ppt_x</p:attrName>
                                        </p:attrNameLst>
                                      </p:cBhvr>
                                      <p:tavLst>
                                        <p:tav tm="0">
                                          <p:val>
                                            <p:strVal val="#ppt_x"/>
                                          </p:val>
                                        </p:tav>
                                        <p:tav tm="100000">
                                          <p:val>
                                            <p:strVal val="#ppt_x"/>
                                          </p:val>
                                        </p:tav>
                                      </p:tavLst>
                                    </p:anim>
                                    <p:anim calcmode="lin" valueType="num">
                                      <p:cBhvr>
                                        <p:cTn id="44" dur="1000" fill="hold"/>
                                        <p:tgtEl>
                                          <p:spTgt spid="11"/>
                                        </p:tgtEl>
                                        <p:attrNameLst>
                                          <p:attrName>ppt_y</p:attrName>
                                        </p:attrNameLst>
                                      </p:cBhvr>
                                      <p:tavLst>
                                        <p:tav tm="0">
                                          <p:val>
                                            <p:strVal val="#ppt_y+.1"/>
                                          </p:val>
                                        </p:tav>
                                        <p:tav tm="100000">
                                          <p:val>
                                            <p:strVal val="#ppt_y"/>
                                          </p:val>
                                        </p:tav>
                                      </p:tavLst>
                                    </p:anim>
                                  </p:childTnLst>
                                </p:cTn>
                              </p:par>
                              <p:par>
                                <p:cTn id="45" presetID="42" presetClass="entr" presetSubtype="0" fill="hold" nodeType="withEffect">
                                  <p:stCondLst>
                                    <p:cond delay="0"/>
                                  </p:stCondLst>
                                  <p:childTnLst>
                                    <p:set>
                                      <p:cBhvr>
                                        <p:cTn id="46" dur="1" fill="hold">
                                          <p:stCondLst>
                                            <p:cond delay="0"/>
                                          </p:stCondLst>
                                        </p:cTn>
                                        <p:tgtEl>
                                          <p:spTgt spid="18"/>
                                        </p:tgtEl>
                                        <p:attrNameLst>
                                          <p:attrName>style.visibility</p:attrName>
                                        </p:attrNameLst>
                                      </p:cBhvr>
                                      <p:to>
                                        <p:strVal val="visible"/>
                                      </p:to>
                                    </p:set>
                                    <p:animEffect transition="in" filter="fade">
                                      <p:cBhvr>
                                        <p:cTn id="47" dur="1000"/>
                                        <p:tgtEl>
                                          <p:spTgt spid="18"/>
                                        </p:tgtEl>
                                      </p:cBhvr>
                                    </p:animEffect>
                                    <p:anim calcmode="lin" valueType="num">
                                      <p:cBhvr>
                                        <p:cTn id="48" dur="1000" fill="hold"/>
                                        <p:tgtEl>
                                          <p:spTgt spid="18"/>
                                        </p:tgtEl>
                                        <p:attrNameLst>
                                          <p:attrName>ppt_x</p:attrName>
                                        </p:attrNameLst>
                                      </p:cBhvr>
                                      <p:tavLst>
                                        <p:tav tm="0">
                                          <p:val>
                                            <p:strVal val="#ppt_x"/>
                                          </p:val>
                                        </p:tav>
                                        <p:tav tm="100000">
                                          <p:val>
                                            <p:strVal val="#ppt_x"/>
                                          </p:val>
                                        </p:tav>
                                      </p:tavLst>
                                    </p:anim>
                                    <p:anim calcmode="lin" valueType="num">
                                      <p:cBhvr>
                                        <p:cTn id="49" dur="1000" fill="hold"/>
                                        <p:tgtEl>
                                          <p:spTgt spid="18"/>
                                        </p:tgtEl>
                                        <p:attrNameLst>
                                          <p:attrName>ppt_y</p:attrName>
                                        </p:attrNameLst>
                                      </p:cBhvr>
                                      <p:tavLst>
                                        <p:tav tm="0">
                                          <p:val>
                                            <p:strVal val="#ppt_y+.1"/>
                                          </p:val>
                                        </p:tav>
                                        <p:tav tm="100000">
                                          <p:val>
                                            <p:strVal val="#ppt_y"/>
                                          </p:val>
                                        </p:tav>
                                      </p:tavLst>
                                    </p:anim>
                                  </p:childTnLst>
                                </p:cTn>
                              </p:par>
                              <p:par>
                                <p:cTn id="50" presetID="42" presetClass="entr" presetSubtype="0" fill="hold" nodeType="with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1000"/>
                                        <p:tgtEl>
                                          <p:spTgt spid="19"/>
                                        </p:tgtEl>
                                      </p:cBhvr>
                                    </p:animEffect>
                                    <p:anim calcmode="lin" valueType="num">
                                      <p:cBhvr>
                                        <p:cTn id="53" dur="1000" fill="hold"/>
                                        <p:tgtEl>
                                          <p:spTgt spid="19"/>
                                        </p:tgtEl>
                                        <p:attrNameLst>
                                          <p:attrName>ppt_x</p:attrName>
                                        </p:attrNameLst>
                                      </p:cBhvr>
                                      <p:tavLst>
                                        <p:tav tm="0">
                                          <p:val>
                                            <p:strVal val="#ppt_x"/>
                                          </p:val>
                                        </p:tav>
                                        <p:tav tm="100000">
                                          <p:val>
                                            <p:strVal val="#ppt_x"/>
                                          </p:val>
                                        </p:tav>
                                      </p:tavLst>
                                    </p:anim>
                                    <p:anim calcmode="lin" valueType="num">
                                      <p:cBhvr>
                                        <p:cTn id="54" dur="1000" fill="hold"/>
                                        <p:tgtEl>
                                          <p:spTgt spid="19"/>
                                        </p:tgtEl>
                                        <p:attrNameLst>
                                          <p:attrName>ppt_y</p:attrName>
                                        </p:attrNameLst>
                                      </p:cBhvr>
                                      <p:tavLst>
                                        <p:tav tm="0">
                                          <p:val>
                                            <p:strVal val="#ppt_y+.1"/>
                                          </p:val>
                                        </p:tav>
                                        <p:tav tm="100000">
                                          <p:val>
                                            <p:strVal val="#ppt_y"/>
                                          </p:val>
                                        </p:tav>
                                      </p:tavLst>
                                    </p:anim>
                                  </p:childTnLst>
                                </p:cTn>
                              </p:par>
                            </p:childTnLst>
                          </p:cTn>
                        </p:par>
                      </p:childTnLst>
                    </p:cTn>
                  </p:par>
                  <p:par>
                    <p:cTn id="55" fill="hold" nodeType="clickPar">
                      <p:stCondLst>
                        <p:cond delay="indefinite"/>
                      </p:stCondLst>
                      <p:childTnLst>
                        <p:par>
                          <p:cTn id="56" fill="hold" nodeType="withGroup">
                            <p:stCondLst>
                              <p:cond delay="0"/>
                            </p:stCondLst>
                            <p:childTnLst>
                              <p:par>
                                <p:cTn id="57" presetID="42" presetClass="entr" presetSubtype="0" fill="hold" grpId="0" nodeType="clickEffect">
                                  <p:stCondLst>
                                    <p:cond delay="0"/>
                                  </p:stCondLst>
                                  <p:childTnLst>
                                    <p:set>
                                      <p:cBhvr>
                                        <p:cTn id="58" dur="1" fill="hold">
                                          <p:stCondLst>
                                            <p:cond delay="0"/>
                                          </p:stCondLst>
                                        </p:cTn>
                                        <p:tgtEl>
                                          <p:spTgt spid="13"/>
                                        </p:tgtEl>
                                        <p:attrNameLst>
                                          <p:attrName>style.visibility</p:attrName>
                                        </p:attrNameLst>
                                      </p:cBhvr>
                                      <p:to>
                                        <p:strVal val="visible"/>
                                      </p:to>
                                    </p:set>
                                    <p:animEffect transition="in" filter="fade">
                                      <p:cBhvr>
                                        <p:cTn id="59" dur="1000"/>
                                        <p:tgtEl>
                                          <p:spTgt spid="13"/>
                                        </p:tgtEl>
                                      </p:cBhvr>
                                    </p:animEffect>
                                    <p:anim calcmode="lin" valueType="num">
                                      <p:cBhvr>
                                        <p:cTn id="60" dur="1000" fill="hold"/>
                                        <p:tgtEl>
                                          <p:spTgt spid="13"/>
                                        </p:tgtEl>
                                        <p:attrNameLst>
                                          <p:attrName>ppt_x</p:attrName>
                                        </p:attrNameLst>
                                      </p:cBhvr>
                                      <p:tavLst>
                                        <p:tav tm="0">
                                          <p:val>
                                            <p:strVal val="#ppt_x"/>
                                          </p:val>
                                        </p:tav>
                                        <p:tav tm="100000">
                                          <p:val>
                                            <p:strVal val="#ppt_x"/>
                                          </p:val>
                                        </p:tav>
                                      </p:tavLst>
                                    </p:anim>
                                    <p:anim calcmode="lin" valueType="num">
                                      <p:cBhvr>
                                        <p:cTn id="61" dur="1000" fill="hold"/>
                                        <p:tgtEl>
                                          <p:spTgt spid="13"/>
                                        </p:tgtEl>
                                        <p:attrNameLst>
                                          <p:attrName>ppt_y</p:attrName>
                                        </p:attrNameLst>
                                      </p:cBhvr>
                                      <p:tavLst>
                                        <p:tav tm="0">
                                          <p:val>
                                            <p:strVal val="#ppt_y+.1"/>
                                          </p:val>
                                        </p:tav>
                                        <p:tav tm="100000">
                                          <p:val>
                                            <p:strVal val="#ppt_y"/>
                                          </p:val>
                                        </p:tav>
                                      </p:tavLst>
                                    </p:anim>
                                  </p:childTnLst>
                                </p:cTn>
                              </p:par>
                              <p:par>
                                <p:cTn id="62" presetID="42" presetClass="entr" presetSubtype="0" fill="hold" grpId="0" nodeType="withEffect">
                                  <p:stCondLst>
                                    <p:cond delay="0"/>
                                  </p:stCondLst>
                                  <p:childTnLst>
                                    <p:set>
                                      <p:cBhvr>
                                        <p:cTn id="63" dur="1" fill="hold">
                                          <p:stCondLst>
                                            <p:cond delay="0"/>
                                          </p:stCondLst>
                                        </p:cTn>
                                        <p:tgtEl>
                                          <p:spTgt spid="12"/>
                                        </p:tgtEl>
                                        <p:attrNameLst>
                                          <p:attrName>style.visibility</p:attrName>
                                        </p:attrNameLst>
                                      </p:cBhvr>
                                      <p:to>
                                        <p:strVal val="visible"/>
                                      </p:to>
                                    </p:set>
                                    <p:animEffect transition="in" filter="fade">
                                      <p:cBhvr>
                                        <p:cTn id="64" dur="1000"/>
                                        <p:tgtEl>
                                          <p:spTgt spid="12"/>
                                        </p:tgtEl>
                                      </p:cBhvr>
                                    </p:animEffect>
                                    <p:anim calcmode="lin" valueType="num">
                                      <p:cBhvr>
                                        <p:cTn id="65" dur="1000" fill="hold"/>
                                        <p:tgtEl>
                                          <p:spTgt spid="12"/>
                                        </p:tgtEl>
                                        <p:attrNameLst>
                                          <p:attrName>ppt_x</p:attrName>
                                        </p:attrNameLst>
                                      </p:cBhvr>
                                      <p:tavLst>
                                        <p:tav tm="0">
                                          <p:val>
                                            <p:strVal val="#ppt_x"/>
                                          </p:val>
                                        </p:tav>
                                        <p:tav tm="100000">
                                          <p:val>
                                            <p:strVal val="#ppt_x"/>
                                          </p:val>
                                        </p:tav>
                                      </p:tavLst>
                                    </p:anim>
                                    <p:anim calcmode="lin" valueType="num">
                                      <p:cBhvr>
                                        <p:cTn id="66" dur="1000" fill="hold"/>
                                        <p:tgtEl>
                                          <p:spTgt spid="12"/>
                                        </p:tgtEl>
                                        <p:attrNameLst>
                                          <p:attrName>ppt_y</p:attrName>
                                        </p:attrNameLst>
                                      </p:cBhvr>
                                      <p:tavLst>
                                        <p:tav tm="0">
                                          <p:val>
                                            <p:strVal val="#ppt_y+.1"/>
                                          </p:val>
                                        </p:tav>
                                        <p:tav tm="100000">
                                          <p:val>
                                            <p:strVal val="#ppt_y"/>
                                          </p:val>
                                        </p:tav>
                                      </p:tavLst>
                                    </p:anim>
                                  </p:childTnLst>
                                </p:cTn>
                              </p:par>
                            </p:childTnLst>
                          </p:cTn>
                        </p:par>
                      </p:childTnLst>
                    </p:cTn>
                  </p:par>
                  <p:par>
                    <p:cTn id="67" fill="hold" nodeType="clickPar">
                      <p:stCondLst>
                        <p:cond delay="indefinite"/>
                      </p:stCondLst>
                      <p:childTnLst>
                        <p:par>
                          <p:cTn id="68" fill="hold" nodeType="withGroup">
                            <p:stCondLst>
                              <p:cond delay="0"/>
                            </p:stCondLst>
                            <p:childTnLst>
                              <p:par>
                                <p:cTn id="69" presetID="42" presetClass="entr" presetSubtype="0" fill="hold" nodeType="clickEffect">
                                  <p:stCondLst>
                                    <p:cond delay="0"/>
                                  </p:stCondLst>
                                  <p:childTnLst>
                                    <p:set>
                                      <p:cBhvr>
                                        <p:cTn id="70" dur="1" fill="hold">
                                          <p:stCondLst>
                                            <p:cond delay="0"/>
                                          </p:stCondLst>
                                        </p:cTn>
                                        <p:tgtEl>
                                          <p:spTgt spid="21"/>
                                        </p:tgtEl>
                                        <p:attrNameLst>
                                          <p:attrName>style.visibility</p:attrName>
                                        </p:attrNameLst>
                                      </p:cBhvr>
                                      <p:to>
                                        <p:strVal val="visible"/>
                                      </p:to>
                                    </p:set>
                                    <p:animEffect transition="in" filter="fade">
                                      <p:cBhvr>
                                        <p:cTn id="71" dur="1000"/>
                                        <p:tgtEl>
                                          <p:spTgt spid="21"/>
                                        </p:tgtEl>
                                      </p:cBhvr>
                                    </p:animEffect>
                                    <p:anim calcmode="lin" valueType="num">
                                      <p:cBhvr>
                                        <p:cTn id="72" dur="1000" fill="hold"/>
                                        <p:tgtEl>
                                          <p:spTgt spid="21"/>
                                        </p:tgtEl>
                                        <p:attrNameLst>
                                          <p:attrName>ppt_x</p:attrName>
                                        </p:attrNameLst>
                                      </p:cBhvr>
                                      <p:tavLst>
                                        <p:tav tm="0">
                                          <p:val>
                                            <p:strVal val="#ppt_x"/>
                                          </p:val>
                                        </p:tav>
                                        <p:tav tm="100000">
                                          <p:val>
                                            <p:strVal val="#ppt_x"/>
                                          </p:val>
                                        </p:tav>
                                      </p:tavLst>
                                    </p:anim>
                                    <p:anim calcmode="lin" valueType="num">
                                      <p:cBhvr>
                                        <p:cTn id="73" dur="1000" fill="hold"/>
                                        <p:tgtEl>
                                          <p:spTgt spid="21"/>
                                        </p:tgtEl>
                                        <p:attrNameLst>
                                          <p:attrName>ppt_y</p:attrName>
                                        </p:attrNameLst>
                                      </p:cBhvr>
                                      <p:tavLst>
                                        <p:tav tm="0">
                                          <p:val>
                                            <p:strVal val="#ppt_y+.1"/>
                                          </p:val>
                                        </p:tav>
                                        <p:tav tm="100000">
                                          <p:val>
                                            <p:strVal val="#ppt_y"/>
                                          </p:val>
                                        </p:tav>
                                      </p:tavLst>
                                    </p:anim>
                                  </p:childTnLst>
                                </p:cTn>
                              </p:par>
                              <p:par>
                                <p:cTn id="74" presetID="42" presetClass="entr" presetSubtype="0" fill="hold"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fade">
                                      <p:cBhvr>
                                        <p:cTn id="76" dur="1000"/>
                                        <p:tgtEl>
                                          <p:spTgt spid="20"/>
                                        </p:tgtEl>
                                      </p:cBhvr>
                                    </p:animEffect>
                                    <p:anim calcmode="lin" valueType="num">
                                      <p:cBhvr>
                                        <p:cTn id="77" dur="1000" fill="hold"/>
                                        <p:tgtEl>
                                          <p:spTgt spid="20"/>
                                        </p:tgtEl>
                                        <p:attrNameLst>
                                          <p:attrName>ppt_x</p:attrName>
                                        </p:attrNameLst>
                                      </p:cBhvr>
                                      <p:tavLst>
                                        <p:tav tm="0">
                                          <p:val>
                                            <p:strVal val="#ppt_x"/>
                                          </p:val>
                                        </p:tav>
                                        <p:tav tm="100000">
                                          <p:val>
                                            <p:strVal val="#ppt_x"/>
                                          </p:val>
                                        </p:tav>
                                      </p:tavLst>
                                    </p:anim>
                                    <p:anim calcmode="lin" valueType="num">
                                      <p:cBhvr>
                                        <p:cTn id="78" dur="1000" fill="hold"/>
                                        <p:tgtEl>
                                          <p:spTgt spid="20"/>
                                        </p:tgtEl>
                                        <p:attrNameLst>
                                          <p:attrName>ppt_y</p:attrName>
                                        </p:attrNameLst>
                                      </p:cBhvr>
                                      <p:tavLst>
                                        <p:tav tm="0">
                                          <p:val>
                                            <p:strVal val="#ppt_y+.1"/>
                                          </p:val>
                                        </p:tav>
                                        <p:tav tm="100000">
                                          <p:val>
                                            <p:strVal val="#ppt_y"/>
                                          </p:val>
                                        </p:tav>
                                      </p:tavLst>
                                    </p:anim>
                                  </p:childTnLst>
                                </p:cTn>
                              </p:par>
                              <p:par>
                                <p:cTn id="79" presetID="42" presetClass="entr" presetSubtype="0" fill="hold" nodeType="withEffect">
                                  <p:stCondLst>
                                    <p:cond delay="0"/>
                                  </p:stCondLst>
                                  <p:childTnLst>
                                    <p:set>
                                      <p:cBhvr>
                                        <p:cTn id="80" dur="1" fill="hold">
                                          <p:stCondLst>
                                            <p:cond delay="0"/>
                                          </p:stCondLst>
                                        </p:cTn>
                                        <p:tgtEl>
                                          <p:spTgt spid="22"/>
                                        </p:tgtEl>
                                        <p:attrNameLst>
                                          <p:attrName>style.visibility</p:attrName>
                                        </p:attrNameLst>
                                      </p:cBhvr>
                                      <p:to>
                                        <p:strVal val="visible"/>
                                      </p:to>
                                    </p:set>
                                    <p:animEffect transition="in" filter="fade">
                                      <p:cBhvr>
                                        <p:cTn id="81" dur="1000"/>
                                        <p:tgtEl>
                                          <p:spTgt spid="22"/>
                                        </p:tgtEl>
                                      </p:cBhvr>
                                    </p:animEffect>
                                    <p:anim calcmode="lin" valueType="num">
                                      <p:cBhvr>
                                        <p:cTn id="82" dur="1000" fill="hold"/>
                                        <p:tgtEl>
                                          <p:spTgt spid="22"/>
                                        </p:tgtEl>
                                        <p:attrNameLst>
                                          <p:attrName>ppt_x</p:attrName>
                                        </p:attrNameLst>
                                      </p:cBhvr>
                                      <p:tavLst>
                                        <p:tav tm="0">
                                          <p:val>
                                            <p:strVal val="#ppt_x"/>
                                          </p:val>
                                        </p:tav>
                                        <p:tav tm="100000">
                                          <p:val>
                                            <p:strVal val="#ppt_x"/>
                                          </p:val>
                                        </p:tav>
                                      </p:tavLst>
                                    </p:anim>
                                    <p:anim calcmode="lin" valueType="num">
                                      <p:cBhvr>
                                        <p:cTn id="83" dur="1000" fill="hold"/>
                                        <p:tgtEl>
                                          <p:spTgt spid="22"/>
                                        </p:tgtEl>
                                        <p:attrNameLst>
                                          <p:attrName>ppt_y</p:attrName>
                                        </p:attrNameLst>
                                      </p:cBhvr>
                                      <p:tavLst>
                                        <p:tav tm="0">
                                          <p:val>
                                            <p:strVal val="#ppt_y+.1"/>
                                          </p:val>
                                        </p:tav>
                                        <p:tav tm="100000">
                                          <p:val>
                                            <p:strVal val="#ppt_y"/>
                                          </p:val>
                                        </p:tav>
                                      </p:tavLst>
                                    </p:anim>
                                  </p:childTnLst>
                                </p:cTn>
                              </p:par>
                              <p:par>
                                <p:cTn id="84" presetID="42" presetClass="entr" presetSubtype="0" fill="hold" nodeType="withEffect">
                                  <p:stCondLst>
                                    <p:cond delay="0"/>
                                  </p:stCondLst>
                                  <p:childTnLst>
                                    <p:set>
                                      <p:cBhvr>
                                        <p:cTn id="85" dur="1" fill="hold">
                                          <p:stCondLst>
                                            <p:cond delay="0"/>
                                          </p:stCondLst>
                                        </p:cTn>
                                        <p:tgtEl>
                                          <p:spTgt spid="23"/>
                                        </p:tgtEl>
                                        <p:attrNameLst>
                                          <p:attrName>style.visibility</p:attrName>
                                        </p:attrNameLst>
                                      </p:cBhvr>
                                      <p:to>
                                        <p:strVal val="visible"/>
                                      </p:to>
                                    </p:set>
                                    <p:animEffect transition="in" filter="fade">
                                      <p:cBhvr>
                                        <p:cTn id="86" dur="1000"/>
                                        <p:tgtEl>
                                          <p:spTgt spid="23"/>
                                        </p:tgtEl>
                                      </p:cBhvr>
                                    </p:animEffect>
                                    <p:anim calcmode="lin" valueType="num">
                                      <p:cBhvr>
                                        <p:cTn id="87" dur="1000" fill="hold"/>
                                        <p:tgtEl>
                                          <p:spTgt spid="23"/>
                                        </p:tgtEl>
                                        <p:attrNameLst>
                                          <p:attrName>ppt_x</p:attrName>
                                        </p:attrNameLst>
                                      </p:cBhvr>
                                      <p:tavLst>
                                        <p:tav tm="0">
                                          <p:val>
                                            <p:strVal val="#ppt_x"/>
                                          </p:val>
                                        </p:tav>
                                        <p:tav tm="100000">
                                          <p:val>
                                            <p:strVal val="#ppt_x"/>
                                          </p:val>
                                        </p:tav>
                                      </p:tavLst>
                                    </p:anim>
                                    <p:anim calcmode="lin" valueType="num">
                                      <p:cBhvr>
                                        <p:cTn id="88" dur="1000" fill="hold"/>
                                        <p:tgtEl>
                                          <p:spTgt spid="23"/>
                                        </p:tgtEl>
                                        <p:attrNameLst>
                                          <p:attrName>ppt_y</p:attrName>
                                        </p:attrNameLst>
                                      </p:cBhvr>
                                      <p:tavLst>
                                        <p:tav tm="0">
                                          <p:val>
                                            <p:strVal val="#ppt_y+.1"/>
                                          </p:val>
                                        </p:tav>
                                        <p:tav tm="100000">
                                          <p:val>
                                            <p:strVal val="#ppt_y"/>
                                          </p:val>
                                        </p:tav>
                                      </p:tavLst>
                                    </p:anim>
                                  </p:childTnLst>
                                </p:cTn>
                              </p:par>
                              <p:par>
                                <p:cTn id="89" presetID="42" presetClass="entr" presetSubtype="0" fill="hold" nodeType="withEffect">
                                  <p:stCondLst>
                                    <p:cond delay="0"/>
                                  </p:stCondLst>
                                  <p:childTnLst>
                                    <p:set>
                                      <p:cBhvr>
                                        <p:cTn id="90" dur="1" fill="hold">
                                          <p:stCondLst>
                                            <p:cond delay="0"/>
                                          </p:stCondLst>
                                        </p:cTn>
                                        <p:tgtEl>
                                          <p:spTgt spid="24"/>
                                        </p:tgtEl>
                                        <p:attrNameLst>
                                          <p:attrName>style.visibility</p:attrName>
                                        </p:attrNameLst>
                                      </p:cBhvr>
                                      <p:to>
                                        <p:strVal val="visible"/>
                                      </p:to>
                                    </p:set>
                                    <p:animEffect transition="in" filter="fade">
                                      <p:cBhvr>
                                        <p:cTn id="91" dur="1000"/>
                                        <p:tgtEl>
                                          <p:spTgt spid="24"/>
                                        </p:tgtEl>
                                      </p:cBhvr>
                                    </p:animEffect>
                                    <p:anim calcmode="lin" valueType="num">
                                      <p:cBhvr>
                                        <p:cTn id="92" dur="1000" fill="hold"/>
                                        <p:tgtEl>
                                          <p:spTgt spid="24"/>
                                        </p:tgtEl>
                                        <p:attrNameLst>
                                          <p:attrName>ppt_x</p:attrName>
                                        </p:attrNameLst>
                                      </p:cBhvr>
                                      <p:tavLst>
                                        <p:tav tm="0">
                                          <p:val>
                                            <p:strVal val="#ppt_x"/>
                                          </p:val>
                                        </p:tav>
                                        <p:tav tm="100000">
                                          <p:val>
                                            <p:strVal val="#ppt_x"/>
                                          </p:val>
                                        </p:tav>
                                      </p:tavLst>
                                    </p:anim>
                                    <p:anim calcmode="lin" valueType="num">
                                      <p:cBhvr>
                                        <p:cTn id="93" dur="1000" fill="hold"/>
                                        <p:tgtEl>
                                          <p:spTgt spid="24"/>
                                        </p:tgtEl>
                                        <p:attrNameLst>
                                          <p:attrName>ppt_y</p:attrName>
                                        </p:attrNameLst>
                                      </p:cBhvr>
                                      <p:tavLst>
                                        <p:tav tm="0">
                                          <p:val>
                                            <p:strVal val="#ppt_y+.1"/>
                                          </p:val>
                                        </p:tav>
                                        <p:tav tm="100000">
                                          <p:val>
                                            <p:strVal val="#ppt_y"/>
                                          </p:val>
                                        </p:tav>
                                      </p:tavLst>
                                    </p:anim>
                                  </p:childTnLst>
                                </p:cTn>
                              </p:par>
                              <p:par>
                                <p:cTn id="94" presetID="42" presetClass="entr" presetSubtype="0" fill="hold" nodeType="withEffect">
                                  <p:stCondLst>
                                    <p:cond delay="0"/>
                                  </p:stCondLst>
                                  <p:childTnLst>
                                    <p:set>
                                      <p:cBhvr>
                                        <p:cTn id="95" dur="1" fill="hold">
                                          <p:stCondLst>
                                            <p:cond delay="0"/>
                                          </p:stCondLst>
                                        </p:cTn>
                                        <p:tgtEl>
                                          <p:spTgt spid="25"/>
                                        </p:tgtEl>
                                        <p:attrNameLst>
                                          <p:attrName>style.visibility</p:attrName>
                                        </p:attrNameLst>
                                      </p:cBhvr>
                                      <p:to>
                                        <p:strVal val="visible"/>
                                      </p:to>
                                    </p:set>
                                    <p:animEffect transition="in" filter="fade">
                                      <p:cBhvr>
                                        <p:cTn id="96" dur="1000"/>
                                        <p:tgtEl>
                                          <p:spTgt spid="25"/>
                                        </p:tgtEl>
                                      </p:cBhvr>
                                    </p:animEffect>
                                    <p:anim calcmode="lin" valueType="num">
                                      <p:cBhvr>
                                        <p:cTn id="97" dur="1000" fill="hold"/>
                                        <p:tgtEl>
                                          <p:spTgt spid="25"/>
                                        </p:tgtEl>
                                        <p:attrNameLst>
                                          <p:attrName>ppt_x</p:attrName>
                                        </p:attrNameLst>
                                      </p:cBhvr>
                                      <p:tavLst>
                                        <p:tav tm="0">
                                          <p:val>
                                            <p:strVal val="#ppt_x"/>
                                          </p:val>
                                        </p:tav>
                                        <p:tav tm="100000">
                                          <p:val>
                                            <p:strVal val="#ppt_x"/>
                                          </p:val>
                                        </p:tav>
                                      </p:tavLst>
                                    </p:anim>
                                    <p:anim calcmode="lin" valueType="num">
                                      <p:cBhvr>
                                        <p:cTn id="98" dur="1000" fill="hold"/>
                                        <p:tgtEl>
                                          <p:spTgt spid="25"/>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9" grpId="0" animBg="1"/>
      <p:bldP spid="10" grpId="0" animBg="1"/>
      <p:bldP spid="11" grpId="0" animBg="1"/>
      <p:bldP spid="12" grpId="0" animBg="1"/>
      <p:bldP spid="13"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609600" y="261938"/>
            <a:ext cx="10972800" cy="609600"/>
          </a:xfrm>
        </p:spPr>
        <p:txBody>
          <a:bodyPr>
            <a:normAutofit/>
          </a:bodyPr>
          <a:lstStyle/>
          <a:p>
            <a:pPr algn="ctr" rtl="0"/>
            <a:r>
              <a:rPr lang="fr-FR" sz="3600" b="1" i="0" u="none" baseline="0" dirty="0">
                <a:solidFill>
                  <a:srgbClr val="C00000"/>
                </a:solidFill>
                <a:latin typeface="Gill Sans MT" panose="020B0502020104020203" pitchFamily="34" charset="0"/>
              </a:rPr>
              <a:t>Cartographie de la chaîne d’approvisionnement</a:t>
            </a:r>
            <a:endParaRPr lang="fr-FR" altLang="en-US" sz="3600" b="1" dirty="0">
              <a:solidFill>
                <a:srgbClr val="0070C0"/>
              </a:solidFill>
              <a:latin typeface="Gill Sans MT" panose="020B0502020104020203" pitchFamily="34" charset="0"/>
            </a:endParaRPr>
          </a:p>
        </p:txBody>
      </p:sp>
      <p:sp>
        <p:nvSpPr>
          <p:cNvPr id="6" name="Content Placeholder 1"/>
          <p:cNvSpPr>
            <a:spLocks noGrp="1"/>
          </p:cNvSpPr>
          <p:nvPr>
            <p:ph idx="1"/>
          </p:nvPr>
        </p:nvSpPr>
        <p:spPr>
          <a:xfrm>
            <a:off x="486985" y="973982"/>
            <a:ext cx="5796568" cy="5556739"/>
          </a:xfrm>
        </p:spPr>
        <p:txBody>
          <a:bodyPr>
            <a:normAutofit fontScale="85000" lnSpcReduction="20000"/>
          </a:bodyPr>
          <a:lstStyle/>
          <a:p>
            <a:pPr>
              <a:lnSpc>
                <a:spcPct val="120000"/>
              </a:lnSpc>
              <a:defRPr/>
            </a:pPr>
            <a:r>
              <a:rPr lang="fr-FR" b="0" i="0" u="none" baseline="0" dirty="0">
                <a:latin typeface="Gill Sans MT" panose="020B0502020104020203" pitchFamily="34" charset="0"/>
              </a:rPr>
              <a:t>Les participants représentent toutes les parties prenantes et niveaux de la chaîne d’approvisionnement. Ils apportent leur expertise </a:t>
            </a:r>
            <a:r>
              <a:rPr lang="fr-FR" dirty="0">
                <a:latin typeface="Gill Sans MT" panose="020B0502020104020203" pitchFamily="34" charset="0"/>
              </a:rPr>
              <a:t>pour la </a:t>
            </a:r>
            <a:r>
              <a:rPr lang="fr-FR">
                <a:latin typeface="Gill Sans MT" panose="020B0502020104020203" pitchFamily="34" charset="0"/>
              </a:rPr>
              <a:t>création d’une </a:t>
            </a:r>
            <a:r>
              <a:rPr lang="fr-FR" dirty="0">
                <a:latin typeface="Gill Sans MT" panose="020B0502020104020203" pitchFamily="34" charset="0"/>
              </a:rPr>
              <a:t>carte </a:t>
            </a:r>
            <a:r>
              <a:rPr lang="fr-FR" b="0" i="0" u="none" baseline="0" dirty="0">
                <a:latin typeface="Gill Sans MT" panose="020B0502020104020203" pitchFamily="34" charset="0"/>
              </a:rPr>
              <a:t>unique et consolidée.</a:t>
            </a:r>
          </a:p>
          <a:p>
            <a:pPr lvl="1" algn="l" rtl="0">
              <a:lnSpc>
                <a:spcPct val="120000"/>
              </a:lnSpc>
              <a:defRPr/>
            </a:pPr>
            <a:r>
              <a:rPr lang="fr-FR" b="0" i="0" u="none" baseline="0" dirty="0">
                <a:latin typeface="Gill Sans MT" panose="020B0502020104020203" pitchFamily="34" charset="0"/>
              </a:rPr>
              <a:t>De petits groupes s’entendent sur leur carte, puis la présentent au groupe élargi afin qu’ils </a:t>
            </a:r>
            <a:br>
              <a:rPr lang="fr-FR" b="0" i="0" u="none" baseline="0" dirty="0">
                <a:latin typeface="Gill Sans MT" panose="020B0502020104020203" pitchFamily="34" charset="0"/>
              </a:rPr>
            </a:br>
            <a:r>
              <a:rPr lang="fr-FR" b="0" i="0" u="none" baseline="0" dirty="0">
                <a:latin typeface="Gill Sans MT" panose="020B0502020104020203" pitchFamily="34" charset="0"/>
              </a:rPr>
              <a:t>y contribuent avant d’obtenir l’accord des parties prenantes.</a:t>
            </a:r>
          </a:p>
          <a:p>
            <a:pPr lvl="1" algn="l" rtl="0">
              <a:lnSpc>
                <a:spcPct val="120000"/>
              </a:lnSpc>
              <a:defRPr/>
            </a:pPr>
            <a:r>
              <a:rPr lang="fr-FR" b="0" i="0" u="none" baseline="0" dirty="0">
                <a:latin typeface="Gill Sans MT" panose="020B0502020104020203" pitchFamily="34" charset="0"/>
              </a:rPr>
              <a:t>Certains participants deviennent des collecteurs de données.</a:t>
            </a:r>
          </a:p>
          <a:p>
            <a:pPr algn="l" rtl="0">
              <a:lnSpc>
                <a:spcPct val="120000"/>
              </a:lnSpc>
              <a:defRPr/>
            </a:pPr>
            <a:r>
              <a:rPr lang="fr-FR" b="0" i="0" u="none" baseline="0" dirty="0">
                <a:latin typeface="Gill Sans MT" panose="020B0502020104020203" pitchFamily="34" charset="0"/>
              </a:rPr>
              <a:t>Les cartes sont élaborées de façon aussi détaillée que possible de sorte à inclure tous les éléments de la chaîne d’approvisionnement.</a:t>
            </a:r>
            <a:endParaRPr lang="fr-FR" dirty="0"/>
          </a:p>
          <a:p>
            <a:pPr algn="l" rtl="0">
              <a:defRPr/>
            </a:pPr>
            <a:endParaRPr lang="fr-FR" dirty="0"/>
          </a:p>
        </p:txBody>
      </p:sp>
      <p:sp>
        <p:nvSpPr>
          <p:cNvPr id="2" name="Slide Number Placeholder 1"/>
          <p:cNvSpPr>
            <a:spLocks noGrp="1"/>
          </p:cNvSpPr>
          <p:nvPr>
            <p:ph type="sldNum" sz="quarter" idx="12"/>
          </p:nvPr>
        </p:nvSpPr>
        <p:spPr/>
        <p:txBody>
          <a:bodyPr/>
          <a:lstStyle/>
          <a:p>
            <a:pPr algn="r" rtl="0"/>
            <a:fld id="{B9F1CF4F-F94A-4E72-8A7A-1D90E0D98BB3}" type="slidenum">
              <a:rPr/>
              <a:pPr/>
              <a:t>3</a:t>
            </a:fld>
            <a:endParaRPr lang="fr-FR" altLang="en-US" dirty="0"/>
          </a:p>
        </p:txBody>
      </p:sp>
      <p:pic>
        <p:nvPicPr>
          <p:cNvPr id="4" name="Picture 3">
            <a:extLst>
              <a:ext uri="{FF2B5EF4-FFF2-40B4-BE49-F238E27FC236}">
                <a16:creationId xmlns:a16="http://schemas.microsoft.com/office/drawing/2014/main" id="{1F1ABB34-EB5C-4D0F-9CAC-7DCA45BCBC0E}"/>
              </a:ext>
            </a:extLst>
          </p:cNvPr>
          <p:cNvPicPr>
            <a:picLocks noChangeAspect="1"/>
          </p:cNvPicPr>
          <p:nvPr/>
        </p:nvPicPr>
        <p:blipFill rotWithShape="1">
          <a:blip r:embed="rId4" cstate="print">
            <a:extLst>
              <a:ext uri="{28A0092B-C50C-407E-A947-70E740481C1C}">
                <a14:useLocalDpi xmlns:a14="http://schemas.microsoft.com/office/drawing/2010/main" val="0"/>
              </a:ext>
            </a:extLst>
          </a:blip>
          <a:srcRect l="9998" t="6666" r="4663" b="10667"/>
          <a:stretch/>
        </p:blipFill>
        <p:spPr>
          <a:xfrm>
            <a:off x="6283553" y="900235"/>
            <a:ext cx="5852160" cy="5669280"/>
          </a:xfrm>
          <a:prstGeom prst="rect">
            <a:avLst/>
          </a:prstGeom>
        </p:spPr>
      </p:pic>
    </p:spTree>
    <p:custDataLst>
      <p:tags r:id="rId1"/>
    </p:custDataLst>
    <p:extLst>
      <p:ext uri="{BB962C8B-B14F-4D97-AF65-F5344CB8AC3E}">
        <p14:creationId xmlns:p14="http://schemas.microsoft.com/office/powerpoint/2010/main" val="15823259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1"/>
          <p:cNvSpPr>
            <a:spLocks noGrp="1"/>
          </p:cNvSpPr>
          <p:nvPr>
            <p:ph idx="1"/>
          </p:nvPr>
        </p:nvSpPr>
        <p:spPr>
          <a:xfrm>
            <a:off x="6153155" y="956879"/>
            <a:ext cx="5476468" cy="5383356"/>
          </a:xfrm>
        </p:spPr>
        <p:txBody>
          <a:bodyPr>
            <a:normAutofit/>
          </a:bodyPr>
          <a:lstStyle/>
          <a:p>
            <a:pPr algn="l" rtl="0">
              <a:lnSpc>
                <a:spcPct val="120000"/>
              </a:lnSpc>
              <a:defRPr/>
            </a:pPr>
            <a:r>
              <a:rPr lang="fr-FR" b="0" i="0" u="none" baseline="0" dirty="0">
                <a:latin typeface="Gill Sans MT" panose="020B0502020104020203" pitchFamily="34" charset="0"/>
              </a:rPr>
              <a:t>Identifier ensemble les points </a:t>
            </a:r>
            <a:br>
              <a:rPr lang="fr-FR" b="0" i="0" u="none" baseline="0" dirty="0">
                <a:latin typeface="Gill Sans MT" panose="020B0502020104020203" pitchFamily="34" charset="0"/>
              </a:rPr>
            </a:br>
            <a:r>
              <a:rPr lang="fr-FR" b="0" i="0" u="none" baseline="0" dirty="0">
                <a:latin typeface="Gill Sans MT" panose="020B0502020104020203" pitchFamily="34" charset="0"/>
              </a:rPr>
              <a:t>de discordance, là où un type </a:t>
            </a:r>
            <a:br>
              <a:rPr lang="fr-FR" b="0" i="0" u="none" baseline="0" dirty="0">
                <a:latin typeface="Gill Sans MT" panose="020B0502020104020203" pitchFamily="34" charset="0"/>
              </a:rPr>
            </a:br>
            <a:r>
              <a:rPr lang="fr-FR" b="0" i="0" u="none" baseline="0" dirty="0">
                <a:latin typeface="Gill Sans MT" panose="020B0502020104020203" pitchFamily="34" charset="0"/>
              </a:rPr>
              <a:t>de produit diffère des autres.</a:t>
            </a:r>
          </a:p>
          <a:p>
            <a:pPr algn="l" rtl="0">
              <a:lnSpc>
                <a:spcPct val="120000"/>
              </a:lnSpc>
              <a:defRPr/>
            </a:pPr>
            <a:r>
              <a:rPr lang="fr-FR" b="0" i="0" u="none" baseline="0" dirty="0">
                <a:latin typeface="Gill Sans MT" panose="020B0502020104020203" pitchFamily="34" charset="0"/>
              </a:rPr>
              <a:t>Identifier les domaines où la productivité doit être améliorée.</a:t>
            </a:r>
          </a:p>
          <a:p>
            <a:pPr algn="l" rtl="0">
              <a:lnSpc>
                <a:spcPct val="120000"/>
              </a:lnSpc>
              <a:defRPr/>
            </a:pPr>
            <a:r>
              <a:rPr lang="fr-FR" b="0" i="0" u="none" baseline="0" dirty="0">
                <a:latin typeface="Gill Sans MT" panose="020B0502020104020203" pitchFamily="34" charset="0"/>
              </a:rPr>
              <a:t>Établir les règles du système. </a:t>
            </a:r>
          </a:p>
          <a:p>
            <a:pPr algn="l" rtl="0">
              <a:lnSpc>
                <a:spcPct val="120000"/>
              </a:lnSpc>
              <a:defRPr/>
            </a:pPr>
            <a:r>
              <a:rPr lang="fr-FR" b="0" i="0" u="none" baseline="0" dirty="0">
                <a:latin typeface="Gill Sans MT" panose="020B0502020104020203" pitchFamily="34" charset="0"/>
              </a:rPr>
              <a:t>Inviter ceux dont l’organisation sera ou pourrait être incluse dans l’évaluation.</a:t>
            </a:r>
          </a:p>
          <a:p>
            <a:pPr algn="l" rtl="0">
              <a:defRPr/>
            </a:pPr>
            <a:endParaRPr lang="fr-FR" dirty="0"/>
          </a:p>
        </p:txBody>
      </p:sp>
      <p:sp>
        <p:nvSpPr>
          <p:cNvPr id="2" name="Slide Number Placeholder 1"/>
          <p:cNvSpPr>
            <a:spLocks noGrp="1"/>
          </p:cNvSpPr>
          <p:nvPr>
            <p:ph type="sldNum" sz="quarter" idx="12"/>
          </p:nvPr>
        </p:nvSpPr>
        <p:spPr/>
        <p:txBody>
          <a:bodyPr/>
          <a:lstStyle/>
          <a:p>
            <a:pPr algn="r" rtl="0"/>
            <a:fld id="{B9F1CF4F-F94A-4E72-8A7A-1D90E0D98BB3}" type="slidenum">
              <a:rPr/>
              <a:pPr/>
              <a:t>4</a:t>
            </a:fld>
            <a:endParaRPr lang="fr-FR" altLang="en-US" dirty="0"/>
          </a:p>
        </p:txBody>
      </p:sp>
      <p:pic>
        <p:nvPicPr>
          <p:cNvPr id="1026" name="Picture 2" descr="C:\Users\medouglas\Pictures\Zambia Photos\Map 7.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76737" y="969758"/>
            <a:ext cx="4767385" cy="5638149"/>
          </a:xfrm>
          <a:prstGeom prst="rect">
            <a:avLst/>
          </a:prstGeom>
          <a:noFill/>
          <a:extLst>
            <a:ext uri="{909E8E84-426E-40DD-AFC4-6F175D3DCCD1}">
              <a14:hiddenFill xmlns:a14="http://schemas.microsoft.com/office/drawing/2010/main">
                <a:solidFill>
                  <a:srgbClr val="FFFFFF"/>
                </a:solidFill>
              </a14:hiddenFill>
            </a:ext>
          </a:extLst>
        </p:spPr>
      </p:pic>
      <p:sp>
        <p:nvSpPr>
          <p:cNvPr id="7" name="Title 2"/>
          <p:cNvSpPr txBox="1">
            <a:spLocks/>
          </p:cNvSpPr>
          <p:nvPr/>
        </p:nvSpPr>
        <p:spPr>
          <a:xfrm>
            <a:off x="609600" y="261938"/>
            <a:ext cx="10972800" cy="609600"/>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3600" b="1">
                <a:solidFill>
                  <a:srgbClr val="C00000"/>
                </a:solidFill>
                <a:latin typeface="Gill Sans MT" panose="020B0502020104020203" pitchFamily="34" charset="0"/>
              </a:rPr>
              <a:t>Cartographie de la chaîne d’approvisionnement</a:t>
            </a:r>
            <a:endParaRPr lang="fr-FR" altLang="en-US" sz="3600" b="1" dirty="0">
              <a:solidFill>
                <a:srgbClr val="0070C0"/>
              </a:solidFill>
              <a:latin typeface="Gill Sans MT" panose="020B0502020104020203" pitchFamily="34" charset="0"/>
            </a:endParaRPr>
          </a:p>
        </p:txBody>
      </p:sp>
    </p:spTree>
    <p:custDataLst>
      <p:tags r:id="rId1"/>
    </p:custDataLst>
    <p:extLst>
      <p:ext uri="{BB962C8B-B14F-4D97-AF65-F5344CB8AC3E}">
        <p14:creationId xmlns:p14="http://schemas.microsoft.com/office/powerpoint/2010/main" val="101684130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604526" y="293468"/>
            <a:ext cx="11030424" cy="609600"/>
          </a:xfrm>
        </p:spPr>
        <p:txBody>
          <a:bodyPr>
            <a:normAutofit fontScale="90000"/>
          </a:bodyPr>
          <a:lstStyle/>
          <a:p>
            <a:pPr algn="ctr" rtl="0"/>
            <a:r>
              <a:rPr lang="fr-FR" sz="3600" b="1" i="0" u="none" baseline="0" dirty="0">
                <a:solidFill>
                  <a:srgbClr val="C00000"/>
                </a:solidFill>
                <a:latin typeface="Gill Sans MT" panose="020B0502020104020203" pitchFamily="34" charset="0"/>
              </a:rPr>
              <a:t>Cartographie de la chaîne d’approvisionnement</a:t>
            </a:r>
            <a:r>
              <a:rPr lang="fr-FR" sz="3600" b="1" i="0" u="none" baseline="0" dirty="0">
                <a:solidFill>
                  <a:srgbClr val="0070C0"/>
                </a:solidFill>
                <a:latin typeface="Gill Sans MT" panose="020B0502020104020203" pitchFamily="34" charset="0"/>
              </a:rPr>
              <a:t> </a:t>
            </a:r>
            <a:r>
              <a:rPr lang="fr-FR" sz="3600" b="1" i="0" u="none" baseline="0" dirty="0">
                <a:solidFill>
                  <a:srgbClr val="C00000"/>
                </a:solidFill>
                <a:latin typeface="Gill Sans MT" panose="020B0502020104020203" pitchFamily="34" charset="0"/>
              </a:rPr>
              <a:t>— Résultats opérationnels</a:t>
            </a:r>
          </a:p>
        </p:txBody>
      </p:sp>
      <p:sp>
        <p:nvSpPr>
          <p:cNvPr id="6" name="Content Placeholder 1"/>
          <p:cNvSpPr>
            <a:spLocks noGrp="1"/>
          </p:cNvSpPr>
          <p:nvPr>
            <p:ph idx="1"/>
          </p:nvPr>
        </p:nvSpPr>
        <p:spPr>
          <a:xfrm>
            <a:off x="493691" y="1197735"/>
            <a:ext cx="5340438" cy="5155379"/>
          </a:xfrm>
        </p:spPr>
        <p:txBody>
          <a:bodyPr>
            <a:normAutofit fontScale="85000" lnSpcReduction="20000"/>
          </a:bodyPr>
          <a:lstStyle/>
          <a:p>
            <a:pPr algn="l" rtl="0">
              <a:lnSpc>
                <a:spcPct val="120000"/>
              </a:lnSpc>
              <a:defRPr/>
            </a:pPr>
            <a:r>
              <a:rPr lang="fr-FR" b="0" i="0" u="none" baseline="0" dirty="0">
                <a:latin typeface="Gill Sans MT" panose="020B0502020104020203" pitchFamily="34" charset="0"/>
              </a:rPr>
              <a:t>Modifier l’échantillon pour en faire </a:t>
            </a:r>
            <a:br>
              <a:rPr lang="fr-FR" b="0" i="0" u="none" baseline="0" dirty="0">
                <a:latin typeface="Gill Sans MT" panose="020B0502020104020203" pitchFamily="34" charset="0"/>
              </a:rPr>
            </a:br>
            <a:r>
              <a:rPr lang="fr-FR" b="0" i="0" u="none" baseline="0" dirty="0">
                <a:latin typeface="Gill Sans MT" panose="020B0502020104020203" pitchFamily="34" charset="0"/>
              </a:rPr>
              <a:t>un échantillon représentatif de chaque niveau.</a:t>
            </a:r>
          </a:p>
          <a:p>
            <a:pPr lvl="1" algn="l" rtl="0">
              <a:lnSpc>
                <a:spcPct val="120000"/>
              </a:lnSpc>
              <a:defRPr/>
            </a:pPr>
            <a:r>
              <a:rPr lang="fr-FR" b="0" i="0" u="none" baseline="0" dirty="0">
                <a:latin typeface="Gill Sans MT" panose="020B0502020104020203" pitchFamily="34" charset="0"/>
              </a:rPr>
              <a:t>Exclure les sites dont la cartographie révèle qu’ils n’appartiennent pas au </a:t>
            </a:r>
            <a:br>
              <a:rPr lang="fr-FR" b="0" i="0" u="none" baseline="0" dirty="0">
                <a:latin typeface="Gill Sans MT" panose="020B0502020104020203" pitchFamily="34" charset="0"/>
              </a:rPr>
            </a:br>
            <a:r>
              <a:rPr lang="fr-FR" b="0" i="0" u="none" baseline="0" dirty="0">
                <a:latin typeface="Gill Sans MT" panose="020B0502020104020203" pitchFamily="34" charset="0"/>
              </a:rPr>
              <a:t>même système.</a:t>
            </a:r>
          </a:p>
          <a:p>
            <a:pPr algn="l" rtl="0">
              <a:lnSpc>
                <a:spcPct val="120000"/>
              </a:lnSpc>
              <a:defRPr/>
            </a:pPr>
            <a:r>
              <a:rPr lang="fr-FR" b="0" i="0" u="none" baseline="0" dirty="0">
                <a:latin typeface="Gill Sans MT" panose="020B0502020104020203" pitchFamily="34" charset="0"/>
              </a:rPr>
              <a:t>Peaufiner l’outil — déterminer si certains modules ne seraient pas plus pertinents à certains niveaux.</a:t>
            </a:r>
          </a:p>
          <a:p>
            <a:pPr algn="l" rtl="0">
              <a:lnSpc>
                <a:spcPct val="120000"/>
              </a:lnSpc>
              <a:defRPr/>
            </a:pPr>
            <a:r>
              <a:rPr lang="fr-FR" b="0" i="0" u="none" baseline="0" dirty="0">
                <a:latin typeface="Gill Sans MT" panose="020B0502020104020203" pitchFamily="34" charset="0"/>
              </a:rPr>
              <a:t>Finaliser la liste des produits traceurs.</a:t>
            </a:r>
          </a:p>
          <a:p>
            <a:pPr algn="l" rtl="0">
              <a:lnSpc>
                <a:spcPct val="120000"/>
              </a:lnSpc>
              <a:defRPr/>
            </a:pPr>
            <a:r>
              <a:rPr lang="fr-FR" b="0" i="0" u="none" baseline="0" dirty="0">
                <a:latin typeface="Gill Sans MT" panose="020B0502020104020203" pitchFamily="34" charset="0"/>
              </a:rPr>
              <a:t>Déterminer si d’autres collègues souhaiteraient prendre part à la collecte des données.</a:t>
            </a:r>
          </a:p>
          <a:p>
            <a:pPr algn="l" rtl="0">
              <a:defRPr/>
            </a:pPr>
            <a:endParaRPr lang="fr-FR" dirty="0"/>
          </a:p>
        </p:txBody>
      </p:sp>
      <p:sp>
        <p:nvSpPr>
          <p:cNvPr id="2" name="Slide Number Placeholder 1"/>
          <p:cNvSpPr>
            <a:spLocks noGrp="1"/>
          </p:cNvSpPr>
          <p:nvPr>
            <p:ph type="sldNum" sz="quarter" idx="12"/>
          </p:nvPr>
        </p:nvSpPr>
        <p:spPr/>
        <p:txBody>
          <a:bodyPr/>
          <a:lstStyle/>
          <a:p>
            <a:pPr algn="r" rtl="0"/>
            <a:fld id="{B9F1CF4F-F94A-4E72-8A7A-1D90E0D98BB3}" type="slidenum">
              <a:rPr/>
              <a:pPr/>
              <a:t>5</a:t>
            </a:fld>
            <a:endParaRPr lang="fr-FR" altLang="en-US" dirty="0"/>
          </a:p>
        </p:txBody>
      </p:sp>
      <p:pic>
        <p:nvPicPr>
          <p:cNvPr id="3" name="Picture 2"/>
          <p:cNvPicPr>
            <a:picLocks noChangeAspect="1"/>
          </p:cNvPicPr>
          <p:nvPr/>
        </p:nvPicPr>
        <p:blipFill rotWithShape="1">
          <a:blip r:embed="rId4" cstate="print">
            <a:extLst>
              <a:ext uri="{28A0092B-C50C-407E-A947-70E740481C1C}">
                <a14:useLocalDpi xmlns:a14="http://schemas.microsoft.com/office/drawing/2010/main" val="0"/>
              </a:ext>
            </a:extLst>
          </a:blip>
          <a:srcRect l="8098"/>
          <a:stretch/>
        </p:blipFill>
        <p:spPr>
          <a:xfrm>
            <a:off x="5962917" y="1365161"/>
            <a:ext cx="6138929" cy="4146997"/>
          </a:xfrm>
          <a:prstGeom prst="rect">
            <a:avLst/>
          </a:prstGeom>
        </p:spPr>
      </p:pic>
    </p:spTree>
    <p:custDataLst>
      <p:tags r:id="rId1"/>
    </p:custDataLst>
    <p:extLst>
      <p:ext uri="{BB962C8B-B14F-4D97-AF65-F5344CB8AC3E}">
        <p14:creationId xmlns:p14="http://schemas.microsoft.com/office/powerpoint/2010/main" val="17016953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2"/>
          <p:cNvSpPr>
            <a:spLocks noGrp="1"/>
          </p:cNvSpPr>
          <p:nvPr>
            <p:ph type="title"/>
          </p:nvPr>
        </p:nvSpPr>
        <p:spPr>
          <a:xfrm>
            <a:off x="630880" y="295502"/>
            <a:ext cx="10951520" cy="609600"/>
          </a:xfrm>
        </p:spPr>
        <p:txBody>
          <a:bodyPr>
            <a:normAutofit fontScale="90000"/>
          </a:bodyPr>
          <a:lstStyle/>
          <a:p>
            <a:pPr algn="ctr" rtl="0"/>
            <a:r>
              <a:rPr lang="fr-FR" sz="3600" b="1" i="0" u="none" baseline="0" dirty="0">
                <a:solidFill>
                  <a:srgbClr val="C00000"/>
                </a:solidFill>
                <a:latin typeface="Gill Sans MT" panose="020B0502020104020203" pitchFamily="34" charset="0"/>
              </a:rPr>
              <a:t>Cartographie de la chaîne d’approvisionnement — Logistique</a:t>
            </a:r>
          </a:p>
        </p:txBody>
      </p:sp>
      <p:sp>
        <p:nvSpPr>
          <p:cNvPr id="6" name="Content Placeholder 1"/>
          <p:cNvSpPr>
            <a:spLocks noGrp="1"/>
          </p:cNvSpPr>
          <p:nvPr>
            <p:ph idx="1"/>
          </p:nvPr>
        </p:nvSpPr>
        <p:spPr>
          <a:xfrm>
            <a:off x="120203" y="1135410"/>
            <a:ext cx="4735132" cy="5155379"/>
          </a:xfrm>
        </p:spPr>
        <p:txBody>
          <a:bodyPr>
            <a:noAutofit/>
          </a:bodyPr>
          <a:lstStyle/>
          <a:p>
            <a:pPr algn="l" rtl="0">
              <a:defRPr/>
            </a:pPr>
            <a:r>
              <a:rPr lang="fr-FR" sz="2300" b="0" i="0" u="none" baseline="0" dirty="0">
                <a:latin typeface="Gill Sans MT" panose="020B0502020104020203" pitchFamily="34" charset="0"/>
              </a:rPr>
              <a:t>En temps normal, 40 à 50 personnes par jour.</a:t>
            </a:r>
          </a:p>
          <a:p>
            <a:pPr lvl="1" algn="l" rtl="0">
              <a:defRPr/>
            </a:pPr>
            <a:r>
              <a:rPr lang="fr-FR" sz="2000" b="0" i="0" u="none" baseline="0" dirty="0">
                <a:latin typeface="Gill Sans MT" panose="020B0502020104020203" pitchFamily="34" charset="0"/>
              </a:rPr>
              <a:t>Gouvernement national, bailleurs de fonds, marketing social, autres parties prenantes de la chaîne d’approvisionnement</a:t>
            </a:r>
          </a:p>
          <a:p>
            <a:pPr algn="l" rtl="0">
              <a:defRPr/>
            </a:pPr>
            <a:r>
              <a:rPr lang="fr-FR" sz="2300" b="0" i="0" u="none" baseline="0" dirty="0">
                <a:latin typeface="Gill Sans MT" panose="020B0502020104020203" pitchFamily="34" charset="0"/>
              </a:rPr>
              <a:t>Consacrer 1 à 2 heures aux formalités de base de la NSCA </a:t>
            </a:r>
            <a:br>
              <a:rPr lang="fr-FR" sz="2300" b="0" i="0" u="none" baseline="0" dirty="0">
                <a:latin typeface="Gill Sans MT" panose="020B0502020104020203" pitchFamily="34" charset="0"/>
              </a:rPr>
            </a:br>
            <a:r>
              <a:rPr lang="fr-FR" sz="2300" b="0" i="0" u="none" baseline="0" dirty="0">
                <a:latin typeface="Gill Sans MT" panose="020B0502020104020203" pitchFamily="34" charset="0"/>
              </a:rPr>
              <a:t>et à établir les attentes.</a:t>
            </a:r>
          </a:p>
          <a:p>
            <a:pPr algn="l" rtl="0">
              <a:defRPr/>
            </a:pPr>
            <a:r>
              <a:rPr lang="fr-FR" sz="2300" b="0" i="0" u="none" baseline="0" dirty="0">
                <a:latin typeface="Gill Sans MT" panose="020B0502020104020203" pitchFamily="34" charset="0"/>
              </a:rPr>
              <a:t>1 h 30 en petits groupes pour élaborer les cartes.</a:t>
            </a:r>
          </a:p>
          <a:p>
            <a:pPr algn="l" rtl="0">
              <a:defRPr/>
            </a:pPr>
            <a:r>
              <a:rPr lang="fr-FR" sz="2300" b="0" i="0" u="none" baseline="0" dirty="0">
                <a:latin typeface="Gill Sans MT" panose="020B0502020104020203" pitchFamily="34" charset="0"/>
              </a:rPr>
              <a:t>1 h 30 à analyser les cartes pour parvenir à une version faisant l’unanimité.</a:t>
            </a:r>
          </a:p>
          <a:p>
            <a:pPr algn="l" rtl="0">
              <a:defRPr/>
            </a:pPr>
            <a:r>
              <a:rPr lang="fr-FR" sz="2300" b="0" i="0" u="none" baseline="0" dirty="0">
                <a:latin typeface="Gill Sans MT" panose="020B0502020104020203" pitchFamily="34" charset="0"/>
              </a:rPr>
              <a:t>1 h 30 dévolue à l’analyse des produits traceurs</a:t>
            </a:r>
            <a:r>
              <a:rPr lang="fr-FR" sz="2300" b="0" i="0" u="none" baseline="0" dirty="0"/>
              <a:t>.</a:t>
            </a:r>
          </a:p>
        </p:txBody>
      </p:sp>
      <p:sp>
        <p:nvSpPr>
          <p:cNvPr id="2" name="Slide Number Placeholder 1"/>
          <p:cNvSpPr>
            <a:spLocks noGrp="1"/>
          </p:cNvSpPr>
          <p:nvPr>
            <p:ph type="sldNum" sz="quarter" idx="12"/>
          </p:nvPr>
        </p:nvSpPr>
        <p:spPr/>
        <p:txBody>
          <a:bodyPr/>
          <a:lstStyle/>
          <a:p>
            <a:pPr algn="r" rtl="0"/>
            <a:fld id="{B9F1CF4F-F94A-4E72-8A7A-1D90E0D98BB3}" type="slidenum">
              <a:rPr/>
              <a:pPr/>
              <a:t>6</a:t>
            </a:fld>
            <a:endParaRPr lang="fr-FR" altLang="en-US" dirty="0"/>
          </a:p>
        </p:txBody>
      </p:sp>
      <p:pic>
        <p:nvPicPr>
          <p:cNvPr id="7" name="Picture 2"/>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855335" y="1558344"/>
            <a:ext cx="6877320" cy="4306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ustDataLst>
      <p:tags r:id="rId1"/>
    </p:custDataLst>
    <p:extLst>
      <p:ext uri="{BB962C8B-B14F-4D97-AF65-F5344CB8AC3E}">
        <p14:creationId xmlns:p14="http://schemas.microsoft.com/office/powerpoint/2010/main" val="202705076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65386" y="116861"/>
            <a:ext cx="10991203" cy="819731"/>
          </a:xfrm>
        </p:spPr>
        <p:txBody>
          <a:bodyPr>
            <a:normAutofit/>
          </a:bodyPr>
          <a:lstStyle/>
          <a:p>
            <a:pPr rtl="0"/>
            <a:r>
              <a:rPr lang="fr-FR" sz="3800" b="1" i="0" u="none" baseline="0" dirty="0">
                <a:solidFill>
                  <a:srgbClr val="C00000"/>
                </a:solidFill>
                <a:latin typeface="Gill Sans MT" panose="020B0502020104020203" pitchFamily="34" charset="0"/>
              </a:rPr>
              <a:t>Échantillonnage de la NSCA</a:t>
            </a:r>
          </a:p>
        </p:txBody>
      </p:sp>
      <p:sp>
        <p:nvSpPr>
          <p:cNvPr id="3" name="Content Placeholder 2"/>
          <p:cNvSpPr>
            <a:spLocks noGrp="1"/>
          </p:cNvSpPr>
          <p:nvPr>
            <p:ph idx="1"/>
          </p:nvPr>
        </p:nvSpPr>
        <p:spPr>
          <a:xfrm>
            <a:off x="457200" y="930166"/>
            <a:ext cx="5428593" cy="5658203"/>
          </a:xfrm>
        </p:spPr>
        <p:txBody>
          <a:bodyPr>
            <a:normAutofit/>
          </a:bodyPr>
          <a:lstStyle/>
          <a:p>
            <a:pPr algn="l" rtl="0"/>
            <a:r>
              <a:rPr lang="fr-FR" sz="2400" b="0" i="0" u="none" baseline="0" dirty="0">
                <a:latin typeface="Gill Sans MT" panose="020B0502020104020203" pitchFamily="34" charset="0"/>
              </a:rPr>
              <a:t>Méthodologie de prélèvement hypergéométrique (sans substitut)</a:t>
            </a:r>
          </a:p>
          <a:p>
            <a:pPr algn="l" rtl="0"/>
            <a:r>
              <a:rPr lang="fr-FR" sz="2400" b="0" i="0" u="none" baseline="0" dirty="0">
                <a:latin typeface="Gill Sans MT" panose="020B0502020104020203" pitchFamily="34" charset="0"/>
              </a:rPr>
              <a:t>Fait séparément de façon centralisée.</a:t>
            </a:r>
          </a:p>
          <a:p>
            <a:pPr algn="l" rtl="0"/>
            <a:r>
              <a:rPr lang="fr-FR" sz="2400" b="0" i="0" u="none" baseline="0" dirty="0">
                <a:latin typeface="Gill Sans MT" panose="020B0502020104020203" pitchFamily="34" charset="0"/>
              </a:rPr>
              <a:t>Processus en deux étapes :</a:t>
            </a:r>
          </a:p>
          <a:p>
            <a:pPr lvl="1" algn="l" rtl="0"/>
            <a:r>
              <a:rPr lang="fr-FR" sz="2000" b="0" i="0" u="none" baseline="0" dirty="0">
                <a:latin typeface="Gill Sans MT" panose="020B0502020104020203" pitchFamily="34" charset="0"/>
              </a:rPr>
              <a:t>Les districts ont été choisis au hasard, puis</a:t>
            </a:r>
          </a:p>
          <a:p>
            <a:pPr lvl="1" algn="l" rtl="0"/>
            <a:r>
              <a:rPr lang="fr-FR" sz="2000" b="0" i="0" u="none" baseline="0" dirty="0">
                <a:latin typeface="Gill Sans MT" panose="020B0502020104020203" pitchFamily="34" charset="0"/>
              </a:rPr>
              <a:t>les sites à l’intérieur des districts ont également été choisis au hasard </a:t>
            </a:r>
          </a:p>
          <a:p>
            <a:pPr algn="l" rtl="0"/>
            <a:r>
              <a:rPr lang="fr-FR" sz="2400" b="0" i="0" u="none" baseline="0" dirty="0">
                <a:latin typeface="Gill Sans MT" panose="020B0502020104020203" pitchFamily="34" charset="0"/>
              </a:rPr>
              <a:t>Les sites sont choisis pour atteindre le CI et la marge d’erreur désirés à l’aide de l’outil d’échantillonnage de la NSCA.</a:t>
            </a:r>
          </a:p>
          <a:p>
            <a:pPr algn="l" rtl="0"/>
            <a:r>
              <a:rPr lang="fr-FR" sz="2400" b="0" i="0" u="none" baseline="0" dirty="0">
                <a:latin typeface="Gill Sans MT" panose="020B0502020104020203" pitchFamily="34" charset="0"/>
              </a:rPr>
              <a:t>Si un site ne convient pas, un autre site peut être choisi au hasard dans le même district</a:t>
            </a:r>
            <a:r>
              <a:rPr lang="fr-FR" sz="2400" b="0" i="0" u="none" baseline="0" dirty="0"/>
              <a:t>.</a:t>
            </a:r>
          </a:p>
          <a:p>
            <a:endParaRPr lang="fr-FR" sz="2400" dirty="0"/>
          </a:p>
        </p:txBody>
      </p:sp>
      <p:pic>
        <p:nvPicPr>
          <p:cNvPr id="4098" name="Picture 2" descr="Image result for random sampling cartoon"/>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017968" y="1184856"/>
            <a:ext cx="5860439" cy="4395329"/>
          </a:xfrm>
          <a:prstGeom prst="rect">
            <a:avLst/>
          </a:prstGeom>
          <a:noFill/>
          <a:extLst>
            <a:ext uri="{909E8E84-426E-40DD-AFC4-6F175D3DCCD1}">
              <a14:hiddenFill xmlns:a14="http://schemas.microsoft.com/office/drawing/2010/main">
                <a:solidFill>
                  <a:srgbClr val="FFFFFF"/>
                </a:solidFill>
              </a14:hiddenFill>
            </a:ext>
          </a:extLst>
        </p:spPr>
      </p:pic>
    </p:spTree>
    <p:custDataLst>
      <p:tags r:id="rId1"/>
    </p:custDataLst>
    <p:extLst>
      <p:ext uri="{BB962C8B-B14F-4D97-AF65-F5344CB8AC3E}">
        <p14:creationId xmlns:p14="http://schemas.microsoft.com/office/powerpoint/2010/main" val="260100503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descr="Image result for are there any questions cartoon"/>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46986" y="1372334"/>
            <a:ext cx="6632620" cy="5129226"/>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838200" y="365125"/>
            <a:ext cx="10515600" cy="819731"/>
          </a:xfrm>
        </p:spPr>
        <p:txBody>
          <a:bodyPr>
            <a:normAutofit fontScale="90000"/>
          </a:bodyPr>
          <a:lstStyle/>
          <a:p>
            <a:pPr algn="ctr" rtl="0"/>
            <a:r>
              <a:rPr lang="fr-FR" sz="3800" b="1" i="0" u="none" baseline="0" dirty="0">
                <a:solidFill>
                  <a:srgbClr val="C00000"/>
                </a:solidFill>
                <a:latin typeface="Gill Sans MT" panose="020B0502020104020203" pitchFamily="34" charset="0"/>
              </a:rPr>
              <a:t>Cartographie et échantillonnage de la chaîne d’approvisionnement de la NSCA</a:t>
            </a:r>
          </a:p>
        </p:txBody>
      </p:sp>
      <p:sp>
        <p:nvSpPr>
          <p:cNvPr id="3" name="Content Placeholder 2"/>
          <p:cNvSpPr>
            <a:spLocks noGrp="1"/>
          </p:cNvSpPr>
          <p:nvPr>
            <p:ph idx="1"/>
          </p:nvPr>
        </p:nvSpPr>
        <p:spPr>
          <a:xfrm>
            <a:off x="4327838" y="5553425"/>
            <a:ext cx="2870915" cy="643944"/>
          </a:xfrm>
          <a:solidFill>
            <a:schemeClr val="accent1"/>
          </a:solidFill>
        </p:spPr>
        <p:txBody>
          <a:bodyPr>
            <a:normAutofit/>
          </a:bodyPr>
          <a:lstStyle/>
          <a:p>
            <a:pPr marL="0" indent="0" algn="ctr" rtl="0">
              <a:buNone/>
            </a:pPr>
            <a:r>
              <a:rPr lang="fr-FR" sz="3200" b="0" i="0" u="none" baseline="0" dirty="0">
                <a:solidFill>
                  <a:schemeClr val="bg1"/>
                </a:solidFill>
                <a:latin typeface="Gill Sans MT" panose="020B0502020104020203" pitchFamily="34" charset="0"/>
              </a:rPr>
              <a:t>Questions ?</a:t>
            </a:r>
          </a:p>
        </p:txBody>
      </p:sp>
    </p:spTree>
    <p:extLst>
      <p:ext uri="{BB962C8B-B14F-4D97-AF65-F5344CB8AC3E}">
        <p14:creationId xmlns:p14="http://schemas.microsoft.com/office/powerpoint/2010/main" val="2660480885"/>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8"/>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50153574-849F-419A-BA2A-D808912EEA45}"/>
</file>

<file path=customXml/itemProps2.xml><?xml version="1.0" encoding="utf-8"?>
<ds:datastoreItem xmlns:ds="http://schemas.openxmlformats.org/officeDocument/2006/customXml" ds:itemID="{E962D171-4903-4D7A-B30A-BDC8D1D8FDE2}"/>
</file>

<file path=customXml/itemProps3.xml><?xml version="1.0" encoding="utf-8"?>
<ds:datastoreItem xmlns:ds="http://schemas.openxmlformats.org/officeDocument/2006/customXml" ds:itemID="{1CF0A8A1-76B5-462C-A8A0-9C2EF32443CE}"/>
</file>

<file path=customXml/itemProps4.xml><?xml version="1.0" encoding="utf-8"?>
<ds:datastoreItem xmlns:ds="http://schemas.openxmlformats.org/officeDocument/2006/customXml" ds:itemID="{6B75A416-8D58-4DD3-9403-6C3D85B18B44}"/>
</file>

<file path=docProps/app.xml><?xml version="1.0" encoding="utf-8"?>
<Properties xmlns="http://schemas.openxmlformats.org/officeDocument/2006/extended-properties" xmlns:vt="http://schemas.openxmlformats.org/officeDocument/2006/docPropsVTypes">
  <TotalTime>32</TotalTime>
  <Words>494</Words>
  <Application>Microsoft Office PowerPoint</Application>
  <PresentationFormat>Widescreen</PresentationFormat>
  <Paragraphs>76</Paragraphs>
  <Slides>8</Slides>
  <Notes>8</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8</vt:i4>
      </vt:variant>
    </vt:vector>
  </HeadingPairs>
  <TitlesOfParts>
    <vt:vector size="14" baseType="lpstr">
      <vt:lpstr>Arial</vt:lpstr>
      <vt:lpstr>Calibri</vt:lpstr>
      <vt:lpstr>Calibri Light</vt:lpstr>
      <vt:lpstr>Gill Sans MT</vt:lpstr>
      <vt:lpstr>Times</vt:lpstr>
      <vt:lpstr>Office Theme</vt:lpstr>
      <vt:lpstr>PowerPoint Presentation</vt:lpstr>
      <vt:lpstr>PowerPoint Presentation</vt:lpstr>
      <vt:lpstr>Cartographie de la chaîne d’approvisionnement</vt:lpstr>
      <vt:lpstr>PowerPoint Presentation</vt:lpstr>
      <vt:lpstr>Cartographie de la chaîne d’approvisionnement — Résultats opérationnels</vt:lpstr>
      <vt:lpstr>Cartographie de la chaîne d’approvisionnement — Logistique</vt:lpstr>
      <vt:lpstr>Échantillonnage de la NSCA</vt:lpstr>
      <vt:lpstr>Cartographie et échantillonnage de la chaîne d’approvisionnement de la NSCA</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Megan Burke</cp:lastModifiedBy>
  <cp:revision>17</cp:revision>
  <dcterms:created xsi:type="dcterms:W3CDTF">2018-05-01T03:36:14Z</dcterms:created>
  <dcterms:modified xsi:type="dcterms:W3CDTF">2019-04-19T19:30:36Z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33502813-9F60-4221-BFBF-9A0DD9ED1327</vt:lpwstr>
  </property>
  <property fmtid="{D5CDD505-2E9C-101B-9397-08002B2CF9AE}" pid="3" name="ArticulatePath">
    <vt:lpwstr>Day 1-Session 4-Supply Chain Mapping and Sampling-2018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