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7"/>
  </p:notesMasterIdLst>
  <p:sldIdLst>
    <p:sldId id="389" r:id="rId2"/>
    <p:sldId id="390" r:id="rId3"/>
    <p:sldId id="391" r:id="rId4"/>
    <p:sldId id="393" r:id="rId5"/>
    <p:sldId id="394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2685" autoAdjust="0"/>
  </p:normalViewPr>
  <p:slideViewPr>
    <p:cSldViewPr snapToGrid="0">
      <p:cViewPr>
        <p:scale>
          <a:sx n="100" d="100"/>
          <a:sy n="100" d="100"/>
        </p:scale>
        <p:origin x="-85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>
            <a:extLst>
              <a:ext uri="{FF2B5EF4-FFF2-40B4-BE49-F238E27FC236}">
                <a16:creationId xmlns:a16="http://schemas.microsoft.com/office/drawing/2014/main" xmlns="" id="{B7BD126E-16DD-41C6-854E-A5384216F1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>
            <a:extLst>
              <a:ext uri="{FF2B5EF4-FFF2-40B4-BE49-F238E27FC236}">
                <a16:creationId xmlns:a16="http://schemas.microsoft.com/office/drawing/2014/main" xmlns="" id="{49FF6CD0-8C51-4925-8C5C-D66F9DC664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130052" name="Slide Number Placeholder 3">
            <a:extLst>
              <a:ext uri="{FF2B5EF4-FFF2-40B4-BE49-F238E27FC236}">
                <a16:creationId xmlns:a16="http://schemas.microsoft.com/office/drawing/2014/main" xmlns="" id="{07308854-E1EE-45B4-9CAB-A9391E1656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76D5B-6048-4D2A-8EDE-FA27EB520E1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719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>
            <a:extLst>
              <a:ext uri="{FF2B5EF4-FFF2-40B4-BE49-F238E27FC236}">
                <a16:creationId xmlns:a16="http://schemas.microsoft.com/office/drawing/2014/main" xmlns="" id="{69ED8050-2BC1-4B35-A0A1-FC977B249D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>
            <a:extLst>
              <a:ext uri="{FF2B5EF4-FFF2-40B4-BE49-F238E27FC236}">
                <a16:creationId xmlns:a16="http://schemas.microsoft.com/office/drawing/2014/main" xmlns="" id="{D8F779C4-ECD5-44C2-B834-C01AE44DCD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Objectif : Mieux comprendre la phase de collecte des données et </a:t>
            </a:r>
            <a:r>
              <a:rPr lang="fr-FR" b="0" i="0" u="none" baseline="0" dirty="0" smtClean="0"/>
              <a:t>l’importance </a:t>
            </a:r>
            <a:r>
              <a:rPr lang="fr-FR" b="0" i="0" u="none" baseline="0" dirty="0"/>
              <a:t>de la planification</a:t>
            </a:r>
          </a:p>
          <a:p>
            <a:endParaRPr lang="fr-FR" altLang="en-US" dirty="0"/>
          </a:p>
          <a:p>
            <a:pPr algn="l" rtl="0"/>
            <a:r>
              <a:rPr lang="fr-FR" b="0" i="0" u="none" baseline="0" dirty="0"/>
              <a:t>Plus </a:t>
            </a:r>
            <a:r>
              <a:rPr lang="fr-FR" b="0" i="0" u="none" baseline="0" dirty="0" smtClean="0"/>
              <a:t>d’informations </a:t>
            </a:r>
            <a:r>
              <a:rPr lang="fr-FR" b="0" i="0" u="none" baseline="0" dirty="0"/>
              <a:t>sur la période de collecte des données :</a:t>
            </a:r>
          </a:p>
          <a:p>
            <a:pPr algn="l" rtl="0"/>
            <a:r>
              <a:rPr lang="fr-FR" b="0" i="0" u="none" baseline="0" dirty="0"/>
              <a:t>Étapes importantes</a:t>
            </a:r>
          </a:p>
          <a:p>
            <a:endParaRPr lang="fr-FR" altLang="en-US" dirty="0"/>
          </a:p>
          <a:p>
            <a:pPr algn="l" rtl="0"/>
            <a:r>
              <a:rPr lang="fr-FR" b="0" i="0" u="none" baseline="0" dirty="0"/>
              <a:t>Objectif :  Savoir recruter des collecteurs de données appropriés au moment opportun. </a:t>
            </a:r>
          </a:p>
          <a:p>
            <a:pPr algn="l" rtl="0"/>
            <a:r>
              <a:rPr lang="fr-FR" b="0" i="0" u="none" baseline="0" dirty="0"/>
              <a:t>Définir le déroulement des opérations.</a:t>
            </a:r>
          </a:p>
          <a:p>
            <a:endParaRPr lang="fr-FR" altLang="en-US" dirty="0"/>
          </a:p>
          <a:p>
            <a:pPr algn="l" rtl="0"/>
            <a:r>
              <a:rPr lang="fr-FR" b="0" i="0" u="none" baseline="0" dirty="0"/>
              <a:t>Objectif :  Savoir recruter des collecteurs de données appropriés au moment opportun. </a:t>
            </a:r>
          </a:p>
          <a:p>
            <a:pPr algn="l" rtl="0"/>
            <a:r>
              <a:rPr lang="fr-FR" b="0" i="0" u="none" baseline="0" dirty="0"/>
              <a:t>politique de recrutement, rémunération, restrictions, etc.</a:t>
            </a:r>
          </a:p>
          <a:p>
            <a:pPr algn="l" rtl="0"/>
            <a:r>
              <a:rPr lang="fr-FR" b="0" i="0" u="none" baseline="0" dirty="0"/>
              <a:t>Préparer le site de mise en œuvre</a:t>
            </a:r>
          </a:p>
        </p:txBody>
      </p:sp>
      <p:sp>
        <p:nvSpPr>
          <p:cNvPr id="132100" name="Slide Number Placeholder 3">
            <a:extLst>
              <a:ext uri="{FF2B5EF4-FFF2-40B4-BE49-F238E27FC236}">
                <a16:creationId xmlns:a16="http://schemas.microsoft.com/office/drawing/2014/main" xmlns="" id="{12FCA6C9-6272-4F47-87D2-082F94D0AF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1DD45-7C0E-4AF4-AC11-BFEFA425A9B8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1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>
            <a:extLst>
              <a:ext uri="{FF2B5EF4-FFF2-40B4-BE49-F238E27FC236}">
                <a16:creationId xmlns:a16="http://schemas.microsoft.com/office/drawing/2014/main" xmlns="" id="{AA82711B-F3E4-4812-8FAC-A852661848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>
            <a:extLst>
              <a:ext uri="{FF2B5EF4-FFF2-40B4-BE49-F238E27FC236}">
                <a16:creationId xmlns:a16="http://schemas.microsoft.com/office/drawing/2014/main" xmlns="" id="{29CFB050-5498-48D2-9FC5-44456FEEEA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Mettre </a:t>
            </a:r>
            <a:r>
              <a:rPr lang="fr-FR" b="0" i="0" u="none" baseline="0" dirty="0" smtClean="0"/>
              <a:t>l’accent </a:t>
            </a:r>
            <a:r>
              <a:rPr lang="fr-FR" b="0" i="0" u="none" baseline="0" dirty="0"/>
              <a:t>sur la préparation de la collecte des données ainsi que sur les calendriers et phases associés à cette dernière. </a:t>
            </a:r>
          </a:p>
        </p:txBody>
      </p:sp>
      <p:sp>
        <p:nvSpPr>
          <p:cNvPr id="134148" name="Slide Number Placeholder 3">
            <a:extLst>
              <a:ext uri="{FF2B5EF4-FFF2-40B4-BE49-F238E27FC236}">
                <a16:creationId xmlns:a16="http://schemas.microsoft.com/office/drawing/2014/main" xmlns="" id="{E244E288-8ED1-4E97-919C-B519116FBA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A342BD-C612-48A2-B2A6-7CA8D349F563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4371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>
            <a:extLst>
              <a:ext uri="{FF2B5EF4-FFF2-40B4-BE49-F238E27FC236}">
                <a16:creationId xmlns:a16="http://schemas.microsoft.com/office/drawing/2014/main" xmlns="" id="{8125F417-36D6-4818-958C-E20DD9F0A6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Notes Placeholder 2">
            <a:extLst>
              <a:ext uri="{FF2B5EF4-FFF2-40B4-BE49-F238E27FC236}">
                <a16:creationId xmlns:a16="http://schemas.microsoft.com/office/drawing/2014/main" xmlns="" id="{E71EAB9D-3DAD-4863-8F96-FC4A4B774E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fr-FR" b="0" i="0" u="none" baseline="0" dirty="0">
                <a:latin typeface="Times" charset="0"/>
              </a:rPr>
              <a:t>Un outil pour la sélection des sites est disponible. </a:t>
            </a:r>
          </a:p>
          <a:p>
            <a:pPr algn="l" rtl="0">
              <a:defRPr/>
            </a:pPr>
            <a:endParaRPr lang="fr-FR" altLang="en-US" baseline="0" dirty="0">
              <a:latin typeface="Times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calendrier de collecte des données varie en fonction du nombre de répondants à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l’enquête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CMM, de la taille du site, du degré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d’activité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 site au moment de la visite et de la façon dont la collecte de données est organisée (selon que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l’enquête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 et la collecte des données relatives aux KPI sont réalisées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l’une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la suite de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l’autre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 simultanément).</a:t>
            </a:r>
          </a:p>
          <a:p>
            <a:pPr algn="l" rtl="0">
              <a:defRPr/>
            </a:pPr>
            <a:endParaRPr lang="fr-FR" altLang="en-US" dirty="0">
              <a:latin typeface="Times" charset="0"/>
            </a:endParaRPr>
          </a:p>
        </p:txBody>
      </p:sp>
      <p:sp>
        <p:nvSpPr>
          <p:cNvPr id="138244" name="Slide Number Placeholder 3">
            <a:extLst>
              <a:ext uri="{FF2B5EF4-FFF2-40B4-BE49-F238E27FC236}">
                <a16:creationId xmlns:a16="http://schemas.microsoft.com/office/drawing/2014/main" xmlns="" id="{CD68640D-67DD-43F2-AA46-7F3C91719F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58B21-8557-45BA-AF00-4C0FE2714BA9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96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>
            <a:extLst>
              <a:ext uri="{FF2B5EF4-FFF2-40B4-BE49-F238E27FC236}">
                <a16:creationId xmlns:a16="http://schemas.microsoft.com/office/drawing/2014/main" xmlns="" id="{0F97FF5D-90D3-4204-B206-200B34B31D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Notes Placeholder 2">
            <a:extLst>
              <a:ext uri="{FF2B5EF4-FFF2-40B4-BE49-F238E27FC236}">
                <a16:creationId xmlns:a16="http://schemas.microsoft.com/office/drawing/2014/main" xmlns="" id="{46D03070-5911-443E-854A-89EE8CF4B3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sz="1200" b="1" i="0" u="none" kern="1200" cap="all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Collecte des données </a:t>
            </a:r>
          </a:p>
          <a:p>
            <a:pPr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Lorsque les équipes de collecteurs de données se rendent sur le terrain, elles doivent veiller à ce que les actions clés suivantes soient menées à bien : </a:t>
            </a:r>
          </a:p>
          <a:p>
            <a:pPr lvl="0" algn="l" rtl="0"/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rendre sur les sites avec les autorisations nécessaires (note officielle rédigée par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l’autorité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publique locale ou centrale compétente indiquant que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l’activité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collecte des données et la visite de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l’équipe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 le site sont autorisées, y compris le partage des données). </a:t>
            </a:r>
          </a:p>
          <a:p>
            <a:pPr lvl="0" algn="l" rtl="0"/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S’assurer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disposer de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l’équipement 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des documents nécessaires pour le site sur lequel elles collectent les données (appareils électroniques, exemplaires des documents, guides et instructions au format papier et électronique).</a:t>
            </a:r>
          </a:p>
          <a:p>
            <a:pPr lvl="0" algn="l" rtl="0"/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leur arrivée sur le site, les responsables de la collecte des données doivent clairement attribuer les tâches de collecte des données à chaque membre de </a:t>
            </a:r>
            <a:r>
              <a:rPr lang="fr-FR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l’équipe</a:t>
            </a:r>
            <a:r>
              <a:rPr lang="fr-FR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fr-FR" altLang="en-US" dirty="0"/>
          </a:p>
        </p:txBody>
      </p:sp>
      <p:sp>
        <p:nvSpPr>
          <p:cNvPr id="140292" name="Slide Number Placeholder 3">
            <a:extLst>
              <a:ext uri="{FF2B5EF4-FFF2-40B4-BE49-F238E27FC236}">
                <a16:creationId xmlns:a16="http://schemas.microsoft.com/office/drawing/2014/main" xmlns="" id="{9353B379-400A-4E7D-AF44-F56C36A126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8577E-6DD8-4A79-BA3D-BF450637C7B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594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60E98EA8-7354-4C67-BB84-53522528D784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AA387A61-4F73-4803-AFDE-81288D5C8CA5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8524BC2-10F0-4BCE-BA1D-40468A170D79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62777B3B-FD2D-4822-A95C-2863F447D29C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BA15121B-F5D1-4BF5-B73D-04AEF406FE0A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C4BCEF74-A312-45DD-8503-5D10F10CDACC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F0C1B9C1-0F02-42F7-A21E-37602CC83AC2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70341325-509F-478C-A1C7-2577E62A7BE2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248CDFDF-8453-4E21-B9E0-96FE016A7CCF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F3C69A4F-18B0-49E8-884C-50F612EA5843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EBBF3-405C-469A-9965-E0F2BD2F8F55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F3E16F3-74DF-4886-9577-DC7E93D82152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8310B04A-E750-4575-8766-EE8F9BF685A1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DE6E4FA3-DEDE-4F2F-B9E3-F6123E146E37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6E3BC2D-F32C-4F76-8B4A-2F184C74A02F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0F6462D2-576E-4E37-A5FC-0A2130AC88A5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DC41D9B2-072C-4620-8CA9-04F7F8AB8BD1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16F060D3-A91A-4F6F-AB6B-1F84732DEBE3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1D0A8001-54C6-4AF2-8638-D5FE030273D0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60D8F4E9-05CB-41DA-939D-D3813861BB8D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58774891-D646-4705-8CDD-23CA181D9E51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C49C765B-3E67-4643-8548-A47DEBA08DEF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ADD96B-52BB-4926-BD96-848F353EF5E6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C9B3EEF1-B33F-4868-9DC9-311E5AC494AD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4BC7E586-9B05-4408-8375-94D02B1BEB0A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A08313-6E9F-4130-B5B8-D101A76E3139}" type="datetime1">
              <a:rPr lang="en-US" altLang="en-US" smtClean="0"/>
              <a:t>4/12/2019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r>
              <a:rPr lang="en-US" altLang="en-US"/>
              <a:t>FOOTER GOES HERE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C7EF624F-7D0A-4D26-9236-E684BE2533CB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21E68E86-2334-4C57-83D4-789F67F530E2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DA2B19A-7B8E-4F5A-8D3D-94DF15D1765A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D7FB900B-722E-4527-843D-2DAB73999E49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186F930-5F70-4B92-949A-4828EB4C27AD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13F1106E-1E8F-40AA-87F9-1B3D1E76255E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AE310365-EC01-4ADF-94E5-BD55301892DE}" type="datetime1">
              <a:rPr lang="en-US" smtClean="0"/>
              <a:t>4/12/2019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 ftr="0" dt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9E6D5DC-F93C-42F9-9420-7F9EDF613A66}"/>
              </a:ext>
            </a:extLst>
          </p:cNvPr>
          <p:cNvSpPr/>
          <p:nvPr/>
        </p:nvSpPr>
        <p:spPr>
          <a:xfrm>
            <a:off x="286109" y="210087"/>
            <a:ext cx="11619782" cy="6463781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kern="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AF808FF-1AA2-474A-B58A-31054BE909E7}"/>
              </a:ext>
            </a:extLst>
          </p:cNvPr>
          <p:cNvCxnSpPr/>
          <p:nvPr/>
        </p:nvCxnSpPr>
        <p:spPr>
          <a:xfrm>
            <a:off x="6132153" y="6015737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4AAAD357-0BFB-4878-B3C2-81D8FC7B3A1C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001000" cy="2101851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(NSCA2.0)</a:t>
            </a:r>
          </a:p>
          <a:p>
            <a:pPr algn="l" defTabSz="604738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 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jour :  Calendrier de la collecte des données</a:t>
            </a:r>
          </a:p>
          <a:p>
            <a:pPr algn="l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defTabSz="604738" rtl="0">
              <a:lnSpc>
                <a:spcPct val="80000"/>
              </a:lnSpc>
            </a:pPr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1CF021A5-5A7D-47CD-A726-F1D914ED9A84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4738" rtl="0">
              <a:spcAft>
                <a:spcPts val="1058"/>
              </a:spcAft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40E9A39-2CEB-46CA-AABD-A25A62E1A8CB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03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23F29AB2-E92C-4E68-A2A5-F8D84FAF4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91016" y="608276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5DB1C03-EC78-4AA8-AD85-10F111C01BCD}"/>
              </a:ext>
            </a:extLst>
          </p:cNvPr>
          <p:cNvSpPr txBox="1"/>
          <p:nvPr/>
        </p:nvSpPr>
        <p:spPr>
          <a:xfrm>
            <a:off x="6106801" y="6007178"/>
            <a:ext cx="5399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USAID Programme de la chaîne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de la santé mondiale - Ordre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d’exécution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de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l’assistance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technique, évaluation nationale de la chaîne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endParaRPr lang="fr-FR" sz="1100" b="1" i="0" u="none" baseline="0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C659A35-9846-4C0B-BDC0-4C00AEC5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3CF92F8-9A91-49EE-9F13-AD02B8C2C9D2}" type="slidenum">
              <a:rPr/>
              <a:pPr/>
              <a:t>1</a:t>
            </a:fld>
            <a:endParaRPr lang="fr-FR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292893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itle 1">
            <a:extLst>
              <a:ext uri="{FF2B5EF4-FFF2-40B4-BE49-F238E27FC236}">
                <a16:creationId xmlns:a16="http://schemas.microsoft.com/office/drawing/2014/main" xmlns="" id="{B4B970D7-7606-4AA8-BBF9-D92BEB9E0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210" y="149605"/>
            <a:ext cx="11277599" cy="1061829"/>
          </a:xfrm>
        </p:spPr>
        <p:txBody>
          <a:bodyPr/>
          <a:lstStyle/>
          <a:p>
            <a:pPr rtl="0" eaLnBrk="1" hangingPunct="1"/>
            <a:r>
              <a:rPr lang="fr-FR" sz="3100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Objectif/Vue </a:t>
            </a:r>
            <a:r>
              <a:rPr lang="fr-FR" sz="3100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d’ensemble</a:t>
            </a:r>
            <a: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F499CE8-5523-4A71-A96E-774BC64D2F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711" y="529156"/>
            <a:ext cx="11760172" cy="6000234"/>
          </a:xfrm>
        </p:spPr>
        <p:txBody>
          <a:bodyPr>
            <a:normAutofit lnSpcReduction="10000"/>
          </a:bodyPr>
          <a:lstStyle/>
          <a:p>
            <a:pPr marL="455595" lvl="1" algn="l" defTabSz="912778" rtl="0">
              <a:spcBef>
                <a:spcPct val="20000"/>
              </a:spcBef>
              <a:spcAft>
                <a:spcPct val="0"/>
              </a:spcAft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685800" lvl="1" indent="-231775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Mieux comprendre la phase de collecte des données et </a:t>
            </a:r>
            <a:r>
              <a:rPr lang="fr-FR" sz="3174" b="0" i="0" u="none" baseline="0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l’importance </a:t>
            </a: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la planification.</a:t>
            </a:r>
          </a:p>
          <a:p>
            <a:pPr marL="685800" lvl="1" indent="-231775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685800" lvl="1" indent="-231775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préparation de la collecte des données intervient généralement entre la 3</a:t>
            </a:r>
            <a:r>
              <a:rPr lang="fr-FR" sz="3174" b="0" i="0" u="none" baseline="3000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 </a:t>
            </a: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et la 12</a:t>
            </a:r>
            <a:r>
              <a:rPr lang="fr-FR" sz="3174" b="0" i="0" u="none" baseline="3000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 semaine après le lancement du projet.</a:t>
            </a:r>
          </a:p>
          <a:p>
            <a:pPr marL="685800" lvl="1" indent="-231775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collecte des données implique la préparation de trois grandes activités :</a:t>
            </a:r>
          </a:p>
          <a:p>
            <a:pPr marL="1714500" lvl="1" indent="-3048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rabicPeriod"/>
            </a:pPr>
            <a:r>
              <a:rPr lang="fr-FR" sz="3174" b="0" i="0" u="none" baseline="0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L’étude </a:t>
            </a: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documentaire</a:t>
            </a:r>
          </a:p>
          <a:p>
            <a:pPr marL="1714500" lvl="1" indent="-3048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rabicPeriod"/>
            </a:pPr>
            <a:r>
              <a:rPr lang="fr-FR" sz="3174" b="0" i="0" u="none" baseline="0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L’atelier </a:t>
            </a: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parties prenantes/la cartographie de la </a:t>
            </a:r>
            <a:r>
              <a:rPr lang="fr-FR" sz="3174" b="0" i="0" u="none" baseline="0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chaîne</a:t>
            </a:r>
            <a:r>
              <a:rPr lang="fr-FR" sz="3174" b="0" i="0" u="none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</a:t>
            </a:r>
            <a:r>
              <a:rPr lang="fr-FR" sz="3174" b="0" i="0" u="none" baseline="0" dirty="0" smtClean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</a:t>
            </a:r>
            <a:endParaRPr lang="fr-FR" sz="3174" b="0" i="0" u="none" baseline="0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1714500" lvl="1" indent="-3048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rabicPeriod"/>
            </a:pPr>
            <a:r>
              <a:rPr lang="fr-FR" sz="3174" b="0" i="0" u="none" baseline="0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travail de collecte des données sur le terrain</a:t>
            </a:r>
          </a:p>
          <a:p>
            <a:pPr marL="455595" lvl="1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rabicPeriod"/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5595" lvl="1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rabicPeriod"/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5595" lvl="1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5595" lvl="1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31077" name="Slide Number Placeholder 5">
            <a:extLst>
              <a:ext uri="{FF2B5EF4-FFF2-40B4-BE49-F238E27FC236}">
                <a16:creationId xmlns:a16="http://schemas.microsoft.com/office/drawing/2014/main" xmlns="" id="{7EF54333-1D86-4828-8A4F-7E3000522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219795EF-EB5D-4C14-8CF4-404725E1DDED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 defTabSz="604738"/>
              <a:t>2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894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BFA4F68F-B32F-4AA9-A971-42D389AE38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936736" y="132974"/>
            <a:ext cx="12325661" cy="7506452"/>
          </a:xfrm>
          <a:prstGeom prst="rect">
            <a:avLst/>
          </a:prstGeom>
        </p:spPr>
      </p:pic>
      <p:sp>
        <p:nvSpPr>
          <p:cNvPr id="133124" name="Slide Number Placeholder 4">
            <a:extLst>
              <a:ext uri="{FF2B5EF4-FFF2-40B4-BE49-F238E27FC236}">
                <a16:creationId xmlns:a16="http://schemas.microsoft.com/office/drawing/2014/main" xmlns="" id="{61DAEAF2-CBA5-43A1-8DD0-FDF858CE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48B3E9D5-F526-4731-A6B7-D3D0AA432C5A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3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209CCBFE-E1CC-41B4-8ACB-0041E82ED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039" y="-108575"/>
            <a:ext cx="8615362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>
                <a:latin typeface="Gill Sans MT" panose="020B0502020104020203" pitchFamily="34" charset="0"/>
                <a:cs typeface="Gill Sans MT" panose="020B0502020104020203" pitchFamily="34" charset="0"/>
              </a:rPr>
              <a:t>Présentation du calendrier de la NSCA 2.0</a:t>
            </a:r>
            <a:r>
              <a:rPr lang="fr-FR" b="1"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721E1EBF-B177-4F87-9CE0-8140DC133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76" y="3124201"/>
            <a:ext cx="10405027" cy="762000"/>
          </a:xfrm>
          <a:prstGeom prst="roundRect">
            <a:avLst>
              <a:gd name="adj" fmla="val 16667"/>
            </a:avLst>
          </a:prstGeom>
          <a:noFill/>
          <a:ln w="190500">
            <a:solidFill>
              <a:schemeClr val="bg2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04738" rtl="0"/>
            <a:endParaRPr lang="fr-FR" alt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B0B8CD4C-3D29-4A8B-862D-3B8FF5D1977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791201" y="1676400"/>
            <a:ext cx="609600" cy="76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04738" rtl="0"/>
            <a:endParaRPr lang="fr-FR" altLang="en-US" dirty="0">
              <a:solidFill>
                <a:srgbClr val="C2113A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32BAD0F4-08E0-4998-8F51-084533C14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76" y="3886200"/>
            <a:ext cx="10375020" cy="762000"/>
          </a:xfrm>
          <a:prstGeom prst="roundRect">
            <a:avLst>
              <a:gd name="adj" fmla="val 16667"/>
            </a:avLst>
          </a:prstGeom>
          <a:noFill/>
          <a:ln w="190500">
            <a:solidFill>
              <a:srgbClr val="0067B9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04738" rtl="0"/>
            <a:endParaRPr lang="fr-FR" alt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3C87DB70-9037-461C-BBC2-40294F43F97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010400" y="1676400"/>
            <a:ext cx="609600" cy="76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67B9"/>
          </a:solidFill>
          <a:ln w="9525">
            <a:solidFill>
              <a:srgbClr val="0067B9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04738" rtl="0"/>
            <a:endParaRPr lang="fr-FR" altLang="en-US" dirty="0">
              <a:solidFill>
                <a:srgbClr val="C2113A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49531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Slide Number Placeholder 4">
            <a:extLst>
              <a:ext uri="{FF2B5EF4-FFF2-40B4-BE49-F238E27FC236}">
                <a16:creationId xmlns:a16="http://schemas.microsoft.com/office/drawing/2014/main" xmlns="" id="{B2238F69-23F5-45EF-AF48-4133118E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2775954B-7D58-472E-B9F2-DC5A2AB5A419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4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34367E67-79EA-491E-A7C3-164A3A83EC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39" y="0"/>
            <a:ext cx="12283440" cy="7584831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884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xmlns="" id="{6C75AB1B-E01B-4AFC-82EC-8D1A65B85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080" y="950317"/>
            <a:ext cx="11595416" cy="6069068"/>
          </a:xfrm>
        </p:spPr>
        <p:txBody>
          <a:bodyPr>
            <a:normAutofit fontScale="85000" lnSpcReduction="20000"/>
          </a:bodyPr>
          <a:lstStyle/>
          <a:p>
            <a:pPr marL="604738" indent="-604738" algn="l" rtl="0"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Demander des informations en amont sur le paysage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, le contexte, les listes de produits traceurs et les autres exigences de cartographie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marL="604738" indent="-604738" algn="l" rtl="0">
              <a:buAutoNum type="arabicPeriod"/>
            </a:pPr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680331" indent="-680331" algn="l" rtl="0">
              <a:buAutoNum type="romanUcPeriod" startAt="2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Demander des informations en amont sur les données - extraction et gestion des données de SIGL et de SIGL électroniques.</a:t>
            </a:r>
          </a:p>
          <a:p>
            <a:pPr marL="680331" indent="-680331" algn="l" rtl="0">
              <a:buAutoNum type="romanUcPeriod" startAt="2"/>
            </a:pPr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680331" indent="-680331" algn="l" rtl="0">
              <a:buAutoNum type="romanUcPeriod" startAt="2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Identifier, au sein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, les niveaux de services qui stockent les données issues de SIGL et de SIGL électroniques, et les personnes habilitées à y accéder à un stade très précoce.</a:t>
            </a:r>
          </a:p>
          <a:p>
            <a:pPr marL="680331" indent="-680331" algn="l" rtl="0">
              <a:buAutoNum type="romanUcPeriod" startAt="2"/>
            </a:pPr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628650" indent="-628650" algn="l" rtl="0">
              <a:buFont typeface="Arial" panose="020B0604020202020204" pitchFamily="34" charset="0"/>
              <a:buAutoNum type="romanUcPeriod" startAt="3"/>
            </a:pP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Pour l’atelier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parties prenantes - décider de collecter à distance ou non la plupart 	 des informations requises (afin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d’ébaucher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une carte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) ou 	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d’organiser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 atelier relativement tôt.</a:t>
            </a:r>
          </a:p>
          <a:p>
            <a:pPr marL="0" indent="0" algn="l" rtl="0">
              <a:buNone/>
            </a:pPr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indent="0" algn="l" rtl="0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39268" name="Slide Number Placeholder 4">
            <a:extLst>
              <a:ext uri="{FF2B5EF4-FFF2-40B4-BE49-F238E27FC236}">
                <a16:creationId xmlns:a16="http://schemas.microsoft.com/office/drawing/2014/main" xmlns="" id="{A9E19C97-8BC7-478D-BD62-311C700B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23A437BE-D517-41CD-AF09-52CD520D1CF1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5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39269" name="Title 5">
            <a:extLst>
              <a:ext uri="{FF2B5EF4-FFF2-40B4-BE49-F238E27FC236}">
                <a16:creationId xmlns:a16="http://schemas.microsoft.com/office/drawing/2014/main" xmlns="" id="{881D8A88-2021-4217-95C8-B9B7F0240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050" y="193374"/>
            <a:ext cx="8305801" cy="580800"/>
          </a:xfrm>
        </p:spPr>
        <p:txBody>
          <a:bodyPr/>
          <a:lstStyle/>
          <a:p>
            <a:pPr algn="ctr" rtl="0" eaLnBrk="1" hangingPunct="1"/>
            <a:r>
              <a:rPr lang="fr-FR" b="1" i="0" u="none" baseline="0">
                <a:latin typeface="Gill Sans MT" panose="020B0502020104020203" pitchFamily="34" charset="0"/>
                <a:cs typeface="Gill Sans MT" panose="020B0502020104020203" pitchFamily="34" charset="0"/>
              </a:rPr>
              <a:t>Planification en amont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32620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394DD03C-8771-4DA5-999A-7DE5F6602040}"/>
</file>

<file path=customXml/itemProps2.xml><?xml version="1.0" encoding="utf-8"?>
<ds:datastoreItem xmlns:ds="http://schemas.openxmlformats.org/officeDocument/2006/customXml" ds:itemID="{FEE108E8-A098-4F3A-845F-C23DA1F7EB02}"/>
</file>

<file path=customXml/itemProps3.xml><?xml version="1.0" encoding="utf-8"?>
<ds:datastoreItem xmlns:ds="http://schemas.openxmlformats.org/officeDocument/2006/customXml" ds:itemID="{90410EA4-68D2-4B1A-BCBD-A6DAA8163D49}"/>
</file>

<file path=customXml/itemProps4.xml><?xml version="1.0" encoding="utf-8"?>
<ds:datastoreItem xmlns:ds="http://schemas.openxmlformats.org/officeDocument/2006/customXml" ds:itemID="{D1201CEA-B1CA-49EC-89AB-A40C41F89938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323</Words>
  <Application>Microsoft Office PowerPoint</Application>
  <PresentationFormat>Custom</PresentationFormat>
  <Paragraphs>58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1_16.9-Template_12.7.2016</vt:lpstr>
      <vt:lpstr>PowerPoint Presentation</vt:lpstr>
      <vt:lpstr>Objectif/Vue d’ensemble </vt:lpstr>
      <vt:lpstr>Présentation du calendrier de la NSCA 2.0 </vt:lpstr>
      <vt:lpstr>PowerPoint Presentation</vt:lpstr>
      <vt:lpstr>Planification en amont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uattachotsakda</cp:lastModifiedBy>
  <cp:revision>18</cp:revision>
  <dcterms:created xsi:type="dcterms:W3CDTF">2018-05-01T03:53:35Z</dcterms:created>
  <dcterms:modified xsi:type="dcterms:W3CDTF">2019-04-12T10:09:00Z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8D4468A8-0E50-407A-81C8-32FA7B22405F</vt:lpwstr>
  </property>
  <property fmtid="{D5CDD505-2E9C-101B-9397-08002B2CF9AE}" pid="3" name="ArticulatePath">
    <vt:lpwstr>DACD7C~1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