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Default Extension="tiff" ContentType="image/tiff"/>
  <Default Extension="gif" ContentType="image/gif"/>
  <Default Extension="jpg" ContentType="image/jpeg"/>
  <Override PartName="/ppt/diagrams/data1.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17.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10.xml" ContentType="application/vnd.openxmlformats-officedocument.presentationml.slide+xml"/>
  <Override PartName="/ppt/slides/slide65.xml" ContentType="application/vnd.openxmlformats-officedocument.presentationml.slide+xml"/>
  <Override PartName="/ppt/slides/slide9.xml" ContentType="application/vnd.openxmlformats-officedocument.presentationml.slide+xml"/>
  <Override PartName="/ppt/slides/slide60.xml" ContentType="application/vnd.openxmlformats-officedocument.presentationml.slide+xml"/>
  <Override PartName="/ppt/slides/slide11.xml" ContentType="application/vnd.openxmlformats-officedocument.presentationml.slide+xml"/>
  <Override PartName="/ppt/slides/slide59.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13.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12.xml" ContentType="application/vnd.openxmlformats-officedocument.presentationml.slide+xml"/>
  <Override PartName="/ppt/slides/slide58.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77.xml" ContentType="application/vnd.openxmlformats-officedocument.presentationml.slide+xml"/>
  <Override PartName="/ppt/slides/slide76.xml" ContentType="application/vnd.openxmlformats-officedocument.presentationml.slide+xml"/>
  <Override PartName="/ppt/slides/slide75.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15.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18.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7.xml" ContentType="application/vnd.openxmlformats-officedocument.presentationml.slide+xml"/>
  <Override PartName="/ppt/slides/slide113.xml" ContentType="application/vnd.openxmlformats-officedocument.presentationml.slide+xml"/>
  <Override PartName="/ppt/slides/slide112.xml" ContentType="application/vnd.openxmlformats-officedocument.presentationml.slide+xml"/>
  <Override PartName="/ppt/slides/slide111.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27.xml" ContentType="application/vnd.openxmlformats-officedocument.presentationml.slide+xml"/>
  <Override PartName="/ppt/slides/slide126.xml" ContentType="application/vnd.openxmlformats-officedocument.presentationml.slide+xml"/>
  <Override PartName="/ppt/slides/slide125.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06.xml" ContentType="application/vnd.openxmlformats-officedocument.presentationml.slide+xml"/>
  <Override PartName="/ppt/slides/slide117.xml" ContentType="application/vnd.openxmlformats-officedocument.presentationml.slide+xml"/>
  <Override PartName="/ppt/slides/slide1.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4.xml" ContentType="application/vnd.openxmlformats-officedocument.presentationml.slide+xml"/>
  <Override PartName="/ppt/slides/slide93.xml" ContentType="application/vnd.openxmlformats-officedocument.presentationml.slide+xml"/>
  <Override PartName="/ppt/slides/slide90.xml" ContentType="application/vnd.openxmlformats-officedocument.presentationml.slide+xml"/>
  <Override PartName="/ppt/slides/slide5.xml" ContentType="application/vnd.openxmlformats-officedocument.presentationml.slide+xml"/>
  <Override PartName="/ppt/slides/slide89.xml" ContentType="application/vnd.openxmlformats-officedocument.presentationml.slide+xml"/>
  <Override PartName="/ppt/slides/slide86.xml" ContentType="application/vnd.openxmlformats-officedocument.presentationml.slide+xml"/>
  <Override PartName="/ppt/slides/slide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3.xml" ContentType="application/vnd.openxmlformats-officedocument.presentationml.slide+xml"/>
  <Override PartName="/ppt/slides/slide105.xml" ContentType="application/vnd.openxmlformats-officedocument.presentationml.slide+xml"/>
  <Override PartName="/ppt/slides/slide94.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2.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99.xml" ContentType="application/vnd.openxmlformats-officedocument.presentationml.slide+xml"/>
  <Override PartName="/ppt/slides/slide104.xml" ContentType="application/vnd.openxmlformats-officedocument.presentationml.slide+xml"/>
  <Override PartName="/ppt/slides/slide98.xml" ContentType="application/vnd.openxmlformats-officedocument.presentationml.slide+xml"/>
  <Override PartName="/ppt/slides/slide97.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20.xml" ContentType="application/vnd.openxmlformats-officedocument.presentationml.notesSlide+xml"/>
  <Override PartName="/ppt/slideMasters/slideMaster2.xml" ContentType="application/vnd.openxmlformats-officedocument.presentationml.slideMaster+xml"/>
  <Override PartName="/ppt/notesSlides/notesSlide19.xml" ContentType="application/vnd.openxmlformats-officedocument.presentationml.notesSlide+xml"/>
  <Override PartName="/ppt/slideMasters/slideMaster3.xml" ContentType="application/vnd.openxmlformats-officedocument.presentationml.slideMaster+xml"/>
  <Override PartName="/ppt/notesSlides/notesSlide30.xml" ContentType="application/vnd.openxmlformats-officedocument.presentationml.notesSlide+xml"/>
  <Override PartName="/ppt/notesSlides/notesSlide22.xml" ContentType="application/vnd.openxmlformats-officedocument.presentationml.notesSlide+xml"/>
  <Override PartName="/ppt/notesSlides/notesSlide57.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47.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46.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48.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8.xml" ContentType="application/vnd.openxmlformats-officedocument.presentationml.notesSlide+xml"/>
  <Override PartName="/ppt/slideMasters/slideMaster1.xml" ContentType="application/vnd.openxmlformats-officedocument.presentationml.slideMaster+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21.xml" ContentType="application/vnd.openxmlformats-officedocument.presentationml.notesSlide+xml"/>
  <Override PartName="/ppt/slideLayouts/slideLayout54.xml" ContentType="application/vnd.openxmlformats-officedocument.presentationml.slideLayout+xml"/>
  <Override PartName="/ppt/slideLayouts/slideLayout53.xml" ContentType="application/vnd.openxmlformats-officedocument.presentationml.slideLayout+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3.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rawing3.xml" ContentType="application/vnd.ms-office.drawingml.diagramDrawing+xml"/>
  <Override PartName="/ppt/diagrams/colors3.xml" ContentType="application/vnd.openxmlformats-officedocument.drawingml.diagramColors+xml"/>
  <Override PartName="/ppt/diagrams/drawing4.xml" ContentType="application/vnd.ms-office.drawingml.diagramDrawing+xml"/>
  <Override PartName="/ppt/diagrams/quickStyle3.xml" ContentType="application/vnd.openxmlformats-officedocument.drawingml.diagramStyle+xml"/>
  <Override PartName="/ppt/diagrams/layout3.xml" ContentType="application/vnd.openxmlformats-officedocument.drawingml.diagramLayout+xml"/>
  <Override PartName="/ppt/diagrams/quickStyle2.xml" ContentType="application/vnd.openxmlformats-officedocument.drawingml.diagramStyle+xml"/>
  <Override PartName="/ppt/diagrams/layout2.xml" ContentType="application/vnd.openxmlformats-officedocument.drawingml.diagramLayout+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diagrams/drawing2.xml" ContentType="application/vnd.ms-office.drawingml.diagramDrawing+xml"/>
  <Override PartName="/ppt/handoutMasters/handoutMaster1.xml" ContentType="application/vnd.openxmlformats-officedocument.presentationml.handoutMaster+xml"/>
  <Override PartName="/ppt/diagrams/colors4.xml" ContentType="application/vnd.openxmlformats-officedocument.drawingml.diagramColors+xml"/>
  <Override PartName="/ppt/diagrams/quickStyle4.xml" ContentType="application/vnd.openxmlformats-officedocument.drawingml.diagramStyle+xml"/>
  <Override PartName="/ppt/diagrams/layout4.xml" ContentType="application/vnd.openxmlformats-officedocument.drawingml.diagramLayout+xml"/>
  <Override PartName="/ppt/notesMasters/notesMaster1.xml" ContentType="application/vnd.openxmlformats-officedocument.presentationml.notesMaster+xml"/>
  <Override PartName="/ppt/diagrams/colors2.xml" ContentType="application/vnd.openxmlformats-officedocument.drawingml.diagramColors+xml"/>
  <Override PartName="/ppt/theme/theme3.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commentAuthors.xml" ContentType="application/vnd.openxmlformats-officedocument.presentationml.commentAuthors+xml"/>
  <Override PartName="/ppt/theme/theme4.xml" ContentType="application/vnd.openxmlformats-officedocument.theme+xml"/>
  <Override PartName="/ppt/theme/theme5.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tags/tag22.xml" ContentType="application/vnd.openxmlformats-officedocument.presentationml.tags+xml"/>
  <Override PartName="/ppt/tags/tag51.xml" ContentType="application/vnd.openxmlformats-officedocument.presentationml.tags+xml"/>
  <Override PartName="/ppt/tags/tag23.xml" ContentType="application/vnd.openxmlformats-officedocument.presentationml.tags+xml"/>
  <Override PartName="/ppt/tags/tag19.xml" ContentType="application/vnd.openxmlformats-officedocument.presentationml.tags+xml"/>
  <Override PartName="/ppt/tags/tag4.xml" ContentType="application/vnd.openxmlformats-officedocument.presentationml.tags+xml"/>
  <Override PartName="/ppt/tags/tag50.xml" ContentType="application/vnd.openxmlformats-officedocument.presentationml.tags+xml"/>
  <Override PartName="/ppt/tags/tag3.xml" ContentType="application/vnd.openxmlformats-officedocument.presentationml.tags+xml"/>
  <Override PartName="/ppt/tags/tag49.xml" ContentType="application/vnd.openxmlformats-officedocument.presentationml.tags+xml"/>
  <Override PartName="/ppt/tags/tag29.xml" ContentType="application/vnd.openxmlformats-officedocument.presentationml.tags+xml"/>
  <Override PartName="/ppt/tags/tag31.xml" ContentType="application/vnd.openxmlformats-officedocument.presentationml.tags+xml"/>
  <Override PartName="/ppt/tags/tag53.xml" ContentType="application/vnd.openxmlformats-officedocument.presentationml.tags+xml"/>
  <Override PartName="/ppt/tags/tag24.xml" ContentType="application/vnd.openxmlformats-officedocument.presentationml.tags+xml"/>
  <Override PartName="/ppt/tags/tag54.xml" ContentType="application/vnd.openxmlformats-officedocument.presentationml.tags+xml"/>
  <Override PartName="/ppt/tags/tag25.xml" ContentType="application/vnd.openxmlformats-officedocument.presentationml.tags+xml"/>
  <Override PartName="/ppt/tags/tag153.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xml" ContentType="application/vnd.openxmlformats-officedocument.presentationml.tags+xml"/>
  <Override PartName="/ppt/tags/tag30.xml" ContentType="application/vnd.openxmlformats-officedocument.presentationml.tags+xml"/>
  <Override PartName="/ppt/tags/tag52.xml" ContentType="application/vnd.openxmlformats-officedocument.presentationml.tags+xml"/>
  <Override PartName="/ppt/tags/tag48.xml" ContentType="application/vnd.openxmlformats-officedocument.presentationml.tags+xml"/>
  <Override PartName="/ppt/tags/tag1.xml" ContentType="application/vnd.openxmlformats-officedocument.presentationml.tags+xml"/>
  <Override PartName="/ppt/tags/tag8.xml" ContentType="application/vnd.openxmlformats-officedocument.presentationml.tags+xml"/>
  <Override PartName="/ppt/tags/tag6.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34.xml" ContentType="application/vnd.openxmlformats-officedocument.presentationml.tags+xml"/>
  <Override PartName="/ppt/tags/tag42.xml" ContentType="application/vnd.openxmlformats-officedocument.presentationml.tags+xml"/>
  <Override PartName="/ppt/tags/tag15.xml" ContentType="application/vnd.openxmlformats-officedocument.presentationml.tags+xml"/>
  <Override PartName="/ppt/tags/tag38.xml" ContentType="application/vnd.openxmlformats-officedocument.presentationml.tags+xml"/>
  <Override PartName="/ppt/tags/tag20.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18.xml" ContentType="application/vnd.openxmlformats-officedocument.presentationml.tags+xml"/>
  <Override PartName="/ppt/tags/tag17.xml" ContentType="application/vnd.openxmlformats-officedocument.presentationml.tags+xml"/>
  <Override PartName="/ppt/tags/tag16.xml" ContentType="application/vnd.openxmlformats-officedocument.presentationml.tags+xml"/>
  <Override PartName="/ppt/tags/tag14.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32.xml" ContentType="application/vnd.openxmlformats-officedocument.presentationml.tags+xml"/>
  <Override PartName="/ppt/tags/tag47.xml" ContentType="application/vnd.openxmlformats-officedocument.presentationml.tags+xml"/>
  <Override PartName="/ppt/tags/tag35.xml" ContentType="application/vnd.openxmlformats-officedocument.presentationml.tags+xml"/>
  <Override PartName="/ppt/tags/tag7.xml" ContentType="application/vnd.openxmlformats-officedocument.presentationml.tags+xml"/>
  <Override PartName="/ppt/tags/tag21.xml" ContentType="application/vnd.openxmlformats-officedocument.presentationml.tags+xml"/>
  <Override PartName="/ppt/tags/tag9.xml" ContentType="application/vnd.openxmlformats-officedocument.presentationml.tags+xml"/>
  <Override PartName="/ppt/tags/tag46.xml" ContentType="application/vnd.openxmlformats-officedocument.presentationml.tags+xml"/>
  <Override PartName="/ppt/tags/tag10.xml" ContentType="application/vnd.openxmlformats-officedocument.presentationml.tags+xml"/>
  <Override PartName="/ppt/tags/tag33.xml" ContentType="application/vnd.openxmlformats-officedocument.presentationml.tags+xml"/>
  <Override PartName="/ppt/tags/tag13.xml" ContentType="application/vnd.openxmlformats-officedocument.presentationml.tags+xml"/>
  <Override PartName="/ppt/tags/tag12.xml" ContentType="application/vnd.openxmlformats-officedocument.presentationml.tags+xml"/>
  <Override PartName="/ppt/tags/tag11.xml" ContentType="application/vnd.openxmlformats-officedocument.presentationml.tags+xml"/>
  <Override PartName="/ppt/tags/tag45.xml" ContentType="application/vnd.openxmlformats-officedocument.presentationml.tags+xml"/>
  <Override PartName="/ppt/tags/tag5.xml" ContentType="application/vnd.openxmlformats-officedocument.presentationml.tags+xml"/>
  <Override PartName="/ppt/tags/tag154.xml" ContentType="application/vnd.openxmlformats-officedocument.presentationml.tags+xml"/>
  <Override PartName="/ppt/tags/tag56.xml" ContentType="application/vnd.openxmlformats-officedocument.presentationml.tags+xml"/>
  <Override PartName="/ppt/tags/tag131.xml" ContentType="application/vnd.openxmlformats-officedocument.presentationml.tags+xml"/>
  <Override PartName="/ppt/tags/tag130.xml" ContentType="application/vnd.openxmlformats-officedocument.presentationml.tags+xml"/>
  <Override PartName="/ppt/tags/tag129.xml" ContentType="application/vnd.openxmlformats-officedocument.presentationml.tags+xml"/>
  <Override PartName="/ppt/tags/tag128.xml" ContentType="application/vnd.openxmlformats-officedocument.presentationml.tags+xml"/>
  <Override PartName="/ppt/tags/tag127.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8.xml" ContentType="application/vnd.openxmlformats-officedocument.presentationml.tags+xml"/>
  <Override PartName="/ppt/tags/tag137.xml" ContentType="application/vnd.openxmlformats-officedocument.presentationml.tags+xml"/>
  <Override PartName="/ppt/tags/tag136.xml" ContentType="application/vnd.openxmlformats-officedocument.presentationml.tags+xml"/>
  <Override PartName="/ppt/tags/tag135.xml" ContentType="application/vnd.openxmlformats-officedocument.presentationml.tags+xml"/>
  <Override PartName="/ppt/tags/tag126.xml" ContentType="application/vnd.openxmlformats-officedocument.presentationml.tags+xml"/>
  <Override PartName="/ppt/tags/tag125.xml" ContentType="application/vnd.openxmlformats-officedocument.presentationml.tags+xml"/>
  <Override PartName="/ppt/tags/tag124.xml" ContentType="application/vnd.openxmlformats-officedocument.presentationml.tags+xml"/>
  <Override PartName="/ppt/tags/tag116.xml" ContentType="application/vnd.openxmlformats-officedocument.presentationml.tags+xml"/>
  <Override PartName="/ppt/tags/tag115.xml" ContentType="application/vnd.openxmlformats-officedocument.presentationml.tags+xml"/>
  <Override PartName="/ppt/tags/tag114.xml" ContentType="application/vnd.openxmlformats-officedocument.presentationml.tags+xml"/>
  <Override PartName="/ppt/tags/tag113.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3.xml" ContentType="application/vnd.openxmlformats-officedocument.presentationml.tags+xml"/>
  <Override PartName="/ppt/tags/tag122.xml" ContentType="application/vnd.openxmlformats-officedocument.presentationml.tags+xml"/>
  <Override PartName="/ppt/tags/tag121.xml" ContentType="application/vnd.openxmlformats-officedocument.presentationml.tags+xml"/>
  <Override PartName="/ppt/tags/tag120.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49.xml" ContentType="application/vnd.openxmlformats-officedocument.presentationml.tags+xml"/>
  <Override PartName="/ppt/tags/tag161.xml" ContentType="application/vnd.openxmlformats-officedocument.presentationml.tags+xml"/>
  <Override PartName="/ppt/tags/tag158.xml" ContentType="application/vnd.openxmlformats-officedocument.presentationml.tags+xml"/>
  <Override PartName="/ppt/tags/tag150.xml" ContentType="application/vnd.openxmlformats-officedocument.presentationml.tags+xml"/>
  <Override PartName="/ppt/tags/tag157.xml" ContentType="application/vnd.openxmlformats-officedocument.presentationml.tags+xml"/>
  <Override PartName="/ppt/tags/tag155.xml" ContentType="application/vnd.openxmlformats-officedocument.presentationml.tags+xml"/>
  <Override PartName="/ppt/tags/tag152.xml" ContentType="application/vnd.openxmlformats-officedocument.presentationml.tags+xml"/>
  <Override PartName="/ppt/tags/tag156.xml" ContentType="application/vnd.openxmlformats-officedocument.presentationml.tags+xml"/>
  <Override PartName="/ppt/tags/tag15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48.xml" ContentType="application/vnd.openxmlformats-officedocument.presentationml.tags+xml"/>
  <Override PartName="/ppt/tags/tag145.xml" ContentType="application/vnd.openxmlformats-officedocument.presentationml.tags+xml"/>
  <Override PartName="/ppt/tags/tag144.xml" ContentType="application/vnd.openxmlformats-officedocument.presentationml.tags+xml"/>
  <Override PartName="/ppt/tags/tag143.xml" ContentType="application/vnd.openxmlformats-officedocument.presentationml.tags+xml"/>
  <Override PartName="/ppt/tags/tag142.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docProps/custom.xml" ContentType="application/vnd.openxmlformats-officedocument.custom-properties+xml"/>
  <Override PartName="/ppt/tags/tag164.xml" ContentType="application/vnd.openxmlformats-officedocument.presentationml.tags+xml"/>
  <Override PartName="/ppt/tags/tag16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tags/tag112.xml" ContentType="application/vnd.openxmlformats-officedocument.presentationml.tags+xml"/>
  <Override PartName="/ppt/tags/tag111.xml" ContentType="application/vnd.openxmlformats-officedocument.presentationml.tags+xml"/>
  <Override PartName="/ppt/tags/tag110.xml" ContentType="application/vnd.openxmlformats-officedocument.presentationml.tags+xml"/>
  <Override PartName="/ppt/tags/tag74.xml" ContentType="application/vnd.openxmlformats-officedocument.presentationml.tags+xml"/>
  <Override PartName="/ppt/tags/tag73.xml" ContentType="application/vnd.openxmlformats-officedocument.presentationml.tags+xml"/>
  <Override PartName="/ppt/tags/tag72.xml" ContentType="application/vnd.openxmlformats-officedocument.presentationml.tags+xml"/>
  <Override PartName="/ppt/tags/tag71.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1.xml" ContentType="application/vnd.openxmlformats-officedocument.presentationml.tags+xml"/>
  <Override PartName="/ppt/tags/tag80.xml" ContentType="application/vnd.openxmlformats-officedocument.presentationml.tags+xml"/>
  <Override PartName="/ppt/tags/tag79.xml" ContentType="application/vnd.openxmlformats-officedocument.presentationml.tags+xml"/>
  <Override PartName="/ppt/tags/tag78.xml" ContentType="application/vnd.openxmlformats-officedocument.presentationml.tags+xml"/>
  <Override PartName="/ppt/tags/tag70.xml" ContentType="application/vnd.openxmlformats-officedocument.presentationml.tags+xml"/>
  <Override PartName="/ppt/tags/tag69.xml" ContentType="application/vnd.openxmlformats-officedocument.presentationml.tags+xml"/>
  <Override PartName="/ppt/tags/tag68.xml" ContentType="application/vnd.openxmlformats-officedocument.presentationml.tags+xml"/>
  <Override PartName="/ppt/tags/tag60.xml" ContentType="application/vnd.openxmlformats-officedocument.presentationml.tags+xml"/>
  <Override PartName="/ppt/tags/tag59.xml" ContentType="application/vnd.openxmlformats-officedocument.presentationml.tags+xml"/>
  <Override PartName="/ppt/tags/tag58.xml" ContentType="application/vnd.openxmlformats-officedocument.presentationml.tags+xml"/>
  <Override PartName="/ppt/tags/tag57.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7.xml" ContentType="application/vnd.openxmlformats-officedocument.presentationml.tags+xml"/>
  <Override PartName="/ppt/tags/tag66.xml" ContentType="application/vnd.openxmlformats-officedocument.presentationml.tags+xml"/>
  <Override PartName="/ppt/tags/tag65.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102.xml" ContentType="application/vnd.openxmlformats-officedocument.presentationml.tags+xml"/>
  <Override PartName="/ppt/tags/tag101.xml" ContentType="application/vnd.openxmlformats-officedocument.presentationml.tags+xml"/>
  <Override PartName="/ppt/tags/tag100.xml" ContentType="application/vnd.openxmlformats-officedocument.presentationml.tags+xml"/>
  <Override PartName="/ppt/tags/tag99.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9.xml" ContentType="application/vnd.openxmlformats-officedocument.presentationml.tags+xml"/>
  <Override PartName="/ppt/tags/tag108.xml" ContentType="application/vnd.openxmlformats-officedocument.presentationml.tags+xml"/>
  <Override PartName="/ppt/tags/tag107.xml" ContentType="application/vnd.openxmlformats-officedocument.presentationml.tags+xml"/>
  <Override PartName="/ppt/tags/tag106.xml" ContentType="application/vnd.openxmlformats-officedocument.presentationml.tags+xml"/>
  <Override PartName="/ppt/tags/tag98.xml" ContentType="application/vnd.openxmlformats-officedocument.presentationml.tags+xml"/>
  <Override PartName="/ppt/tags/tag97.xml" ContentType="application/vnd.openxmlformats-officedocument.presentationml.tags+xml"/>
  <Override PartName="/ppt/tags/tag96.xml" ContentType="application/vnd.openxmlformats-officedocument.presentationml.tags+xml"/>
  <Override PartName="/ppt/tags/tag88.xml" ContentType="application/vnd.openxmlformats-officedocument.presentationml.tags+xml"/>
  <Override PartName="/ppt/tags/tag87.xml" ContentType="application/vnd.openxmlformats-officedocument.presentationml.tags+xml"/>
  <Override PartName="/ppt/tags/tag86.xml" ContentType="application/vnd.openxmlformats-officedocument.presentationml.tags+xml"/>
  <Override PartName="/ppt/tags/tag85.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5.xml" ContentType="application/vnd.openxmlformats-officedocument.presentationml.tags+xml"/>
  <Override PartName="/ppt/tags/tag94.xml" ContentType="application/vnd.openxmlformats-officedocument.presentationml.tags+xml"/>
  <Override PartName="/ppt/tags/tag93.xml" ContentType="application/vnd.openxmlformats-officedocument.presentationml.tags+xml"/>
  <Override PartName="/ppt/tags/tag92.xml" ContentType="application/vnd.openxmlformats-officedocument.presentationml.tags+xml"/>
  <Override PartName="/ppt/tags/tag55.xml" ContentType="application/vnd.openxmlformats-officedocument.presentationml.tag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08" r:id="rId2"/>
    <p:sldMasterId id="2147483751" r:id="rId3"/>
  </p:sldMasterIdLst>
  <p:notesMasterIdLst>
    <p:notesMasterId r:id="rId135"/>
  </p:notesMasterIdLst>
  <p:handoutMasterIdLst>
    <p:handoutMasterId r:id="rId136"/>
  </p:handoutMasterIdLst>
  <p:sldIdLst>
    <p:sldId id="337" r:id="rId4"/>
    <p:sldId id="879" r:id="rId5"/>
    <p:sldId id="880" r:id="rId6"/>
    <p:sldId id="931" r:id="rId7"/>
    <p:sldId id="1023" r:id="rId8"/>
    <p:sldId id="772" r:id="rId9"/>
    <p:sldId id="681" r:id="rId10"/>
    <p:sldId id="984" r:id="rId11"/>
    <p:sldId id="985" r:id="rId12"/>
    <p:sldId id="986" r:id="rId13"/>
    <p:sldId id="937" r:id="rId14"/>
    <p:sldId id="888" r:id="rId15"/>
    <p:sldId id="889" r:id="rId16"/>
    <p:sldId id="890" r:id="rId17"/>
    <p:sldId id="1075" r:id="rId18"/>
    <p:sldId id="1024" r:id="rId19"/>
    <p:sldId id="895" r:id="rId20"/>
    <p:sldId id="896" r:id="rId21"/>
    <p:sldId id="1036" r:id="rId22"/>
    <p:sldId id="987" r:id="rId23"/>
    <p:sldId id="1042" r:id="rId24"/>
    <p:sldId id="1043" r:id="rId25"/>
    <p:sldId id="1044" r:id="rId26"/>
    <p:sldId id="782" r:id="rId27"/>
    <p:sldId id="992" r:id="rId28"/>
    <p:sldId id="988" r:id="rId29"/>
    <p:sldId id="989" r:id="rId30"/>
    <p:sldId id="990" r:id="rId31"/>
    <p:sldId id="991" r:id="rId32"/>
    <p:sldId id="693" r:id="rId33"/>
    <p:sldId id="1046" r:id="rId34"/>
    <p:sldId id="1047" r:id="rId35"/>
    <p:sldId id="1048" r:id="rId36"/>
    <p:sldId id="1049" r:id="rId37"/>
    <p:sldId id="1050" r:id="rId38"/>
    <p:sldId id="1051" r:id="rId39"/>
    <p:sldId id="1052" r:id="rId40"/>
    <p:sldId id="1053" r:id="rId41"/>
    <p:sldId id="1054" r:id="rId42"/>
    <p:sldId id="1055" r:id="rId43"/>
    <p:sldId id="1056" r:id="rId44"/>
    <p:sldId id="1067" r:id="rId45"/>
    <p:sldId id="1060" r:id="rId46"/>
    <p:sldId id="1079" r:id="rId47"/>
    <p:sldId id="1081" r:id="rId48"/>
    <p:sldId id="1076" r:id="rId49"/>
    <p:sldId id="1077" r:id="rId50"/>
    <p:sldId id="1062" r:id="rId51"/>
    <p:sldId id="1063" r:id="rId52"/>
    <p:sldId id="1078" r:id="rId53"/>
    <p:sldId id="1065" r:id="rId54"/>
    <p:sldId id="1066" r:id="rId55"/>
    <p:sldId id="993" r:id="rId56"/>
    <p:sldId id="994" r:id="rId57"/>
    <p:sldId id="995" r:id="rId58"/>
    <p:sldId id="996" r:id="rId59"/>
    <p:sldId id="997" r:id="rId60"/>
    <p:sldId id="998" r:id="rId61"/>
    <p:sldId id="999" r:id="rId62"/>
    <p:sldId id="1037" r:id="rId63"/>
    <p:sldId id="1083" r:id="rId64"/>
    <p:sldId id="1025" r:id="rId65"/>
    <p:sldId id="1028" r:id="rId66"/>
    <p:sldId id="1027" r:id="rId67"/>
    <p:sldId id="1029" r:id="rId68"/>
    <p:sldId id="1035" r:id="rId69"/>
    <p:sldId id="1034" r:id="rId70"/>
    <p:sldId id="1033" r:id="rId71"/>
    <p:sldId id="1032" r:id="rId72"/>
    <p:sldId id="1031" r:id="rId73"/>
    <p:sldId id="1026" r:id="rId74"/>
    <p:sldId id="1030" r:id="rId75"/>
    <p:sldId id="1000" r:id="rId76"/>
    <p:sldId id="1085" r:id="rId77"/>
    <p:sldId id="1057" r:id="rId78"/>
    <p:sldId id="1001" r:id="rId79"/>
    <p:sldId id="1002" r:id="rId80"/>
    <p:sldId id="1006" r:id="rId81"/>
    <p:sldId id="1038" r:id="rId82"/>
    <p:sldId id="1040" r:id="rId83"/>
    <p:sldId id="1041" r:id="rId84"/>
    <p:sldId id="1007" r:id="rId85"/>
    <p:sldId id="1059" r:id="rId86"/>
    <p:sldId id="1072" r:id="rId87"/>
    <p:sldId id="1074" r:id="rId88"/>
    <p:sldId id="1039" r:id="rId89"/>
    <p:sldId id="1045" r:id="rId90"/>
    <p:sldId id="1010" r:id="rId91"/>
    <p:sldId id="1011" r:id="rId92"/>
    <p:sldId id="785" r:id="rId93"/>
    <p:sldId id="946" r:id="rId94"/>
    <p:sldId id="834" r:id="rId95"/>
    <p:sldId id="945" r:id="rId96"/>
    <p:sldId id="836" r:id="rId97"/>
    <p:sldId id="838" r:id="rId98"/>
    <p:sldId id="1080" r:id="rId99"/>
    <p:sldId id="839" r:id="rId100"/>
    <p:sldId id="942" r:id="rId101"/>
    <p:sldId id="840" r:id="rId102"/>
    <p:sldId id="1082" r:id="rId103"/>
    <p:sldId id="823" r:id="rId104"/>
    <p:sldId id="824" r:id="rId105"/>
    <p:sldId id="828" r:id="rId106"/>
    <p:sldId id="829" r:id="rId107"/>
    <p:sldId id="948" r:id="rId108"/>
    <p:sldId id="1012" r:id="rId109"/>
    <p:sldId id="1014" r:id="rId110"/>
    <p:sldId id="1015" r:id="rId111"/>
    <p:sldId id="1016" r:id="rId112"/>
    <p:sldId id="1017" r:id="rId113"/>
    <p:sldId id="1018" r:id="rId114"/>
    <p:sldId id="1019" r:id="rId115"/>
    <p:sldId id="1020" r:id="rId116"/>
    <p:sldId id="1021" r:id="rId117"/>
    <p:sldId id="1022" r:id="rId118"/>
    <p:sldId id="844" r:id="rId119"/>
    <p:sldId id="1086" r:id="rId120"/>
    <p:sldId id="849" r:id="rId121"/>
    <p:sldId id="1068" r:id="rId122"/>
    <p:sldId id="1084" r:id="rId123"/>
    <p:sldId id="871" r:id="rId124"/>
    <p:sldId id="873" r:id="rId125"/>
    <p:sldId id="944" r:id="rId126"/>
    <p:sldId id="860" r:id="rId127"/>
    <p:sldId id="864" r:id="rId128"/>
    <p:sldId id="863" r:id="rId129"/>
    <p:sldId id="865" r:id="rId130"/>
    <p:sldId id="867" r:id="rId131"/>
    <p:sldId id="874" r:id="rId132"/>
    <p:sldId id="982" r:id="rId133"/>
    <p:sldId id="983" r:id="rId134"/>
  </p:sldIdLst>
  <p:sldSz cx="9144000" cy="6858000" type="screen4x3"/>
  <p:notesSz cx="6858000" cy="9144000"/>
  <p:custDataLst>
    <p:tags r:id="rId13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84" userDrawn="1">
          <p15:clr>
            <a:srgbClr val="A4A3A4"/>
          </p15:clr>
        </p15:guide>
        <p15:guide id="2" pos="2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hana Wehelie" initials="FW" lastIdx="1" clrIdx="0"/>
  <p:cmAuthor id="2" name="Mariana Rodrigues" initials="MR" lastIdx="2" clrIdx="1">
    <p:extLst/>
  </p:cmAuthor>
  <p:cmAuthor id="3" name="Kevin Pilz" initials="KP"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BA0C2F"/>
    <a:srgbClr val="C00000"/>
    <a:srgbClr val="F2F2F2"/>
    <a:srgbClr val="E6E6E6"/>
    <a:srgbClr val="002F6C"/>
    <a:srgbClr val="E7E7E5"/>
    <a:srgbClr val="635C5B"/>
    <a:srgbClr val="D9D7D3"/>
    <a:srgbClr val="CFCDC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0" autoAdjust="0"/>
    <p:restoredTop sz="92743" autoAdjust="0"/>
  </p:normalViewPr>
  <p:slideViewPr>
    <p:cSldViewPr snapToObjects="1">
      <p:cViewPr>
        <p:scale>
          <a:sx n="110" d="100"/>
          <a:sy n="110" d="100"/>
        </p:scale>
        <p:origin x="-1536" y="72"/>
      </p:cViewPr>
      <p:guideLst>
        <p:guide orient="horz" pos="1584"/>
        <p:guide pos="288"/>
      </p:guideLst>
    </p:cSldViewPr>
  </p:slid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commentAuthors" Target="commentAuthors.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presProps" Target="presProps.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viewProps" Target="viewProps.xml"/><Relationship Id="rId145"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notesMaster" Target="notesMasters/notesMaster1.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theme" Target="theme/theme1.xml"/><Relationship Id="rId146" Type="http://schemas.openxmlformats.org/officeDocument/2006/relationships/customXml" Target="../customXml/item4.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handoutMaster" Target="handoutMasters/handoutMaster1.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tags" Target="tags/tag1.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customXml" Target="../customXml/item1.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customXml" Target="../customXml/item2.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6F54A6-98E9-41E1-86BC-42A55B4E4C82}" type="doc">
      <dgm:prSet loTypeId="urn:microsoft.com/office/officeart/2005/8/layout/process3" loCatId="process" qsTypeId="urn:microsoft.com/office/officeart/2005/8/quickstyle/simple1" qsCatId="simple" csTypeId="urn:microsoft.com/office/officeart/2005/8/colors/accent2_2" csCatId="accent2" phldr="1"/>
      <dgm:spPr/>
      <dgm:t>
        <a:bodyPr/>
        <a:lstStyle/>
        <a:p>
          <a:endParaRPr lang="fr-FR"/>
        </a:p>
      </dgm:t>
    </dgm:pt>
    <dgm:pt modelId="{49A7C828-8064-4C4D-8E24-CAE9E48997AB}">
      <dgm:prSet phldrT="[Text]" custT="1"/>
      <dgm:spPr/>
      <dgm:t>
        <a:bodyPr/>
        <a:lstStyle/>
        <a:p>
          <a:pPr algn="ctr" rtl="0"/>
          <a:r>
            <a:rPr lang="fr-FR" sz="1600" b="1" i="0" u="none" baseline="0"/>
            <a:t>1</a:t>
          </a:r>
          <a:r>
            <a:rPr lang="fr-FR" sz="1600" b="1" i="0" u="none" baseline="30000"/>
            <a:t>er </a:t>
          </a:r>
          <a:r>
            <a:rPr lang="fr-FR" sz="1600" b="1" i="0" u="none" baseline="0"/>
            <a:t>jour</a:t>
          </a:r>
        </a:p>
      </dgm:t>
    </dgm:pt>
    <dgm:pt modelId="{B05644BA-5C6E-4E38-90FF-91BF14D84B75}" type="parTrans" cxnId="{DCA36FAC-A24B-4674-BAE6-12802F1AFF5F}">
      <dgm:prSet/>
      <dgm:spPr/>
      <dgm:t>
        <a:bodyPr/>
        <a:lstStyle/>
        <a:p>
          <a:endParaRPr lang="fr-FR" sz="3200"/>
        </a:p>
      </dgm:t>
    </dgm:pt>
    <dgm:pt modelId="{D53BCB75-5D9D-4148-9759-D1589B899230}" type="sibTrans" cxnId="{DCA36FAC-A24B-4674-BAE6-12802F1AFF5F}">
      <dgm:prSet custT="1"/>
      <dgm:spPr/>
      <dgm:t>
        <a:bodyPr/>
        <a:lstStyle/>
        <a:p>
          <a:endParaRPr lang="fr-FR" sz="1100" dirty="0"/>
        </a:p>
      </dgm:t>
    </dgm:pt>
    <dgm:pt modelId="{1DD23039-7EEA-4963-8DA2-6E8875D09FE5}">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dirty="0"/>
            <a:t>À propos de la </a:t>
          </a:r>
          <a:r>
            <a:rPr lang="fr-FR" sz="1300" b="0" i="0" u="none" baseline="0" dirty="0" smtClean="0"/>
            <a:t/>
          </a:r>
          <a:br>
            <a:rPr lang="fr-FR" sz="1300" b="0" i="0" u="none" baseline="0" dirty="0" smtClean="0"/>
          </a:br>
          <a:r>
            <a:rPr lang="fr-FR" sz="1300" b="0" i="0" u="none" baseline="0" dirty="0" smtClean="0"/>
            <a:t>NSCA </a:t>
          </a:r>
          <a:r>
            <a:rPr lang="fr-FR" sz="1300" b="0" i="0" u="none" baseline="0" dirty="0"/>
            <a:t>2.0</a:t>
          </a:r>
        </a:p>
      </dgm:t>
    </dgm:pt>
    <dgm:pt modelId="{85837390-BE42-4AAD-BDE9-FC3E20A60730}" type="parTrans" cxnId="{F1EEE05D-FD9F-4754-8CCC-643C75CC274D}">
      <dgm:prSet/>
      <dgm:spPr/>
      <dgm:t>
        <a:bodyPr/>
        <a:lstStyle/>
        <a:p>
          <a:endParaRPr lang="fr-FR" sz="3200"/>
        </a:p>
      </dgm:t>
    </dgm:pt>
    <dgm:pt modelId="{93EE0851-7C21-408A-9B28-D0E3752B057B}" type="sibTrans" cxnId="{F1EEE05D-FD9F-4754-8CCC-643C75CC274D}">
      <dgm:prSet/>
      <dgm:spPr/>
      <dgm:t>
        <a:bodyPr/>
        <a:lstStyle/>
        <a:p>
          <a:endParaRPr lang="fr-FR" sz="3200"/>
        </a:p>
      </dgm:t>
    </dgm:pt>
    <dgm:pt modelId="{751441EA-9913-4B02-B48F-5D569000AF4A}">
      <dgm:prSet phldrT="[Text]" custT="1"/>
      <dgm:spPr/>
      <dgm:t>
        <a:bodyPr/>
        <a:lstStyle/>
        <a:p>
          <a:pPr algn="ctr" rtl="0"/>
          <a:r>
            <a:rPr lang="fr-FR" sz="1600" b="1" i="0" u="none" baseline="0" dirty="0"/>
            <a:t>2</a:t>
          </a:r>
          <a:r>
            <a:rPr lang="fr-FR" sz="1600" b="1" i="0" u="none" baseline="30000" dirty="0"/>
            <a:t>e </a:t>
          </a:r>
          <a:r>
            <a:rPr lang="fr-FR" sz="1600" b="1" i="0" u="none" baseline="0" dirty="0"/>
            <a:t>jour</a:t>
          </a:r>
        </a:p>
      </dgm:t>
    </dgm:pt>
    <dgm:pt modelId="{D574463E-4C27-46B4-A731-11AD325ACE4F}" type="parTrans" cxnId="{FEA00850-1B73-457B-85E4-716352CEC53E}">
      <dgm:prSet/>
      <dgm:spPr/>
      <dgm:t>
        <a:bodyPr/>
        <a:lstStyle/>
        <a:p>
          <a:endParaRPr lang="fr-FR" sz="3200"/>
        </a:p>
      </dgm:t>
    </dgm:pt>
    <dgm:pt modelId="{22BF7DB6-AE63-4C8E-A03E-CDAACA7A20F9}" type="sibTrans" cxnId="{FEA00850-1B73-457B-85E4-716352CEC53E}">
      <dgm:prSet custT="1"/>
      <dgm:spPr/>
      <dgm:t>
        <a:bodyPr/>
        <a:lstStyle/>
        <a:p>
          <a:endParaRPr lang="fr-FR" sz="1100" dirty="0"/>
        </a:p>
      </dgm:t>
    </dgm:pt>
    <dgm:pt modelId="{5D2604CD-ECFB-42A8-A397-46C86503EA43}">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a:t>Introduction aux KPI</a:t>
          </a:r>
        </a:p>
      </dgm:t>
    </dgm:pt>
    <dgm:pt modelId="{B1F4FCA4-5140-48CD-9D29-6FFFA9E727B4}" type="parTrans" cxnId="{54B3A5BA-A029-4307-9778-2B9A802B2CF0}">
      <dgm:prSet/>
      <dgm:spPr/>
      <dgm:t>
        <a:bodyPr/>
        <a:lstStyle/>
        <a:p>
          <a:endParaRPr lang="fr-FR" sz="3200"/>
        </a:p>
      </dgm:t>
    </dgm:pt>
    <dgm:pt modelId="{8BF0FCFB-354B-48B1-A87E-9CE922C900D9}" type="sibTrans" cxnId="{54B3A5BA-A029-4307-9778-2B9A802B2CF0}">
      <dgm:prSet/>
      <dgm:spPr/>
      <dgm:t>
        <a:bodyPr/>
        <a:lstStyle/>
        <a:p>
          <a:endParaRPr lang="fr-FR" sz="3200"/>
        </a:p>
      </dgm:t>
    </dgm:pt>
    <dgm:pt modelId="{E5B23C91-B8BA-47C2-96F4-B36424E6A643}">
      <dgm:prSet phldrT="[Text]" custT="1"/>
      <dgm:spPr/>
      <dgm:t>
        <a:bodyPr/>
        <a:lstStyle/>
        <a:p>
          <a:pPr algn="ctr" rtl="0"/>
          <a:r>
            <a:rPr lang="fr-FR" sz="1600" b="1" i="0" u="none" baseline="0" dirty="0"/>
            <a:t>3</a:t>
          </a:r>
          <a:r>
            <a:rPr lang="fr-FR" sz="1600" b="1" i="0" u="none" baseline="30000" dirty="0"/>
            <a:t>e </a:t>
          </a:r>
          <a:r>
            <a:rPr lang="fr-FR" sz="1600" b="1" i="0" u="none" baseline="0" dirty="0"/>
            <a:t>jour</a:t>
          </a:r>
        </a:p>
      </dgm:t>
    </dgm:pt>
    <dgm:pt modelId="{35ADCBFA-C4E9-42A4-AD1B-95844133AF09}" type="parTrans" cxnId="{2923FFE4-A094-485B-BAE6-1B4C89A5FDC1}">
      <dgm:prSet/>
      <dgm:spPr/>
      <dgm:t>
        <a:bodyPr/>
        <a:lstStyle/>
        <a:p>
          <a:endParaRPr lang="fr-FR" sz="3200"/>
        </a:p>
      </dgm:t>
    </dgm:pt>
    <dgm:pt modelId="{FE45FB87-D64B-4F84-A25E-46BA3826F87D}" type="sibTrans" cxnId="{2923FFE4-A094-485B-BAE6-1B4C89A5FDC1}">
      <dgm:prSet custT="1"/>
      <dgm:spPr/>
      <dgm:t>
        <a:bodyPr/>
        <a:lstStyle/>
        <a:p>
          <a:endParaRPr lang="fr-FR" sz="1100" dirty="0"/>
        </a:p>
      </dgm:t>
    </dgm:pt>
    <dgm:pt modelId="{27686526-F109-477F-BFFD-69A5619CF696}">
      <dgm:prSet phldrT="[Text]" custT="1"/>
      <dgm:spPr/>
      <dgm:t>
        <a:bodyPr/>
        <a:lstStyle/>
        <a:p>
          <a:pPr algn="ctr" rtl="0"/>
          <a:r>
            <a:rPr lang="fr-FR" sz="1600" b="1" i="0" u="none" baseline="0" dirty="0"/>
            <a:t>4</a:t>
          </a:r>
          <a:r>
            <a:rPr lang="fr-FR" sz="1600" b="1" i="0" u="none" baseline="30000" dirty="0"/>
            <a:t>e </a:t>
          </a:r>
          <a:r>
            <a:rPr lang="fr-FR" sz="1600" b="1" i="0" u="none" baseline="0" dirty="0"/>
            <a:t>jour</a:t>
          </a:r>
        </a:p>
      </dgm:t>
    </dgm:pt>
    <dgm:pt modelId="{70F5CD6D-30D6-4BAB-B243-9EACACCE1023}" type="parTrans" cxnId="{4643A9E8-2777-4B4B-8606-91BAD5DD6189}">
      <dgm:prSet/>
      <dgm:spPr/>
      <dgm:t>
        <a:bodyPr/>
        <a:lstStyle/>
        <a:p>
          <a:endParaRPr lang="fr-FR" sz="3200"/>
        </a:p>
      </dgm:t>
    </dgm:pt>
    <dgm:pt modelId="{231B2601-F780-4027-975A-10E471C07506}" type="sibTrans" cxnId="{4643A9E8-2777-4B4B-8606-91BAD5DD6189}">
      <dgm:prSet custT="1"/>
      <dgm:spPr/>
      <dgm:t>
        <a:bodyPr/>
        <a:lstStyle/>
        <a:p>
          <a:endParaRPr lang="fr-FR" sz="1100"/>
        </a:p>
      </dgm:t>
    </dgm:pt>
    <dgm:pt modelId="{4A23D8C6-D0A7-4641-88C6-CF2DC52D0890}">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a:t>Introduction au CMM</a:t>
          </a:r>
        </a:p>
      </dgm:t>
    </dgm:pt>
    <dgm:pt modelId="{CF17E009-F3A2-48DA-BA1B-2DC88F454ABF}" type="parTrans" cxnId="{E1B864D7-D5D5-4B2E-B408-F20467EB3362}">
      <dgm:prSet/>
      <dgm:spPr/>
      <dgm:t>
        <a:bodyPr/>
        <a:lstStyle/>
        <a:p>
          <a:endParaRPr lang="fr-FR"/>
        </a:p>
      </dgm:t>
    </dgm:pt>
    <dgm:pt modelId="{AFC58DEF-7A17-4091-B260-D6B1991C734C}" type="sibTrans" cxnId="{E1B864D7-D5D5-4B2E-B408-F20467EB3362}">
      <dgm:prSet/>
      <dgm:spPr/>
      <dgm:t>
        <a:bodyPr/>
        <a:lstStyle/>
        <a:p>
          <a:endParaRPr lang="fr-FR"/>
        </a:p>
      </dgm:t>
    </dgm:pt>
    <dgm:pt modelId="{B5929F7B-2758-42B5-B24D-CC20151601A4}">
      <dgm:prSet phldrT="[Text]" custT="1"/>
      <dgm:spPr/>
      <dgm:t>
        <a:bodyPr/>
        <a:lstStyle/>
        <a:p>
          <a:pPr algn="l" rtl="0">
            <a:spcAft>
              <a:spcPts val="0"/>
            </a:spcAft>
          </a:pPr>
          <a:r>
            <a:rPr lang="fr-FR" sz="1300" b="0" i="0" u="none" baseline="0" dirty="0"/>
            <a:t>Commentaires supplémentaires issus du projet-pilote</a:t>
          </a:r>
        </a:p>
      </dgm:t>
    </dgm:pt>
    <dgm:pt modelId="{A2BB2AA4-6356-4E9F-A8FB-235424543FA7}" type="parTrans" cxnId="{7BA42218-5BCC-40C6-A586-73C3909E8E4A}">
      <dgm:prSet/>
      <dgm:spPr/>
      <dgm:t>
        <a:bodyPr/>
        <a:lstStyle/>
        <a:p>
          <a:endParaRPr lang="fr-FR"/>
        </a:p>
      </dgm:t>
    </dgm:pt>
    <dgm:pt modelId="{5E9453C0-98F1-4BD8-AF52-A44A01FE319F}" type="sibTrans" cxnId="{7BA42218-5BCC-40C6-A586-73C3909E8E4A}">
      <dgm:prSet/>
      <dgm:spPr/>
      <dgm:t>
        <a:bodyPr/>
        <a:lstStyle/>
        <a:p>
          <a:endParaRPr lang="fr-FR"/>
        </a:p>
      </dgm:t>
    </dgm:pt>
    <dgm:pt modelId="{B3CD074D-6CF4-4E7F-A71D-9040E3B61562}">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9400A19A-3843-4730-9DAD-819F9DDABC44}" type="parTrans" cxnId="{70504753-0B83-4F74-BF20-DA25E76B4ECB}">
      <dgm:prSet/>
      <dgm:spPr/>
      <dgm:t>
        <a:bodyPr/>
        <a:lstStyle/>
        <a:p>
          <a:endParaRPr lang="fr-FR"/>
        </a:p>
      </dgm:t>
    </dgm:pt>
    <dgm:pt modelId="{D500E585-95CC-42EE-9504-35035D90906C}" type="sibTrans" cxnId="{70504753-0B83-4F74-BF20-DA25E76B4ECB}">
      <dgm:prSet/>
      <dgm:spPr/>
      <dgm:t>
        <a:bodyPr/>
        <a:lstStyle/>
        <a:p>
          <a:endParaRPr lang="fr-FR"/>
        </a:p>
      </dgm:t>
    </dgm:pt>
    <dgm:pt modelId="{0334A918-2610-4197-8153-46BBA2BDB786}">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dirty="0"/>
            <a:t>Activité de </a:t>
          </a:r>
          <a:r>
            <a:rPr lang="fr-FR" sz="1300" b="0" i="0" u="none" baseline="0" dirty="0" smtClean="0"/>
            <a:t>jeu </a:t>
          </a:r>
          <a:r>
            <a:rPr lang="fr-FR" sz="1300" b="0" i="0" u="none" baseline="0" dirty="0"/>
            <a:t>de rôle </a:t>
          </a:r>
          <a:r>
            <a:rPr lang="en-US" sz="1300" b="0" i="0" u="none" baseline="0" dirty="0" smtClean="0"/>
            <a:t>sur les </a:t>
          </a:r>
          <a:r>
            <a:rPr lang="fr-FR" sz="1300" b="0" i="0" u="none" baseline="0" dirty="0" smtClean="0"/>
            <a:t>KPI</a:t>
          </a:r>
          <a:endParaRPr lang="fr-FR" sz="1300" b="0" i="0" u="none" baseline="0" dirty="0"/>
        </a:p>
      </dgm:t>
    </dgm:pt>
    <dgm:pt modelId="{1F8C4CBF-D0A9-49A6-8D73-5803BF70A71C}" type="parTrans" cxnId="{611A4C8A-41F9-4999-ADD8-0E320E795C67}">
      <dgm:prSet/>
      <dgm:spPr/>
      <dgm:t>
        <a:bodyPr/>
        <a:lstStyle/>
        <a:p>
          <a:endParaRPr lang="fr-FR"/>
        </a:p>
      </dgm:t>
    </dgm:pt>
    <dgm:pt modelId="{11C911A8-25F4-4E46-BC03-C49DDACE107F}" type="sibTrans" cxnId="{611A4C8A-41F9-4999-ADD8-0E320E795C67}">
      <dgm:prSet/>
      <dgm:spPr/>
      <dgm:t>
        <a:bodyPr/>
        <a:lstStyle/>
        <a:p>
          <a:endParaRPr lang="fr-FR"/>
        </a:p>
      </dgm:t>
    </dgm:pt>
    <dgm:pt modelId="{FD8DA3B8-DB89-4A6F-90A9-100593876EFA}">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dirty="0"/>
            <a:t>Calendrier de la NSCA</a:t>
          </a:r>
        </a:p>
      </dgm:t>
    </dgm:pt>
    <dgm:pt modelId="{EE40187D-DC7C-499B-9AEC-345F640BCE14}" type="parTrans" cxnId="{6C472970-811D-406A-B86D-2703FAADB65E}">
      <dgm:prSet/>
      <dgm:spPr/>
      <dgm:t>
        <a:bodyPr/>
        <a:lstStyle/>
        <a:p>
          <a:endParaRPr lang="fr-FR"/>
        </a:p>
      </dgm:t>
    </dgm:pt>
    <dgm:pt modelId="{D15502DB-23F6-4841-9B6E-4239FAF980FB}" type="sibTrans" cxnId="{6C472970-811D-406A-B86D-2703FAADB65E}">
      <dgm:prSet/>
      <dgm:spPr/>
      <dgm:t>
        <a:bodyPr/>
        <a:lstStyle/>
        <a:p>
          <a:endParaRPr lang="fr-FR"/>
        </a:p>
      </dgm:t>
    </dgm:pt>
    <dgm:pt modelId="{9BF2350E-22A6-4B93-947D-F8C6B695DFA5}">
      <dgm:prSet phldrT="[Text]" custT="1"/>
      <dgm:spPr/>
      <dgm:t>
        <a:bodyPr/>
        <a:lstStyle/>
        <a:p>
          <a:pPr algn="l" rtl="0">
            <a:spcAft>
              <a:spcPts val="0"/>
            </a:spcAft>
          </a:pPr>
          <a:r>
            <a:rPr lang="fr-FR" sz="1300" b="1" i="0" u="none" baseline="0"/>
            <a:t>Tests sur le terrain !</a:t>
          </a:r>
          <a:r>
            <a:rPr lang="fr-FR" sz="1300" b="0" i="0" u="none" baseline="0"/>
            <a:t> </a:t>
          </a:r>
        </a:p>
      </dgm:t>
    </dgm:pt>
    <dgm:pt modelId="{3401A0B9-6462-4EFA-A2A8-E9DBC2C480A5}" type="sibTrans" cxnId="{B232CD86-E99E-4152-AE8C-C7725F905395}">
      <dgm:prSet/>
      <dgm:spPr/>
      <dgm:t>
        <a:bodyPr/>
        <a:lstStyle/>
        <a:p>
          <a:endParaRPr lang="fr-FR" sz="3200"/>
        </a:p>
      </dgm:t>
    </dgm:pt>
    <dgm:pt modelId="{6C919299-A915-40BB-B83E-3B431A287319}" type="parTrans" cxnId="{B232CD86-E99E-4152-AE8C-C7725F905395}">
      <dgm:prSet/>
      <dgm:spPr/>
      <dgm:t>
        <a:bodyPr/>
        <a:lstStyle/>
        <a:p>
          <a:endParaRPr lang="fr-FR" sz="3200"/>
        </a:p>
      </dgm:t>
    </dgm:pt>
    <dgm:pt modelId="{9EC60C09-E5DC-4BAD-9F71-FF95B98A601D}">
      <dgm:prSet phldrT="[Text]" custT="1"/>
      <dgm:spPr/>
      <dgm:t>
        <a:bodyPr/>
        <a:lstStyle/>
        <a:p>
          <a:pPr algn="l">
            <a:spcAft>
              <a:spcPts val="0"/>
            </a:spcAft>
          </a:pPr>
          <a:endParaRPr lang="fr-FR" sz="1300" dirty="0"/>
        </a:p>
      </dgm:t>
    </dgm:pt>
    <dgm:pt modelId="{8FFB7EBF-578C-4B24-9C06-FC6DF6B79E43}" type="sibTrans" cxnId="{A42C0090-9492-4A6E-AF84-6312EFFFF00D}">
      <dgm:prSet/>
      <dgm:spPr/>
      <dgm:t>
        <a:bodyPr/>
        <a:lstStyle/>
        <a:p>
          <a:endParaRPr lang="fr-FR"/>
        </a:p>
      </dgm:t>
    </dgm:pt>
    <dgm:pt modelId="{502724D0-4275-4B69-8733-D42E25FBAE3E}" type="parTrans" cxnId="{A42C0090-9492-4A6E-AF84-6312EFFFF00D}">
      <dgm:prSet/>
      <dgm:spPr/>
      <dgm:t>
        <a:bodyPr/>
        <a:lstStyle/>
        <a:p>
          <a:endParaRPr lang="fr-FR"/>
        </a:p>
      </dgm:t>
    </dgm:pt>
    <dgm:pt modelId="{AA980911-74F4-4287-91B7-45119BE1922F}">
      <dgm:prSet phldrT="[Text]" custT="1"/>
      <dgm:spPr/>
      <dgm:t>
        <a:bodyPr/>
        <a:lstStyle/>
        <a:p>
          <a:pPr algn="l" rtl="0">
            <a:spcAft>
              <a:spcPts val="0"/>
            </a:spcAft>
          </a:pPr>
          <a:r>
            <a:rPr lang="fr-FR" sz="1300" b="0" i="0" u="none" baseline="0" dirty="0"/>
            <a:t>Importance de </a:t>
          </a:r>
          <a:r>
            <a:rPr lang="fr-FR" sz="1300" b="0" i="0" u="none" baseline="0" dirty="0" smtClean="0"/>
            <a:t/>
          </a:r>
          <a:br>
            <a:rPr lang="fr-FR" sz="1300" b="0" i="0" u="none" baseline="0" dirty="0" smtClean="0"/>
          </a:br>
          <a:r>
            <a:rPr lang="fr-FR" sz="1300" b="0" i="0" u="none" baseline="0" dirty="0" smtClean="0"/>
            <a:t>la </a:t>
          </a:r>
          <a:r>
            <a:rPr lang="fr-FR" sz="1300" b="0" i="0" u="none" baseline="0" dirty="0"/>
            <a:t>qualité des données </a:t>
          </a:r>
        </a:p>
      </dgm:t>
    </dgm:pt>
    <dgm:pt modelId="{64F6C3CA-F929-4ABF-99EB-CCD0D7922BB3}" type="parTrans" cxnId="{4AF1B740-D1DD-4DA7-9F4F-CDCE84993928}">
      <dgm:prSet/>
      <dgm:spPr/>
      <dgm:t>
        <a:bodyPr/>
        <a:lstStyle/>
        <a:p>
          <a:endParaRPr lang="fr-FR"/>
        </a:p>
      </dgm:t>
    </dgm:pt>
    <dgm:pt modelId="{8A7174A2-90C1-468A-B2D8-A9D509BD1081}" type="sibTrans" cxnId="{4AF1B740-D1DD-4DA7-9F4F-CDCE84993928}">
      <dgm:prSet/>
      <dgm:spPr/>
      <dgm:t>
        <a:bodyPr/>
        <a:lstStyle/>
        <a:p>
          <a:endParaRPr lang="fr-FR"/>
        </a:p>
      </dgm:t>
    </dgm:pt>
    <dgm:pt modelId="{18461501-7331-49A9-8327-9C4CFD9D874D}">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dirty="0"/>
            <a:t>Cartographie </a:t>
          </a:r>
          <a:r>
            <a:rPr lang="fr-FR" sz="1300" b="0" i="0" u="none" baseline="0" dirty="0" smtClean="0"/>
            <a:t/>
          </a:r>
          <a:br>
            <a:rPr lang="fr-FR" sz="1300" b="0" i="0" u="none" baseline="0" dirty="0" smtClean="0"/>
          </a:br>
          <a:r>
            <a:rPr lang="fr-FR" sz="1300" b="0" i="0" u="none" baseline="0" dirty="0" smtClean="0"/>
            <a:t>de </a:t>
          </a:r>
          <a:r>
            <a:rPr lang="fr-FR" sz="1300" b="0" i="0" u="none" baseline="0" dirty="0"/>
            <a:t>la chaîne </a:t>
          </a:r>
          <a:r>
            <a:rPr lang="fr-FR" sz="1300" b="0" i="0" u="none" baseline="0" dirty="0" smtClean="0"/>
            <a:t>d’approvisionnement</a:t>
          </a:r>
          <a:endParaRPr lang="fr-FR" sz="1300" b="0" i="0" u="none" baseline="0" dirty="0"/>
        </a:p>
      </dgm:t>
    </dgm:pt>
    <dgm:pt modelId="{2FD80D49-F8DC-40B6-916C-1275901A2A29}" type="parTrans" cxnId="{6EB8FAEC-7F9D-44BD-A4AF-AC03DA6AB7DA}">
      <dgm:prSet/>
      <dgm:spPr/>
      <dgm:t>
        <a:bodyPr/>
        <a:lstStyle/>
        <a:p>
          <a:endParaRPr lang="fr-FR"/>
        </a:p>
      </dgm:t>
    </dgm:pt>
    <dgm:pt modelId="{30706D64-2E38-4D67-BE39-D26F23BDFFE8}" type="sibTrans" cxnId="{6EB8FAEC-7F9D-44BD-A4AF-AC03DA6AB7DA}">
      <dgm:prSet/>
      <dgm:spPr/>
      <dgm:t>
        <a:bodyPr/>
        <a:lstStyle/>
        <a:p>
          <a:endParaRPr lang="fr-FR"/>
        </a:p>
      </dgm:t>
    </dgm:pt>
    <dgm:pt modelId="{3EDD16B4-0668-4CC6-867C-956E4D847C92}">
      <dgm:prSet phldrT="[Text]" custT="1"/>
      <dgm:spPr/>
      <dgm:t>
        <a:bodyPr/>
        <a:lstStyle/>
        <a:p>
          <a:pPr marL="0" marR="0" lvl="0" indent="0"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BCB598C2-7E4D-4132-B807-C862AE7CA021}" type="parTrans" cxnId="{858EA87C-5278-4D4B-A961-EDD5B4DF5B89}">
      <dgm:prSet/>
      <dgm:spPr/>
      <dgm:t>
        <a:bodyPr/>
        <a:lstStyle/>
        <a:p>
          <a:endParaRPr lang="fr-FR"/>
        </a:p>
      </dgm:t>
    </dgm:pt>
    <dgm:pt modelId="{CBA54962-A5AA-4FB5-B2DE-B6DEF528394D}" type="sibTrans" cxnId="{858EA87C-5278-4D4B-A961-EDD5B4DF5B89}">
      <dgm:prSet/>
      <dgm:spPr/>
      <dgm:t>
        <a:bodyPr/>
        <a:lstStyle/>
        <a:p>
          <a:endParaRPr lang="fr-FR"/>
        </a:p>
      </dgm:t>
    </dgm:pt>
    <dgm:pt modelId="{C28EB658-2696-4427-A261-49D65F5E5FDA}">
      <dgm:prSet custT="1"/>
      <dgm:spPr/>
      <dgm:t>
        <a:bodyPr/>
        <a:lstStyle/>
        <a:p>
          <a:pPr algn="l">
            <a:spcAft>
              <a:spcPts val="0"/>
            </a:spcAft>
          </a:pPr>
          <a:endParaRPr lang="fr-FR" sz="1300" dirty="0"/>
        </a:p>
      </dgm:t>
    </dgm:pt>
    <dgm:pt modelId="{ADB4F3B2-0CF9-4A83-9E6D-C86D18FEB5DE}" type="parTrans" cxnId="{200409A2-574E-4042-BEF7-0332064CCC17}">
      <dgm:prSet/>
      <dgm:spPr/>
      <dgm:t>
        <a:bodyPr/>
        <a:lstStyle/>
        <a:p>
          <a:endParaRPr lang="fr-FR"/>
        </a:p>
      </dgm:t>
    </dgm:pt>
    <dgm:pt modelId="{4BEE1370-C048-4CF6-BD97-3AD62D8370CF}" type="sibTrans" cxnId="{200409A2-574E-4042-BEF7-0332064CCC17}">
      <dgm:prSet/>
      <dgm:spPr/>
      <dgm:t>
        <a:bodyPr/>
        <a:lstStyle/>
        <a:p>
          <a:endParaRPr lang="fr-FR"/>
        </a:p>
      </dgm:t>
    </dgm:pt>
    <dgm:pt modelId="{CB20C294-1D2F-452A-A9C0-587F3058F5A4}">
      <dgm:prSet custT="1"/>
      <dgm:spPr/>
      <dgm:t>
        <a:bodyPr/>
        <a:lstStyle/>
        <a:p>
          <a:pPr algn="l" rtl="0">
            <a:spcAft>
              <a:spcPts val="0"/>
            </a:spcAft>
          </a:pPr>
          <a:r>
            <a:rPr lang="fr-FR" sz="1300" b="0" i="0" u="none" baseline="0" dirty="0"/>
            <a:t>Préparation à la mise en œuvre concrète</a:t>
          </a:r>
        </a:p>
      </dgm:t>
    </dgm:pt>
    <dgm:pt modelId="{44978893-C393-4B42-A439-ADA3F5ADFEE2}" type="parTrans" cxnId="{3D0345F6-48EA-4176-95AB-FAD6211C5D82}">
      <dgm:prSet/>
      <dgm:spPr/>
      <dgm:t>
        <a:bodyPr/>
        <a:lstStyle/>
        <a:p>
          <a:endParaRPr lang="fr-FR"/>
        </a:p>
      </dgm:t>
    </dgm:pt>
    <dgm:pt modelId="{82829664-FA39-4F5C-A68E-F34EA6C473A1}" type="sibTrans" cxnId="{3D0345F6-48EA-4176-95AB-FAD6211C5D82}">
      <dgm:prSet/>
      <dgm:spPr/>
      <dgm:t>
        <a:bodyPr/>
        <a:lstStyle/>
        <a:p>
          <a:endParaRPr lang="fr-FR"/>
        </a:p>
      </dgm:t>
    </dgm:pt>
    <dgm:pt modelId="{2A2F7DCF-7D18-45B9-9BA9-8E9963640DEB}">
      <dgm:prSet custT="1"/>
      <dgm:spPr/>
      <dgm:t>
        <a:bodyPr/>
        <a:lstStyle/>
        <a:p>
          <a:pPr algn="l" rtl="0">
            <a:spcAft>
              <a:spcPts val="0"/>
            </a:spcAft>
          </a:pPr>
          <a:r>
            <a:rPr lang="fr-FR" sz="1300" b="0" i="0" u="none" baseline="0" dirty="0"/>
            <a:t>Clôture </a:t>
          </a:r>
        </a:p>
      </dgm:t>
    </dgm:pt>
    <dgm:pt modelId="{96EED351-62CE-4AF0-A750-99F6C9EFAC80}" type="parTrans" cxnId="{C08D3F71-4AE5-453B-A533-511060FBF65C}">
      <dgm:prSet/>
      <dgm:spPr/>
      <dgm:t>
        <a:bodyPr/>
        <a:lstStyle/>
        <a:p>
          <a:endParaRPr lang="fr-FR"/>
        </a:p>
      </dgm:t>
    </dgm:pt>
    <dgm:pt modelId="{4052571A-3FE7-4F01-9502-8F19F753A4A3}" type="sibTrans" cxnId="{C08D3F71-4AE5-453B-A533-511060FBF65C}">
      <dgm:prSet/>
      <dgm:spPr/>
      <dgm:t>
        <a:bodyPr/>
        <a:lstStyle/>
        <a:p>
          <a:endParaRPr lang="fr-FR"/>
        </a:p>
      </dgm:t>
    </dgm:pt>
    <dgm:pt modelId="{DCCCF666-AD57-4063-B049-195DF3F22AD8}">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11F9C5ED-2EE0-4C43-8BFF-7C5EC061DAB4}" type="parTrans" cxnId="{3C781C98-87A6-4E18-B835-89FDC6D6C3E2}">
      <dgm:prSet/>
      <dgm:spPr/>
      <dgm:t>
        <a:bodyPr/>
        <a:lstStyle/>
        <a:p>
          <a:endParaRPr lang="en-US"/>
        </a:p>
      </dgm:t>
    </dgm:pt>
    <dgm:pt modelId="{7031D5EA-B9B5-4126-B29E-F7C2939DF1E2}" type="sibTrans" cxnId="{3C781C98-87A6-4E18-B835-89FDC6D6C3E2}">
      <dgm:prSet/>
      <dgm:spPr/>
      <dgm:t>
        <a:bodyPr/>
        <a:lstStyle/>
        <a:p>
          <a:endParaRPr lang="en-US"/>
        </a:p>
      </dgm:t>
    </dgm:pt>
    <dgm:pt modelId="{E0857ADD-354B-4193-A5A7-DB5D87A466D9}">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955E9E7F-EF0B-4709-BC89-34D2B3DF3747}" type="parTrans" cxnId="{F9624961-E0B3-4713-952E-7808E919362C}">
      <dgm:prSet/>
      <dgm:spPr/>
      <dgm:t>
        <a:bodyPr/>
        <a:lstStyle/>
        <a:p>
          <a:endParaRPr lang="en-US"/>
        </a:p>
      </dgm:t>
    </dgm:pt>
    <dgm:pt modelId="{A1356432-A232-45D8-A5F0-68FF96DD6987}" type="sibTrans" cxnId="{F9624961-E0B3-4713-952E-7808E919362C}">
      <dgm:prSet/>
      <dgm:spPr/>
      <dgm:t>
        <a:bodyPr/>
        <a:lstStyle/>
        <a:p>
          <a:endParaRPr lang="en-US"/>
        </a:p>
      </dgm:t>
    </dgm:pt>
    <dgm:pt modelId="{5A65375D-27F8-40CA-B504-6D0CF515BBB9}">
      <dgm:prSet phldrT="[Text]" custT="1"/>
      <dgm:spPr/>
      <dgm:t>
        <a:bodyPr/>
        <a:lstStyle/>
        <a:p>
          <a:pPr algn="l">
            <a:spcAft>
              <a:spcPts val="0"/>
            </a:spcAft>
          </a:pPr>
          <a:endParaRPr lang="fr-FR" sz="1300" dirty="0"/>
        </a:p>
      </dgm:t>
    </dgm:pt>
    <dgm:pt modelId="{6603A4B1-8FC6-44AE-AEC6-75D81FD25A9C}" type="parTrans" cxnId="{3342F54E-172F-4FB2-B3C1-A7DBABCC1895}">
      <dgm:prSet/>
      <dgm:spPr/>
      <dgm:t>
        <a:bodyPr/>
        <a:lstStyle/>
        <a:p>
          <a:endParaRPr lang="en-US"/>
        </a:p>
      </dgm:t>
    </dgm:pt>
    <dgm:pt modelId="{F6B5C761-3022-4ED4-B4D7-575F97B62840}" type="sibTrans" cxnId="{3342F54E-172F-4FB2-B3C1-A7DBABCC1895}">
      <dgm:prSet/>
      <dgm:spPr/>
      <dgm:t>
        <a:bodyPr/>
        <a:lstStyle/>
        <a:p>
          <a:endParaRPr lang="en-US"/>
        </a:p>
      </dgm:t>
    </dgm:pt>
    <dgm:pt modelId="{E14F729E-23CD-4939-BA88-06411059E464}">
      <dgm:prSet phldrT="[Text]" custT="1"/>
      <dgm:spPr/>
      <dgm:t>
        <a:bodyPr/>
        <a:lstStyle/>
        <a:p>
          <a:pPr algn="l" rtl="0">
            <a:spcAft>
              <a:spcPts val="0"/>
            </a:spcAft>
          </a:pPr>
          <a:r>
            <a:rPr lang="fr-FR" sz="1300" b="0" i="0" u="none" baseline="0" dirty="0"/>
            <a:t>Commentaires issus du projet-pilote</a:t>
          </a:r>
        </a:p>
      </dgm:t>
    </dgm:pt>
    <dgm:pt modelId="{8F6376B9-9E66-4FF1-B15A-1DDE29B7C77C}" type="parTrans" cxnId="{4EB9CDE2-F749-474D-AC1E-6CC3656FAD26}">
      <dgm:prSet/>
      <dgm:spPr/>
      <dgm:t>
        <a:bodyPr/>
        <a:lstStyle/>
        <a:p>
          <a:endParaRPr lang="en-US"/>
        </a:p>
      </dgm:t>
    </dgm:pt>
    <dgm:pt modelId="{27DEDCCB-09BC-4446-A545-FF34402E9825}" type="sibTrans" cxnId="{4EB9CDE2-F749-474D-AC1E-6CC3656FAD26}">
      <dgm:prSet/>
      <dgm:spPr/>
      <dgm:t>
        <a:bodyPr/>
        <a:lstStyle/>
        <a:p>
          <a:endParaRPr lang="en-US"/>
        </a:p>
      </dgm:t>
    </dgm:pt>
    <dgm:pt modelId="{E407767E-60CA-429B-90C1-0C4079D9A0B2}">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a:t>Produits traceurs</a:t>
          </a:r>
        </a:p>
      </dgm:t>
    </dgm:pt>
    <dgm:pt modelId="{009F149B-285D-442D-BC04-C34847895731}" type="parTrans" cxnId="{5767AC84-9A65-4EA7-80E9-ECFFC6F1DC26}">
      <dgm:prSet/>
      <dgm:spPr/>
      <dgm:t>
        <a:bodyPr/>
        <a:lstStyle/>
        <a:p>
          <a:endParaRPr lang="en-US"/>
        </a:p>
      </dgm:t>
    </dgm:pt>
    <dgm:pt modelId="{4AB38AEF-3BF8-4F0A-97DD-099755EEBC4B}" type="sibTrans" cxnId="{5767AC84-9A65-4EA7-80E9-ECFFC6F1DC26}">
      <dgm:prSet/>
      <dgm:spPr/>
      <dgm:t>
        <a:bodyPr/>
        <a:lstStyle/>
        <a:p>
          <a:endParaRPr lang="en-US"/>
        </a:p>
      </dgm:t>
    </dgm:pt>
    <dgm:pt modelId="{DD468503-B7E6-4326-9056-C22975384F4B}">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028BF33E-028B-4572-9EE0-CFAAB42D28BE}" type="parTrans" cxnId="{A4C8A5FC-99FB-45F4-B7BF-47E65AAEFCC3}">
      <dgm:prSet/>
      <dgm:spPr/>
      <dgm:t>
        <a:bodyPr/>
        <a:lstStyle/>
        <a:p>
          <a:endParaRPr lang="en-US"/>
        </a:p>
      </dgm:t>
    </dgm:pt>
    <dgm:pt modelId="{79F1E3EF-201E-4274-9B21-4ECD3BCBC89E}" type="sibTrans" cxnId="{A4C8A5FC-99FB-45F4-B7BF-47E65AAEFCC3}">
      <dgm:prSet/>
      <dgm:spPr/>
      <dgm:t>
        <a:bodyPr/>
        <a:lstStyle/>
        <a:p>
          <a:endParaRPr lang="en-US"/>
        </a:p>
      </dgm:t>
    </dgm:pt>
    <dgm:pt modelId="{5798FFBF-24A6-4259-A2B2-28EFB3D7B222}">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dirty="0"/>
            <a:t>Présentation des tablettes</a:t>
          </a:r>
        </a:p>
      </dgm:t>
    </dgm:pt>
    <dgm:pt modelId="{BB686C76-8256-4752-92CA-4C14B7FC5FD1}" type="parTrans" cxnId="{2ACA54C0-1085-4AB9-8BF2-7C6D0FFD882C}">
      <dgm:prSet/>
      <dgm:spPr/>
      <dgm:t>
        <a:bodyPr/>
        <a:lstStyle/>
        <a:p>
          <a:endParaRPr lang="en-US"/>
        </a:p>
      </dgm:t>
    </dgm:pt>
    <dgm:pt modelId="{896FC8BC-BFF1-4891-8330-FBFAD617DE38}" type="sibTrans" cxnId="{2ACA54C0-1085-4AB9-8BF2-7C6D0FFD882C}">
      <dgm:prSet/>
      <dgm:spPr/>
      <dgm:t>
        <a:bodyPr/>
        <a:lstStyle/>
        <a:p>
          <a:endParaRPr lang="en-US"/>
        </a:p>
      </dgm:t>
    </dgm:pt>
    <dgm:pt modelId="{40D77ED1-6C10-4466-A609-E805B2BA5660}">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5D355B35-FB7E-4CE2-B72D-F0D29A19EA71}" type="parTrans" cxnId="{72C8FCB6-19F7-4742-9B55-8A651F3BE658}">
      <dgm:prSet/>
      <dgm:spPr/>
      <dgm:t>
        <a:bodyPr/>
        <a:lstStyle/>
        <a:p>
          <a:endParaRPr lang="en-US"/>
        </a:p>
      </dgm:t>
    </dgm:pt>
    <dgm:pt modelId="{99954649-B26B-4F28-B3EC-F661F99E5260}" type="sibTrans" cxnId="{72C8FCB6-19F7-4742-9B55-8A651F3BE658}">
      <dgm:prSet/>
      <dgm:spPr/>
      <dgm:t>
        <a:bodyPr/>
        <a:lstStyle/>
        <a:p>
          <a:endParaRPr lang="en-US"/>
        </a:p>
      </dgm:t>
    </dgm:pt>
    <dgm:pt modelId="{C8BB2669-9F46-40EF-AA33-A5C32FF901C1}">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dirty="0"/>
            <a:t>Activité de </a:t>
          </a:r>
          <a:r>
            <a:rPr lang="fr-FR" sz="1300" b="0" i="0" u="none" baseline="0" dirty="0" smtClean="0"/>
            <a:t>jeu de </a:t>
          </a:r>
          <a:r>
            <a:rPr lang="fr-FR" sz="1300" b="0" i="0" u="none" baseline="0" dirty="0"/>
            <a:t>rôle </a:t>
          </a:r>
          <a:r>
            <a:rPr lang="en-US" sz="1300" b="0" i="0" u="none" baseline="0" dirty="0" smtClean="0"/>
            <a:t>sur le </a:t>
          </a:r>
          <a:r>
            <a:rPr lang="en-US" sz="1300" b="0" i="0" u="none" baseline="0" dirty="0" err="1" smtClean="0"/>
            <a:t>modèle</a:t>
          </a:r>
          <a:r>
            <a:rPr lang="en-US" sz="1300" b="0" i="0" u="none" baseline="0" dirty="0" smtClean="0"/>
            <a:t> </a:t>
          </a:r>
          <a:r>
            <a:rPr lang="fr-FR" sz="1300" b="0" i="0" u="none" baseline="0" dirty="0" smtClean="0"/>
            <a:t>CMM</a:t>
          </a:r>
          <a:endParaRPr lang="fr-FR" sz="1300" b="0" i="0" u="none" baseline="0" dirty="0"/>
        </a:p>
      </dgm:t>
    </dgm:pt>
    <dgm:pt modelId="{2334B5CA-7997-4DCE-8A42-F280AB1F6FC9}" type="parTrans" cxnId="{6934703E-2961-4616-9AB8-EEE120865A2E}">
      <dgm:prSet/>
      <dgm:spPr/>
      <dgm:t>
        <a:bodyPr/>
        <a:lstStyle/>
        <a:p>
          <a:endParaRPr lang="en-US"/>
        </a:p>
      </dgm:t>
    </dgm:pt>
    <dgm:pt modelId="{CFB6B8EA-9704-4B66-A8DC-68D2F7C23A03}" type="sibTrans" cxnId="{6934703E-2961-4616-9AB8-EEE120865A2E}">
      <dgm:prSet/>
      <dgm:spPr/>
      <dgm:t>
        <a:bodyPr/>
        <a:lstStyle/>
        <a:p>
          <a:endParaRPr lang="en-US"/>
        </a:p>
      </dgm:t>
    </dgm:pt>
    <dgm:pt modelId="{18012900-FEA5-43DC-8AA1-2036831CC55D}">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77F6C174-1304-47E4-A7A3-077C229FF0F4}" type="parTrans" cxnId="{92A969F0-F8F5-46A1-B471-FCB7ADC0A511}">
      <dgm:prSet/>
      <dgm:spPr/>
      <dgm:t>
        <a:bodyPr/>
        <a:lstStyle/>
        <a:p>
          <a:endParaRPr lang="en-US"/>
        </a:p>
      </dgm:t>
    </dgm:pt>
    <dgm:pt modelId="{EF076B9B-ED10-4E0D-87D4-A6EB19E24673}" type="sibTrans" cxnId="{92A969F0-F8F5-46A1-B471-FCB7ADC0A511}">
      <dgm:prSet/>
      <dgm:spPr/>
      <dgm:t>
        <a:bodyPr/>
        <a:lstStyle/>
        <a:p>
          <a:endParaRPr lang="en-US"/>
        </a:p>
      </dgm:t>
    </dgm:pt>
    <dgm:pt modelId="{148D1439-6E16-4AF0-87EB-002DB677C40E}">
      <dgm:prSet custT="1"/>
      <dgm:spPr/>
      <dgm:t>
        <a:bodyPr/>
        <a:lstStyle/>
        <a:p>
          <a:pPr algn="l">
            <a:spcAft>
              <a:spcPts val="0"/>
            </a:spcAft>
          </a:pPr>
          <a:endParaRPr lang="fr-FR" sz="1300" dirty="0"/>
        </a:p>
      </dgm:t>
    </dgm:pt>
    <dgm:pt modelId="{2DB0ED92-1A76-495C-B138-C0F8EDE12A19}" type="parTrans" cxnId="{EAB2F763-D525-4858-87FF-E09A52E497B1}">
      <dgm:prSet/>
      <dgm:spPr/>
      <dgm:t>
        <a:bodyPr/>
        <a:lstStyle/>
        <a:p>
          <a:endParaRPr lang="en-US"/>
        </a:p>
      </dgm:t>
    </dgm:pt>
    <dgm:pt modelId="{EEA4C0BE-C2C8-4136-A521-9B68FFC37586}" type="sibTrans" cxnId="{EAB2F763-D525-4858-87FF-E09A52E497B1}">
      <dgm:prSet/>
      <dgm:spPr/>
      <dgm:t>
        <a:bodyPr/>
        <a:lstStyle/>
        <a:p>
          <a:endParaRPr lang="en-US"/>
        </a:p>
      </dgm:t>
    </dgm:pt>
    <dgm:pt modelId="{11B9BBDC-CC8C-4954-9113-9FBD6F764A2B}">
      <dgm:prSet custT="1"/>
      <dgm:spPr/>
      <dgm:t>
        <a:bodyPr/>
        <a:lstStyle/>
        <a:p>
          <a:pPr algn="l" rtl="0">
            <a:spcAft>
              <a:spcPts val="0"/>
            </a:spcAft>
          </a:pPr>
          <a:r>
            <a:rPr lang="fr-FR" sz="1300" b="0" i="0" u="none" baseline="0" dirty="0"/>
            <a:t>Dernières questions</a:t>
          </a:r>
        </a:p>
      </dgm:t>
    </dgm:pt>
    <dgm:pt modelId="{BE30431A-3991-4905-8BF9-64C285D3B2AA}" type="parTrans" cxnId="{59D5F490-9A33-4B62-9538-24DAB186E022}">
      <dgm:prSet/>
      <dgm:spPr/>
      <dgm:t>
        <a:bodyPr/>
        <a:lstStyle/>
        <a:p>
          <a:endParaRPr lang="en-US"/>
        </a:p>
      </dgm:t>
    </dgm:pt>
    <dgm:pt modelId="{612A3EFD-5720-4321-8E4B-54696B678C10}" type="sibTrans" cxnId="{59D5F490-9A33-4B62-9538-24DAB186E022}">
      <dgm:prSet/>
      <dgm:spPr/>
      <dgm:t>
        <a:bodyPr/>
        <a:lstStyle/>
        <a:p>
          <a:endParaRPr lang="en-US"/>
        </a:p>
      </dgm:t>
    </dgm:pt>
    <dgm:pt modelId="{1B30C44F-7C62-4BDE-BC72-3610D23EA367}">
      <dgm:prSet custT="1"/>
      <dgm:spPr/>
      <dgm:t>
        <a:bodyPr/>
        <a:lstStyle/>
        <a:p>
          <a:pPr algn="l">
            <a:spcAft>
              <a:spcPts val="0"/>
            </a:spcAft>
          </a:pPr>
          <a:endParaRPr lang="fr-FR" sz="1300" dirty="0"/>
        </a:p>
      </dgm:t>
    </dgm:pt>
    <dgm:pt modelId="{04D48FE5-2A4E-47A1-96E9-6990D2BDA8A0}" type="parTrans" cxnId="{736DD3C8-C5E4-4F66-B2BD-700E5E19A5AB}">
      <dgm:prSet/>
      <dgm:spPr/>
      <dgm:t>
        <a:bodyPr/>
        <a:lstStyle/>
        <a:p>
          <a:endParaRPr lang="en-US"/>
        </a:p>
      </dgm:t>
    </dgm:pt>
    <dgm:pt modelId="{16862003-5760-444B-8D3E-3DD929863E09}" type="sibTrans" cxnId="{736DD3C8-C5E4-4F66-B2BD-700E5E19A5AB}">
      <dgm:prSet/>
      <dgm:spPr/>
      <dgm:t>
        <a:bodyPr/>
        <a:lstStyle/>
        <a:p>
          <a:endParaRPr lang="en-US"/>
        </a:p>
      </dgm:t>
    </dgm:pt>
    <dgm:pt modelId="{68BA48A7-1065-4C27-B8EA-114FE296F00C}">
      <dgm:prSet custT="1"/>
      <dgm:spPr/>
      <dgm:t>
        <a:bodyPr/>
        <a:lstStyle/>
        <a:p>
          <a:pPr algn="l" rtl="0">
            <a:spcAft>
              <a:spcPts val="0"/>
            </a:spcAft>
          </a:pPr>
          <a:r>
            <a:rPr lang="fr-FR" sz="1300" b="0" i="0" u="none" baseline="0" dirty="0"/>
            <a:t>Attribution finale des tâches et </a:t>
          </a:r>
          <a:r>
            <a:rPr lang="en-US" sz="1300" b="0" i="0" u="none" baseline="0" dirty="0" smtClean="0"/>
            <a:t>du </a:t>
          </a:r>
          <a:r>
            <a:rPr lang="en-US" sz="1300" b="0" i="0" u="none" baseline="0" dirty="0" err="1" smtClean="0"/>
            <a:t>matériel</a:t>
          </a:r>
          <a:r>
            <a:rPr lang="fr-FR" sz="1300" b="0" i="0" u="none" baseline="0" dirty="0" smtClean="0"/>
            <a:t> </a:t>
          </a:r>
          <a:r>
            <a:rPr lang="fr-FR" sz="1300" b="0" i="0" u="none" baseline="0" dirty="0"/>
            <a:t>à </a:t>
          </a:r>
          <a:r>
            <a:rPr lang="fr-FR" sz="1300" b="0" i="0" u="none" baseline="0" dirty="0" smtClean="0"/>
            <a:t>l’équipe</a:t>
          </a:r>
          <a:endParaRPr lang="fr-FR" sz="1300" b="0" i="0" u="none" baseline="0" dirty="0"/>
        </a:p>
      </dgm:t>
    </dgm:pt>
    <dgm:pt modelId="{CADF4FF5-1DDA-4AD4-856B-7052FA37382F}" type="parTrans" cxnId="{5F7E20D9-90CB-4E17-9DDB-F64D25445F11}">
      <dgm:prSet/>
      <dgm:spPr/>
      <dgm:t>
        <a:bodyPr/>
        <a:lstStyle/>
        <a:p>
          <a:endParaRPr lang="en-US"/>
        </a:p>
      </dgm:t>
    </dgm:pt>
    <dgm:pt modelId="{81DEAE65-D407-40BE-A0C3-D15E0FFD46AC}" type="sibTrans" cxnId="{5F7E20D9-90CB-4E17-9DDB-F64D25445F11}">
      <dgm:prSet/>
      <dgm:spPr/>
      <dgm:t>
        <a:bodyPr/>
        <a:lstStyle/>
        <a:p>
          <a:endParaRPr lang="en-US"/>
        </a:p>
      </dgm:t>
    </dgm:pt>
    <dgm:pt modelId="{B4409F51-C31C-46EA-91C6-97E98B941C61}">
      <dgm:prSet custT="1"/>
      <dgm:spPr/>
      <dgm:t>
        <a:bodyPr/>
        <a:lstStyle/>
        <a:p>
          <a:pPr algn="l">
            <a:spcAft>
              <a:spcPts val="0"/>
            </a:spcAft>
          </a:pPr>
          <a:endParaRPr lang="fr-FR" sz="1300" dirty="0"/>
        </a:p>
      </dgm:t>
    </dgm:pt>
    <dgm:pt modelId="{CE28F77E-141B-43D0-92A5-3EBAB354F683}" type="parTrans" cxnId="{A703DD9E-2ED5-4EAF-AAEB-7E948A87C01B}">
      <dgm:prSet/>
      <dgm:spPr/>
      <dgm:t>
        <a:bodyPr/>
        <a:lstStyle/>
        <a:p>
          <a:endParaRPr lang="en-US"/>
        </a:p>
      </dgm:t>
    </dgm:pt>
    <dgm:pt modelId="{605A4DAE-EB90-4372-91E3-E68893AF0103}" type="sibTrans" cxnId="{A703DD9E-2ED5-4EAF-AAEB-7E948A87C01B}">
      <dgm:prSet/>
      <dgm:spPr/>
      <dgm:t>
        <a:bodyPr/>
        <a:lstStyle/>
        <a:p>
          <a:endParaRPr lang="en-US"/>
        </a:p>
      </dgm:t>
    </dgm:pt>
    <dgm:pt modelId="{18FD7CE6-43E2-4236-8E2C-C6F2AF364619}">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a:t>Échantillon de la NSCA</a:t>
          </a:r>
        </a:p>
      </dgm:t>
    </dgm:pt>
    <dgm:pt modelId="{83B4A86A-624F-47B7-87D5-22D7346DD112}" type="parTrans" cxnId="{C1D5BB0E-50F2-4C08-804A-757AD41F9075}">
      <dgm:prSet/>
      <dgm:spPr/>
      <dgm:t>
        <a:bodyPr/>
        <a:lstStyle/>
        <a:p>
          <a:endParaRPr lang="en-US"/>
        </a:p>
      </dgm:t>
    </dgm:pt>
    <dgm:pt modelId="{16455C41-F58D-4445-8CAA-9312505554D2}" type="sibTrans" cxnId="{C1D5BB0E-50F2-4C08-804A-757AD41F9075}">
      <dgm:prSet/>
      <dgm:spPr/>
      <dgm:t>
        <a:bodyPr/>
        <a:lstStyle/>
        <a:p>
          <a:endParaRPr lang="en-US"/>
        </a:p>
      </dgm:t>
    </dgm:pt>
    <dgm:pt modelId="{C7E8FE9C-87FA-4C49-A152-9F0442B4240D}">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9AE3DD40-8273-4D9E-94FB-E1168B955004}" type="parTrans" cxnId="{01FE4ADB-E3AF-48B4-A59A-A5B784D970E9}">
      <dgm:prSet/>
      <dgm:spPr/>
      <dgm:t>
        <a:bodyPr/>
        <a:lstStyle/>
        <a:p>
          <a:endParaRPr lang="en-US"/>
        </a:p>
      </dgm:t>
    </dgm:pt>
    <dgm:pt modelId="{9F2937A7-3DFC-43E1-925A-77AA941C9FDB}" type="sibTrans" cxnId="{01FE4ADB-E3AF-48B4-A59A-A5B784D970E9}">
      <dgm:prSet/>
      <dgm:spPr/>
      <dgm:t>
        <a:bodyPr/>
        <a:lstStyle/>
        <a:p>
          <a:endParaRPr lang="en-US"/>
        </a:p>
      </dgm:t>
    </dgm:pt>
    <dgm:pt modelId="{C623DA70-7BAA-479E-AAD0-1DF67505EAEB}">
      <dgm:prSet phldrT="[Text]" custT="1"/>
      <dgm:spPr/>
      <dgm:t>
        <a:bodyPr/>
        <a:lstStyle/>
        <a:p>
          <a:pPr marL="0" marR="0" lvl="0" indent="0"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D4217AB1-C403-444D-9E14-473431DC8C0B}" type="parTrans" cxnId="{22C10C98-EA7C-4ECE-897D-BD5BCB7CBB39}">
      <dgm:prSet/>
      <dgm:spPr/>
      <dgm:t>
        <a:bodyPr/>
        <a:lstStyle/>
        <a:p>
          <a:endParaRPr lang="en-US"/>
        </a:p>
      </dgm:t>
    </dgm:pt>
    <dgm:pt modelId="{069163B4-09B1-4DE1-AE93-6CD6F0E12B6B}" type="sibTrans" cxnId="{22C10C98-EA7C-4ECE-897D-BD5BCB7CBB39}">
      <dgm:prSet/>
      <dgm:spPr/>
      <dgm:t>
        <a:bodyPr/>
        <a:lstStyle/>
        <a:p>
          <a:endParaRPr lang="en-US"/>
        </a:p>
      </dgm:t>
    </dgm:pt>
    <dgm:pt modelId="{D5C0B634-F491-45E7-919C-0E662B78F242}">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DCF18F8C-6862-4511-B997-555AC5610B7F}" type="parTrans" cxnId="{8BCB05E2-6F9F-43FB-A988-474510C9A9B9}">
      <dgm:prSet/>
      <dgm:spPr/>
      <dgm:t>
        <a:bodyPr/>
        <a:lstStyle/>
        <a:p>
          <a:endParaRPr lang="en-US"/>
        </a:p>
      </dgm:t>
    </dgm:pt>
    <dgm:pt modelId="{30A139A9-A8B7-4592-83B5-2C5DF0FB4294}" type="sibTrans" cxnId="{8BCB05E2-6F9F-43FB-A988-474510C9A9B9}">
      <dgm:prSet/>
      <dgm:spPr/>
      <dgm:t>
        <a:bodyPr/>
        <a:lstStyle/>
        <a:p>
          <a:endParaRPr lang="en-US"/>
        </a:p>
      </dgm:t>
    </dgm:pt>
    <dgm:pt modelId="{07413C10-3EC2-45A7-8B00-922DCA1B31E7}">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dirty="0"/>
            <a:t>Collecte des </a:t>
          </a:r>
          <a:r>
            <a:rPr lang="fr-FR" sz="1300" b="0" i="0" u="none" baseline="0" dirty="0" smtClean="0"/>
            <a:t/>
          </a:r>
          <a:br>
            <a:rPr lang="fr-FR" sz="1300" b="0" i="0" u="none" baseline="0" dirty="0" smtClean="0"/>
          </a:br>
          <a:r>
            <a:rPr lang="fr-FR" sz="1300" b="0" i="0" u="none" baseline="0" dirty="0" smtClean="0"/>
            <a:t>données </a:t>
          </a:r>
          <a:r>
            <a:rPr lang="fr-FR" sz="1300" b="0" i="0" u="none" baseline="0" dirty="0"/>
            <a:t>– Avant de partir sur le terrain, que faut-il emporter et quelles méthodes appliquer ?</a:t>
          </a:r>
        </a:p>
      </dgm:t>
    </dgm:pt>
    <dgm:pt modelId="{86D7E824-9365-471A-94CD-536A8B093448}" type="parTrans" cxnId="{8495050A-A4CC-4D85-B69C-7549705CBC64}">
      <dgm:prSet/>
      <dgm:spPr/>
      <dgm:t>
        <a:bodyPr/>
        <a:lstStyle/>
        <a:p>
          <a:endParaRPr lang="en-US"/>
        </a:p>
      </dgm:t>
    </dgm:pt>
    <dgm:pt modelId="{F8682B63-D37F-455B-9F5B-91D09380BC90}" type="sibTrans" cxnId="{8495050A-A4CC-4D85-B69C-7549705CBC64}">
      <dgm:prSet/>
      <dgm:spPr/>
      <dgm:t>
        <a:bodyPr/>
        <a:lstStyle/>
        <a:p>
          <a:endParaRPr lang="en-US"/>
        </a:p>
      </dgm:t>
    </dgm:pt>
    <dgm:pt modelId="{943F06A7-E9AF-455E-8E3E-E81785E23BFC}">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A1B30903-94C9-472B-B89C-603D600951BD}" type="parTrans" cxnId="{A91BAE22-5501-48A7-B183-F6009B5F22C1}">
      <dgm:prSet/>
      <dgm:spPr/>
      <dgm:t>
        <a:bodyPr/>
        <a:lstStyle/>
        <a:p>
          <a:endParaRPr lang="en-US"/>
        </a:p>
      </dgm:t>
    </dgm:pt>
    <dgm:pt modelId="{738861F8-3D6E-4D4D-B1DF-F6D1509ECD75}" type="sibTrans" cxnId="{A91BAE22-5501-48A7-B183-F6009B5F22C1}">
      <dgm:prSet/>
      <dgm:spPr/>
      <dgm:t>
        <a:bodyPr/>
        <a:lstStyle/>
        <a:p>
          <a:endParaRPr lang="en-US"/>
        </a:p>
      </dgm:t>
    </dgm:pt>
    <dgm:pt modelId="{5B5323FA-CF5D-4256-9A58-1A4B8063240D}">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r>
            <a:rPr lang="fr-FR" sz="1300" b="0" i="0" u="none" baseline="0" dirty="0"/>
            <a:t>Création </a:t>
          </a:r>
          <a:r>
            <a:rPr lang="fr-FR" sz="1300" b="0" i="0" u="none" baseline="0" dirty="0" smtClean="0"/>
            <a:t>d’un </a:t>
          </a:r>
          <a:r>
            <a:rPr lang="fr-FR" sz="1300" b="0" i="0" u="none" baseline="0" dirty="0"/>
            <a:t>point </a:t>
          </a:r>
          <a:r>
            <a:rPr lang="fr-FR" sz="1300" b="0" i="0" u="none" baseline="0" dirty="0" smtClean="0"/>
            <a:t>d’accès </a:t>
          </a:r>
          <a:r>
            <a:rPr lang="fr-FR" sz="1300" b="0" i="0" u="none" baseline="0" dirty="0"/>
            <a:t>mobile</a:t>
          </a:r>
        </a:p>
      </dgm:t>
    </dgm:pt>
    <dgm:pt modelId="{73B7F86F-149D-49BD-AF96-A9FE9DE55D40}" type="parTrans" cxnId="{52B35BED-FD64-48F3-9445-6C1166E6EEA7}">
      <dgm:prSet/>
      <dgm:spPr/>
      <dgm:t>
        <a:bodyPr/>
        <a:lstStyle/>
        <a:p>
          <a:endParaRPr lang="en-US"/>
        </a:p>
      </dgm:t>
    </dgm:pt>
    <dgm:pt modelId="{25F01C05-9907-4F13-8D18-0DCBA6C5FC88}" type="sibTrans" cxnId="{52B35BED-FD64-48F3-9445-6C1166E6EEA7}">
      <dgm:prSet/>
      <dgm:spPr/>
      <dgm:t>
        <a:bodyPr/>
        <a:lstStyle/>
        <a:p>
          <a:endParaRPr lang="en-US"/>
        </a:p>
      </dgm:t>
    </dgm:pt>
    <dgm:pt modelId="{23537984-523C-4810-8AAA-26483A9C22E2}">
      <dgm:prSet phldrT="[Text]" custT="1"/>
      <dgm:spPr/>
      <dgm:t>
        <a:bodyPr/>
        <a:lstStyle/>
        <a:p>
          <a:pPr marL="119063" marR="0" lvl="0" indent="-119063" algn="l" defTabSz="914400" rtl="0" eaLnBrk="1" fontAlgn="auto" latinLnBrk="0" hangingPunct="1">
            <a:lnSpc>
              <a:spcPct val="90000"/>
            </a:lnSpc>
            <a:spcBef>
              <a:spcPts val="0"/>
            </a:spcBef>
            <a:spcAft>
              <a:spcPts val="0"/>
            </a:spcAft>
            <a:buClrTx/>
            <a:buSzTx/>
            <a:buFontTx/>
            <a:buNone/>
            <a:tabLst/>
            <a:defRPr/>
          </a:pPr>
          <a:endParaRPr lang="fr-FR" sz="1300" dirty="0"/>
        </a:p>
      </dgm:t>
    </dgm:pt>
    <dgm:pt modelId="{B3B294E4-C827-4A9B-90A6-0101574AD292}" type="parTrans" cxnId="{6675DA91-F0B6-42A9-830B-76FE71531B06}">
      <dgm:prSet/>
      <dgm:spPr/>
      <dgm:t>
        <a:bodyPr/>
        <a:lstStyle/>
        <a:p>
          <a:endParaRPr lang="en-US"/>
        </a:p>
      </dgm:t>
    </dgm:pt>
    <dgm:pt modelId="{B71255AE-B13C-4BAF-A36D-50D94640D02A}" type="sibTrans" cxnId="{6675DA91-F0B6-42A9-830B-76FE71531B06}">
      <dgm:prSet/>
      <dgm:spPr/>
      <dgm:t>
        <a:bodyPr/>
        <a:lstStyle/>
        <a:p>
          <a:endParaRPr lang="en-US"/>
        </a:p>
      </dgm:t>
    </dgm:pt>
    <dgm:pt modelId="{CD5C964F-EEA8-4A34-9AF1-DBC8AACA1D4B}" type="pres">
      <dgm:prSet presAssocID="{5F6F54A6-98E9-41E1-86BC-42A55B4E4C82}" presName="linearFlow" presStyleCnt="0">
        <dgm:presLayoutVars>
          <dgm:dir/>
          <dgm:animLvl val="lvl"/>
          <dgm:resizeHandles val="exact"/>
        </dgm:presLayoutVars>
      </dgm:prSet>
      <dgm:spPr/>
      <dgm:t>
        <a:bodyPr/>
        <a:lstStyle/>
        <a:p>
          <a:endParaRPr lang="fr-FR"/>
        </a:p>
      </dgm:t>
    </dgm:pt>
    <dgm:pt modelId="{900F2BAF-67D7-43AE-82F4-398F89D55DC0}" type="pres">
      <dgm:prSet presAssocID="{49A7C828-8064-4C4D-8E24-CAE9E48997AB}" presName="composite" presStyleCnt="0"/>
      <dgm:spPr/>
    </dgm:pt>
    <dgm:pt modelId="{004C4C04-E850-4E90-9E32-556D4FC72B1F}" type="pres">
      <dgm:prSet presAssocID="{49A7C828-8064-4C4D-8E24-CAE9E48997AB}" presName="parTx" presStyleLbl="node1" presStyleIdx="0" presStyleCnt="4">
        <dgm:presLayoutVars>
          <dgm:chMax val="0"/>
          <dgm:chPref val="0"/>
          <dgm:bulletEnabled val="1"/>
        </dgm:presLayoutVars>
      </dgm:prSet>
      <dgm:spPr/>
      <dgm:t>
        <a:bodyPr/>
        <a:lstStyle/>
        <a:p>
          <a:endParaRPr lang="fr-FR"/>
        </a:p>
      </dgm:t>
    </dgm:pt>
    <dgm:pt modelId="{A2F69591-4A74-41DA-B11E-63A5178DBA22}" type="pres">
      <dgm:prSet presAssocID="{49A7C828-8064-4C4D-8E24-CAE9E48997AB}" presName="parSh" presStyleLbl="node1" presStyleIdx="0" presStyleCnt="4" custLinFactNeighborX="-12804"/>
      <dgm:spPr/>
      <dgm:t>
        <a:bodyPr/>
        <a:lstStyle/>
        <a:p>
          <a:endParaRPr lang="fr-FR"/>
        </a:p>
      </dgm:t>
    </dgm:pt>
    <dgm:pt modelId="{A1DEC87C-5708-40D2-BE87-AD229526EAF9}" type="pres">
      <dgm:prSet presAssocID="{49A7C828-8064-4C4D-8E24-CAE9E48997AB}" presName="desTx" presStyleLbl="fgAcc1" presStyleIdx="0" presStyleCnt="4" custScaleX="179694" custScaleY="98399">
        <dgm:presLayoutVars>
          <dgm:bulletEnabled val="1"/>
        </dgm:presLayoutVars>
      </dgm:prSet>
      <dgm:spPr/>
      <dgm:t>
        <a:bodyPr/>
        <a:lstStyle/>
        <a:p>
          <a:endParaRPr lang="fr-FR"/>
        </a:p>
      </dgm:t>
    </dgm:pt>
    <dgm:pt modelId="{8AC21729-3B03-4E56-A117-B5609DCF8220}" type="pres">
      <dgm:prSet presAssocID="{D53BCB75-5D9D-4148-9759-D1589B899230}" presName="sibTrans" presStyleLbl="sibTrans2D1" presStyleIdx="0" presStyleCnt="3"/>
      <dgm:spPr/>
      <dgm:t>
        <a:bodyPr/>
        <a:lstStyle/>
        <a:p>
          <a:endParaRPr lang="fr-FR"/>
        </a:p>
      </dgm:t>
    </dgm:pt>
    <dgm:pt modelId="{75EF4A00-1129-4AF5-BA9B-CB53B90C57D5}" type="pres">
      <dgm:prSet presAssocID="{D53BCB75-5D9D-4148-9759-D1589B899230}" presName="connTx" presStyleLbl="sibTrans2D1" presStyleIdx="0" presStyleCnt="3"/>
      <dgm:spPr/>
      <dgm:t>
        <a:bodyPr/>
        <a:lstStyle/>
        <a:p>
          <a:endParaRPr lang="fr-FR"/>
        </a:p>
      </dgm:t>
    </dgm:pt>
    <dgm:pt modelId="{842A0363-3109-47E5-B23D-0371B7EC491C}" type="pres">
      <dgm:prSet presAssocID="{751441EA-9913-4B02-B48F-5D569000AF4A}" presName="composite" presStyleCnt="0"/>
      <dgm:spPr/>
    </dgm:pt>
    <dgm:pt modelId="{30870B47-9BA1-46AB-9F2C-C5F52A184F14}" type="pres">
      <dgm:prSet presAssocID="{751441EA-9913-4B02-B48F-5D569000AF4A}" presName="parTx" presStyleLbl="node1" presStyleIdx="0" presStyleCnt="4">
        <dgm:presLayoutVars>
          <dgm:chMax val="0"/>
          <dgm:chPref val="0"/>
          <dgm:bulletEnabled val="1"/>
        </dgm:presLayoutVars>
      </dgm:prSet>
      <dgm:spPr/>
      <dgm:t>
        <a:bodyPr/>
        <a:lstStyle/>
        <a:p>
          <a:endParaRPr lang="fr-FR"/>
        </a:p>
      </dgm:t>
    </dgm:pt>
    <dgm:pt modelId="{FECA37C1-9446-42FA-A070-1806DC1A8E01}" type="pres">
      <dgm:prSet presAssocID="{751441EA-9913-4B02-B48F-5D569000AF4A}" presName="parSh" presStyleLbl="node1" presStyleIdx="1" presStyleCnt="4" custLinFactNeighborX="-12276"/>
      <dgm:spPr/>
      <dgm:t>
        <a:bodyPr/>
        <a:lstStyle/>
        <a:p>
          <a:endParaRPr lang="fr-FR"/>
        </a:p>
      </dgm:t>
    </dgm:pt>
    <dgm:pt modelId="{F8B94307-BE90-44AC-8666-32E47C7BB593}" type="pres">
      <dgm:prSet presAssocID="{751441EA-9913-4B02-B48F-5D569000AF4A}" presName="desTx" presStyleLbl="fgAcc1" presStyleIdx="1" presStyleCnt="4" custScaleX="176205" custScaleY="98399">
        <dgm:presLayoutVars>
          <dgm:bulletEnabled val="1"/>
        </dgm:presLayoutVars>
      </dgm:prSet>
      <dgm:spPr/>
      <dgm:t>
        <a:bodyPr/>
        <a:lstStyle/>
        <a:p>
          <a:endParaRPr lang="fr-FR"/>
        </a:p>
      </dgm:t>
    </dgm:pt>
    <dgm:pt modelId="{C5DCE8E9-2B18-4B63-8C63-8C737F1E9459}" type="pres">
      <dgm:prSet presAssocID="{22BF7DB6-AE63-4C8E-A03E-CDAACA7A20F9}" presName="sibTrans" presStyleLbl="sibTrans2D1" presStyleIdx="1" presStyleCnt="3"/>
      <dgm:spPr/>
      <dgm:t>
        <a:bodyPr/>
        <a:lstStyle/>
        <a:p>
          <a:endParaRPr lang="fr-FR"/>
        </a:p>
      </dgm:t>
    </dgm:pt>
    <dgm:pt modelId="{8286C21E-1B13-4336-BAF4-99F99848C378}" type="pres">
      <dgm:prSet presAssocID="{22BF7DB6-AE63-4C8E-A03E-CDAACA7A20F9}" presName="connTx" presStyleLbl="sibTrans2D1" presStyleIdx="1" presStyleCnt="3"/>
      <dgm:spPr/>
      <dgm:t>
        <a:bodyPr/>
        <a:lstStyle/>
        <a:p>
          <a:endParaRPr lang="fr-FR"/>
        </a:p>
      </dgm:t>
    </dgm:pt>
    <dgm:pt modelId="{8FABB45D-4C87-4F3C-99E2-F6B91A773512}" type="pres">
      <dgm:prSet presAssocID="{E5B23C91-B8BA-47C2-96F4-B36424E6A643}" presName="composite" presStyleCnt="0"/>
      <dgm:spPr/>
    </dgm:pt>
    <dgm:pt modelId="{1D09AA83-6326-454B-A2E9-666BE95A5194}" type="pres">
      <dgm:prSet presAssocID="{E5B23C91-B8BA-47C2-96F4-B36424E6A643}" presName="parTx" presStyleLbl="node1" presStyleIdx="1" presStyleCnt="4">
        <dgm:presLayoutVars>
          <dgm:chMax val="0"/>
          <dgm:chPref val="0"/>
          <dgm:bulletEnabled val="1"/>
        </dgm:presLayoutVars>
      </dgm:prSet>
      <dgm:spPr/>
      <dgm:t>
        <a:bodyPr/>
        <a:lstStyle/>
        <a:p>
          <a:endParaRPr lang="fr-FR"/>
        </a:p>
      </dgm:t>
    </dgm:pt>
    <dgm:pt modelId="{72197538-DCEE-4659-81DA-F7D0CF7E250C}" type="pres">
      <dgm:prSet presAssocID="{E5B23C91-B8BA-47C2-96F4-B36424E6A643}" presName="parSh" presStyleLbl="node1" presStyleIdx="2" presStyleCnt="4" custLinFactNeighborX="-2717"/>
      <dgm:spPr/>
      <dgm:t>
        <a:bodyPr/>
        <a:lstStyle/>
        <a:p>
          <a:endParaRPr lang="fr-FR"/>
        </a:p>
      </dgm:t>
    </dgm:pt>
    <dgm:pt modelId="{DCD5693B-AC4A-4613-9787-8C709B9B45EA}" type="pres">
      <dgm:prSet presAssocID="{E5B23C91-B8BA-47C2-96F4-B36424E6A643}" presName="desTx" presStyleLbl="fgAcc1" presStyleIdx="2" presStyleCnt="4" custScaleX="164059" custScaleY="98399" custLinFactNeighborX="2323" custLinFactNeighborY="-264">
        <dgm:presLayoutVars>
          <dgm:bulletEnabled val="1"/>
        </dgm:presLayoutVars>
      </dgm:prSet>
      <dgm:spPr/>
      <dgm:t>
        <a:bodyPr/>
        <a:lstStyle/>
        <a:p>
          <a:endParaRPr lang="fr-FR"/>
        </a:p>
      </dgm:t>
    </dgm:pt>
    <dgm:pt modelId="{9E703FFE-D686-499A-9300-7403DD266E38}" type="pres">
      <dgm:prSet presAssocID="{FE45FB87-D64B-4F84-A25E-46BA3826F87D}" presName="sibTrans" presStyleLbl="sibTrans2D1" presStyleIdx="2" presStyleCnt="3"/>
      <dgm:spPr/>
      <dgm:t>
        <a:bodyPr/>
        <a:lstStyle/>
        <a:p>
          <a:endParaRPr lang="fr-FR"/>
        </a:p>
      </dgm:t>
    </dgm:pt>
    <dgm:pt modelId="{23035D66-4034-4CC8-9E28-BC4C6A63285F}" type="pres">
      <dgm:prSet presAssocID="{FE45FB87-D64B-4F84-A25E-46BA3826F87D}" presName="connTx" presStyleLbl="sibTrans2D1" presStyleIdx="2" presStyleCnt="3"/>
      <dgm:spPr/>
      <dgm:t>
        <a:bodyPr/>
        <a:lstStyle/>
        <a:p>
          <a:endParaRPr lang="fr-FR"/>
        </a:p>
      </dgm:t>
    </dgm:pt>
    <dgm:pt modelId="{57DC59C6-0015-468B-86CF-A8A6B151A234}" type="pres">
      <dgm:prSet presAssocID="{27686526-F109-477F-BFFD-69A5619CF696}" presName="composite" presStyleCnt="0"/>
      <dgm:spPr/>
    </dgm:pt>
    <dgm:pt modelId="{C9A6F13B-F144-4E81-B027-BB663D26E028}" type="pres">
      <dgm:prSet presAssocID="{27686526-F109-477F-BFFD-69A5619CF696}" presName="parTx" presStyleLbl="node1" presStyleIdx="2" presStyleCnt="4">
        <dgm:presLayoutVars>
          <dgm:chMax val="0"/>
          <dgm:chPref val="0"/>
          <dgm:bulletEnabled val="1"/>
        </dgm:presLayoutVars>
      </dgm:prSet>
      <dgm:spPr/>
      <dgm:t>
        <a:bodyPr/>
        <a:lstStyle/>
        <a:p>
          <a:endParaRPr lang="fr-FR"/>
        </a:p>
      </dgm:t>
    </dgm:pt>
    <dgm:pt modelId="{46E0EE6C-4D8E-4DAC-9FD3-B01923887D07}" type="pres">
      <dgm:prSet presAssocID="{27686526-F109-477F-BFFD-69A5619CF696}" presName="parSh" presStyleLbl="node1" presStyleIdx="3" presStyleCnt="4" custLinFactNeighborX="-2231"/>
      <dgm:spPr/>
      <dgm:t>
        <a:bodyPr/>
        <a:lstStyle/>
        <a:p>
          <a:endParaRPr lang="fr-FR"/>
        </a:p>
      </dgm:t>
    </dgm:pt>
    <dgm:pt modelId="{80CED3C9-D468-4200-8983-2B9A1FC297FF}" type="pres">
      <dgm:prSet presAssocID="{27686526-F109-477F-BFFD-69A5619CF696}" presName="desTx" presStyleLbl="fgAcc1" presStyleIdx="3" presStyleCnt="4" custScaleX="165984" custScaleY="98399">
        <dgm:presLayoutVars>
          <dgm:bulletEnabled val="1"/>
        </dgm:presLayoutVars>
      </dgm:prSet>
      <dgm:spPr/>
      <dgm:t>
        <a:bodyPr/>
        <a:lstStyle/>
        <a:p>
          <a:endParaRPr lang="fr-FR"/>
        </a:p>
      </dgm:t>
    </dgm:pt>
  </dgm:ptLst>
  <dgm:cxnLst>
    <dgm:cxn modelId="{F1EEE05D-FD9F-4754-8CCC-643C75CC274D}" srcId="{49A7C828-8064-4C4D-8E24-CAE9E48997AB}" destId="{1DD23039-7EEA-4963-8DA2-6E8875D09FE5}" srcOrd="0" destOrd="0" parTransId="{85837390-BE42-4AAD-BDE9-FC3E20A60730}" sibTransId="{93EE0851-7C21-408A-9B28-D0E3752B057B}"/>
    <dgm:cxn modelId="{C1D5BB0E-50F2-4C08-804A-757AD41F9075}" srcId="{751441EA-9913-4B02-B48F-5D569000AF4A}" destId="{18FD7CE6-43E2-4236-8E2C-C6F2AF364619}" srcOrd="6" destOrd="0" parTransId="{83B4A86A-624F-47B7-87D5-22D7346DD112}" sibTransId="{16455C41-F58D-4445-8CAA-9312505554D2}"/>
    <dgm:cxn modelId="{EC5A3D24-8BE7-487C-87EC-9E2125CB4924}" type="presOf" srcId="{07413C10-3EC2-45A7-8B00-922DCA1B31E7}" destId="{F8B94307-BE90-44AC-8666-32E47C7BB593}" srcOrd="0" destOrd="8" presId="urn:microsoft.com/office/officeart/2005/8/layout/process3"/>
    <dgm:cxn modelId="{28DD10BD-A836-440A-A905-BEDA0DAB3664}" type="presOf" srcId="{18461501-7331-49A9-8327-9C4CFD9D874D}" destId="{A1DEC87C-5708-40D2-BE87-AD229526EAF9}" srcOrd="0" destOrd="4" presId="urn:microsoft.com/office/officeart/2005/8/layout/process3"/>
    <dgm:cxn modelId="{A703DD9E-2ED5-4EAF-AAEB-7E948A87C01B}" srcId="{27686526-F109-477F-BFFD-69A5619CF696}" destId="{B4409F51-C31C-46EA-91C6-97E98B941C61}" srcOrd="5" destOrd="0" parTransId="{CE28F77E-141B-43D0-92A5-3EBAB354F683}" sibTransId="{605A4DAE-EB90-4372-91E3-E68893AF0103}"/>
    <dgm:cxn modelId="{FEA00850-1B73-457B-85E4-716352CEC53E}" srcId="{5F6F54A6-98E9-41E1-86BC-42A55B4E4C82}" destId="{751441EA-9913-4B02-B48F-5D569000AF4A}" srcOrd="1" destOrd="0" parTransId="{D574463E-4C27-46B4-A731-11AD325ACE4F}" sibTransId="{22BF7DB6-AE63-4C8E-A03E-CDAACA7A20F9}"/>
    <dgm:cxn modelId="{5BDBA5D4-31EC-4ABA-B24A-0E3D3A7F38BF}" type="presOf" srcId="{E407767E-60CA-429B-90C1-0C4079D9A0B2}" destId="{A1DEC87C-5708-40D2-BE87-AD229526EAF9}" srcOrd="0" destOrd="2" presId="urn:microsoft.com/office/officeart/2005/8/layout/process3"/>
    <dgm:cxn modelId="{C312C45F-C769-44DA-A334-4B714A3D290E}" type="presOf" srcId="{C623DA70-7BAA-479E-AAD0-1DF67505EAEB}" destId="{F8B94307-BE90-44AC-8666-32E47C7BB593}" srcOrd="0" destOrd="12" presId="urn:microsoft.com/office/officeart/2005/8/layout/process3"/>
    <dgm:cxn modelId="{3D0345F6-48EA-4176-95AB-FAD6211C5D82}" srcId="{27686526-F109-477F-BFFD-69A5619CF696}" destId="{CB20C294-1D2F-452A-A9C0-587F3058F5A4}" srcOrd="2" destOrd="0" parTransId="{44978893-C393-4B42-A439-ADA3F5ADFEE2}" sibTransId="{82829664-FA39-4F5C-A68E-F34EA6C473A1}"/>
    <dgm:cxn modelId="{2ACA54C0-1085-4AB9-8BF2-7C6D0FFD882C}" srcId="{49A7C828-8064-4C4D-8E24-CAE9E48997AB}" destId="{5798FFBF-24A6-4259-A2B2-28EFB3D7B222}" srcOrd="6" destOrd="0" parTransId="{BB686C76-8256-4752-92CA-4C14B7FC5FD1}" sibTransId="{896FC8BC-BFF1-4891-8330-FBFAD617DE38}"/>
    <dgm:cxn modelId="{03011643-9357-4355-AE57-4F6AFC450978}" type="presOf" srcId="{D5C0B634-F491-45E7-919C-0E662B78F242}" destId="{F8B94307-BE90-44AC-8666-32E47C7BB593}" srcOrd="0" destOrd="11" presId="urn:microsoft.com/office/officeart/2005/8/layout/process3"/>
    <dgm:cxn modelId="{858EA87C-5278-4D4B-A961-EDD5B4DF5B89}" srcId="{49A7C828-8064-4C4D-8E24-CAE9E48997AB}" destId="{3EDD16B4-0668-4CC6-867C-956E4D847C92}" srcOrd="3" destOrd="0" parTransId="{BCB598C2-7E4D-4132-B807-C862AE7CA021}" sibTransId="{CBA54962-A5AA-4FB5-B2DE-B6DEF528394D}"/>
    <dgm:cxn modelId="{DB712EF4-A7DC-44EF-A847-A54E3B897CF3}" type="presOf" srcId="{5D2604CD-ECFB-42A8-A397-46C86503EA43}" destId="{F8B94307-BE90-44AC-8666-32E47C7BB593}" srcOrd="0" destOrd="0" presId="urn:microsoft.com/office/officeart/2005/8/layout/process3"/>
    <dgm:cxn modelId="{8495050A-A4CC-4D85-B69C-7549705CBC64}" srcId="{751441EA-9913-4B02-B48F-5D569000AF4A}" destId="{07413C10-3EC2-45A7-8B00-922DCA1B31E7}" srcOrd="8" destOrd="0" parTransId="{86D7E824-9365-471A-94CD-536A8B093448}" sibTransId="{F8682B63-D37F-455B-9F5B-91D09380BC90}"/>
    <dgm:cxn modelId="{0A81BB57-A830-424B-99F6-749589DD130C}" type="presOf" srcId="{E14F729E-23CD-4939-BA88-06411059E464}" destId="{DCD5693B-AC4A-4613-9787-8C709B9B45EA}" srcOrd="0" destOrd="2" presId="urn:microsoft.com/office/officeart/2005/8/layout/process3"/>
    <dgm:cxn modelId="{52B35BED-FD64-48F3-9445-6C1166E6EEA7}" srcId="{751441EA-9913-4B02-B48F-5D569000AF4A}" destId="{5B5323FA-CF5D-4256-9A58-1A4B8063240D}" srcOrd="10" destOrd="0" parTransId="{73B7F86F-149D-49BD-AF96-A9FE9DE55D40}" sibTransId="{25F01C05-9907-4F13-8D18-0DCBA6C5FC88}"/>
    <dgm:cxn modelId="{0F8ABF23-A502-4665-84AE-35FB7A6A0EC3}" type="presOf" srcId="{DD468503-B7E6-4326-9056-C22975384F4B}" destId="{A1DEC87C-5708-40D2-BE87-AD229526EAF9}" srcOrd="0" destOrd="1" presId="urn:microsoft.com/office/officeart/2005/8/layout/process3"/>
    <dgm:cxn modelId="{84258AB4-E7AE-48A9-8369-DFD9881DB4A8}" type="presOf" srcId="{5F6F54A6-98E9-41E1-86BC-42A55B4E4C82}" destId="{CD5C964F-EEA8-4A34-9AF1-DBC8AACA1D4B}" srcOrd="0" destOrd="0" presId="urn:microsoft.com/office/officeart/2005/8/layout/process3"/>
    <dgm:cxn modelId="{611A4C8A-41F9-4999-ADD8-0E320E795C67}" srcId="{751441EA-9913-4B02-B48F-5D569000AF4A}" destId="{0334A918-2610-4197-8153-46BBA2BDB786}" srcOrd="2" destOrd="0" parTransId="{1F8C4CBF-D0A9-49A6-8D73-5803BF70A71C}" sibTransId="{11C911A8-25F4-4E46-BC03-C49DDACE107F}"/>
    <dgm:cxn modelId="{917825F1-C2F0-4763-98DA-48E5E9C3A2AC}" type="presOf" srcId="{40D77ED1-6C10-4466-A609-E805B2BA5660}" destId="{A1DEC87C-5708-40D2-BE87-AD229526EAF9}" srcOrd="0" destOrd="5" presId="urn:microsoft.com/office/officeart/2005/8/layout/process3"/>
    <dgm:cxn modelId="{A42C0090-9492-4A6E-AF84-6312EFFFF00D}" srcId="{E5B23C91-B8BA-47C2-96F4-B36424E6A643}" destId="{9EC60C09-E5DC-4BAD-9F71-FF95B98A601D}" srcOrd="1" destOrd="0" parTransId="{502724D0-4275-4B69-8733-D42E25FBAE3E}" sibTransId="{8FFB7EBF-578C-4B24-9C06-FC6DF6B79E43}"/>
    <dgm:cxn modelId="{3342F54E-172F-4FB2-B3C1-A7DBABCC1895}" srcId="{E5B23C91-B8BA-47C2-96F4-B36424E6A643}" destId="{5A65375D-27F8-40CA-B504-6D0CF515BBB9}" srcOrd="3" destOrd="0" parTransId="{6603A4B1-8FC6-44AE-AEC6-75D81FD25A9C}" sibTransId="{F6B5C761-3022-4ED4-B4D7-575F97B62840}"/>
    <dgm:cxn modelId="{B4608EE8-D3D3-4635-B714-BE1B8FE850A5}" type="presOf" srcId="{18012900-FEA5-43DC-8AA1-2036831CC55D}" destId="{A1DEC87C-5708-40D2-BE87-AD229526EAF9}" srcOrd="0" destOrd="9" presId="urn:microsoft.com/office/officeart/2005/8/layout/process3"/>
    <dgm:cxn modelId="{5F7E20D9-90CB-4E17-9DDB-F64D25445F11}" srcId="{27686526-F109-477F-BFFD-69A5619CF696}" destId="{68BA48A7-1065-4C27-B8EA-114FE296F00C}" srcOrd="6" destOrd="0" parTransId="{CADF4FF5-1DDA-4AD4-856B-7052FA37382F}" sibTransId="{81DEAE65-D407-40BE-A0C3-D15E0FFD46AC}"/>
    <dgm:cxn modelId="{E51780DA-6529-4855-910F-940CC69684AC}" type="presOf" srcId="{4A23D8C6-D0A7-4641-88C6-CF2DC52D0890}" destId="{A1DEC87C-5708-40D2-BE87-AD229526EAF9}" srcOrd="0" destOrd="8" presId="urn:microsoft.com/office/officeart/2005/8/layout/process3"/>
    <dgm:cxn modelId="{4643A9E8-2777-4B4B-8606-91BAD5DD6189}" srcId="{5F6F54A6-98E9-41E1-86BC-42A55B4E4C82}" destId="{27686526-F109-477F-BFFD-69A5619CF696}" srcOrd="3" destOrd="0" parTransId="{70F5CD6D-30D6-4BAB-B243-9EACACCE1023}" sibTransId="{231B2601-F780-4027-975A-10E471C07506}"/>
    <dgm:cxn modelId="{C41357CD-AE8C-4217-B375-D48D6D275943}" type="presOf" srcId="{5B5323FA-CF5D-4256-9A58-1A4B8063240D}" destId="{F8B94307-BE90-44AC-8666-32E47C7BB593}" srcOrd="0" destOrd="10" presId="urn:microsoft.com/office/officeart/2005/8/layout/process3"/>
    <dgm:cxn modelId="{56DA85E7-33C4-4FE3-801F-E6AB650772A3}" type="presOf" srcId="{D53BCB75-5D9D-4148-9759-D1589B899230}" destId="{75EF4A00-1129-4AF5-BA9B-CB53B90C57D5}" srcOrd="1" destOrd="0" presId="urn:microsoft.com/office/officeart/2005/8/layout/process3"/>
    <dgm:cxn modelId="{A91BAE22-5501-48A7-B183-F6009B5F22C1}" srcId="{751441EA-9913-4B02-B48F-5D569000AF4A}" destId="{943F06A7-E9AF-455E-8E3E-E81785E23BFC}" srcOrd="7" destOrd="0" parTransId="{A1B30903-94C9-472B-B89C-603D600951BD}" sibTransId="{738861F8-3D6E-4D4D-B1DF-F6D1509ECD75}"/>
    <dgm:cxn modelId="{2D3C2D2E-C4AD-4424-BF25-97E64B076A85}" type="presOf" srcId="{22BF7DB6-AE63-4C8E-A03E-CDAACA7A20F9}" destId="{8286C21E-1B13-4336-BAF4-99F99848C378}" srcOrd="1" destOrd="0" presId="urn:microsoft.com/office/officeart/2005/8/layout/process3"/>
    <dgm:cxn modelId="{7BA42218-5BCC-40C6-A586-73C3909E8E4A}" srcId="{27686526-F109-477F-BFFD-69A5619CF696}" destId="{B5929F7B-2758-42B5-B24D-CC20151601A4}" srcOrd="0" destOrd="0" parTransId="{A2BB2AA4-6356-4E9F-A8FB-235424543FA7}" sibTransId="{5E9453C0-98F1-4BD8-AF52-A44A01FE319F}"/>
    <dgm:cxn modelId="{E1B864D7-D5D5-4B2E-B408-F20467EB3362}" srcId="{49A7C828-8064-4C4D-8E24-CAE9E48997AB}" destId="{4A23D8C6-D0A7-4641-88C6-CF2DC52D0890}" srcOrd="8" destOrd="0" parTransId="{CF17E009-F3A2-48DA-BA1B-2DC88F454ABF}" sibTransId="{AFC58DEF-7A17-4091-B260-D6B1991C734C}"/>
    <dgm:cxn modelId="{29DA8A3C-5234-4EDE-8780-EA95C9601B71}" type="presOf" srcId="{AA980911-74F4-4287-91B7-45119BE1922F}" destId="{DCD5693B-AC4A-4613-9787-8C709B9B45EA}" srcOrd="0" destOrd="4" presId="urn:microsoft.com/office/officeart/2005/8/layout/process3"/>
    <dgm:cxn modelId="{6675DA91-F0B6-42A9-830B-76FE71531B06}" srcId="{751441EA-9913-4B02-B48F-5D569000AF4A}" destId="{23537984-523C-4810-8AAA-26483A9C22E2}" srcOrd="9" destOrd="0" parTransId="{B3B294E4-C827-4A9B-90A6-0101574AD292}" sibTransId="{B71255AE-B13C-4BAF-A36D-50D94640D02A}"/>
    <dgm:cxn modelId="{E8904EE5-4084-40FC-BE77-A2098B0C6634}" type="presOf" srcId="{D53BCB75-5D9D-4148-9759-D1589B899230}" destId="{8AC21729-3B03-4E56-A117-B5609DCF8220}" srcOrd="0" destOrd="0" presId="urn:microsoft.com/office/officeart/2005/8/layout/process3"/>
    <dgm:cxn modelId="{736DD3C8-C5E4-4F66-B2BD-700E5E19A5AB}" srcId="{27686526-F109-477F-BFFD-69A5619CF696}" destId="{1B30C44F-7C62-4BDE-BC72-3610D23EA367}" srcOrd="3" destOrd="0" parTransId="{04D48FE5-2A4E-47A1-96E9-6990D2BDA8A0}" sibTransId="{16862003-5760-444B-8D3E-3DD929863E09}"/>
    <dgm:cxn modelId="{B232CD86-E99E-4152-AE8C-C7725F905395}" srcId="{E5B23C91-B8BA-47C2-96F4-B36424E6A643}" destId="{9BF2350E-22A6-4B93-947D-F8C6B695DFA5}" srcOrd="0" destOrd="0" parTransId="{6C919299-A915-40BB-B83E-3B431A287319}" sibTransId="{3401A0B9-6462-4EFA-A2A8-E9DBC2C480A5}"/>
    <dgm:cxn modelId="{9484E490-F10A-4081-A6AA-0EF5F0840D7A}" type="presOf" srcId="{C8BB2669-9F46-40EF-AA33-A5C32FF901C1}" destId="{A1DEC87C-5708-40D2-BE87-AD229526EAF9}" srcOrd="0" destOrd="10" presId="urn:microsoft.com/office/officeart/2005/8/layout/process3"/>
    <dgm:cxn modelId="{D26828BD-5F6B-49DD-B375-35483E729417}" type="presOf" srcId="{1DD23039-7EEA-4963-8DA2-6E8875D09FE5}" destId="{A1DEC87C-5708-40D2-BE87-AD229526EAF9}" srcOrd="0" destOrd="0" presId="urn:microsoft.com/office/officeart/2005/8/layout/process3"/>
    <dgm:cxn modelId="{54B3A5BA-A029-4307-9778-2B9A802B2CF0}" srcId="{751441EA-9913-4B02-B48F-5D569000AF4A}" destId="{5D2604CD-ECFB-42A8-A397-46C86503EA43}" srcOrd="0" destOrd="0" parTransId="{B1F4FCA4-5140-48CD-9D29-6FFFA9E727B4}" sibTransId="{8BF0FCFB-354B-48B1-A87E-9CE922C900D9}"/>
    <dgm:cxn modelId="{A6C50921-409F-46CD-9ABD-969E51D34C23}" type="presOf" srcId="{FD8DA3B8-DB89-4A6F-90A9-100593876EFA}" destId="{F8B94307-BE90-44AC-8666-32E47C7BB593}" srcOrd="0" destOrd="4" presId="urn:microsoft.com/office/officeart/2005/8/layout/process3"/>
    <dgm:cxn modelId="{94EBCB90-061D-4EF2-AAC3-CA6282FF0AD5}" type="presOf" srcId="{2A2F7DCF-7D18-45B9-9BA9-8E9963640DEB}" destId="{80CED3C9-D468-4200-8983-2B9A1FC297FF}" srcOrd="0" destOrd="8" presId="urn:microsoft.com/office/officeart/2005/8/layout/process3"/>
    <dgm:cxn modelId="{EAB2F763-D525-4858-87FF-E09A52E497B1}" srcId="{27686526-F109-477F-BFFD-69A5619CF696}" destId="{148D1439-6E16-4AF0-87EB-002DB677C40E}" srcOrd="7" destOrd="0" parTransId="{2DB0ED92-1A76-495C-B138-C0F8EDE12A19}" sibTransId="{EEA4C0BE-C2C8-4136-A521-9B68FFC37586}"/>
    <dgm:cxn modelId="{6934703E-2961-4616-9AB8-EEE120865A2E}" srcId="{49A7C828-8064-4C4D-8E24-CAE9E48997AB}" destId="{C8BB2669-9F46-40EF-AA33-A5C32FF901C1}" srcOrd="10" destOrd="0" parTransId="{2334B5CA-7997-4DCE-8A42-F280AB1F6FC9}" sibTransId="{CFB6B8EA-9704-4B66-A8DC-68D2F7C23A03}"/>
    <dgm:cxn modelId="{3268E8FB-59A2-4024-ADD4-9587C9BFA3CD}" type="presOf" srcId="{E0857ADD-354B-4193-A5A7-DB5D87A466D9}" destId="{F8B94307-BE90-44AC-8666-32E47C7BB593}" srcOrd="0" destOrd="3" presId="urn:microsoft.com/office/officeart/2005/8/layout/process3"/>
    <dgm:cxn modelId="{7FA83916-F207-4FB0-B850-70FB29D0E8C7}" type="presOf" srcId="{5798FFBF-24A6-4259-A2B2-28EFB3D7B222}" destId="{A1DEC87C-5708-40D2-BE87-AD229526EAF9}" srcOrd="0" destOrd="6" presId="urn:microsoft.com/office/officeart/2005/8/layout/process3"/>
    <dgm:cxn modelId="{919DC526-2B2D-4CD4-907E-4B5030DAACE0}" type="presOf" srcId="{751441EA-9913-4B02-B48F-5D569000AF4A}" destId="{FECA37C1-9446-42FA-A070-1806DC1A8E01}" srcOrd="1" destOrd="0" presId="urn:microsoft.com/office/officeart/2005/8/layout/process3"/>
    <dgm:cxn modelId="{373B0A48-C390-4312-B523-8097C0331915}" type="presOf" srcId="{11B9BBDC-CC8C-4954-9113-9FBD6F764A2B}" destId="{80CED3C9-D468-4200-8983-2B9A1FC297FF}" srcOrd="0" destOrd="4" presId="urn:microsoft.com/office/officeart/2005/8/layout/process3"/>
    <dgm:cxn modelId="{369423EB-1580-45CC-8210-0FAC3017A6DC}" type="presOf" srcId="{49A7C828-8064-4C4D-8E24-CAE9E48997AB}" destId="{004C4C04-E850-4E90-9E32-556D4FC72B1F}" srcOrd="0" destOrd="0" presId="urn:microsoft.com/office/officeart/2005/8/layout/process3"/>
    <dgm:cxn modelId="{72C8FCB6-19F7-4742-9B55-8A651F3BE658}" srcId="{49A7C828-8064-4C4D-8E24-CAE9E48997AB}" destId="{40D77ED1-6C10-4466-A609-E805B2BA5660}" srcOrd="5" destOrd="0" parTransId="{5D355B35-FB7E-4CE2-B72D-F0D29A19EA71}" sibTransId="{99954649-B26B-4F28-B3EC-F661F99E5260}"/>
    <dgm:cxn modelId="{DCA36FAC-A24B-4674-BAE6-12802F1AFF5F}" srcId="{5F6F54A6-98E9-41E1-86BC-42A55B4E4C82}" destId="{49A7C828-8064-4C4D-8E24-CAE9E48997AB}" srcOrd="0" destOrd="0" parTransId="{B05644BA-5C6E-4E38-90FF-91BF14D84B75}" sibTransId="{D53BCB75-5D9D-4148-9759-D1589B899230}"/>
    <dgm:cxn modelId="{3C781C98-87A6-4E18-B835-89FDC6D6C3E2}" srcId="{49A7C828-8064-4C4D-8E24-CAE9E48997AB}" destId="{DCCCF666-AD57-4063-B049-195DF3F22AD8}" srcOrd="7" destOrd="0" parTransId="{11F9C5ED-2EE0-4C43-8BFF-7C5EC061DAB4}" sibTransId="{7031D5EA-B9B5-4126-B29E-F7C2939DF1E2}"/>
    <dgm:cxn modelId="{328983C1-545A-4995-9D4F-E7EBC668D803}" type="presOf" srcId="{B4409F51-C31C-46EA-91C6-97E98B941C61}" destId="{80CED3C9-D468-4200-8983-2B9A1FC297FF}" srcOrd="0" destOrd="5" presId="urn:microsoft.com/office/officeart/2005/8/layout/process3"/>
    <dgm:cxn modelId="{22C10C98-EA7C-4ECE-897D-BD5BCB7CBB39}" srcId="{751441EA-9913-4B02-B48F-5D569000AF4A}" destId="{C623DA70-7BAA-479E-AAD0-1DF67505EAEB}" srcOrd="12" destOrd="0" parTransId="{D4217AB1-C403-444D-9E14-473431DC8C0B}" sibTransId="{069163B4-09B1-4DE1-AE93-6CD6F0E12B6B}"/>
    <dgm:cxn modelId="{9F722D7E-C390-49B1-A4D5-9825E5B0FCE4}" type="presOf" srcId="{5A65375D-27F8-40CA-B504-6D0CF515BBB9}" destId="{DCD5693B-AC4A-4613-9787-8C709B9B45EA}" srcOrd="0" destOrd="3" presId="urn:microsoft.com/office/officeart/2005/8/layout/process3"/>
    <dgm:cxn modelId="{8DD3791B-4681-46EF-B1E8-9C669D399469}" type="presOf" srcId="{FE45FB87-D64B-4F84-A25E-46BA3826F87D}" destId="{9E703FFE-D686-499A-9300-7403DD266E38}" srcOrd="0" destOrd="0" presId="urn:microsoft.com/office/officeart/2005/8/layout/process3"/>
    <dgm:cxn modelId="{6C472970-811D-406A-B86D-2703FAADB65E}" srcId="{751441EA-9913-4B02-B48F-5D569000AF4A}" destId="{FD8DA3B8-DB89-4A6F-90A9-100593876EFA}" srcOrd="4" destOrd="0" parTransId="{EE40187D-DC7C-499B-9AEC-345F640BCE14}" sibTransId="{D15502DB-23F6-4841-9B6E-4239FAF980FB}"/>
    <dgm:cxn modelId="{5767AC84-9A65-4EA7-80E9-ECFFC6F1DC26}" srcId="{49A7C828-8064-4C4D-8E24-CAE9E48997AB}" destId="{E407767E-60CA-429B-90C1-0C4079D9A0B2}" srcOrd="2" destOrd="0" parTransId="{009F149B-285D-442D-BC04-C34847895731}" sibTransId="{4AB38AEF-3BF8-4F0A-97DD-099755EEBC4B}"/>
    <dgm:cxn modelId="{A4C8A5FC-99FB-45F4-B7BF-47E65AAEFCC3}" srcId="{49A7C828-8064-4C4D-8E24-CAE9E48997AB}" destId="{DD468503-B7E6-4326-9056-C22975384F4B}" srcOrd="1" destOrd="0" parTransId="{028BF33E-028B-4572-9EE0-CFAAB42D28BE}" sibTransId="{79F1E3EF-201E-4274-9B21-4ECD3BCBC89E}"/>
    <dgm:cxn modelId="{73F2105B-C0BC-4A2E-BF7D-6151184698CA}" type="presOf" srcId="{CB20C294-1D2F-452A-A9C0-587F3058F5A4}" destId="{80CED3C9-D468-4200-8983-2B9A1FC297FF}" srcOrd="0" destOrd="2" presId="urn:microsoft.com/office/officeart/2005/8/layout/process3"/>
    <dgm:cxn modelId="{67322FB8-DB00-4DFC-8AC0-6566025B5A57}" type="presOf" srcId="{18FD7CE6-43E2-4236-8E2C-C6F2AF364619}" destId="{F8B94307-BE90-44AC-8666-32E47C7BB593}" srcOrd="0" destOrd="6" presId="urn:microsoft.com/office/officeart/2005/8/layout/process3"/>
    <dgm:cxn modelId="{AF6A9E60-A265-4C45-80F6-776E1379508E}" type="presOf" srcId="{FE45FB87-D64B-4F84-A25E-46BA3826F87D}" destId="{23035D66-4034-4CC8-9E28-BC4C6A63285F}" srcOrd="1" destOrd="0" presId="urn:microsoft.com/office/officeart/2005/8/layout/process3"/>
    <dgm:cxn modelId="{5AEFD5A8-6C23-4C88-B7E8-F534A68A6440}" type="presOf" srcId="{B3CD074D-6CF4-4E7F-A71D-9040E3B61562}" destId="{F8B94307-BE90-44AC-8666-32E47C7BB593}" srcOrd="0" destOrd="1" presId="urn:microsoft.com/office/officeart/2005/8/layout/process3"/>
    <dgm:cxn modelId="{4EB9CDE2-F749-474D-AC1E-6CC3656FAD26}" srcId="{E5B23C91-B8BA-47C2-96F4-B36424E6A643}" destId="{E14F729E-23CD-4939-BA88-06411059E464}" srcOrd="2" destOrd="0" parTransId="{8F6376B9-9E66-4FF1-B15A-1DDE29B7C77C}" sibTransId="{27DEDCCB-09BC-4446-A545-FF34402E9825}"/>
    <dgm:cxn modelId="{C42CEA28-2574-4212-AB16-C9FD3879F9EF}" type="presOf" srcId="{68BA48A7-1065-4C27-B8EA-114FE296F00C}" destId="{80CED3C9-D468-4200-8983-2B9A1FC297FF}" srcOrd="0" destOrd="6" presId="urn:microsoft.com/office/officeart/2005/8/layout/process3"/>
    <dgm:cxn modelId="{C08D3F71-4AE5-453B-A533-511060FBF65C}" srcId="{27686526-F109-477F-BFFD-69A5619CF696}" destId="{2A2F7DCF-7D18-45B9-9BA9-8E9963640DEB}" srcOrd="8" destOrd="0" parTransId="{96EED351-62CE-4AF0-A750-99F6C9EFAC80}" sibTransId="{4052571A-3FE7-4F01-9502-8F19F753A4A3}"/>
    <dgm:cxn modelId="{526619E1-97EE-4973-8CE4-B74BB0381E6F}" type="presOf" srcId="{DCCCF666-AD57-4063-B049-195DF3F22AD8}" destId="{A1DEC87C-5708-40D2-BE87-AD229526EAF9}" srcOrd="0" destOrd="7" presId="urn:microsoft.com/office/officeart/2005/8/layout/process3"/>
    <dgm:cxn modelId="{92A969F0-F8F5-46A1-B471-FCB7ADC0A511}" srcId="{49A7C828-8064-4C4D-8E24-CAE9E48997AB}" destId="{18012900-FEA5-43DC-8AA1-2036831CC55D}" srcOrd="9" destOrd="0" parTransId="{77F6C174-1304-47E4-A7A3-077C229FF0F4}" sibTransId="{EF076B9B-ED10-4E0D-87D4-A6EB19E24673}"/>
    <dgm:cxn modelId="{8BCB05E2-6F9F-43FB-A988-474510C9A9B9}" srcId="{751441EA-9913-4B02-B48F-5D569000AF4A}" destId="{D5C0B634-F491-45E7-919C-0E662B78F242}" srcOrd="11" destOrd="0" parTransId="{DCF18F8C-6862-4511-B997-555AC5610B7F}" sibTransId="{30A139A9-A8B7-4592-83B5-2C5DF0FB4294}"/>
    <dgm:cxn modelId="{EF005425-37E6-4D64-B81D-924FB1E8FEAF}" type="presOf" srcId="{23537984-523C-4810-8AAA-26483A9C22E2}" destId="{F8B94307-BE90-44AC-8666-32E47C7BB593}" srcOrd="0" destOrd="9" presId="urn:microsoft.com/office/officeart/2005/8/layout/process3"/>
    <dgm:cxn modelId="{B5347AD1-74A8-4449-AA36-719E57DA0198}" type="presOf" srcId="{27686526-F109-477F-BFFD-69A5619CF696}" destId="{46E0EE6C-4D8E-4DAC-9FD3-B01923887D07}" srcOrd="1" destOrd="0" presId="urn:microsoft.com/office/officeart/2005/8/layout/process3"/>
    <dgm:cxn modelId="{12D45930-5C26-4938-9EAA-06DE2E4100A5}" type="presOf" srcId="{9EC60C09-E5DC-4BAD-9F71-FF95B98A601D}" destId="{DCD5693B-AC4A-4613-9787-8C709B9B45EA}" srcOrd="0" destOrd="1" presId="urn:microsoft.com/office/officeart/2005/8/layout/process3"/>
    <dgm:cxn modelId="{53DC157B-B1FF-4154-869C-91C48080CFF4}" type="presOf" srcId="{0334A918-2610-4197-8153-46BBA2BDB786}" destId="{F8B94307-BE90-44AC-8666-32E47C7BB593}" srcOrd="0" destOrd="2" presId="urn:microsoft.com/office/officeart/2005/8/layout/process3"/>
    <dgm:cxn modelId="{4AF1B740-D1DD-4DA7-9F4F-CDCE84993928}" srcId="{E5B23C91-B8BA-47C2-96F4-B36424E6A643}" destId="{AA980911-74F4-4287-91B7-45119BE1922F}" srcOrd="4" destOrd="0" parTransId="{64F6C3CA-F929-4ABF-99EB-CCD0D7922BB3}" sibTransId="{8A7174A2-90C1-468A-B2D8-A9D509BD1081}"/>
    <dgm:cxn modelId="{3D00EDFB-F86F-435A-B852-8BA15AA67576}" type="presOf" srcId="{27686526-F109-477F-BFFD-69A5619CF696}" destId="{C9A6F13B-F144-4E81-B027-BB663D26E028}" srcOrd="0" destOrd="0" presId="urn:microsoft.com/office/officeart/2005/8/layout/process3"/>
    <dgm:cxn modelId="{8904A954-4627-4056-A043-15C0827A04EA}" type="presOf" srcId="{B5929F7B-2758-42B5-B24D-CC20151601A4}" destId="{80CED3C9-D468-4200-8983-2B9A1FC297FF}" srcOrd="0" destOrd="0" presId="urn:microsoft.com/office/officeart/2005/8/layout/process3"/>
    <dgm:cxn modelId="{01FE4ADB-E3AF-48B4-A59A-A5B784D970E9}" srcId="{751441EA-9913-4B02-B48F-5D569000AF4A}" destId="{C7E8FE9C-87FA-4C49-A152-9F0442B4240D}" srcOrd="5" destOrd="0" parTransId="{9AE3DD40-8273-4D9E-94FB-E1168B955004}" sibTransId="{9F2937A7-3DFC-43E1-925A-77AA941C9FDB}"/>
    <dgm:cxn modelId="{FEF02FB5-70BE-40FA-B8E0-A2C6138FB72F}" type="presOf" srcId="{1B30C44F-7C62-4BDE-BC72-3610D23EA367}" destId="{80CED3C9-D468-4200-8983-2B9A1FC297FF}" srcOrd="0" destOrd="3" presId="urn:microsoft.com/office/officeart/2005/8/layout/process3"/>
    <dgm:cxn modelId="{68E4A3F9-11E1-4BAC-B9A4-531BAD64AA94}" type="presOf" srcId="{49A7C828-8064-4C4D-8E24-CAE9E48997AB}" destId="{A2F69591-4A74-41DA-B11E-63A5178DBA22}" srcOrd="1" destOrd="0" presId="urn:microsoft.com/office/officeart/2005/8/layout/process3"/>
    <dgm:cxn modelId="{8CD59137-A06F-4B0D-9FD2-4776266A7701}" type="presOf" srcId="{3EDD16B4-0668-4CC6-867C-956E4D847C92}" destId="{A1DEC87C-5708-40D2-BE87-AD229526EAF9}" srcOrd="0" destOrd="3" presId="urn:microsoft.com/office/officeart/2005/8/layout/process3"/>
    <dgm:cxn modelId="{03D170B0-6F0C-40D8-BB45-F2D776189F41}" type="presOf" srcId="{C28EB658-2696-4427-A261-49D65F5E5FDA}" destId="{80CED3C9-D468-4200-8983-2B9A1FC297FF}" srcOrd="0" destOrd="1" presId="urn:microsoft.com/office/officeart/2005/8/layout/process3"/>
    <dgm:cxn modelId="{F9624961-E0B3-4713-952E-7808E919362C}" srcId="{751441EA-9913-4B02-B48F-5D569000AF4A}" destId="{E0857ADD-354B-4193-A5A7-DB5D87A466D9}" srcOrd="3" destOrd="0" parTransId="{955E9E7F-EF0B-4709-BC89-34D2B3DF3747}" sibTransId="{A1356432-A232-45D8-A5F0-68FF96DD6987}"/>
    <dgm:cxn modelId="{18A8A7E6-237F-454A-B13C-7D69BEE8E357}" type="presOf" srcId="{22BF7DB6-AE63-4C8E-A03E-CDAACA7A20F9}" destId="{C5DCE8E9-2B18-4B63-8C63-8C737F1E9459}" srcOrd="0" destOrd="0" presId="urn:microsoft.com/office/officeart/2005/8/layout/process3"/>
    <dgm:cxn modelId="{39FD41B6-BB3F-474B-96AA-821E65725BAE}" type="presOf" srcId="{751441EA-9913-4B02-B48F-5D569000AF4A}" destId="{30870B47-9BA1-46AB-9F2C-C5F52A184F14}" srcOrd="0" destOrd="0" presId="urn:microsoft.com/office/officeart/2005/8/layout/process3"/>
    <dgm:cxn modelId="{1A5ECE31-901B-44E1-A61C-9B13E3CD16C1}" type="presOf" srcId="{9BF2350E-22A6-4B93-947D-F8C6B695DFA5}" destId="{DCD5693B-AC4A-4613-9787-8C709B9B45EA}" srcOrd="0" destOrd="0" presId="urn:microsoft.com/office/officeart/2005/8/layout/process3"/>
    <dgm:cxn modelId="{70504753-0B83-4F74-BF20-DA25E76B4ECB}" srcId="{751441EA-9913-4B02-B48F-5D569000AF4A}" destId="{B3CD074D-6CF4-4E7F-A71D-9040E3B61562}" srcOrd="1" destOrd="0" parTransId="{9400A19A-3843-4730-9DAD-819F9DDABC44}" sibTransId="{D500E585-95CC-42EE-9504-35035D90906C}"/>
    <dgm:cxn modelId="{FEC1492A-CD32-4185-AD54-E77F44F961CD}" type="presOf" srcId="{C7E8FE9C-87FA-4C49-A152-9F0442B4240D}" destId="{F8B94307-BE90-44AC-8666-32E47C7BB593}" srcOrd="0" destOrd="5" presId="urn:microsoft.com/office/officeart/2005/8/layout/process3"/>
    <dgm:cxn modelId="{200409A2-574E-4042-BEF7-0332064CCC17}" srcId="{27686526-F109-477F-BFFD-69A5619CF696}" destId="{C28EB658-2696-4427-A261-49D65F5E5FDA}" srcOrd="1" destOrd="0" parTransId="{ADB4F3B2-0CF9-4A83-9E6D-C86D18FEB5DE}" sibTransId="{4BEE1370-C048-4CF6-BD97-3AD62D8370CF}"/>
    <dgm:cxn modelId="{59D5F490-9A33-4B62-9538-24DAB186E022}" srcId="{27686526-F109-477F-BFFD-69A5619CF696}" destId="{11B9BBDC-CC8C-4954-9113-9FBD6F764A2B}" srcOrd="4" destOrd="0" parTransId="{BE30431A-3991-4905-8BF9-64C285D3B2AA}" sibTransId="{612A3EFD-5720-4321-8E4B-54696B678C10}"/>
    <dgm:cxn modelId="{50ACDE31-E1C3-4563-9B81-67BF7990D2D5}" type="presOf" srcId="{E5B23C91-B8BA-47C2-96F4-B36424E6A643}" destId="{1D09AA83-6326-454B-A2E9-666BE95A5194}" srcOrd="0" destOrd="0" presId="urn:microsoft.com/office/officeart/2005/8/layout/process3"/>
    <dgm:cxn modelId="{CD73DA92-F898-418D-A2C6-9431D78D099B}" type="presOf" srcId="{148D1439-6E16-4AF0-87EB-002DB677C40E}" destId="{80CED3C9-D468-4200-8983-2B9A1FC297FF}" srcOrd="0" destOrd="7" presId="urn:microsoft.com/office/officeart/2005/8/layout/process3"/>
    <dgm:cxn modelId="{2923FFE4-A094-485B-BAE6-1B4C89A5FDC1}" srcId="{5F6F54A6-98E9-41E1-86BC-42A55B4E4C82}" destId="{E5B23C91-B8BA-47C2-96F4-B36424E6A643}" srcOrd="2" destOrd="0" parTransId="{35ADCBFA-C4E9-42A4-AD1B-95844133AF09}" sibTransId="{FE45FB87-D64B-4F84-A25E-46BA3826F87D}"/>
    <dgm:cxn modelId="{465AAAAF-EC4F-40D5-9BBB-9524495F3FD5}" type="presOf" srcId="{943F06A7-E9AF-455E-8E3E-E81785E23BFC}" destId="{F8B94307-BE90-44AC-8666-32E47C7BB593}" srcOrd="0" destOrd="7" presId="urn:microsoft.com/office/officeart/2005/8/layout/process3"/>
    <dgm:cxn modelId="{6EB8FAEC-7F9D-44BD-A4AF-AC03DA6AB7DA}" srcId="{49A7C828-8064-4C4D-8E24-CAE9E48997AB}" destId="{18461501-7331-49A9-8327-9C4CFD9D874D}" srcOrd="4" destOrd="0" parTransId="{2FD80D49-F8DC-40B6-916C-1275901A2A29}" sibTransId="{30706D64-2E38-4D67-BE39-D26F23BDFFE8}"/>
    <dgm:cxn modelId="{25712DD0-F9B1-4BB8-B35E-895085C8326F}" type="presOf" srcId="{E5B23C91-B8BA-47C2-96F4-B36424E6A643}" destId="{72197538-DCEE-4659-81DA-F7D0CF7E250C}" srcOrd="1" destOrd="0" presId="urn:microsoft.com/office/officeart/2005/8/layout/process3"/>
    <dgm:cxn modelId="{6A0829BA-475F-475A-9321-B274A125D2D9}" type="presParOf" srcId="{CD5C964F-EEA8-4A34-9AF1-DBC8AACA1D4B}" destId="{900F2BAF-67D7-43AE-82F4-398F89D55DC0}" srcOrd="0" destOrd="0" presId="urn:microsoft.com/office/officeart/2005/8/layout/process3"/>
    <dgm:cxn modelId="{F76D8CA1-BE67-4988-8850-8B3195D0D261}" type="presParOf" srcId="{900F2BAF-67D7-43AE-82F4-398F89D55DC0}" destId="{004C4C04-E850-4E90-9E32-556D4FC72B1F}" srcOrd="0" destOrd="0" presId="urn:microsoft.com/office/officeart/2005/8/layout/process3"/>
    <dgm:cxn modelId="{563C45AE-34DA-4BE4-AB81-78DB45010A20}" type="presParOf" srcId="{900F2BAF-67D7-43AE-82F4-398F89D55DC0}" destId="{A2F69591-4A74-41DA-B11E-63A5178DBA22}" srcOrd="1" destOrd="0" presId="urn:microsoft.com/office/officeart/2005/8/layout/process3"/>
    <dgm:cxn modelId="{6FAD2F9F-113C-41EA-977B-1E9706A28B52}" type="presParOf" srcId="{900F2BAF-67D7-43AE-82F4-398F89D55DC0}" destId="{A1DEC87C-5708-40D2-BE87-AD229526EAF9}" srcOrd="2" destOrd="0" presId="urn:microsoft.com/office/officeart/2005/8/layout/process3"/>
    <dgm:cxn modelId="{0D76F5ED-C143-4AAF-B8F8-FEB1A170F673}" type="presParOf" srcId="{CD5C964F-EEA8-4A34-9AF1-DBC8AACA1D4B}" destId="{8AC21729-3B03-4E56-A117-B5609DCF8220}" srcOrd="1" destOrd="0" presId="urn:microsoft.com/office/officeart/2005/8/layout/process3"/>
    <dgm:cxn modelId="{D4327523-546E-41D6-BCB1-43B4FFBAF21E}" type="presParOf" srcId="{8AC21729-3B03-4E56-A117-B5609DCF8220}" destId="{75EF4A00-1129-4AF5-BA9B-CB53B90C57D5}" srcOrd="0" destOrd="0" presId="urn:microsoft.com/office/officeart/2005/8/layout/process3"/>
    <dgm:cxn modelId="{0973B7DE-C6B6-48E2-889C-646D34130198}" type="presParOf" srcId="{CD5C964F-EEA8-4A34-9AF1-DBC8AACA1D4B}" destId="{842A0363-3109-47E5-B23D-0371B7EC491C}" srcOrd="2" destOrd="0" presId="urn:microsoft.com/office/officeart/2005/8/layout/process3"/>
    <dgm:cxn modelId="{B20D4BC4-6981-409F-A05E-CA980DE9CFE8}" type="presParOf" srcId="{842A0363-3109-47E5-B23D-0371B7EC491C}" destId="{30870B47-9BA1-46AB-9F2C-C5F52A184F14}" srcOrd="0" destOrd="0" presId="urn:microsoft.com/office/officeart/2005/8/layout/process3"/>
    <dgm:cxn modelId="{331F42AE-93D8-4103-8BE3-52D22D10153C}" type="presParOf" srcId="{842A0363-3109-47E5-B23D-0371B7EC491C}" destId="{FECA37C1-9446-42FA-A070-1806DC1A8E01}" srcOrd="1" destOrd="0" presId="urn:microsoft.com/office/officeart/2005/8/layout/process3"/>
    <dgm:cxn modelId="{3617C235-0137-455C-9520-42E558C511F2}" type="presParOf" srcId="{842A0363-3109-47E5-B23D-0371B7EC491C}" destId="{F8B94307-BE90-44AC-8666-32E47C7BB593}" srcOrd="2" destOrd="0" presId="urn:microsoft.com/office/officeart/2005/8/layout/process3"/>
    <dgm:cxn modelId="{DEAB3027-EB7B-4D23-ACDA-DD3D08BC6CE8}" type="presParOf" srcId="{CD5C964F-EEA8-4A34-9AF1-DBC8AACA1D4B}" destId="{C5DCE8E9-2B18-4B63-8C63-8C737F1E9459}" srcOrd="3" destOrd="0" presId="urn:microsoft.com/office/officeart/2005/8/layout/process3"/>
    <dgm:cxn modelId="{5A17B948-49CE-442E-B674-E3E6A7443D0A}" type="presParOf" srcId="{C5DCE8E9-2B18-4B63-8C63-8C737F1E9459}" destId="{8286C21E-1B13-4336-BAF4-99F99848C378}" srcOrd="0" destOrd="0" presId="urn:microsoft.com/office/officeart/2005/8/layout/process3"/>
    <dgm:cxn modelId="{A37DAAEA-B37B-47A0-9CC0-002C8FEA38DB}" type="presParOf" srcId="{CD5C964F-EEA8-4A34-9AF1-DBC8AACA1D4B}" destId="{8FABB45D-4C87-4F3C-99E2-F6B91A773512}" srcOrd="4" destOrd="0" presId="urn:microsoft.com/office/officeart/2005/8/layout/process3"/>
    <dgm:cxn modelId="{4AEAA580-B753-4102-B1C5-AC2A469C94EA}" type="presParOf" srcId="{8FABB45D-4C87-4F3C-99E2-F6B91A773512}" destId="{1D09AA83-6326-454B-A2E9-666BE95A5194}" srcOrd="0" destOrd="0" presId="urn:microsoft.com/office/officeart/2005/8/layout/process3"/>
    <dgm:cxn modelId="{C9C62D6E-3C07-4E8D-A817-903F58F89828}" type="presParOf" srcId="{8FABB45D-4C87-4F3C-99E2-F6B91A773512}" destId="{72197538-DCEE-4659-81DA-F7D0CF7E250C}" srcOrd="1" destOrd="0" presId="urn:microsoft.com/office/officeart/2005/8/layout/process3"/>
    <dgm:cxn modelId="{9F943255-4944-49C3-8C08-FC48BC6024FD}" type="presParOf" srcId="{8FABB45D-4C87-4F3C-99E2-F6B91A773512}" destId="{DCD5693B-AC4A-4613-9787-8C709B9B45EA}" srcOrd="2" destOrd="0" presId="urn:microsoft.com/office/officeart/2005/8/layout/process3"/>
    <dgm:cxn modelId="{160391B6-C214-46AC-9946-C0D28EC75169}" type="presParOf" srcId="{CD5C964F-EEA8-4A34-9AF1-DBC8AACA1D4B}" destId="{9E703FFE-D686-499A-9300-7403DD266E38}" srcOrd="5" destOrd="0" presId="urn:microsoft.com/office/officeart/2005/8/layout/process3"/>
    <dgm:cxn modelId="{07749F05-53A9-49A7-A220-5D2E97565FF9}" type="presParOf" srcId="{9E703FFE-D686-499A-9300-7403DD266E38}" destId="{23035D66-4034-4CC8-9E28-BC4C6A63285F}" srcOrd="0" destOrd="0" presId="urn:microsoft.com/office/officeart/2005/8/layout/process3"/>
    <dgm:cxn modelId="{3877B306-65F6-4E43-97D8-ECF0B7829EB6}" type="presParOf" srcId="{CD5C964F-EEA8-4A34-9AF1-DBC8AACA1D4B}" destId="{57DC59C6-0015-468B-86CF-A8A6B151A234}" srcOrd="6" destOrd="0" presId="urn:microsoft.com/office/officeart/2005/8/layout/process3"/>
    <dgm:cxn modelId="{938E9C07-F8FC-4119-A5B9-35609417D865}" type="presParOf" srcId="{57DC59C6-0015-468B-86CF-A8A6B151A234}" destId="{C9A6F13B-F144-4E81-B027-BB663D26E028}" srcOrd="0" destOrd="0" presId="urn:microsoft.com/office/officeart/2005/8/layout/process3"/>
    <dgm:cxn modelId="{89E06DFB-F311-4096-B5DF-ACEED2789136}" type="presParOf" srcId="{57DC59C6-0015-468B-86CF-A8A6B151A234}" destId="{46E0EE6C-4D8E-4DAC-9FD3-B01923887D07}" srcOrd="1" destOrd="0" presId="urn:microsoft.com/office/officeart/2005/8/layout/process3"/>
    <dgm:cxn modelId="{45FC6B37-FD7E-422F-BEDB-42CC628A099C}" type="presParOf" srcId="{57DC59C6-0015-468B-86CF-A8A6B151A234}" destId="{80CED3C9-D468-4200-8983-2B9A1FC297FF}" srcOrd="2" destOrd="0" presId="urn:microsoft.com/office/officeart/2005/8/layout/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fr-FR"/>
        </a:p>
      </dgm:t>
    </dgm:pt>
    <dgm:pt modelId="{E386775E-1844-41A2-8E77-4B01CCEC98F3}">
      <dgm:prSet phldrT="[Text]" custT="1"/>
      <dgm:spPr>
        <a:solidFill>
          <a:srgbClr val="C00000"/>
        </a:solidFill>
      </dgm:spPr>
      <dgm:t>
        <a:bodyPr/>
        <a:lstStyle/>
        <a:p>
          <a:pPr algn="l" rtl="0">
            <a:lnSpc>
              <a:spcPct val="100000"/>
            </a:lnSpc>
            <a:spcAft>
              <a:spcPts val="0"/>
            </a:spcAft>
          </a:pPr>
          <a:r>
            <a:rPr lang="fr-FR" sz="2100" b="1" i="0" u="none" baseline="0" dirty="0">
              <a:solidFill>
                <a:schemeClr val="bg1"/>
              </a:solidFill>
              <a:latin typeface="+mj-lt"/>
            </a:rPr>
            <a:t>1. Cartographie de la chaîne </a:t>
          </a:r>
          <a:r>
            <a:rPr lang="fr-FR" sz="2100" b="1" i="0" u="none" baseline="0" dirty="0" smtClean="0">
              <a:solidFill>
                <a:schemeClr val="bg1"/>
              </a:solidFill>
              <a:latin typeface="+mj-lt"/>
            </a:rPr>
            <a:t>d’approvisionnement </a:t>
          </a:r>
          <a:endParaRPr lang="fr-FR" sz="2100" b="1" i="0" u="none" baseline="0" dirty="0">
            <a:solidFill>
              <a:schemeClr val="bg1"/>
            </a:solidFill>
            <a:latin typeface="+mj-lt"/>
          </a:endParaRPr>
        </a:p>
        <a:p>
          <a:pPr algn="l" rtl="0">
            <a:lnSpc>
              <a:spcPct val="100000"/>
            </a:lnSpc>
            <a:spcAft>
              <a:spcPts val="0"/>
            </a:spcAft>
          </a:pPr>
          <a:r>
            <a:rPr kumimoji="0" lang="fr-FR" sz="1600" b="0" i="0" u="none" strike="noStrike" cap="none" spc="0" normalizeH="0" baseline="0" dirty="0">
              <a:ln>
                <a:noFill/>
              </a:ln>
              <a:solidFill>
                <a:schemeClr val="bg1"/>
              </a:solidFill>
              <a:effectLst/>
              <a:uLnTx/>
              <a:uFillTx/>
              <a:latin typeface="+mj-lt"/>
              <a:ea typeface="+mn-ea"/>
              <a:cs typeface="+mn-cs"/>
            </a:rPr>
            <a:t>     Développer une représentation visuelle de la chaîne </a:t>
          </a:r>
          <a:r>
            <a:rPr kumimoji="0" lang="fr-FR" sz="1600" b="0" i="0" u="none" strike="noStrike" cap="none" spc="0" normalizeH="0" baseline="0" dirty="0" smtClean="0">
              <a:ln>
                <a:noFill/>
              </a:ln>
              <a:solidFill>
                <a:schemeClr val="bg1"/>
              </a:solidFill>
              <a:effectLst/>
              <a:uLnTx/>
              <a:uFillTx/>
              <a:latin typeface="+mj-lt"/>
              <a:ea typeface="+mn-ea"/>
              <a:cs typeface="+mn-cs"/>
            </a:rPr>
            <a:t>d’approvisionnement</a:t>
          </a:r>
          <a:endParaRPr lang="fr-FR" sz="1600" b="0" i="0" dirty="0">
            <a:solidFill>
              <a:schemeClr val="bg1"/>
            </a:solidFill>
            <a:latin typeface="+mj-lt"/>
          </a:endParaRPr>
        </a:p>
      </dgm:t>
    </dgm:pt>
    <dgm:pt modelId="{EF685EF4-5938-4C0C-9A93-757A06C4838B}" type="parTrans" cxnId="{361F9EF5-1364-428B-9E63-EF4594B04CA7}">
      <dgm:prSet/>
      <dgm:spPr/>
      <dgm:t>
        <a:bodyPr/>
        <a:lstStyle/>
        <a:p>
          <a:endParaRPr lang="fr-FR"/>
        </a:p>
      </dgm:t>
    </dgm:pt>
    <dgm:pt modelId="{AAE23BDD-DF11-4A96-BD47-F20943A82D54}" type="sibTrans" cxnId="{361F9EF5-1364-428B-9E63-EF4594B04CA7}">
      <dgm:prSet/>
      <dgm:spPr/>
      <dgm:t>
        <a:bodyPr/>
        <a:lstStyle/>
        <a:p>
          <a:endParaRPr lang="fr-FR"/>
        </a:p>
      </dgm:t>
    </dgm:pt>
    <dgm:pt modelId="{8333F5F5-6FBC-4BFB-8584-37834FCC93F5}">
      <dgm:prSet phldrT="[Text]" custT="1"/>
      <dgm:spPr>
        <a:solidFill>
          <a:srgbClr val="C00000"/>
        </a:solidFill>
      </dgm:spPr>
      <dgm:t>
        <a:bodyPr/>
        <a:lstStyle/>
        <a:p>
          <a:pPr algn="l" rtl="0">
            <a:lnSpc>
              <a:spcPct val="100000"/>
            </a:lnSpc>
            <a:spcAft>
              <a:spcPts val="0"/>
            </a:spcAft>
          </a:pPr>
          <a:r>
            <a:rPr lang="fr-FR" sz="2100" b="1" i="0" u="none" baseline="0" dirty="0"/>
            <a:t>2. Évaluation des capacités et du fonctionnement</a:t>
          </a:r>
        </a:p>
        <a:p>
          <a:pPr algn="l" rtl="0">
            <a:lnSpc>
              <a:spcPct val="100000"/>
            </a:lnSpc>
            <a:spcAft>
              <a:spcPts val="0"/>
            </a:spcAft>
          </a:pPr>
          <a:r>
            <a:rPr kumimoji="0" lang="fr-FR" sz="1600" b="0" i="0" u="none" strike="noStrike" cap="none" spc="0" normalizeH="0" baseline="0" dirty="0">
              <a:ln>
                <a:noFill/>
              </a:ln>
              <a:solidFill>
                <a:schemeClr val="bg1"/>
              </a:solidFill>
              <a:effectLst/>
              <a:uLnTx/>
              <a:uFillTx/>
              <a:latin typeface="+mj-lt"/>
              <a:ea typeface="+mn-ea"/>
              <a:cs typeface="+mn-cs"/>
            </a:rPr>
            <a:t>     Mesurer les capacités et le fonctionnement </a:t>
          </a:r>
          <a:r>
            <a:rPr kumimoji="0" lang="fr-FR" sz="1600" b="0" i="0" u="none" strike="noStrike" cap="none" spc="0" normalizeH="0" baseline="0" dirty="0" smtClean="0">
              <a:ln>
                <a:noFill/>
              </a:ln>
              <a:solidFill>
                <a:schemeClr val="bg1"/>
              </a:solidFill>
              <a:effectLst/>
              <a:uLnTx/>
              <a:uFillTx/>
              <a:latin typeface="+mj-lt"/>
              <a:ea typeface="+mn-ea"/>
              <a:cs typeface="+mn-cs"/>
            </a:rPr>
            <a:t>d’une </a:t>
          </a:r>
          <a:r>
            <a:rPr kumimoji="0" lang="fr-FR" sz="1600" b="0" i="0" u="none" strike="noStrike" cap="none" spc="0" normalizeH="0" baseline="0" dirty="0">
              <a:ln>
                <a:noFill/>
              </a:ln>
              <a:solidFill>
                <a:schemeClr val="bg1"/>
              </a:solidFill>
              <a:effectLst/>
              <a:uLnTx/>
              <a:uFillTx/>
              <a:latin typeface="+mj-lt"/>
              <a:ea typeface="+mn-ea"/>
              <a:cs typeface="+mn-cs"/>
            </a:rPr>
            <a:t>chaîne </a:t>
          </a:r>
          <a:r>
            <a:rPr kumimoji="0" lang="fr-FR" sz="1600" b="0" i="0" u="none" strike="noStrike" cap="none" spc="0" normalizeH="0" baseline="0" dirty="0" smtClean="0">
              <a:ln>
                <a:noFill/>
              </a:ln>
              <a:solidFill>
                <a:schemeClr val="bg1"/>
              </a:solidFill>
              <a:effectLst/>
              <a:uLnTx/>
              <a:uFillTx/>
              <a:latin typeface="+mj-lt"/>
              <a:ea typeface="+mn-ea"/>
              <a:cs typeface="+mn-cs"/>
            </a:rPr>
            <a:t/>
          </a:r>
          <a:br>
            <a:rPr kumimoji="0" lang="fr-FR" sz="1600" b="0" i="0" u="none" strike="noStrike" cap="none" spc="0" normalizeH="0" baseline="0" dirty="0" smtClean="0">
              <a:ln>
                <a:noFill/>
              </a:ln>
              <a:solidFill>
                <a:schemeClr val="bg1"/>
              </a:solidFill>
              <a:effectLst/>
              <a:uLnTx/>
              <a:uFillTx/>
              <a:latin typeface="+mj-lt"/>
              <a:ea typeface="+mn-ea"/>
              <a:cs typeface="+mn-cs"/>
            </a:rPr>
          </a:br>
          <a:r>
            <a:rPr kumimoji="0" lang="fr-FR" sz="1600" b="0" i="0" u="none" strike="noStrike" cap="none" spc="0" normalizeH="0" baseline="0" dirty="0" smtClean="0">
              <a:ln>
                <a:noFill/>
              </a:ln>
              <a:solidFill>
                <a:schemeClr val="bg1"/>
              </a:solidFill>
              <a:effectLst/>
              <a:uLnTx/>
              <a:uFillTx/>
              <a:latin typeface="+mj-lt"/>
              <a:ea typeface="+mn-ea"/>
              <a:cs typeface="+mn-cs"/>
            </a:rPr>
            <a:t>     </a:t>
          </a:r>
          <a:r>
            <a:rPr kumimoji="0" lang="fr-FR" sz="1600" b="0" i="0" u="none" strike="noStrike" cap="none" spc="0" normalizeH="0" baseline="0" dirty="0" smtClean="0">
              <a:ln>
                <a:noFill/>
              </a:ln>
              <a:solidFill>
                <a:schemeClr val="bg1"/>
              </a:solidFill>
              <a:effectLst/>
              <a:uLnTx/>
              <a:uFillTx/>
              <a:latin typeface="+mj-lt"/>
              <a:ea typeface="+mn-ea"/>
              <a:cs typeface="+mn-cs"/>
            </a:rPr>
            <a:t>d’approvisionnement</a:t>
          </a:r>
          <a:endParaRPr lang="fr-FR" sz="1600" b="0" i="0" dirty="0">
            <a:solidFill>
              <a:schemeClr val="bg1"/>
            </a:solidFill>
            <a:latin typeface="+mj-lt"/>
          </a:endParaRPr>
        </a:p>
      </dgm:t>
    </dgm:pt>
    <dgm:pt modelId="{F38C41F1-B1D5-413C-B56F-4495274E1742}" type="parTrans" cxnId="{F7614FB1-7DA3-4FB5-8004-16A4C763D659}">
      <dgm:prSet/>
      <dgm:spPr/>
      <dgm:t>
        <a:bodyPr/>
        <a:lstStyle/>
        <a:p>
          <a:endParaRPr lang="fr-FR"/>
        </a:p>
      </dgm:t>
    </dgm:pt>
    <dgm:pt modelId="{9FA1E02B-54BF-4281-839F-3D0F3ED1B6F5}" type="sibTrans" cxnId="{F7614FB1-7DA3-4FB5-8004-16A4C763D659}">
      <dgm:prSet/>
      <dgm:spPr/>
      <dgm:t>
        <a:bodyPr/>
        <a:lstStyle/>
        <a:p>
          <a:endParaRPr lang="fr-FR"/>
        </a:p>
      </dgm:t>
    </dgm:pt>
    <dgm:pt modelId="{D641D9E6-B2D0-4B86-A3A9-B78498F78167}">
      <dgm:prSet phldrT="[Text]" custT="1"/>
      <dgm:spPr>
        <a:solidFill>
          <a:srgbClr val="C00000"/>
        </a:solidFill>
      </dgm:spPr>
      <dgm:t>
        <a:bodyPr/>
        <a:lstStyle/>
        <a:p>
          <a:pPr algn="l" rtl="0">
            <a:lnSpc>
              <a:spcPct val="100000"/>
            </a:lnSpc>
            <a:spcAft>
              <a:spcPts val="0"/>
            </a:spcAft>
          </a:pPr>
          <a:r>
            <a:rPr lang="fr-FR" sz="2100" b="1" i="0" u="none" baseline="0" dirty="0">
              <a:solidFill>
                <a:schemeClr val="bg1"/>
              </a:solidFill>
            </a:rPr>
            <a:t>3. Indicateurs clés de performance (KPI)</a:t>
          </a:r>
        </a:p>
        <a:p>
          <a:pPr algn="l" rtl="0">
            <a:lnSpc>
              <a:spcPct val="100000"/>
            </a:lnSpc>
            <a:spcAft>
              <a:spcPts val="0"/>
            </a:spcAft>
          </a:pPr>
          <a:r>
            <a:rPr kumimoji="0" lang="fr-FR" sz="1600" b="0" i="0" u="none" strike="noStrike" cap="none" spc="0" normalizeH="0" baseline="0" dirty="0">
              <a:ln>
                <a:noFill/>
              </a:ln>
              <a:solidFill>
                <a:schemeClr val="bg1"/>
              </a:solidFill>
              <a:effectLst/>
              <a:uLnTx/>
              <a:uFillTx/>
              <a:latin typeface="+mj-lt"/>
              <a:ea typeface="+mn-ea"/>
              <a:cs typeface="+mn-cs"/>
            </a:rPr>
            <a:t>     Mesurer les performances </a:t>
          </a:r>
          <a:r>
            <a:rPr kumimoji="0" lang="fr-FR" sz="1600" b="0" i="0" u="none" strike="noStrike" cap="none" spc="0" normalizeH="0" baseline="0" dirty="0" smtClean="0">
              <a:ln>
                <a:noFill/>
              </a:ln>
              <a:solidFill>
                <a:schemeClr val="bg1"/>
              </a:solidFill>
              <a:effectLst/>
              <a:uLnTx/>
              <a:uFillTx/>
              <a:latin typeface="+mj-lt"/>
              <a:ea typeface="+mn-ea"/>
              <a:cs typeface="+mn-cs"/>
            </a:rPr>
            <a:t>d’une </a:t>
          </a:r>
          <a:r>
            <a:rPr kumimoji="0" lang="fr-FR" sz="1600" b="0" i="0" u="none" strike="noStrike" cap="none" spc="0" normalizeH="0" baseline="0" dirty="0">
              <a:ln>
                <a:noFill/>
              </a:ln>
              <a:solidFill>
                <a:schemeClr val="bg1"/>
              </a:solidFill>
              <a:effectLst/>
              <a:uLnTx/>
              <a:uFillTx/>
              <a:latin typeface="+mj-lt"/>
              <a:ea typeface="+mn-ea"/>
              <a:cs typeface="+mn-cs"/>
            </a:rPr>
            <a:t>chaîne </a:t>
          </a:r>
          <a:r>
            <a:rPr kumimoji="0" lang="fr-FR" sz="1600" b="0" i="0" u="none" strike="noStrike" cap="none" spc="0" normalizeH="0" baseline="0" dirty="0" smtClean="0">
              <a:ln>
                <a:noFill/>
              </a:ln>
              <a:solidFill>
                <a:schemeClr val="bg1"/>
              </a:solidFill>
              <a:effectLst/>
              <a:uLnTx/>
              <a:uFillTx/>
              <a:latin typeface="+mj-lt"/>
              <a:ea typeface="+mn-ea"/>
              <a:cs typeface="+mn-cs"/>
            </a:rPr>
            <a:t>d’approvisionnement </a:t>
          </a:r>
          <a:r>
            <a:rPr kumimoji="0" lang="fr-FR" sz="1600" b="0" i="0" u="none" strike="noStrike" cap="none" spc="0" normalizeH="0" baseline="0" dirty="0">
              <a:ln>
                <a:noFill/>
              </a:ln>
              <a:solidFill>
                <a:schemeClr val="bg1"/>
              </a:solidFill>
              <a:effectLst/>
              <a:uLnTx/>
              <a:uFillTx/>
              <a:latin typeface="+mj-lt"/>
              <a:ea typeface="+mn-ea"/>
              <a:cs typeface="+mn-cs"/>
            </a:rPr>
            <a:t>de la santé</a:t>
          </a:r>
          <a:endParaRPr lang="fr-FR" sz="1600" b="0" i="0" dirty="0">
            <a:solidFill>
              <a:schemeClr val="bg1"/>
            </a:solidFill>
            <a:latin typeface="+mj-lt"/>
          </a:endParaRPr>
        </a:p>
      </dgm:t>
    </dgm:pt>
    <dgm:pt modelId="{04238D90-1BC4-4B6C-AE78-AABC454F01EC}" type="parTrans" cxnId="{DEA765FB-2DCF-476A-A615-20AD6082D037}">
      <dgm:prSet/>
      <dgm:spPr/>
      <dgm:t>
        <a:bodyPr/>
        <a:lstStyle/>
        <a:p>
          <a:endParaRPr lang="fr-FR"/>
        </a:p>
      </dgm:t>
    </dgm:pt>
    <dgm:pt modelId="{0E13D896-819F-4F6B-857F-8A079D04EE44}" type="sibTrans" cxnId="{DEA765FB-2DCF-476A-A615-20AD6082D037}">
      <dgm:prSet/>
      <dgm:spPr/>
      <dgm:t>
        <a:bodyPr/>
        <a:lstStyle/>
        <a:p>
          <a:endParaRPr lang="fr-FR"/>
        </a:p>
      </dgm:t>
    </dgm:pt>
    <dgm:pt modelId="{D3781050-EC37-446E-B8A5-9B9B331886EA}" type="pres">
      <dgm:prSet presAssocID="{FCDC6674-2410-4707-81CC-0A337FFABF2D}" presName="Name0" presStyleCnt="0">
        <dgm:presLayoutVars>
          <dgm:chMax val="7"/>
          <dgm:chPref val="7"/>
          <dgm:dir/>
        </dgm:presLayoutVars>
      </dgm:prSet>
      <dgm:spPr/>
      <dgm:t>
        <a:bodyPr/>
        <a:lstStyle/>
        <a:p>
          <a:endParaRPr lang="fr-FR"/>
        </a:p>
      </dgm:t>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t>
        <a:bodyPr/>
        <a:lstStyle/>
        <a:p>
          <a:endParaRPr lang="fr-FR"/>
        </a:p>
      </dgm:t>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t>
        <a:bodyPr/>
        <a:lstStyle/>
        <a:p>
          <a:endParaRPr lang="fr-FR"/>
        </a:p>
      </dgm:t>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t>
        <a:bodyPr/>
        <a:lstStyle/>
        <a:p>
          <a:endParaRPr lang="fr-FR"/>
        </a:p>
      </dgm:t>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dgm:t>
        <a:bodyPr/>
        <a:lstStyle/>
        <a:p>
          <a:endParaRPr lang="fr-FR"/>
        </a:p>
      </dgm:t>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67332054-F585-47AF-BDF8-994EC587A286}" type="presOf" srcId="{D641D9E6-B2D0-4B86-A3A9-B78498F78167}" destId="{DB35DE6A-AEDE-4D31-B16D-0366F0D7D0E8}" srcOrd="0" destOrd="0" presId="urn:microsoft.com/office/officeart/2008/layout/VerticalCurvedList"/>
    <dgm:cxn modelId="{B993B63C-B266-4A70-8753-604E5F784A33}" type="presOf" srcId="{E386775E-1844-41A2-8E77-4B01CCEC98F3}" destId="{0C74A69E-B933-4B10-A78F-CEA397BECBEA}" srcOrd="0" destOrd="0" presId="urn:microsoft.com/office/officeart/2008/layout/VerticalCurvedList"/>
    <dgm:cxn modelId="{361F9EF5-1364-428B-9E63-EF4594B04CA7}" srcId="{FCDC6674-2410-4707-81CC-0A337FFABF2D}" destId="{E386775E-1844-41A2-8E77-4B01CCEC98F3}" srcOrd="0" destOrd="0" parTransId="{EF685EF4-5938-4C0C-9A93-757A06C4838B}" sibTransId="{AAE23BDD-DF11-4A96-BD47-F20943A82D54}"/>
    <dgm:cxn modelId="{DEA765FB-2DCF-476A-A615-20AD6082D037}" srcId="{FCDC6674-2410-4707-81CC-0A337FFABF2D}" destId="{D641D9E6-B2D0-4B86-A3A9-B78498F78167}" srcOrd="2" destOrd="0" parTransId="{04238D90-1BC4-4B6C-AE78-AABC454F01EC}" sibTransId="{0E13D896-819F-4F6B-857F-8A079D04EE44}"/>
    <dgm:cxn modelId="{308A4A81-94C6-470B-B98B-16F7C0476D0E}" type="presOf" srcId="{FCDC6674-2410-4707-81CC-0A337FFABF2D}" destId="{D3781050-EC37-446E-B8A5-9B9B331886EA}" srcOrd="0" destOrd="0" presId="urn:microsoft.com/office/officeart/2008/layout/VerticalCurvedList"/>
    <dgm:cxn modelId="{F7614FB1-7DA3-4FB5-8004-16A4C763D659}" srcId="{FCDC6674-2410-4707-81CC-0A337FFABF2D}" destId="{8333F5F5-6FBC-4BFB-8584-37834FCC93F5}" srcOrd="1" destOrd="0" parTransId="{F38C41F1-B1D5-413C-B56F-4495274E1742}" sibTransId="{9FA1E02B-54BF-4281-839F-3D0F3ED1B6F5}"/>
    <dgm:cxn modelId="{D211B971-6417-4E60-85C9-B94B43A5D182}" type="presOf" srcId="{8333F5F5-6FBC-4BFB-8584-37834FCC93F5}" destId="{CADE4C5C-EF94-4255-B688-C7AA0922E26E}" srcOrd="0" destOrd="0" presId="urn:microsoft.com/office/officeart/2008/layout/VerticalCurvedList"/>
    <dgm:cxn modelId="{960574CC-9121-4325-8D3B-ADE11E227C16}" type="presOf" srcId="{AAE23BDD-DF11-4A96-BD47-F20943A82D54}" destId="{38D09D35-0DF1-4A7D-8794-3CACCC9E8618}" srcOrd="0" destOrd="0" presId="urn:microsoft.com/office/officeart/2008/layout/VerticalCurvedList"/>
    <dgm:cxn modelId="{E169173F-DCAF-4080-8AAF-110A5881C925}" type="presParOf" srcId="{D3781050-EC37-446E-B8A5-9B9B331886EA}" destId="{DDFDFE8D-3D91-42BA-8529-03DA6108DCF1}" srcOrd="0" destOrd="0" presId="urn:microsoft.com/office/officeart/2008/layout/VerticalCurvedList"/>
    <dgm:cxn modelId="{25F0EF77-021F-435F-B26B-F38EA2CB7496}" type="presParOf" srcId="{DDFDFE8D-3D91-42BA-8529-03DA6108DCF1}" destId="{6901086A-E992-49F4-9B8F-6C206888E5C2}" srcOrd="0" destOrd="0" presId="urn:microsoft.com/office/officeart/2008/layout/VerticalCurvedList"/>
    <dgm:cxn modelId="{5516995C-77AB-415B-8D69-C0E477C54758}" type="presParOf" srcId="{6901086A-E992-49F4-9B8F-6C206888E5C2}" destId="{BB2A2DA9-95F9-4EDB-8A93-332E3C571D1F}" srcOrd="0" destOrd="0" presId="urn:microsoft.com/office/officeart/2008/layout/VerticalCurvedList"/>
    <dgm:cxn modelId="{4EE79F4B-E9EE-4105-91CB-9F5FF49F70AA}" type="presParOf" srcId="{6901086A-E992-49F4-9B8F-6C206888E5C2}" destId="{38D09D35-0DF1-4A7D-8794-3CACCC9E8618}" srcOrd="1" destOrd="0" presId="urn:microsoft.com/office/officeart/2008/layout/VerticalCurvedList"/>
    <dgm:cxn modelId="{3665043A-CA36-4AA8-9631-515FEF84C368}" type="presParOf" srcId="{6901086A-E992-49F4-9B8F-6C206888E5C2}" destId="{5F0732AB-756D-4A5D-ADFC-873995D4C555}" srcOrd="2" destOrd="0" presId="urn:microsoft.com/office/officeart/2008/layout/VerticalCurvedList"/>
    <dgm:cxn modelId="{3189E85E-E4BC-4707-A4A5-D8C64974EA4C}" type="presParOf" srcId="{6901086A-E992-49F4-9B8F-6C206888E5C2}" destId="{7419A35B-3C02-487E-AEEA-118FE43E67FF}" srcOrd="3" destOrd="0" presId="urn:microsoft.com/office/officeart/2008/layout/VerticalCurvedList"/>
    <dgm:cxn modelId="{60A1600E-70CC-42CD-93E5-DAC3D2020111}" type="presParOf" srcId="{DDFDFE8D-3D91-42BA-8529-03DA6108DCF1}" destId="{0C74A69E-B933-4B10-A78F-CEA397BECBEA}" srcOrd="1" destOrd="0" presId="urn:microsoft.com/office/officeart/2008/layout/VerticalCurvedList"/>
    <dgm:cxn modelId="{E41E9B0C-B892-434F-88AF-E953BE45E771}" type="presParOf" srcId="{DDFDFE8D-3D91-42BA-8529-03DA6108DCF1}" destId="{5A166DF9-7005-458D-BB48-2E24CD94FAE7}" srcOrd="2" destOrd="0" presId="urn:microsoft.com/office/officeart/2008/layout/VerticalCurvedList"/>
    <dgm:cxn modelId="{DD74645D-F315-4E34-BE81-FC007BFE3D86}" type="presParOf" srcId="{5A166DF9-7005-458D-BB48-2E24CD94FAE7}" destId="{569AC37E-6726-4238-A57A-C8434D5D0F1D}" srcOrd="0" destOrd="0" presId="urn:microsoft.com/office/officeart/2008/layout/VerticalCurvedList"/>
    <dgm:cxn modelId="{DEF74F97-2AE7-4D1F-B6C4-FD6EA410F33A}" type="presParOf" srcId="{DDFDFE8D-3D91-42BA-8529-03DA6108DCF1}" destId="{CADE4C5C-EF94-4255-B688-C7AA0922E26E}" srcOrd="3" destOrd="0" presId="urn:microsoft.com/office/officeart/2008/layout/VerticalCurvedList"/>
    <dgm:cxn modelId="{4DFD1607-5133-4D97-8C6C-1C9596DE3E81}" type="presParOf" srcId="{DDFDFE8D-3D91-42BA-8529-03DA6108DCF1}" destId="{556C6B9E-5852-4AF9-BFAA-85333019C311}" srcOrd="4" destOrd="0" presId="urn:microsoft.com/office/officeart/2008/layout/VerticalCurvedList"/>
    <dgm:cxn modelId="{283C5515-266D-48B0-9554-7CE1F209CFBB}" type="presParOf" srcId="{556C6B9E-5852-4AF9-BFAA-85333019C311}" destId="{787C164B-CFCE-47AF-B262-314E9E0E1285}" srcOrd="0" destOrd="0" presId="urn:microsoft.com/office/officeart/2008/layout/VerticalCurvedList"/>
    <dgm:cxn modelId="{BA8295A3-11AB-4B5B-AE4D-96DF5A16A5F9}" type="presParOf" srcId="{DDFDFE8D-3D91-42BA-8529-03DA6108DCF1}" destId="{DB35DE6A-AEDE-4D31-B16D-0366F0D7D0E8}" srcOrd="5" destOrd="0" presId="urn:microsoft.com/office/officeart/2008/layout/VerticalCurvedList"/>
    <dgm:cxn modelId="{4CB9683C-C54D-472E-9350-CF27D35613AE}" type="presParOf" srcId="{DDFDFE8D-3D91-42BA-8529-03DA6108DCF1}" destId="{DB2D9BF1-CF00-49E1-BBAF-017E46891BFF}" srcOrd="6" destOrd="0" presId="urn:microsoft.com/office/officeart/2008/layout/VerticalCurvedList"/>
    <dgm:cxn modelId="{06D1FB0F-B093-45C2-955D-E7C6F07A5F32}"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fr-FR"/>
        </a:p>
      </dgm:t>
    </dgm:pt>
    <dgm:pt modelId="{ECF15612-D3FD-45F1-9140-0D1BDEFE3FFD}">
      <dgm:prSet phldrT="[Text]" custT="1"/>
      <dgm:spPr/>
      <dgm:t>
        <a:bodyPr vert="vert270" anchor="ctr"/>
        <a:lstStyle/>
        <a:p>
          <a:pPr algn="ctr" rtl="0"/>
          <a:r>
            <a:rPr lang="fr-FR" sz="1400" b="0" i="0" u="none" baseline="0"/>
            <a:t>Planification et gestion stratégiques</a:t>
          </a:r>
        </a:p>
      </dgm:t>
    </dgm:pt>
    <dgm:pt modelId="{6A14BC63-ECA9-4B4C-A960-D3C116379E8D}" type="parTrans" cxnId="{89FB65C6-70D0-419C-96C5-E3DDC9E5C21C}">
      <dgm:prSet/>
      <dgm:spPr/>
      <dgm:t>
        <a:bodyPr/>
        <a:lstStyle/>
        <a:p>
          <a:endParaRPr lang="fr-FR" sz="1200">
            <a:solidFill>
              <a:schemeClr val="bg1"/>
            </a:solidFill>
          </a:endParaRPr>
        </a:p>
      </dgm:t>
    </dgm:pt>
    <dgm:pt modelId="{B59AEDF1-11EC-48C1-8017-A22ED3B7F9E8}" type="sibTrans" cxnId="{89FB65C6-70D0-419C-96C5-E3DDC9E5C21C}">
      <dgm:prSet/>
      <dgm:spPr/>
      <dgm:t>
        <a:bodyPr/>
        <a:lstStyle/>
        <a:p>
          <a:endParaRPr lang="fr-FR"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lgn="ctr" rtl="0">
            <a:buFont typeface="+mj-lt"/>
            <a:buNone/>
          </a:pPr>
          <a:r>
            <a:rPr lang="fr-FR" sz="1400" b="0" i="0" u="none" baseline="0"/>
            <a:t>Ressources humaines</a:t>
          </a:r>
        </a:p>
      </dgm:t>
    </dgm:pt>
    <dgm:pt modelId="{AE94B2BB-28CF-49A4-B68D-149E92E9F8D4}" type="parTrans" cxnId="{7444FFFA-CC86-471F-857D-490706610DCD}">
      <dgm:prSet/>
      <dgm:spPr/>
      <dgm:t>
        <a:bodyPr/>
        <a:lstStyle/>
        <a:p>
          <a:endParaRPr lang="fr-FR" sz="1200">
            <a:solidFill>
              <a:schemeClr val="bg1"/>
            </a:solidFill>
          </a:endParaRPr>
        </a:p>
      </dgm:t>
    </dgm:pt>
    <dgm:pt modelId="{836532F9-83AF-4AE5-8269-AA3ABD4E12C4}" type="sibTrans" cxnId="{7444FFFA-CC86-471F-857D-490706610DCD}">
      <dgm:prSet/>
      <dgm:spPr/>
      <dgm:t>
        <a:bodyPr/>
        <a:lstStyle/>
        <a:p>
          <a:endParaRPr lang="fr-FR" sz="1200">
            <a:solidFill>
              <a:schemeClr val="bg1"/>
            </a:solidFill>
          </a:endParaRPr>
        </a:p>
      </dgm:t>
    </dgm:pt>
    <dgm:pt modelId="{DF2F4672-6A02-4B4D-873D-76004E57EAA3}">
      <dgm:prSet phldrT="[Text]" custT="1"/>
      <dgm:spPr/>
      <dgm:t>
        <a:bodyPr vert="vert270" anchor="ctr"/>
        <a:lstStyle/>
        <a:p>
          <a:pPr algn="ctr" rtl="0">
            <a:buFont typeface="+mj-lt"/>
            <a:buNone/>
          </a:pPr>
          <a:r>
            <a:rPr lang="fr-FR" sz="1400" b="0" i="0" u="none" baseline="0"/>
            <a:t>SIGL</a:t>
          </a:r>
        </a:p>
      </dgm:t>
    </dgm:pt>
    <dgm:pt modelId="{37119E75-E676-4ADD-A70D-6C631727C4D9}" type="parTrans" cxnId="{BE518C3C-35AB-407E-A36C-368FCFCE620C}">
      <dgm:prSet/>
      <dgm:spPr/>
      <dgm:t>
        <a:bodyPr/>
        <a:lstStyle/>
        <a:p>
          <a:endParaRPr lang="fr-FR" sz="1200">
            <a:solidFill>
              <a:schemeClr val="bg1"/>
            </a:solidFill>
          </a:endParaRPr>
        </a:p>
      </dgm:t>
    </dgm:pt>
    <dgm:pt modelId="{E72966EF-C5A2-4FF4-9C0F-6BA9ED9D939C}" type="sibTrans" cxnId="{BE518C3C-35AB-407E-A36C-368FCFCE620C}">
      <dgm:prSet/>
      <dgm:spPr/>
      <dgm:t>
        <a:bodyPr/>
        <a:lstStyle/>
        <a:p>
          <a:endParaRPr lang="fr-FR"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lgn="ctr" rtl="0">
            <a:buFont typeface="+mj-lt"/>
            <a:buNone/>
          </a:pPr>
          <a:r>
            <a:rPr lang="fr-FR" sz="1400" b="0" i="0" u="none" baseline="0"/>
            <a:t>Viabilité financière </a:t>
          </a:r>
        </a:p>
      </dgm:t>
    </dgm:pt>
    <dgm:pt modelId="{7069981C-2004-4223-BE08-4EB2030E44DF}" type="parTrans" cxnId="{82278026-B310-45AE-8F5D-A5514D0C2FEE}">
      <dgm:prSet/>
      <dgm:spPr/>
      <dgm:t>
        <a:bodyPr/>
        <a:lstStyle/>
        <a:p>
          <a:endParaRPr lang="fr-FR" sz="1200">
            <a:solidFill>
              <a:schemeClr val="bg1"/>
            </a:solidFill>
          </a:endParaRPr>
        </a:p>
      </dgm:t>
    </dgm:pt>
    <dgm:pt modelId="{1C0ABE14-A631-41C7-A70C-F20FFC1428E3}" type="sibTrans" cxnId="{82278026-B310-45AE-8F5D-A5514D0C2FEE}">
      <dgm:prSet/>
      <dgm:spPr/>
      <dgm:t>
        <a:bodyPr/>
        <a:lstStyle/>
        <a:p>
          <a:endParaRPr lang="fr-FR" sz="1200">
            <a:solidFill>
              <a:schemeClr val="bg1"/>
            </a:solidFill>
          </a:endParaRPr>
        </a:p>
      </dgm:t>
    </dgm:pt>
    <dgm:pt modelId="{1CFBDE63-DEE0-491E-87AB-F0B9003E61B4}">
      <dgm:prSet custT="1"/>
      <dgm:spPr>
        <a:solidFill>
          <a:schemeClr val="bg1">
            <a:lumMod val="85000"/>
          </a:schemeClr>
        </a:solidFill>
      </dgm:spPr>
      <dgm:t>
        <a:bodyPr vert="vert270" anchor="ctr"/>
        <a:lstStyle/>
        <a:p>
          <a:pPr algn="ctr" rtl="0">
            <a:buFont typeface="+mj-lt"/>
            <a:buNone/>
          </a:pPr>
          <a:r>
            <a:rPr lang="fr-FR" sz="1400" b="0" i="0" u="none" baseline="0"/>
            <a:t>Politiques et gouvernance</a:t>
          </a:r>
          <a:r>
            <a:rPr lang="fr-FR" sz="1400" b="1" i="0" u="none" baseline="0"/>
            <a:t> </a:t>
          </a:r>
          <a:endParaRPr lang="fr-FR" sz="1400" dirty="0"/>
        </a:p>
      </dgm:t>
    </dgm:pt>
    <dgm:pt modelId="{CD3549F0-C753-4379-A418-E8C4FBD55326}" type="parTrans" cxnId="{D2A011DE-28F6-440F-8745-643EDCDD91DF}">
      <dgm:prSet/>
      <dgm:spPr/>
      <dgm:t>
        <a:bodyPr/>
        <a:lstStyle/>
        <a:p>
          <a:endParaRPr lang="fr-FR" sz="1200">
            <a:solidFill>
              <a:schemeClr val="bg1"/>
            </a:solidFill>
          </a:endParaRPr>
        </a:p>
      </dgm:t>
    </dgm:pt>
    <dgm:pt modelId="{883EA51F-D696-4648-AD10-BD144CE62387}" type="sibTrans" cxnId="{D2A011DE-28F6-440F-8745-643EDCDD91DF}">
      <dgm:prSet/>
      <dgm:spPr/>
      <dgm:t>
        <a:bodyPr/>
        <a:lstStyle/>
        <a:p>
          <a:endParaRPr lang="fr-FR" sz="1200">
            <a:solidFill>
              <a:schemeClr val="bg1"/>
            </a:solidFill>
          </a:endParaRPr>
        </a:p>
      </dgm:t>
    </dgm:pt>
    <dgm:pt modelId="{EAEA4CAF-9B18-4F1C-8A0E-50E11ED171D4}">
      <dgm:prSet custT="1"/>
      <dgm:spPr/>
      <dgm:t>
        <a:bodyPr vert="vert270" anchor="ctr"/>
        <a:lstStyle/>
        <a:p>
          <a:pPr algn="ctr" rtl="0">
            <a:buFont typeface="+mj-lt"/>
            <a:buNone/>
          </a:pPr>
          <a:r>
            <a:rPr lang="fr-FR" sz="1400" b="0" i="0" u="none" baseline="0" dirty="0"/>
            <a:t>Prévision et planification </a:t>
          </a:r>
          <a:r>
            <a:rPr lang="fr-FR" sz="1400" b="0" i="0" u="none" baseline="0" dirty="0" smtClean="0"/>
            <a:t>d’approvisionnement</a:t>
          </a:r>
          <a:r>
            <a:rPr lang="fr-FR" sz="1400" b="1" i="0" u="none" baseline="0" dirty="0" smtClean="0"/>
            <a:t> </a:t>
          </a:r>
          <a:endParaRPr lang="fr-FR" sz="1400" dirty="0"/>
        </a:p>
      </dgm:t>
    </dgm:pt>
    <dgm:pt modelId="{D93E8C87-2D88-49FD-992E-8C12138A6772}" type="parTrans" cxnId="{AB0B9053-9B18-4E95-A9AD-A3CF8CFF4716}">
      <dgm:prSet/>
      <dgm:spPr/>
      <dgm:t>
        <a:bodyPr/>
        <a:lstStyle/>
        <a:p>
          <a:endParaRPr lang="fr-FR" sz="1200">
            <a:solidFill>
              <a:schemeClr val="bg1"/>
            </a:solidFill>
          </a:endParaRPr>
        </a:p>
      </dgm:t>
    </dgm:pt>
    <dgm:pt modelId="{C1E0F219-1729-4C18-9371-580BDD8A46E6}" type="sibTrans" cxnId="{AB0B9053-9B18-4E95-A9AD-A3CF8CFF4716}">
      <dgm:prSet/>
      <dgm:spPr/>
      <dgm:t>
        <a:bodyPr/>
        <a:lstStyle/>
        <a:p>
          <a:endParaRPr lang="fr-FR" sz="1200">
            <a:solidFill>
              <a:schemeClr val="bg1"/>
            </a:solidFill>
          </a:endParaRPr>
        </a:p>
      </dgm:t>
    </dgm:pt>
    <dgm:pt modelId="{91A9F37F-3CF5-4698-AF2B-AB2BBCC22A6C}">
      <dgm:prSet custT="1"/>
      <dgm:spPr/>
      <dgm:t>
        <a:bodyPr vert="vert270" anchor="ctr"/>
        <a:lstStyle/>
        <a:p>
          <a:pPr algn="ctr" rtl="0">
            <a:buFont typeface="+mj-lt"/>
            <a:buNone/>
          </a:pPr>
          <a:r>
            <a:rPr lang="fr-FR" sz="1400" b="0" i="0" u="none" baseline="0"/>
            <a:t>Approvisionnement et dédouanement</a:t>
          </a:r>
        </a:p>
      </dgm:t>
    </dgm:pt>
    <dgm:pt modelId="{01166087-9EC0-4AB4-85E3-82DC41DE2518}" type="parTrans" cxnId="{5D1DDE1C-6FFE-4CE8-A668-650C1DCBA9A0}">
      <dgm:prSet/>
      <dgm:spPr/>
      <dgm:t>
        <a:bodyPr/>
        <a:lstStyle/>
        <a:p>
          <a:endParaRPr lang="fr-FR"/>
        </a:p>
      </dgm:t>
    </dgm:pt>
    <dgm:pt modelId="{98FA327A-6A5A-4B9F-BB15-7947DBD8CAD5}" type="sibTrans" cxnId="{5D1DDE1C-6FFE-4CE8-A668-650C1DCBA9A0}">
      <dgm:prSet/>
      <dgm:spPr/>
      <dgm:t>
        <a:bodyPr/>
        <a:lstStyle/>
        <a:p>
          <a:endParaRPr lang="fr-FR"/>
        </a:p>
      </dgm:t>
    </dgm:pt>
    <dgm:pt modelId="{1BD5BA4B-5594-47EF-8C08-0EDF0F88D081}">
      <dgm:prSet custT="1"/>
      <dgm:spPr/>
      <dgm:t>
        <a:bodyPr vert="vert270" anchor="ctr"/>
        <a:lstStyle/>
        <a:p>
          <a:pPr algn="ctr" rtl="0">
            <a:buFont typeface="+mj-lt"/>
            <a:buNone/>
          </a:pPr>
          <a:r>
            <a:rPr lang="fr-FR" sz="1400" b="0" i="0" u="none" baseline="0"/>
            <a:t>Entreposage et stockage</a:t>
          </a:r>
        </a:p>
      </dgm:t>
    </dgm:pt>
    <dgm:pt modelId="{A67D035E-CF50-48D8-9F46-0761EF4808AD}" type="parTrans" cxnId="{158D6D43-FC7E-4EA1-931A-76339282A001}">
      <dgm:prSet/>
      <dgm:spPr/>
      <dgm:t>
        <a:bodyPr/>
        <a:lstStyle/>
        <a:p>
          <a:endParaRPr lang="fr-FR"/>
        </a:p>
      </dgm:t>
    </dgm:pt>
    <dgm:pt modelId="{1CEB3DE9-80A3-4550-A456-D1E40DF82D9A}" type="sibTrans" cxnId="{158D6D43-FC7E-4EA1-931A-76339282A001}">
      <dgm:prSet/>
      <dgm:spPr/>
      <dgm:t>
        <a:bodyPr/>
        <a:lstStyle/>
        <a:p>
          <a:endParaRPr lang="fr-FR"/>
        </a:p>
      </dgm:t>
    </dgm:pt>
    <dgm:pt modelId="{47092BCB-A736-46A7-A0D4-8BC9F0D99261}">
      <dgm:prSet custT="1"/>
      <dgm:spPr/>
      <dgm:t>
        <a:bodyPr vert="vert270" anchor="ctr"/>
        <a:lstStyle/>
        <a:p>
          <a:pPr algn="ctr" rtl="0">
            <a:buFont typeface="+mj-lt"/>
            <a:buNone/>
          </a:pPr>
          <a:r>
            <a:rPr lang="fr-FR" sz="1400" b="0" i="0" u="none" baseline="0"/>
            <a:t>Distribution</a:t>
          </a:r>
        </a:p>
      </dgm:t>
    </dgm:pt>
    <dgm:pt modelId="{0FFC27BE-CFC9-4E3C-ABF1-9E1952CFF0A5}" type="parTrans" cxnId="{8C7902BF-7E0D-4E2F-8B09-93E4295FAD2F}">
      <dgm:prSet/>
      <dgm:spPr/>
      <dgm:t>
        <a:bodyPr/>
        <a:lstStyle/>
        <a:p>
          <a:endParaRPr lang="fr-FR"/>
        </a:p>
      </dgm:t>
    </dgm:pt>
    <dgm:pt modelId="{8D97D584-9FAC-4CE5-82F8-FA7674CDF107}" type="sibTrans" cxnId="{8C7902BF-7E0D-4E2F-8B09-93E4295FAD2F}">
      <dgm:prSet/>
      <dgm:spPr/>
      <dgm:t>
        <a:bodyPr/>
        <a:lstStyle/>
        <a:p>
          <a:endParaRPr lang="fr-FR"/>
        </a:p>
      </dgm:t>
    </dgm:pt>
    <dgm:pt modelId="{1EC46808-5A4C-48CB-BE89-6A619EA5FCD6}">
      <dgm:prSet custT="1"/>
      <dgm:spPr/>
      <dgm:t>
        <a:bodyPr vert="vert270" anchor="ctr"/>
        <a:lstStyle/>
        <a:p>
          <a:pPr algn="ctr" rtl="0">
            <a:buFont typeface="+mj-lt"/>
            <a:buNone/>
          </a:pPr>
          <a:r>
            <a:rPr lang="fr-FR" sz="1400" b="0" i="0" u="none" baseline="0"/>
            <a:t>Gestion des déchets</a:t>
          </a:r>
        </a:p>
      </dgm:t>
    </dgm:pt>
    <dgm:pt modelId="{5F5B14BC-C680-416B-9A09-43575BCBDFE9}" type="parTrans" cxnId="{F3CB8390-E510-4C9C-80B5-1D61D19CC65A}">
      <dgm:prSet/>
      <dgm:spPr/>
      <dgm:t>
        <a:bodyPr/>
        <a:lstStyle/>
        <a:p>
          <a:endParaRPr lang="fr-FR"/>
        </a:p>
      </dgm:t>
    </dgm:pt>
    <dgm:pt modelId="{C3268F9D-71E6-4F76-8F22-825E7E4CD1BA}" type="sibTrans" cxnId="{F3CB8390-E510-4C9C-80B5-1D61D19CC65A}">
      <dgm:prSet/>
      <dgm:spPr/>
      <dgm:t>
        <a:bodyPr/>
        <a:lstStyle/>
        <a:p>
          <a:endParaRPr lang="fr-FR"/>
        </a:p>
      </dgm:t>
    </dgm:pt>
    <dgm:pt modelId="{756A97F7-A0BC-4E5A-BFD8-E6BBA33D1C16}">
      <dgm:prSet custT="1"/>
      <dgm:spPr>
        <a:solidFill>
          <a:schemeClr val="bg1">
            <a:lumMod val="85000"/>
          </a:schemeClr>
        </a:solidFill>
      </dgm:spPr>
      <dgm:t>
        <a:bodyPr vert="vert270" anchor="ctr"/>
        <a:lstStyle/>
        <a:p>
          <a:pPr algn="ctr" rtl="0">
            <a:buFont typeface="+mj-lt"/>
          </a:pPr>
          <a:r>
            <a:rPr lang="fr-FR" sz="1400" b="0" i="0" u="none" baseline="0"/>
            <a:t>Qualité et pharmacovigilance </a:t>
          </a:r>
        </a:p>
      </dgm:t>
    </dgm:pt>
    <dgm:pt modelId="{11005090-788F-492E-B03D-05388236A727}" type="parTrans" cxnId="{8BE540A1-FF11-4D3D-B8DC-98977D9AD280}">
      <dgm:prSet/>
      <dgm:spPr/>
      <dgm:t>
        <a:bodyPr/>
        <a:lstStyle/>
        <a:p>
          <a:endParaRPr lang="fr-FR"/>
        </a:p>
      </dgm:t>
    </dgm:pt>
    <dgm:pt modelId="{7E00942B-058D-4637-B411-D9744651DB4D}" type="sibTrans" cxnId="{8BE540A1-FF11-4D3D-B8DC-98977D9AD280}">
      <dgm:prSet/>
      <dgm:spPr/>
      <dgm:t>
        <a:bodyPr/>
        <a:lstStyle/>
        <a:p>
          <a:endParaRPr lang="fr-FR"/>
        </a:p>
      </dgm:t>
    </dgm:pt>
    <dgm:pt modelId="{C6A49AD3-6ECC-46FA-88C9-D06B727E2496}" type="pres">
      <dgm:prSet presAssocID="{DFBCF3F5-AD1C-4EFB-B0B4-5284AD75C0F6}" presName="Name0" presStyleCnt="0">
        <dgm:presLayoutVars>
          <dgm:dir/>
          <dgm:resizeHandles val="exact"/>
        </dgm:presLayoutVars>
      </dgm:prSet>
      <dgm:spPr/>
      <dgm:t>
        <a:bodyPr/>
        <a:lstStyle/>
        <a:p>
          <a:endParaRPr lang="fr-FR"/>
        </a:p>
      </dgm:t>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t>
        <a:bodyPr/>
        <a:lstStyle/>
        <a:p>
          <a:endParaRPr lang="fr-FR"/>
        </a:p>
      </dgm:t>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FlipVert="1" custFlipHor="1" custScaleX="28065" custScaleY="38960" custLinFactX="9845" custLinFactY="199892" custLinFactNeighborX="100000" custLinFactNeighborY="200000"/>
      <dgm:spPr/>
    </dgm:pt>
    <dgm:pt modelId="{280AEFE3-16EE-4758-B7C5-08E0F57CB472}" type="pres">
      <dgm:prSet presAssocID="{B59AEDF1-11EC-48C1-8017-A22ED3B7F9E8}" presName="sibTrans" presStyleLbl="sibTrans2D1" presStyleIdx="0" presStyleCnt="0"/>
      <dgm:spPr/>
      <dgm:t>
        <a:bodyPr/>
        <a:lstStyle/>
        <a:p>
          <a:endParaRPr lang="fr-FR"/>
        </a:p>
      </dgm:t>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t>
        <a:bodyPr/>
        <a:lstStyle/>
        <a:p>
          <a:endParaRPr lang="fr-FR"/>
        </a:p>
      </dgm:t>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t>
        <a:bodyPr/>
        <a:lstStyle/>
        <a:p>
          <a:endParaRPr lang="fr-FR"/>
        </a:p>
      </dgm:t>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t>
        <a:bodyPr/>
        <a:lstStyle/>
        <a:p>
          <a:endParaRPr lang="fr-FR"/>
        </a:p>
      </dgm:t>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t>
        <a:bodyPr/>
        <a:lstStyle/>
        <a:p>
          <a:endParaRPr lang="fr-FR"/>
        </a:p>
      </dgm:t>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t>
        <a:bodyPr/>
        <a:lstStyle/>
        <a:p>
          <a:endParaRPr lang="fr-FR"/>
        </a:p>
      </dgm:t>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t>
        <a:bodyPr/>
        <a:lstStyle/>
        <a:p>
          <a:endParaRPr lang="fr-FR"/>
        </a:p>
      </dgm:t>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t>
        <a:bodyPr/>
        <a:lstStyle/>
        <a:p>
          <a:endParaRPr lang="fr-FR"/>
        </a:p>
      </dgm:t>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t>
        <a:bodyPr/>
        <a:lstStyle/>
        <a:p>
          <a:endParaRPr lang="fr-FR"/>
        </a:p>
      </dgm:t>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t>
        <a:bodyPr/>
        <a:lstStyle/>
        <a:p>
          <a:endParaRPr lang="fr-FR"/>
        </a:p>
      </dgm:t>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custFlipVert="1" custFlipHor="1" custScaleX="26617" custScaleY="22727"/>
      <dgm:spPr/>
    </dgm:pt>
    <dgm:pt modelId="{AEC78FC5-A5DB-405A-90DE-152679FDAFE3}" type="pres">
      <dgm:prSet presAssocID="{7E00942B-058D-4637-B411-D9744651DB4D}" presName="sibTrans" presStyleLbl="sibTrans2D1" presStyleIdx="0" presStyleCnt="0"/>
      <dgm:spPr/>
      <dgm:t>
        <a:bodyPr/>
        <a:lstStyle/>
        <a:p>
          <a:endParaRPr lang="fr-FR"/>
        </a:p>
      </dgm:t>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t>
        <a:bodyPr/>
        <a:lstStyle/>
        <a:p>
          <a:endParaRPr lang="fr-FR"/>
        </a:p>
      </dgm:t>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t>
        <a:bodyPr/>
        <a:lstStyle/>
        <a:p>
          <a:endParaRPr lang="fr-FR"/>
        </a:p>
      </dgm:t>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t>
        <a:bodyPr/>
        <a:lstStyle/>
        <a:p>
          <a:endParaRPr lang="fr-FR"/>
        </a:p>
      </dgm:t>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t>
        <a:bodyPr/>
        <a:lstStyle/>
        <a:p>
          <a:endParaRPr lang="fr-FR"/>
        </a:p>
      </dgm:t>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t>
        <a:bodyPr/>
        <a:lstStyle/>
        <a:p>
          <a:endParaRPr lang="fr-FR"/>
        </a:p>
      </dgm:t>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t>
        <a:bodyPr/>
        <a:lstStyle/>
        <a:p>
          <a:endParaRPr lang="fr-FR"/>
        </a:p>
      </dgm:t>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59082" custScaleY="176624" custLinFactNeighborX="7119" custLinFactNeighborY="-21393">
        <dgm:presLayoutVars>
          <dgm:bulletEnabled val="1"/>
        </dgm:presLayoutVars>
      </dgm:prSet>
      <dgm:spPr/>
      <dgm:t>
        <a:bodyPr/>
        <a:lstStyle/>
        <a:p>
          <a:endParaRPr lang="fr-FR"/>
        </a:p>
      </dgm:t>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FlipVert="1" custScaleX="34116" custScaleY="21642" custLinFactNeighborX="14970" custLinFactNeighborY="12445"/>
      <dgm:spPr/>
    </dgm:pt>
    <dgm:pt modelId="{A71B1713-3A62-4269-9C2F-27B61DD3C240}" type="pres">
      <dgm:prSet presAssocID="{8D97D584-9FAC-4CE5-82F8-FA7674CDF107}" presName="sibTrans" presStyleLbl="sibTrans2D1" presStyleIdx="0" presStyleCnt="0"/>
      <dgm:spPr/>
      <dgm:t>
        <a:bodyPr/>
        <a:lstStyle/>
        <a:p>
          <a:endParaRPr lang="fr-FR"/>
        </a:p>
      </dgm:t>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t>
        <a:bodyPr/>
        <a:lstStyle/>
        <a:p>
          <a:endParaRPr lang="fr-FR"/>
        </a:p>
      </dgm:t>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ScaleX="17017" custScaleY="6495" custLinFactNeighborX="30848" custLinFactNeighborY="6729"/>
      <dgm:spPr/>
    </dgm:pt>
  </dgm:ptLst>
  <dgm:cxnLst>
    <dgm:cxn modelId="{4036C823-C1A2-4D94-B050-8C22DF7AAB56}" type="presOf" srcId="{836532F9-83AF-4AE5-8269-AA3ABD4E12C4}" destId="{C21FC76F-C4D0-4EA0-BC1E-BD651B698EB1}" srcOrd="0" destOrd="0" presId="urn:microsoft.com/office/officeart/2005/8/layout/pList2"/>
    <dgm:cxn modelId="{F9B60033-F194-404E-B3E8-40189ADC7122}" type="presOf" srcId="{B59AEDF1-11EC-48C1-8017-A22ED3B7F9E8}" destId="{280AEFE3-16EE-4758-B7C5-08E0F57CB472}" srcOrd="0" destOrd="0" presId="urn:microsoft.com/office/officeart/2005/8/layout/pList2"/>
    <dgm:cxn modelId="{BE518C3C-35AB-407E-A36C-368FCFCE620C}" srcId="{DFBCF3F5-AD1C-4EFB-B0B4-5284AD75C0F6}" destId="{DF2F4672-6A02-4B4D-873D-76004E57EAA3}" srcOrd="2" destOrd="0" parTransId="{37119E75-E676-4ADD-A70D-6C631727C4D9}" sibTransId="{E72966EF-C5A2-4FF4-9C0F-6BA9ED9D939C}"/>
    <dgm:cxn modelId="{FDBE1225-6424-4F23-9832-277849D5BAA8}" type="presOf" srcId="{1CFBDE63-DEE0-491E-87AB-F0B9003E61B4}" destId="{1B4AB26D-BF83-4BB8-AF59-117298739F1C}" srcOrd="0" destOrd="0" presId="urn:microsoft.com/office/officeart/2005/8/layout/pList2"/>
    <dgm:cxn modelId="{7444FFFA-CC86-471F-857D-490706610DCD}" srcId="{DFBCF3F5-AD1C-4EFB-B0B4-5284AD75C0F6}" destId="{60736E77-FA06-4731-8735-B55D09BE3BA5}" srcOrd="1" destOrd="0" parTransId="{AE94B2BB-28CF-49A4-B68D-149E92E9F8D4}" sibTransId="{836532F9-83AF-4AE5-8269-AA3ABD4E12C4}"/>
    <dgm:cxn modelId="{86C7F6AF-7372-4FB2-8D95-C78CD2B99140}" type="presOf" srcId="{7E00942B-058D-4637-B411-D9744651DB4D}" destId="{AEC78FC5-A5DB-405A-90DE-152679FDAFE3}" srcOrd="0" destOrd="0" presId="urn:microsoft.com/office/officeart/2005/8/layout/pList2"/>
    <dgm:cxn modelId="{8105EA08-8128-4627-8A56-64AAD85D1FCB}" type="presOf" srcId="{E72966EF-C5A2-4FF4-9C0F-6BA9ED9D939C}" destId="{1DC9002F-C5BB-4A16-9775-A159837AF3C9}"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158D6D43-FC7E-4EA1-931A-76339282A001}" srcId="{DFBCF3F5-AD1C-4EFB-B0B4-5284AD75C0F6}" destId="{1BD5BA4B-5594-47EF-8C08-0EDF0F88D081}" srcOrd="8" destOrd="0" parTransId="{A67D035E-CF50-48D8-9F46-0761EF4808AD}" sibTransId="{1CEB3DE9-80A3-4550-A456-D1E40DF82D9A}"/>
    <dgm:cxn modelId="{693EF6D4-F6E0-4E6D-B6D9-8C920E024799}" type="presOf" srcId="{883EA51F-D696-4648-AD10-BD144CE62387}" destId="{75F29AD1-844B-4AB2-9D9A-D4533A43823A}" srcOrd="0" destOrd="0" presId="urn:microsoft.com/office/officeart/2005/8/layout/pList2"/>
    <dgm:cxn modelId="{4DCD5B27-6A65-4207-BC85-E117F8762246}" type="presOf" srcId="{ECF15612-D3FD-45F1-9140-0D1BDEFE3FFD}" destId="{EB367EFE-84B4-48B8-B326-5A356E654C9B}" srcOrd="0" destOrd="0" presId="urn:microsoft.com/office/officeart/2005/8/layout/pList2"/>
    <dgm:cxn modelId="{09AB0350-8760-49C0-8FF9-5A7068CBBB48}" type="presOf" srcId="{1BD5BA4B-5594-47EF-8C08-0EDF0F88D081}" destId="{D64A8D25-7447-4463-82F3-992B564FB99D}" srcOrd="0" destOrd="0" presId="urn:microsoft.com/office/officeart/2005/8/layout/pList2"/>
    <dgm:cxn modelId="{89FB65C6-70D0-419C-96C5-E3DDC9E5C21C}" srcId="{DFBCF3F5-AD1C-4EFB-B0B4-5284AD75C0F6}" destId="{ECF15612-D3FD-45F1-9140-0D1BDEFE3FFD}" srcOrd="0" destOrd="0" parTransId="{6A14BC63-ECA9-4B4C-A960-D3C116379E8D}" sibTransId="{B59AEDF1-11EC-48C1-8017-A22ED3B7F9E8}"/>
    <dgm:cxn modelId="{D2A011DE-28F6-440F-8745-643EDCDD91DF}" srcId="{DFBCF3F5-AD1C-4EFB-B0B4-5284AD75C0F6}" destId="{1CFBDE63-DEE0-491E-87AB-F0B9003E61B4}" srcOrd="4" destOrd="0" parTransId="{CD3549F0-C753-4379-A418-E8C4FBD55326}" sibTransId="{883EA51F-D696-4648-AD10-BD144CE62387}"/>
    <dgm:cxn modelId="{82278026-B310-45AE-8F5D-A5514D0C2FEE}" srcId="{DFBCF3F5-AD1C-4EFB-B0B4-5284AD75C0F6}" destId="{5283DEE5-7E62-4402-B35E-2E028E8D6266}" srcOrd="3" destOrd="0" parTransId="{7069981C-2004-4223-BE08-4EB2030E44DF}" sibTransId="{1C0ABE14-A631-41C7-A70C-F20FFC1428E3}"/>
    <dgm:cxn modelId="{8DD55AA8-D090-4319-90A9-8BAF5316AA05}" type="presOf" srcId="{C1E0F219-1729-4C18-9371-580BDD8A46E6}" destId="{8C2BD4B3-4AA9-4747-AB79-79543F641F87}" srcOrd="0" destOrd="0" presId="urn:microsoft.com/office/officeart/2005/8/layout/pList2"/>
    <dgm:cxn modelId="{5B85B9FD-80D0-43DB-916F-22B753334E23}" type="presOf" srcId="{5283DEE5-7E62-4402-B35E-2E028E8D6266}" destId="{7100F18D-FDA3-498B-8B32-D35A1DC243A8}" srcOrd="0" destOrd="0" presId="urn:microsoft.com/office/officeart/2005/8/layout/pList2"/>
    <dgm:cxn modelId="{9F61A96B-8677-450A-B549-C9517A20646F}" type="presOf" srcId="{DFBCF3F5-AD1C-4EFB-B0B4-5284AD75C0F6}" destId="{C6A49AD3-6ECC-46FA-88C9-D06B727E2496}" srcOrd="0" destOrd="0" presId="urn:microsoft.com/office/officeart/2005/8/layout/pList2"/>
    <dgm:cxn modelId="{AB0B9053-9B18-4E95-A9AD-A3CF8CFF4716}" srcId="{DFBCF3F5-AD1C-4EFB-B0B4-5284AD75C0F6}" destId="{EAEA4CAF-9B18-4F1C-8A0E-50E11ED171D4}" srcOrd="6" destOrd="0" parTransId="{D93E8C87-2D88-49FD-992E-8C12138A6772}" sibTransId="{C1E0F219-1729-4C18-9371-580BDD8A46E6}"/>
    <dgm:cxn modelId="{D525F979-BD34-4177-A1ED-7F365A974664}" type="presOf" srcId="{47092BCB-A736-46A7-A0D4-8BC9F0D99261}" destId="{B37EADCF-D736-4F0A-88E5-AE65A0144C34}"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8DE5C0A0-14F4-4BE2-8985-3798F7FA1108}" type="presOf" srcId="{8D97D584-9FAC-4CE5-82F8-FA7674CDF107}" destId="{A71B1713-3A62-4269-9C2F-27B61DD3C240}" srcOrd="0" destOrd="0" presId="urn:microsoft.com/office/officeart/2005/8/layout/pList2"/>
    <dgm:cxn modelId="{1C5BE8BA-441A-43F4-AFE1-53A2B09A5FB7}" type="presOf" srcId="{98FA327A-6A5A-4B9F-BB15-7947DBD8CAD5}" destId="{39BF020D-EB1B-4512-AC57-8F25F24C4394}" srcOrd="0" destOrd="0" presId="urn:microsoft.com/office/officeart/2005/8/layout/pList2"/>
    <dgm:cxn modelId="{AA779773-485D-4EC7-B590-A3AD2BC8125A}" type="presOf" srcId="{756A97F7-A0BC-4E5A-BFD8-E6BBA33D1C16}" destId="{E48E5017-C529-49FB-9755-83B8047EA0E6}" srcOrd="0" destOrd="0" presId="urn:microsoft.com/office/officeart/2005/8/layout/pList2"/>
    <dgm:cxn modelId="{75711F03-6A1A-40B4-AF56-566A949EF00F}" type="presOf" srcId="{DF2F4672-6A02-4B4D-873D-76004E57EAA3}" destId="{79856AC3-9BD6-48B9-95E6-BF2B5C46BAFE}" srcOrd="0" destOrd="0" presId="urn:microsoft.com/office/officeart/2005/8/layout/pList2"/>
    <dgm:cxn modelId="{E42F4357-A0BB-4D28-AC85-D40A96EF1FE5}" type="presOf" srcId="{91A9F37F-3CF5-4698-AF2B-AB2BBCC22A6C}" destId="{266A036E-128D-433A-8E8A-96BEF934071A}" srcOrd="0" destOrd="0" presId="urn:microsoft.com/office/officeart/2005/8/layout/pList2"/>
    <dgm:cxn modelId="{5CCAEE73-2532-493D-8C75-03B350546E7D}" type="presOf" srcId="{60736E77-FA06-4731-8735-B55D09BE3BA5}" destId="{E85916AF-48FB-4B97-B52C-D527FC8E8CA4}" srcOrd="0" destOrd="0" presId="urn:microsoft.com/office/officeart/2005/8/layout/pList2"/>
    <dgm:cxn modelId="{6846FF01-0C72-45C1-9D0D-5120340B1DAA}" type="presOf" srcId="{1EC46808-5A4C-48CB-BE89-6A619EA5FCD6}" destId="{C30870A8-C8E4-4F07-9B5E-8A42F729BDB0}" srcOrd="0" destOrd="0" presId="urn:microsoft.com/office/officeart/2005/8/layout/pList2"/>
    <dgm:cxn modelId="{2EE1F4C2-84E9-44CB-83AA-4725478C636B}" type="presOf" srcId="{1C0ABE14-A631-41C7-A70C-F20FFC1428E3}" destId="{5CB0D6B2-2F0C-4C32-B798-756A2B7FC934}" srcOrd="0" destOrd="0" presId="urn:microsoft.com/office/officeart/2005/8/layout/pList2"/>
    <dgm:cxn modelId="{8BE540A1-FF11-4D3D-B8DC-98977D9AD280}" srcId="{DFBCF3F5-AD1C-4EFB-B0B4-5284AD75C0F6}" destId="{756A97F7-A0BC-4E5A-BFD8-E6BBA33D1C16}" srcOrd="5" destOrd="0" parTransId="{11005090-788F-492E-B03D-05388236A727}" sibTransId="{7E00942B-058D-4637-B411-D9744651DB4D}"/>
    <dgm:cxn modelId="{8A115B4F-9C45-4FD5-8E4D-AC3F21A4D1B8}" type="presOf" srcId="{1CEB3DE9-80A3-4550-A456-D1E40DF82D9A}" destId="{298CE895-D15B-425A-951F-3D8C7C10137E}" srcOrd="0" destOrd="0" presId="urn:microsoft.com/office/officeart/2005/8/layout/pList2"/>
    <dgm:cxn modelId="{8C7902BF-7E0D-4E2F-8B09-93E4295FAD2F}" srcId="{DFBCF3F5-AD1C-4EFB-B0B4-5284AD75C0F6}" destId="{47092BCB-A736-46A7-A0D4-8BC9F0D99261}" srcOrd="9" destOrd="0" parTransId="{0FFC27BE-CFC9-4E3C-ABF1-9E1952CFF0A5}" sibTransId="{8D97D584-9FAC-4CE5-82F8-FA7674CDF107}"/>
    <dgm:cxn modelId="{535898FF-F40F-4B51-95FB-124A14D52F96}" type="presOf" srcId="{EAEA4CAF-9B18-4F1C-8A0E-50E11ED171D4}" destId="{89575AFF-8CFD-467F-8DB8-B014D4564FE5}" srcOrd="0" destOrd="0" presId="urn:microsoft.com/office/officeart/2005/8/layout/pList2"/>
    <dgm:cxn modelId="{0960F3FB-E80E-4E0A-8DAF-E0B3AB084D92}" type="presParOf" srcId="{C6A49AD3-6ECC-46FA-88C9-D06B727E2496}" destId="{8E9D602F-343A-4973-A006-8EE57137E16F}" srcOrd="0" destOrd="0" presId="urn:microsoft.com/office/officeart/2005/8/layout/pList2"/>
    <dgm:cxn modelId="{152C4C60-FAFD-4D88-AEC8-0FBB2F9E8A76}" type="presParOf" srcId="{C6A49AD3-6ECC-46FA-88C9-D06B727E2496}" destId="{2C89E8BB-92B6-4E1D-B538-5D46627267BC}" srcOrd="1" destOrd="0" presId="urn:microsoft.com/office/officeart/2005/8/layout/pList2"/>
    <dgm:cxn modelId="{06595B72-441B-40DA-8230-E3F0B58D4D22}" type="presParOf" srcId="{2C89E8BB-92B6-4E1D-B538-5D46627267BC}" destId="{7528D977-E85A-421C-BB60-5D1FD7BBC049}" srcOrd="0" destOrd="0" presId="urn:microsoft.com/office/officeart/2005/8/layout/pList2"/>
    <dgm:cxn modelId="{E0BC602A-BC52-493D-B721-8F11BE4786AD}" type="presParOf" srcId="{7528D977-E85A-421C-BB60-5D1FD7BBC049}" destId="{EB367EFE-84B4-48B8-B326-5A356E654C9B}" srcOrd="0" destOrd="0" presId="urn:microsoft.com/office/officeart/2005/8/layout/pList2"/>
    <dgm:cxn modelId="{D9A1573B-3A8D-4489-87B9-BFC479481184}" type="presParOf" srcId="{7528D977-E85A-421C-BB60-5D1FD7BBC049}" destId="{19C42AB0-CA6F-42D9-A260-C9105FBE8192}" srcOrd="1" destOrd="0" presId="urn:microsoft.com/office/officeart/2005/8/layout/pList2"/>
    <dgm:cxn modelId="{B08E8511-7CEB-48C2-B662-64E94555BB9B}" type="presParOf" srcId="{7528D977-E85A-421C-BB60-5D1FD7BBC049}" destId="{7D5E0B92-567E-422C-9985-5ED215A53A04}" srcOrd="2" destOrd="0" presId="urn:microsoft.com/office/officeart/2005/8/layout/pList2"/>
    <dgm:cxn modelId="{BEBC7EF2-A60C-4309-92D6-E30EED8CE252}" type="presParOf" srcId="{2C89E8BB-92B6-4E1D-B538-5D46627267BC}" destId="{280AEFE3-16EE-4758-B7C5-08E0F57CB472}" srcOrd="1" destOrd="0" presId="urn:microsoft.com/office/officeart/2005/8/layout/pList2"/>
    <dgm:cxn modelId="{2FA2C526-CF64-4EEB-8C41-079A0C9475E5}" type="presParOf" srcId="{2C89E8BB-92B6-4E1D-B538-5D46627267BC}" destId="{2455CF68-3AFC-427D-9B9F-CAF9A48BB7CB}" srcOrd="2" destOrd="0" presId="urn:microsoft.com/office/officeart/2005/8/layout/pList2"/>
    <dgm:cxn modelId="{3EE0DA4A-2C7D-4E35-A21A-86C9FB982A2A}" type="presParOf" srcId="{2455CF68-3AFC-427D-9B9F-CAF9A48BB7CB}" destId="{E85916AF-48FB-4B97-B52C-D527FC8E8CA4}" srcOrd="0" destOrd="0" presId="urn:microsoft.com/office/officeart/2005/8/layout/pList2"/>
    <dgm:cxn modelId="{21801A42-4ABE-4948-8F88-5916C1F353C6}" type="presParOf" srcId="{2455CF68-3AFC-427D-9B9F-CAF9A48BB7CB}" destId="{939ACD56-4C2D-4B5D-8C14-0F5068350637}" srcOrd="1" destOrd="0" presId="urn:microsoft.com/office/officeart/2005/8/layout/pList2"/>
    <dgm:cxn modelId="{E831352C-B794-434F-994A-DA6EB2C26219}" type="presParOf" srcId="{2455CF68-3AFC-427D-9B9F-CAF9A48BB7CB}" destId="{C1B8A438-8AED-4079-89EC-740E253CD7A1}" srcOrd="2" destOrd="0" presId="urn:microsoft.com/office/officeart/2005/8/layout/pList2"/>
    <dgm:cxn modelId="{819C8EC5-41AF-41E2-A478-50208FC06275}" type="presParOf" srcId="{2C89E8BB-92B6-4E1D-B538-5D46627267BC}" destId="{C21FC76F-C4D0-4EA0-BC1E-BD651B698EB1}" srcOrd="3" destOrd="0" presId="urn:microsoft.com/office/officeart/2005/8/layout/pList2"/>
    <dgm:cxn modelId="{F6770F6B-1B6A-44D4-926A-530A991DD31F}" type="presParOf" srcId="{2C89E8BB-92B6-4E1D-B538-5D46627267BC}" destId="{F187973F-4C69-4A58-8EF9-831F2D31C275}" srcOrd="4" destOrd="0" presId="urn:microsoft.com/office/officeart/2005/8/layout/pList2"/>
    <dgm:cxn modelId="{6587352F-FBA6-4C83-A1D6-3674D6429208}" type="presParOf" srcId="{F187973F-4C69-4A58-8EF9-831F2D31C275}" destId="{79856AC3-9BD6-48B9-95E6-BF2B5C46BAFE}" srcOrd="0" destOrd="0" presId="urn:microsoft.com/office/officeart/2005/8/layout/pList2"/>
    <dgm:cxn modelId="{29474361-4AC6-4895-B89A-D35E4CBC4582}" type="presParOf" srcId="{F187973F-4C69-4A58-8EF9-831F2D31C275}" destId="{FC69B9AC-341E-4B93-911D-11AB7F955A4C}" srcOrd="1" destOrd="0" presId="urn:microsoft.com/office/officeart/2005/8/layout/pList2"/>
    <dgm:cxn modelId="{F98824C8-2B87-4532-9377-A2805E9D4226}" type="presParOf" srcId="{F187973F-4C69-4A58-8EF9-831F2D31C275}" destId="{55290674-42B0-499B-8284-246D004E82D0}" srcOrd="2" destOrd="0" presId="urn:microsoft.com/office/officeart/2005/8/layout/pList2"/>
    <dgm:cxn modelId="{AEE0AFB9-D56F-4CC8-A6E2-8C422F6D5D8A}" type="presParOf" srcId="{2C89E8BB-92B6-4E1D-B538-5D46627267BC}" destId="{1DC9002F-C5BB-4A16-9775-A159837AF3C9}" srcOrd="5" destOrd="0" presId="urn:microsoft.com/office/officeart/2005/8/layout/pList2"/>
    <dgm:cxn modelId="{2704E95F-49D3-4DE6-A324-AE635B2952FE}" type="presParOf" srcId="{2C89E8BB-92B6-4E1D-B538-5D46627267BC}" destId="{C8CABCC7-6D56-4A21-85F1-DD916D7CC555}" srcOrd="6" destOrd="0" presId="urn:microsoft.com/office/officeart/2005/8/layout/pList2"/>
    <dgm:cxn modelId="{34974679-7B04-46EA-94A3-EF0777CC9330}" type="presParOf" srcId="{C8CABCC7-6D56-4A21-85F1-DD916D7CC555}" destId="{7100F18D-FDA3-498B-8B32-D35A1DC243A8}" srcOrd="0" destOrd="0" presId="urn:microsoft.com/office/officeart/2005/8/layout/pList2"/>
    <dgm:cxn modelId="{7405B167-BA15-4378-9131-83C87B7B15CD}" type="presParOf" srcId="{C8CABCC7-6D56-4A21-85F1-DD916D7CC555}" destId="{63582307-B61B-45D7-A43E-64909A56EC1F}" srcOrd="1" destOrd="0" presId="urn:microsoft.com/office/officeart/2005/8/layout/pList2"/>
    <dgm:cxn modelId="{BF614D0E-3850-4AC1-9313-AA9FA308F819}" type="presParOf" srcId="{C8CABCC7-6D56-4A21-85F1-DD916D7CC555}" destId="{CA086B9B-2BAE-4014-B341-703A8C502AAF}" srcOrd="2" destOrd="0" presId="urn:microsoft.com/office/officeart/2005/8/layout/pList2"/>
    <dgm:cxn modelId="{6653BC2B-9C0F-495F-A226-054D551418F5}" type="presParOf" srcId="{2C89E8BB-92B6-4E1D-B538-5D46627267BC}" destId="{5CB0D6B2-2F0C-4C32-B798-756A2B7FC934}" srcOrd="7" destOrd="0" presId="urn:microsoft.com/office/officeart/2005/8/layout/pList2"/>
    <dgm:cxn modelId="{92444E7A-4C3D-450D-9478-CBBD39BCB253}" type="presParOf" srcId="{2C89E8BB-92B6-4E1D-B538-5D46627267BC}" destId="{317BEB1B-964D-4B01-B982-278089613E96}" srcOrd="8" destOrd="0" presId="urn:microsoft.com/office/officeart/2005/8/layout/pList2"/>
    <dgm:cxn modelId="{ADBBD5BE-092C-4E7D-A96B-408469F9040E}" type="presParOf" srcId="{317BEB1B-964D-4B01-B982-278089613E96}" destId="{1B4AB26D-BF83-4BB8-AF59-117298739F1C}" srcOrd="0" destOrd="0" presId="urn:microsoft.com/office/officeart/2005/8/layout/pList2"/>
    <dgm:cxn modelId="{0816FE4C-7416-46C9-9BEC-AF62DC11A029}" type="presParOf" srcId="{317BEB1B-964D-4B01-B982-278089613E96}" destId="{41B374B1-6788-4A4C-AFAE-F6BD10DCBF7D}" srcOrd="1" destOrd="0" presId="urn:microsoft.com/office/officeart/2005/8/layout/pList2"/>
    <dgm:cxn modelId="{45B67DE1-720C-4DAC-A1EF-3D53B7791596}" type="presParOf" srcId="{317BEB1B-964D-4B01-B982-278089613E96}" destId="{E7015069-06E2-4C81-BDDC-A52EC2C71C8C}" srcOrd="2" destOrd="0" presId="urn:microsoft.com/office/officeart/2005/8/layout/pList2"/>
    <dgm:cxn modelId="{DB1018D8-4C11-44B9-9AB1-8290BAC5B0FA}" type="presParOf" srcId="{2C89E8BB-92B6-4E1D-B538-5D46627267BC}" destId="{75F29AD1-844B-4AB2-9D9A-D4533A43823A}" srcOrd="9" destOrd="0" presId="urn:microsoft.com/office/officeart/2005/8/layout/pList2"/>
    <dgm:cxn modelId="{602204EB-C920-41CA-A24E-6F625EF6B480}" type="presParOf" srcId="{2C89E8BB-92B6-4E1D-B538-5D46627267BC}" destId="{1277668D-BBE8-458D-8554-F2EA50B3446D}" srcOrd="10" destOrd="0" presId="urn:microsoft.com/office/officeart/2005/8/layout/pList2"/>
    <dgm:cxn modelId="{036059B8-B32F-4FED-B302-FC8A673BDC41}" type="presParOf" srcId="{1277668D-BBE8-458D-8554-F2EA50B3446D}" destId="{E48E5017-C529-49FB-9755-83B8047EA0E6}" srcOrd="0" destOrd="0" presId="urn:microsoft.com/office/officeart/2005/8/layout/pList2"/>
    <dgm:cxn modelId="{7C0C561D-30D1-4135-806B-7A89CD493FFB}" type="presParOf" srcId="{1277668D-BBE8-458D-8554-F2EA50B3446D}" destId="{13FDD069-A291-4718-8674-EEFC010921A8}" srcOrd="1" destOrd="0" presId="urn:microsoft.com/office/officeart/2005/8/layout/pList2"/>
    <dgm:cxn modelId="{C9A4DCE3-B6B2-4D71-870B-718247B7A9E2}" type="presParOf" srcId="{1277668D-BBE8-458D-8554-F2EA50B3446D}" destId="{546D9079-3DE2-438B-B464-85BC94D753B9}" srcOrd="2" destOrd="0" presId="urn:microsoft.com/office/officeart/2005/8/layout/pList2"/>
    <dgm:cxn modelId="{53A1E558-D02C-413E-8F63-DF5A0DEFA4BD}" type="presParOf" srcId="{2C89E8BB-92B6-4E1D-B538-5D46627267BC}" destId="{AEC78FC5-A5DB-405A-90DE-152679FDAFE3}" srcOrd="11" destOrd="0" presId="urn:microsoft.com/office/officeart/2005/8/layout/pList2"/>
    <dgm:cxn modelId="{F6DA0CEF-639B-4BBE-A3E9-B839893DF6C6}" type="presParOf" srcId="{2C89E8BB-92B6-4E1D-B538-5D46627267BC}" destId="{880F7AC4-0506-4EC3-999F-240F6D87530C}" srcOrd="12" destOrd="0" presId="urn:microsoft.com/office/officeart/2005/8/layout/pList2"/>
    <dgm:cxn modelId="{ECF3B416-0C85-49DA-82C8-73CDBAC1E9E7}" type="presParOf" srcId="{880F7AC4-0506-4EC3-999F-240F6D87530C}" destId="{89575AFF-8CFD-467F-8DB8-B014D4564FE5}" srcOrd="0" destOrd="0" presId="urn:microsoft.com/office/officeart/2005/8/layout/pList2"/>
    <dgm:cxn modelId="{5DF674EF-2934-4A7B-963B-1221C55595DA}" type="presParOf" srcId="{880F7AC4-0506-4EC3-999F-240F6D87530C}" destId="{6E11A8A0-B4EA-413B-A96A-77910704F35C}" srcOrd="1" destOrd="0" presId="urn:microsoft.com/office/officeart/2005/8/layout/pList2"/>
    <dgm:cxn modelId="{5651F472-27ED-4E02-970B-FB7F01FDEAAE}" type="presParOf" srcId="{880F7AC4-0506-4EC3-999F-240F6D87530C}" destId="{2226F52B-D74C-4B0C-AFF6-19716C5A97A1}" srcOrd="2" destOrd="0" presId="urn:microsoft.com/office/officeart/2005/8/layout/pList2"/>
    <dgm:cxn modelId="{E51AF72D-BA27-42D6-90DE-B774A2A35AD8}" type="presParOf" srcId="{2C89E8BB-92B6-4E1D-B538-5D46627267BC}" destId="{8C2BD4B3-4AA9-4747-AB79-79543F641F87}" srcOrd="13" destOrd="0" presId="urn:microsoft.com/office/officeart/2005/8/layout/pList2"/>
    <dgm:cxn modelId="{500BFC6B-633C-4E34-B613-5D0999DF93DC}" type="presParOf" srcId="{2C89E8BB-92B6-4E1D-B538-5D46627267BC}" destId="{89ADB73F-9600-48A6-9FC7-6D3AA0FA368E}" srcOrd="14" destOrd="0" presId="urn:microsoft.com/office/officeart/2005/8/layout/pList2"/>
    <dgm:cxn modelId="{BBA33952-0C18-422D-A84A-53E8E93B77A9}" type="presParOf" srcId="{89ADB73F-9600-48A6-9FC7-6D3AA0FA368E}" destId="{266A036E-128D-433A-8E8A-96BEF934071A}" srcOrd="0" destOrd="0" presId="urn:microsoft.com/office/officeart/2005/8/layout/pList2"/>
    <dgm:cxn modelId="{1608EDA5-BCC7-44B3-852B-69C687213AD3}" type="presParOf" srcId="{89ADB73F-9600-48A6-9FC7-6D3AA0FA368E}" destId="{78E03434-7F6D-4BDA-9860-A44673158A7A}" srcOrd="1" destOrd="0" presId="urn:microsoft.com/office/officeart/2005/8/layout/pList2"/>
    <dgm:cxn modelId="{D1BEE43C-75A5-4F55-BDFD-51B59CA3FA4C}" type="presParOf" srcId="{89ADB73F-9600-48A6-9FC7-6D3AA0FA368E}" destId="{E2FEAFF9-11D1-4E6A-BD30-0C935B3B9913}" srcOrd="2" destOrd="0" presId="urn:microsoft.com/office/officeart/2005/8/layout/pList2"/>
    <dgm:cxn modelId="{143880DC-9687-43A0-8516-D5F41E53D71F}" type="presParOf" srcId="{2C89E8BB-92B6-4E1D-B538-5D46627267BC}" destId="{39BF020D-EB1B-4512-AC57-8F25F24C4394}" srcOrd="15" destOrd="0" presId="urn:microsoft.com/office/officeart/2005/8/layout/pList2"/>
    <dgm:cxn modelId="{3FC5FF08-ABF7-4F86-9204-AF0921815B64}" type="presParOf" srcId="{2C89E8BB-92B6-4E1D-B538-5D46627267BC}" destId="{25157B19-C81D-403C-B348-3BD784F64B94}" srcOrd="16" destOrd="0" presId="urn:microsoft.com/office/officeart/2005/8/layout/pList2"/>
    <dgm:cxn modelId="{D14FACCA-F587-40E7-8199-453C3894E285}" type="presParOf" srcId="{25157B19-C81D-403C-B348-3BD784F64B94}" destId="{D64A8D25-7447-4463-82F3-992B564FB99D}" srcOrd="0" destOrd="0" presId="urn:microsoft.com/office/officeart/2005/8/layout/pList2"/>
    <dgm:cxn modelId="{64F09A91-5D6F-474A-8918-0C240F28FBBD}" type="presParOf" srcId="{25157B19-C81D-403C-B348-3BD784F64B94}" destId="{4E0C99E4-9D97-446F-9DF4-60379C6630D3}" srcOrd="1" destOrd="0" presId="urn:microsoft.com/office/officeart/2005/8/layout/pList2"/>
    <dgm:cxn modelId="{57F2EAC6-481A-4100-9BB8-53DD0569B0DF}" type="presParOf" srcId="{25157B19-C81D-403C-B348-3BD784F64B94}" destId="{6DED3343-B29E-40E6-B015-E6C2790F34D1}" srcOrd="2" destOrd="0" presId="urn:microsoft.com/office/officeart/2005/8/layout/pList2"/>
    <dgm:cxn modelId="{A900B33C-4B7F-4601-A7FC-32A76A8481CC}" type="presParOf" srcId="{2C89E8BB-92B6-4E1D-B538-5D46627267BC}" destId="{298CE895-D15B-425A-951F-3D8C7C10137E}" srcOrd="17" destOrd="0" presId="urn:microsoft.com/office/officeart/2005/8/layout/pList2"/>
    <dgm:cxn modelId="{3F0DFADA-1544-46B6-9276-ED65B2334083}" type="presParOf" srcId="{2C89E8BB-92B6-4E1D-B538-5D46627267BC}" destId="{79322CA0-F811-435B-AFBB-47ECA1DF8723}" srcOrd="18" destOrd="0" presId="urn:microsoft.com/office/officeart/2005/8/layout/pList2"/>
    <dgm:cxn modelId="{AB526739-A321-47F0-B072-5013C68C45DD}" type="presParOf" srcId="{79322CA0-F811-435B-AFBB-47ECA1DF8723}" destId="{B37EADCF-D736-4F0A-88E5-AE65A0144C34}" srcOrd="0" destOrd="0" presId="urn:microsoft.com/office/officeart/2005/8/layout/pList2"/>
    <dgm:cxn modelId="{3BC70736-494A-41BD-A9CA-CDB6155A6479}" type="presParOf" srcId="{79322CA0-F811-435B-AFBB-47ECA1DF8723}" destId="{9DC24064-FCAD-4B8A-BF6D-8716739D34D8}" srcOrd="1" destOrd="0" presId="urn:microsoft.com/office/officeart/2005/8/layout/pList2"/>
    <dgm:cxn modelId="{2309F0AA-2BFC-402A-951B-6730C3301FE8}" type="presParOf" srcId="{79322CA0-F811-435B-AFBB-47ECA1DF8723}" destId="{A7EA7033-C333-4524-8BC3-8827C2A62F97}" srcOrd="2" destOrd="0" presId="urn:microsoft.com/office/officeart/2005/8/layout/pList2"/>
    <dgm:cxn modelId="{AD5C1638-6375-4CB3-A7E5-979AAFCA7912}" type="presParOf" srcId="{2C89E8BB-92B6-4E1D-B538-5D46627267BC}" destId="{A71B1713-3A62-4269-9C2F-27B61DD3C240}" srcOrd="19" destOrd="0" presId="urn:microsoft.com/office/officeart/2005/8/layout/pList2"/>
    <dgm:cxn modelId="{C2158170-9185-4BEF-8B3D-101398048D07}" type="presParOf" srcId="{2C89E8BB-92B6-4E1D-B538-5D46627267BC}" destId="{6AEC4A7C-8445-4E1D-8AA7-84FDF4CFD6BE}" srcOrd="20" destOrd="0" presId="urn:microsoft.com/office/officeart/2005/8/layout/pList2"/>
    <dgm:cxn modelId="{2B90FB73-ACE3-42A6-8550-D896F9F0C756}" type="presParOf" srcId="{6AEC4A7C-8445-4E1D-8AA7-84FDF4CFD6BE}" destId="{C30870A8-C8E4-4F07-9B5E-8A42F729BDB0}" srcOrd="0" destOrd="0" presId="urn:microsoft.com/office/officeart/2005/8/layout/pList2"/>
    <dgm:cxn modelId="{C2C6FAC8-6E87-4C5E-B988-F1378A99326A}" type="presParOf" srcId="{6AEC4A7C-8445-4E1D-8AA7-84FDF4CFD6BE}" destId="{7DFB5875-9352-4782-B746-43E861BF0112}" srcOrd="1" destOrd="0" presId="urn:microsoft.com/office/officeart/2005/8/layout/pList2"/>
    <dgm:cxn modelId="{CE67291E-5934-4F27-B708-D2FE71B0E005}"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fr-FR"/>
        </a:p>
      </dgm:t>
    </dgm:pt>
    <dgm:pt modelId="{ECF15612-D3FD-45F1-9140-0D1BDEFE3FFD}">
      <dgm:prSet phldrT="[Text]" custT="1"/>
      <dgm:spPr/>
      <dgm:t>
        <a:bodyPr vert="vert270" anchor="ctr"/>
        <a:lstStyle/>
        <a:p>
          <a:pPr algn="ctr" rtl="0"/>
          <a:r>
            <a:rPr lang="fr-FR" sz="1400" b="0" i="0" u="none" baseline="0"/>
            <a:t>Planification et gestion stratégiques</a:t>
          </a:r>
        </a:p>
      </dgm:t>
    </dgm:pt>
    <dgm:pt modelId="{6A14BC63-ECA9-4B4C-A960-D3C116379E8D}" type="parTrans" cxnId="{89FB65C6-70D0-419C-96C5-E3DDC9E5C21C}">
      <dgm:prSet/>
      <dgm:spPr/>
      <dgm:t>
        <a:bodyPr/>
        <a:lstStyle/>
        <a:p>
          <a:endParaRPr lang="fr-FR" sz="1200">
            <a:solidFill>
              <a:schemeClr val="bg1"/>
            </a:solidFill>
          </a:endParaRPr>
        </a:p>
      </dgm:t>
    </dgm:pt>
    <dgm:pt modelId="{B59AEDF1-11EC-48C1-8017-A22ED3B7F9E8}" type="sibTrans" cxnId="{89FB65C6-70D0-419C-96C5-E3DDC9E5C21C}">
      <dgm:prSet/>
      <dgm:spPr/>
      <dgm:t>
        <a:bodyPr/>
        <a:lstStyle/>
        <a:p>
          <a:endParaRPr lang="fr-FR"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lgn="ctr" rtl="0">
            <a:buFont typeface="+mj-lt"/>
            <a:buNone/>
          </a:pPr>
          <a:r>
            <a:rPr lang="fr-FR" sz="1400" b="0" i="0" u="none" baseline="0"/>
            <a:t>Ressources humaines</a:t>
          </a:r>
        </a:p>
      </dgm:t>
    </dgm:pt>
    <dgm:pt modelId="{AE94B2BB-28CF-49A4-B68D-149E92E9F8D4}" type="parTrans" cxnId="{7444FFFA-CC86-471F-857D-490706610DCD}">
      <dgm:prSet/>
      <dgm:spPr/>
      <dgm:t>
        <a:bodyPr/>
        <a:lstStyle/>
        <a:p>
          <a:endParaRPr lang="fr-FR" sz="1200">
            <a:solidFill>
              <a:schemeClr val="bg1"/>
            </a:solidFill>
          </a:endParaRPr>
        </a:p>
      </dgm:t>
    </dgm:pt>
    <dgm:pt modelId="{836532F9-83AF-4AE5-8269-AA3ABD4E12C4}" type="sibTrans" cxnId="{7444FFFA-CC86-471F-857D-490706610DCD}">
      <dgm:prSet/>
      <dgm:spPr/>
      <dgm:t>
        <a:bodyPr/>
        <a:lstStyle/>
        <a:p>
          <a:endParaRPr lang="fr-FR" sz="1200">
            <a:solidFill>
              <a:schemeClr val="bg1"/>
            </a:solidFill>
          </a:endParaRPr>
        </a:p>
      </dgm:t>
    </dgm:pt>
    <dgm:pt modelId="{DF2F4672-6A02-4B4D-873D-76004E57EAA3}">
      <dgm:prSet phldrT="[Text]" custT="1"/>
      <dgm:spPr/>
      <dgm:t>
        <a:bodyPr vert="vert270" anchor="ctr"/>
        <a:lstStyle/>
        <a:p>
          <a:pPr algn="ctr" rtl="0">
            <a:buFont typeface="+mj-lt"/>
            <a:buNone/>
          </a:pPr>
          <a:r>
            <a:rPr lang="fr-FR" sz="1400" b="0" i="0" u="none" baseline="0"/>
            <a:t>SIGL</a:t>
          </a:r>
        </a:p>
      </dgm:t>
    </dgm:pt>
    <dgm:pt modelId="{37119E75-E676-4ADD-A70D-6C631727C4D9}" type="parTrans" cxnId="{BE518C3C-35AB-407E-A36C-368FCFCE620C}">
      <dgm:prSet/>
      <dgm:spPr/>
      <dgm:t>
        <a:bodyPr/>
        <a:lstStyle/>
        <a:p>
          <a:endParaRPr lang="fr-FR" sz="1200">
            <a:solidFill>
              <a:schemeClr val="bg1"/>
            </a:solidFill>
          </a:endParaRPr>
        </a:p>
      </dgm:t>
    </dgm:pt>
    <dgm:pt modelId="{E72966EF-C5A2-4FF4-9C0F-6BA9ED9D939C}" type="sibTrans" cxnId="{BE518C3C-35AB-407E-A36C-368FCFCE620C}">
      <dgm:prSet/>
      <dgm:spPr/>
      <dgm:t>
        <a:bodyPr/>
        <a:lstStyle/>
        <a:p>
          <a:endParaRPr lang="fr-FR"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lgn="ctr" rtl="0">
            <a:buFont typeface="+mj-lt"/>
            <a:buNone/>
          </a:pPr>
          <a:r>
            <a:rPr lang="fr-FR" sz="1400" b="0" i="0" u="none" baseline="0"/>
            <a:t>Viabilité financière </a:t>
          </a:r>
        </a:p>
      </dgm:t>
    </dgm:pt>
    <dgm:pt modelId="{7069981C-2004-4223-BE08-4EB2030E44DF}" type="parTrans" cxnId="{82278026-B310-45AE-8F5D-A5514D0C2FEE}">
      <dgm:prSet/>
      <dgm:spPr/>
      <dgm:t>
        <a:bodyPr/>
        <a:lstStyle/>
        <a:p>
          <a:endParaRPr lang="fr-FR" sz="1200">
            <a:solidFill>
              <a:schemeClr val="bg1"/>
            </a:solidFill>
          </a:endParaRPr>
        </a:p>
      </dgm:t>
    </dgm:pt>
    <dgm:pt modelId="{1C0ABE14-A631-41C7-A70C-F20FFC1428E3}" type="sibTrans" cxnId="{82278026-B310-45AE-8F5D-A5514D0C2FEE}">
      <dgm:prSet/>
      <dgm:spPr/>
      <dgm:t>
        <a:bodyPr/>
        <a:lstStyle/>
        <a:p>
          <a:endParaRPr lang="fr-FR" sz="1200">
            <a:solidFill>
              <a:schemeClr val="bg1"/>
            </a:solidFill>
          </a:endParaRPr>
        </a:p>
      </dgm:t>
    </dgm:pt>
    <dgm:pt modelId="{1CFBDE63-DEE0-491E-87AB-F0B9003E61B4}">
      <dgm:prSet custT="1"/>
      <dgm:spPr>
        <a:solidFill>
          <a:schemeClr val="bg1">
            <a:lumMod val="85000"/>
          </a:schemeClr>
        </a:solidFill>
      </dgm:spPr>
      <dgm:t>
        <a:bodyPr vert="vert270" anchor="ctr"/>
        <a:lstStyle/>
        <a:p>
          <a:pPr algn="ctr" rtl="0">
            <a:buFont typeface="+mj-lt"/>
            <a:buNone/>
          </a:pPr>
          <a:r>
            <a:rPr lang="fr-FR" sz="1400" b="0" i="0" u="none" baseline="0"/>
            <a:t>Politiques et gouvernance</a:t>
          </a:r>
          <a:r>
            <a:rPr lang="fr-FR" sz="1400" b="1" i="0" u="none" baseline="0"/>
            <a:t> </a:t>
          </a:r>
          <a:endParaRPr lang="fr-FR" sz="1400" dirty="0"/>
        </a:p>
      </dgm:t>
    </dgm:pt>
    <dgm:pt modelId="{CD3549F0-C753-4379-A418-E8C4FBD55326}" type="parTrans" cxnId="{D2A011DE-28F6-440F-8745-643EDCDD91DF}">
      <dgm:prSet/>
      <dgm:spPr/>
      <dgm:t>
        <a:bodyPr/>
        <a:lstStyle/>
        <a:p>
          <a:endParaRPr lang="fr-FR" sz="1200">
            <a:solidFill>
              <a:schemeClr val="bg1"/>
            </a:solidFill>
          </a:endParaRPr>
        </a:p>
      </dgm:t>
    </dgm:pt>
    <dgm:pt modelId="{883EA51F-D696-4648-AD10-BD144CE62387}" type="sibTrans" cxnId="{D2A011DE-28F6-440F-8745-643EDCDD91DF}">
      <dgm:prSet/>
      <dgm:spPr/>
      <dgm:t>
        <a:bodyPr/>
        <a:lstStyle/>
        <a:p>
          <a:endParaRPr lang="fr-FR" sz="1200">
            <a:solidFill>
              <a:schemeClr val="bg1"/>
            </a:solidFill>
          </a:endParaRPr>
        </a:p>
      </dgm:t>
    </dgm:pt>
    <dgm:pt modelId="{EAEA4CAF-9B18-4F1C-8A0E-50E11ED171D4}">
      <dgm:prSet custT="1"/>
      <dgm:spPr/>
      <dgm:t>
        <a:bodyPr vert="vert270" anchor="ctr"/>
        <a:lstStyle/>
        <a:p>
          <a:pPr algn="ctr" rtl="0">
            <a:buFont typeface="+mj-lt"/>
            <a:buNone/>
          </a:pPr>
          <a:r>
            <a:rPr lang="fr-FR" sz="1400" b="0" i="0" u="none" baseline="0" dirty="0"/>
            <a:t>Prévision et planification </a:t>
          </a:r>
          <a:r>
            <a:rPr lang="fr-FR" sz="1400" b="0" i="0" u="none" baseline="0" dirty="0" smtClean="0"/>
            <a:t>d’approvisionnement</a:t>
          </a:r>
          <a:r>
            <a:rPr lang="fr-FR" sz="1400" b="1" i="0" u="none" baseline="0" dirty="0" smtClean="0"/>
            <a:t> </a:t>
          </a:r>
          <a:endParaRPr lang="fr-FR" sz="1400" dirty="0"/>
        </a:p>
      </dgm:t>
    </dgm:pt>
    <dgm:pt modelId="{D93E8C87-2D88-49FD-992E-8C12138A6772}" type="parTrans" cxnId="{AB0B9053-9B18-4E95-A9AD-A3CF8CFF4716}">
      <dgm:prSet/>
      <dgm:spPr/>
      <dgm:t>
        <a:bodyPr/>
        <a:lstStyle/>
        <a:p>
          <a:endParaRPr lang="fr-FR" sz="1200">
            <a:solidFill>
              <a:schemeClr val="bg1"/>
            </a:solidFill>
          </a:endParaRPr>
        </a:p>
      </dgm:t>
    </dgm:pt>
    <dgm:pt modelId="{C1E0F219-1729-4C18-9371-580BDD8A46E6}" type="sibTrans" cxnId="{AB0B9053-9B18-4E95-A9AD-A3CF8CFF4716}">
      <dgm:prSet/>
      <dgm:spPr/>
      <dgm:t>
        <a:bodyPr/>
        <a:lstStyle/>
        <a:p>
          <a:endParaRPr lang="fr-FR" sz="1200">
            <a:solidFill>
              <a:schemeClr val="bg1"/>
            </a:solidFill>
          </a:endParaRPr>
        </a:p>
      </dgm:t>
    </dgm:pt>
    <dgm:pt modelId="{91A9F37F-3CF5-4698-AF2B-AB2BBCC22A6C}">
      <dgm:prSet custT="1"/>
      <dgm:spPr/>
      <dgm:t>
        <a:bodyPr vert="vert270" anchor="ctr"/>
        <a:lstStyle/>
        <a:p>
          <a:pPr algn="ctr" rtl="0">
            <a:buFont typeface="+mj-lt"/>
            <a:buNone/>
          </a:pPr>
          <a:r>
            <a:rPr lang="fr-FR" sz="1400" b="0" i="0" u="none" baseline="0"/>
            <a:t>Approvisionnement et dédouanement</a:t>
          </a:r>
        </a:p>
      </dgm:t>
    </dgm:pt>
    <dgm:pt modelId="{01166087-9EC0-4AB4-85E3-82DC41DE2518}" type="parTrans" cxnId="{5D1DDE1C-6FFE-4CE8-A668-650C1DCBA9A0}">
      <dgm:prSet/>
      <dgm:spPr/>
      <dgm:t>
        <a:bodyPr/>
        <a:lstStyle/>
        <a:p>
          <a:endParaRPr lang="fr-FR"/>
        </a:p>
      </dgm:t>
    </dgm:pt>
    <dgm:pt modelId="{98FA327A-6A5A-4B9F-BB15-7947DBD8CAD5}" type="sibTrans" cxnId="{5D1DDE1C-6FFE-4CE8-A668-650C1DCBA9A0}">
      <dgm:prSet/>
      <dgm:spPr/>
      <dgm:t>
        <a:bodyPr/>
        <a:lstStyle/>
        <a:p>
          <a:endParaRPr lang="fr-FR"/>
        </a:p>
      </dgm:t>
    </dgm:pt>
    <dgm:pt modelId="{1BD5BA4B-5594-47EF-8C08-0EDF0F88D081}">
      <dgm:prSet custT="1"/>
      <dgm:spPr/>
      <dgm:t>
        <a:bodyPr vert="vert270" anchor="ctr"/>
        <a:lstStyle/>
        <a:p>
          <a:pPr algn="ctr" rtl="0">
            <a:buFont typeface="+mj-lt"/>
            <a:buNone/>
          </a:pPr>
          <a:r>
            <a:rPr lang="fr-FR" sz="1400" b="0" i="0" u="none" baseline="0"/>
            <a:t>Entreposage et stockage</a:t>
          </a:r>
        </a:p>
      </dgm:t>
    </dgm:pt>
    <dgm:pt modelId="{A67D035E-CF50-48D8-9F46-0761EF4808AD}" type="parTrans" cxnId="{158D6D43-FC7E-4EA1-931A-76339282A001}">
      <dgm:prSet/>
      <dgm:spPr/>
      <dgm:t>
        <a:bodyPr/>
        <a:lstStyle/>
        <a:p>
          <a:endParaRPr lang="fr-FR"/>
        </a:p>
      </dgm:t>
    </dgm:pt>
    <dgm:pt modelId="{1CEB3DE9-80A3-4550-A456-D1E40DF82D9A}" type="sibTrans" cxnId="{158D6D43-FC7E-4EA1-931A-76339282A001}">
      <dgm:prSet/>
      <dgm:spPr/>
      <dgm:t>
        <a:bodyPr/>
        <a:lstStyle/>
        <a:p>
          <a:endParaRPr lang="fr-FR"/>
        </a:p>
      </dgm:t>
    </dgm:pt>
    <dgm:pt modelId="{47092BCB-A736-46A7-A0D4-8BC9F0D99261}">
      <dgm:prSet custT="1"/>
      <dgm:spPr/>
      <dgm:t>
        <a:bodyPr vert="vert270" anchor="ctr"/>
        <a:lstStyle/>
        <a:p>
          <a:pPr algn="ctr" rtl="0">
            <a:buFont typeface="+mj-lt"/>
            <a:buNone/>
          </a:pPr>
          <a:r>
            <a:rPr lang="fr-FR" sz="1400" b="0" i="0" u="none" baseline="0"/>
            <a:t>Distribution</a:t>
          </a:r>
        </a:p>
      </dgm:t>
    </dgm:pt>
    <dgm:pt modelId="{0FFC27BE-CFC9-4E3C-ABF1-9E1952CFF0A5}" type="parTrans" cxnId="{8C7902BF-7E0D-4E2F-8B09-93E4295FAD2F}">
      <dgm:prSet/>
      <dgm:spPr/>
      <dgm:t>
        <a:bodyPr/>
        <a:lstStyle/>
        <a:p>
          <a:endParaRPr lang="fr-FR"/>
        </a:p>
      </dgm:t>
    </dgm:pt>
    <dgm:pt modelId="{8D97D584-9FAC-4CE5-82F8-FA7674CDF107}" type="sibTrans" cxnId="{8C7902BF-7E0D-4E2F-8B09-93E4295FAD2F}">
      <dgm:prSet/>
      <dgm:spPr/>
      <dgm:t>
        <a:bodyPr/>
        <a:lstStyle/>
        <a:p>
          <a:endParaRPr lang="fr-FR"/>
        </a:p>
      </dgm:t>
    </dgm:pt>
    <dgm:pt modelId="{1EC46808-5A4C-48CB-BE89-6A619EA5FCD6}">
      <dgm:prSet custT="1"/>
      <dgm:spPr/>
      <dgm:t>
        <a:bodyPr vert="vert270" anchor="ctr"/>
        <a:lstStyle/>
        <a:p>
          <a:pPr algn="ctr" rtl="0">
            <a:buFont typeface="+mj-lt"/>
            <a:buNone/>
          </a:pPr>
          <a:r>
            <a:rPr lang="fr-FR" sz="1400" b="0" i="0" u="none" baseline="0"/>
            <a:t>Gestion des déchets</a:t>
          </a:r>
        </a:p>
      </dgm:t>
    </dgm:pt>
    <dgm:pt modelId="{5F5B14BC-C680-416B-9A09-43575BCBDFE9}" type="parTrans" cxnId="{F3CB8390-E510-4C9C-80B5-1D61D19CC65A}">
      <dgm:prSet/>
      <dgm:spPr/>
      <dgm:t>
        <a:bodyPr/>
        <a:lstStyle/>
        <a:p>
          <a:endParaRPr lang="fr-FR"/>
        </a:p>
      </dgm:t>
    </dgm:pt>
    <dgm:pt modelId="{C3268F9D-71E6-4F76-8F22-825E7E4CD1BA}" type="sibTrans" cxnId="{F3CB8390-E510-4C9C-80B5-1D61D19CC65A}">
      <dgm:prSet/>
      <dgm:spPr/>
      <dgm:t>
        <a:bodyPr/>
        <a:lstStyle/>
        <a:p>
          <a:endParaRPr lang="fr-FR"/>
        </a:p>
      </dgm:t>
    </dgm:pt>
    <dgm:pt modelId="{756A97F7-A0BC-4E5A-BFD8-E6BBA33D1C16}">
      <dgm:prSet custT="1"/>
      <dgm:spPr>
        <a:solidFill>
          <a:schemeClr val="bg1">
            <a:lumMod val="85000"/>
          </a:schemeClr>
        </a:solidFill>
      </dgm:spPr>
      <dgm:t>
        <a:bodyPr vert="vert270" anchor="ctr"/>
        <a:lstStyle/>
        <a:p>
          <a:pPr algn="ctr" rtl="0">
            <a:buFont typeface="+mj-lt"/>
          </a:pPr>
          <a:r>
            <a:rPr lang="fr-FR" sz="1400" b="0" i="0" u="none" baseline="0"/>
            <a:t>Qualité et pharmacovigilance </a:t>
          </a:r>
        </a:p>
      </dgm:t>
    </dgm:pt>
    <dgm:pt modelId="{11005090-788F-492E-B03D-05388236A727}" type="parTrans" cxnId="{8BE540A1-FF11-4D3D-B8DC-98977D9AD280}">
      <dgm:prSet/>
      <dgm:spPr/>
      <dgm:t>
        <a:bodyPr/>
        <a:lstStyle/>
        <a:p>
          <a:endParaRPr lang="fr-FR"/>
        </a:p>
      </dgm:t>
    </dgm:pt>
    <dgm:pt modelId="{7E00942B-058D-4637-B411-D9744651DB4D}" type="sibTrans" cxnId="{8BE540A1-FF11-4D3D-B8DC-98977D9AD280}">
      <dgm:prSet/>
      <dgm:spPr/>
      <dgm:t>
        <a:bodyPr/>
        <a:lstStyle/>
        <a:p>
          <a:endParaRPr lang="fr-FR"/>
        </a:p>
      </dgm:t>
    </dgm:pt>
    <dgm:pt modelId="{C6A49AD3-6ECC-46FA-88C9-D06B727E2496}" type="pres">
      <dgm:prSet presAssocID="{DFBCF3F5-AD1C-4EFB-B0B4-5284AD75C0F6}" presName="Name0" presStyleCnt="0">
        <dgm:presLayoutVars>
          <dgm:dir/>
          <dgm:resizeHandles val="exact"/>
        </dgm:presLayoutVars>
      </dgm:prSet>
      <dgm:spPr/>
      <dgm:t>
        <a:bodyPr/>
        <a:lstStyle/>
        <a:p>
          <a:endParaRPr lang="fr-FR"/>
        </a:p>
      </dgm:t>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t>
        <a:bodyPr/>
        <a:lstStyle/>
        <a:p>
          <a:endParaRPr lang="fr-FR"/>
        </a:p>
      </dgm:t>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ScaleX="51787" custScaleY="58558"/>
      <dgm:spPr/>
    </dgm:pt>
    <dgm:pt modelId="{280AEFE3-16EE-4758-B7C5-08E0F57CB472}" type="pres">
      <dgm:prSet presAssocID="{B59AEDF1-11EC-48C1-8017-A22ED3B7F9E8}" presName="sibTrans" presStyleLbl="sibTrans2D1" presStyleIdx="0" presStyleCnt="0"/>
      <dgm:spPr/>
      <dgm:t>
        <a:bodyPr/>
        <a:lstStyle/>
        <a:p>
          <a:endParaRPr lang="fr-FR"/>
        </a:p>
      </dgm:t>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t>
        <a:bodyPr/>
        <a:lstStyle/>
        <a:p>
          <a:endParaRPr lang="fr-FR"/>
        </a:p>
      </dgm:t>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t>
        <a:bodyPr/>
        <a:lstStyle/>
        <a:p>
          <a:endParaRPr lang="fr-FR"/>
        </a:p>
      </dgm:t>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t>
        <a:bodyPr/>
        <a:lstStyle/>
        <a:p>
          <a:endParaRPr lang="fr-FR"/>
        </a:p>
      </dgm:t>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t>
        <a:bodyPr/>
        <a:lstStyle/>
        <a:p>
          <a:endParaRPr lang="fr-FR"/>
        </a:p>
      </dgm:t>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t>
        <a:bodyPr/>
        <a:lstStyle/>
        <a:p>
          <a:endParaRPr lang="fr-FR"/>
        </a:p>
      </dgm:t>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t>
        <a:bodyPr/>
        <a:lstStyle/>
        <a:p>
          <a:endParaRPr lang="fr-FR"/>
        </a:p>
      </dgm:t>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t>
        <a:bodyPr/>
        <a:lstStyle/>
        <a:p>
          <a:endParaRPr lang="fr-FR"/>
        </a:p>
      </dgm:t>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t>
        <a:bodyPr/>
        <a:lstStyle/>
        <a:p>
          <a:endParaRPr lang="fr-FR"/>
        </a:p>
      </dgm:t>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t>
        <a:bodyPr/>
        <a:lstStyle/>
        <a:p>
          <a:endParaRPr lang="fr-FR"/>
        </a:p>
      </dgm:t>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custScaleX="39010" custScaleY="36798"/>
      <dgm:spPr/>
    </dgm:pt>
    <dgm:pt modelId="{AEC78FC5-A5DB-405A-90DE-152679FDAFE3}" type="pres">
      <dgm:prSet presAssocID="{7E00942B-058D-4637-B411-D9744651DB4D}" presName="sibTrans" presStyleLbl="sibTrans2D1" presStyleIdx="0" presStyleCnt="0"/>
      <dgm:spPr/>
      <dgm:t>
        <a:bodyPr/>
        <a:lstStyle/>
        <a:p>
          <a:endParaRPr lang="fr-FR"/>
        </a:p>
      </dgm:t>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t>
        <a:bodyPr/>
        <a:lstStyle/>
        <a:p>
          <a:endParaRPr lang="fr-FR"/>
        </a:p>
      </dgm:t>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t>
        <a:bodyPr/>
        <a:lstStyle/>
        <a:p>
          <a:endParaRPr lang="fr-FR"/>
        </a:p>
      </dgm:t>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t>
        <a:bodyPr/>
        <a:lstStyle/>
        <a:p>
          <a:endParaRPr lang="fr-FR"/>
        </a:p>
      </dgm:t>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t>
        <a:bodyPr/>
        <a:lstStyle/>
        <a:p>
          <a:endParaRPr lang="fr-FR"/>
        </a:p>
      </dgm:t>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t>
        <a:bodyPr/>
        <a:lstStyle/>
        <a:p>
          <a:endParaRPr lang="fr-FR"/>
        </a:p>
      </dgm:t>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t>
        <a:bodyPr/>
        <a:lstStyle/>
        <a:p>
          <a:endParaRPr lang="fr-FR"/>
        </a:p>
      </dgm:t>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63232" custScaleY="181818" custLinFactNeighborX="7119" custLinFactNeighborY="-21393">
        <dgm:presLayoutVars>
          <dgm:bulletEnabled val="1"/>
        </dgm:presLayoutVars>
      </dgm:prSet>
      <dgm:spPr/>
      <dgm:t>
        <a:bodyPr/>
        <a:lstStyle/>
        <a:p>
          <a:endParaRPr lang="fr-FR"/>
        </a:p>
      </dgm:t>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ScaleX="15968" custScaleY="62887"/>
      <dgm:spPr/>
    </dgm:pt>
    <dgm:pt modelId="{A71B1713-3A62-4269-9C2F-27B61DD3C240}" type="pres">
      <dgm:prSet presAssocID="{8D97D584-9FAC-4CE5-82F8-FA7674CDF107}" presName="sibTrans" presStyleLbl="sibTrans2D1" presStyleIdx="0" presStyleCnt="0"/>
      <dgm:spPr/>
      <dgm:t>
        <a:bodyPr/>
        <a:lstStyle/>
        <a:p>
          <a:endParaRPr lang="fr-FR"/>
        </a:p>
      </dgm:t>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t>
        <a:bodyPr/>
        <a:lstStyle/>
        <a:p>
          <a:endParaRPr lang="fr-FR"/>
        </a:p>
      </dgm:t>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FlipHor="1" custScaleX="18548" custScaleY="10350"/>
      <dgm:spPr/>
    </dgm:pt>
  </dgm:ptLst>
  <dgm:cxnLst>
    <dgm:cxn modelId="{BE518C3C-35AB-407E-A36C-368FCFCE620C}" srcId="{DFBCF3F5-AD1C-4EFB-B0B4-5284AD75C0F6}" destId="{DF2F4672-6A02-4B4D-873D-76004E57EAA3}" srcOrd="2" destOrd="0" parTransId="{37119E75-E676-4ADD-A70D-6C631727C4D9}" sibTransId="{E72966EF-C5A2-4FF4-9C0F-6BA9ED9D939C}"/>
    <dgm:cxn modelId="{48A8B617-61C7-437A-BB7F-48A21C438687}" type="presOf" srcId="{60736E77-FA06-4731-8735-B55D09BE3BA5}" destId="{E85916AF-48FB-4B97-B52C-D527FC8E8CA4}" srcOrd="0" destOrd="0" presId="urn:microsoft.com/office/officeart/2005/8/layout/pList2"/>
    <dgm:cxn modelId="{8624BE15-B343-4B91-8789-6979CD9BF3FF}" type="presOf" srcId="{47092BCB-A736-46A7-A0D4-8BC9F0D99261}" destId="{B37EADCF-D736-4F0A-88E5-AE65A0144C34}" srcOrd="0" destOrd="0" presId="urn:microsoft.com/office/officeart/2005/8/layout/pList2"/>
    <dgm:cxn modelId="{91CB51D9-8BF4-450C-BC14-CB4F62F21941}" type="presOf" srcId="{DF2F4672-6A02-4B4D-873D-76004E57EAA3}" destId="{79856AC3-9BD6-48B9-95E6-BF2B5C46BAFE}" srcOrd="0" destOrd="0" presId="urn:microsoft.com/office/officeart/2005/8/layout/pList2"/>
    <dgm:cxn modelId="{94985776-8AE9-42B7-8DF0-42CA928BFD1C}" type="presOf" srcId="{ECF15612-D3FD-45F1-9140-0D1BDEFE3FFD}" destId="{EB367EFE-84B4-48B8-B326-5A356E654C9B}" srcOrd="0" destOrd="0" presId="urn:microsoft.com/office/officeart/2005/8/layout/pList2"/>
    <dgm:cxn modelId="{1DF951B3-AF2E-45A8-9427-3D4A00EFF403}" type="presOf" srcId="{C1E0F219-1729-4C18-9371-580BDD8A46E6}" destId="{8C2BD4B3-4AA9-4747-AB79-79543F641F87}" srcOrd="0" destOrd="0" presId="urn:microsoft.com/office/officeart/2005/8/layout/pList2"/>
    <dgm:cxn modelId="{08960848-342C-489F-88CF-FEBAB1C7C961}" type="presOf" srcId="{7E00942B-058D-4637-B411-D9744651DB4D}" destId="{AEC78FC5-A5DB-405A-90DE-152679FDAFE3}" srcOrd="0" destOrd="0" presId="urn:microsoft.com/office/officeart/2005/8/layout/pList2"/>
    <dgm:cxn modelId="{7444FFFA-CC86-471F-857D-490706610DCD}" srcId="{DFBCF3F5-AD1C-4EFB-B0B4-5284AD75C0F6}" destId="{60736E77-FA06-4731-8735-B55D09BE3BA5}" srcOrd="1" destOrd="0" parTransId="{AE94B2BB-28CF-49A4-B68D-149E92E9F8D4}" sibTransId="{836532F9-83AF-4AE5-8269-AA3ABD4E12C4}"/>
    <dgm:cxn modelId="{9454E50D-103A-41DC-9282-4F7F934B63DB}" type="presOf" srcId="{883EA51F-D696-4648-AD10-BD144CE62387}" destId="{75F29AD1-844B-4AB2-9D9A-D4533A43823A}"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B0500C13-2B87-4E7D-A82B-B8A92EBA9F8F}" type="presOf" srcId="{E72966EF-C5A2-4FF4-9C0F-6BA9ED9D939C}" destId="{1DC9002F-C5BB-4A16-9775-A159837AF3C9}" srcOrd="0" destOrd="0" presId="urn:microsoft.com/office/officeart/2005/8/layout/pList2"/>
    <dgm:cxn modelId="{158D6D43-FC7E-4EA1-931A-76339282A001}" srcId="{DFBCF3F5-AD1C-4EFB-B0B4-5284AD75C0F6}" destId="{1BD5BA4B-5594-47EF-8C08-0EDF0F88D081}" srcOrd="8" destOrd="0" parTransId="{A67D035E-CF50-48D8-9F46-0761EF4808AD}" sibTransId="{1CEB3DE9-80A3-4550-A456-D1E40DF82D9A}"/>
    <dgm:cxn modelId="{31B7C3AE-1205-4433-A0DE-7B0D0CB6B023}" type="presOf" srcId="{756A97F7-A0BC-4E5A-BFD8-E6BBA33D1C16}" destId="{E48E5017-C529-49FB-9755-83B8047EA0E6}" srcOrd="0" destOrd="0" presId="urn:microsoft.com/office/officeart/2005/8/layout/pList2"/>
    <dgm:cxn modelId="{415EE544-D84F-4712-964A-E8BF80462B6D}" type="presOf" srcId="{1EC46808-5A4C-48CB-BE89-6A619EA5FCD6}" destId="{C30870A8-C8E4-4F07-9B5E-8A42F729BDB0}" srcOrd="0" destOrd="0" presId="urn:microsoft.com/office/officeart/2005/8/layout/pList2"/>
    <dgm:cxn modelId="{89FB65C6-70D0-419C-96C5-E3DDC9E5C21C}" srcId="{DFBCF3F5-AD1C-4EFB-B0B4-5284AD75C0F6}" destId="{ECF15612-D3FD-45F1-9140-0D1BDEFE3FFD}" srcOrd="0" destOrd="0" parTransId="{6A14BC63-ECA9-4B4C-A960-D3C116379E8D}" sibTransId="{B59AEDF1-11EC-48C1-8017-A22ED3B7F9E8}"/>
    <dgm:cxn modelId="{A5FDD83B-E547-4BA4-A194-E11D1CCD260C}" type="presOf" srcId="{1CFBDE63-DEE0-491E-87AB-F0B9003E61B4}" destId="{1B4AB26D-BF83-4BB8-AF59-117298739F1C}" srcOrd="0" destOrd="0" presId="urn:microsoft.com/office/officeart/2005/8/layout/pList2"/>
    <dgm:cxn modelId="{46538FE8-9F01-4941-BBE1-F8E86093AB69}" type="presOf" srcId="{836532F9-83AF-4AE5-8269-AA3ABD4E12C4}" destId="{C21FC76F-C4D0-4EA0-BC1E-BD651B698EB1}" srcOrd="0" destOrd="0" presId="urn:microsoft.com/office/officeart/2005/8/layout/pList2"/>
    <dgm:cxn modelId="{70C27E4E-6DA6-430C-875A-F72EC963F969}" type="presOf" srcId="{1C0ABE14-A631-41C7-A70C-F20FFC1428E3}" destId="{5CB0D6B2-2F0C-4C32-B798-756A2B7FC934}" srcOrd="0" destOrd="0" presId="urn:microsoft.com/office/officeart/2005/8/layout/pList2"/>
    <dgm:cxn modelId="{D2A011DE-28F6-440F-8745-643EDCDD91DF}" srcId="{DFBCF3F5-AD1C-4EFB-B0B4-5284AD75C0F6}" destId="{1CFBDE63-DEE0-491E-87AB-F0B9003E61B4}" srcOrd="4" destOrd="0" parTransId="{CD3549F0-C753-4379-A418-E8C4FBD55326}" sibTransId="{883EA51F-D696-4648-AD10-BD144CE62387}"/>
    <dgm:cxn modelId="{DBD39FEC-16ED-45B2-A6CF-392E76F73084}" type="presOf" srcId="{5283DEE5-7E62-4402-B35E-2E028E8D6266}" destId="{7100F18D-FDA3-498B-8B32-D35A1DC243A8}" srcOrd="0" destOrd="0" presId="urn:microsoft.com/office/officeart/2005/8/layout/pList2"/>
    <dgm:cxn modelId="{82278026-B310-45AE-8F5D-A5514D0C2FEE}" srcId="{DFBCF3F5-AD1C-4EFB-B0B4-5284AD75C0F6}" destId="{5283DEE5-7E62-4402-B35E-2E028E8D6266}" srcOrd="3" destOrd="0" parTransId="{7069981C-2004-4223-BE08-4EB2030E44DF}" sibTransId="{1C0ABE14-A631-41C7-A70C-F20FFC1428E3}"/>
    <dgm:cxn modelId="{AB0B9053-9B18-4E95-A9AD-A3CF8CFF4716}" srcId="{DFBCF3F5-AD1C-4EFB-B0B4-5284AD75C0F6}" destId="{EAEA4CAF-9B18-4F1C-8A0E-50E11ED171D4}" srcOrd="6" destOrd="0" parTransId="{D93E8C87-2D88-49FD-992E-8C12138A6772}" sibTransId="{C1E0F219-1729-4C18-9371-580BDD8A46E6}"/>
    <dgm:cxn modelId="{3A88E0D7-382D-48E5-9FD2-11E866F6CEA1}" type="presOf" srcId="{1CEB3DE9-80A3-4550-A456-D1E40DF82D9A}" destId="{298CE895-D15B-425A-951F-3D8C7C10137E}" srcOrd="0" destOrd="0" presId="urn:microsoft.com/office/officeart/2005/8/layout/pList2"/>
    <dgm:cxn modelId="{F323C528-861C-4D1D-820E-166E32675256}" type="presOf" srcId="{1BD5BA4B-5594-47EF-8C08-0EDF0F88D081}" destId="{D64A8D25-7447-4463-82F3-992B564FB99D}"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B7C22164-8C3D-449A-BAB5-2E1144F1D7C2}" type="presOf" srcId="{B59AEDF1-11EC-48C1-8017-A22ED3B7F9E8}" destId="{280AEFE3-16EE-4758-B7C5-08E0F57CB472}" srcOrd="0" destOrd="0" presId="urn:microsoft.com/office/officeart/2005/8/layout/pList2"/>
    <dgm:cxn modelId="{718ECA2C-102F-4F6C-898C-001CAF1D4280}" type="presOf" srcId="{91A9F37F-3CF5-4698-AF2B-AB2BBCC22A6C}" destId="{266A036E-128D-433A-8E8A-96BEF934071A}" srcOrd="0" destOrd="0" presId="urn:microsoft.com/office/officeart/2005/8/layout/pList2"/>
    <dgm:cxn modelId="{D2FDE5BD-C723-4290-BC82-399994BFA7DB}" type="presOf" srcId="{8D97D584-9FAC-4CE5-82F8-FA7674CDF107}" destId="{A71B1713-3A62-4269-9C2F-27B61DD3C240}" srcOrd="0" destOrd="0" presId="urn:microsoft.com/office/officeart/2005/8/layout/pList2"/>
    <dgm:cxn modelId="{8BE540A1-FF11-4D3D-B8DC-98977D9AD280}" srcId="{DFBCF3F5-AD1C-4EFB-B0B4-5284AD75C0F6}" destId="{756A97F7-A0BC-4E5A-BFD8-E6BBA33D1C16}" srcOrd="5" destOrd="0" parTransId="{11005090-788F-492E-B03D-05388236A727}" sibTransId="{7E00942B-058D-4637-B411-D9744651DB4D}"/>
    <dgm:cxn modelId="{4F68216F-1CFF-46EB-A524-03E21827633B}" type="presOf" srcId="{98FA327A-6A5A-4B9F-BB15-7947DBD8CAD5}" destId="{39BF020D-EB1B-4512-AC57-8F25F24C4394}" srcOrd="0" destOrd="0" presId="urn:microsoft.com/office/officeart/2005/8/layout/pList2"/>
    <dgm:cxn modelId="{631F8667-937A-451D-B566-7822AF99B4EB}" type="presOf" srcId="{EAEA4CAF-9B18-4F1C-8A0E-50E11ED171D4}" destId="{89575AFF-8CFD-467F-8DB8-B014D4564FE5}" srcOrd="0" destOrd="0" presId="urn:microsoft.com/office/officeart/2005/8/layout/pList2"/>
    <dgm:cxn modelId="{8C7902BF-7E0D-4E2F-8B09-93E4295FAD2F}" srcId="{DFBCF3F5-AD1C-4EFB-B0B4-5284AD75C0F6}" destId="{47092BCB-A736-46A7-A0D4-8BC9F0D99261}" srcOrd="9" destOrd="0" parTransId="{0FFC27BE-CFC9-4E3C-ABF1-9E1952CFF0A5}" sibTransId="{8D97D584-9FAC-4CE5-82F8-FA7674CDF107}"/>
    <dgm:cxn modelId="{7CAC5CBF-6689-4B99-8B31-FC63BC69C734}" type="presOf" srcId="{DFBCF3F5-AD1C-4EFB-B0B4-5284AD75C0F6}" destId="{C6A49AD3-6ECC-46FA-88C9-D06B727E2496}" srcOrd="0" destOrd="0" presId="urn:microsoft.com/office/officeart/2005/8/layout/pList2"/>
    <dgm:cxn modelId="{B8ED5A9C-D677-4091-BC68-67B76F755CB8}" type="presParOf" srcId="{C6A49AD3-6ECC-46FA-88C9-D06B727E2496}" destId="{8E9D602F-343A-4973-A006-8EE57137E16F}" srcOrd="0" destOrd="0" presId="urn:microsoft.com/office/officeart/2005/8/layout/pList2"/>
    <dgm:cxn modelId="{EC3A17AA-E81E-49FA-A06D-F6F31C1EB2F8}" type="presParOf" srcId="{C6A49AD3-6ECC-46FA-88C9-D06B727E2496}" destId="{2C89E8BB-92B6-4E1D-B538-5D46627267BC}" srcOrd="1" destOrd="0" presId="urn:microsoft.com/office/officeart/2005/8/layout/pList2"/>
    <dgm:cxn modelId="{F0D6C765-F262-4D54-A747-48F1D1DC7071}" type="presParOf" srcId="{2C89E8BB-92B6-4E1D-B538-5D46627267BC}" destId="{7528D977-E85A-421C-BB60-5D1FD7BBC049}" srcOrd="0" destOrd="0" presId="urn:microsoft.com/office/officeart/2005/8/layout/pList2"/>
    <dgm:cxn modelId="{ACF88416-DF7D-4635-BA0E-12CDF5C9DA81}" type="presParOf" srcId="{7528D977-E85A-421C-BB60-5D1FD7BBC049}" destId="{EB367EFE-84B4-48B8-B326-5A356E654C9B}" srcOrd="0" destOrd="0" presId="urn:microsoft.com/office/officeart/2005/8/layout/pList2"/>
    <dgm:cxn modelId="{862B7B98-A319-4DE5-BF29-09E3B71F15DD}" type="presParOf" srcId="{7528D977-E85A-421C-BB60-5D1FD7BBC049}" destId="{19C42AB0-CA6F-42D9-A260-C9105FBE8192}" srcOrd="1" destOrd="0" presId="urn:microsoft.com/office/officeart/2005/8/layout/pList2"/>
    <dgm:cxn modelId="{650F194B-0755-484F-9120-DD33F3C05799}" type="presParOf" srcId="{7528D977-E85A-421C-BB60-5D1FD7BBC049}" destId="{7D5E0B92-567E-422C-9985-5ED215A53A04}" srcOrd="2" destOrd="0" presId="urn:microsoft.com/office/officeart/2005/8/layout/pList2"/>
    <dgm:cxn modelId="{DFB66186-D9BC-4EF3-85B0-D7BCD6DA4479}" type="presParOf" srcId="{2C89E8BB-92B6-4E1D-B538-5D46627267BC}" destId="{280AEFE3-16EE-4758-B7C5-08E0F57CB472}" srcOrd="1" destOrd="0" presId="urn:microsoft.com/office/officeart/2005/8/layout/pList2"/>
    <dgm:cxn modelId="{911F73A0-5B2A-4564-8FC5-817E9B212732}" type="presParOf" srcId="{2C89E8BB-92B6-4E1D-B538-5D46627267BC}" destId="{2455CF68-3AFC-427D-9B9F-CAF9A48BB7CB}" srcOrd="2" destOrd="0" presId="urn:microsoft.com/office/officeart/2005/8/layout/pList2"/>
    <dgm:cxn modelId="{EEF69A29-A593-4834-8C00-5352BFDF6184}" type="presParOf" srcId="{2455CF68-3AFC-427D-9B9F-CAF9A48BB7CB}" destId="{E85916AF-48FB-4B97-B52C-D527FC8E8CA4}" srcOrd="0" destOrd="0" presId="urn:microsoft.com/office/officeart/2005/8/layout/pList2"/>
    <dgm:cxn modelId="{590EDBDE-C979-46EA-9F6D-69F57DED4656}" type="presParOf" srcId="{2455CF68-3AFC-427D-9B9F-CAF9A48BB7CB}" destId="{939ACD56-4C2D-4B5D-8C14-0F5068350637}" srcOrd="1" destOrd="0" presId="urn:microsoft.com/office/officeart/2005/8/layout/pList2"/>
    <dgm:cxn modelId="{4ECCC96D-F8A1-486F-B3B9-56079F3FD71A}" type="presParOf" srcId="{2455CF68-3AFC-427D-9B9F-CAF9A48BB7CB}" destId="{C1B8A438-8AED-4079-89EC-740E253CD7A1}" srcOrd="2" destOrd="0" presId="urn:microsoft.com/office/officeart/2005/8/layout/pList2"/>
    <dgm:cxn modelId="{71D4DB99-C58F-4CA0-90CD-89A2F5AC78F4}" type="presParOf" srcId="{2C89E8BB-92B6-4E1D-B538-5D46627267BC}" destId="{C21FC76F-C4D0-4EA0-BC1E-BD651B698EB1}" srcOrd="3" destOrd="0" presId="urn:microsoft.com/office/officeart/2005/8/layout/pList2"/>
    <dgm:cxn modelId="{C84EB613-DA45-4A08-AAA4-4EF1F6E43471}" type="presParOf" srcId="{2C89E8BB-92B6-4E1D-B538-5D46627267BC}" destId="{F187973F-4C69-4A58-8EF9-831F2D31C275}" srcOrd="4" destOrd="0" presId="urn:microsoft.com/office/officeart/2005/8/layout/pList2"/>
    <dgm:cxn modelId="{0EAE5D2A-A075-45C8-90A8-771ECCE5022E}" type="presParOf" srcId="{F187973F-4C69-4A58-8EF9-831F2D31C275}" destId="{79856AC3-9BD6-48B9-95E6-BF2B5C46BAFE}" srcOrd="0" destOrd="0" presId="urn:microsoft.com/office/officeart/2005/8/layout/pList2"/>
    <dgm:cxn modelId="{64AE837E-BCC4-478F-8649-04C4A9FF655A}" type="presParOf" srcId="{F187973F-4C69-4A58-8EF9-831F2D31C275}" destId="{FC69B9AC-341E-4B93-911D-11AB7F955A4C}" srcOrd="1" destOrd="0" presId="urn:microsoft.com/office/officeart/2005/8/layout/pList2"/>
    <dgm:cxn modelId="{44AD56E2-5723-4F0B-9988-982E8F063F6C}" type="presParOf" srcId="{F187973F-4C69-4A58-8EF9-831F2D31C275}" destId="{55290674-42B0-499B-8284-246D004E82D0}" srcOrd="2" destOrd="0" presId="urn:microsoft.com/office/officeart/2005/8/layout/pList2"/>
    <dgm:cxn modelId="{073EC0D4-0302-477C-9BE8-05D0CCED8936}" type="presParOf" srcId="{2C89E8BB-92B6-4E1D-B538-5D46627267BC}" destId="{1DC9002F-C5BB-4A16-9775-A159837AF3C9}" srcOrd="5" destOrd="0" presId="urn:microsoft.com/office/officeart/2005/8/layout/pList2"/>
    <dgm:cxn modelId="{84A807DA-268B-445E-9CC0-4E622B003BCA}" type="presParOf" srcId="{2C89E8BB-92B6-4E1D-B538-5D46627267BC}" destId="{C8CABCC7-6D56-4A21-85F1-DD916D7CC555}" srcOrd="6" destOrd="0" presId="urn:microsoft.com/office/officeart/2005/8/layout/pList2"/>
    <dgm:cxn modelId="{EFE96947-02CE-46F1-91C4-28BED6643DFF}" type="presParOf" srcId="{C8CABCC7-6D56-4A21-85F1-DD916D7CC555}" destId="{7100F18D-FDA3-498B-8B32-D35A1DC243A8}" srcOrd="0" destOrd="0" presId="urn:microsoft.com/office/officeart/2005/8/layout/pList2"/>
    <dgm:cxn modelId="{0399DCB0-15DF-4B7E-AEA4-39D0C822225B}" type="presParOf" srcId="{C8CABCC7-6D56-4A21-85F1-DD916D7CC555}" destId="{63582307-B61B-45D7-A43E-64909A56EC1F}" srcOrd="1" destOrd="0" presId="urn:microsoft.com/office/officeart/2005/8/layout/pList2"/>
    <dgm:cxn modelId="{54FE3EAF-C395-4C18-843A-F68C2C5A1EF9}" type="presParOf" srcId="{C8CABCC7-6D56-4A21-85F1-DD916D7CC555}" destId="{CA086B9B-2BAE-4014-B341-703A8C502AAF}" srcOrd="2" destOrd="0" presId="urn:microsoft.com/office/officeart/2005/8/layout/pList2"/>
    <dgm:cxn modelId="{E0E2EF72-40E6-4AE9-ABD3-F9AAAB405C7A}" type="presParOf" srcId="{2C89E8BB-92B6-4E1D-B538-5D46627267BC}" destId="{5CB0D6B2-2F0C-4C32-B798-756A2B7FC934}" srcOrd="7" destOrd="0" presId="urn:microsoft.com/office/officeart/2005/8/layout/pList2"/>
    <dgm:cxn modelId="{6ABC742D-6D57-4E8C-8ED3-8A1F22953B0D}" type="presParOf" srcId="{2C89E8BB-92B6-4E1D-B538-5D46627267BC}" destId="{317BEB1B-964D-4B01-B982-278089613E96}" srcOrd="8" destOrd="0" presId="urn:microsoft.com/office/officeart/2005/8/layout/pList2"/>
    <dgm:cxn modelId="{95E4F136-781D-4B63-BC34-ED30FCE1A529}" type="presParOf" srcId="{317BEB1B-964D-4B01-B982-278089613E96}" destId="{1B4AB26D-BF83-4BB8-AF59-117298739F1C}" srcOrd="0" destOrd="0" presId="urn:microsoft.com/office/officeart/2005/8/layout/pList2"/>
    <dgm:cxn modelId="{70CED9C3-E544-4878-B659-CABA066A82F5}" type="presParOf" srcId="{317BEB1B-964D-4B01-B982-278089613E96}" destId="{41B374B1-6788-4A4C-AFAE-F6BD10DCBF7D}" srcOrd="1" destOrd="0" presId="urn:microsoft.com/office/officeart/2005/8/layout/pList2"/>
    <dgm:cxn modelId="{E7EC7E7C-A430-45F5-9DDE-696592741651}" type="presParOf" srcId="{317BEB1B-964D-4B01-B982-278089613E96}" destId="{E7015069-06E2-4C81-BDDC-A52EC2C71C8C}" srcOrd="2" destOrd="0" presId="urn:microsoft.com/office/officeart/2005/8/layout/pList2"/>
    <dgm:cxn modelId="{70722D2B-5CC0-4670-B00A-0C1782D445C8}" type="presParOf" srcId="{2C89E8BB-92B6-4E1D-B538-5D46627267BC}" destId="{75F29AD1-844B-4AB2-9D9A-D4533A43823A}" srcOrd="9" destOrd="0" presId="urn:microsoft.com/office/officeart/2005/8/layout/pList2"/>
    <dgm:cxn modelId="{8BDFC24C-9ADB-4260-A8EC-27DC00825227}" type="presParOf" srcId="{2C89E8BB-92B6-4E1D-B538-5D46627267BC}" destId="{1277668D-BBE8-458D-8554-F2EA50B3446D}" srcOrd="10" destOrd="0" presId="urn:microsoft.com/office/officeart/2005/8/layout/pList2"/>
    <dgm:cxn modelId="{AA953742-9AA4-42C7-BCC5-C86A46A4CB2F}" type="presParOf" srcId="{1277668D-BBE8-458D-8554-F2EA50B3446D}" destId="{E48E5017-C529-49FB-9755-83B8047EA0E6}" srcOrd="0" destOrd="0" presId="urn:microsoft.com/office/officeart/2005/8/layout/pList2"/>
    <dgm:cxn modelId="{D7D9DDAB-BAD9-4B9F-9516-565AB45E11C4}" type="presParOf" srcId="{1277668D-BBE8-458D-8554-F2EA50B3446D}" destId="{13FDD069-A291-4718-8674-EEFC010921A8}" srcOrd="1" destOrd="0" presId="urn:microsoft.com/office/officeart/2005/8/layout/pList2"/>
    <dgm:cxn modelId="{00234902-7BDC-49BB-99F7-5449F2B091E1}" type="presParOf" srcId="{1277668D-BBE8-458D-8554-F2EA50B3446D}" destId="{546D9079-3DE2-438B-B464-85BC94D753B9}" srcOrd="2" destOrd="0" presId="urn:microsoft.com/office/officeart/2005/8/layout/pList2"/>
    <dgm:cxn modelId="{64E5AC5B-2957-4402-B738-57C7B90E8A95}" type="presParOf" srcId="{2C89E8BB-92B6-4E1D-B538-5D46627267BC}" destId="{AEC78FC5-A5DB-405A-90DE-152679FDAFE3}" srcOrd="11" destOrd="0" presId="urn:microsoft.com/office/officeart/2005/8/layout/pList2"/>
    <dgm:cxn modelId="{F521842F-8EB6-4AE7-BD68-9BFE8EE29F02}" type="presParOf" srcId="{2C89E8BB-92B6-4E1D-B538-5D46627267BC}" destId="{880F7AC4-0506-4EC3-999F-240F6D87530C}" srcOrd="12" destOrd="0" presId="urn:microsoft.com/office/officeart/2005/8/layout/pList2"/>
    <dgm:cxn modelId="{7587711E-4B67-44EC-8B5B-85F560B72E4C}" type="presParOf" srcId="{880F7AC4-0506-4EC3-999F-240F6D87530C}" destId="{89575AFF-8CFD-467F-8DB8-B014D4564FE5}" srcOrd="0" destOrd="0" presId="urn:microsoft.com/office/officeart/2005/8/layout/pList2"/>
    <dgm:cxn modelId="{B7E13ED9-1246-417F-98CC-937E32E638AE}" type="presParOf" srcId="{880F7AC4-0506-4EC3-999F-240F6D87530C}" destId="{6E11A8A0-B4EA-413B-A96A-77910704F35C}" srcOrd="1" destOrd="0" presId="urn:microsoft.com/office/officeart/2005/8/layout/pList2"/>
    <dgm:cxn modelId="{6072BFBF-312E-46A2-B8A4-1219B220A05D}" type="presParOf" srcId="{880F7AC4-0506-4EC3-999F-240F6D87530C}" destId="{2226F52B-D74C-4B0C-AFF6-19716C5A97A1}" srcOrd="2" destOrd="0" presId="urn:microsoft.com/office/officeart/2005/8/layout/pList2"/>
    <dgm:cxn modelId="{38DF6B6F-1164-41E3-966B-3151AF685E8C}" type="presParOf" srcId="{2C89E8BB-92B6-4E1D-B538-5D46627267BC}" destId="{8C2BD4B3-4AA9-4747-AB79-79543F641F87}" srcOrd="13" destOrd="0" presId="urn:microsoft.com/office/officeart/2005/8/layout/pList2"/>
    <dgm:cxn modelId="{DD5177C2-9FAF-49A3-AAFC-6817C32E07EC}" type="presParOf" srcId="{2C89E8BB-92B6-4E1D-B538-5D46627267BC}" destId="{89ADB73F-9600-48A6-9FC7-6D3AA0FA368E}" srcOrd="14" destOrd="0" presId="urn:microsoft.com/office/officeart/2005/8/layout/pList2"/>
    <dgm:cxn modelId="{847DB1FF-5DFF-4F9C-86F6-6095DA6B028F}" type="presParOf" srcId="{89ADB73F-9600-48A6-9FC7-6D3AA0FA368E}" destId="{266A036E-128D-433A-8E8A-96BEF934071A}" srcOrd="0" destOrd="0" presId="urn:microsoft.com/office/officeart/2005/8/layout/pList2"/>
    <dgm:cxn modelId="{B134E2F3-E3A8-44DB-A980-3381F3216541}" type="presParOf" srcId="{89ADB73F-9600-48A6-9FC7-6D3AA0FA368E}" destId="{78E03434-7F6D-4BDA-9860-A44673158A7A}" srcOrd="1" destOrd="0" presId="urn:microsoft.com/office/officeart/2005/8/layout/pList2"/>
    <dgm:cxn modelId="{12823ED6-52E8-49A4-8B94-8F5D0F8ED63E}" type="presParOf" srcId="{89ADB73F-9600-48A6-9FC7-6D3AA0FA368E}" destId="{E2FEAFF9-11D1-4E6A-BD30-0C935B3B9913}" srcOrd="2" destOrd="0" presId="urn:microsoft.com/office/officeart/2005/8/layout/pList2"/>
    <dgm:cxn modelId="{10257708-BD47-4B83-9D3F-7A8C3C52C7A9}" type="presParOf" srcId="{2C89E8BB-92B6-4E1D-B538-5D46627267BC}" destId="{39BF020D-EB1B-4512-AC57-8F25F24C4394}" srcOrd="15" destOrd="0" presId="urn:microsoft.com/office/officeart/2005/8/layout/pList2"/>
    <dgm:cxn modelId="{4A24C88A-BAE6-4C08-B366-9BC1D360D568}" type="presParOf" srcId="{2C89E8BB-92B6-4E1D-B538-5D46627267BC}" destId="{25157B19-C81D-403C-B348-3BD784F64B94}" srcOrd="16" destOrd="0" presId="urn:microsoft.com/office/officeart/2005/8/layout/pList2"/>
    <dgm:cxn modelId="{A602E8FB-A1BD-4171-AAF6-627121CE4365}" type="presParOf" srcId="{25157B19-C81D-403C-B348-3BD784F64B94}" destId="{D64A8D25-7447-4463-82F3-992B564FB99D}" srcOrd="0" destOrd="0" presId="urn:microsoft.com/office/officeart/2005/8/layout/pList2"/>
    <dgm:cxn modelId="{859FF43F-F235-4E08-B0C1-0295099BA5CA}" type="presParOf" srcId="{25157B19-C81D-403C-B348-3BD784F64B94}" destId="{4E0C99E4-9D97-446F-9DF4-60379C6630D3}" srcOrd="1" destOrd="0" presId="urn:microsoft.com/office/officeart/2005/8/layout/pList2"/>
    <dgm:cxn modelId="{59E72532-36CC-47B4-A22F-46681EFA8B70}" type="presParOf" srcId="{25157B19-C81D-403C-B348-3BD784F64B94}" destId="{6DED3343-B29E-40E6-B015-E6C2790F34D1}" srcOrd="2" destOrd="0" presId="urn:microsoft.com/office/officeart/2005/8/layout/pList2"/>
    <dgm:cxn modelId="{23C7C545-2E2B-46FB-B05D-5D1505E1C979}" type="presParOf" srcId="{2C89E8BB-92B6-4E1D-B538-5D46627267BC}" destId="{298CE895-D15B-425A-951F-3D8C7C10137E}" srcOrd="17" destOrd="0" presId="urn:microsoft.com/office/officeart/2005/8/layout/pList2"/>
    <dgm:cxn modelId="{1E182C0E-B3BB-452C-8636-D48CBD1E976D}" type="presParOf" srcId="{2C89E8BB-92B6-4E1D-B538-5D46627267BC}" destId="{79322CA0-F811-435B-AFBB-47ECA1DF8723}" srcOrd="18" destOrd="0" presId="urn:microsoft.com/office/officeart/2005/8/layout/pList2"/>
    <dgm:cxn modelId="{A25CBA8B-D13A-4B5B-AF54-6D0AE56DD1D1}" type="presParOf" srcId="{79322CA0-F811-435B-AFBB-47ECA1DF8723}" destId="{B37EADCF-D736-4F0A-88E5-AE65A0144C34}" srcOrd="0" destOrd="0" presId="urn:microsoft.com/office/officeart/2005/8/layout/pList2"/>
    <dgm:cxn modelId="{69A454EA-B62C-4792-9B8B-E5CC33725C4C}" type="presParOf" srcId="{79322CA0-F811-435B-AFBB-47ECA1DF8723}" destId="{9DC24064-FCAD-4B8A-BF6D-8716739D34D8}" srcOrd="1" destOrd="0" presId="urn:microsoft.com/office/officeart/2005/8/layout/pList2"/>
    <dgm:cxn modelId="{F627DE7B-0BF4-4736-84E8-91921105BB1A}" type="presParOf" srcId="{79322CA0-F811-435B-AFBB-47ECA1DF8723}" destId="{A7EA7033-C333-4524-8BC3-8827C2A62F97}" srcOrd="2" destOrd="0" presId="urn:microsoft.com/office/officeart/2005/8/layout/pList2"/>
    <dgm:cxn modelId="{C157368F-9BDE-4B73-BCF5-CFDC392909FF}" type="presParOf" srcId="{2C89E8BB-92B6-4E1D-B538-5D46627267BC}" destId="{A71B1713-3A62-4269-9C2F-27B61DD3C240}" srcOrd="19" destOrd="0" presId="urn:microsoft.com/office/officeart/2005/8/layout/pList2"/>
    <dgm:cxn modelId="{3854164E-60E8-4344-B886-4C70B33B3138}" type="presParOf" srcId="{2C89E8BB-92B6-4E1D-B538-5D46627267BC}" destId="{6AEC4A7C-8445-4E1D-8AA7-84FDF4CFD6BE}" srcOrd="20" destOrd="0" presId="urn:microsoft.com/office/officeart/2005/8/layout/pList2"/>
    <dgm:cxn modelId="{704627B8-2A19-4EED-8D73-82B1A0B1DC54}" type="presParOf" srcId="{6AEC4A7C-8445-4E1D-8AA7-84FDF4CFD6BE}" destId="{C30870A8-C8E4-4F07-9B5E-8A42F729BDB0}" srcOrd="0" destOrd="0" presId="urn:microsoft.com/office/officeart/2005/8/layout/pList2"/>
    <dgm:cxn modelId="{E63F0A92-36DD-4591-9EB3-81E617DF1ADE}" type="presParOf" srcId="{6AEC4A7C-8445-4E1D-8AA7-84FDF4CFD6BE}" destId="{7DFB5875-9352-4782-B746-43E861BF0112}" srcOrd="1" destOrd="0" presId="urn:microsoft.com/office/officeart/2005/8/layout/pList2"/>
    <dgm:cxn modelId="{54696061-55D2-448B-BB85-A95000C3863E}"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F69591-4A74-41DA-B11E-63A5178DBA22}">
      <dsp:nvSpPr>
        <dsp:cNvPr id="0" name=""/>
        <dsp:cNvSpPr/>
      </dsp:nvSpPr>
      <dsp:spPr>
        <a:xfrm>
          <a:off x="81564" y="291901"/>
          <a:ext cx="1074471" cy="59164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rtl="0">
            <a:lnSpc>
              <a:spcPct val="90000"/>
            </a:lnSpc>
            <a:spcBef>
              <a:spcPct val="0"/>
            </a:spcBef>
            <a:spcAft>
              <a:spcPct val="35000"/>
            </a:spcAft>
          </a:pPr>
          <a:r>
            <a:rPr lang="fr-FR" sz="1600" b="1" i="0" u="none" kern="1200" baseline="0"/>
            <a:t>1</a:t>
          </a:r>
          <a:r>
            <a:rPr lang="fr-FR" sz="1600" b="1" i="0" u="none" kern="1200" baseline="30000"/>
            <a:t>er </a:t>
          </a:r>
          <a:r>
            <a:rPr lang="fr-FR" sz="1600" b="1" i="0" u="none" kern="1200" baseline="0"/>
            <a:t>jour</a:t>
          </a:r>
        </a:p>
      </dsp:txBody>
      <dsp:txXfrm>
        <a:off x="81564" y="291901"/>
        <a:ext cx="1074471" cy="394432"/>
      </dsp:txXfrm>
    </dsp:sp>
    <dsp:sp modelId="{A1DEC87C-5708-40D2-BE87-AD229526EAF9}">
      <dsp:nvSpPr>
        <dsp:cNvPr id="0" name=""/>
        <dsp:cNvSpPr/>
      </dsp:nvSpPr>
      <dsp:spPr>
        <a:xfrm>
          <a:off x="11067" y="719638"/>
          <a:ext cx="1930760" cy="4093860"/>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92456" rIns="92456" bIns="92456" numCol="1" spcCol="1270" anchor="t" anchorCtr="0">
          <a:noAutofit/>
        </a:bodyPr>
        <a:lstStyle/>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dirty="0"/>
            <a:t>À propos de la </a:t>
          </a:r>
          <a:r>
            <a:rPr lang="fr-FR" sz="1300" b="0" i="0" u="none" kern="1200" baseline="0" dirty="0" smtClean="0"/>
            <a:t/>
          </a:r>
          <a:br>
            <a:rPr lang="fr-FR" sz="1300" b="0" i="0" u="none" kern="1200" baseline="0" dirty="0" smtClean="0"/>
          </a:br>
          <a:r>
            <a:rPr lang="fr-FR" sz="1300" b="0" i="0" u="none" kern="1200" baseline="0" dirty="0" smtClean="0"/>
            <a:t>NSCA </a:t>
          </a:r>
          <a:r>
            <a:rPr lang="fr-FR" sz="1300" b="0" i="0" u="none" kern="1200" baseline="0" dirty="0"/>
            <a:t>2.0</a:t>
          </a:r>
        </a:p>
        <a:p>
          <a:pPr marL="119063" marR="0" lvl="0" indent="-119063" algn="l" defTabSz="914400" rtl="0" eaLnBrk="1" fontAlgn="auto" latinLnBrk="0" hangingPunct="1">
            <a:lnSpc>
              <a:spcPct val="90000"/>
            </a:lnSpc>
            <a:spcBef>
              <a:spcPct val="0"/>
            </a:spcBef>
            <a:spcAft>
              <a:spcPts val="0"/>
            </a:spcAft>
            <a:buClrTx/>
            <a:buSzTx/>
            <a:buFontTx/>
            <a:buChar char="••"/>
            <a:tabLst/>
            <a:defRPr/>
          </a:pPr>
          <a:endParaRPr lang="fr-FR" sz="1300" kern="120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a:t>Produits traceurs</a:t>
          </a:r>
        </a:p>
        <a:p>
          <a:pPr marL="0" marR="0" lvl="0" indent="0" algn="l" defTabSz="914400" rtl="0" eaLnBrk="1" fontAlgn="auto" latinLnBrk="0" hangingPunct="1">
            <a:lnSpc>
              <a:spcPct val="90000"/>
            </a:lnSpc>
            <a:spcBef>
              <a:spcPct val="0"/>
            </a:spcBef>
            <a:spcAft>
              <a:spcPts val="0"/>
            </a:spcAft>
            <a:buClrTx/>
            <a:buSzTx/>
            <a:buFontTx/>
            <a:buChar char="••"/>
            <a:tabLst/>
            <a:defRPr/>
          </a:pPr>
          <a:endParaRPr lang="fr-FR" sz="1300" kern="120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dirty="0"/>
            <a:t>Cartographie </a:t>
          </a:r>
          <a:r>
            <a:rPr lang="fr-FR" sz="1300" b="0" i="0" u="none" kern="1200" baseline="0" dirty="0" smtClean="0"/>
            <a:t/>
          </a:r>
          <a:br>
            <a:rPr lang="fr-FR" sz="1300" b="0" i="0" u="none" kern="1200" baseline="0" dirty="0" smtClean="0"/>
          </a:br>
          <a:r>
            <a:rPr lang="fr-FR" sz="1300" b="0" i="0" u="none" kern="1200" baseline="0" dirty="0" smtClean="0"/>
            <a:t>de </a:t>
          </a:r>
          <a:r>
            <a:rPr lang="fr-FR" sz="1300" b="0" i="0" u="none" kern="1200" baseline="0" dirty="0"/>
            <a:t>la chaîne </a:t>
          </a:r>
          <a:r>
            <a:rPr lang="fr-FR" sz="1300" b="0" i="0" u="none" kern="1200" baseline="0" dirty="0" smtClean="0"/>
            <a:t>d’approvisionnement</a:t>
          </a:r>
          <a:endParaRPr lang="fr-FR" sz="1300" b="0" i="0" u="none" kern="1200" baseline="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endParaRPr lang="fr-FR" sz="1300" kern="120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dirty="0"/>
            <a:t>Présentation des tablettes</a:t>
          </a:r>
        </a:p>
        <a:p>
          <a:pPr marL="119063" marR="0" lvl="0" indent="-119063" algn="l" defTabSz="914400" rtl="0" eaLnBrk="1" fontAlgn="auto" latinLnBrk="0" hangingPunct="1">
            <a:lnSpc>
              <a:spcPct val="90000"/>
            </a:lnSpc>
            <a:spcBef>
              <a:spcPct val="0"/>
            </a:spcBef>
            <a:spcAft>
              <a:spcPts val="0"/>
            </a:spcAft>
            <a:buClrTx/>
            <a:buSzTx/>
            <a:buFontTx/>
            <a:buChar char="••"/>
            <a:tabLst/>
            <a:defRPr/>
          </a:pPr>
          <a:endParaRPr lang="fr-FR" sz="1300" kern="120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a:t>Introduction au CMM</a:t>
          </a:r>
        </a:p>
        <a:p>
          <a:pPr marL="119063" marR="0" lvl="0" indent="-119063" algn="l" defTabSz="914400" rtl="0" eaLnBrk="1" fontAlgn="auto" latinLnBrk="0" hangingPunct="1">
            <a:lnSpc>
              <a:spcPct val="90000"/>
            </a:lnSpc>
            <a:spcBef>
              <a:spcPct val="0"/>
            </a:spcBef>
            <a:spcAft>
              <a:spcPts val="0"/>
            </a:spcAft>
            <a:buClrTx/>
            <a:buSzTx/>
            <a:buFontTx/>
            <a:buChar char="••"/>
            <a:tabLst/>
            <a:defRPr/>
          </a:pPr>
          <a:endParaRPr lang="fr-FR" sz="1300" kern="120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dirty="0"/>
            <a:t>Activité de </a:t>
          </a:r>
          <a:r>
            <a:rPr lang="fr-FR" sz="1300" b="0" i="0" u="none" kern="1200" baseline="0" dirty="0" smtClean="0"/>
            <a:t>jeu de </a:t>
          </a:r>
          <a:r>
            <a:rPr lang="fr-FR" sz="1300" b="0" i="0" u="none" kern="1200" baseline="0" dirty="0"/>
            <a:t>rôle </a:t>
          </a:r>
          <a:r>
            <a:rPr lang="en-US" sz="1300" b="0" i="0" u="none" kern="1200" baseline="0" dirty="0" smtClean="0"/>
            <a:t>sur le </a:t>
          </a:r>
          <a:r>
            <a:rPr lang="en-US" sz="1300" b="0" i="0" u="none" kern="1200" baseline="0" dirty="0" err="1" smtClean="0"/>
            <a:t>modèle</a:t>
          </a:r>
          <a:r>
            <a:rPr lang="en-US" sz="1300" b="0" i="0" u="none" kern="1200" baseline="0" dirty="0" smtClean="0"/>
            <a:t> </a:t>
          </a:r>
          <a:r>
            <a:rPr lang="fr-FR" sz="1300" b="0" i="0" u="none" kern="1200" baseline="0" dirty="0" smtClean="0"/>
            <a:t>CMM</a:t>
          </a:r>
          <a:endParaRPr lang="fr-FR" sz="1300" b="0" i="0" u="none" kern="1200" baseline="0" dirty="0"/>
        </a:p>
      </dsp:txBody>
      <dsp:txXfrm>
        <a:off x="67617" y="776188"/>
        <a:ext cx="1817660" cy="3980760"/>
      </dsp:txXfrm>
    </dsp:sp>
    <dsp:sp modelId="{8AC21729-3B03-4E56-A117-B5609DCF8220}">
      <dsp:nvSpPr>
        <dsp:cNvPr id="0" name=""/>
        <dsp:cNvSpPr/>
      </dsp:nvSpPr>
      <dsp:spPr>
        <a:xfrm>
          <a:off x="1474708" y="355361"/>
          <a:ext cx="675585" cy="26751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fr-FR" sz="1100" kern="1200" dirty="0"/>
        </a:p>
      </dsp:txBody>
      <dsp:txXfrm>
        <a:off x="1474708" y="408863"/>
        <a:ext cx="595331" cy="160508"/>
      </dsp:txXfrm>
    </dsp:sp>
    <dsp:sp modelId="{FECA37C1-9446-42FA-A070-1806DC1A8E01}">
      <dsp:nvSpPr>
        <dsp:cNvPr id="0" name=""/>
        <dsp:cNvSpPr/>
      </dsp:nvSpPr>
      <dsp:spPr>
        <a:xfrm>
          <a:off x="2430725" y="291901"/>
          <a:ext cx="1074471" cy="59164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rtl="0">
            <a:lnSpc>
              <a:spcPct val="90000"/>
            </a:lnSpc>
            <a:spcBef>
              <a:spcPct val="0"/>
            </a:spcBef>
            <a:spcAft>
              <a:spcPct val="35000"/>
            </a:spcAft>
          </a:pPr>
          <a:r>
            <a:rPr lang="fr-FR" sz="1600" b="1" i="0" u="none" kern="1200" baseline="0" dirty="0"/>
            <a:t>2</a:t>
          </a:r>
          <a:r>
            <a:rPr lang="fr-FR" sz="1600" b="1" i="0" u="none" kern="1200" baseline="30000" dirty="0"/>
            <a:t>e </a:t>
          </a:r>
          <a:r>
            <a:rPr lang="fr-FR" sz="1600" b="1" i="0" u="none" kern="1200" baseline="0" dirty="0"/>
            <a:t>jour</a:t>
          </a:r>
        </a:p>
      </dsp:txBody>
      <dsp:txXfrm>
        <a:off x="2430725" y="291901"/>
        <a:ext cx="1074471" cy="394432"/>
      </dsp:txXfrm>
    </dsp:sp>
    <dsp:sp modelId="{F8B94307-BE90-44AC-8666-32E47C7BB593}">
      <dsp:nvSpPr>
        <dsp:cNvPr id="0" name=""/>
        <dsp:cNvSpPr/>
      </dsp:nvSpPr>
      <dsp:spPr>
        <a:xfrm>
          <a:off x="2373299" y="719638"/>
          <a:ext cx="1893272" cy="4093860"/>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92456" rIns="92456" bIns="92456" numCol="1" spcCol="1270" anchor="t" anchorCtr="0">
          <a:noAutofit/>
        </a:bodyPr>
        <a:lstStyle/>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a:t>Introduction aux KPI</a:t>
          </a:r>
        </a:p>
        <a:p>
          <a:pPr marL="119063" marR="0" lvl="0" indent="-119063" algn="l" defTabSz="914400" rtl="0" eaLnBrk="1" fontAlgn="auto" latinLnBrk="0" hangingPunct="1">
            <a:lnSpc>
              <a:spcPct val="90000"/>
            </a:lnSpc>
            <a:spcBef>
              <a:spcPct val="0"/>
            </a:spcBef>
            <a:spcAft>
              <a:spcPts val="0"/>
            </a:spcAft>
            <a:buClrTx/>
            <a:buSzTx/>
            <a:buFontTx/>
            <a:buChar char="••"/>
            <a:tabLst/>
            <a:defRPr/>
          </a:pPr>
          <a:endParaRPr lang="fr-FR" sz="1300" kern="120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dirty="0"/>
            <a:t>Activité de </a:t>
          </a:r>
          <a:r>
            <a:rPr lang="fr-FR" sz="1300" b="0" i="0" u="none" kern="1200" baseline="0" dirty="0" smtClean="0"/>
            <a:t>jeu </a:t>
          </a:r>
          <a:r>
            <a:rPr lang="fr-FR" sz="1300" b="0" i="0" u="none" kern="1200" baseline="0" dirty="0"/>
            <a:t>de rôle </a:t>
          </a:r>
          <a:r>
            <a:rPr lang="en-US" sz="1300" b="0" i="0" u="none" kern="1200" baseline="0" dirty="0" smtClean="0"/>
            <a:t>sur les </a:t>
          </a:r>
          <a:r>
            <a:rPr lang="fr-FR" sz="1300" b="0" i="0" u="none" kern="1200" baseline="0" dirty="0" smtClean="0"/>
            <a:t>KPI</a:t>
          </a:r>
          <a:endParaRPr lang="fr-FR" sz="1300" b="0" i="0" u="none" kern="1200" baseline="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endParaRPr lang="fr-FR" sz="1300" kern="120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dirty="0"/>
            <a:t>Calendrier de la NSCA</a:t>
          </a:r>
        </a:p>
        <a:p>
          <a:pPr marL="119063" marR="0" lvl="0" indent="-119063" algn="l" defTabSz="914400" rtl="0" eaLnBrk="1" fontAlgn="auto" latinLnBrk="0" hangingPunct="1">
            <a:lnSpc>
              <a:spcPct val="90000"/>
            </a:lnSpc>
            <a:spcBef>
              <a:spcPct val="0"/>
            </a:spcBef>
            <a:spcAft>
              <a:spcPts val="0"/>
            </a:spcAft>
            <a:buClrTx/>
            <a:buSzTx/>
            <a:buFontTx/>
            <a:buChar char="••"/>
            <a:tabLst/>
            <a:defRPr/>
          </a:pPr>
          <a:endParaRPr lang="fr-FR" sz="1300" kern="120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a:t>Échantillon de la NSCA</a:t>
          </a:r>
        </a:p>
        <a:p>
          <a:pPr marL="119063" marR="0" lvl="0" indent="-119063" algn="l" defTabSz="914400" rtl="0" eaLnBrk="1" fontAlgn="auto" latinLnBrk="0" hangingPunct="1">
            <a:lnSpc>
              <a:spcPct val="90000"/>
            </a:lnSpc>
            <a:spcBef>
              <a:spcPct val="0"/>
            </a:spcBef>
            <a:spcAft>
              <a:spcPts val="0"/>
            </a:spcAft>
            <a:buClrTx/>
            <a:buSzTx/>
            <a:buFontTx/>
            <a:buChar char="••"/>
            <a:tabLst/>
            <a:defRPr/>
          </a:pPr>
          <a:endParaRPr lang="fr-FR" sz="1300" kern="120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dirty="0"/>
            <a:t>Collecte des </a:t>
          </a:r>
          <a:r>
            <a:rPr lang="fr-FR" sz="1300" b="0" i="0" u="none" kern="1200" baseline="0" dirty="0" smtClean="0"/>
            <a:t/>
          </a:r>
          <a:br>
            <a:rPr lang="fr-FR" sz="1300" b="0" i="0" u="none" kern="1200" baseline="0" dirty="0" smtClean="0"/>
          </a:br>
          <a:r>
            <a:rPr lang="fr-FR" sz="1300" b="0" i="0" u="none" kern="1200" baseline="0" dirty="0" smtClean="0"/>
            <a:t>données </a:t>
          </a:r>
          <a:r>
            <a:rPr lang="fr-FR" sz="1300" b="0" i="0" u="none" kern="1200" baseline="0" dirty="0"/>
            <a:t>– Avant de partir sur le terrain, que faut-il emporter et quelles méthodes appliquer ?</a:t>
          </a:r>
        </a:p>
        <a:p>
          <a:pPr marL="119063" marR="0" lvl="0" indent="-119063" algn="l" defTabSz="914400" rtl="0" eaLnBrk="1" fontAlgn="auto" latinLnBrk="0" hangingPunct="1">
            <a:lnSpc>
              <a:spcPct val="90000"/>
            </a:lnSpc>
            <a:spcBef>
              <a:spcPct val="0"/>
            </a:spcBef>
            <a:spcAft>
              <a:spcPts val="0"/>
            </a:spcAft>
            <a:buClrTx/>
            <a:buSzTx/>
            <a:buFontTx/>
            <a:buChar char="••"/>
            <a:tabLst/>
            <a:defRPr/>
          </a:pPr>
          <a:endParaRPr lang="fr-FR" sz="1300" kern="1200" dirty="0"/>
        </a:p>
        <a:p>
          <a:pPr marL="119063" marR="0" lvl="0" indent="-119063" algn="l" defTabSz="914400" rtl="0" eaLnBrk="1" fontAlgn="auto" latinLnBrk="0" hangingPunct="1">
            <a:lnSpc>
              <a:spcPct val="90000"/>
            </a:lnSpc>
            <a:spcBef>
              <a:spcPct val="0"/>
            </a:spcBef>
            <a:spcAft>
              <a:spcPts val="0"/>
            </a:spcAft>
            <a:buClrTx/>
            <a:buSzTx/>
            <a:buFontTx/>
            <a:buChar char="••"/>
            <a:tabLst/>
            <a:defRPr/>
          </a:pPr>
          <a:r>
            <a:rPr lang="fr-FR" sz="1300" b="0" i="0" u="none" kern="1200" baseline="0" dirty="0"/>
            <a:t>Création </a:t>
          </a:r>
          <a:r>
            <a:rPr lang="fr-FR" sz="1300" b="0" i="0" u="none" kern="1200" baseline="0" dirty="0" smtClean="0"/>
            <a:t>d’un </a:t>
          </a:r>
          <a:r>
            <a:rPr lang="fr-FR" sz="1300" b="0" i="0" u="none" kern="1200" baseline="0" dirty="0"/>
            <a:t>point </a:t>
          </a:r>
          <a:r>
            <a:rPr lang="fr-FR" sz="1300" b="0" i="0" u="none" kern="1200" baseline="0" dirty="0" smtClean="0"/>
            <a:t>d’accès </a:t>
          </a:r>
          <a:r>
            <a:rPr lang="fr-FR" sz="1300" b="0" i="0" u="none" kern="1200" baseline="0" dirty="0"/>
            <a:t>mobile</a:t>
          </a:r>
        </a:p>
        <a:p>
          <a:pPr marL="119063" marR="0" lvl="0" indent="-119063" algn="l" defTabSz="914400" rtl="0" eaLnBrk="1" fontAlgn="auto" latinLnBrk="0" hangingPunct="1">
            <a:lnSpc>
              <a:spcPct val="90000"/>
            </a:lnSpc>
            <a:spcBef>
              <a:spcPct val="0"/>
            </a:spcBef>
            <a:spcAft>
              <a:spcPts val="0"/>
            </a:spcAft>
            <a:buClrTx/>
            <a:buSzTx/>
            <a:buFontTx/>
            <a:buChar char="••"/>
            <a:tabLst/>
            <a:defRPr/>
          </a:pPr>
          <a:endParaRPr lang="fr-FR" sz="1300" kern="1200" dirty="0"/>
        </a:p>
        <a:p>
          <a:pPr marL="0" marR="0" lvl="0" indent="0" algn="l" defTabSz="914400" rtl="0" eaLnBrk="1" fontAlgn="auto" latinLnBrk="0" hangingPunct="1">
            <a:lnSpc>
              <a:spcPct val="90000"/>
            </a:lnSpc>
            <a:spcBef>
              <a:spcPct val="0"/>
            </a:spcBef>
            <a:spcAft>
              <a:spcPts val="0"/>
            </a:spcAft>
            <a:buClrTx/>
            <a:buSzTx/>
            <a:buFontTx/>
            <a:buChar char="••"/>
            <a:tabLst/>
            <a:defRPr/>
          </a:pPr>
          <a:endParaRPr lang="fr-FR" sz="1300" kern="1200" dirty="0"/>
        </a:p>
      </dsp:txBody>
      <dsp:txXfrm>
        <a:off x="2428751" y="775090"/>
        <a:ext cx="1782368" cy="3982956"/>
      </dsp:txXfrm>
    </dsp:sp>
    <dsp:sp modelId="{C5DCE8E9-2B18-4B63-8C63-8C737F1E9459}">
      <dsp:nvSpPr>
        <dsp:cNvPr id="0" name=""/>
        <dsp:cNvSpPr/>
      </dsp:nvSpPr>
      <dsp:spPr>
        <a:xfrm>
          <a:off x="3827128" y="355361"/>
          <a:ext cx="682496" cy="26751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fr-FR" sz="1100" kern="1200" dirty="0"/>
        </a:p>
      </dsp:txBody>
      <dsp:txXfrm>
        <a:off x="3827128" y="408863"/>
        <a:ext cx="602242" cy="160508"/>
      </dsp:txXfrm>
    </dsp:sp>
    <dsp:sp modelId="{72197538-DCEE-4659-81DA-F7D0CF7E250C}">
      <dsp:nvSpPr>
        <dsp:cNvPr id="0" name=""/>
        <dsp:cNvSpPr/>
      </dsp:nvSpPr>
      <dsp:spPr>
        <a:xfrm>
          <a:off x="4792924" y="291901"/>
          <a:ext cx="1074471" cy="59164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rtl="0">
            <a:lnSpc>
              <a:spcPct val="90000"/>
            </a:lnSpc>
            <a:spcBef>
              <a:spcPct val="0"/>
            </a:spcBef>
            <a:spcAft>
              <a:spcPct val="35000"/>
            </a:spcAft>
          </a:pPr>
          <a:r>
            <a:rPr lang="fr-FR" sz="1600" b="1" i="0" u="none" kern="1200" baseline="0" dirty="0"/>
            <a:t>3</a:t>
          </a:r>
          <a:r>
            <a:rPr lang="fr-FR" sz="1600" b="1" i="0" u="none" kern="1200" baseline="30000" dirty="0"/>
            <a:t>e </a:t>
          </a:r>
          <a:r>
            <a:rPr lang="fr-FR" sz="1600" b="1" i="0" u="none" kern="1200" baseline="0" dirty="0"/>
            <a:t>jour</a:t>
          </a:r>
        </a:p>
      </dsp:txBody>
      <dsp:txXfrm>
        <a:off x="4792924" y="291901"/>
        <a:ext cx="1074471" cy="394432"/>
      </dsp:txXfrm>
    </dsp:sp>
    <dsp:sp modelId="{DCD5693B-AC4A-4613-9787-8C709B9B45EA}">
      <dsp:nvSpPr>
        <dsp:cNvPr id="0" name=""/>
        <dsp:cNvSpPr/>
      </dsp:nvSpPr>
      <dsp:spPr>
        <a:xfrm>
          <a:off x="4723002" y="708654"/>
          <a:ext cx="1762766" cy="4093860"/>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92456" rIns="92456" bIns="92456" numCol="1" spcCol="1270" anchor="t" anchorCtr="0">
          <a:noAutofit/>
        </a:bodyPr>
        <a:lstStyle/>
        <a:p>
          <a:pPr marL="114300" lvl="1" indent="-114300" algn="l" defTabSz="577850" rtl="0">
            <a:lnSpc>
              <a:spcPct val="90000"/>
            </a:lnSpc>
            <a:spcBef>
              <a:spcPct val="0"/>
            </a:spcBef>
            <a:spcAft>
              <a:spcPts val="0"/>
            </a:spcAft>
            <a:buChar char="••"/>
          </a:pPr>
          <a:r>
            <a:rPr lang="fr-FR" sz="1300" b="1" i="0" u="none" kern="1200" baseline="0"/>
            <a:t>Tests sur le terrain !</a:t>
          </a:r>
          <a:r>
            <a:rPr lang="fr-FR" sz="1300" b="0" i="0" u="none" kern="1200" baseline="0"/>
            <a:t> </a:t>
          </a:r>
        </a:p>
        <a:p>
          <a:pPr marL="114300" lvl="1" indent="-114300" algn="l" defTabSz="577850">
            <a:lnSpc>
              <a:spcPct val="90000"/>
            </a:lnSpc>
            <a:spcBef>
              <a:spcPct val="0"/>
            </a:spcBef>
            <a:spcAft>
              <a:spcPts val="0"/>
            </a:spcAft>
            <a:buChar char="••"/>
          </a:pPr>
          <a:endParaRPr lang="fr-FR" sz="1300" kern="1200" dirty="0"/>
        </a:p>
        <a:p>
          <a:pPr marL="114300" lvl="1" indent="-114300" algn="l" defTabSz="577850" rtl="0">
            <a:lnSpc>
              <a:spcPct val="90000"/>
            </a:lnSpc>
            <a:spcBef>
              <a:spcPct val="0"/>
            </a:spcBef>
            <a:spcAft>
              <a:spcPts val="0"/>
            </a:spcAft>
            <a:buChar char="••"/>
          </a:pPr>
          <a:r>
            <a:rPr lang="fr-FR" sz="1300" b="0" i="0" u="none" kern="1200" baseline="0" dirty="0"/>
            <a:t>Commentaires issus du projet-pilote</a:t>
          </a:r>
        </a:p>
        <a:p>
          <a:pPr marL="114300" lvl="1" indent="-114300" algn="l" defTabSz="577850">
            <a:lnSpc>
              <a:spcPct val="90000"/>
            </a:lnSpc>
            <a:spcBef>
              <a:spcPct val="0"/>
            </a:spcBef>
            <a:spcAft>
              <a:spcPts val="0"/>
            </a:spcAft>
            <a:buChar char="••"/>
          </a:pPr>
          <a:endParaRPr lang="fr-FR" sz="1300" kern="1200" dirty="0"/>
        </a:p>
        <a:p>
          <a:pPr marL="114300" lvl="1" indent="-114300" algn="l" defTabSz="577850" rtl="0">
            <a:lnSpc>
              <a:spcPct val="90000"/>
            </a:lnSpc>
            <a:spcBef>
              <a:spcPct val="0"/>
            </a:spcBef>
            <a:spcAft>
              <a:spcPts val="0"/>
            </a:spcAft>
            <a:buChar char="••"/>
          </a:pPr>
          <a:r>
            <a:rPr lang="fr-FR" sz="1300" b="0" i="0" u="none" kern="1200" baseline="0" dirty="0"/>
            <a:t>Importance de </a:t>
          </a:r>
          <a:r>
            <a:rPr lang="fr-FR" sz="1300" b="0" i="0" u="none" kern="1200" baseline="0" dirty="0" smtClean="0"/>
            <a:t/>
          </a:r>
          <a:br>
            <a:rPr lang="fr-FR" sz="1300" b="0" i="0" u="none" kern="1200" baseline="0" dirty="0" smtClean="0"/>
          </a:br>
          <a:r>
            <a:rPr lang="fr-FR" sz="1300" b="0" i="0" u="none" kern="1200" baseline="0" dirty="0" smtClean="0"/>
            <a:t>la </a:t>
          </a:r>
          <a:r>
            <a:rPr lang="fr-FR" sz="1300" b="0" i="0" u="none" kern="1200" baseline="0" dirty="0"/>
            <a:t>qualité des données </a:t>
          </a:r>
        </a:p>
      </dsp:txBody>
      <dsp:txXfrm>
        <a:off x="4774632" y="760284"/>
        <a:ext cx="1659506" cy="3990600"/>
      </dsp:txXfrm>
    </dsp:sp>
    <dsp:sp modelId="{9E703FFE-D686-499A-9300-7403DD266E38}">
      <dsp:nvSpPr>
        <dsp:cNvPr id="0" name=""/>
        <dsp:cNvSpPr/>
      </dsp:nvSpPr>
      <dsp:spPr>
        <a:xfrm>
          <a:off x="6151228" y="355361"/>
          <a:ext cx="601725" cy="26751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fr-FR" sz="1100" kern="1200" dirty="0"/>
        </a:p>
      </dsp:txBody>
      <dsp:txXfrm>
        <a:off x="6151228" y="408863"/>
        <a:ext cx="521471" cy="160508"/>
      </dsp:txXfrm>
    </dsp:sp>
    <dsp:sp modelId="{46E0EE6C-4D8E-4DAC-9FD3-B01923887D07}">
      <dsp:nvSpPr>
        <dsp:cNvPr id="0" name=""/>
        <dsp:cNvSpPr/>
      </dsp:nvSpPr>
      <dsp:spPr>
        <a:xfrm>
          <a:off x="7002726" y="291901"/>
          <a:ext cx="1074471" cy="59164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rtl="0">
            <a:lnSpc>
              <a:spcPct val="90000"/>
            </a:lnSpc>
            <a:spcBef>
              <a:spcPct val="0"/>
            </a:spcBef>
            <a:spcAft>
              <a:spcPct val="35000"/>
            </a:spcAft>
          </a:pPr>
          <a:r>
            <a:rPr lang="fr-FR" sz="1600" b="1" i="0" u="none" kern="1200" baseline="0" dirty="0"/>
            <a:t>4</a:t>
          </a:r>
          <a:r>
            <a:rPr lang="fr-FR" sz="1600" b="1" i="0" u="none" kern="1200" baseline="30000" dirty="0"/>
            <a:t>e </a:t>
          </a:r>
          <a:r>
            <a:rPr lang="fr-FR" sz="1600" b="1" i="0" u="none" kern="1200" baseline="0" dirty="0"/>
            <a:t>jour</a:t>
          </a:r>
        </a:p>
      </dsp:txBody>
      <dsp:txXfrm>
        <a:off x="7002726" y="291901"/>
        <a:ext cx="1074471" cy="394432"/>
      </dsp:txXfrm>
    </dsp:sp>
    <dsp:sp modelId="{80CED3C9-D468-4200-8983-2B9A1FC297FF}">
      <dsp:nvSpPr>
        <dsp:cNvPr id="0" name=""/>
        <dsp:cNvSpPr/>
      </dsp:nvSpPr>
      <dsp:spPr>
        <a:xfrm>
          <a:off x="6892281" y="719638"/>
          <a:ext cx="1783450" cy="4093860"/>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92456" rIns="92456" bIns="92456" numCol="1" spcCol="1270" anchor="t" anchorCtr="0">
          <a:noAutofit/>
        </a:bodyPr>
        <a:lstStyle/>
        <a:p>
          <a:pPr marL="114300" lvl="1" indent="-114300" algn="l" defTabSz="577850" rtl="0">
            <a:lnSpc>
              <a:spcPct val="90000"/>
            </a:lnSpc>
            <a:spcBef>
              <a:spcPct val="0"/>
            </a:spcBef>
            <a:spcAft>
              <a:spcPts val="0"/>
            </a:spcAft>
            <a:buChar char="••"/>
          </a:pPr>
          <a:r>
            <a:rPr lang="fr-FR" sz="1300" b="0" i="0" u="none" kern="1200" baseline="0" dirty="0"/>
            <a:t>Commentaires supplémentaires issus du projet-pilote</a:t>
          </a:r>
        </a:p>
        <a:p>
          <a:pPr marL="114300" lvl="1" indent="-114300" algn="l" defTabSz="577850">
            <a:lnSpc>
              <a:spcPct val="90000"/>
            </a:lnSpc>
            <a:spcBef>
              <a:spcPct val="0"/>
            </a:spcBef>
            <a:spcAft>
              <a:spcPts val="0"/>
            </a:spcAft>
            <a:buChar char="••"/>
          </a:pPr>
          <a:endParaRPr lang="fr-FR" sz="1300" kern="1200" dirty="0"/>
        </a:p>
        <a:p>
          <a:pPr marL="114300" lvl="1" indent="-114300" algn="l" defTabSz="577850" rtl="0">
            <a:lnSpc>
              <a:spcPct val="90000"/>
            </a:lnSpc>
            <a:spcBef>
              <a:spcPct val="0"/>
            </a:spcBef>
            <a:spcAft>
              <a:spcPts val="0"/>
            </a:spcAft>
            <a:buChar char="••"/>
          </a:pPr>
          <a:r>
            <a:rPr lang="fr-FR" sz="1300" b="0" i="0" u="none" kern="1200" baseline="0" dirty="0"/>
            <a:t>Préparation à la mise en œuvre concrète</a:t>
          </a:r>
        </a:p>
        <a:p>
          <a:pPr marL="114300" lvl="1" indent="-114300" algn="l" defTabSz="577850">
            <a:lnSpc>
              <a:spcPct val="90000"/>
            </a:lnSpc>
            <a:spcBef>
              <a:spcPct val="0"/>
            </a:spcBef>
            <a:spcAft>
              <a:spcPts val="0"/>
            </a:spcAft>
            <a:buChar char="••"/>
          </a:pPr>
          <a:endParaRPr lang="fr-FR" sz="1300" kern="1200" dirty="0"/>
        </a:p>
        <a:p>
          <a:pPr marL="114300" lvl="1" indent="-114300" algn="l" defTabSz="577850" rtl="0">
            <a:lnSpc>
              <a:spcPct val="90000"/>
            </a:lnSpc>
            <a:spcBef>
              <a:spcPct val="0"/>
            </a:spcBef>
            <a:spcAft>
              <a:spcPts val="0"/>
            </a:spcAft>
            <a:buChar char="••"/>
          </a:pPr>
          <a:r>
            <a:rPr lang="fr-FR" sz="1300" b="0" i="0" u="none" kern="1200" baseline="0" dirty="0"/>
            <a:t>Dernières questions</a:t>
          </a:r>
        </a:p>
        <a:p>
          <a:pPr marL="114300" lvl="1" indent="-114300" algn="l" defTabSz="577850">
            <a:lnSpc>
              <a:spcPct val="90000"/>
            </a:lnSpc>
            <a:spcBef>
              <a:spcPct val="0"/>
            </a:spcBef>
            <a:spcAft>
              <a:spcPts val="0"/>
            </a:spcAft>
            <a:buChar char="••"/>
          </a:pPr>
          <a:endParaRPr lang="fr-FR" sz="1300" kern="1200" dirty="0"/>
        </a:p>
        <a:p>
          <a:pPr marL="114300" lvl="1" indent="-114300" algn="l" defTabSz="577850" rtl="0">
            <a:lnSpc>
              <a:spcPct val="90000"/>
            </a:lnSpc>
            <a:spcBef>
              <a:spcPct val="0"/>
            </a:spcBef>
            <a:spcAft>
              <a:spcPts val="0"/>
            </a:spcAft>
            <a:buChar char="••"/>
          </a:pPr>
          <a:r>
            <a:rPr lang="fr-FR" sz="1300" b="0" i="0" u="none" kern="1200" baseline="0" dirty="0"/>
            <a:t>Attribution finale des tâches et </a:t>
          </a:r>
          <a:r>
            <a:rPr lang="en-US" sz="1300" b="0" i="0" u="none" kern="1200" baseline="0" dirty="0" smtClean="0"/>
            <a:t>du </a:t>
          </a:r>
          <a:r>
            <a:rPr lang="en-US" sz="1300" b="0" i="0" u="none" kern="1200" baseline="0" dirty="0" err="1" smtClean="0"/>
            <a:t>matériel</a:t>
          </a:r>
          <a:r>
            <a:rPr lang="fr-FR" sz="1300" b="0" i="0" u="none" kern="1200" baseline="0" dirty="0" smtClean="0"/>
            <a:t> </a:t>
          </a:r>
          <a:r>
            <a:rPr lang="fr-FR" sz="1300" b="0" i="0" u="none" kern="1200" baseline="0" dirty="0"/>
            <a:t>à </a:t>
          </a:r>
          <a:r>
            <a:rPr lang="fr-FR" sz="1300" b="0" i="0" u="none" kern="1200" baseline="0" dirty="0" smtClean="0"/>
            <a:t>l’équipe</a:t>
          </a:r>
          <a:endParaRPr lang="fr-FR" sz="1300" b="0" i="0" u="none" kern="1200" baseline="0" dirty="0"/>
        </a:p>
        <a:p>
          <a:pPr marL="114300" lvl="1" indent="-114300" algn="l" defTabSz="577850">
            <a:lnSpc>
              <a:spcPct val="90000"/>
            </a:lnSpc>
            <a:spcBef>
              <a:spcPct val="0"/>
            </a:spcBef>
            <a:spcAft>
              <a:spcPts val="0"/>
            </a:spcAft>
            <a:buChar char="••"/>
          </a:pPr>
          <a:endParaRPr lang="fr-FR" sz="1300" kern="1200" dirty="0"/>
        </a:p>
        <a:p>
          <a:pPr marL="114300" lvl="1" indent="-114300" algn="l" defTabSz="577850" rtl="0">
            <a:lnSpc>
              <a:spcPct val="90000"/>
            </a:lnSpc>
            <a:spcBef>
              <a:spcPct val="0"/>
            </a:spcBef>
            <a:spcAft>
              <a:spcPts val="0"/>
            </a:spcAft>
            <a:buChar char="••"/>
          </a:pPr>
          <a:r>
            <a:rPr lang="fr-FR" sz="1300" b="0" i="0" u="none" kern="1200" baseline="0" dirty="0"/>
            <a:t>Clôture </a:t>
          </a:r>
        </a:p>
      </dsp:txBody>
      <dsp:txXfrm>
        <a:off x="6944516" y="771873"/>
        <a:ext cx="1678980" cy="39893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09D35-0DF1-4A7D-8794-3CACCC9E8618}">
      <dsp:nvSpPr>
        <dsp:cNvPr id="0" name=""/>
        <dsp:cNvSpPr/>
      </dsp:nvSpPr>
      <dsp:spPr>
        <a:xfrm>
          <a:off x="-4881706" y="-748095"/>
          <a:ext cx="5814192" cy="5814192"/>
        </a:xfrm>
        <a:prstGeom prst="blockArc">
          <a:avLst>
            <a:gd name="adj1" fmla="val 18900000"/>
            <a:gd name="adj2" fmla="val 2700000"/>
            <a:gd name="adj3" fmla="val 37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74A69E-B933-4B10-A78F-CEA397BECBEA}">
      <dsp:nvSpPr>
        <dsp:cNvPr id="0" name=""/>
        <dsp:cNvSpPr/>
      </dsp:nvSpPr>
      <dsp:spPr>
        <a:xfrm>
          <a:off x="561828" y="431800"/>
          <a:ext cx="7177950"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lvl="0" algn="l" defTabSz="933450" rtl="0">
            <a:lnSpc>
              <a:spcPct val="100000"/>
            </a:lnSpc>
            <a:spcBef>
              <a:spcPct val="0"/>
            </a:spcBef>
            <a:spcAft>
              <a:spcPts val="0"/>
            </a:spcAft>
          </a:pPr>
          <a:r>
            <a:rPr lang="fr-FR" sz="2100" b="1" i="0" u="none" kern="1200" baseline="0" dirty="0">
              <a:solidFill>
                <a:schemeClr val="bg1"/>
              </a:solidFill>
              <a:latin typeface="+mj-lt"/>
            </a:rPr>
            <a:t>1. Cartographie de la chaîne </a:t>
          </a:r>
          <a:r>
            <a:rPr lang="fr-FR" sz="2100" b="1" i="0" u="none" kern="1200" baseline="0" dirty="0" smtClean="0">
              <a:solidFill>
                <a:schemeClr val="bg1"/>
              </a:solidFill>
              <a:latin typeface="+mj-lt"/>
            </a:rPr>
            <a:t>d’approvisionnement </a:t>
          </a:r>
          <a:endParaRPr lang="fr-FR" sz="2100" b="1" i="0" u="none" kern="1200" baseline="0" dirty="0">
            <a:solidFill>
              <a:schemeClr val="bg1"/>
            </a:solidFill>
            <a:latin typeface="+mj-lt"/>
          </a:endParaRPr>
        </a:p>
        <a:p>
          <a:pPr lvl="0" algn="l" defTabSz="933450" rtl="0">
            <a:lnSpc>
              <a:spcPct val="100000"/>
            </a:lnSpc>
            <a:spcBef>
              <a:spcPct val="0"/>
            </a:spcBef>
            <a:spcAft>
              <a:spcPts val="0"/>
            </a:spcAft>
          </a:pPr>
          <a:r>
            <a:rPr kumimoji="0" lang="fr-FR" sz="1600" b="0" i="0" u="none" strike="noStrike" kern="1200" cap="none" spc="0" normalizeH="0" baseline="0" dirty="0">
              <a:ln>
                <a:noFill/>
              </a:ln>
              <a:solidFill>
                <a:schemeClr val="bg1"/>
              </a:solidFill>
              <a:effectLst/>
              <a:uLnTx/>
              <a:uFillTx/>
              <a:latin typeface="+mj-lt"/>
              <a:ea typeface="+mn-ea"/>
              <a:cs typeface="+mn-cs"/>
            </a:rPr>
            <a:t>     Développer une représentation visuelle de la chaîne </a:t>
          </a:r>
          <a:r>
            <a:rPr kumimoji="0" lang="fr-FR" sz="1600" b="0" i="0" u="none" strike="noStrike" kern="1200" cap="none" spc="0" normalizeH="0" baseline="0" dirty="0" smtClean="0">
              <a:ln>
                <a:noFill/>
              </a:ln>
              <a:solidFill>
                <a:schemeClr val="bg1"/>
              </a:solidFill>
              <a:effectLst/>
              <a:uLnTx/>
              <a:uFillTx/>
              <a:latin typeface="+mj-lt"/>
              <a:ea typeface="+mn-ea"/>
              <a:cs typeface="+mn-cs"/>
            </a:rPr>
            <a:t>d’approvisionnement</a:t>
          </a:r>
          <a:endParaRPr lang="fr-FR" sz="1600" b="0" i="0" kern="1200" dirty="0">
            <a:solidFill>
              <a:schemeClr val="bg1"/>
            </a:solidFill>
            <a:latin typeface="+mj-lt"/>
          </a:endParaRPr>
        </a:p>
      </dsp:txBody>
      <dsp:txXfrm>
        <a:off x="561828" y="431800"/>
        <a:ext cx="7177950" cy="863600"/>
      </dsp:txXfrm>
    </dsp:sp>
    <dsp:sp modelId="{569AC37E-6726-4238-A57A-C8434D5D0F1D}">
      <dsp:nvSpPr>
        <dsp:cNvPr id="0" name=""/>
        <dsp:cNvSpPr/>
      </dsp:nvSpPr>
      <dsp:spPr>
        <a:xfrm>
          <a:off x="59978" y="3238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DE4C5C-EF94-4255-B688-C7AA0922E26E}">
      <dsp:nvSpPr>
        <dsp:cNvPr id="0" name=""/>
        <dsp:cNvSpPr/>
      </dsp:nvSpPr>
      <dsp:spPr>
        <a:xfrm>
          <a:off x="875345" y="1727200"/>
          <a:ext cx="6864031"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lvl="0" algn="l" defTabSz="933450" rtl="0">
            <a:lnSpc>
              <a:spcPct val="100000"/>
            </a:lnSpc>
            <a:spcBef>
              <a:spcPct val="0"/>
            </a:spcBef>
            <a:spcAft>
              <a:spcPts val="0"/>
            </a:spcAft>
          </a:pPr>
          <a:r>
            <a:rPr lang="fr-FR" sz="2100" b="1" i="0" u="none" kern="1200" baseline="0" dirty="0"/>
            <a:t>2. Évaluation des capacités et du fonctionnement</a:t>
          </a:r>
        </a:p>
        <a:p>
          <a:pPr lvl="0" algn="l" defTabSz="933450" rtl="0">
            <a:lnSpc>
              <a:spcPct val="100000"/>
            </a:lnSpc>
            <a:spcBef>
              <a:spcPct val="0"/>
            </a:spcBef>
            <a:spcAft>
              <a:spcPts val="0"/>
            </a:spcAft>
          </a:pPr>
          <a:r>
            <a:rPr kumimoji="0" lang="fr-FR" sz="1600" b="0" i="0" u="none" strike="noStrike" kern="1200" cap="none" spc="0" normalizeH="0" baseline="0" dirty="0">
              <a:ln>
                <a:noFill/>
              </a:ln>
              <a:solidFill>
                <a:schemeClr val="bg1"/>
              </a:solidFill>
              <a:effectLst/>
              <a:uLnTx/>
              <a:uFillTx/>
              <a:latin typeface="+mj-lt"/>
              <a:ea typeface="+mn-ea"/>
              <a:cs typeface="+mn-cs"/>
            </a:rPr>
            <a:t>     Mesurer les capacités et le fonctionnement </a:t>
          </a:r>
          <a:r>
            <a:rPr kumimoji="0" lang="fr-FR" sz="1600" b="0" i="0" u="none" strike="noStrike" kern="1200" cap="none" spc="0" normalizeH="0" baseline="0" dirty="0" smtClean="0">
              <a:ln>
                <a:noFill/>
              </a:ln>
              <a:solidFill>
                <a:schemeClr val="bg1"/>
              </a:solidFill>
              <a:effectLst/>
              <a:uLnTx/>
              <a:uFillTx/>
              <a:latin typeface="+mj-lt"/>
              <a:ea typeface="+mn-ea"/>
              <a:cs typeface="+mn-cs"/>
            </a:rPr>
            <a:t>d’une </a:t>
          </a:r>
          <a:r>
            <a:rPr kumimoji="0" lang="fr-FR" sz="1600" b="0" i="0" u="none" strike="noStrike" kern="1200" cap="none" spc="0" normalizeH="0" baseline="0" dirty="0">
              <a:ln>
                <a:noFill/>
              </a:ln>
              <a:solidFill>
                <a:schemeClr val="bg1"/>
              </a:solidFill>
              <a:effectLst/>
              <a:uLnTx/>
              <a:uFillTx/>
              <a:latin typeface="+mj-lt"/>
              <a:ea typeface="+mn-ea"/>
              <a:cs typeface="+mn-cs"/>
            </a:rPr>
            <a:t>chaîne </a:t>
          </a:r>
          <a:r>
            <a:rPr kumimoji="0" lang="fr-FR" sz="1600" b="0" i="0" u="none" strike="noStrike" kern="1200" cap="none" spc="0" normalizeH="0" baseline="0" dirty="0" smtClean="0">
              <a:ln>
                <a:noFill/>
              </a:ln>
              <a:solidFill>
                <a:schemeClr val="bg1"/>
              </a:solidFill>
              <a:effectLst/>
              <a:uLnTx/>
              <a:uFillTx/>
              <a:latin typeface="+mj-lt"/>
              <a:ea typeface="+mn-ea"/>
              <a:cs typeface="+mn-cs"/>
            </a:rPr>
            <a:t/>
          </a:r>
          <a:br>
            <a:rPr kumimoji="0" lang="fr-FR" sz="1600" b="0" i="0" u="none" strike="noStrike" kern="1200" cap="none" spc="0" normalizeH="0" baseline="0" dirty="0" smtClean="0">
              <a:ln>
                <a:noFill/>
              </a:ln>
              <a:solidFill>
                <a:schemeClr val="bg1"/>
              </a:solidFill>
              <a:effectLst/>
              <a:uLnTx/>
              <a:uFillTx/>
              <a:latin typeface="+mj-lt"/>
              <a:ea typeface="+mn-ea"/>
              <a:cs typeface="+mn-cs"/>
            </a:rPr>
          </a:br>
          <a:r>
            <a:rPr kumimoji="0" lang="fr-FR" sz="1600" b="0" i="0" u="none" strike="noStrike" kern="1200" cap="none" spc="0" normalizeH="0" baseline="0" dirty="0" smtClean="0">
              <a:ln>
                <a:noFill/>
              </a:ln>
              <a:solidFill>
                <a:schemeClr val="bg1"/>
              </a:solidFill>
              <a:effectLst/>
              <a:uLnTx/>
              <a:uFillTx/>
              <a:latin typeface="+mj-lt"/>
              <a:ea typeface="+mn-ea"/>
              <a:cs typeface="+mn-cs"/>
            </a:rPr>
            <a:t>     </a:t>
          </a:r>
          <a:r>
            <a:rPr kumimoji="0" lang="fr-FR" sz="1600" b="0" i="0" u="none" strike="noStrike" kern="1200" cap="none" spc="0" normalizeH="0" baseline="0" dirty="0" smtClean="0">
              <a:ln>
                <a:noFill/>
              </a:ln>
              <a:solidFill>
                <a:schemeClr val="bg1"/>
              </a:solidFill>
              <a:effectLst/>
              <a:uLnTx/>
              <a:uFillTx/>
              <a:latin typeface="+mj-lt"/>
              <a:ea typeface="+mn-ea"/>
              <a:cs typeface="+mn-cs"/>
            </a:rPr>
            <a:t>d’approvisionnement</a:t>
          </a:r>
          <a:endParaRPr lang="fr-FR" sz="1600" b="0" i="0" kern="1200" dirty="0">
            <a:solidFill>
              <a:schemeClr val="bg1"/>
            </a:solidFill>
            <a:latin typeface="+mj-lt"/>
          </a:endParaRPr>
        </a:p>
      </dsp:txBody>
      <dsp:txXfrm>
        <a:off x="875345" y="1727200"/>
        <a:ext cx="6864031" cy="863600"/>
      </dsp:txXfrm>
    </dsp:sp>
    <dsp:sp modelId="{787C164B-CFCE-47AF-B262-314E9E0E1285}">
      <dsp:nvSpPr>
        <dsp:cNvPr id="0" name=""/>
        <dsp:cNvSpPr/>
      </dsp:nvSpPr>
      <dsp:spPr>
        <a:xfrm>
          <a:off x="373897" y="16192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35DE6A-AEDE-4D31-B16D-0366F0D7D0E8}">
      <dsp:nvSpPr>
        <dsp:cNvPr id="0" name=""/>
        <dsp:cNvSpPr/>
      </dsp:nvSpPr>
      <dsp:spPr>
        <a:xfrm>
          <a:off x="599728" y="3022600"/>
          <a:ext cx="7177950"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lvl="0" algn="l" defTabSz="933450" rtl="0">
            <a:lnSpc>
              <a:spcPct val="100000"/>
            </a:lnSpc>
            <a:spcBef>
              <a:spcPct val="0"/>
            </a:spcBef>
            <a:spcAft>
              <a:spcPts val="0"/>
            </a:spcAft>
          </a:pPr>
          <a:r>
            <a:rPr lang="fr-FR" sz="2100" b="1" i="0" u="none" kern="1200" baseline="0" dirty="0">
              <a:solidFill>
                <a:schemeClr val="bg1"/>
              </a:solidFill>
            </a:rPr>
            <a:t>3. Indicateurs clés de performance (KPI)</a:t>
          </a:r>
        </a:p>
        <a:p>
          <a:pPr lvl="0" algn="l" defTabSz="933450" rtl="0">
            <a:lnSpc>
              <a:spcPct val="100000"/>
            </a:lnSpc>
            <a:spcBef>
              <a:spcPct val="0"/>
            </a:spcBef>
            <a:spcAft>
              <a:spcPts val="0"/>
            </a:spcAft>
          </a:pPr>
          <a:r>
            <a:rPr kumimoji="0" lang="fr-FR" sz="1600" b="0" i="0" u="none" strike="noStrike" kern="1200" cap="none" spc="0" normalizeH="0" baseline="0" dirty="0">
              <a:ln>
                <a:noFill/>
              </a:ln>
              <a:solidFill>
                <a:schemeClr val="bg1"/>
              </a:solidFill>
              <a:effectLst/>
              <a:uLnTx/>
              <a:uFillTx/>
              <a:latin typeface="+mj-lt"/>
              <a:ea typeface="+mn-ea"/>
              <a:cs typeface="+mn-cs"/>
            </a:rPr>
            <a:t>     Mesurer les performances </a:t>
          </a:r>
          <a:r>
            <a:rPr kumimoji="0" lang="fr-FR" sz="1600" b="0" i="0" u="none" strike="noStrike" kern="1200" cap="none" spc="0" normalizeH="0" baseline="0" dirty="0" smtClean="0">
              <a:ln>
                <a:noFill/>
              </a:ln>
              <a:solidFill>
                <a:schemeClr val="bg1"/>
              </a:solidFill>
              <a:effectLst/>
              <a:uLnTx/>
              <a:uFillTx/>
              <a:latin typeface="+mj-lt"/>
              <a:ea typeface="+mn-ea"/>
              <a:cs typeface="+mn-cs"/>
            </a:rPr>
            <a:t>d’une </a:t>
          </a:r>
          <a:r>
            <a:rPr kumimoji="0" lang="fr-FR" sz="1600" b="0" i="0" u="none" strike="noStrike" kern="1200" cap="none" spc="0" normalizeH="0" baseline="0" dirty="0">
              <a:ln>
                <a:noFill/>
              </a:ln>
              <a:solidFill>
                <a:schemeClr val="bg1"/>
              </a:solidFill>
              <a:effectLst/>
              <a:uLnTx/>
              <a:uFillTx/>
              <a:latin typeface="+mj-lt"/>
              <a:ea typeface="+mn-ea"/>
              <a:cs typeface="+mn-cs"/>
            </a:rPr>
            <a:t>chaîne </a:t>
          </a:r>
          <a:r>
            <a:rPr kumimoji="0" lang="fr-FR" sz="1600" b="0" i="0" u="none" strike="noStrike" kern="1200" cap="none" spc="0" normalizeH="0" baseline="0" dirty="0" smtClean="0">
              <a:ln>
                <a:noFill/>
              </a:ln>
              <a:solidFill>
                <a:schemeClr val="bg1"/>
              </a:solidFill>
              <a:effectLst/>
              <a:uLnTx/>
              <a:uFillTx/>
              <a:latin typeface="+mj-lt"/>
              <a:ea typeface="+mn-ea"/>
              <a:cs typeface="+mn-cs"/>
            </a:rPr>
            <a:t>d’approvisionnement </a:t>
          </a:r>
          <a:r>
            <a:rPr kumimoji="0" lang="fr-FR" sz="1600" b="0" i="0" u="none" strike="noStrike" kern="1200" cap="none" spc="0" normalizeH="0" baseline="0" dirty="0">
              <a:ln>
                <a:noFill/>
              </a:ln>
              <a:solidFill>
                <a:schemeClr val="bg1"/>
              </a:solidFill>
              <a:effectLst/>
              <a:uLnTx/>
              <a:uFillTx/>
              <a:latin typeface="+mj-lt"/>
              <a:ea typeface="+mn-ea"/>
              <a:cs typeface="+mn-cs"/>
            </a:rPr>
            <a:t>de la santé</a:t>
          </a:r>
          <a:endParaRPr lang="fr-FR" sz="1600" b="0" i="0" kern="1200" dirty="0">
            <a:solidFill>
              <a:schemeClr val="bg1"/>
            </a:solidFill>
            <a:latin typeface="+mj-lt"/>
          </a:endParaRPr>
        </a:p>
      </dsp:txBody>
      <dsp:txXfrm>
        <a:off x="599728" y="3022600"/>
        <a:ext cx="7177950" cy="863600"/>
      </dsp:txXfrm>
    </dsp:sp>
    <dsp:sp modelId="{0554BBCD-3515-455D-99C5-6AB7E4130130}">
      <dsp:nvSpPr>
        <dsp:cNvPr id="0" name=""/>
        <dsp:cNvSpPr/>
      </dsp:nvSpPr>
      <dsp:spPr>
        <a:xfrm>
          <a:off x="59978" y="29146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9D602F-343A-4973-A006-8EE57137E16F}">
      <dsp:nvSpPr>
        <dsp:cNvPr id="0" name=""/>
        <dsp:cNvSpPr/>
      </dsp:nvSpPr>
      <dsp:spPr>
        <a:xfrm>
          <a:off x="4297082" y="457202"/>
          <a:ext cx="274905" cy="457195"/>
        </a:xfrm>
        <a:prstGeom prst="roundRect">
          <a:avLst>
            <a:gd name="adj" fmla="val 10000"/>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5E0B92-567E-422C-9985-5ED215A53A04}">
      <dsp:nvSpPr>
        <dsp:cNvPr id="0" name=""/>
        <dsp:cNvSpPr/>
      </dsp:nvSpPr>
      <dsp:spPr>
        <a:xfrm flipH="1" flipV="1">
          <a:off x="1374472" y="2656124"/>
          <a:ext cx="213893" cy="391875"/>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367EFE-84B4-48B8-B326-5A356E654C9B}">
      <dsp:nvSpPr>
        <dsp:cNvPr id="0" name=""/>
        <dsp:cNvSpPr/>
      </dsp:nvSpPr>
      <dsp:spPr>
        <a:xfrm rot="10800000">
          <a:off x="274208" y="0"/>
          <a:ext cx="579971"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pPr>
          <a:r>
            <a:rPr lang="fr-FR" sz="1400" b="0" i="0" u="none" kern="1200" baseline="0"/>
            <a:t>Planification et gestion stratégiques</a:t>
          </a:r>
        </a:p>
      </dsp:txBody>
      <dsp:txXfrm rot="10800000">
        <a:off x="292044" y="0"/>
        <a:ext cx="544299" cy="3030160"/>
      </dsp:txXfrm>
    </dsp:sp>
    <dsp:sp modelId="{C1B8A438-8AED-4079-89EC-740E253CD7A1}">
      <dsp:nvSpPr>
        <dsp:cNvPr id="0" name=""/>
        <dsp:cNvSpPr/>
      </dsp:nvSpPr>
      <dsp:spPr>
        <a:xfrm>
          <a:off x="1166359" y="114298"/>
          <a:ext cx="450316"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5916AF-48FB-4B97-B52C-D527FC8E8CA4}">
      <dsp:nvSpPr>
        <dsp:cNvPr id="0" name=""/>
        <dsp:cNvSpPr/>
      </dsp:nvSpPr>
      <dsp:spPr>
        <a:xfrm rot="10800000">
          <a:off x="1081502" y="0"/>
          <a:ext cx="545294"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Ressources humaines</a:t>
          </a:r>
        </a:p>
      </dsp:txBody>
      <dsp:txXfrm rot="10800000">
        <a:off x="1098272" y="0"/>
        <a:ext cx="511754" cy="3031226"/>
      </dsp:txXfrm>
    </dsp:sp>
    <dsp:sp modelId="{55290674-42B0-499B-8284-246D004E82D0}">
      <dsp:nvSpPr>
        <dsp:cNvPr id="0" name=""/>
        <dsp:cNvSpPr/>
      </dsp:nvSpPr>
      <dsp:spPr>
        <a:xfrm>
          <a:off x="2004596" y="190500"/>
          <a:ext cx="233701"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856AC3-9BD6-48B9-95E6-BF2B5C46BAFE}">
      <dsp:nvSpPr>
        <dsp:cNvPr id="0" name=""/>
        <dsp:cNvSpPr/>
      </dsp:nvSpPr>
      <dsp:spPr>
        <a:xfrm rot="10800000">
          <a:off x="1782276" y="0"/>
          <a:ext cx="574994"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SIGL</a:t>
          </a:r>
        </a:p>
      </dsp:txBody>
      <dsp:txXfrm rot="10800000">
        <a:off x="1799959" y="0"/>
        <a:ext cx="539628" cy="3030313"/>
      </dsp:txXfrm>
    </dsp:sp>
    <dsp:sp modelId="{CA086B9B-2BAE-4014-B341-703A8C502AAF}">
      <dsp:nvSpPr>
        <dsp:cNvPr id="0" name=""/>
        <dsp:cNvSpPr/>
      </dsp:nvSpPr>
      <dsp:spPr>
        <a:xfrm>
          <a:off x="2745237" y="114298"/>
          <a:ext cx="241978"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00F18D-FDA3-498B-8B32-D35A1DC243A8}">
      <dsp:nvSpPr>
        <dsp:cNvPr id="0" name=""/>
        <dsp:cNvSpPr/>
      </dsp:nvSpPr>
      <dsp:spPr>
        <a:xfrm rot="10800000">
          <a:off x="2609428" y="0"/>
          <a:ext cx="570162"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Viabilité financière </a:t>
          </a:r>
        </a:p>
      </dsp:txBody>
      <dsp:txXfrm rot="10800000">
        <a:off x="2626962" y="0"/>
        <a:ext cx="535094" cy="3030462"/>
      </dsp:txXfrm>
    </dsp:sp>
    <dsp:sp modelId="{E7015069-06E2-4C81-BDDC-A52EC2C71C8C}">
      <dsp:nvSpPr>
        <dsp:cNvPr id="0" name=""/>
        <dsp:cNvSpPr/>
      </dsp:nvSpPr>
      <dsp:spPr>
        <a:xfrm>
          <a:off x="3450173" y="190500"/>
          <a:ext cx="316835"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4AB26D-BF83-4BB8-AF59-117298739F1C}">
      <dsp:nvSpPr>
        <dsp:cNvPr id="0" name=""/>
        <dsp:cNvSpPr/>
      </dsp:nvSpPr>
      <dsp:spPr>
        <a:xfrm rot="10800000">
          <a:off x="3333043" y="0"/>
          <a:ext cx="652153"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Politiques et gouvernance</a:t>
          </a:r>
          <a:r>
            <a:rPr lang="fr-FR" sz="1400" b="1" i="0" u="none" kern="1200" baseline="0"/>
            <a:t> </a:t>
          </a:r>
          <a:endParaRPr lang="fr-FR" sz="1400" kern="1200" dirty="0"/>
        </a:p>
      </dsp:txBody>
      <dsp:txXfrm rot="10800000">
        <a:off x="3353099" y="0"/>
        <a:ext cx="612041" cy="3027940"/>
      </dsp:txXfrm>
    </dsp:sp>
    <dsp:sp modelId="{546D9079-3DE2-438B-B464-85BC94D753B9}">
      <dsp:nvSpPr>
        <dsp:cNvPr id="0" name=""/>
        <dsp:cNvSpPr/>
      </dsp:nvSpPr>
      <dsp:spPr>
        <a:xfrm flipH="1" flipV="1">
          <a:off x="4290521" y="228602"/>
          <a:ext cx="202858" cy="228597"/>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8E5017-C529-49FB-9755-83B8047EA0E6}">
      <dsp:nvSpPr>
        <dsp:cNvPr id="0" name=""/>
        <dsp:cNvSpPr/>
      </dsp:nvSpPr>
      <dsp:spPr>
        <a:xfrm rot="10800000">
          <a:off x="4139732" y="0"/>
          <a:ext cx="605495"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pPr>
          <a:r>
            <a:rPr lang="fr-FR" sz="1400" b="0" i="0" u="none" kern="1200" baseline="0"/>
            <a:t>Qualité et pharmacovigilance </a:t>
          </a:r>
        </a:p>
      </dsp:txBody>
      <dsp:txXfrm rot="10800000">
        <a:off x="4158353" y="0"/>
        <a:ext cx="568253" cy="3029375"/>
      </dsp:txXfrm>
    </dsp:sp>
    <dsp:sp modelId="{2226F52B-D74C-4B0C-AFF6-19716C5A97A1}">
      <dsp:nvSpPr>
        <dsp:cNvPr id="0" name=""/>
        <dsp:cNvSpPr/>
      </dsp:nvSpPr>
      <dsp:spPr>
        <a:xfrm>
          <a:off x="4943909" y="190500"/>
          <a:ext cx="416142"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575AFF-8CFD-467F-8DB8-B014D4564FE5}">
      <dsp:nvSpPr>
        <dsp:cNvPr id="0" name=""/>
        <dsp:cNvSpPr/>
      </dsp:nvSpPr>
      <dsp:spPr>
        <a:xfrm rot="10800000">
          <a:off x="4842270" y="0"/>
          <a:ext cx="638549"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dirty="0"/>
            <a:t>Prévision et planification </a:t>
          </a:r>
          <a:r>
            <a:rPr lang="fr-FR" sz="1400" b="0" i="0" u="none" kern="1200" baseline="0" dirty="0" smtClean="0"/>
            <a:t>d’approvisionnement</a:t>
          </a:r>
          <a:r>
            <a:rPr lang="fr-FR" sz="1400" b="1" i="0" u="none" kern="1200" baseline="0" dirty="0" smtClean="0"/>
            <a:t> </a:t>
          </a:r>
          <a:endParaRPr lang="fr-FR" sz="1400" kern="1200" dirty="0"/>
        </a:p>
      </dsp:txBody>
      <dsp:txXfrm rot="10800000">
        <a:off x="4861908" y="0"/>
        <a:ext cx="599273" cy="3028358"/>
      </dsp:txXfrm>
    </dsp:sp>
    <dsp:sp modelId="{E2FEAFF9-11D1-4E6A-BD30-0C935B3B9913}">
      <dsp:nvSpPr>
        <dsp:cNvPr id="0" name=""/>
        <dsp:cNvSpPr/>
      </dsp:nvSpPr>
      <dsp:spPr>
        <a:xfrm>
          <a:off x="5814617" y="114298"/>
          <a:ext cx="227841"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66A036E-128D-433A-8E8A-96BEF934071A}">
      <dsp:nvSpPr>
        <dsp:cNvPr id="0" name=""/>
        <dsp:cNvSpPr/>
      </dsp:nvSpPr>
      <dsp:spPr>
        <a:xfrm rot="10800000">
          <a:off x="5726837" y="0"/>
          <a:ext cx="584589"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Approvisionnement et dédouanement</a:t>
          </a:r>
        </a:p>
      </dsp:txBody>
      <dsp:txXfrm rot="10800000">
        <a:off x="5744815" y="0"/>
        <a:ext cx="548633" cy="3030018"/>
      </dsp:txXfrm>
    </dsp:sp>
    <dsp:sp modelId="{6DED3343-B29E-40E6-B015-E6C2790F34D1}">
      <dsp:nvSpPr>
        <dsp:cNvPr id="0" name=""/>
        <dsp:cNvSpPr/>
      </dsp:nvSpPr>
      <dsp:spPr>
        <a:xfrm>
          <a:off x="6585770" y="195937"/>
          <a:ext cx="184688" cy="293926"/>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4A8D25-7447-4463-82F3-992B564FB99D}">
      <dsp:nvSpPr>
        <dsp:cNvPr id="0" name=""/>
        <dsp:cNvSpPr/>
      </dsp:nvSpPr>
      <dsp:spPr>
        <a:xfrm rot="10800000">
          <a:off x="6505780" y="0"/>
          <a:ext cx="525813"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Entreposage et stockage</a:t>
          </a:r>
        </a:p>
      </dsp:txBody>
      <dsp:txXfrm rot="10800000">
        <a:off x="6521951" y="0"/>
        <a:ext cx="493471" cy="3031825"/>
      </dsp:txXfrm>
    </dsp:sp>
    <dsp:sp modelId="{A7EA7033-C333-4524-8BC3-8827C2A62F97}">
      <dsp:nvSpPr>
        <dsp:cNvPr id="0" name=""/>
        <dsp:cNvSpPr/>
      </dsp:nvSpPr>
      <dsp:spPr>
        <a:xfrm flipV="1">
          <a:off x="7382391" y="381003"/>
          <a:ext cx="260010" cy="217683"/>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7EADCF-D736-4F0A-88E5-AE65A0144C34}">
      <dsp:nvSpPr>
        <dsp:cNvPr id="0" name=""/>
        <dsp:cNvSpPr/>
      </dsp:nvSpPr>
      <dsp:spPr>
        <a:xfrm rot="10800000">
          <a:off x="7227418" y="49574"/>
          <a:ext cx="450286" cy="2960924"/>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Distribution</a:t>
          </a:r>
        </a:p>
      </dsp:txBody>
      <dsp:txXfrm rot="10800000">
        <a:off x="7241266" y="49574"/>
        <a:ext cx="422590" cy="2947076"/>
      </dsp:txXfrm>
    </dsp:sp>
    <dsp:sp modelId="{05F87BEC-525D-4E96-8121-11A31FB97EF5}">
      <dsp:nvSpPr>
        <dsp:cNvPr id="0" name=""/>
        <dsp:cNvSpPr/>
      </dsp:nvSpPr>
      <dsp:spPr>
        <a:xfrm flipV="1">
          <a:off x="8250987" y="391870"/>
          <a:ext cx="129692" cy="6532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0870A8-C8E4-4F07-9B5E-8A42F729BDB0}">
      <dsp:nvSpPr>
        <dsp:cNvPr id="0" name=""/>
        <dsp:cNvSpPr/>
      </dsp:nvSpPr>
      <dsp:spPr>
        <a:xfrm rot="10800000">
          <a:off x="7939898" y="7634"/>
          <a:ext cx="558456" cy="2992189"/>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Gestion des déchets</a:t>
          </a:r>
        </a:p>
      </dsp:txBody>
      <dsp:txXfrm rot="10800000">
        <a:off x="7957072" y="7634"/>
        <a:ext cx="524108" cy="29750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9D602F-343A-4973-A006-8EE57137E16F}">
      <dsp:nvSpPr>
        <dsp:cNvPr id="0" name=""/>
        <dsp:cNvSpPr/>
      </dsp:nvSpPr>
      <dsp:spPr>
        <a:xfrm>
          <a:off x="4297082" y="457202"/>
          <a:ext cx="274905" cy="457195"/>
        </a:xfrm>
        <a:prstGeom prst="roundRect">
          <a:avLst>
            <a:gd name="adj" fmla="val 10000"/>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5E0B92-567E-422C-9985-5ED215A53A04}">
      <dsp:nvSpPr>
        <dsp:cNvPr id="0" name=""/>
        <dsp:cNvSpPr/>
      </dsp:nvSpPr>
      <dsp:spPr>
        <a:xfrm>
          <a:off x="449043" y="48400"/>
          <a:ext cx="393664" cy="5889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367EFE-84B4-48B8-B326-5A356E654C9B}">
      <dsp:nvSpPr>
        <dsp:cNvPr id="0" name=""/>
        <dsp:cNvSpPr/>
      </dsp:nvSpPr>
      <dsp:spPr>
        <a:xfrm rot="10800000">
          <a:off x="276795" y="0"/>
          <a:ext cx="578466"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pPr>
          <a:r>
            <a:rPr lang="fr-FR" sz="1400" b="0" i="0" u="none" kern="1200" baseline="0"/>
            <a:t>Planification et gestion stratégiques</a:t>
          </a:r>
        </a:p>
      </dsp:txBody>
      <dsp:txXfrm rot="10800000">
        <a:off x="294585" y="0"/>
        <a:ext cx="542886" cy="3030206"/>
      </dsp:txXfrm>
    </dsp:sp>
    <dsp:sp modelId="{C1B8A438-8AED-4079-89EC-740E253CD7A1}">
      <dsp:nvSpPr>
        <dsp:cNvPr id="0" name=""/>
        <dsp:cNvSpPr/>
      </dsp:nvSpPr>
      <dsp:spPr>
        <a:xfrm>
          <a:off x="1166631" y="114298"/>
          <a:ext cx="449148"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5916AF-48FB-4B97-B52C-D527FC8E8CA4}">
      <dsp:nvSpPr>
        <dsp:cNvPr id="0" name=""/>
        <dsp:cNvSpPr/>
      </dsp:nvSpPr>
      <dsp:spPr>
        <a:xfrm rot="10800000">
          <a:off x="1081995" y="0"/>
          <a:ext cx="543879"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Ressources humaines</a:t>
          </a:r>
        </a:p>
      </dsp:txBody>
      <dsp:txXfrm rot="10800000">
        <a:off x="1098721" y="0"/>
        <a:ext cx="510427" cy="3031270"/>
      </dsp:txXfrm>
    </dsp:sp>
    <dsp:sp modelId="{55290674-42B0-499B-8284-246D004E82D0}">
      <dsp:nvSpPr>
        <dsp:cNvPr id="0" name=""/>
        <dsp:cNvSpPr/>
      </dsp:nvSpPr>
      <dsp:spPr>
        <a:xfrm>
          <a:off x="2002694" y="190500"/>
          <a:ext cx="233095"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856AC3-9BD6-48B9-95E6-BF2B5C46BAFE}">
      <dsp:nvSpPr>
        <dsp:cNvPr id="0" name=""/>
        <dsp:cNvSpPr/>
      </dsp:nvSpPr>
      <dsp:spPr>
        <a:xfrm rot="10800000">
          <a:off x="1780951" y="0"/>
          <a:ext cx="573503"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SIGL</a:t>
          </a:r>
        </a:p>
      </dsp:txBody>
      <dsp:txXfrm rot="10800000">
        <a:off x="1798588" y="0"/>
        <a:ext cx="538229" cy="3030359"/>
      </dsp:txXfrm>
    </dsp:sp>
    <dsp:sp modelId="{CA086B9B-2BAE-4014-B341-703A8C502AAF}">
      <dsp:nvSpPr>
        <dsp:cNvPr id="0" name=""/>
        <dsp:cNvSpPr/>
      </dsp:nvSpPr>
      <dsp:spPr>
        <a:xfrm>
          <a:off x="2741414" y="114298"/>
          <a:ext cx="241350"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00F18D-FDA3-498B-8B32-D35A1DC243A8}">
      <dsp:nvSpPr>
        <dsp:cNvPr id="0" name=""/>
        <dsp:cNvSpPr/>
      </dsp:nvSpPr>
      <dsp:spPr>
        <a:xfrm rot="10800000">
          <a:off x="2605957" y="0"/>
          <a:ext cx="568683"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Viabilité financière </a:t>
          </a:r>
        </a:p>
      </dsp:txBody>
      <dsp:txXfrm rot="10800000">
        <a:off x="2623446" y="0"/>
        <a:ext cx="533705" cy="3030507"/>
      </dsp:txXfrm>
    </dsp:sp>
    <dsp:sp modelId="{E7015069-06E2-4C81-BDDC-A52EC2C71C8C}">
      <dsp:nvSpPr>
        <dsp:cNvPr id="0" name=""/>
        <dsp:cNvSpPr/>
      </dsp:nvSpPr>
      <dsp:spPr>
        <a:xfrm>
          <a:off x="3444520" y="190500"/>
          <a:ext cx="316013"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4AB26D-BF83-4BB8-AF59-117298739F1C}">
      <dsp:nvSpPr>
        <dsp:cNvPr id="0" name=""/>
        <dsp:cNvSpPr/>
      </dsp:nvSpPr>
      <dsp:spPr>
        <a:xfrm rot="10800000">
          <a:off x="3327695" y="0"/>
          <a:ext cx="650461"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Politiques et gouvernance</a:t>
          </a:r>
          <a:r>
            <a:rPr lang="fr-FR" sz="1400" b="1" i="0" u="none" kern="1200" baseline="0"/>
            <a:t> </a:t>
          </a:r>
          <a:endParaRPr lang="fr-FR" sz="1400" kern="1200" dirty="0"/>
        </a:p>
      </dsp:txBody>
      <dsp:txXfrm rot="10800000">
        <a:off x="3347699" y="0"/>
        <a:ext cx="610453" cy="3027992"/>
      </dsp:txXfrm>
    </dsp:sp>
    <dsp:sp modelId="{546D9079-3DE2-438B-B464-85BC94D753B9}">
      <dsp:nvSpPr>
        <dsp:cNvPr id="0" name=""/>
        <dsp:cNvSpPr/>
      </dsp:nvSpPr>
      <dsp:spPr>
        <a:xfrm>
          <a:off x="4235585" y="157836"/>
          <a:ext cx="296538" cy="37012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8E5017-C529-49FB-9755-83B8047EA0E6}">
      <dsp:nvSpPr>
        <dsp:cNvPr id="0" name=""/>
        <dsp:cNvSpPr/>
      </dsp:nvSpPr>
      <dsp:spPr>
        <a:xfrm rot="10800000">
          <a:off x="4132291" y="0"/>
          <a:ext cx="603924"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pPr>
          <a:r>
            <a:rPr lang="fr-FR" sz="1400" b="0" i="0" u="none" kern="1200" baseline="0"/>
            <a:t>Qualité et pharmacovigilance </a:t>
          </a:r>
        </a:p>
      </dsp:txBody>
      <dsp:txXfrm rot="10800000">
        <a:off x="4150864" y="0"/>
        <a:ext cx="566778" cy="3029423"/>
      </dsp:txXfrm>
    </dsp:sp>
    <dsp:sp modelId="{2226F52B-D74C-4B0C-AFF6-19716C5A97A1}">
      <dsp:nvSpPr>
        <dsp:cNvPr id="0" name=""/>
        <dsp:cNvSpPr/>
      </dsp:nvSpPr>
      <dsp:spPr>
        <a:xfrm>
          <a:off x="4934382" y="190500"/>
          <a:ext cx="415062"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575AFF-8CFD-467F-8DB8-B014D4564FE5}">
      <dsp:nvSpPr>
        <dsp:cNvPr id="0" name=""/>
        <dsp:cNvSpPr/>
      </dsp:nvSpPr>
      <dsp:spPr>
        <a:xfrm rot="10800000">
          <a:off x="4833007" y="0"/>
          <a:ext cx="636892"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dirty="0"/>
            <a:t>Prévision et planification </a:t>
          </a:r>
          <a:r>
            <a:rPr lang="fr-FR" sz="1400" b="0" i="0" u="none" kern="1200" baseline="0" dirty="0" smtClean="0"/>
            <a:t>d’approvisionnement</a:t>
          </a:r>
          <a:r>
            <a:rPr lang="fr-FR" sz="1400" b="1" i="0" u="none" kern="1200" baseline="0" dirty="0" smtClean="0"/>
            <a:t> </a:t>
          </a:r>
          <a:endParaRPr lang="fr-FR" sz="1400" kern="1200" dirty="0"/>
        </a:p>
      </dsp:txBody>
      <dsp:txXfrm rot="10800000">
        <a:off x="4852594" y="0"/>
        <a:ext cx="597718" cy="3028409"/>
      </dsp:txXfrm>
    </dsp:sp>
    <dsp:sp modelId="{E2FEAFF9-11D1-4E6A-BD30-0C935B3B9913}">
      <dsp:nvSpPr>
        <dsp:cNvPr id="0" name=""/>
        <dsp:cNvSpPr/>
      </dsp:nvSpPr>
      <dsp:spPr>
        <a:xfrm>
          <a:off x="5802831" y="114298"/>
          <a:ext cx="227249"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66A036E-128D-433A-8E8A-96BEF934071A}">
      <dsp:nvSpPr>
        <dsp:cNvPr id="0" name=""/>
        <dsp:cNvSpPr/>
      </dsp:nvSpPr>
      <dsp:spPr>
        <a:xfrm rot="10800000">
          <a:off x="5715280" y="0"/>
          <a:ext cx="583073"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Approvisionnement et dédouanement</a:t>
          </a:r>
        </a:p>
      </dsp:txBody>
      <dsp:txXfrm rot="10800000">
        <a:off x="5733212" y="0"/>
        <a:ext cx="547209" cy="3030064"/>
      </dsp:txXfrm>
    </dsp:sp>
    <dsp:sp modelId="{6DED3343-B29E-40E6-B015-E6C2790F34D1}">
      <dsp:nvSpPr>
        <dsp:cNvPr id="0" name=""/>
        <dsp:cNvSpPr/>
      </dsp:nvSpPr>
      <dsp:spPr>
        <a:xfrm>
          <a:off x="6571984" y="195937"/>
          <a:ext cx="184209" cy="293926"/>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4A8D25-7447-4463-82F3-992B564FB99D}">
      <dsp:nvSpPr>
        <dsp:cNvPr id="0" name=""/>
        <dsp:cNvSpPr/>
      </dsp:nvSpPr>
      <dsp:spPr>
        <a:xfrm rot="10800000">
          <a:off x="6492202" y="0"/>
          <a:ext cx="524449"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Entreposage et stockage</a:t>
          </a:r>
        </a:p>
      </dsp:txBody>
      <dsp:txXfrm rot="10800000">
        <a:off x="6508331" y="0"/>
        <a:ext cx="492191" cy="3031867"/>
      </dsp:txXfrm>
    </dsp:sp>
    <dsp:sp modelId="{A7EA7033-C333-4524-8BC3-8827C2A62F97}">
      <dsp:nvSpPr>
        <dsp:cNvPr id="0" name=""/>
        <dsp:cNvSpPr/>
      </dsp:nvSpPr>
      <dsp:spPr>
        <a:xfrm>
          <a:off x="7321719" y="26629"/>
          <a:ext cx="121382" cy="632542"/>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7EADCF-D736-4F0A-88E5-AE65A0144C34}">
      <dsp:nvSpPr>
        <dsp:cNvPr id="0" name=""/>
        <dsp:cNvSpPr/>
      </dsp:nvSpPr>
      <dsp:spPr>
        <a:xfrm rot="10800000">
          <a:off x="7196194" y="0"/>
          <a:ext cx="480664"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Distribution</a:t>
          </a:r>
        </a:p>
      </dsp:txBody>
      <dsp:txXfrm rot="10800000">
        <a:off x="7210976" y="0"/>
        <a:ext cx="451100" cy="3033214"/>
      </dsp:txXfrm>
    </dsp:sp>
    <dsp:sp modelId="{05F87BEC-525D-4E96-8121-11A31FB97EF5}">
      <dsp:nvSpPr>
        <dsp:cNvPr id="0" name=""/>
        <dsp:cNvSpPr/>
      </dsp:nvSpPr>
      <dsp:spPr>
        <a:xfrm flipH="1" flipV="1">
          <a:off x="8008342" y="304800"/>
          <a:ext cx="140994" cy="1041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0870A8-C8E4-4F07-9B5E-8A42F729BDB0}">
      <dsp:nvSpPr>
        <dsp:cNvPr id="0" name=""/>
        <dsp:cNvSpPr/>
      </dsp:nvSpPr>
      <dsp:spPr>
        <a:xfrm rot="10800000">
          <a:off x="7938373" y="7634"/>
          <a:ext cx="557007" cy="2992189"/>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lvl="0" algn="ctr" defTabSz="622300" rtl="0">
            <a:lnSpc>
              <a:spcPct val="90000"/>
            </a:lnSpc>
            <a:spcBef>
              <a:spcPct val="0"/>
            </a:spcBef>
            <a:spcAft>
              <a:spcPct val="35000"/>
            </a:spcAft>
            <a:buFont typeface="+mj-lt"/>
            <a:buNone/>
          </a:pPr>
          <a:r>
            <a:rPr lang="fr-FR" sz="1400" b="0" i="0" u="none" kern="1200" baseline="0"/>
            <a:t>Gestion des déchets</a:t>
          </a:r>
        </a:p>
      </dsp:txBody>
      <dsp:txXfrm rot="10800000">
        <a:off x="7955503" y="7634"/>
        <a:ext cx="522747" cy="2975059"/>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4.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4/25/2019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4/25/2019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Pour modifier le thème ou la disposition des diapositives, utiliser </a:t>
            </a:r>
            <a:r>
              <a:rPr lang="fr-FR" b="0" i="0" u="none" baseline="0" dirty="0" smtClean="0"/>
              <a:t>l’une </a:t>
            </a:r>
            <a:r>
              <a:rPr lang="fr-FR" b="0" i="0" u="none" baseline="0" dirty="0"/>
              <a:t>des options suivantes :</a:t>
            </a:r>
          </a:p>
          <a:p>
            <a:pPr marL="171450" indent="-171450" algn="l" rtl="0">
              <a:buFont typeface="Arial" panose="020B0604020202020204" pitchFamily="34" charset="0"/>
              <a:buChar char="•"/>
            </a:pPr>
            <a:r>
              <a:rPr lang="fr-FR" b="0" i="0" u="none" baseline="0" dirty="0"/>
              <a:t>Accédez au menu Affichage et sélectionnez Masque des diapositives ;</a:t>
            </a:r>
          </a:p>
          <a:p>
            <a:pPr marL="171450" indent="-171450" algn="l" rtl="0">
              <a:buFont typeface="Arial" panose="020B0604020202020204" pitchFamily="34" charset="0"/>
              <a:buChar char="•"/>
            </a:pPr>
            <a:r>
              <a:rPr lang="fr-FR" b="0" i="0" u="none" baseline="0" dirty="0"/>
              <a:t>Accédez à </a:t>
            </a:r>
            <a:r>
              <a:rPr lang="fr-FR" b="0" i="0" u="none" baseline="0" dirty="0" smtClean="0"/>
              <a:t>l’onglet </a:t>
            </a:r>
            <a:r>
              <a:rPr lang="fr-FR" b="0" i="0" u="none" baseline="0" dirty="0"/>
              <a:t>Création dans Microsoft PowerPoint et choisissez un autre thème ; </a:t>
            </a:r>
          </a:p>
          <a:p>
            <a:pPr marL="171450" indent="-171450" algn="l" rtl="0">
              <a:buFont typeface="Arial" panose="020B0604020202020204" pitchFamily="34" charset="0"/>
              <a:buChar char="•"/>
            </a:pPr>
            <a:r>
              <a:rPr lang="fr-FR" b="0" i="0" u="none" baseline="0" dirty="0"/>
              <a:t>Faites un clic droit sur la diapositive et sélectionnez Disposition. </a:t>
            </a:r>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1</a:t>
            </a:fld>
            <a:endParaRPr lang="fr-FR" dirty="0"/>
          </a:p>
        </p:txBody>
      </p:sp>
    </p:spTree>
    <p:extLst>
      <p:ext uri="{BB962C8B-B14F-4D97-AF65-F5344CB8AC3E}">
        <p14:creationId xmlns:p14="http://schemas.microsoft.com/office/powerpoint/2010/main" val="3550644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pPr algn="l" rtl="0"/>
            <a:r>
              <a:rPr lang="fr-FR" b="0" i="0" u="none" baseline="0"/>
              <a:t>23 pays, dont trois ayant participé aux projets pilotes.</a:t>
            </a:r>
          </a:p>
          <a:p>
            <a:pPr algn="l" rtl="0"/>
            <a:r>
              <a:rPr lang="fr-FR" b="0" i="0" u="none" baseline="0"/>
              <a:t>Les rapports sont disponibles sur Internet.</a:t>
            </a:r>
          </a:p>
          <a:p>
            <a:pPr algn="l" rtl="0"/>
            <a:r>
              <a:rPr lang="fr-FR" b="0" i="0" u="none" baseline="0"/>
              <a:t>Les NSCA 2018/2019 sont à présent en phase de planification. </a:t>
            </a:r>
            <a:endParaRPr lang="fr-FR" altLang="en-US" dirty="0"/>
          </a:p>
        </p:txBody>
      </p:sp>
      <p:sp>
        <p:nvSpPr>
          <p:cNvPr id="33796"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1363" indent="-284163">
              <a:defRPr sz="2800">
                <a:solidFill>
                  <a:schemeClr val="tx1"/>
                </a:solidFill>
                <a:latin typeface="Arial" panose="020B0604020202020204" pitchFamily="34" charset="0"/>
              </a:defRPr>
            </a:lvl2pPr>
            <a:lvl3pPr marL="1141413" indent="-227013">
              <a:defRPr sz="2800">
                <a:solidFill>
                  <a:schemeClr val="tx1"/>
                </a:solidFill>
                <a:latin typeface="Arial" panose="020B0604020202020204" pitchFamily="34" charset="0"/>
              </a:defRPr>
            </a:lvl3pPr>
            <a:lvl4pPr marL="1598613" indent="-227013">
              <a:defRPr sz="2800">
                <a:solidFill>
                  <a:schemeClr val="tx1"/>
                </a:solidFill>
                <a:latin typeface="Arial" panose="020B0604020202020204" pitchFamily="34" charset="0"/>
              </a:defRPr>
            </a:lvl4pPr>
            <a:lvl5pPr marL="2055813" indent="-227013">
              <a:defRPr sz="2800">
                <a:solidFill>
                  <a:schemeClr val="tx1"/>
                </a:solidFill>
                <a:latin typeface="Arial" panose="020B0604020202020204" pitchFamily="34" charset="0"/>
              </a:defRPr>
            </a:lvl5pPr>
            <a:lvl6pPr marL="2513013" indent="-227013" eaLnBrk="0" fontAlgn="base" hangingPunct="0">
              <a:spcBef>
                <a:spcPct val="0"/>
              </a:spcBef>
              <a:spcAft>
                <a:spcPct val="0"/>
              </a:spcAft>
              <a:defRPr sz="2800">
                <a:solidFill>
                  <a:schemeClr val="tx1"/>
                </a:solidFill>
                <a:latin typeface="Arial" panose="020B0604020202020204" pitchFamily="34" charset="0"/>
              </a:defRPr>
            </a:lvl6pPr>
            <a:lvl7pPr marL="2970213" indent="-227013" eaLnBrk="0" fontAlgn="base" hangingPunct="0">
              <a:spcBef>
                <a:spcPct val="0"/>
              </a:spcBef>
              <a:spcAft>
                <a:spcPct val="0"/>
              </a:spcAft>
              <a:defRPr sz="2800">
                <a:solidFill>
                  <a:schemeClr val="tx1"/>
                </a:solidFill>
                <a:latin typeface="Arial" panose="020B0604020202020204" pitchFamily="34" charset="0"/>
              </a:defRPr>
            </a:lvl7pPr>
            <a:lvl8pPr marL="3427413" indent="-227013" eaLnBrk="0" fontAlgn="base" hangingPunct="0">
              <a:spcBef>
                <a:spcPct val="0"/>
              </a:spcBef>
              <a:spcAft>
                <a:spcPct val="0"/>
              </a:spcAft>
              <a:defRPr sz="2800">
                <a:solidFill>
                  <a:schemeClr val="tx1"/>
                </a:solidFill>
                <a:latin typeface="Arial" panose="020B0604020202020204" pitchFamily="34" charset="0"/>
              </a:defRPr>
            </a:lvl8pPr>
            <a:lvl9pPr marL="3884613" indent="-227013" eaLnBrk="0" fontAlgn="base" hangingPunct="0">
              <a:spcBef>
                <a:spcPct val="0"/>
              </a:spcBef>
              <a:spcAft>
                <a:spcPct val="0"/>
              </a:spcAft>
              <a:defRPr sz="2800">
                <a:solidFill>
                  <a:schemeClr val="tx1"/>
                </a:solidFill>
                <a:latin typeface="Arial" panose="020B0604020202020204" pitchFamily="34" charset="0"/>
              </a:defRPr>
            </a:lvl9pPr>
          </a:lstStyle>
          <a:p>
            <a:pPr algn="l" rtl="0"/>
            <a:fld id="{C3F249B1-138D-4D24-81B0-F73AF1184C01}" type="slidenum">
              <a:rPr sz="1200">
                <a:solidFill>
                  <a:srgbClr val="000000"/>
                </a:solidFill>
                <a:latin typeface="Times" panose="02020603050405020304" pitchFamily="18" charset="0"/>
              </a:rPr>
              <a:pPr/>
              <a:t>20</a:t>
            </a:fld>
            <a:endParaRPr lang="fr-FR" altLang="en-US" sz="1200" dirty="0">
              <a:solidFill>
                <a:srgbClr val="000000"/>
              </a:solidFill>
              <a:latin typeface="Times" panose="02020603050405020304" pitchFamily="18" charset="0"/>
            </a:endParaRPr>
          </a:p>
        </p:txBody>
      </p:sp>
    </p:spTree>
    <p:extLst>
      <p:ext uri="{BB962C8B-B14F-4D97-AF65-F5344CB8AC3E}">
        <p14:creationId xmlns:p14="http://schemas.microsoft.com/office/powerpoint/2010/main" val="606519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21</a:t>
            </a:fld>
            <a:endParaRPr lang="fr-FR" dirty="0">
              <a:solidFill>
                <a:prstClr val="black"/>
              </a:solidFill>
            </a:endParaRPr>
          </a:p>
        </p:txBody>
      </p:sp>
    </p:spTree>
    <p:extLst>
      <p:ext uri="{BB962C8B-B14F-4D97-AF65-F5344CB8AC3E}">
        <p14:creationId xmlns:p14="http://schemas.microsoft.com/office/powerpoint/2010/main" val="3800812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Placer la liste des produits traceurs pour le pays X ici.</a:t>
            </a:r>
          </a:p>
        </p:txBody>
      </p:sp>
      <p:sp>
        <p:nvSpPr>
          <p:cNvPr id="4" name="Slide Number Placeholder 3"/>
          <p:cNvSpPr>
            <a:spLocks noGrp="1"/>
          </p:cNvSpPr>
          <p:nvPr>
            <p:ph type="sldNum" sz="quarter" idx="10"/>
          </p:nvPr>
        </p:nvSpPr>
        <p:spPr/>
        <p:txBody>
          <a:bodyPr/>
          <a:lstStyle/>
          <a:p>
            <a:pPr algn="l" rtl="0"/>
            <a:fld id="{824A558B-E4E9-A94A-B9C1-029E46A76ABA}" type="slidenum">
              <a:rPr/>
              <a:t>23</a:t>
            </a:fld>
            <a:endParaRPr lang="fr-FR"/>
          </a:p>
        </p:txBody>
      </p:sp>
    </p:spTree>
    <p:extLst>
      <p:ext uri="{BB962C8B-B14F-4D97-AF65-F5344CB8AC3E}">
        <p14:creationId xmlns:p14="http://schemas.microsoft.com/office/powerpoint/2010/main" val="1109617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Exemples et version préliminaire des résultats pour le pays X</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7341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27</a:t>
            </a:fld>
            <a:endParaRPr lang="fr-FR"/>
          </a:p>
        </p:txBody>
      </p:sp>
    </p:spTree>
    <p:extLst>
      <p:ext uri="{BB962C8B-B14F-4D97-AF65-F5344CB8AC3E}">
        <p14:creationId xmlns:p14="http://schemas.microsoft.com/office/powerpoint/2010/main" val="717596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23013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eaLnBrk="1" hangingPunct="1"/>
              <a:t>32</a:t>
            </a:fld>
            <a:endParaRPr lang="fr-FR" altLang="en-US">
              <a:solidFill>
                <a:srgbClr val="000000"/>
              </a:solidFill>
            </a:endParaRPr>
          </a:p>
        </p:txBody>
      </p:sp>
    </p:spTree>
    <p:extLst>
      <p:ext uri="{BB962C8B-B14F-4D97-AF65-F5344CB8AC3E}">
        <p14:creationId xmlns:p14="http://schemas.microsoft.com/office/powerpoint/2010/main" val="2588908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37</a:t>
            </a:fld>
            <a:endParaRPr lang="fr-FR"/>
          </a:p>
        </p:txBody>
      </p:sp>
    </p:spTree>
    <p:extLst>
      <p:ext uri="{BB962C8B-B14F-4D97-AF65-F5344CB8AC3E}">
        <p14:creationId xmlns:p14="http://schemas.microsoft.com/office/powerpoint/2010/main" val="2635460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0" i="0" u="none" baseline="0" dirty="0"/>
              <a:t>Prenez le plus de photos possibles, à la fois </a:t>
            </a:r>
            <a:r>
              <a:rPr lang="fr-FR" b="0" i="0" u="none" baseline="0" dirty="0" smtClean="0"/>
              <a:t>d’exemples </a:t>
            </a:r>
            <a:r>
              <a:rPr lang="fr-FR" b="0" i="0" u="none" baseline="0" dirty="0"/>
              <a:t>positifs et de points négatifs, y compris pour les documents de validation !</a:t>
            </a:r>
            <a:endParaRPr lang="fr-FR" dirty="0"/>
          </a:p>
          <a:p>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38</a:t>
            </a:fld>
            <a:endParaRPr lang="fr-FR"/>
          </a:p>
        </p:txBody>
      </p:sp>
    </p:spTree>
    <p:extLst>
      <p:ext uri="{BB962C8B-B14F-4D97-AF65-F5344CB8AC3E}">
        <p14:creationId xmlns:p14="http://schemas.microsoft.com/office/powerpoint/2010/main" val="2382329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6805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Bienvenue, objectif de base de haut niveau de </a:t>
            </a:r>
            <a:r>
              <a:rPr lang="fr-FR" b="0" i="0" u="none" baseline="0" dirty="0" smtClean="0"/>
              <a:t>l’évaluation </a:t>
            </a:r>
            <a:r>
              <a:rPr lang="fr-FR" b="0" i="0" u="none" baseline="0" dirty="0"/>
              <a:t>nationale de la chaîne </a:t>
            </a:r>
            <a:r>
              <a:rPr lang="fr-FR" b="0" i="0" u="none" baseline="0" dirty="0" smtClean="0"/>
              <a:t>d’approvisionnement</a:t>
            </a:r>
            <a:endParaRPr lang="fr-FR" b="0" i="0" u="none" baseline="0" dirty="0"/>
          </a:p>
          <a:p>
            <a:pPr algn="l" rtl="0"/>
            <a:r>
              <a:rPr lang="fr-FR" b="0" i="0" u="none" baseline="0" dirty="0"/>
              <a:t>PAS UN AUDIT – une simple évaluation du système et du processus</a:t>
            </a:r>
          </a:p>
          <a:p>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3</a:t>
            </a:fld>
            <a:endParaRPr lang="fr-FR" dirty="0"/>
          </a:p>
        </p:txBody>
      </p:sp>
    </p:spTree>
    <p:extLst>
      <p:ext uri="{BB962C8B-B14F-4D97-AF65-F5344CB8AC3E}">
        <p14:creationId xmlns:p14="http://schemas.microsoft.com/office/powerpoint/2010/main" val="12058263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r>
              <a:rPr lang="fr-FR" b="0" i="0" u="none" baseline="0" dirty="0"/>
              <a:t>Remarque : nous vous conseillons </a:t>
            </a:r>
            <a:r>
              <a:rPr lang="fr-FR" b="0" i="0" u="none" baseline="0" dirty="0" smtClean="0"/>
              <a:t>d’effectuer </a:t>
            </a:r>
            <a:r>
              <a:rPr lang="fr-FR" b="0" i="0" u="none" baseline="0" dirty="0"/>
              <a:t>cette manipulation </a:t>
            </a:r>
            <a:r>
              <a:rPr lang="fr-FR" b="0" i="1" u="none" baseline="0" dirty="0"/>
              <a:t>avant</a:t>
            </a:r>
            <a:r>
              <a:rPr lang="fr-FR" b="0" i="0" u="none" baseline="0" dirty="0"/>
              <a:t> de pénétrer dans la structure sanitaire, car la fonction </a:t>
            </a:r>
            <a:r>
              <a:rPr lang="fr-FR" b="0" i="0" u="none" baseline="0" dirty="0" smtClean="0"/>
              <a:t>d’obtention </a:t>
            </a:r>
            <a:r>
              <a:rPr lang="fr-FR" b="0" i="0" u="none" baseline="0" dirty="0"/>
              <a:t>des coordonnées GPS fonctionne mieux à </a:t>
            </a:r>
            <a:r>
              <a:rPr lang="fr-FR" b="0" i="0" u="none" baseline="0" dirty="0" smtClean="0"/>
              <a:t>l’extérieur qu’à l’intérieur</a:t>
            </a:r>
            <a:r>
              <a:rPr lang="fr-FR" b="0" i="0" u="none" baseline="0" dirty="0"/>
              <a:t>. </a:t>
            </a:r>
            <a:endParaRPr lang="fr-FR" altLang="en-US" noProof="0" dirty="0"/>
          </a:p>
        </p:txBody>
      </p:sp>
      <p:sp>
        <p:nvSpPr>
          <p:cNvPr id="15462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237F06D1-69F8-8741-BBFF-6597822D6F09}" type="slidenum">
              <a:rPr>
                <a:solidFill>
                  <a:srgbClr val="000000"/>
                </a:solidFill>
              </a:rPr>
              <a:pPr eaLnBrk="1" hangingPunct="1"/>
              <a:t>51</a:t>
            </a:fld>
            <a:endParaRPr lang="fr-FR" altLang="en-US">
              <a:solidFill>
                <a:srgbClr val="000000"/>
              </a:solidFill>
            </a:endParaRPr>
          </a:p>
        </p:txBody>
      </p:sp>
    </p:spTree>
    <p:extLst>
      <p:ext uri="{BB962C8B-B14F-4D97-AF65-F5344CB8AC3E}">
        <p14:creationId xmlns:p14="http://schemas.microsoft.com/office/powerpoint/2010/main" val="826069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53</a:t>
            </a:fld>
            <a:endParaRPr lang="fr-FR">
              <a:solidFill>
                <a:prstClr val="black"/>
              </a:solidFill>
            </a:endParaRPr>
          </a:p>
        </p:txBody>
      </p:sp>
    </p:spTree>
    <p:extLst>
      <p:ext uri="{BB962C8B-B14F-4D97-AF65-F5344CB8AC3E}">
        <p14:creationId xmlns:p14="http://schemas.microsoft.com/office/powerpoint/2010/main" val="1719662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Les modules en gris sont les nouveaux modules de NSCA 2.0.</a:t>
            </a:r>
            <a:endParaRPr lang="fr-FR" dirty="0"/>
          </a:p>
        </p:txBody>
      </p:sp>
      <p:sp>
        <p:nvSpPr>
          <p:cNvPr id="4" name="Slide Number Placeholder 3"/>
          <p:cNvSpPr>
            <a:spLocks noGrp="1"/>
          </p:cNvSpPr>
          <p:nvPr>
            <p:ph type="sldNum" sz="quarter" idx="10"/>
          </p:nvPr>
        </p:nvSpPr>
        <p:spPr/>
        <p:txBody>
          <a:bodyPr/>
          <a:lstStyle/>
          <a:p>
            <a:pPr algn="l" rtl="0"/>
            <a:fld id="{E53E3F81-CFC9-4505-B598-CBFC1ED168D8}" type="slidenum">
              <a:rPr/>
              <a:t>56</a:t>
            </a:fld>
            <a:endParaRPr lang="fr-FR" dirty="0"/>
          </a:p>
        </p:txBody>
      </p:sp>
    </p:spTree>
    <p:extLst>
      <p:ext uri="{BB962C8B-B14F-4D97-AF65-F5344CB8AC3E}">
        <p14:creationId xmlns:p14="http://schemas.microsoft.com/office/powerpoint/2010/main" val="3072348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Points importants</a:t>
            </a:r>
          </a:p>
          <a:p>
            <a:pPr marL="228600" indent="-228600" algn="l" rtl="0">
              <a:buAutoNum type="arabicPeriod"/>
            </a:pPr>
            <a:r>
              <a:rPr lang="fr-FR" b="0" i="0" u="none" baseline="0" dirty="0"/>
              <a:t>Présentation de </a:t>
            </a:r>
            <a:r>
              <a:rPr lang="fr-FR" b="0" i="0" u="none" baseline="0" dirty="0" smtClean="0"/>
              <a:t>l’attribution </a:t>
            </a:r>
            <a:r>
              <a:rPr lang="fr-FR" b="0" i="0" u="none" baseline="0" dirty="0"/>
              <a:t>des scores — quelles sont les quatre catégories et raisons pour lesquelles </a:t>
            </a:r>
            <a:r>
              <a:rPr lang="fr-FR" b="0" i="0" u="none" baseline="0" dirty="0" smtClean="0"/>
              <a:t>l’attribution d’un </a:t>
            </a:r>
            <a:r>
              <a:rPr lang="fr-FR" b="0" i="0" u="none" baseline="0" dirty="0"/>
              <a:t>score est importante ? </a:t>
            </a:r>
          </a:p>
          <a:p>
            <a:pPr marL="228600" indent="-228600" algn="l" rtl="0">
              <a:buAutoNum type="arabicPeriod"/>
            </a:pPr>
            <a:r>
              <a:rPr lang="fr-FR" b="0" i="0" u="none" baseline="0" dirty="0"/>
              <a:t>Pourquoi cette version est-elle si efficace — plusieurs mesures objectives pour obtenir un score</a:t>
            </a:r>
          </a:p>
          <a:p>
            <a:pPr marL="228600" indent="-228600" algn="l" rtl="0">
              <a:buAutoNum type="arabicPeriod"/>
            </a:pPr>
            <a:r>
              <a:rPr lang="fr-FR" b="0" i="0" u="none" baseline="0" dirty="0"/>
              <a:t>Deux façons </a:t>
            </a:r>
            <a:r>
              <a:rPr lang="fr-FR" b="0" i="0" u="none" baseline="0" dirty="0" smtClean="0"/>
              <a:t>d’obtenir </a:t>
            </a:r>
            <a:r>
              <a:rPr lang="fr-FR" b="0" i="0" u="none" baseline="0" dirty="0"/>
              <a:t>un score général « de base »</a:t>
            </a:r>
          </a:p>
          <a:p>
            <a:pPr marL="685800" lvl="1" indent="-228600" algn="l" rtl="0">
              <a:buFont typeface="+mj-lt"/>
              <a:buAutoNum type="alphaLcParenR"/>
            </a:pPr>
            <a:r>
              <a:rPr lang="fr-FR" b="0" i="0" u="none" baseline="0" dirty="0"/>
              <a:t>Toutes les capacités de base</a:t>
            </a:r>
          </a:p>
          <a:p>
            <a:pPr marL="685800" lvl="1" indent="-228600" algn="l" rtl="0">
              <a:buFont typeface="+mj-lt"/>
              <a:buAutoNum type="alphaLcParenR"/>
            </a:pPr>
            <a:r>
              <a:rPr lang="fr-FR" b="0" i="0" u="none" baseline="0" dirty="0"/>
              <a:t>Combinaison de niveaux intermédiaires et de niveaux de base avec des lacunes </a:t>
            </a:r>
          </a:p>
          <a:p>
            <a:pPr marL="0" lvl="0" indent="0" algn="l" rtl="0">
              <a:buNone/>
            </a:pPr>
            <a:endParaRPr lang="fr-FR" baseline="0" dirty="0"/>
          </a:p>
          <a:p>
            <a:pPr algn="l" rtl="0"/>
            <a:r>
              <a:rPr lang="fr-FR" b="0" i="0" u="none" baseline="0" dirty="0"/>
              <a:t>Débattre des différentes façons </a:t>
            </a:r>
            <a:r>
              <a:rPr lang="fr-FR" b="0" i="0" u="none" baseline="0" dirty="0" smtClean="0"/>
              <a:t>d’interpréter </a:t>
            </a:r>
            <a:r>
              <a:rPr lang="fr-FR" b="0" i="0" u="none" baseline="0" dirty="0"/>
              <a:t>les scores de maturité.</a:t>
            </a:r>
          </a:p>
          <a:p>
            <a:pPr lvl="1" algn="l" rtl="0"/>
            <a:r>
              <a:rPr lang="fr-FR" b="0" i="0" u="none" baseline="0" dirty="0"/>
              <a:t>Niveau général </a:t>
            </a:r>
          </a:p>
          <a:p>
            <a:pPr marL="457200" marR="0" lvl="1" indent="0" algn="l" defTabSz="457200" rtl="0" eaLnBrk="1" fontAlgn="auto" latinLnBrk="0" hangingPunct="1">
              <a:lnSpc>
                <a:spcPct val="100000"/>
              </a:lnSpc>
              <a:spcBef>
                <a:spcPts val="0"/>
              </a:spcBef>
              <a:spcAft>
                <a:spcPts val="0"/>
              </a:spcAft>
              <a:buClrTx/>
              <a:buSzTx/>
              <a:buFontTx/>
              <a:buNone/>
              <a:tabLst/>
              <a:defRPr/>
            </a:pPr>
            <a:r>
              <a:rPr lang="fr-FR" b="0" i="0" u="none" baseline="0" dirty="0"/>
              <a:t>Variabilité </a:t>
            </a:r>
            <a:r>
              <a:rPr lang="fr-FR" b="0" i="0" u="none" baseline="0" dirty="0" smtClean="0"/>
              <a:t>d’un </a:t>
            </a:r>
            <a:r>
              <a:rPr lang="fr-FR" b="0" i="0" u="none" baseline="0" dirty="0"/>
              <a:t>site à </a:t>
            </a:r>
            <a:r>
              <a:rPr lang="fr-FR" b="0" i="0" u="none" baseline="0" dirty="0" smtClean="0"/>
              <a:t>l’autre</a:t>
            </a:r>
            <a:endParaRPr lang="fr-FR" b="0" i="0" u="none" baseline="0" dirty="0"/>
          </a:p>
          <a:p>
            <a:pPr lvl="1" algn="l" rtl="0"/>
            <a:r>
              <a:rPr lang="fr-FR" b="0" i="0" u="none" baseline="0" dirty="0"/>
              <a:t>À quoi correspond un score « satisfait aux exigences de base » et à quoi correspond un score « satisfait aux attentes locales » </a:t>
            </a:r>
          </a:p>
          <a:p>
            <a:pPr lvl="1" algn="l" rtl="0"/>
            <a:r>
              <a:rPr lang="fr-FR" b="0" i="0" u="none" baseline="0" dirty="0"/>
              <a:t>Pas de ligne de démarcation claire — il existe plusieurs indicateurs de la maturité</a:t>
            </a:r>
            <a:endParaRPr lang="fr-FR" dirty="0"/>
          </a:p>
          <a:p>
            <a:pPr lvl="1" algn="l" rtl="0"/>
            <a:r>
              <a:rPr lang="fr-FR" b="0" i="0" u="none" baseline="0" dirty="0"/>
              <a:t>Cas dans lesquels des lacunes peuvent être constatées au niveau de la maturité de base en même temps que des capacités avancées pour la même fonction. </a:t>
            </a:r>
          </a:p>
          <a:p>
            <a:pPr marL="0" lvl="0" indent="0" algn="l" rtl="0">
              <a:buNone/>
            </a:pPr>
            <a:endParaRPr lang="fr-FR"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fr-FR" b="0" i="0" u="none" baseline="0" dirty="0"/>
              <a:t>Il conviendrait de comparer avec </a:t>
            </a:r>
            <a:r>
              <a:rPr lang="fr-FR" b="0" i="0" u="none" baseline="0" dirty="0" smtClean="0"/>
              <a:t>d’autres </a:t>
            </a:r>
            <a:r>
              <a:rPr lang="fr-FR" b="0" i="0" u="none" baseline="0" dirty="0"/>
              <a:t>modèles de maturité. </a:t>
            </a:r>
          </a:p>
          <a:p>
            <a:pPr marL="0" lvl="0" indent="0" algn="l" rtl="0">
              <a:buNone/>
            </a:pPr>
            <a:endParaRPr lang="fr-FR" baseline="0" dirty="0"/>
          </a:p>
          <a:p>
            <a:pPr marL="0" lvl="0" indent="0" algn="l" rtl="0">
              <a:buNone/>
            </a:pPr>
            <a:endParaRPr lang="fr-FR" baseline="0" dirty="0"/>
          </a:p>
        </p:txBody>
      </p:sp>
      <p:sp>
        <p:nvSpPr>
          <p:cNvPr id="4" name="Slide Number Placeholder 3"/>
          <p:cNvSpPr>
            <a:spLocks noGrp="1"/>
          </p:cNvSpPr>
          <p:nvPr>
            <p:ph type="sldNum" sz="quarter" idx="10"/>
          </p:nvPr>
        </p:nvSpPr>
        <p:spPr/>
        <p:txBody>
          <a:bodyPr/>
          <a:lstStyle/>
          <a:p>
            <a:pPr algn="l" rtl="0"/>
            <a:fld id="{950B9C52-E2F9-4229-A752-FF3A322C8BC5}" type="slidenum">
              <a:rPr/>
              <a:t>57</a:t>
            </a:fld>
            <a:endParaRPr lang="fr-FR"/>
          </a:p>
        </p:txBody>
      </p:sp>
    </p:spTree>
    <p:extLst>
      <p:ext uri="{BB962C8B-B14F-4D97-AF65-F5344CB8AC3E}">
        <p14:creationId xmlns:p14="http://schemas.microsoft.com/office/powerpoint/2010/main" val="18886203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Les sections grises représentent les domaines où le CMM </a:t>
            </a:r>
            <a:r>
              <a:rPr lang="fr-FR" b="0" i="0" u="none" baseline="0" dirty="0" smtClean="0"/>
              <a:t>n’a </a:t>
            </a:r>
            <a:r>
              <a:rPr lang="fr-FR" b="0" i="0" u="none" baseline="0" dirty="0"/>
              <a:t>pas été déployé.  </a:t>
            </a:r>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59</a:t>
            </a:fld>
            <a:endParaRPr lang="fr-FR"/>
          </a:p>
        </p:txBody>
      </p:sp>
    </p:spTree>
    <p:extLst>
      <p:ext uri="{BB962C8B-B14F-4D97-AF65-F5344CB8AC3E}">
        <p14:creationId xmlns:p14="http://schemas.microsoft.com/office/powerpoint/2010/main" val="8931680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[Ces diapositives ont été réalisées sur la base de directives générales, et il pourra être nécessaire de les adapter au contexte de chaque pays.] </a:t>
            </a:r>
          </a:p>
        </p:txBody>
      </p:sp>
      <p:sp>
        <p:nvSpPr>
          <p:cNvPr id="4" name="Slide Number Placeholder 3"/>
          <p:cNvSpPr>
            <a:spLocks noGrp="1"/>
          </p:cNvSpPr>
          <p:nvPr>
            <p:ph type="sldNum" sz="quarter" idx="10"/>
          </p:nvPr>
        </p:nvSpPr>
        <p:spPr/>
        <p:txBody>
          <a:bodyPr/>
          <a:lstStyle/>
          <a:p>
            <a:pPr algn="l" rtl="0"/>
            <a:fld id="{824A558B-E4E9-A94A-B9C1-029E46A76ABA}" type="slidenum">
              <a:rPr/>
              <a:t>63</a:t>
            </a:fld>
            <a:endParaRPr lang="fr-FR"/>
          </a:p>
        </p:txBody>
      </p:sp>
    </p:spTree>
    <p:extLst>
      <p:ext uri="{BB962C8B-B14F-4D97-AF65-F5344CB8AC3E}">
        <p14:creationId xmlns:p14="http://schemas.microsoft.com/office/powerpoint/2010/main" val="37927769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73</a:t>
            </a:fld>
            <a:endParaRPr lang="fr-FR">
              <a:solidFill>
                <a:prstClr val="black"/>
              </a:solidFill>
            </a:endParaRPr>
          </a:p>
        </p:txBody>
      </p:sp>
    </p:spTree>
    <p:extLst>
      <p:ext uri="{BB962C8B-B14F-4D97-AF65-F5344CB8AC3E}">
        <p14:creationId xmlns:p14="http://schemas.microsoft.com/office/powerpoint/2010/main" val="29834029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75</a:t>
            </a:fld>
            <a:endParaRPr lang="fr-FR">
              <a:solidFill>
                <a:prstClr val="black"/>
              </a:solidFill>
            </a:endParaRPr>
          </a:p>
        </p:txBody>
      </p:sp>
    </p:spTree>
    <p:extLst>
      <p:ext uri="{BB962C8B-B14F-4D97-AF65-F5344CB8AC3E}">
        <p14:creationId xmlns:p14="http://schemas.microsoft.com/office/powerpoint/2010/main" val="42595347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spcBef>
                <a:spcPct val="0"/>
              </a:spcBef>
            </a:pPr>
            <a:r>
              <a:rPr lang="fr-FR" b="0" i="0" u="none" baseline="0"/>
              <a:t>Adapter à votre pays. Remarque : tous les indicateurs clés doivent être inclus.</a:t>
            </a:r>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algn="l" rtl="0" eaLnBrk="1" hangingPunct="1"/>
            <a:fld id="{138BF69E-CB98-4C92-9F69-761DC89669ED}" type="slidenum">
              <a:rPr>
                <a:solidFill>
                  <a:srgbClr val="000000"/>
                </a:solidFill>
                <a:latin typeface="Calibri" panose="020F0502020204030204" pitchFamily="34" charset="0"/>
              </a:rPr>
              <a:pPr eaLnBrk="1" hangingPunct="1"/>
              <a:t>77</a:t>
            </a:fld>
            <a:endParaRPr lang="fr-FR"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4664905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71225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Téléphones en mode silencieux</a:t>
            </a:r>
          </a:p>
          <a:p>
            <a:pPr algn="l" rtl="0"/>
            <a:r>
              <a:rPr lang="fr-FR" b="0" i="0" u="none" baseline="0" dirty="0"/>
              <a:t>Emplacement des toilettes</a:t>
            </a:r>
          </a:p>
          <a:p>
            <a:pPr algn="l" rtl="0"/>
            <a:r>
              <a:rPr lang="fr-FR" b="0" i="0" u="none" baseline="0" dirty="0"/>
              <a:t>Encourager la participation – ne pas hésiter à poser des questions – il </a:t>
            </a:r>
            <a:r>
              <a:rPr lang="fr-FR" b="0" i="0" u="none" baseline="0" dirty="0" smtClean="0"/>
              <a:t>n’y </a:t>
            </a:r>
            <a:r>
              <a:rPr lang="fr-FR" b="0" i="0" u="none" baseline="0" dirty="0"/>
              <a:t>a pas de mauvaises questions !</a:t>
            </a:r>
          </a:p>
          <a:p>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4</a:t>
            </a:fld>
            <a:endParaRPr lang="fr-FR" dirty="0"/>
          </a:p>
        </p:txBody>
      </p:sp>
    </p:spTree>
    <p:extLst>
      <p:ext uri="{BB962C8B-B14F-4D97-AF65-F5344CB8AC3E}">
        <p14:creationId xmlns:p14="http://schemas.microsoft.com/office/powerpoint/2010/main" val="41942106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Dans cette section, vous décrirez le calendrier de la NSCA dans ce pays.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285118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Modifier le calendrier pour répondre aux attentes de votre pays. Expliquer que toutes les personnes présentes seront invitées à une séance de compte-rendu.</a:t>
            </a:r>
            <a:endParaRPr lang="fr-FR" dirty="0"/>
          </a:p>
        </p:txBody>
      </p:sp>
      <p:sp>
        <p:nvSpPr>
          <p:cNvPr id="4" name="Slide Number Placeholder 3"/>
          <p:cNvSpPr>
            <a:spLocks noGrp="1"/>
          </p:cNvSpPr>
          <p:nvPr>
            <p:ph type="sldNum" sz="quarter" idx="10"/>
          </p:nvPr>
        </p:nvSpPr>
        <p:spPr/>
        <p:txBody>
          <a:bodyPr/>
          <a:lstStyle/>
          <a:p>
            <a:pPr algn="l" rtl="0"/>
            <a:fld id="{6DC366F2-1B82-8E43-B983-045388936D7F}" type="slidenum">
              <a:rPr/>
              <a:t>84</a:t>
            </a:fld>
            <a:endParaRPr lang="fr-FR"/>
          </a:p>
        </p:txBody>
      </p:sp>
    </p:spTree>
    <p:extLst>
      <p:ext uri="{BB962C8B-B14F-4D97-AF65-F5344CB8AC3E}">
        <p14:creationId xmlns:p14="http://schemas.microsoft.com/office/powerpoint/2010/main" val="6720317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75073C4B-39C8-4DB2-A941-3770275DFE6C}" type="slidenum">
              <a:rPr/>
              <a:pPr/>
              <a:t>86</a:t>
            </a:fld>
            <a:endParaRPr lang="fr-FR" altLang="en-US"/>
          </a:p>
        </p:txBody>
      </p:sp>
    </p:spTree>
    <p:extLst>
      <p:ext uri="{BB962C8B-B14F-4D97-AF65-F5344CB8AC3E}">
        <p14:creationId xmlns:p14="http://schemas.microsoft.com/office/powerpoint/2010/main" val="19721277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75073C4B-39C8-4DB2-A941-3770275DFE6C}" type="slidenum">
              <a:rPr/>
              <a:pPr/>
              <a:t>87</a:t>
            </a:fld>
            <a:endParaRPr lang="fr-FR" altLang="en-US"/>
          </a:p>
        </p:txBody>
      </p:sp>
    </p:spTree>
    <p:extLst>
      <p:ext uri="{BB962C8B-B14F-4D97-AF65-F5344CB8AC3E}">
        <p14:creationId xmlns:p14="http://schemas.microsoft.com/office/powerpoint/2010/main" val="21312766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Dans cette section, vous décrirez </a:t>
            </a:r>
            <a:r>
              <a:rPr lang="fr-FR" b="0" i="0" u="none" baseline="0" dirty="0" smtClean="0"/>
              <a:t>l’échantillon </a:t>
            </a:r>
            <a:r>
              <a:rPr lang="fr-FR" b="0" i="0" u="none" baseline="0" dirty="0"/>
              <a:t>de la NSCA dans ce pays.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767928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7754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Demander aux apprenants quels autres articles pourraient être utiles à la collecte des données sur le site.</a:t>
            </a:r>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91</a:t>
            </a:fld>
            <a:endParaRPr lang="fr-FR"/>
          </a:p>
        </p:txBody>
      </p:sp>
    </p:spTree>
    <p:extLst>
      <p:ext uri="{BB962C8B-B14F-4D97-AF65-F5344CB8AC3E}">
        <p14:creationId xmlns:p14="http://schemas.microsoft.com/office/powerpoint/2010/main" val="7874001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77548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eaLnBrk="1" hangingPunct="1"/>
              <a:t>105</a:t>
            </a:fld>
            <a:endParaRPr lang="fr-FR" altLang="en-US">
              <a:solidFill>
                <a:srgbClr val="000000"/>
              </a:solidFill>
            </a:endParaRPr>
          </a:p>
        </p:txBody>
      </p:sp>
    </p:spTree>
    <p:extLst>
      <p:ext uri="{BB962C8B-B14F-4D97-AF65-F5344CB8AC3E}">
        <p14:creationId xmlns:p14="http://schemas.microsoft.com/office/powerpoint/2010/main" val="6207582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36237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E53E3F81-CFC9-4505-B598-CBFC1ED168D8}" type="slidenum">
              <a:rPr/>
              <a:t>6</a:t>
            </a:fld>
            <a:endParaRPr lang="fr-FR" dirty="0"/>
          </a:p>
        </p:txBody>
      </p:sp>
    </p:spTree>
    <p:extLst>
      <p:ext uri="{BB962C8B-B14F-4D97-AF65-F5344CB8AC3E}">
        <p14:creationId xmlns:p14="http://schemas.microsoft.com/office/powerpoint/2010/main" val="3158755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eaLnBrk="1" hangingPunct="1"/>
              <a:t>107</a:t>
            </a:fld>
            <a:endParaRPr lang="fr-FR" altLang="en-US">
              <a:solidFill>
                <a:srgbClr val="000000"/>
              </a:solidFill>
            </a:endParaRPr>
          </a:p>
        </p:txBody>
      </p:sp>
    </p:spTree>
    <p:extLst>
      <p:ext uri="{BB962C8B-B14F-4D97-AF65-F5344CB8AC3E}">
        <p14:creationId xmlns:p14="http://schemas.microsoft.com/office/powerpoint/2010/main" val="25366860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eaLnBrk="1" hangingPunct="1"/>
              <a:t>108</a:t>
            </a:fld>
            <a:endParaRPr lang="fr-FR" altLang="en-US">
              <a:solidFill>
                <a:srgbClr val="000000"/>
              </a:solidFill>
            </a:endParaRPr>
          </a:p>
        </p:txBody>
      </p:sp>
    </p:spTree>
    <p:extLst>
      <p:ext uri="{BB962C8B-B14F-4D97-AF65-F5344CB8AC3E}">
        <p14:creationId xmlns:p14="http://schemas.microsoft.com/office/powerpoint/2010/main" val="33432007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eaLnBrk="1" hangingPunct="1"/>
              <a:t>109</a:t>
            </a:fld>
            <a:endParaRPr lang="fr-FR" altLang="en-US">
              <a:solidFill>
                <a:srgbClr val="000000"/>
              </a:solidFill>
            </a:endParaRPr>
          </a:p>
        </p:txBody>
      </p:sp>
    </p:spTree>
    <p:extLst>
      <p:ext uri="{BB962C8B-B14F-4D97-AF65-F5344CB8AC3E}">
        <p14:creationId xmlns:p14="http://schemas.microsoft.com/office/powerpoint/2010/main" val="19326033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eaLnBrk="1" hangingPunct="1"/>
              <a:t>110</a:t>
            </a:fld>
            <a:endParaRPr lang="fr-FR" altLang="en-US">
              <a:solidFill>
                <a:srgbClr val="000000"/>
              </a:solidFill>
            </a:endParaRPr>
          </a:p>
        </p:txBody>
      </p:sp>
    </p:spTree>
    <p:extLst>
      <p:ext uri="{BB962C8B-B14F-4D97-AF65-F5344CB8AC3E}">
        <p14:creationId xmlns:p14="http://schemas.microsoft.com/office/powerpoint/2010/main" val="29025748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eaLnBrk="1" hangingPunct="1"/>
              <a:t>111</a:t>
            </a:fld>
            <a:endParaRPr lang="fr-FR" altLang="en-US">
              <a:solidFill>
                <a:srgbClr val="000000"/>
              </a:solidFill>
            </a:endParaRPr>
          </a:p>
        </p:txBody>
      </p:sp>
    </p:spTree>
    <p:extLst>
      <p:ext uri="{BB962C8B-B14F-4D97-AF65-F5344CB8AC3E}">
        <p14:creationId xmlns:p14="http://schemas.microsoft.com/office/powerpoint/2010/main" val="10730297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eaLnBrk="1" hangingPunct="1"/>
              <a:t>112</a:t>
            </a:fld>
            <a:endParaRPr lang="fr-FR" altLang="en-US">
              <a:solidFill>
                <a:srgbClr val="000000"/>
              </a:solidFill>
            </a:endParaRPr>
          </a:p>
        </p:txBody>
      </p:sp>
    </p:spTree>
    <p:extLst>
      <p:ext uri="{BB962C8B-B14F-4D97-AF65-F5344CB8AC3E}">
        <p14:creationId xmlns:p14="http://schemas.microsoft.com/office/powerpoint/2010/main" val="16119706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116</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00055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118</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13684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spcBef>
                <a:spcPct val="0"/>
              </a:spcBef>
            </a:pPr>
            <a:r>
              <a:rPr lang="fr-FR" b="0" i="0" u="none" baseline="0"/>
              <a:t>Modifier pour inclure les KPI au niveau central de votre pays. Remarque : tous les indicateurs clés doivent être inclus.</a:t>
            </a:r>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algn="l" rtl="0" eaLnBrk="1" hangingPunct="1"/>
            <a:fld id="{138BF69E-CB98-4C92-9F69-761DC89669ED}" type="slidenum">
              <a:rPr>
                <a:solidFill>
                  <a:srgbClr val="000000"/>
                </a:solidFill>
                <a:latin typeface="Calibri" panose="020F0502020204030204" pitchFamily="34" charset="0"/>
              </a:rPr>
              <a:pPr eaLnBrk="1" hangingPunct="1"/>
              <a:t>120</a:t>
            </a:fld>
            <a:endParaRPr lang="fr-FR"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4664905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121</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46401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E53E3F81-CFC9-4505-B598-CBFC1ED168D8}" type="slidenum">
              <a:rPr/>
              <a:t>7</a:t>
            </a:fld>
            <a:endParaRPr lang="fr-FR" dirty="0"/>
          </a:p>
        </p:txBody>
      </p:sp>
    </p:spTree>
    <p:extLst>
      <p:ext uri="{BB962C8B-B14F-4D97-AF65-F5344CB8AC3E}">
        <p14:creationId xmlns:p14="http://schemas.microsoft.com/office/powerpoint/2010/main" val="40658640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eaLnBrk="1" hangingPunct="1"/>
              <a:t>122</a:t>
            </a:fld>
            <a:endParaRPr lang="fr-FR" altLang="en-US">
              <a:solidFill>
                <a:srgbClr val="000000"/>
              </a:solidFill>
            </a:endParaRPr>
          </a:p>
        </p:txBody>
      </p:sp>
    </p:spTree>
    <p:extLst>
      <p:ext uri="{BB962C8B-B14F-4D97-AF65-F5344CB8AC3E}">
        <p14:creationId xmlns:p14="http://schemas.microsoft.com/office/powerpoint/2010/main" val="37571297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eaLnBrk="1" hangingPunct="1"/>
              <a:t>123</a:t>
            </a:fld>
            <a:endParaRPr lang="fr-FR" altLang="en-US">
              <a:solidFill>
                <a:srgbClr val="000000"/>
              </a:solidFill>
            </a:endParaRPr>
          </a:p>
        </p:txBody>
      </p:sp>
    </p:spTree>
    <p:extLst>
      <p:ext uri="{BB962C8B-B14F-4D97-AF65-F5344CB8AC3E}">
        <p14:creationId xmlns:p14="http://schemas.microsoft.com/office/powerpoint/2010/main" val="2267676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Lors de la formation au NSCA, les collecteurs de données doivent aller </a:t>
            </a:r>
            <a:r>
              <a:rPr lang="fr-FR" b="0" i="0" u="none" baseline="0" dirty="0" smtClean="0"/>
              <a:t>s’entraîner </a:t>
            </a:r>
            <a:r>
              <a:rPr lang="fr-FR" b="0" i="0" u="none" baseline="0" dirty="0"/>
              <a:t>sur le terrain (sur un site situé dans la même ville/région que le centre de formation) à </a:t>
            </a:r>
            <a:r>
              <a:rPr lang="fr-FR" b="0" i="0" u="none" baseline="0" dirty="0" smtClean="0"/>
              <a:t>l’aide </a:t>
            </a:r>
            <a:r>
              <a:rPr lang="fr-FR" b="0" i="0" u="none" baseline="0" dirty="0"/>
              <a:t>du CMM et des KPI. </a:t>
            </a:r>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124</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674553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eaLnBrk="1" hangingPunct="1"/>
              <a:t>125</a:t>
            </a:fld>
            <a:endParaRPr lang="fr-FR" altLang="en-US">
              <a:solidFill>
                <a:srgbClr val="000000"/>
              </a:solidFill>
            </a:endParaRPr>
          </a:p>
        </p:txBody>
      </p:sp>
    </p:spTree>
    <p:extLst>
      <p:ext uri="{BB962C8B-B14F-4D97-AF65-F5344CB8AC3E}">
        <p14:creationId xmlns:p14="http://schemas.microsoft.com/office/powerpoint/2010/main" val="3504050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126</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245813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endParaRPr lang="fr-FR"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eaLnBrk="1" hangingPunct="1"/>
              <a:t>127</a:t>
            </a:fld>
            <a:endParaRPr lang="fr-FR" altLang="en-US">
              <a:solidFill>
                <a:srgbClr val="000000"/>
              </a:solidFill>
            </a:endParaRPr>
          </a:p>
        </p:txBody>
      </p:sp>
    </p:spTree>
    <p:extLst>
      <p:ext uri="{BB962C8B-B14F-4D97-AF65-F5344CB8AC3E}">
        <p14:creationId xmlns:p14="http://schemas.microsoft.com/office/powerpoint/2010/main" val="24288217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lgn="l" rtl="0" eaLnBrk="1" hangingPunct="1">
              <a:spcBef>
                <a:spcPct val="0"/>
              </a:spcBef>
            </a:pPr>
            <a:r>
              <a:rPr lang="fr-FR" b="0" i="0" u="none" baseline="0"/>
              <a:t>Modifier selon la situation de votre pays. </a:t>
            </a:r>
            <a:endParaRPr lang="fr-FR" altLang="en-US" dirty="0"/>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eaLnBrk="1" hangingPunct="1"/>
              <a:t>128</a:t>
            </a:fld>
            <a:endParaRPr lang="fr-FR" altLang="en-US">
              <a:solidFill>
                <a:srgbClr val="000000"/>
              </a:solidFill>
            </a:endParaRPr>
          </a:p>
        </p:txBody>
      </p:sp>
    </p:spTree>
    <p:extLst>
      <p:ext uri="{BB962C8B-B14F-4D97-AF65-F5344CB8AC3E}">
        <p14:creationId xmlns:p14="http://schemas.microsoft.com/office/powerpoint/2010/main" val="6815396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129</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8748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824A558B-E4E9-A94A-B9C1-029E46A76ABA}" type="slidenum">
              <a:rPr/>
              <a:t>13</a:t>
            </a:fld>
            <a:endParaRPr lang="fr-FR" dirty="0"/>
          </a:p>
        </p:txBody>
      </p:sp>
    </p:spTree>
    <p:extLst>
      <p:ext uri="{BB962C8B-B14F-4D97-AF65-F5344CB8AC3E}">
        <p14:creationId xmlns:p14="http://schemas.microsoft.com/office/powerpoint/2010/main" val="1814149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Les modules en bleu sont les nouveaux modules de la NSCA 2.0.</a:t>
            </a:r>
            <a:endParaRPr lang="fr-FR" dirty="0"/>
          </a:p>
        </p:txBody>
      </p:sp>
      <p:sp>
        <p:nvSpPr>
          <p:cNvPr id="4" name="Slide Number Placeholder 3"/>
          <p:cNvSpPr>
            <a:spLocks noGrp="1"/>
          </p:cNvSpPr>
          <p:nvPr>
            <p:ph type="sldNum" sz="quarter" idx="10"/>
          </p:nvPr>
        </p:nvSpPr>
        <p:spPr/>
        <p:txBody>
          <a:bodyPr/>
          <a:lstStyle/>
          <a:p>
            <a:pPr algn="l" rtl="0"/>
            <a:fld id="{E53E3F81-CFC9-4505-B598-CBFC1ED168D8}" type="slidenum">
              <a:rPr/>
              <a:t>15</a:t>
            </a:fld>
            <a:endParaRPr lang="fr-FR" dirty="0"/>
          </a:p>
        </p:txBody>
      </p:sp>
    </p:spTree>
    <p:extLst>
      <p:ext uri="{BB962C8B-B14F-4D97-AF65-F5344CB8AC3E}">
        <p14:creationId xmlns:p14="http://schemas.microsoft.com/office/powerpoint/2010/main" val="503198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algn="l" rtl="0"/>
            <a:fld id="{950B9C52-E2F9-4229-A752-FF3A322C8BC5}" type="slidenum">
              <a:rPr/>
              <a:t>16</a:t>
            </a:fld>
            <a:endParaRPr lang="fr-FR" dirty="0"/>
          </a:p>
        </p:txBody>
      </p:sp>
    </p:spTree>
    <p:extLst>
      <p:ext uri="{BB962C8B-B14F-4D97-AF65-F5344CB8AC3E}">
        <p14:creationId xmlns:p14="http://schemas.microsoft.com/office/powerpoint/2010/main" val="114236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a:t>Comprendre les capacités et les performances de la chaîne </a:t>
            </a:r>
            <a:r>
              <a:rPr lang="fr-FR" b="0" i="0" u="none" baseline="0" dirty="0" smtClean="0"/>
              <a:t>d’approvisionnement </a:t>
            </a:r>
            <a:r>
              <a:rPr lang="fr-FR" b="0" i="0" u="none" baseline="0" dirty="0"/>
              <a:t>offre une vision complète de son état actuel.  Si des capacités très développées doivent, en théorie, entraîner un niveau de performance supérieur (et inversement), ce </a:t>
            </a:r>
            <a:r>
              <a:rPr lang="fr-FR" b="0" i="0" u="none" baseline="0" dirty="0" smtClean="0"/>
              <a:t>n’est </a:t>
            </a:r>
            <a:r>
              <a:rPr lang="fr-FR" b="0" i="0" u="none" baseline="0" dirty="0"/>
              <a:t>cependant pas toujours le cas. </a:t>
            </a:r>
            <a:r>
              <a:rPr lang="fr-FR" b="0" i="0" u="none" baseline="0" dirty="0" smtClean="0"/>
              <a:t>L’évaluation </a:t>
            </a:r>
            <a:r>
              <a:rPr lang="fr-FR" b="0" i="0" u="none" baseline="0" dirty="0"/>
              <a:t>nationale de la chaîne </a:t>
            </a:r>
            <a:r>
              <a:rPr lang="fr-FR" b="0" i="0" u="none" baseline="0" dirty="0" smtClean="0"/>
              <a:t>d’approvisionnement </a:t>
            </a:r>
            <a:r>
              <a:rPr lang="fr-FR" b="0" i="0" u="none" baseline="0" dirty="0"/>
              <a:t>fournit des données pour mieux documenter à la fois la planification et la gestion des performances.</a:t>
            </a:r>
            <a:endParaRPr lang="fr-FR" dirty="0"/>
          </a:p>
        </p:txBody>
      </p:sp>
      <p:sp>
        <p:nvSpPr>
          <p:cNvPr id="4" name="Slide Number Placeholder 3"/>
          <p:cNvSpPr>
            <a:spLocks noGrp="1"/>
          </p:cNvSpPr>
          <p:nvPr>
            <p:ph type="sldNum" sz="quarter" idx="10"/>
          </p:nvPr>
        </p:nvSpPr>
        <p:spPr/>
        <p:txBody>
          <a:bodyPr/>
          <a:lstStyle/>
          <a:p>
            <a:pPr algn="l" rtl="0"/>
            <a:fld id="{E53E3F81-CFC9-4505-B598-CBFC1ED168D8}" type="slidenum">
              <a:rPr/>
              <a:t>17</a:t>
            </a:fld>
            <a:endParaRPr lang="fr-FR" dirty="0"/>
          </a:p>
        </p:txBody>
      </p:sp>
    </p:spTree>
    <p:extLst>
      <p:ext uri="{BB962C8B-B14F-4D97-AF65-F5344CB8AC3E}">
        <p14:creationId xmlns:p14="http://schemas.microsoft.com/office/powerpoint/2010/main" val="27733919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0.xml"/><Relationship Id="rId1" Type="http://schemas.openxmlformats.org/officeDocument/2006/relationships/vmlDrawing" Target="../drawings/vmlDrawing3.vml"/><Relationship Id="rId6" Type="http://schemas.openxmlformats.org/officeDocument/2006/relationships/image" Target="../media/image7.emf"/><Relationship Id="rId5" Type="http://schemas.openxmlformats.org/officeDocument/2006/relationships/oleObject" Target="../embeddings/oleObject3.bin"/><Relationship Id="rId4" Type="http://schemas.openxmlformats.org/officeDocument/2006/relationships/image" Target="../media/image8.jpeg"/></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4/25/2019</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indent="0">
              <a:spcAft>
                <a:spcPts val="600"/>
              </a:spcAft>
              <a:buFontTx/>
              <a:buNone/>
            </a:pPr>
            <a:r>
              <a:rPr lang="en-US" sz="1000" dirty="0">
                <a:solidFill>
                  <a:schemeClr val="tx1"/>
                </a:solidFill>
              </a:rPr>
              <a:t>To change this cover photo: </a:t>
            </a:r>
          </a:p>
          <a:p>
            <a:pPr marL="171450" indent="-112713">
              <a:spcAft>
                <a:spcPts val="600"/>
              </a:spcAft>
              <a:buFont typeface="Arial"/>
              <a:buChar char="•"/>
            </a:pPr>
            <a:r>
              <a:rPr lang="en-US" sz="1000" dirty="0">
                <a:solidFill>
                  <a:schemeClr val="tx1"/>
                </a:solidFill>
              </a:rPr>
              <a:t>Click on View &gt; Slide Master.</a:t>
            </a:r>
          </a:p>
          <a:p>
            <a:pPr marL="171450" indent="-112713">
              <a:spcAft>
                <a:spcPts val="600"/>
              </a:spcAft>
              <a:buFont typeface="Arial"/>
              <a:buChar char="•"/>
            </a:pPr>
            <a:r>
              <a:rPr lang="en-US" sz="1000" dirty="0">
                <a:solidFill>
                  <a:schemeClr val="tx1"/>
                </a:solidFill>
              </a:rPr>
              <a:t>Right</a:t>
            </a:r>
            <a:r>
              <a:rPr lang="en-US" sz="1000" baseline="0" dirty="0">
                <a:solidFill>
                  <a:schemeClr val="tx1"/>
                </a:solidFill>
              </a:rPr>
              <a:t> c</a:t>
            </a:r>
            <a:r>
              <a:rPr lang="en-US" sz="1000" dirty="0">
                <a:solidFill>
                  <a:schemeClr val="tx1"/>
                </a:solidFill>
              </a:rPr>
              <a:t>lick on this photo</a:t>
            </a:r>
            <a:r>
              <a:rPr lang="en-US" sz="1000" baseline="0" dirty="0">
                <a:solidFill>
                  <a:schemeClr val="tx1"/>
                </a:solidFill>
              </a:rPr>
              <a:t> &gt; Change Picture… &gt; Choose a Picture &gt; Insert.</a:t>
            </a:r>
            <a:endParaRPr lang="en-US" sz="1000" dirty="0">
              <a:solidFill>
                <a:schemeClr val="tx1"/>
              </a:solidFill>
            </a:endParaRPr>
          </a:p>
          <a:p>
            <a:pPr marL="171450" indent="-112713">
              <a:spcAft>
                <a:spcPts val="600"/>
              </a:spcAft>
              <a:buFont typeface="Arial"/>
              <a:buChar char="•"/>
            </a:pPr>
            <a:r>
              <a:rPr lang="en-US" sz="1000" dirty="0">
                <a:solidFill>
                  <a:schemeClr val="tx1"/>
                </a:solidFill>
              </a:rPr>
              <a:t>Click on Picture Tools tab &gt; Crop &gt; drag straight cropping handles to inside edges of white frame. You can resize the photo within shape, while locking the </a:t>
            </a:r>
            <a:r>
              <a:rPr lang="en-US" sz="1000" dirty="0" smtClean="0">
                <a:solidFill>
                  <a:schemeClr val="tx1"/>
                </a:solidFill>
              </a:rPr>
              <a:t>photo’s </a:t>
            </a:r>
            <a:r>
              <a:rPr lang="en-US" sz="1000" dirty="0">
                <a:solidFill>
                  <a:schemeClr val="tx1"/>
                </a:solidFill>
              </a:rPr>
              <a:t>aspect ratio, by holding shift key and dragging the </a:t>
            </a:r>
            <a:r>
              <a:rPr lang="en-US" sz="1000" dirty="0" smtClean="0">
                <a:solidFill>
                  <a:schemeClr val="tx1"/>
                </a:solidFill>
              </a:rPr>
              <a:t>photo’s </a:t>
            </a:r>
            <a:r>
              <a:rPr lang="en-US" sz="1000" dirty="0">
                <a:solidFill>
                  <a:schemeClr val="tx1"/>
                </a:solidFill>
              </a:rPr>
              <a:t>round corner handle. You can also use the mouse to drag the photo to desired position within the shape. Click outside the photo.</a:t>
            </a:r>
          </a:p>
          <a:p>
            <a:pPr marL="171450" indent="-112713">
              <a:spcAft>
                <a:spcPts val="600"/>
              </a:spcAft>
              <a:buFont typeface="Arial"/>
              <a:buChar char="•"/>
            </a:pPr>
            <a:r>
              <a:rPr lang="en-US" sz="1000" dirty="0">
                <a:solidFill>
                  <a:schemeClr val="tx1"/>
                </a:solidFill>
              </a:rPr>
              <a:t>Add photo credit to the text box at top right of page.</a:t>
            </a:r>
          </a:p>
          <a:p>
            <a:pPr marL="171450" indent="-112713">
              <a:spcAft>
                <a:spcPts val="600"/>
              </a:spcAft>
              <a:buFont typeface="Arial"/>
              <a:buChar char="•"/>
            </a:pPr>
            <a:r>
              <a:rPr lang="en-US" sz="1000" dirty="0">
                <a:solidFill>
                  <a:schemeClr val="tx1"/>
                </a:solidFill>
              </a:rPr>
              <a:t>Delete this instruction text box.</a:t>
            </a:r>
          </a:p>
        </p:txBody>
      </p:sp>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4/25/2019</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692142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4/25/2019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4771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4/25/2019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5405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4/25/2019</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341460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4/25/2019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2620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4/25/2019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7900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4/25/2019</a:t>
            </a:fld>
            <a:endParaRPr lang="en-US"/>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85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4/25/2019</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945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t>4/25/2019</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93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4/25/2019</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4/25/2019</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7338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4/25/2019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02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4/25/2019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2633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4/25/2019</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48386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4/25/2019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8246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4/25/2019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3879362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4/25/2019</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3042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4/25/2019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7511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4/25/2019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47666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4/25/2019</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125104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4/25/2019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9674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7344" y="4332982"/>
            <a:ext cx="6248400" cy="2062103"/>
          </a:xfrm>
        </p:spPr>
        <p:txBody>
          <a:bodyPr wrap="square" anchor="t" anchorCtr="0">
            <a:spAutoFit/>
          </a:bodyPr>
          <a:lstStyle>
            <a:lvl1pPr>
              <a:defRPr sz="3200" baseline="0">
                <a:solidFill>
                  <a:srgbClr val="FFFFFF"/>
                </a:solidFill>
              </a:defRPr>
            </a:lvl1pPr>
          </a:lstStyle>
          <a:p>
            <a:r>
              <a:rPr lang="en-US" dirty="0"/>
              <a:t>Section Title</a:t>
            </a:r>
            <a:br>
              <a:rPr lang="en-US" dirty="0"/>
            </a:br>
            <a:r>
              <a:rPr lang="en-US" dirty="0"/>
              <a:t/>
            </a:r>
            <a:br>
              <a:rPr lang="en-US" dirty="0"/>
            </a:br>
            <a:r>
              <a:rPr lang="en-US" dirty="0"/>
              <a:t>Name</a:t>
            </a:r>
            <a:br>
              <a:rPr lang="en-US" dirty="0"/>
            </a:br>
            <a:r>
              <a:rPr lang="en-US" dirty="0"/>
              <a:t>Date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sp>
        <p:nvSpPr>
          <p:cNvPr id="9" name="Title 1"/>
          <p:cNvSpPr txBox="1">
            <a:spLocks/>
          </p:cNvSpPr>
          <p:nvPr userDrawn="1"/>
        </p:nvSpPr>
        <p:spPr>
          <a:xfrm>
            <a:off x="847344" y="2590800"/>
            <a:ext cx="7839456" cy="1077218"/>
          </a:xfrm>
          <a:prstGeom prst="rect">
            <a:avLst/>
          </a:prstGeom>
        </p:spPr>
        <p:txBody>
          <a:bodyPr vert="horz" wrap="square" lIns="91440" tIns="45720" rIns="91440" bIns="45720" rtlCol="0" anchor="t" anchorCtr="0">
            <a:spAutoFit/>
          </a:bodyPr>
          <a:lstStyle>
            <a:lvl1pPr algn="l" defTabSz="457200" rtl="0" eaLnBrk="1" latinLnBrk="0" hangingPunct="1">
              <a:spcBef>
                <a:spcPct val="0"/>
              </a:spcBef>
              <a:buNone/>
              <a:defRPr sz="3200" b="0" i="0" kern="1200">
                <a:solidFill>
                  <a:srgbClr val="FFFFFF"/>
                </a:solidFill>
                <a:latin typeface="Gill Sans MT"/>
                <a:ea typeface="+mj-ea"/>
                <a:cs typeface="Gill Sans MT"/>
              </a:defRPr>
            </a:lvl1pPr>
          </a:lstStyle>
          <a:p>
            <a:r>
              <a:rPr lang="fr-FR" dirty="0" smtClean="0"/>
              <a:t>ÉVALUATION NATIONALE DE LA CHAÎNE D’APPROVISIONNEMENT</a:t>
            </a:r>
            <a:endParaRPr lang="en-US" dirty="0"/>
          </a:p>
        </p:txBody>
      </p:sp>
      <p:cxnSp>
        <p:nvCxnSpPr>
          <p:cNvPr id="10" name="Straight Connector 9"/>
          <p:cNvCxnSpPr/>
          <p:nvPr userDrawn="1"/>
        </p:nvCxnSpPr>
        <p:spPr>
          <a:xfrm>
            <a:off x="914400" y="3951982"/>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2" name="Picture 11"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Tree>
    <p:extLst>
      <p:ext uri="{BB962C8B-B14F-4D97-AF65-F5344CB8AC3E}">
        <p14:creationId xmlns:p14="http://schemas.microsoft.com/office/powerpoint/2010/main" val="183496371"/>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4/25/2019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447383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t>4/25/2019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a:t>
            </a:fld>
            <a:endParaRPr lang="en-US"/>
          </a:p>
        </p:txBody>
      </p:sp>
    </p:spTree>
    <p:extLst>
      <p:ext uri="{BB962C8B-B14F-4D97-AF65-F5344CB8AC3E}">
        <p14:creationId xmlns:p14="http://schemas.microsoft.com/office/powerpoint/2010/main" val="39837020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161C64-498F-7F4C-B0A1-12650882F061}" type="datetimeFigureOut">
              <a:rPr lang="en-US" smtClean="0"/>
              <a:t>4/25/2019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a:t>
            </a:fld>
            <a:endParaRPr lang="en-US"/>
          </a:p>
        </p:txBody>
      </p:sp>
    </p:spTree>
    <p:extLst>
      <p:ext uri="{BB962C8B-B14F-4D97-AF65-F5344CB8AC3E}">
        <p14:creationId xmlns:p14="http://schemas.microsoft.com/office/powerpoint/2010/main" val="579941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D95C372-8E1F-4F77-BC57-8BA68511056D}" type="slidenum">
              <a:rPr kumimoji="0" lang="en-US" sz="1200" b="0" i="0" u="none" strike="noStrike" kern="1200" cap="none" spc="0" normalizeH="0" baseline="0" noProof="0" smtClean="0">
                <a:ln>
                  <a:noFill/>
                </a:ln>
                <a:solidFill>
                  <a:schemeClr val="tx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chemeClr val="tx1"/>
              </a:solidFill>
              <a:effectLst/>
              <a:uLnTx/>
              <a:uFillTx/>
              <a:latin typeface="Arial" charset="0"/>
              <a:ea typeface="+mn-ea"/>
              <a:cs typeface="+mn-cs"/>
            </a:endParaRPr>
          </a:p>
        </p:txBody>
      </p:sp>
    </p:spTree>
    <p:extLst>
      <p:ext uri="{BB962C8B-B14F-4D97-AF65-F5344CB8AC3E}">
        <p14:creationId xmlns:p14="http://schemas.microsoft.com/office/powerpoint/2010/main" val="23098267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9" y="2118"/>
          <a:ext cx="1587" cy="2116"/>
        </p:xfrm>
        <a:graphic>
          <a:graphicData uri="http://schemas.openxmlformats.org/presentationml/2006/ole">
            <mc:AlternateContent xmlns:mc="http://schemas.openxmlformats.org/markup-compatibility/2006">
              <mc:Choice xmlns:v="urn:schemas-microsoft-com:vml" Requires="v">
                <p:oleObj spid="_x0000_s24713" name="think-cell Slide" r:id="rId4" imgW="353" imgH="353" progId="TCLayout.ActiveDocument.1">
                  <p:embed/>
                </p:oleObj>
              </mc:Choice>
              <mc:Fallback>
                <p:oleObj name="think-cell Slide" r:id="rId4" imgW="353" imgH="353" progId="TCLayout.ActiveDocument.1">
                  <p:embed/>
                  <p:pic>
                    <p:nvPicPr>
                      <p:cNvPr id="0" name=""/>
                      <p:cNvPicPr/>
                      <p:nvPr/>
                    </p:nvPicPr>
                    <p:blipFill>
                      <a:blip r:embed="rId5"/>
                      <a:stretch>
                        <a:fillRect/>
                      </a:stretch>
                    </p:blipFill>
                    <p:spPr>
                      <a:xfrm>
                        <a:off x="1589" y="2118"/>
                        <a:ext cx="1587" cy="2116"/>
                      </a:xfrm>
                      <a:prstGeom prst="rect">
                        <a:avLst/>
                      </a:prstGeom>
                    </p:spPr>
                  </p:pic>
                </p:oleObj>
              </mc:Fallback>
            </mc:AlternateContent>
          </a:graphicData>
        </a:graphic>
      </p:graphicFrame>
      <p:sp>
        <p:nvSpPr>
          <p:cNvPr id="2" name="2. Slide Title"/>
          <p:cNvSpPr>
            <a:spLocks noGrp="1"/>
          </p:cNvSpPr>
          <p:nvPr>
            <p:ph type="title"/>
          </p:nvPr>
        </p:nvSpPr>
        <p:spPr bwMode="auto">
          <a:xfrm>
            <a:off x="123110" y="295205"/>
            <a:ext cx="8794113" cy="369332"/>
          </a:xfrm>
        </p:spPr>
        <p:txBody>
          <a:bodyPr/>
          <a:lstStyle>
            <a:lvl1pPr>
              <a:lnSpc>
                <a:spcPct val="90000"/>
              </a:lnSpc>
              <a:defRPr/>
            </a:lvl1pPr>
          </a:lstStyle>
          <a:p>
            <a:r>
              <a:rPr lang="en-US"/>
              <a:t>Click to edit Master title style</a:t>
            </a:r>
            <a:endParaRPr lang="x-none" dirty="0"/>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85128" fontAlgn="base">
              <a:spcBef>
                <a:spcPct val="0"/>
              </a:spcBef>
              <a:spcAft>
                <a:spcPct val="0"/>
              </a:spcAft>
            </a:pPr>
            <a:endParaRPr lang="x-none" sz="612" dirty="0">
              <a:solidFill>
                <a:srgbClr val="808080"/>
              </a:solidFill>
            </a:endParaRPr>
          </a:p>
        </p:txBody>
      </p:sp>
    </p:spTree>
    <p:extLst>
      <p:ext uri="{BB962C8B-B14F-4D97-AF65-F5344CB8AC3E}">
        <p14:creationId xmlns:p14="http://schemas.microsoft.com/office/powerpoint/2010/main" val="3451002115"/>
      </p:ext>
    </p:extLst>
  </p:cSld>
  <p:clrMapOvr>
    <a:masterClrMapping/>
  </p:clrMapOvr>
  <p:extLst mod="1">
    <p:ext uri="{DCECCB84-F9BA-43D5-87BE-67443E8EF086}">
      <p15:sldGuideLst xmlns="" xmlns:p15="http://schemas.microsoft.com/office/powerpoint/2012/main">
        <p15:guide id="1" pos="5617">
          <p15:clr>
            <a:srgbClr val="F26B43"/>
          </p15:clr>
        </p15:guide>
        <p15:guide id="2" pos="76">
          <p15:clr>
            <a:srgbClr val="F26B43"/>
          </p15:clr>
        </p15:guide>
        <p15:guide id="3" orient="horz" pos="437">
          <p15:clr>
            <a:srgbClr val="F26B43"/>
          </p15:clr>
        </p15:guide>
        <p15:guide id="4" orient="horz" pos="2993">
          <p15:clr>
            <a:srgbClr val="F26B43"/>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5529C8-ABAB-4652-8E33-01D36D7D3646}" type="datetimeFigureOut">
              <a:rPr lang="en-US" smtClean="0"/>
              <a:t>4/25/2019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2F6FA8-0E8D-4891-87C7-32CDDA0B9915}" type="slidenum">
              <a:rPr lang="en-US" smtClean="0"/>
              <a:t>‹#›</a:t>
            </a:fld>
            <a:endParaRPr lang="en-US"/>
          </a:p>
        </p:txBody>
      </p:sp>
    </p:spTree>
    <p:extLst>
      <p:ext uri="{BB962C8B-B14F-4D97-AF65-F5344CB8AC3E}">
        <p14:creationId xmlns:p14="http://schemas.microsoft.com/office/powerpoint/2010/main" val="1442078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0C00456-721A-A94C-800A-D5E7EE91C160}"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To change this cover photo: </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View &gt; Slide Master.</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Right click on this photo &gt; Change Picture… &gt; Choose a Picture &gt; Insert.</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Picture Tools tab &gt; Crop &gt; drag straight cropping handles to inside edges of white frame. You can resize the photo within shape, while locking the </a:t>
            </a:r>
            <a:r>
              <a:rPr kumimoji="0" lang="en-US" sz="1000" b="0" i="0" u="none" strike="noStrike" kern="1200" cap="none" spc="0" normalizeH="0" baseline="0" noProof="0" dirty="0" smtClean="0">
                <a:ln>
                  <a:noFill/>
                </a:ln>
                <a:solidFill>
                  <a:prstClr val="black"/>
                </a:solidFill>
                <a:effectLst/>
                <a:uLnTx/>
                <a:uFillTx/>
                <a:latin typeface="Gill Sans MT"/>
                <a:ea typeface="+mn-ea"/>
                <a:cs typeface="+mn-cs"/>
              </a:rPr>
              <a:t>photo’s </a:t>
            </a:r>
            <a:r>
              <a:rPr kumimoji="0" lang="en-US" sz="1000" b="0" i="0" u="none" strike="noStrike" kern="1200" cap="none" spc="0" normalizeH="0" baseline="0" noProof="0" dirty="0">
                <a:ln>
                  <a:noFill/>
                </a:ln>
                <a:solidFill>
                  <a:prstClr val="black"/>
                </a:solidFill>
                <a:effectLst/>
                <a:uLnTx/>
                <a:uFillTx/>
                <a:latin typeface="Gill Sans MT"/>
                <a:ea typeface="+mn-ea"/>
                <a:cs typeface="+mn-cs"/>
              </a:rPr>
              <a:t>aspect ratio, by holding shift key and dragging the </a:t>
            </a:r>
            <a:r>
              <a:rPr kumimoji="0" lang="en-US" sz="1000" b="0" i="0" u="none" strike="noStrike" kern="1200" cap="none" spc="0" normalizeH="0" baseline="0" noProof="0" dirty="0" smtClean="0">
                <a:ln>
                  <a:noFill/>
                </a:ln>
                <a:solidFill>
                  <a:prstClr val="black"/>
                </a:solidFill>
                <a:effectLst/>
                <a:uLnTx/>
                <a:uFillTx/>
                <a:latin typeface="Gill Sans MT"/>
                <a:ea typeface="+mn-ea"/>
                <a:cs typeface="+mn-cs"/>
              </a:rPr>
              <a:t>photo’s </a:t>
            </a:r>
            <a:r>
              <a:rPr kumimoji="0" lang="en-US" sz="1000" b="0" i="0" u="none" strike="noStrike" kern="1200" cap="none" spc="0" normalizeH="0" baseline="0" noProof="0" dirty="0">
                <a:ln>
                  <a:noFill/>
                </a:ln>
                <a:solidFill>
                  <a:prstClr val="black"/>
                </a:solidFill>
                <a:effectLst/>
                <a:uLnTx/>
                <a:uFillTx/>
                <a:latin typeface="Gill Sans MT"/>
                <a:ea typeface="+mn-ea"/>
                <a:cs typeface="+mn-cs"/>
              </a:rPr>
              <a:t>round corner handle. You can also use the mouse to drag the photo to desired position within the shape. Click outside the photo.</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Add photo credit to the text box at top right of page.</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Delete this instruction text box.</a:t>
            </a:r>
          </a:p>
        </p:txBody>
      </p:sp>
    </p:spTree>
    <p:extLst>
      <p:ext uri="{BB962C8B-B14F-4D97-AF65-F5344CB8AC3E}">
        <p14:creationId xmlns:p14="http://schemas.microsoft.com/office/powerpoint/2010/main" val="3312713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8540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4" name="Footer Placeholder 3"/>
          <p:cNvSpPr>
            <a:spLocks noGrp="1"/>
          </p:cNvSpPr>
          <p:nvPr>
            <p:ph type="ftr" sz="quarter" idx="11"/>
          </p:nvPr>
        </p:nvSpPr>
        <p:spPr/>
        <p:txBody>
          <a:bodyPr/>
          <a:lstStyle>
            <a:lvl1pPr>
              <a:defRPr>
                <a:solidFill>
                  <a:srgbClr val="FFFFFF"/>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1031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93167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4/25/2019</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160972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56391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466049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649011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233264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2094677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4921759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398014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78555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42210819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82669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4/25/2019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324630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F4168E2-91C5-9646-9F53-5B4E70AF759D}"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80475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44550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4" name="Footer Placeholder 3"/>
          <p:cNvSpPr>
            <a:spLocks noGrp="1"/>
          </p:cNvSpPr>
          <p:nvPr>
            <p:ph type="ftr" sz="quarter" idx="11"/>
          </p:nvPr>
        </p:nvSpPr>
        <p:spPr/>
        <p:txBody>
          <a:bodyPr/>
          <a:lstStyle>
            <a:lvl1pPr>
              <a:defRPr>
                <a:solidFill>
                  <a:srgbClr val="FFFFFF"/>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6876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283289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1750646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111702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845687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360575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99220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4/25/2019</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09667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8669329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340945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100624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0676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04990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360167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background"/>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203"/>
            <a:ext cx="9144000" cy="6857596"/>
          </a:xfrm>
          <a:prstGeom prst="rect">
            <a:avLst/>
          </a:prstGeom>
        </p:spPr>
      </p:pic>
      <p:sp>
        <p:nvSpPr>
          <p:cNvPr id="2" name="TitleRectangle"/>
          <p:cNvSpPr>
            <a:spLocks/>
          </p:cNvSpPr>
          <p:nvPr userDrawn="1"/>
        </p:nvSpPr>
        <p:spPr bwMode="white">
          <a:xfrm>
            <a:off x="2128471" y="1"/>
            <a:ext cx="7017149" cy="4048475"/>
          </a:xfrm>
          <a:prstGeom prst="rect">
            <a:avLst/>
          </a:prstGeom>
          <a:solidFill>
            <a:schemeClr val="bg2">
              <a:alpha val="92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rgbClr val="000000"/>
              </a:solidFill>
              <a:latin typeface="+mn-lt"/>
            </a:endParaRPr>
          </a:p>
        </p:txBody>
      </p:sp>
      <p:graphicFrame>
        <p:nvGraphicFramePr>
          <p:cNvPr id="3" name="Object 2" hidden="1"/>
          <p:cNvGraphicFramePr>
            <a:graphicFrameLocks noChangeAspect="1"/>
          </p:cNvGraphicFramePr>
          <p:nvPr userDrawn="1">
            <p:custDataLst>
              <p:tags r:id="rId2"/>
            </p:custDataLs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2591"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13314" name="Title"/>
          <p:cNvSpPr>
            <a:spLocks noGrp="1" noChangeArrowheads="1"/>
          </p:cNvSpPr>
          <p:nvPr userDrawn="1">
            <p:ph type="ctrTitle"/>
          </p:nvPr>
        </p:nvSpPr>
        <p:spPr>
          <a:xfrm>
            <a:off x="2314476" y="1463555"/>
            <a:ext cx="6358614" cy="502445"/>
          </a:xfrm>
          <a:prstGeom prst="rect">
            <a:avLst/>
          </a:prstGeom>
        </p:spPr>
        <p:txBody>
          <a:bodyPr>
            <a:spAutoFit/>
          </a:bodyPr>
          <a:lstStyle>
            <a:lvl1pPr>
              <a:defRPr lang="x-none" sz="3265" b="0" baseline="0">
                <a:solidFill>
                  <a:schemeClr val="accent2"/>
                </a:solidFill>
                <a:latin typeface="+mj-lt"/>
                <a:ea typeface="+mj-ea"/>
              </a:defRPr>
            </a:lvl1pPr>
          </a:lstStyle>
          <a:p>
            <a:pPr lvl="0" latinLnBrk="0"/>
            <a:r>
              <a:rPr lang="en-US" noProof="0"/>
              <a:t>Click to edit Master title style</a:t>
            </a:r>
            <a:endParaRPr lang="x-none" noProof="0" dirty="0"/>
          </a:p>
        </p:txBody>
      </p:sp>
      <p:sp>
        <p:nvSpPr>
          <p:cNvPr id="13315" name="Subtitle"/>
          <p:cNvSpPr>
            <a:spLocks noGrp="1" noChangeArrowheads="1"/>
          </p:cNvSpPr>
          <p:nvPr userDrawn="1">
            <p:ph type="subTitle" idx="1"/>
          </p:nvPr>
        </p:nvSpPr>
        <p:spPr>
          <a:xfrm>
            <a:off x="2314476" y="3182433"/>
            <a:ext cx="6358614" cy="219820"/>
          </a:xfrm>
          <a:prstGeom prst="rect">
            <a:avLst/>
          </a:prstGeom>
        </p:spPr>
        <p:txBody>
          <a:bodyPr wrap="square">
            <a:spAutoFit/>
          </a:bodyPr>
          <a:lstStyle>
            <a:lvl1pPr>
              <a:defRPr lang="x-none" sz="1428" cap="all" baseline="0">
                <a:solidFill>
                  <a:schemeClr val="accent6"/>
                </a:solidFill>
                <a:latin typeface="+mn-lt"/>
                <a:ea typeface="+mn-ea"/>
              </a:defRPr>
            </a:lvl1pPr>
          </a:lstStyle>
          <a:p>
            <a:pPr lvl="0" latinLnBrk="0"/>
            <a:r>
              <a:rPr lang="en-US" noProof="0"/>
              <a:t>Click to edit Master subtitle style</a:t>
            </a:r>
            <a:endParaRPr lang="x-none" noProof="0" dirty="0"/>
          </a:p>
        </p:txBody>
      </p:sp>
      <p:sp>
        <p:nvSpPr>
          <p:cNvPr id="57" name="Document type" hidden="1"/>
          <p:cNvSpPr txBox="1">
            <a:spLocks noChangeArrowheads="1"/>
          </p:cNvSpPr>
          <p:nvPr userDrawn="1"/>
        </p:nvSpPr>
        <p:spPr bwMode="gray">
          <a:xfrm>
            <a:off x="2314476" y="3650596"/>
            <a:ext cx="6358614"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x-none" sz="1428" baseline="0" dirty="0">
                <a:solidFill>
                  <a:schemeClr val="accent6"/>
                </a:solidFill>
                <a:latin typeface="+mn-lt"/>
              </a:rPr>
              <a:t>Document type | Date</a:t>
            </a:r>
          </a:p>
        </p:txBody>
      </p:sp>
      <p:sp>
        <p:nvSpPr>
          <p:cNvPr id="5" name="doc id" hidden="1"/>
          <p:cNvSpPr txBox="1">
            <a:spLocks noChangeArrowheads="1"/>
          </p:cNvSpPr>
          <p:nvPr userDrawn="1"/>
        </p:nvSpPr>
        <p:spPr bwMode="white">
          <a:xfrm>
            <a:off x="8615933"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816" baseline="0" dirty="0">
              <a:solidFill>
                <a:srgbClr val="FFFFFF"/>
              </a:solidFill>
              <a:latin typeface="+mn-lt"/>
            </a:endParaRPr>
          </a:p>
        </p:txBody>
      </p:sp>
      <p:sp>
        <p:nvSpPr>
          <p:cNvPr id="28" name="LogoImage"/>
          <p:cNvSpPr>
            <a:spLocks noEditPoints="1"/>
          </p:cNvSpPr>
          <p:nvPr userDrawn="1"/>
        </p:nvSpPr>
        <p:spPr bwMode="auto">
          <a:xfrm>
            <a:off x="2314475" y="153713"/>
            <a:ext cx="2221327" cy="242909"/>
          </a:xfrm>
          <a:custGeom>
            <a:avLst/>
            <a:gdLst>
              <a:gd name="T0" fmla="*/ 504 w 5516"/>
              <a:gd name="T1" fmla="*/ 26 h 606"/>
              <a:gd name="T2" fmla="*/ 18 w 5516"/>
              <a:gd name="T3" fmla="*/ 22 h 606"/>
              <a:gd name="T4" fmla="*/ 140 w 5516"/>
              <a:gd name="T5" fmla="*/ 436 h 606"/>
              <a:gd name="T6" fmla="*/ 408 w 5516"/>
              <a:gd name="T7" fmla="*/ 372 h 606"/>
              <a:gd name="T8" fmla="*/ 696 w 5516"/>
              <a:gd name="T9" fmla="*/ 422 h 606"/>
              <a:gd name="T10" fmla="*/ 768 w 5516"/>
              <a:gd name="T11" fmla="*/ 196 h 606"/>
              <a:gd name="T12" fmla="*/ 1272 w 5516"/>
              <a:gd name="T13" fmla="*/ 26 h 606"/>
              <a:gd name="T14" fmla="*/ 1302 w 5516"/>
              <a:gd name="T15" fmla="*/ 338 h 606"/>
              <a:gd name="T16" fmla="*/ 1202 w 5516"/>
              <a:gd name="T17" fmla="*/ 436 h 606"/>
              <a:gd name="T18" fmla="*/ 1030 w 5516"/>
              <a:gd name="T19" fmla="*/ 10 h 606"/>
              <a:gd name="T20" fmla="*/ 960 w 5516"/>
              <a:gd name="T21" fmla="*/ 22 h 606"/>
              <a:gd name="T22" fmla="*/ 804 w 5516"/>
              <a:gd name="T23" fmla="*/ 434 h 606"/>
              <a:gd name="T24" fmla="*/ 930 w 5516"/>
              <a:gd name="T25" fmla="*/ 246 h 606"/>
              <a:gd name="T26" fmla="*/ 1658 w 5516"/>
              <a:gd name="T27" fmla="*/ 342 h 606"/>
              <a:gd name="T28" fmla="*/ 1368 w 5516"/>
              <a:gd name="T29" fmla="*/ 188 h 606"/>
              <a:gd name="T30" fmla="*/ 1514 w 5516"/>
              <a:gd name="T31" fmla="*/ 436 h 606"/>
              <a:gd name="T32" fmla="*/ 1564 w 5516"/>
              <a:gd name="T33" fmla="*/ 434 h 606"/>
              <a:gd name="T34" fmla="*/ 1904 w 5516"/>
              <a:gd name="T35" fmla="*/ 184 h 606"/>
              <a:gd name="T36" fmla="*/ 1728 w 5516"/>
              <a:gd name="T37" fmla="*/ 366 h 606"/>
              <a:gd name="T38" fmla="*/ 2102 w 5516"/>
              <a:gd name="T39" fmla="*/ 192 h 606"/>
              <a:gd name="T40" fmla="*/ 1982 w 5516"/>
              <a:gd name="T41" fmla="*/ 320 h 606"/>
              <a:gd name="T42" fmla="*/ 2478 w 5516"/>
              <a:gd name="T43" fmla="*/ 242 h 606"/>
              <a:gd name="T44" fmla="*/ 2406 w 5516"/>
              <a:gd name="T45" fmla="*/ 390 h 606"/>
              <a:gd name="T46" fmla="*/ 2234 w 5516"/>
              <a:gd name="T47" fmla="*/ 192 h 606"/>
              <a:gd name="T48" fmla="*/ 2478 w 5516"/>
              <a:gd name="T49" fmla="*/ 242 h 606"/>
              <a:gd name="T50" fmla="*/ 2928 w 5516"/>
              <a:gd name="T51" fmla="*/ 448 h 606"/>
              <a:gd name="T52" fmla="*/ 2958 w 5516"/>
              <a:gd name="T53" fmla="*/ 230 h 606"/>
              <a:gd name="T54" fmla="*/ 2716 w 5516"/>
              <a:gd name="T55" fmla="*/ 54 h 606"/>
              <a:gd name="T56" fmla="*/ 2714 w 5516"/>
              <a:gd name="T57" fmla="*/ 36 h 606"/>
              <a:gd name="T58" fmla="*/ 2928 w 5516"/>
              <a:gd name="T59" fmla="*/ 448 h 606"/>
              <a:gd name="T60" fmla="*/ 3388 w 5516"/>
              <a:gd name="T61" fmla="*/ 4 h 606"/>
              <a:gd name="T62" fmla="*/ 3396 w 5516"/>
              <a:gd name="T63" fmla="*/ 366 h 606"/>
              <a:gd name="T64" fmla="*/ 3580 w 5516"/>
              <a:gd name="T65" fmla="*/ 190 h 606"/>
              <a:gd name="T66" fmla="*/ 3502 w 5516"/>
              <a:gd name="T67" fmla="*/ 432 h 606"/>
              <a:gd name="T68" fmla="*/ 4232 w 5516"/>
              <a:gd name="T69" fmla="*/ 348 h 606"/>
              <a:gd name="T70" fmla="*/ 3858 w 5516"/>
              <a:gd name="T71" fmla="*/ 176 h 606"/>
              <a:gd name="T72" fmla="*/ 3758 w 5516"/>
              <a:gd name="T73" fmla="*/ 446 h 606"/>
              <a:gd name="T74" fmla="*/ 3990 w 5516"/>
              <a:gd name="T75" fmla="*/ 282 h 606"/>
              <a:gd name="T76" fmla="*/ 4042 w 5516"/>
              <a:gd name="T77" fmla="*/ 342 h 606"/>
              <a:gd name="T78" fmla="*/ 4134 w 5516"/>
              <a:gd name="T79" fmla="*/ 448 h 606"/>
              <a:gd name="T80" fmla="*/ 4454 w 5516"/>
              <a:gd name="T81" fmla="*/ 202 h 606"/>
              <a:gd name="T82" fmla="*/ 4284 w 5516"/>
              <a:gd name="T83" fmla="*/ 174 h 606"/>
              <a:gd name="T84" fmla="*/ 4432 w 5516"/>
              <a:gd name="T85" fmla="*/ 588 h 606"/>
              <a:gd name="T86" fmla="*/ 4792 w 5516"/>
              <a:gd name="T87" fmla="*/ 382 h 606"/>
              <a:gd name="T88" fmla="*/ 5192 w 5516"/>
              <a:gd name="T89" fmla="*/ 340 h 606"/>
              <a:gd name="T90" fmla="*/ 4902 w 5516"/>
              <a:gd name="T91" fmla="*/ 186 h 606"/>
              <a:gd name="T92" fmla="*/ 4850 w 5516"/>
              <a:gd name="T93" fmla="*/ 274 h 606"/>
              <a:gd name="T94" fmla="*/ 4742 w 5516"/>
              <a:gd name="T95" fmla="*/ 194 h 606"/>
              <a:gd name="T96" fmla="*/ 4794 w 5516"/>
              <a:gd name="T97" fmla="*/ 418 h 606"/>
              <a:gd name="T98" fmla="*/ 5004 w 5516"/>
              <a:gd name="T99" fmla="*/ 338 h 606"/>
              <a:gd name="T100" fmla="*/ 5098 w 5516"/>
              <a:gd name="T101" fmla="*/ 446 h 606"/>
              <a:gd name="T102" fmla="*/ 5418 w 5516"/>
              <a:gd name="T103" fmla="*/ 192 h 606"/>
              <a:gd name="T104" fmla="*/ 5348 w 5516"/>
              <a:gd name="T105" fmla="*/ 180 h 606"/>
              <a:gd name="T106" fmla="*/ 5254 w 5516"/>
              <a:gd name="T10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16" h="606">
                <a:moveTo>
                  <a:pt x="366" y="448"/>
                </a:moveTo>
                <a:cubicBezTo>
                  <a:pt x="524" y="448"/>
                  <a:pt x="524" y="448"/>
                  <a:pt x="524" y="448"/>
                </a:cubicBezTo>
                <a:cubicBezTo>
                  <a:pt x="524" y="436"/>
                  <a:pt x="524" y="436"/>
                  <a:pt x="524" y="436"/>
                </a:cubicBezTo>
                <a:cubicBezTo>
                  <a:pt x="486" y="432"/>
                  <a:pt x="470" y="414"/>
                  <a:pt x="468" y="362"/>
                </a:cubicBezTo>
                <a:cubicBezTo>
                  <a:pt x="454" y="86"/>
                  <a:pt x="454" y="86"/>
                  <a:pt x="454" y="86"/>
                </a:cubicBezTo>
                <a:cubicBezTo>
                  <a:pt x="452" y="46"/>
                  <a:pt x="470" y="30"/>
                  <a:pt x="504" y="26"/>
                </a:cubicBezTo>
                <a:cubicBezTo>
                  <a:pt x="504" y="12"/>
                  <a:pt x="504" y="12"/>
                  <a:pt x="504" y="12"/>
                </a:cubicBezTo>
                <a:cubicBezTo>
                  <a:pt x="394" y="12"/>
                  <a:pt x="394" y="12"/>
                  <a:pt x="394" y="12"/>
                </a:cubicBezTo>
                <a:cubicBezTo>
                  <a:pt x="264" y="350"/>
                  <a:pt x="264" y="350"/>
                  <a:pt x="264" y="350"/>
                </a:cubicBezTo>
                <a:cubicBezTo>
                  <a:pt x="132" y="10"/>
                  <a:pt x="132" y="10"/>
                  <a:pt x="132" y="10"/>
                </a:cubicBezTo>
                <a:cubicBezTo>
                  <a:pt x="18" y="10"/>
                  <a:pt x="18" y="10"/>
                  <a:pt x="18" y="10"/>
                </a:cubicBezTo>
                <a:cubicBezTo>
                  <a:pt x="18" y="22"/>
                  <a:pt x="18" y="22"/>
                  <a:pt x="18" y="22"/>
                </a:cubicBezTo>
                <a:cubicBezTo>
                  <a:pt x="40" y="26"/>
                  <a:pt x="74" y="32"/>
                  <a:pt x="72" y="84"/>
                </a:cubicBezTo>
                <a:cubicBezTo>
                  <a:pt x="58" y="352"/>
                  <a:pt x="58" y="352"/>
                  <a:pt x="58" y="352"/>
                </a:cubicBezTo>
                <a:cubicBezTo>
                  <a:pt x="54" y="410"/>
                  <a:pt x="38" y="430"/>
                  <a:pt x="0" y="436"/>
                </a:cubicBezTo>
                <a:cubicBezTo>
                  <a:pt x="0" y="448"/>
                  <a:pt x="0" y="448"/>
                  <a:pt x="0" y="448"/>
                </a:cubicBezTo>
                <a:cubicBezTo>
                  <a:pt x="140" y="448"/>
                  <a:pt x="140" y="448"/>
                  <a:pt x="140" y="448"/>
                </a:cubicBezTo>
                <a:cubicBezTo>
                  <a:pt x="140" y="436"/>
                  <a:pt x="140" y="436"/>
                  <a:pt x="140" y="436"/>
                </a:cubicBezTo>
                <a:cubicBezTo>
                  <a:pt x="98" y="428"/>
                  <a:pt x="84" y="414"/>
                  <a:pt x="88" y="356"/>
                </a:cubicBezTo>
                <a:cubicBezTo>
                  <a:pt x="100" y="86"/>
                  <a:pt x="100" y="86"/>
                  <a:pt x="100" y="86"/>
                </a:cubicBezTo>
                <a:cubicBezTo>
                  <a:pt x="240" y="444"/>
                  <a:pt x="240" y="444"/>
                  <a:pt x="240" y="444"/>
                </a:cubicBezTo>
                <a:cubicBezTo>
                  <a:pt x="258" y="444"/>
                  <a:pt x="258" y="444"/>
                  <a:pt x="258" y="444"/>
                </a:cubicBezTo>
                <a:cubicBezTo>
                  <a:pt x="396" y="86"/>
                  <a:pt x="396" y="86"/>
                  <a:pt x="396" y="86"/>
                </a:cubicBezTo>
                <a:cubicBezTo>
                  <a:pt x="408" y="372"/>
                  <a:pt x="408" y="372"/>
                  <a:pt x="408" y="372"/>
                </a:cubicBezTo>
                <a:cubicBezTo>
                  <a:pt x="410" y="416"/>
                  <a:pt x="398" y="430"/>
                  <a:pt x="366" y="434"/>
                </a:cubicBezTo>
                <a:lnTo>
                  <a:pt x="366" y="448"/>
                </a:lnTo>
                <a:close/>
                <a:moveTo>
                  <a:pt x="670" y="456"/>
                </a:moveTo>
                <a:cubicBezTo>
                  <a:pt x="708" y="456"/>
                  <a:pt x="756" y="440"/>
                  <a:pt x="782" y="412"/>
                </a:cubicBezTo>
                <a:cubicBezTo>
                  <a:pt x="776" y="400"/>
                  <a:pt x="776" y="400"/>
                  <a:pt x="776" y="400"/>
                </a:cubicBezTo>
                <a:cubicBezTo>
                  <a:pt x="750" y="416"/>
                  <a:pt x="722" y="422"/>
                  <a:pt x="696" y="422"/>
                </a:cubicBezTo>
                <a:cubicBezTo>
                  <a:pt x="620" y="422"/>
                  <a:pt x="592" y="358"/>
                  <a:pt x="592" y="290"/>
                </a:cubicBezTo>
                <a:cubicBezTo>
                  <a:pt x="592" y="258"/>
                  <a:pt x="600" y="236"/>
                  <a:pt x="614" y="222"/>
                </a:cubicBezTo>
                <a:cubicBezTo>
                  <a:pt x="626" y="210"/>
                  <a:pt x="646" y="204"/>
                  <a:pt x="664" y="204"/>
                </a:cubicBezTo>
                <a:cubicBezTo>
                  <a:pt x="690" y="204"/>
                  <a:pt x="722" y="214"/>
                  <a:pt x="744" y="244"/>
                </a:cubicBezTo>
                <a:cubicBezTo>
                  <a:pt x="750" y="244"/>
                  <a:pt x="750" y="244"/>
                  <a:pt x="750" y="244"/>
                </a:cubicBezTo>
                <a:cubicBezTo>
                  <a:pt x="758" y="234"/>
                  <a:pt x="766" y="212"/>
                  <a:pt x="768" y="196"/>
                </a:cubicBezTo>
                <a:cubicBezTo>
                  <a:pt x="748" y="180"/>
                  <a:pt x="720" y="172"/>
                  <a:pt x="686" y="172"/>
                </a:cubicBezTo>
                <a:cubicBezTo>
                  <a:pt x="604" y="172"/>
                  <a:pt x="544" y="246"/>
                  <a:pt x="544" y="326"/>
                </a:cubicBezTo>
                <a:cubicBezTo>
                  <a:pt x="540" y="390"/>
                  <a:pt x="576" y="456"/>
                  <a:pt x="670" y="456"/>
                </a:cubicBezTo>
                <a:moveTo>
                  <a:pt x="1272" y="98"/>
                </a:moveTo>
                <a:cubicBezTo>
                  <a:pt x="1292" y="98"/>
                  <a:pt x="1308" y="82"/>
                  <a:pt x="1308" y="62"/>
                </a:cubicBezTo>
                <a:cubicBezTo>
                  <a:pt x="1308" y="42"/>
                  <a:pt x="1292" y="26"/>
                  <a:pt x="1272" y="26"/>
                </a:cubicBezTo>
                <a:cubicBezTo>
                  <a:pt x="1252" y="26"/>
                  <a:pt x="1238" y="42"/>
                  <a:pt x="1238" y="62"/>
                </a:cubicBezTo>
                <a:cubicBezTo>
                  <a:pt x="1238" y="82"/>
                  <a:pt x="1252" y="98"/>
                  <a:pt x="1272" y="98"/>
                </a:cubicBezTo>
                <a:moveTo>
                  <a:pt x="1202" y="448"/>
                </a:moveTo>
                <a:cubicBezTo>
                  <a:pt x="1346" y="448"/>
                  <a:pt x="1346" y="448"/>
                  <a:pt x="1346" y="448"/>
                </a:cubicBezTo>
                <a:cubicBezTo>
                  <a:pt x="1346" y="436"/>
                  <a:pt x="1346" y="436"/>
                  <a:pt x="1346" y="436"/>
                </a:cubicBezTo>
                <a:cubicBezTo>
                  <a:pt x="1304" y="432"/>
                  <a:pt x="1302" y="434"/>
                  <a:pt x="1302" y="338"/>
                </a:cubicBezTo>
                <a:cubicBezTo>
                  <a:pt x="1302" y="176"/>
                  <a:pt x="1302" y="176"/>
                  <a:pt x="1302" y="176"/>
                </a:cubicBezTo>
                <a:cubicBezTo>
                  <a:pt x="1200" y="176"/>
                  <a:pt x="1200" y="176"/>
                  <a:pt x="1200" y="176"/>
                </a:cubicBezTo>
                <a:cubicBezTo>
                  <a:pt x="1200" y="188"/>
                  <a:pt x="1200" y="188"/>
                  <a:pt x="1200" y="188"/>
                </a:cubicBezTo>
                <a:cubicBezTo>
                  <a:pt x="1244" y="190"/>
                  <a:pt x="1250" y="192"/>
                  <a:pt x="1250" y="268"/>
                </a:cubicBezTo>
                <a:cubicBezTo>
                  <a:pt x="1250" y="336"/>
                  <a:pt x="1250" y="336"/>
                  <a:pt x="1250" y="336"/>
                </a:cubicBezTo>
                <a:cubicBezTo>
                  <a:pt x="1250" y="432"/>
                  <a:pt x="1248" y="432"/>
                  <a:pt x="1202" y="436"/>
                </a:cubicBezTo>
                <a:cubicBezTo>
                  <a:pt x="1178" y="434"/>
                  <a:pt x="1154" y="426"/>
                  <a:pt x="1076" y="338"/>
                </a:cubicBezTo>
                <a:cubicBezTo>
                  <a:pt x="1046" y="302"/>
                  <a:pt x="996" y="244"/>
                  <a:pt x="968" y="206"/>
                </a:cubicBezTo>
                <a:cubicBezTo>
                  <a:pt x="1062" y="102"/>
                  <a:pt x="1062" y="102"/>
                  <a:pt x="1062" y="102"/>
                </a:cubicBezTo>
                <a:cubicBezTo>
                  <a:pt x="1108" y="52"/>
                  <a:pt x="1132" y="26"/>
                  <a:pt x="1176" y="24"/>
                </a:cubicBezTo>
                <a:cubicBezTo>
                  <a:pt x="1176" y="10"/>
                  <a:pt x="1176" y="10"/>
                  <a:pt x="1176" y="10"/>
                </a:cubicBezTo>
                <a:cubicBezTo>
                  <a:pt x="1030" y="10"/>
                  <a:pt x="1030" y="10"/>
                  <a:pt x="1030" y="10"/>
                </a:cubicBezTo>
                <a:cubicBezTo>
                  <a:pt x="1030" y="22"/>
                  <a:pt x="1030" y="22"/>
                  <a:pt x="1030" y="22"/>
                </a:cubicBezTo>
                <a:cubicBezTo>
                  <a:pt x="1050" y="26"/>
                  <a:pt x="1056" y="32"/>
                  <a:pt x="1056" y="46"/>
                </a:cubicBezTo>
                <a:cubicBezTo>
                  <a:pt x="1056" y="56"/>
                  <a:pt x="1054" y="72"/>
                  <a:pt x="1026" y="102"/>
                </a:cubicBezTo>
                <a:cubicBezTo>
                  <a:pt x="910" y="230"/>
                  <a:pt x="910" y="230"/>
                  <a:pt x="910" y="230"/>
                </a:cubicBezTo>
                <a:cubicBezTo>
                  <a:pt x="910" y="148"/>
                  <a:pt x="910" y="148"/>
                  <a:pt x="910" y="148"/>
                </a:cubicBezTo>
                <a:cubicBezTo>
                  <a:pt x="910" y="36"/>
                  <a:pt x="916" y="28"/>
                  <a:pt x="960" y="22"/>
                </a:cubicBezTo>
                <a:cubicBezTo>
                  <a:pt x="960" y="8"/>
                  <a:pt x="960" y="8"/>
                  <a:pt x="960" y="8"/>
                </a:cubicBezTo>
                <a:cubicBezTo>
                  <a:pt x="804" y="8"/>
                  <a:pt x="804" y="8"/>
                  <a:pt x="804" y="8"/>
                </a:cubicBezTo>
                <a:cubicBezTo>
                  <a:pt x="804" y="22"/>
                  <a:pt x="804" y="22"/>
                  <a:pt x="804" y="22"/>
                </a:cubicBezTo>
                <a:cubicBezTo>
                  <a:pt x="852" y="26"/>
                  <a:pt x="854" y="36"/>
                  <a:pt x="854" y="148"/>
                </a:cubicBezTo>
                <a:cubicBezTo>
                  <a:pt x="854" y="300"/>
                  <a:pt x="854" y="300"/>
                  <a:pt x="854" y="300"/>
                </a:cubicBezTo>
                <a:cubicBezTo>
                  <a:pt x="854" y="422"/>
                  <a:pt x="850" y="430"/>
                  <a:pt x="804" y="434"/>
                </a:cubicBezTo>
                <a:cubicBezTo>
                  <a:pt x="804" y="446"/>
                  <a:pt x="804" y="446"/>
                  <a:pt x="804" y="446"/>
                </a:cubicBezTo>
                <a:cubicBezTo>
                  <a:pt x="960" y="446"/>
                  <a:pt x="960" y="446"/>
                  <a:pt x="960" y="446"/>
                </a:cubicBezTo>
                <a:cubicBezTo>
                  <a:pt x="960" y="434"/>
                  <a:pt x="960" y="434"/>
                  <a:pt x="960" y="434"/>
                </a:cubicBezTo>
                <a:cubicBezTo>
                  <a:pt x="910" y="428"/>
                  <a:pt x="910" y="424"/>
                  <a:pt x="910" y="292"/>
                </a:cubicBezTo>
                <a:cubicBezTo>
                  <a:pt x="910" y="268"/>
                  <a:pt x="910" y="268"/>
                  <a:pt x="910" y="268"/>
                </a:cubicBezTo>
                <a:cubicBezTo>
                  <a:pt x="930" y="246"/>
                  <a:pt x="930" y="246"/>
                  <a:pt x="930" y="246"/>
                </a:cubicBezTo>
                <a:cubicBezTo>
                  <a:pt x="982" y="310"/>
                  <a:pt x="1038" y="380"/>
                  <a:pt x="1098" y="448"/>
                </a:cubicBezTo>
                <a:cubicBezTo>
                  <a:pt x="1202" y="448"/>
                  <a:pt x="1202" y="448"/>
                  <a:pt x="1202" y="448"/>
                </a:cubicBezTo>
                <a:close/>
                <a:moveTo>
                  <a:pt x="1564" y="448"/>
                </a:moveTo>
                <a:cubicBezTo>
                  <a:pt x="1706" y="448"/>
                  <a:pt x="1706" y="448"/>
                  <a:pt x="1706" y="448"/>
                </a:cubicBezTo>
                <a:cubicBezTo>
                  <a:pt x="1706" y="436"/>
                  <a:pt x="1706" y="436"/>
                  <a:pt x="1706" y="436"/>
                </a:cubicBezTo>
                <a:cubicBezTo>
                  <a:pt x="1658" y="434"/>
                  <a:pt x="1658" y="432"/>
                  <a:pt x="1658" y="342"/>
                </a:cubicBezTo>
                <a:cubicBezTo>
                  <a:pt x="1658" y="280"/>
                  <a:pt x="1658" y="280"/>
                  <a:pt x="1658" y="280"/>
                </a:cubicBezTo>
                <a:cubicBezTo>
                  <a:pt x="1658" y="198"/>
                  <a:pt x="1612" y="172"/>
                  <a:pt x="1570" y="172"/>
                </a:cubicBezTo>
                <a:cubicBezTo>
                  <a:pt x="1534" y="172"/>
                  <a:pt x="1498" y="188"/>
                  <a:pt x="1470" y="224"/>
                </a:cubicBezTo>
                <a:cubicBezTo>
                  <a:pt x="1470" y="176"/>
                  <a:pt x="1470" y="176"/>
                  <a:pt x="1470" y="176"/>
                </a:cubicBezTo>
                <a:cubicBezTo>
                  <a:pt x="1368" y="176"/>
                  <a:pt x="1368" y="176"/>
                  <a:pt x="1368" y="176"/>
                </a:cubicBezTo>
                <a:cubicBezTo>
                  <a:pt x="1368" y="188"/>
                  <a:pt x="1368" y="188"/>
                  <a:pt x="1368" y="188"/>
                </a:cubicBezTo>
                <a:cubicBezTo>
                  <a:pt x="1412" y="190"/>
                  <a:pt x="1418" y="192"/>
                  <a:pt x="1418" y="268"/>
                </a:cubicBezTo>
                <a:cubicBezTo>
                  <a:pt x="1418" y="336"/>
                  <a:pt x="1418" y="336"/>
                  <a:pt x="1418" y="336"/>
                </a:cubicBezTo>
                <a:cubicBezTo>
                  <a:pt x="1418" y="434"/>
                  <a:pt x="1418" y="434"/>
                  <a:pt x="1370" y="436"/>
                </a:cubicBezTo>
                <a:cubicBezTo>
                  <a:pt x="1370" y="448"/>
                  <a:pt x="1370" y="448"/>
                  <a:pt x="1370" y="448"/>
                </a:cubicBezTo>
                <a:cubicBezTo>
                  <a:pt x="1514" y="448"/>
                  <a:pt x="1514" y="448"/>
                  <a:pt x="1514" y="448"/>
                </a:cubicBezTo>
                <a:cubicBezTo>
                  <a:pt x="1514" y="436"/>
                  <a:pt x="1514" y="436"/>
                  <a:pt x="1514" y="436"/>
                </a:cubicBezTo>
                <a:cubicBezTo>
                  <a:pt x="1472" y="432"/>
                  <a:pt x="1470" y="434"/>
                  <a:pt x="1470" y="338"/>
                </a:cubicBezTo>
                <a:cubicBezTo>
                  <a:pt x="1470" y="262"/>
                  <a:pt x="1470" y="262"/>
                  <a:pt x="1470" y="262"/>
                </a:cubicBezTo>
                <a:cubicBezTo>
                  <a:pt x="1470" y="236"/>
                  <a:pt x="1504" y="206"/>
                  <a:pt x="1546" y="206"/>
                </a:cubicBezTo>
                <a:cubicBezTo>
                  <a:pt x="1580" y="206"/>
                  <a:pt x="1606" y="220"/>
                  <a:pt x="1606" y="286"/>
                </a:cubicBezTo>
                <a:cubicBezTo>
                  <a:pt x="1606" y="340"/>
                  <a:pt x="1606" y="340"/>
                  <a:pt x="1606" y="340"/>
                </a:cubicBezTo>
                <a:cubicBezTo>
                  <a:pt x="1606" y="432"/>
                  <a:pt x="1602" y="432"/>
                  <a:pt x="1564" y="434"/>
                </a:cubicBezTo>
                <a:lnTo>
                  <a:pt x="1564" y="448"/>
                </a:lnTo>
                <a:close/>
                <a:moveTo>
                  <a:pt x="1776" y="222"/>
                </a:moveTo>
                <a:cubicBezTo>
                  <a:pt x="1776" y="200"/>
                  <a:pt x="1796" y="188"/>
                  <a:pt x="1822" y="188"/>
                </a:cubicBezTo>
                <a:cubicBezTo>
                  <a:pt x="1874" y="188"/>
                  <a:pt x="1896" y="236"/>
                  <a:pt x="1900" y="252"/>
                </a:cubicBezTo>
                <a:cubicBezTo>
                  <a:pt x="1912" y="252"/>
                  <a:pt x="1912" y="252"/>
                  <a:pt x="1912" y="252"/>
                </a:cubicBezTo>
                <a:cubicBezTo>
                  <a:pt x="1912" y="212"/>
                  <a:pt x="1908" y="188"/>
                  <a:pt x="1904" y="184"/>
                </a:cubicBezTo>
                <a:cubicBezTo>
                  <a:pt x="1900" y="180"/>
                  <a:pt x="1862" y="170"/>
                  <a:pt x="1824" y="170"/>
                </a:cubicBezTo>
                <a:cubicBezTo>
                  <a:pt x="1768" y="170"/>
                  <a:pt x="1734" y="206"/>
                  <a:pt x="1734" y="248"/>
                </a:cubicBezTo>
                <a:cubicBezTo>
                  <a:pt x="1734" y="340"/>
                  <a:pt x="1890" y="322"/>
                  <a:pt x="1890" y="396"/>
                </a:cubicBezTo>
                <a:cubicBezTo>
                  <a:pt x="1890" y="422"/>
                  <a:pt x="1866" y="436"/>
                  <a:pt x="1826" y="436"/>
                </a:cubicBezTo>
                <a:cubicBezTo>
                  <a:pt x="1788" y="436"/>
                  <a:pt x="1754" y="416"/>
                  <a:pt x="1744" y="366"/>
                </a:cubicBezTo>
                <a:cubicBezTo>
                  <a:pt x="1728" y="366"/>
                  <a:pt x="1728" y="366"/>
                  <a:pt x="1728" y="366"/>
                </a:cubicBezTo>
                <a:cubicBezTo>
                  <a:pt x="1728" y="386"/>
                  <a:pt x="1732" y="422"/>
                  <a:pt x="1734" y="428"/>
                </a:cubicBezTo>
                <a:cubicBezTo>
                  <a:pt x="1744" y="446"/>
                  <a:pt x="1788" y="454"/>
                  <a:pt x="1824" y="454"/>
                </a:cubicBezTo>
                <a:cubicBezTo>
                  <a:pt x="1888" y="454"/>
                  <a:pt x="1928" y="416"/>
                  <a:pt x="1928" y="372"/>
                </a:cubicBezTo>
                <a:cubicBezTo>
                  <a:pt x="1932" y="270"/>
                  <a:pt x="1776" y="286"/>
                  <a:pt x="1776" y="222"/>
                </a:cubicBezTo>
                <a:moveTo>
                  <a:pt x="2030" y="270"/>
                </a:moveTo>
                <a:cubicBezTo>
                  <a:pt x="2034" y="220"/>
                  <a:pt x="2058" y="192"/>
                  <a:pt x="2102" y="192"/>
                </a:cubicBezTo>
                <a:cubicBezTo>
                  <a:pt x="2144" y="192"/>
                  <a:pt x="2170" y="220"/>
                  <a:pt x="2172" y="270"/>
                </a:cubicBezTo>
                <a:lnTo>
                  <a:pt x="2030" y="270"/>
                </a:lnTo>
                <a:close/>
                <a:moveTo>
                  <a:pt x="2030" y="290"/>
                </a:moveTo>
                <a:cubicBezTo>
                  <a:pt x="2222" y="290"/>
                  <a:pt x="2222" y="290"/>
                  <a:pt x="2222" y="290"/>
                </a:cubicBezTo>
                <a:cubicBezTo>
                  <a:pt x="2226" y="228"/>
                  <a:pt x="2192" y="168"/>
                  <a:pt x="2114" y="168"/>
                </a:cubicBezTo>
                <a:cubicBezTo>
                  <a:pt x="2034" y="168"/>
                  <a:pt x="1982" y="232"/>
                  <a:pt x="1982" y="320"/>
                </a:cubicBezTo>
                <a:cubicBezTo>
                  <a:pt x="1982" y="388"/>
                  <a:pt x="2018" y="456"/>
                  <a:pt x="2112" y="456"/>
                </a:cubicBezTo>
                <a:cubicBezTo>
                  <a:pt x="2150" y="456"/>
                  <a:pt x="2198" y="440"/>
                  <a:pt x="2224" y="412"/>
                </a:cubicBezTo>
                <a:cubicBezTo>
                  <a:pt x="2218" y="400"/>
                  <a:pt x="2218" y="400"/>
                  <a:pt x="2218" y="400"/>
                </a:cubicBezTo>
                <a:cubicBezTo>
                  <a:pt x="2192" y="416"/>
                  <a:pt x="2164" y="422"/>
                  <a:pt x="2138" y="422"/>
                </a:cubicBezTo>
                <a:cubicBezTo>
                  <a:pt x="2058" y="420"/>
                  <a:pt x="2028" y="352"/>
                  <a:pt x="2030" y="290"/>
                </a:cubicBezTo>
                <a:moveTo>
                  <a:pt x="2478" y="242"/>
                </a:moveTo>
                <a:cubicBezTo>
                  <a:pt x="2490" y="206"/>
                  <a:pt x="2510" y="192"/>
                  <a:pt x="2528" y="192"/>
                </a:cubicBezTo>
                <a:cubicBezTo>
                  <a:pt x="2528" y="180"/>
                  <a:pt x="2528" y="180"/>
                  <a:pt x="2528" y="180"/>
                </a:cubicBezTo>
                <a:cubicBezTo>
                  <a:pt x="2430" y="180"/>
                  <a:pt x="2430" y="180"/>
                  <a:pt x="2430" y="180"/>
                </a:cubicBezTo>
                <a:cubicBezTo>
                  <a:pt x="2430" y="192"/>
                  <a:pt x="2430" y="192"/>
                  <a:pt x="2430" y="192"/>
                </a:cubicBezTo>
                <a:cubicBezTo>
                  <a:pt x="2454" y="194"/>
                  <a:pt x="2466" y="206"/>
                  <a:pt x="2458" y="234"/>
                </a:cubicBezTo>
                <a:cubicBezTo>
                  <a:pt x="2406" y="390"/>
                  <a:pt x="2406" y="390"/>
                  <a:pt x="2406" y="390"/>
                </a:cubicBezTo>
                <a:cubicBezTo>
                  <a:pt x="2354" y="270"/>
                  <a:pt x="2354" y="270"/>
                  <a:pt x="2354" y="270"/>
                </a:cubicBezTo>
                <a:cubicBezTo>
                  <a:pt x="2340" y="238"/>
                  <a:pt x="2334" y="224"/>
                  <a:pt x="2334" y="212"/>
                </a:cubicBezTo>
                <a:cubicBezTo>
                  <a:pt x="2334" y="202"/>
                  <a:pt x="2340" y="196"/>
                  <a:pt x="2360" y="192"/>
                </a:cubicBezTo>
                <a:cubicBezTo>
                  <a:pt x="2360" y="180"/>
                  <a:pt x="2360" y="180"/>
                  <a:pt x="2360" y="180"/>
                </a:cubicBezTo>
                <a:cubicBezTo>
                  <a:pt x="2234" y="180"/>
                  <a:pt x="2234" y="180"/>
                  <a:pt x="2234" y="180"/>
                </a:cubicBezTo>
                <a:cubicBezTo>
                  <a:pt x="2234" y="192"/>
                  <a:pt x="2234" y="192"/>
                  <a:pt x="2234" y="192"/>
                </a:cubicBezTo>
                <a:cubicBezTo>
                  <a:pt x="2266" y="194"/>
                  <a:pt x="2268" y="198"/>
                  <a:pt x="2310" y="292"/>
                </a:cubicBezTo>
                <a:cubicBezTo>
                  <a:pt x="2382" y="450"/>
                  <a:pt x="2382" y="450"/>
                  <a:pt x="2382" y="450"/>
                </a:cubicBezTo>
                <a:cubicBezTo>
                  <a:pt x="2358" y="512"/>
                  <a:pt x="2320" y="546"/>
                  <a:pt x="2242" y="564"/>
                </a:cubicBezTo>
                <a:cubicBezTo>
                  <a:pt x="2246" y="576"/>
                  <a:pt x="2260" y="600"/>
                  <a:pt x="2268" y="606"/>
                </a:cubicBezTo>
                <a:cubicBezTo>
                  <a:pt x="2370" y="564"/>
                  <a:pt x="2390" y="498"/>
                  <a:pt x="2426" y="396"/>
                </a:cubicBezTo>
                <a:lnTo>
                  <a:pt x="2478" y="242"/>
                </a:lnTo>
                <a:close/>
                <a:moveTo>
                  <a:pt x="2844" y="394"/>
                </a:moveTo>
                <a:cubicBezTo>
                  <a:pt x="2822" y="412"/>
                  <a:pt x="2782" y="416"/>
                  <a:pt x="2750" y="416"/>
                </a:cubicBezTo>
                <a:cubicBezTo>
                  <a:pt x="2670" y="416"/>
                  <a:pt x="2606" y="360"/>
                  <a:pt x="2606" y="284"/>
                </a:cubicBezTo>
                <a:cubicBezTo>
                  <a:pt x="2606" y="236"/>
                  <a:pt x="2626" y="206"/>
                  <a:pt x="2658" y="198"/>
                </a:cubicBezTo>
                <a:cubicBezTo>
                  <a:pt x="2698" y="266"/>
                  <a:pt x="2770" y="338"/>
                  <a:pt x="2844" y="394"/>
                </a:cubicBezTo>
                <a:moveTo>
                  <a:pt x="2928" y="448"/>
                </a:moveTo>
                <a:cubicBezTo>
                  <a:pt x="3022" y="448"/>
                  <a:pt x="3022" y="448"/>
                  <a:pt x="3022" y="448"/>
                </a:cubicBezTo>
                <a:cubicBezTo>
                  <a:pt x="3022" y="436"/>
                  <a:pt x="3022" y="436"/>
                  <a:pt x="3022" y="436"/>
                </a:cubicBezTo>
                <a:cubicBezTo>
                  <a:pt x="2992" y="432"/>
                  <a:pt x="2946" y="408"/>
                  <a:pt x="2896" y="372"/>
                </a:cubicBezTo>
                <a:cubicBezTo>
                  <a:pt x="2914" y="342"/>
                  <a:pt x="2918" y="300"/>
                  <a:pt x="2922" y="270"/>
                </a:cubicBezTo>
                <a:cubicBezTo>
                  <a:pt x="2926" y="244"/>
                  <a:pt x="2946" y="244"/>
                  <a:pt x="2958" y="242"/>
                </a:cubicBezTo>
                <a:cubicBezTo>
                  <a:pt x="2958" y="230"/>
                  <a:pt x="2958" y="230"/>
                  <a:pt x="2958" y="230"/>
                </a:cubicBezTo>
                <a:cubicBezTo>
                  <a:pt x="2834" y="230"/>
                  <a:pt x="2834" y="230"/>
                  <a:pt x="2834" y="230"/>
                </a:cubicBezTo>
                <a:cubicBezTo>
                  <a:pt x="2834" y="242"/>
                  <a:pt x="2834" y="242"/>
                  <a:pt x="2834" y="242"/>
                </a:cubicBezTo>
                <a:cubicBezTo>
                  <a:pt x="2864" y="246"/>
                  <a:pt x="2892" y="250"/>
                  <a:pt x="2892" y="294"/>
                </a:cubicBezTo>
                <a:cubicBezTo>
                  <a:pt x="2892" y="318"/>
                  <a:pt x="2888" y="342"/>
                  <a:pt x="2878" y="358"/>
                </a:cubicBezTo>
                <a:cubicBezTo>
                  <a:pt x="2770" y="274"/>
                  <a:pt x="2670" y="156"/>
                  <a:pt x="2670" y="96"/>
                </a:cubicBezTo>
                <a:cubicBezTo>
                  <a:pt x="2670" y="66"/>
                  <a:pt x="2688" y="54"/>
                  <a:pt x="2716" y="54"/>
                </a:cubicBezTo>
                <a:cubicBezTo>
                  <a:pt x="2752" y="54"/>
                  <a:pt x="2784" y="78"/>
                  <a:pt x="2800" y="124"/>
                </a:cubicBezTo>
                <a:cubicBezTo>
                  <a:pt x="2812" y="124"/>
                  <a:pt x="2812" y="124"/>
                  <a:pt x="2812" y="124"/>
                </a:cubicBezTo>
                <a:cubicBezTo>
                  <a:pt x="2810" y="42"/>
                  <a:pt x="2810" y="42"/>
                  <a:pt x="2810" y="42"/>
                </a:cubicBezTo>
                <a:cubicBezTo>
                  <a:pt x="2798" y="42"/>
                  <a:pt x="2798" y="42"/>
                  <a:pt x="2798" y="42"/>
                </a:cubicBezTo>
                <a:cubicBezTo>
                  <a:pt x="2798" y="48"/>
                  <a:pt x="2792" y="52"/>
                  <a:pt x="2788" y="52"/>
                </a:cubicBezTo>
                <a:cubicBezTo>
                  <a:pt x="2772" y="52"/>
                  <a:pt x="2752" y="36"/>
                  <a:pt x="2714" y="36"/>
                </a:cubicBezTo>
                <a:cubicBezTo>
                  <a:pt x="2672" y="36"/>
                  <a:pt x="2630" y="62"/>
                  <a:pt x="2630" y="118"/>
                </a:cubicBezTo>
                <a:cubicBezTo>
                  <a:pt x="2630" y="140"/>
                  <a:pt x="2636" y="160"/>
                  <a:pt x="2648" y="182"/>
                </a:cubicBezTo>
                <a:cubicBezTo>
                  <a:pt x="2592" y="200"/>
                  <a:pt x="2562" y="248"/>
                  <a:pt x="2562" y="304"/>
                </a:cubicBezTo>
                <a:cubicBezTo>
                  <a:pt x="2562" y="406"/>
                  <a:pt x="2640" y="460"/>
                  <a:pt x="2726" y="460"/>
                </a:cubicBezTo>
                <a:cubicBezTo>
                  <a:pt x="2780" y="460"/>
                  <a:pt x="2824" y="444"/>
                  <a:pt x="2862" y="410"/>
                </a:cubicBezTo>
                <a:cubicBezTo>
                  <a:pt x="2888" y="424"/>
                  <a:pt x="2912" y="442"/>
                  <a:pt x="2928" y="448"/>
                </a:cubicBezTo>
                <a:moveTo>
                  <a:pt x="3094" y="212"/>
                </a:moveTo>
                <a:cubicBezTo>
                  <a:pt x="3094" y="88"/>
                  <a:pt x="3154" y="20"/>
                  <a:pt x="3252" y="20"/>
                </a:cubicBezTo>
                <a:cubicBezTo>
                  <a:pt x="3328" y="20"/>
                  <a:pt x="3372" y="58"/>
                  <a:pt x="3392" y="134"/>
                </a:cubicBezTo>
                <a:cubicBezTo>
                  <a:pt x="3404" y="134"/>
                  <a:pt x="3404" y="134"/>
                  <a:pt x="3404" y="134"/>
                </a:cubicBezTo>
                <a:cubicBezTo>
                  <a:pt x="3400" y="4"/>
                  <a:pt x="3400" y="4"/>
                  <a:pt x="3400" y="4"/>
                </a:cubicBezTo>
                <a:cubicBezTo>
                  <a:pt x="3388" y="4"/>
                  <a:pt x="3388" y="4"/>
                  <a:pt x="3388" y="4"/>
                </a:cubicBezTo>
                <a:cubicBezTo>
                  <a:pt x="3384" y="14"/>
                  <a:pt x="3376" y="18"/>
                  <a:pt x="3364" y="18"/>
                </a:cubicBezTo>
                <a:cubicBezTo>
                  <a:pt x="3338" y="18"/>
                  <a:pt x="3314" y="0"/>
                  <a:pt x="3248" y="0"/>
                </a:cubicBezTo>
                <a:cubicBezTo>
                  <a:pt x="3118" y="0"/>
                  <a:pt x="3030" y="102"/>
                  <a:pt x="3030" y="242"/>
                </a:cubicBezTo>
                <a:cubicBezTo>
                  <a:pt x="3030" y="376"/>
                  <a:pt x="3110" y="460"/>
                  <a:pt x="3238" y="460"/>
                </a:cubicBezTo>
                <a:cubicBezTo>
                  <a:pt x="3320" y="460"/>
                  <a:pt x="3384" y="420"/>
                  <a:pt x="3408" y="380"/>
                </a:cubicBezTo>
                <a:cubicBezTo>
                  <a:pt x="3396" y="366"/>
                  <a:pt x="3396" y="366"/>
                  <a:pt x="3396" y="366"/>
                </a:cubicBezTo>
                <a:cubicBezTo>
                  <a:pt x="3370" y="402"/>
                  <a:pt x="3314" y="426"/>
                  <a:pt x="3256" y="426"/>
                </a:cubicBezTo>
                <a:cubicBezTo>
                  <a:pt x="3156" y="426"/>
                  <a:pt x="3094" y="340"/>
                  <a:pt x="3094" y="212"/>
                </a:cubicBezTo>
                <a:moveTo>
                  <a:pt x="3678" y="328"/>
                </a:moveTo>
                <a:cubicBezTo>
                  <a:pt x="3678" y="392"/>
                  <a:pt x="3650" y="430"/>
                  <a:pt x="3592" y="430"/>
                </a:cubicBezTo>
                <a:cubicBezTo>
                  <a:pt x="3542" y="430"/>
                  <a:pt x="3496" y="384"/>
                  <a:pt x="3496" y="292"/>
                </a:cubicBezTo>
                <a:cubicBezTo>
                  <a:pt x="3496" y="226"/>
                  <a:pt x="3528" y="190"/>
                  <a:pt x="3580" y="190"/>
                </a:cubicBezTo>
                <a:cubicBezTo>
                  <a:pt x="3628" y="192"/>
                  <a:pt x="3678" y="238"/>
                  <a:pt x="3678" y="328"/>
                </a:cubicBezTo>
                <a:moveTo>
                  <a:pt x="3732" y="312"/>
                </a:moveTo>
                <a:cubicBezTo>
                  <a:pt x="3732" y="260"/>
                  <a:pt x="3710" y="214"/>
                  <a:pt x="3672" y="190"/>
                </a:cubicBezTo>
                <a:cubicBezTo>
                  <a:pt x="3650" y="176"/>
                  <a:pt x="3620" y="168"/>
                  <a:pt x="3588" y="168"/>
                </a:cubicBezTo>
                <a:cubicBezTo>
                  <a:pt x="3502" y="168"/>
                  <a:pt x="3442" y="230"/>
                  <a:pt x="3442" y="310"/>
                </a:cubicBezTo>
                <a:cubicBezTo>
                  <a:pt x="3442" y="364"/>
                  <a:pt x="3464" y="408"/>
                  <a:pt x="3502" y="432"/>
                </a:cubicBezTo>
                <a:cubicBezTo>
                  <a:pt x="3524" y="446"/>
                  <a:pt x="3554" y="452"/>
                  <a:pt x="3586" y="452"/>
                </a:cubicBezTo>
                <a:cubicBezTo>
                  <a:pt x="3672" y="454"/>
                  <a:pt x="3732" y="394"/>
                  <a:pt x="3732" y="312"/>
                </a:cubicBezTo>
                <a:moveTo>
                  <a:pt x="4136" y="448"/>
                </a:moveTo>
                <a:cubicBezTo>
                  <a:pt x="4280" y="448"/>
                  <a:pt x="4280" y="448"/>
                  <a:pt x="4280" y="448"/>
                </a:cubicBezTo>
                <a:cubicBezTo>
                  <a:pt x="4280" y="436"/>
                  <a:pt x="4280" y="436"/>
                  <a:pt x="4280" y="436"/>
                </a:cubicBezTo>
                <a:cubicBezTo>
                  <a:pt x="4230" y="434"/>
                  <a:pt x="4232" y="426"/>
                  <a:pt x="4232" y="348"/>
                </a:cubicBezTo>
                <a:cubicBezTo>
                  <a:pt x="4232" y="276"/>
                  <a:pt x="4232" y="276"/>
                  <a:pt x="4232" y="276"/>
                </a:cubicBezTo>
                <a:cubicBezTo>
                  <a:pt x="4232" y="200"/>
                  <a:pt x="4190" y="172"/>
                  <a:pt x="4142" y="172"/>
                </a:cubicBezTo>
                <a:cubicBezTo>
                  <a:pt x="4098" y="172"/>
                  <a:pt x="4064" y="196"/>
                  <a:pt x="4038" y="232"/>
                </a:cubicBezTo>
                <a:cubicBezTo>
                  <a:pt x="4028" y="194"/>
                  <a:pt x="4000" y="172"/>
                  <a:pt x="3954" y="172"/>
                </a:cubicBezTo>
                <a:cubicBezTo>
                  <a:pt x="3916" y="172"/>
                  <a:pt x="3880" y="196"/>
                  <a:pt x="3858" y="224"/>
                </a:cubicBezTo>
                <a:cubicBezTo>
                  <a:pt x="3858" y="176"/>
                  <a:pt x="3858" y="176"/>
                  <a:pt x="3858" y="176"/>
                </a:cubicBezTo>
                <a:cubicBezTo>
                  <a:pt x="3756" y="176"/>
                  <a:pt x="3756" y="176"/>
                  <a:pt x="3756" y="176"/>
                </a:cubicBezTo>
                <a:cubicBezTo>
                  <a:pt x="3756" y="188"/>
                  <a:pt x="3756" y="188"/>
                  <a:pt x="3756" y="188"/>
                </a:cubicBezTo>
                <a:cubicBezTo>
                  <a:pt x="3800" y="190"/>
                  <a:pt x="3806" y="192"/>
                  <a:pt x="3806" y="268"/>
                </a:cubicBezTo>
                <a:cubicBezTo>
                  <a:pt x="3806" y="346"/>
                  <a:pt x="3806" y="346"/>
                  <a:pt x="3806" y="346"/>
                </a:cubicBezTo>
                <a:cubicBezTo>
                  <a:pt x="3806" y="434"/>
                  <a:pt x="3804" y="434"/>
                  <a:pt x="3758" y="434"/>
                </a:cubicBezTo>
                <a:cubicBezTo>
                  <a:pt x="3758" y="446"/>
                  <a:pt x="3758" y="446"/>
                  <a:pt x="3758" y="446"/>
                </a:cubicBezTo>
                <a:cubicBezTo>
                  <a:pt x="3902" y="446"/>
                  <a:pt x="3902" y="446"/>
                  <a:pt x="3902" y="446"/>
                </a:cubicBezTo>
                <a:cubicBezTo>
                  <a:pt x="3902" y="434"/>
                  <a:pt x="3902" y="434"/>
                  <a:pt x="3902" y="434"/>
                </a:cubicBezTo>
                <a:cubicBezTo>
                  <a:pt x="3862" y="430"/>
                  <a:pt x="3858" y="430"/>
                  <a:pt x="3858" y="342"/>
                </a:cubicBezTo>
                <a:cubicBezTo>
                  <a:pt x="3858" y="262"/>
                  <a:pt x="3858" y="262"/>
                  <a:pt x="3858" y="262"/>
                </a:cubicBezTo>
                <a:cubicBezTo>
                  <a:pt x="3858" y="234"/>
                  <a:pt x="3894" y="204"/>
                  <a:pt x="3932" y="204"/>
                </a:cubicBezTo>
                <a:cubicBezTo>
                  <a:pt x="3974" y="204"/>
                  <a:pt x="3990" y="226"/>
                  <a:pt x="3990" y="282"/>
                </a:cubicBezTo>
                <a:cubicBezTo>
                  <a:pt x="3990" y="338"/>
                  <a:pt x="3990" y="338"/>
                  <a:pt x="3990" y="338"/>
                </a:cubicBezTo>
                <a:cubicBezTo>
                  <a:pt x="3990" y="428"/>
                  <a:pt x="3988" y="432"/>
                  <a:pt x="3950" y="436"/>
                </a:cubicBezTo>
                <a:cubicBezTo>
                  <a:pt x="3950" y="448"/>
                  <a:pt x="3950" y="448"/>
                  <a:pt x="3950" y="448"/>
                </a:cubicBezTo>
                <a:cubicBezTo>
                  <a:pt x="4086" y="448"/>
                  <a:pt x="4086" y="448"/>
                  <a:pt x="4086" y="448"/>
                </a:cubicBezTo>
                <a:cubicBezTo>
                  <a:pt x="4086" y="436"/>
                  <a:pt x="4086" y="436"/>
                  <a:pt x="4086" y="436"/>
                </a:cubicBezTo>
                <a:cubicBezTo>
                  <a:pt x="4040" y="432"/>
                  <a:pt x="4042" y="428"/>
                  <a:pt x="4042" y="342"/>
                </a:cubicBezTo>
                <a:cubicBezTo>
                  <a:pt x="4042" y="264"/>
                  <a:pt x="4042" y="264"/>
                  <a:pt x="4042" y="264"/>
                </a:cubicBezTo>
                <a:cubicBezTo>
                  <a:pt x="4042" y="236"/>
                  <a:pt x="4078" y="206"/>
                  <a:pt x="4118" y="206"/>
                </a:cubicBezTo>
                <a:cubicBezTo>
                  <a:pt x="4152" y="206"/>
                  <a:pt x="4174" y="226"/>
                  <a:pt x="4174" y="284"/>
                </a:cubicBezTo>
                <a:cubicBezTo>
                  <a:pt x="4174" y="346"/>
                  <a:pt x="4174" y="346"/>
                  <a:pt x="4174" y="346"/>
                </a:cubicBezTo>
                <a:cubicBezTo>
                  <a:pt x="4174" y="428"/>
                  <a:pt x="4174" y="432"/>
                  <a:pt x="4134" y="436"/>
                </a:cubicBezTo>
                <a:cubicBezTo>
                  <a:pt x="4134" y="448"/>
                  <a:pt x="4134" y="448"/>
                  <a:pt x="4134" y="448"/>
                </a:cubicBezTo>
                <a:lnTo>
                  <a:pt x="4136" y="448"/>
                </a:lnTo>
                <a:close/>
                <a:moveTo>
                  <a:pt x="4546" y="316"/>
                </a:moveTo>
                <a:cubicBezTo>
                  <a:pt x="4546" y="388"/>
                  <a:pt x="4516" y="432"/>
                  <a:pt x="4460" y="432"/>
                </a:cubicBezTo>
                <a:cubicBezTo>
                  <a:pt x="4424" y="432"/>
                  <a:pt x="4384" y="412"/>
                  <a:pt x="4384" y="384"/>
                </a:cubicBezTo>
                <a:cubicBezTo>
                  <a:pt x="4384" y="248"/>
                  <a:pt x="4384" y="248"/>
                  <a:pt x="4384" y="248"/>
                </a:cubicBezTo>
                <a:cubicBezTo>
                  <a:pt x="4384" y="226"/>
                  <a:pt x="4416" y="202"/>
                  <a:pt x="4454" y="202"/>
                </a:cubicBezTo>
                <a:cubicBezTo>
                  <a:pt x="4510" y="206"/>
                  <a:pt x="4546" y="248"/>
                  <a:pt x="4546" y="316"/>
                </a:cubicBezTo>
                <a:moveTo>
                  <a:pt x="4600" y="310"/>
                </a:moveTo>
                <a:cubicBezTo>
                  <a:pt x="4600" y="230"/>
                  <a:pt x="4548" y="170"/>
                  <a:pt x="4478" y="170"/>
                </a:cubicBezTo>
                <a:cubicBezTo>
                  <a:pt x="4438" y="170"/>
                  <a:pt x="4406" y="188"/>
                  <a:pt x="4384" y="214"/>
                </a:cubicBezTo>
                <a:cubicBezTo>
                  <a:pt x="4384" y="174"/>
                  <a:pt x="4384" y="174"/>
                  <a:pt x="4384" y="174"/>
                </a:cubicBezTo>
                <a:cubicBezTo>
                  <a:pt x="4284" y="174"/>
                  <a:pt x="4284" y="174"/>
                  <a:pt x="4284" y="174"/>
                </a:cubicBezTo>
                <a:cubicBezTo>
                  <a:pt x="4284" y="186"/>
                  <a:pt x="4284" y="186"/>
                  <a:pt x="4284" y="186"/>
                </a:cubicBezTo>
                <a:cubicBezTo>
                  <a:pt x="4326" y="188"/>
                  <a:pt x="4332" y="190"/>
                  <a:pt x="4332" y="280"/>
                </a:cubicBezTo>
                <a:cubicBezTo>
                  <a:pt x="4332" y="466"/>
                  <a:pt x="4332" y="466"/>
                  <a:pt x="4332" y="466"/>
                </a:cubicBezTo>
                <a:cubicBezTo>
                  <a:pt x="4332" y="564"/>
                  <a:pt x="4334" y="570"/>
                  <a:pt x="4286" y="574"/>
                </a:cubicBezTo>
                <a:cubicBezTo>
                  <a:pt x="4286" y="588"/>
                  <a:pt x="4286" y="588"/>
                  <a:pt x="4286" y="588"/>
                </a:cubicBezTo>
                <a:cubicBezTo>
                  <a:pt x="4432" y="588"/>
                  <a:pt x="4432" y="588"/>
                  <a:pt x="4432" y="588"/>
                </a:cubicBezTo>
                <a:cubicBezTo>
                  <a:pt x="4432" y="574"/>
                  <a:pt x="4432" y="574"/>
                  <a:pt x="4432" y="574"/>
                </a:cubicBezTo>
                <a:cubicBezTo>
                  <a:pt x="4380" y="572"/>
                  <a:pt x="4384" y="564"/>
                  <a:pt x="4384" y="462"/>
                </a:cubicBezTo>
                <a:cubicBezTo>
                  <a:pt x="4384" y="424"/>
                  <a:pt x="4384" y="424"/>
                  <a:pt x="4384" y="424"/>
                </a:cubicBezTo>
                <a:cubicBezTo>
                  <a:pt x="4404" y="444"/>
                  <a:pt x="4436" y="454"/>
                  <a:pt x="4466" y="454"/>
                </a:cubicBezTo>
                <a:cubicBezTo>
                  <a:pt x="4548" y="454"/>
                  <a:pt x="4600" y="392"/>
                  <a:pt x="4600" y="310"/>
                </a:cubicBezTo>
                <a:moveTo>
                  <a:pt x="4792" y="382"/>
                </a:moveTo>
                <a:cubicBezTo>
                  <a:pt x="4792" y="404"/>
                  <a:pt x="4762" y="424"/>
                  <a:pt x="4736" y="424"/>
                </a:cubicBezTo>
                <a:cubicBezTo>
                  <a:pt x="4712" y="424"/>
                  <a:pt x="4694" y="410"/>
                  <a:pt x="4694" y="378"/>
                </a:cubicBezTo>
                <a:cubicBezTo>
                  <a:pt x="4694" y="322"/>
                  <a:pt x="4752" y="328"/>
                  <a:pt x="4792" y="306"/>
                </a:cubicBezTo>
                <a:cubicBezTo>
                  <a:pt x="4792" y="382"/>
                  <a:pt x="4792" y="382"/>
                  <a:pt x="4792" y="382"/>
                </a:cubicBezTo>
                <a:close/>
                <a:moveTo>
                  <a:pt x="5240" y="434"/>
                </a:moveTo>
                <a:cubicBezTo>
                  <a:pt x="5192" y="432"/>
                  <a:pt x="5192" y="430"/>
                  <a:pt x="5192" y="340"/>
                </a:cubicBezTo>
                <a:cubicBezTo>
                  <a:pt x="5192" y="278"/>
                  <a:pt x="5192" y="278"/>
                  <a:pt x="5192" y="278"/>
                </a:cubicBezTo>
                <a:cubicBezTo>
                  <a:pt x="5192" y="196"/>
                  <a:pt x="5146" y="170"/>
                  <a:pt x="5104" y="170"/>
                </a:cubicBezTo>
                <a:cubicBezTo>
                  <a:pt x="5068" y="170"/>
                  <a:pt x="5032" y="186"/>
                  <a:pt x="5004" y="222"/>
                </a:cubicBezTo>
                <a:cubicBezTo>
                  <a:pt x="5004" y="174"/>
                  <a:pt x="5004" y="174"/>
                  <a:pt x="5004" y="174"/>
                </a:cubicBezTo>
                <a:cubicBezTo>
                  <a:pt x="4902" y="174"/>
                  <a:pt x="4902" y="174"/>
                  <a:pt x="4902" y="174"/>
                </a:cubicBezTo>
                <a:cubicBezTo>
                  <a:pt x="4902" y="186"/>
                  <a:pt x="4902" y="186"/>
                  <a:pt x="4902" y="186"/>
                </a:cubicBezTo>
                <a:cubicBezTo>
                  <a:pt x="4946" y="188"/>
                  <a:pt x="4952" y="190"/>
                  <a:pt x="4952" y="266"/>
                </a:cubicBezTo>
                <a:cubicBezTo>
                  <a:pt x="4952" y="334"/>
                  <a:pt x="4952" y="334"/>
                  <a:pt x="4952" y="334"/>
                </a:cubicBezTo>
                <a:cubicBezTo>
                  <a:pt x="4952" y="430"/>
                  <a:pt x="4952" y="432"/>
                  <a:pt x="4904" y="434"/>
                </a:cubicBezTo>
                <a:cubicBezTo>
                  <a:pt x="4892" y="434"/>
                  <a:pt x="4892" y="434"/>
                  <a:pt x="4892" y="434"/>
                </a:cubicBezTo>
                <a:cubicBezTo>
                  <a:pt x="4854" y="434"/>
                  <a:pt x="4850" y="422"/>
                  <a:pt x="4850" y="366"/>
                </a:cubicBezTo>
                <a:cubicBezTo>
                  <a:pt x="4850" y="274"/>
                  <a:pt x="4850" y="274"/>
                  <a:pt x="4850" y="274"/>
                </a:cubicBezTo>
                <a:cubicBezTo>
                  <a:pt x="4850" y="256"/>
                  <a:pt x="4848" y="240"/>
                  <a:pt x="4844" y="228"/>
                </a:cubicBezTo>
                <a:cubicBezTo>
                  <a:pt x="4830" y="186"/>
                  <a:pt x="4796" y="170"/>
                  <a:pt x="4748" y="170"/>
                </a:cubicBezTo>
                <a:cubicBezTo>
                  <a:pt x="4718" y="170"/>
                  <a:pt x="4674" y="180"/>
                  <a:pt x="4650" y="202"/>
                </a:cubicBezTo>
                <a:cubicBezTo>
                  <a:pt x="4652" y="214"/>
                  <a:pt x="4664" y="240"/>
                  <a:pt x="4670" y="248"/>
                </a:cubicBezTo>
                <a:cubicBezTo>
                  <a:pt x="4676" y="246"/>
                  <a:pt x="4676" y="246"/>
                  <a:pt x="4676" y="246"/>
                </a:cubicBezTo>
                <a:cubicBezTo>
                  <a:pt x="4688" y="216"/>
                  <a:pt x="4708" y="194"/>
                  <a:pt x="4742" y="194"/>
                </a:cubicBezTo>
                <a:cubicBezTo>
                  <a:pt x="4778" y="194"/>
                  <a:pt x="4794" y="220"/>
                  <a:pt x="4794" y="250"/>
                </a:cubicBezTo>
                <a:cubicBezTo>
                  <a:pt x="4794" y="282"/>
                  <a:pt x="4794" y="282"/>
                  <a:pt x="4794" y="282"/>
                </a:cubicBezTo>
                <a:cubicBezTo>
                  <a:pt x="4794" y="302"/>
                  <a:pt x="4702" y="306"/>
                  <a:pt x="4664" y="338"/>
                </a:cubicBezTo>
                <a:cubicBezTo>
                  <a:pt x="4652" y="350"/>
                  <a:pt x="4642" y="364"/>
                  <a:pt x="4642" y="384"/>
                </a:cubicBezTo>
                <a:cubicBezTo>
                  <a:pt x="4642" y="426"/>
                  <a:pt x="4672" y="456"/>
                  <a:pt x="4716" y="456"/>
                </a:cubicBezTo>
                <a:cubicBezTo>
                  <a:pt x="4744" y="456"/>
                  <a:pt x="4768" y="446"/>
                  <a:pt x="4794" y="418"/>
                </a:cubicBezTo>
                <a:cubicBezTo>
                  <a:pt x="4798" y="438"/>
                  <a:pt x="4814" y="448"/>
                  <a:pt x="4842" y="448"/>
                </a:cubicBezTo>
                <a:cubicBezTo>
                  <a:pt x="4906" y="448"/>
                  <a:pt x="4906" y="448"/>
                  <a:pt x="4906" y="448"/>
                </a:cubicBezTo>
                <a:cubicBezTo>
                  <a:pt x="4906" y="448"/>
                  <a:pt x="4906" y="448"/>
                  <a:pt x="4906" y="448"/>
                </a:cubicBezTo>
                <a:cubicBezTo>
                  <a:pt x="5048" y="448"/>
                  <a:pt x="5048" y="448"/>
                  <a:pt x="5048" y="448"/>
                </a:cubicBezTo>
                <a:cubicBezTo>
                  <a:pt x="5048" y="436"/>
                  <a:pt x="5048" y="436"/>
                  <a:pt x="5048" y="436"/>
                </a:cubicBezTo>
                <a:cubicBezTo>
                  <a:pt x="5006" y="432"/>
                  <a:pt x="5004" y="434"/>
                  <a:pt x="5004" y="338"/>
                </a:cubicBezTo>
                <a:cubicBezTo>
                  <a:pt x="5004" y="262"/>
                  <a:pt x="5004" y="262"/>
                  <a:pt x="5004" y="262"/>
                </a:cubicBezTo>
                <a:cubicBezTo>
                  <a:pt x="5004" y="236"/>
                  <a:pt x="5038" y="206"/>
                  <a:pt x="5080" y="206"/>
                </a:cubicBezTo>
                <a:cubicBezTo>
                  <a:pt x="5114" y="206"/>
                  <a:pt x="5140" y="220"/>
                  <a:pt x="5140" y="286"/>
                </a:cubicBezTo>
                <a:cubicBezTo>
                  <a:pt x="5140" y="340"/>
                  <a:pt x="5140" y="340"/>
                  <a:pt x="5140" y="340"/>
                </a:cubicBezTo>
                <a:cubicBezTo>
                  <a:pt x="5140" y="432"/>
                  <a:pt x="5136" y="432"/>
                  <a:pt x="5098" y="434"/>
                </a:cubicBezTo>
                <a:cubicBezTo>
                  <a:pt x="5098" y="446"/>
                  <a:pt x="5098" y="446"/>
                  <a:pt x="5098" y="446"/>
                </a:cubicBezTo>
                <a:cubicBezTo>
                  <a:pt x="5240" y="446"/>
                  <a:pt x="5240" y="446"/>
                  <a:pt x="5240" y="446"/>
                </a:cubicBezTo>
                <a:lnTo>
                  <a:pt x="5240" y="434"/>
                </a:lnTo>
                <a:close/>
                <a:moveTo>
                  <a:pt x="5516" y="192"/>
                </a:moveTo>
                <a:cubicBezTo>
                  <a:pt x="5516" y="180"/>
                  <a:pt x="5516" y="180"/>
                  <a:pt x="5516" y="180"/>
                </a:cubicBezTo>
                <a:cubicBezTo>
                  <a:pt x="5418" y="180"/>
                  <a:pt x="5418" y="180"/>
                  <a:pt x="5418" y="180"/>
                </a:cubicBezTo>
                <a:cubicBezTo>
                  <a:pt x="5418" y="192"/>
                  <a:pt x="5418" y="192"/>
                  <a:pt x="5418" y="192"/>
                </a:cubicBezTo>
                <a:cubicBezTo>
                  <a:pt x="5442" y="194"/>
                  <a:pt x="5454" y="206"/>
                  <a:pt x="5446" y="234"/>
                </a:cubicBezTo>
                <a:cubicBezTo>
                  <a:pt x="5394" y="390"/>
                  <a:pt x="5394" y="390"/>
                  <a:pt x="5394" y="390"/>
                </a:cubicBezTo>
                <a:cubicBezTo>
                  <a:pt x="5342" y="270"/>
                  <a:pt x="5342" y="270"/>
                  <a:pt x="5342" y="270"/>
                </a:cubicBezTo>
                <a:cubicBezTo>
                  <a:pt x="5328" y="238"/>
                  <a:pt x="5322" y="224"/>
                  <a:pt x="5322" y="212"/>
                </a:cubicBezTo>
                <a:cubicBezTo>
                  <a:pt x="5322" y="202"/>
                  <a:pt x="5328" y="196"/>
                  <a:pt x="5348" y="192"/>
                </a:cubicBezTo>
                <a:cubicBezTo>
                  <a:pt x="5348" y="180"/>
                  <a:pt x="5348" y="180"/>
                  <a:pt x="5348" y="180"/>
                </a:cubicBezTo>
                <a:cubicBezTo>
                  <a:pt x="5220" y="180"/>
                  <a:pt x="5220" y="180"/>
                  <a:pt x="5220" y="180"/>
                </a:cubicBezTo>
                <a:cubicBezTo>
                  <a:pt x="5220" y="192"/>
                  <a:pt x="5220" y="192"/>
                  <a:pt x="5220" y="192"/>
                </a:cubicBezTo>
                <a:cubicBezTo>
                  <a:pt x="5252" y="194"/>
                  <a:pt x="5254" y="198"/>
                  <a:pt x="5296" y="292"/>
                </a:cubicBezTo>
                <a:cubicBezTo>
                  <a:pt x="5368" y="450"/>
                  <a:pt x="5368" y="450"/>
                  <a:pt x="5368" y="450"/>
                </a:cubicBezTo>
                <a:cubicBezTo>
                  <a:pt x="5344" y="512"/>
                  <a:pt x="5306" y="546"/>
                  <a:pt x="5228" y="564"/>
                </a:cubicBezTo>
                <a:cubicBezTo>
                  <a:pt x="5232" y="576"/>
                  <a:pt x="5246" y="600"/>
                  <a:pt x="5254" y="606"/>
                </a:cubicBezTo>
                <a:cubicBezTo>
                  <a:pt x="5356" y="564"/>
                  <a:pt x="5376" y="498"/>
                  <a:pt x="5412" y="396"/>
                </a:cubicBezTo>
                <a:cubicBezTo>
                  <a:pt x="5466" y="242"/>
                  <a:pt x="5466" y="242"/>
                  <a:pt x="5466" y="242"/>
                </a:cubicBezTo>
                <a:cubicBezTo>
                  <a:pt x="5478" y="206"/>
                  <a:pt x="5498" y="192"/>
                  <a:pt x="5516" y="192"/>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97" tIns="46649" rIns="93297" bIns="46649" numCol="1" anchor="t" anchorCtr="0" compatLnSpc="1">
            <a:prstTxWarp prst="textNoShape">
              <a:avLst/>
            </a:prstTxWarp>
          </a:bodyPr>
          <a:lstStyle>
            <a:defPPr>
              <a:defRPr lang="x-none"/>
            </a:defPPr>
            <a:lvl1pPr algn="l" rtl="0" fontAlgn="base">
              <a:spcBef>
                <a:spcPct val="0"/>
              </a:spcBef>
              <a:spcAft>
                <a:spcPct val="0"/>
              </a:spcAft>
              <a:defRPr lang="x-none" sz="1600" kern="1200">
                <a:solidFill>
                  <a:schemeClr val="tx1"/>
                </a:solidFill>
                <a:latin typeface="Arial" charset="0"/>
                <a:ea typeface="+mn-ea"/>
                <a:cs typeface="+mn-cs"/>
              </a:defRPr>
            </a:lvl1pPr>
            <a:lvl2pPr marL="457200" algn="l" rtl="0" fontAlgn="base">
              <a:spcBef>
                <a:spcPct val="0"/>
              </a:spcBef>
              <a:spcAft>
                <a:spcPct val="0"/>
              </a:spcAft>
              <a:defRPr lang="x-none" sz="1600" kern="1200">
                <a:solidFill>
                  <a:schemeClr val="tx1"/>
                </a:solidFill>
                <a:latin typeface="Arial" charset="0"/>
                <a:ea typeface="+mn-ea"/>
                <a:cs typeface="+mn-cs"/>
              </a:defRPr>
            </a:lvl2pPr>
            <a:lvl3pPr marL="914400" algn="l" rtl="0" fontAlgn="base">
              <a:spcBef>
                <a:spcPct val="0"/>
              </a:spcBef>
              <a:spcAft>
                <a:spcPct val="0"/>
              </a:spcAft>
              <a:defRPr lang="x-none" sz="1600" kern="1200">
                <a:solidFill>
                  <a:schemeClr val="tx1"/>
                </a:solidFill>
                <a:latin typeface="Arial" charset="0"/>
                <a:ea typeface="+mn-ea"/>
                <a:cs typeface="+mn-cs"/>
              </a:defRPr>
            </a:lvl3pPr>
            <a:lvl4pPr marL="1371600" algn="l" rtl="0" fontAlgn="base">
              <a:spcBef>
                <a:spcPct val="0"/>
              </a:spcBef>
              <a:spcAft>
                <a:spcPct val="0"/>
              </a:spcAft>
              <a:defRPr lang="x-none" sz="1600" kern="1200">
                <a:solidFill>
                  <a:schemeClr val="tx1"/>
                </a:solidFill>
                <a:latin typeface="Arial" charset="0"/>
                <a:ea typeface="+mn-ea"/>
                <a:cs typeface="+mn-cs"/>
              </a:defRPr>
            </a:lvl4pPr>
            <a:lvl5pPr marL="1828800" algn="l" rtl="0" fontAlgn="base">
              <a:spcBef>
                <a:spcPct val="0"/>
              </a:spcBef>
              <a:spcAft>
                <a:spcPct val="0"/>
              </a:spcAft>
              <a:defRPr lang="x-none" sz="1600" kern="1200">
                <a:solidFill>
                  <a:schemeClr val="tx1"/>
                </a:solidFill>
                <a:latin typeface="Arial" charset="0"/>
                <a:ea typeface="+mn-ea"/>
                <a:cs typeface="+mn-cs"/>
              </a:defRPr>
            </a:lvl5pPr>
            <a:lvl6pPr marL="2286000" algn="l" defTabSz="914400" rtl="0" eaLnBrk="1" latinLnBrk="0" hangingPunct="1">
              <a:defRPr lang="x-none" sz="1600" kern="1200">
                <a:solidFill>
                  <a:schemeClr val="tx1"/>
                </a:solidFill>
                <a:latin typeface="Arial" charset="0"/>
                <a:ea typeface="+mn-ea"/>
                <a:cs typeface="+mn-cs"/>
              </a:defRPr>
            </a:lvl6pPr>
            <a:lvl7pPr marL="2743200" algn="l" defTabSz="914400" rtl="0" eaLnBrk="1" latinLnBrk="0" hangingPunct="1">
              <a:defRPr lang="x-none" sz="1600" kern="1200">
                <a:solidFill>
                  <a:schemeClr val="tx1"/>
                </a:solidFill>
                <a:latin typeface="Arial" charset="0"/>
                <a:ea typeface="+mn-ea"/>
                <a:cs typeface="+mn-cs"/>
              </a:defRPr>
            </a:lvl7pPr>
            <a:lvl8pPr marL="3200400" algn="l" defTabSz="914400" rtl="0" eaLnBrk="1" latinLnBrk="0" hangingPunct="1">
              <a:defRPr lang="x-none" sz="1600" kern="1200">
                <a:solidFill>
                  <a:schemeClr val="tx1"/>
                </a:solidFill>
                <a:latin typeface="Arial" charset="0"/>
                <a:ea typeface="+mn-ea"/>
                <a:cs typeface="+mn-cs"/>
              </a:defRPr>
            </a:lvl8pPr>
            <a:lvl9pPr marL="3657600" algn="l" defTabSz="914400" rtl="0" eaLnBrk="1" latinLnBrk="0" hangingPunct="1">
              <a:defRPr lang="x-none" sz="1600" kern="1200">
                <a:solidFill>
                  <a:schemeClr val="tx1"/>
                </a:solidFill>
                <a:latin typeface="Arial" charset="0"/>
                <a:ea typeface="+mn-ea"/>
                <a:cs typeface="+mn-cs"/>
              </a:defRPr>
            </a:lvl9pPr>
          </a:lstStyle>
          <a:p>
            <a:endParaRPr lang="x-none" sz="1632" baseline="0" dirty="0">
              <a:solidFill>
                <a:srgbClr val="000000"/>
              </a:solidFill>
              <a:latin typeface="+mn-lt"/>
            </a:endParaRPr>
          </a:p>
        </p:txBody>
      </p:sp>
      <p:sp>
        <p:nvSpPr>
          <p:cNvPr id="26" name="Disclaimer-English (United States)" hidden="1"/>
          <p:cNvSpPr>
            <a:spLocks noChangeArrowheads="1"/>
          </p:cNvSpPr>
          <p:nvPr userDrawn="1"/>
        </p:nvSpPr>
        <p:spPr bwMode="black">
          <a:xfrm>
            <a:off x="2314476" y="6407791"/>
            <a:ext cx="3616660" cy="38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defTabSz="821202" eaLnBrk="0" hangingPunct="0"/>
            <a:r>
              <a:rPr lang="x-none" sz="816" baseline="0" dirty="0">
                <a:solidFill>
                  <a:srgbClr val="FFFFFF"/>
                </a:solidFill>
                <a:latin typeface="+mn-lt"/>
              </a:rPr>
              <a:t>CONFIDENTIAL AND PROPRIETARY</a:t>
            </a:r>
          </a:p>
          <a:p>
            <a:pPr defTabSz="821202" eaLnBrk="0" hangingPunct="0"/>
            <a:r>
              <a:rPr lang="x-none" sz="816" baseline="0" dirty="0">
                <a:solidFill>
                  <a:srgbClr val="FFFFFF"/>
                </a:solidFill>
                <a:latin typeface="+mn-lt"/>
              </a:rPr>
              <a:t>Any use of this material without specific permission of McKinsey &amp; Company is strictly prohibited</a:t>
            </a:r>
          </a:p>
        </p:txBody>
      </p:sp>
    </p:spTree>
    <p:extLst>
      <p:ext uri="{BB962C8B-B14F-4D97-AF65-F5344CB8AC3E}">
        <p14:creationId xmlns:p14="http://schemas.microsoft.com/office/powerpoint/2010/main" val="36589057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2. Slide Title"/>
          <p:cNvSpPr>
            <a:spLocks noGrp="1"/>
          </p:cNvSpPr>
          <p:nvPr>
            <p:ph type="title"/>
          </p:nvPr>
        </p:nvSpPr>
        <p:spPr bwMode="auto"/>
        <p:txBody>
          <a:bodyPr/>
          <a:lstStyle/>
          <a:p>
            <a:r>
              <a:rPr lang="en-US"/>
              <a:t>Click to edit Master title style</a:t>
            </a:r>
            <a:endParaRPr lang="x-none" dirty="0"/>
          </a:p>
        </p:txBody>
      </p:sp>
      <p:sp>
        <p:nvSpPr>
          <p:cNvPr id="8" name="Slide Number"/>
          <p:cNvSpPr txBox="1">
            <a:spLocks/>
          </p:cNvSpPr>
          <p:nvPr userDrawn="1"/>
        </p:nvSpPr>
        <p:spPr bwMode="auto">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808080"/>
                </a:solidFill>
                <a:latin typeface="+mn-lt"/>
              </a:rPr>
              <a:pPr/>
              <a:t>‹#›</a:t>
            </a:fld>
            <a:endParaRPr lang="x-none" sz="816" baseline="0" dirty="0">
              <a:solidFill>
                <a:srgbClr val="808080"/>
              </a:solidFill>
              <a:latin typeface="+mn-lt"/>
            </a:endParaRPr>
          </a:p>
        </p:txBody>
      </p:sp>
      <p:sp>
        <p:nvSpPr>
          <p:cNvPr id="9"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808080"/>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1683768660"/>
      </p:ext>
    </p:extLst>
  </p:cSld>
  <p:clrMapOvr>
    <a:masterClrMapping/>
  </p:clrMapOvr>
  <p:extLst mod="1">
    <p:ext uri="{DCECCB84-F9BA-43D5-87BE-67443E8EF086}">
      <p15:sldGuideLst xmlns="" xmlns:p15="http://schemas.microsoft.com/office/powerpoint/2012/main">
        <p15:guide id="1" pos="5505">
          <p15:clr>
            <a:srgbClr val="F26B43"/>
          </p15:clr>
        </p15:guide>
        <p15:guide id="2" pos="74">
          <p15:clr>
            <a:srgbClr val="F26B43"/>
          </p15:clr>
        </p15:guide>
        <p15:guide id="3" orient="horz" pos="571">
          <p15:clr>
            <a:srgbClr val="F26B43"/>
          </p15:clr>
        </p15:guide>
        <p15:guide id="4" orient="horz" pos="3911">
          <p15:clr>
            <a:srgbClr val="F26B43"/>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x-none">
                <a:solidFill>
                  <a:schemeClr val="bg1"/>
                </a:solidFill>
              </a:defRPr>
            </a:lvl1pPr>
          </a:lstStyle>
          <a:p>
            <a:r>
              <a:rPr lang="en-US"/>
              <a:t>Click to edit Master title style</a:t>
            </a:r>
            <a:endParaRPr lang="x-none" dirty="0"/>
          </a:p>
        </p:txBody>
      </p:sp>
      <p:sp>
        <p:nvSpPr>
          <p:cNvPr id="15" name="Slide Number"/>
          <p:cNvSpPr txBox="1">
            <a:spLocks/>
          </p:cNvSpPr>
          <p:nvPr userDrawn="1"/>
        </p:nvSpPr>
        <p:spPr>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FFFFFF"/>
                </a:solidFill>
                <a:latin typeface="+mn-lt"/>
              </a:rPr>
              <a:pPr/>
              <a:t>‹#›</a:t>
            </a:fld>
            <a:endParaRPr lang="x-none" sz="816" baseline="0" dirty="0">
              <a:solidFill>
                <a:srgbClr val="FFFFFF"/>
              </a:solidFill>
              <a:latin typeface="+mn-lt"/>
            </a:endParaRPr>
          </a:p>
        </p:txBody>
      </p:sp>
      <p:sp>
        <p:nvSpPr>
          <p:cNvPr id="16"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FFFFFF"/>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703207891"/>
      </p:ext>
    </p:extLst>
  </p:cSld>
  <p:clrMapOvr>
    <a:masterClrMapping/>
  </p:clrMapOvr>
  <p:extLst mod="1">
    <p:ext uri="{DCECCB84-F9BA-43D5-87BE-67443E8EF086}">
      <p15:sldGuideLst xmlns="" xmlns:p15="http://schemas.microsoft.com/office/powerpoint/2012/main">
        <p15:guide id="1" pos="3978">
          <p15:clr>
            <a:srgbClr val="000000"/>
          </p15:clr>
        </p15:guide>
        <p15:guide id="2" orient="horz" pos="570">
          <p15:clr>
            <a:srgbClr val="000000"/>
          </p15:clr>
        </p15:guide>
        <p15:guide id="3" orient="horz" pos="3912">
          <p15:clr>
            <a:srgbClr val="000000"/>
          </p15:clr>
        </p15:guide>
        <p15:guide id="4" pos="72">
          <p15:clr>
            <a:srgbClr val="00000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4/25/2019</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470141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4/25/2019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560114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4/25/2019</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theme" Target="../theme/theme2.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5.xml"/><Relationship Id="rId13" Type="http://schemas.openxmlformats.org/officeDocument/2006/relationships/tags" Target="../tags/tag10.xml"/><Relationship Id="rId18" Type="http://schemas.openxmlformats.org/officeDocument/2006/relationships/tags" Target="../tags/tag15.xml"/><Relationship Id="rId3" Type="http://schemas.openxmlformats.org/officeDocument/2006/relationships/slideLayout" Target="../slideLayouts/slideLayout68.xml"/><Relationship Id="rId21" Type="http://schemas.openxmlformats.org/officeDocument/2006/relationships/tags" Target="../tags/tag18.xml"/><Relationship Id="rId7" Type="http://schemas.openxmlformats.org/officeDocument/2006/relationships/tags" Target="../tags/tag4.xml"/><Relationship Id="rId12" Type="http://schemas.openxmlformats.org/officeDocument/2006/relationships/tags" Target="../tags/tag9.xml"/><Relationship Id="rId17" Type="http://schemas.openxmlformats.org/officeDocument/2006/relationships/tags" Target="../tags/tag14.xml"/><Relationship Id="rId2" Type="http://schemas.openxmlformats.org/officeDocument/2006/relationships/slideLayout" Target="../slideLayouts/slideLayout67.xml"/><Relationship Id="rId16" Type="http://schemas.openxmlformats.org/officeDocument/2006/relationships/tags" Target="../tags/tag13.xml"/><Relationship Id="rId20" Type="http://schemas.openxmlformats.org/officeDocument/2006/relationships/tags" Target="../tags/tag17.xml"/><Relationship Id="rId1" Type="http://schemas.openxmlformats.org/officeDocument/2006/relationships/slideLayout" Target="../slideLayouts/slideLayout66.xml"/><Relationship Id="rId6" Type="http://schemas.openxmlformats.org/officeDocument/2006/relationships/tags" Target="../tags/tag3.xml"/><Relationship Id="rId11" Type="http://schemas.openxmlformats.org/officeDocument/2006/relationships/tags" Target="../tags/tag8.xml"/><Relationship Id="rId24" Type="http://schemas.openxmlformats.org/officeDocument/2006/relationships/image" Target="../media/image6.emf"/><Relationship Id="rId5" Type="http://schemas.openxmlformats.org/officeDocument/2006/relationships/vmlDrawing" Target="../drawings/vmlDrawing2.vml"/><Relationship Id="rId15" Type="http://schemas.openxmlformats.org/officeDocument/2006/relationships/tags" Target="../tags/tag12.xml"/><Relationship Id="rId23" Type="http://schemas.openxmlformats.org/officeDocument/2006/relationships/oleObject" Target="../embeddings/oleObject2.bin"/><Relationship Id="rId10" Type="http://schemas.openxmlformats.org/officeDocument/2006/relationships/tags" Target="../tags/tag7.xml"/><Relationship Id="rId19" Type="http://schemas.openxmlformats.org/officeDocument/2006/relationships/tags" Target="../tags/tag16.xml"/><Relationship Id="rId4" Type="http://schemas.openxmlformats.org/officeDocument/2006/relationships/theme" Target="../theme/theme3.xml"/><Relationship Id="rId9" Type="http://schemas.openxmlformats.org/officeDocument/2006/relationships/tags" Target="../tags/tag6.xml"/><Relationship Id="rId14" Type="http://schemas.openxmlformats.org/officeDocument/2006/relationships/tags" Target="../tags/tag11.xml"/><Relationship Id="rId22" Type="http://schemas.openxmlformats.org/officeDocument/2006/relationships/tags" Target="../tags/tag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fld id="{7C017F59-29DA-6F48-B92A-5AD511CC2D63}" type="datetime1">
              <a:rPr lang="en-US" smtClean="0"/>
              <a:pPr/>
              <a:t>4/25/2019</a:t>
            </a:fld>
            <a:endParaRPr lang="en-US"/>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10" r:id="rId6"/>
    <p:sldLayoutId id="2147483711" r:id="rId7"/>
    <p:sldLayoutId id="2147483712" r:id="rId8"/>
    <p:sldLayoutId id="2147483714" r:id="rId9"/>
    <p:sldLayoutId id="2147483722" r:id="rId10"/>
    <p:sldLayoutId id="2147483723" r:id="rId11"/>
    <p:sldLayoutId id="2147483724" r:id="rId12"/>
    <p:sldLayoutId id="2147483725" r:id="rId13"/>
    <p:sldLayoutId id="2147483726" r:id="rId14"/>
    <p:sldLayoutId id="2147483730" r:id="rId15"/>
    <p:sldLayoutId id="2147483696" r:id="rId16"/>
    <p:sldLayoutId id="2147483716" r:id="rId17"/>
    <p:sldLayoutId id="2147483717" r:id="rId18"/>
    <p:sldLayoutId id="2147483718" r:id="rId19"/>
    <p:sldLayoutId id="2147483686" r:id="rId20"/>
    <p:sldLayoutId id="2147483720" r:id="rId21"/>
    <p:sldLayoutId id="2147483699" r:id="rId22"/>
    <p:sldLayoutId id="2147483694"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807" r:id="rId32"/>
    <p:sldLayoutId id="2147483839" r:id="rId33"/>
    <p:sldLayoutId id="2147483840" r:id="rId34"/>
    <p:sldLayoutId id="2147483841" r:id="rId35"/>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C017F59-29DA-6F48-B92A-5AD511CC2D63}"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ill Sans MT"/>
              <a:ea typeface="+mn-ea"/>
              <a:cs typeface="Gill Sans MT"/>
            </a:endParaRPr>
          </a:p>
        </p:txBody>
      </p:sp>
    </p:spTree>
    <p:extLst>
      <p:ext uri="{BB962C8B-B14F-4D97-AF65-F5344CB8AC3E}">
        <p14:creationId xmlns:p14="http://schemas.microsoft.com/office/powerpoint/2010/main" val="27305229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567" name="think-cell Slide" r:id="rId23" imgW="270" imgH="270" progId="TCLayout.ActiveDocument.1">
                  <p:embed/>
                </p:oleObj>
              </mc:Choice>
              <mc:Fallback>
                <p:oleObj name="think-cell Slide" r:id="rId23" imgW="270" imgH="270" progId="TCLayout.ActiveDocument.1">
                  <p:embed/>
                  <p:pic>
                    <p:nvPicPr>
                      <p:cNvPr id="2" name="Object 1" hidden="1"/>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6" name="Rectangle 5" hidden="1"/>
          <p:cNvSpPr/>
          <p:nvPr>
            <p:custDataLst>
              <p:tags r:id="rId7"/>
            </p:custDataLst>
          </p:nvPr>
        </p:nvSpPr>
        <p:spPr bwMode="auto">
          <a:xfrm>
            <a:off x="0" y="0"/>
            <a:ext cx="161984"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x-none" sz="1837" dirty="0">
              <a:solidFill>
                <a:srgbClr val="000000"/>
              </a:solidFill>
              <a:sym typeface="Arial" panose="020B0604020202020204" pitchFamily="34" charset="0"/>
            </a:endParaRPr>
          </a:p>
        </p:txBody>
      </p:sp>
      <p:sp>
        <p:nvSpPr>
          <p:cNvPr id="1034" name="Working Draft"/>
          <p:cNvSpPr txBox="1">
            <a:spLocks noChangeArrowheads="1"/>
          </p:cNvSpPr>
          <p:nvPr/>
        </p:nvSpPr>
        <p:spPr bwMode="gray">
          <a:xfrm rot="5400000">
            <a:off x="8039871" y="1979057"/>
            <a:ext cx="206571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Last Modified 9/21/2016 10:31 AM Eastern Standard Time</a:t>
            </a:r>
            <a:endParaRPr lang="x-none" sz="1632" baseline="0" dirty="0">
              <a:solidFill>
                <a:srgbClr val="808080"/>
              </a:solidFill>
              <a:latin typeface="+mn-lt"/>
              <a:ea typeface="+mn-ea"/>
            </a:endParaRPr>
          </a:p>
        </p:txBody>
      </p:sp>
      <p:sp>
        <p:nvSpPr>
          <p:cNvPr id="1035" name="Printed"/>
          <p:cNvSpPr txBox="1">
            <a:spLocks noChangeArrowheads="1"/>
          </p:cNvSpPr>
          <p:nvPr/>
        </p:nvSpPr>
        <p:spPr bwMode="gray">
          <a:xfrm rot="5400000">
            <a:off x="8173169" y="4197037"/>
            <a:ext cx="1799119"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Printed 9/21/2016 9:53 AM Eastern Standard Time</a:t>
            </a:r>
            <a:endParaRPr lang="x-none" sz="1632" baseline="0" dirty="0">
              <a:solidFill>
                <a:srgbClr val="808080"/>
              </a:solidFill>
              <a:latin typeface="+mn-lt"/>
              <a:ea typeface="+mn-ea"/>
            </a:endParaRPr>
          </a:p>
        </p:txBody>
      </p:sp>
      <p:sp>
        <p:nvSpPr>
          <p:cNvPr id="19" name="Title Placeholder 2"/>
          <p:cNvSpPr>
            <a:spLocks noGrp="1" noChangeArrowheads="1"/>
          </p:cNvSpPr>
          <p:nvPr>
            <p:ph type="title"/>
          </p:nvPr>
        </p:nvSpPr>
        <p:spPr bwMode="gray">
          <a:xfrm>
            <a:off x="121489" y="234864"/>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dirty="0"/>
          </a:p>
        </p:txBody>
      </p:sp>
      <p:sp>
        <p:nvSpPr>
          <p:cNvPr id="10" name="1. On-page tracker" hidden="1"/>
          <p:cNvSpPr>
            <a:spLocks noChangeArrowheads="1"/>
          </p:cNvSpPr>
          <p:nvPr/>
        </p:nvSpPr>
        <p:spPr bwMode="gray">
          <a:xfrm>
            <a:off x="121489" y="77303"/>
            <a:ext cx="511961"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816" cap="all" baseline="0" dirty="0">
                <a:solidFill>
                  <a:schemeClr val="accent6"/>
                </a:solidFill>
                <a:latin typeface="+mn-lt"/>
                <a:ea typeface="+mn-ea"/>
              </a:rPr>
              <a:t>TRACKER</a:t>
            </a:r>
          </a:p>
        </p:txBody>
      </p:sp>
      <p:sp>
        <p:nvSpPr>
          <p:cNvPr id="11" name="3. Unit of measure" hidden="1"/>
          <p:cNvSpPr txBox="1">
            <a:spLocks noChangeArrowheads="1"/>
          </p:cNvSpPr>
          <p:nvPr/>
        </p:nvSpPr>
        <p:spPr bwMode="gray">
          <a:xfrm>
            <a:off x="121489" y="56613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1632" baseline="0" dirty="0">
                <a:solidFill>
                  <a:schemeClr val="accent6"/>
                </a:solidFill>
                <a:latin typeface="+mn-lt"/>
                <a:ea typeface="+mn-ea"/>
              </a:rPr>
              <a:t>Unit of measure</a:t>
            </a:r>
          </a:p>
        </p:txBody>
      </p:sp>
      <p:grpSp>
        <p:nvGrpSpPr>
          <p:cNvPr id="4" name="Slide Elements" hidden="1"/>
          <p:cNvGrpSpPr/>
          <p:nvPr userDrawn="1"/>
        </p:nvGrpSpPr>
        <p:grpSpPr bwMode="gray">
          <a:xfrm>
            <a:off x="121489" y="6432273"/>
            <a:ext cx="8794113" cy="333805"/>
            <a:chOff x="119063" y="6304223"/>
            <a:chExt cx="8618537" cy="327160"/>
          </a:xfrm>
        </p:grpSpPr>
        <p:sp>
          <p:nvSpPr>
            <p:cNvPr id="13" name="4. Footnote"/>
            <p:cNvSpPr txBox="1">
              <a:spLocks noChangeArrowheads="1"/>
            </p:cNvSpPr>
            <p:nvPr/>
          </p:nvSpPr>
          <p:spPr bwMode="gray">
            <a:xfrm>
              <a:off x="119063" y="6304223"/>
              <a:ext cx="8618537"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816" baseline="0" dirty="0">
                  <a:solidFill>
                    <a:srgbClr val="808080"/>
                  </a:solidFill>
                  <a:latin typeface="+mn-lt"/>
                  <a:ea typeface="+mn-ea"/>
                </a:rPr>
                <a:t>1 Footnote</a:t>
              </a:r>
            </a:p>
          </p:txBody>
        </p:sp>
        <p:sp>
          <p:nvSpPr>
            <p:cNvPr id="14" name="5. Source"/>
            <p:cNvSpPr>
              <a:spLocks noChangeArrowheads="1"/>
            </p:cNvSpPr>
            <p:nvPr/>
          </p:nvSpPr>
          <p:spPr bwMode="gray">
            <a:xfrm>
              <a:off x="119063" y="6505836"/>
              <a:ext cx="7200000"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621975" indent="-621975" defTabSz="913526">
                <a:tabLst>
                  <a:tab pos="625214" algn="l"/>
                </a:tabLst>
              </a:pPr>
              <a:r>
                <a:rPr lang="x-none" sz="816" baseline="0" dirty="0">
                  <a:solidFill>
                    <a:srgbClr val="808080"/>
                  </a:solidFill>
                  <a:latin typeface="+mn-lt"/>
                  <a:ea typeface="+mn-ea"/>
                </a:rPr>
                <a:t>SOURCE : Source</a:t>
              </a:r>
            </a:p>
          </p:txBody>
        </p:sp>
      </p:grpSp>
      <p:sp>
        <p:nvSpPr>
          <p:cNvPr id="3" name="Text Placeholder 2"/>
          <p:cNvSpPr>
            <a:spLocks noGrp="1"/>
          </p:cNvSpPr>
          <p:nvPr>
            <p:ph type="body" idx="1"/>
          </p:nvPr>
        </p:nvSpPr>
        <p:spPr bwMode="gray">
          <a:xfrm>
            <a:off x="1482156" y="1991016"/>
            <a:ext cx="4389768" cy="1130501"/>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dirty="0"/>
          </a:p>
        </p:txBody>
      </p:sp>
      <p:grpSp>
        <p:nvGrpSpPr>
          <p:cNvPr id="15" name="ACET" hidden="1"/>
          <p:cNvGrpSpPr>
            <a:grpSpLocks/>
          </p:cNvGrpSpPr>
          <p:nvPr/>
        </p:nvGrpSpPr>
        <p:grpSpPr bwMode="gray">
          <a:xfrm>
            <a:off x="1482155" y="1205554"/>
            <a:ext cx="4350892" cy="596066"/>
            <a:chOff x="915" y="662"/>
            <a:chExt cx="2686" cy="368"/>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662"/>
              <a:ext cx="2686" cy="36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837" b="1" baseline="0" dirty="0">
                  <a:solidFill>
                    <a:srgbClr val="000000"/>
                  </a:solidFill>
                  <a:latin typeface="+mn-lt"/>
                  <a:ea typeface="+mn-ea"/>
                </a:rPr>
                <a:t>Title</a:t>
              </a:r>
            </a:p>
            <a:p>
              <a:r>
                <a:rPr lang="x-none" sz="1837" baseline="0" dirty="0">
                  <a:solidFill>
                    <a:srgbClr val="808080"/>
                  </a:solidFill>
                  <a:latin typeface="+mn-lt"/>
                  <a:ea typeface="+mn-ea"/>
                </a:rPr>
                <a:t>Unit of measure</a:t>
              </a:r>
            </a:p>
          </p:txBody>
        </p:sp>
      </p:grpSp>
      <p:grpSp>
        <p:nvGrpSpPr>
          <p:cNvPr id="17" name="McKSticker" hidden="1"/>
          <p:cNvGrpSpPr/>
          <p:nvPr/>
        </p:nvGrpSpPr>
        <p:grpSpPr bwMode="gray">
          <a:xfrm>
            <a:off x="8422811" y="291554"/>
            <a:ext cx="492792" cy="156360"/>
            <a:chOff x="8257822" y="285750"/>
            <a:chExt cx="482953" cy="153247"/>
          </a:xfrm>
        </p:grpSpPr>
        <p:sp>
          <p:nvSpPr>
            <p:cNvPr id="20" name="StickerRectangle"/>
            <p:cNvSpPr>
              <a:spLocks noChangeArrowheads="1"/>
            </p:cNvSpPr>
            <p:nvPr/>
          </p:nvSpPr>
          <p:spPr bwMode="gray">
            <a:xfrm>
              <a:off x="8257822" y="285750"/>
              <a:ext cx="482953" cy="153247"/>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02960"/>
                </a:buClr>
              </a:pPr>
              <a:r>
                <a:rPr lang="x-none" sz="816" baseline="0" dirty="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gray">
            <a:xfrm>
              <a:off x="8257822" y="285750"/>
              <a:ext cx="0" cy="153247"/>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gray">
            <a:xfrm>
              <a:off x="8257822" y="438997"/>
              <a:ext cx="482953"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4" name="SlideBottomBar" hidden="1"/>
          <p:cNvSpPr/>
          <p:nvPr userDrawn="1"/>
        </p:nvSpPr>
        <p:spPr>
          <a:xfrm>
            <a:off x="8682346" y="6455859"/>
            <a:ext cx="46650" cy="126340"/>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chemeClr val="tx1"/>
              </a:solidFill>
              <a:latin typeface="+mn-lt"/>
              <a:ea typeface="+mn-ea"/>
            </a:endParaRPr>
          </a:p>
        </p:txBody>
      </p:sp>
      <p:sp>
        <p:nvSpPr>
          <p:cNvPr id="23"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grpSp>
        <p:nvGrpSpPr>
          <p:cNvPr id="26" name="LegendBoxes" hidden="1"/>
          <p:cNvGrpSpPr/>
          <p:nvPr userDrawn="1"/>
        </p:nvGrpSpPr>
        <p:grpSpPr bwMode="gray">
          <a:xfrm>
            <a:off x="8076338" y="285075"/>
            <a:ext cx="789128" cy="1021522"/>
            <a:chOff x="7835905" y="279400"/>
            <a:chExt cx="773373" cy="1001186"/>
          </a:xfrm>
        </p:grpSpPr>
        <p:sp>
          <p:nvSpPr>
            <p:cNvPr id="2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1" name="Legend1"/>
            <p:cNvSpPr>
              <a:spLocks noChangeArrowheads="1"/>
            </p:cNvSpPr>
            <p:nvPr/>
          </p:nvSpPr>
          <p:spPr bwMode="gray">
            <a:xfrm>
              <a:off x="8089905"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2" name="Legend2"/>
            <p:cNvSpPr>
              <a:spLocks noChangeArrowheads="1"/>
            </p:cNvSpPr>
            <p:nvPr/>
          </p:nvSpPr>
          <p:spPr bwMode="gray">
            <a:xfrm>
              <a:off x="8089905" y="54927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3" name="Legend3"/>
            <p:cNvSpPr>
              <a:spLocks noChangeArrowheads="1"/>
            </p:cNvSpPr>
            <p:nvPr/>
          </p:nvSpPr>
          <p:spPr bwMode="gray">
            <a:xfrm>
              <a:off x="8089905" y="820738"/>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4" name="Legend4"/>
            <p:cNvSpPr>
              <a:spLocks noChangeArrowheads="1"/>
            </p:cNvSpPr>
            <p:nvPr/>
          </p:nvSpPr>
          <p:spPr bwMode="gray">
            <a:xfrm>
              <a:off x="8089905" y="10922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35" name="LegendLines" hidden="1"/>
          <p:cNvGrpSpPr/>
          <p:nvPr userDrawn="1"/>
        </p:nvGrpSpPr>
        <p:grpSpPr bwMode="gray">
          <a:xfrm>
            <a:off x="7762259" y="285075"/>
            <a:ext cx="1103377" cy="749405"/>
            <a:chOff x="7540629" y="279400"/>
            <a:chExt cx="1081348" cy="734486"/>
          </a:xfrm>
        </p:grpSpPr>
        <p:sp>
          <p:nvSpPr>
            <p:cNvPr id="3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9" name="Legend1"/>
            <p:cNvSpPr>
              <a:spLocks noChangeArrowheads="1"/>
            </p:cNvSpPr>
            <p:nvPr/>
          </p:nvSpPr>
          <p:spPr bwMode="gray">
            <a:xfrm>
              <a:off x="8102604"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0" name="Legend2"/>
            <p:cNvSpPr>
              <a:spLocks noChangeArrowheads="1"/>
            </p:cNvSpPr>
            <p:nvPr/>
          </p:nvSpPr>
          <p:spPr bwMode="gray">
            <a:xfrm>
              <a:off x="8102604" y="5461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1" name="Legend3"/>
            <p:cNvSpPr>
              <a:spLocks noChangeArrowheads="1"/>
            </p:cNvSpPr>
            <p:nvPr/>
          </p:nvSpPr>
          <p:spPr bwMode="gray">
            <a:xfrm>
              <a:off x="8102604" y="8255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42" name="LegendMoons" hidden="1"/>
          <p:cNvGrpSpPr/>
          <p:nvPr userDrawn="1"/>
        </p:nvGrpSpPr>
        <p:grpSpPr bwMode="gray">
          <a:xfrm>
            <a:off x="8008305" y="255920"/>
            <a:ext cx="857161" cy="1333054"/>
            <a:chOff x="7769225" y="250825"/>
            <a:chExt cx="840048" cy="1306516"/>
          </a:xfrm>
        </p:grpSpPr>
        <p:grpSp>
          <p:nvGrpSpPr>
            <p:cNvPr id="43" name="MoonLegend1"/>
            <p:cNvGrpSpPr>
              <a:grpSpLocks noChangeAspect="1"/>
            </p:cNvGrpSpPr>
            <p:nvPr>
              <p:custDataLst>
                <p:tags r:id="rId8"/>
              </p:custDataLst>
            </p:nvPr>
          </p:nvGrpSpPr>
          <p:grpSpPr bwMode="gray">
            <a:xfrm>
              <a:off x="7769225" y="250825"/>
              <a:ext cx="209550" cy="209551"/>
              <a:chOff x="4533" y="183"/>
              <a:chExt cx="144" cy="144"/>
            </a:xfrm>
          </p:grpSpPr>
          <p:sp>
            <p:nvSpPr>
              <p:cNvPr id="6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4" name="MoonLegend2"/>
            <p:cNvGrpSpPr>
              <a:grpSpLocks noChangeAspect="1"/>
            </p:cNvGrpSpPr>
            <p:nvPr>
              <p:custDataLst>
                <p:tags r:id="rId9"/>
              </p:custDataLst>
            </p:nvPr>
          </p:nvGrpSpPr>
          <p:grpSpPr bwMode="gray">
            <a:xfrm>
              <a:off x="7769225" y="525066"/>
              <a:ext cx="209550" cy="209551"/>
              <a:chOff x="1694" y="2044"/>
              <a:chExt cx="160" cy="160"/>
            </a:xfrm>
          </p:grpSpPr>
          <p:sp>
            <p:nvSpPr>
              <p:cNvPr id="5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5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5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7" name="MoonLegend3"/>
            <p:cNvGrpSpPr>
              <a:grpSpLocks noChangeAspect="1"/>
            </p:cNvGrpSpPr>
            <p:nvPr>
              <p:custDataLst>
                <p:tags r:id="rId12"/>
              </p:custDataLst>
            </p:nvPr>
          </p:nvGrpSpPr>
          <p:grpSpPr bwMode="gray">
            <a:xfrm>
              <a:off x="7769225" y="799307"/>
              <a:ext cx="209550" cy="209551"/>
              <a:chOff x="4495" y="1198"/>
              <a:chExt cx="160" cy="160"/>
            </a:xfrm>
          </p:grpSpPr>
          <p:sp>
            <p:nvSpPr>
              <p:cNvPr id="5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sp>
          <p:nvSpPr>
            <p:cNvPr id="48" name="Legend1"/>
            <p:cNvSpPr>
              <a:spLocks noChangeArrowheads="1"/>
            </p:cNvSpPr>
            <p:nvPr/>
          </p:nvSpPr>
          <p:spPr bwMode="gray">
            <a:xfrm>
              <a:off x="8089900" y="26352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9" name="Legend2"/>
            <p:cNvSpPr>
              <a:spLocks noChangeArrowheads="1"/>
            </p:cNvSpPr>
            <p:nvPr/>
          </p:nvSpPr>
          <p:spPr bwMode="gray">
            <a:xfrm>
              <a:off x="8089900" y="538163"/>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0" name="Legend3"/>
            <p:cNvSpPr>
              <a:spLocks noChangeArrowheads="1"/>
            </p:cNvSpPr>
            <p:nvPr/>
          </p:nvSpPr>
          <p:spPr bwMode="gray">
            <a:xfrm>
              <a:off x="8089900" y="812802"/>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1" name="Legend4"/>
            <p:cNvSpPr>
              <a:spLocks noChangeArrowheads="1"/>
            </p:cNvSpPr>
            <p:nvPr/>
          </p:nvSpPr>
          <p:spPr bwMode="gray">
            <a:xfrm>
              <a:off x="8089900" y="108426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2" name="Legend5"/>
            <p:cNvSpPr>
              <a:spLocks noChangeArrowheads="1"/>
            </p:cNvSpPr>
            <p:nvPr/>
          </p:nvSpPr>
          <p:spPr bwMode="gray">
            <a:xfrm>
              <a:off x="8089900" y="136049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spTree>
    <p:extLst>
      <p:ext uri="{BB962C8B-B14F-4D97-AF65-F5344CB8AC3E}">
        <p14:creationId xmlns:p14="http://schemas.microsoft.com/office/powerpoint/2010/main" val="98336231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hf hdr="0" ftr="0" dt="0"/>
  <p:txStyles>
    <p:titleStyle>
      <a:lvl1pPr algn="l" defTabSz="913526" rtl="0" eaLnBrk="1" fontAlgn="base" hangingPunct="1">
        <a:spcBef>
          <a:spcPct val="0"/>
        </a:spcBef>
        <a:spcAft>
          <a:spcPct val="0"/>
        </a:spcAft>
        <a:tabLst>
          <a:tab pos="275353" algn="l"/>
        </a:tabLst>
        <a:defRPr lang="x-none" sz="2041" b="0" baseline="0">
          <a:solidFill>
            <a:schemeClr val="tx2"/>
          </a:solidFill>
          <a:latin typeface="+mj-lt"/>
          <a:ea typeface="+mj-ea"/>
          <a:cs typeface="+mj-cs"/>
        </a:defRPr>
      </a:lvl1pPr>
      <a:lvl2pPr algn="l" defTabSz="913526" rtl="0" eaLnBrk="1" fontAlgn="base" hangingPunct="1">
        <a:spcBef>
          <a:spcPct val="0"/>
        </a:spcBef>
        <a:spcAft>
          <a:spcPct val="0"/>
        </a:spcAft>
        <a:defRPr lang="x-none" sz="1939" b="1">
          <a:solidFill>
            <a:schemeClr val="tx2"/>
          </a:solidFill>
          <a:latin typeface="Arial" charset="0"/>
        </a:defRPr>
      </a:lvl2pPr>
      <a:lvl3pPr algn="l" defTabSz="913526" rtl="0" eaLnBrk="1" fontAlgn="base" hangingPunct="1">
        <a:spcBef>
          <a:spcPct val="0"/>
        </a:spcBef>
        <a:spcAft>
          <a:spcPct val="0"/>
        </a:spcAft>
        <a:defRPr lang="x-none" sz="1939" b="1">
          <a:solidFill>
            <a:schemeClr val="tx2"/>
          </a:solidFill>
          <a:latin typeface="Arial" charset="0"/>
        </a:defRPr>
      </a:lvl3pPr>
      <a:lvl4pPr algn="l" defTabSz="913526" rtl="0" eaLnBrk="1" fontAlgn="base" hangingPunct="1">
        <a:spcBef>
          <a:spcPct val="0"/>
        </a:spcBef>
        <a:spcAft>
          <a:spcPct val="0"/>
        </a:spcAft>
        <a:defRPr lang="x-none" sz="1939" b="1">
          <a:solidFill>
            <a:schemeClr val="tx2"/>
          </a:solidFill>
          <a:latin typeface="Arial" charset="0"/>
        </a:defRPr>
      </a:lvl4pPr>
      <a:lvl5pPr algn="l" defTabSz="913526" rtl="0" eaLnBrk="1" fontAlgn="base" hangingPunct="1">
        <a:spcBef>
          <a:spcPct val="0"/>
        </a:spcBef>
        <a:spcAft>
          <a:spcPct val="0"/>
        </a:spcAft>
        <a:defRPr lang="x-none" sz="1939" b="1">
          <a:solidFill>
            <a:schemeClr val="tx2"/>
          </a:solidFill>
          <a:latin typeface="Arial" charset="0"/>
        </a:defRPr>
      </a:lvl5pPr>
      <a:lvl6pPr marL="466481" algn="l" defTabSz="913526" rtl="0" eaLnBrk="1" fontAlgn="base" hangingPunct="1">
        <a:spcBef>
          <a:spcPct val="0"/>
        </a:spcBef>
        <a:spcAft>
          <a:spcPct val="0"/>
        </a:spcAft>
        <a:defRPr lang="x-none" sz="1939" b="1">
          <a:solidFill>
            <a:schemeClr val="tx2"/>
          </a:solidFill>
          <a:latin typeface="Arial" charset="0"/>
        </a:defRPr>
      </a:lvl6pPr>
      <a:lvl7pPr marL="932962" algn="l" defTabSz="913526" rtl="0" eaLnBrk="1" fontAlgn="base" hangingPunct="1">
        <a:spcBef>
          <a:spcPct val="0"/>
        </a:spcBef>
        <a:spcAft>
          <a:spcPct val="0"/>
        </a:spcAft>
        <a:defRPr lang="x-none" sz="1939" b="1">
          <a:solidFill>
            <a:schemeClr val="tx2"/>
          </a:solidFill>
          <a:latin typeface="Arial" charset="0"/>
        </a:defRPr>
      </a:lvl7pPr>
      <a:lvl8pPr marL="1399443" algn="l" defTabSz="913526" rtl="0" eaLnBrk="1" fontAlgn="base" hangingPunct="1">
        <a:spcBef>
          <a:spcPct val="0"/>
        </a:spcBef>
        <a:spcAft>
          <a:spcPct val="0"/>
        </a:spcAft>
        <a:defRPr lang="x-none" sz="1939" b="1">
          <a:solidFill>
            <a:schemeClr val="tx2"/>
          </a:solidFill>
          <a:latin typeface="Arial" charset="0"/>
        </a:defRPr>
      </a:lvl8pPr>
      <a:lvl9pPr marL="1865925" algn="l" defTabSz="913526" rtl="0" eaLnBrk="1" fontAlgn="base" hangingPunct="1">
        <a:spcBef>
          <a:spcPct val="0"/>
        </a:spcBef>
        <a:spcAft>
          <a:spcPct val="0"/>
        </a:spcAft>
        <a:defRPr lang="x-none"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buSzPct val="100000"/>
        <a:defRPr lang="x-none" sz="1428"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lang="x-none" sz="1428"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lang="x-none" sz="1428"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9pPr>
    </p:bodyStyle>
    <p:otherStyle>
      <a:defPPr>
        <a:defRPr lang="x-none"/>
      </a:defPPr>
      <a:lvl1pPr marL="0" algn="l" defTabSz="932962" rtl="0" eaLnBrk="1" latinLnBrk="0" hangingPunct="1">
        <a:defRPr lang="x-none" sz="1837" kern="1200">
          <a:solidFill>
            <a:schemeClr val="tx1"/>
          </a:solidFill>
          <a:latin typeface="+mn-lt"/>
          <a:ea typeface="+mn-ea"/>
          <a:cs typeface="+mn-cs"/>
        </a:defRPr>
      </a:lvl1pPr>
      <a:lvl2pPr marL="466481" algn="l" defTabSz="932962" rtl="0" eaLnBrk="1" latinLnBrk="0" hangingPunct="1">
        <a:defRPr lang="x-none" sz="1837" kern="1200">
          <a:solidFill>
            <a:schemeClr val="tx1"/>
          </a:solidFill>
          <a:latin typeface="+mn-lt"/>
          <a:ea typeface="+mn-ea"/>
          <a:cs typeface="+mn-cs"/>
        </a:defRPr>
      </a:lvl2pPr>
      <a:lvl3pPr marL="932962" algn="l" defTabSz="932962" rtl="0" eaLnBrk="1" latinLnBrk="0" hangingPunct="1">
        <a:defRPr lang="x-none" sz="1837" kern="1200">
          <a:solidFill>
            <a:schemeClr val="tx1"/>
          </a:solidFill>
          <a:latin typeface="+mn-lt"/>
          <a:ea typeface="+mn-ea"/>
          <a:cs typeface="+mn-cs"/>
        </a:defRPr>
      </a:lvl3pPr>
      <a:lvl4pPr marL="1399443" algn="l" defTabSz="932962" rtl="0" eaLnBrk="1" latinLnBrk="0" hangingPunct="1">
        <a:defRPr lang="x-none" sz="1837" kern="1200">
          <a:solidFill>
            <a:schemeClr val="tx1"/>
          </a:solidFill>
          <a:latin typeface="+mn-lt"/>
          <a:ea typeface="+mn-ea"/>
          <a:cs typeface="+mn-cs"/>
        </a:defRPr>
      </a:lvl4pPr>
      <a:lvl5pPr marL="1865925" algn="l" defTabSz="932962" rtl="0" eaLnBrk="1" latinLnBrk="0" hangingPunct="1">
        <a:defRPr lang="x-none" sz="1837" kern="1200">
          <a:solidFill>
            <a:schemeClr val="tx1"/>
          </a:solidFill>
          <a:latin typeface="+mn-lt"/>
          <a:ea typeface="+mn-ea"/>
          <a:cs typeface="+mn-cs"/>
        </a:defRPr>
      </a:lvl5pPr>
      <a:lvl6pPr marL="2332406" algn="l" defTabSz="932962" rtl="0" eaLnBrk="1" latinLnBrk="0" hangingPunct="1">
        <a:defRPr lang="x-none" sz="1837" kern="1200">
          <a:solidFill>
            <a:schemeClr val="tx1"/>
          </a:solidFill>
          <a:latin typeface="+mn-lt"/>
          <a:ea typeface="+mn-ea"/>
          <a:cs typeface="+mn-cs"/>
        </a:defRPr>
      </a:lvl6pPr>
      <a:lvl7pPr marL="2798887" algn="l" defTabSz="932962" rtl="0" eaLnBrk="1" latinLnBrk="0" hangingPunct="1">
        <a:defRPr lang="x-none" sz="1837" kern="1200">
          <a:solidFill>
            <a:schemeClr val="tx1"/>
          </a:solidFill>
          <a:latin typeface="+mn-lt"/>
          <a:ea typeface="+mn-ea"/>
          <a:cs typeface="+mn-cs"/>
        </a:defRPr>
      </a:lvl7pPr>
      <a:lvl8pPr marL="3265368" algn="l" defTabSz="932962" rtl="0" eaLnBrk="1" latinLnBrk="0" hangingPunct="1">
        <a:defRPr lang="x-none" sz="1837" kern="1200">
          <a:solidFill>
            <a:schemeClr val="tx1"/>
          </a:solidFill>
          <a:latin typeface="+mn-lt"/>
          <a:ea typeface="+mn-ea"/>
          <a:cs typeface="+mn-cs"/>
        </a:defRPr>
      </a:lvl8pPr>
      <a:lvl9pPr marL="3731849" algn="l" defTabSz="932962" rtl="0" eaLnBrk="1" latinLnBrk="0" hangingPunct="1">
        <a:defRPr lang="x-none" sz="1837"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10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Layout" Target="../slideLayouts/slideLayout35.xml"/><Relationship Id="rId1" Type="http://schemas.openxmlformats.org/officeDocument/2006/relationships/tags" Target="../tags/tag134.xml"/><Relationship Id="rId4" Type="http://schemas.openxmlformats.org/officeDocument/2006/relationships/image" Target="../media/image71.png"/></Relationships>
</file>

<file path=ppt/slides/_rels/slide10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slideLayout" Target="../slideLayouts/slideLayout32.xml"/><Relationship Id="rId1" Type="http://schemas.openxmlformats.org/officeDocument/2006/relationships/tags" Target="../tags/tag135.xml"/></Relationships>
</file>

<file path=ppt/slides/_rels/slide10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32.xml"/><Relationship Id="rId1" Type="http://schemas.openxmlformats.org/officeDocument/2006/relationships/tags" Target="../tags/tag136.xml"/><Relationship Id="rId4" Type="http://schemas.openxmlformats.org/officeDocument/2006/relationships/image" Target="../media/image74.png"/></Relationships>
</file>

<file path=ppt/slides/_rels/slide10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Layout" Target="../slideLayouts/slideLayout32.xml"/><Relationship Id="rId1" Type="http://schemas.openxmlformats.org/officeDocument/2006/relationships/tags" Target="../tags/tag137.xml"/><Relationship Id="rId4" Type="http://schemas.openxmlformats.org/officeDocument/2006/relationships/image" Target="../media/image75.png"/></Relationships>
</file>

<file path=ppt/slides/_rels/slide10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slideLayout" Target="../slideLayouts/slideLayout32.xml"/><Relationship Id="rId1" Type="http://schemas.openxmlformats.org/officeDocument/2006/relationships/tags" Target="../tags/tag138.xml"/><Relationship Id="rId4" Type="http://schemas.openxmlformats.org/officeDocument/2006/relationships/image" Target="../media/image77.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3.xml"/><Relationship Id="rId1" Type="http://schemas.openxmlformats.org/officeDocument/2006/relationships/tags" Target="../tags/tag139.xml"/><Relationship Id="rId4" Type="http://schemas.openxmlformats.org/officeDocument/2006/relationships/image" Target="../media/image78.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140.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tags" Target="../tags/tag141.xml"/><Relationship Id="rId4" Type="http://schemas.openxmlformats.org/officeDocument/2006/relationships/image" Target="../media/image79.jpe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tags" Target="../tags/tag142.xml"/><Relationship Id="rId4" Type="http://schemas.openxmlformats.org/officeDocument/2006/relationships/image" Target="../media/image80.jpe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143.xml"/><Relationship Id="rId4" Type="http://schemas.openxmlformats.org/officeDocument/2006/relationships/image" Target="../media/image8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144.xml"/><Relationship Id="rId4" Type="http://schemas.openxmlformats.org/officeDocument/2006/relationships/image" Target="../media/image82.jpe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tags" Target="../tags/tag145.xml"/><Relationship Id="rId4" Type="http://schemas.openxmlformats.org/officeDocument/2006/relationships/image" Target="../media/image83.jpe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tags" Target="../tags/tag146.xml"/><Relationship Id="rId4" Type="http://schemas.openxmlformats.org/officeDocument/2006/relationships/image" Target="../media/image84.jpeg"/></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7.xml"/></Relationships>
</file>

<file path=ppt/slides/_rels/slide11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slideLayout" Target="../slideLayouts/slideLayout4.xml"/><Relationship Id="rId1" Type="http://schemas.openxmlformats.org/officeDocument/2006/relationships/tags" Target="../tags/tag148.xml"/><Relationship Id="rId4" Type="http://schemas.openxmlformats.org/officeDocument/2006/relationships/image" Target="../media/image86.jpeg"/></Relationships>
</file>

<file path=ppt/slides/_rels/slide115.xml.rels><?xml version="1.0" encoding="UTF-8" standalone="yes"?>
<Relationships xmlns="http://schemas.openxmlformats.org/package/2006/relationships"><Relationship Id="rId3" Type="http://schemas.openxmlformats.org/officeDocument/2006/relationships/image" Target="../media/image87.gif"/><Relationship Id="rId2" Type="http://schemas.openxmlformats.org/officeDocument/2006/relationships/slideLayout" Target="../slideLayouts/slideLayout4.xml"/><Relationship Id="rId1" Type="http://schemas.openxmlformats.org/officeDocument/2006/relationships/tags" Target="../tags/tag149.xml"/><Relationship Id="rId4" Type="http://schemas.openxmlformats.org/officeDocument/2006/relationships/image" Target="../media/image88.pn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150.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1.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152.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4.xml"/><Relationship Id="rId1" Type="http://schemas.openxmlformats.org/officeDocument/2006/relationships/tags" Target="../tags/tag31.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11.png"/><Relationship Id="rId4" Type="http://schemas.openxmlformats.org/officeDocument/2006/relationships/diagramLayout" Target="../diagrams/layout2.xml"/><Relationship Id="rId9" Type="http://schemas.openxmlformats.org/officeDocument/2006/relationships/image" Target="../media/image10.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2.xml"/><Relationship Id="rId1" Type="http://schemas.openxmlformats.org/officeDocument/2006/relationships/tags" Target="../tags/tag154.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155.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3.xml"/><Relationship Id="rId1" Type="http://schemas.openxmlformats.org/officeDocument/2006/relationships/tags" Target="../tags/tag156.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3.xml"/><Relationship Id="rId1" Type="http://schemas.openxmlformats.org/officeDocument/2006/relationships/tags" Target="../tags/tag157.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158.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3.xml"/><Relationship Id="rId1" Type="http://schemas.openxmlformats.org/officeDocument/2006/relationships/tags" Target="../tags/tag159.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160.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3.xml"/><Relationship Id="rId1" Type="http://schemas.openxmlformats.org/officeDocument/2006/relationships/tags" Target="../tags/tag161.xml"/><Relationship Id="rId4" Type="http://schemas.openxmlformats.org/officeDocument/2006/relationships/image" Target="../media/image78.png"/></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3.xml"/><Relationship Id="rId1" Type="http://schemas.openxmlformats.org/officeDocument/2006/relationships/tags" Target="../tags/tag162.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16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32.xml"/><Relationship Id="rId4" Type="http://schemas.openxmlformats.org/officeDocument/2006/relationships/image" Target="../media/image12.png"/></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4.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3.xml"/><Relationship Id="rId1" Type="http://schemas.openxmlformats.org/officeDocument/2006/relationships/vmlDrawing" Target="../drawings/vmlDrawing4.vml"/><Relationship Id="rId5" Type="http://schemas.openxmlformats.org/officeDocument/2006/relationships/image" Target="../media/image13.emf"/><Relationship Id="rId4" Type="http://schemas.openxmlformats.org/officeDocument/2006/relationships/package" Target="../embeddings/Microsoft_Word_Document1.docx"/></Relationships>
</file>

<file path=ppt/slides/_rels/slide1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7.xml"/><Relationship Id="rId7" Type="http://schemas.openxmlformats.org/officeDocument/2006/relationships/diagramColors" Target="../diagrams/colors3.xml"/><Relationship Id="rId2" Type="http://schemas.openxmlformats.org/officeDocument/2006/relationships/slideLayout" Target="../slideLayouts/slideLayout32.xml"/><Relationship Id="rId1" Type="http://schemas.openxmlformats.org/officeDocument/2006/relationships/tags" Target="../tags/tag3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2.xml"/><Relationship Id="rId1" Type="http://schemas.openxmlformats.org/officeDocument/2006/relationships/tags" Target="../tags/tag3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2.xml"/><Relationship Id="rId1" Type="http://schemas.openxmlformats.org/officeDocument/2006/relationships/tags" Target="../tags/tag36.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4.xml"/><Relationship Id="rId1" Type="http://schemas.openxmlformats.org/officeDocument/2006/relationships/tags" Target="../tags/tag37.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3.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26.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slideLayout" Target="../slideLayouts/slideLayout32.xml"/><Relationship Id="rId1" Type="http://schemas.openxmlformats.org/officeDocument/2006/relationships/tags" Target="../tags/tag4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2.xml"/><Relationship Id="rId1" Type="http://schemas.openxmlformats.org/officeDocument/2006/relationships/tags" Target="../tags/tag46.xml"/><Relationship Id="rId4" Type="http://schemas.openxmlformats.org/officeDocument/2006/relationships/image" Target="../media/image19.emf"/></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32.xml"/><Relationship Id="rId1" Type="http://schemas.openxmlformats.org/officeDocument/2006/relationships/tags" Target="../tags/tag47.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32.xml"/><Relationship Id="rId1" Type="http://schemas.openxmlformats.org/officeDocument/2006/relationships/tags" Target="../tags/tag4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4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2.xml"/><Relationship Id="rId1" Type="http://schemas.openxmlformats.org/officeDocument/2006/relationships/tags" Target="../tags/tag51.xml"/><Relationship Id="rId5" Type="http://schemas.microsoft.com/office/2007/relationships/hdphoto" Target="../media/hdphoto1.wdp"/><Relationship Id="rId4" Type="http://schemas.openxmlformats.org/officeDocument/2006/relationships/image" Target="../media/image22.jpeg"/></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32.xml"/><Relationship Id="rId1" Type="http://schemas.openxmlformats.org/officeDocument/2006/relationships/tags" Target="../tags/tag52.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32.xml"/><Relationship Id="rId1" Type="http://schemas.openxmlformats.org/officeDocument/2006/relationships/tags" Target="../tags/tag53.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2.xml"/><Relationship Id="rId1" Type="http://schemas.openxmlformats.org/officeDocument/2006/relationships/tags" Target="../tags/tag54.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32.xml"/><Relationship Id="rId1" Type="http://schemas.openxmlformats.org/officeDocument/2006/relationships/tags" Target="../tags/tag55.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2.xml"/><Relationship Id="rId1" Type="http://schemas.openxmlformats.org/officeDocument/2006/relationships/tags" Target="../tags/tag56.xml"/><Relationship Id="rId5" Type="http://schemas.openxmlformats.org/officeDocument/2006/relationships/image" Target="../media/image30.png"/><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2.xml"/><Relationship Id="rId1" Type="http://schemas.openxmlformats.org/officeDocument/2006/relationships/tags" Target="../tags/tag57.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2.xml"/><Relationship Id="rId1" Type="http://schemas.openxmlformats.org/officeDocument/2006/relationships/tags" Target="../tags/tag58.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3.xml"/><Relationship Id="rId1" Type="http://schemas.openxmlformats.org/officeDocument/2006/relationships/tags" Target="../tags/tag23.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32.xml"/><Relationship Id="rId1" Type="http://schemas.openxmlformats.org/officeDocument/2006/relationships/tags" Target="../tags/tag59.xml"/><Relationship Id="rId4" Type="http://schemas.openxmlformats.org/officeDocument/2006/relationships/image" Target="../media/image23.jpeg"/></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32.xml"/><Relationship Id="rId1" Type="http://schemas.openxmlformats.org/officeDocument/2006/relationships/tags" Target="../tags/tag60.xml"/><Relationship Id="rId5" Type="http://schemas.openxmlformats.org/officeDocument/2006/relationships/image" Target="../media/image35.png"/><Relationship Id="rId4" Type="http://schemas.openxmlformats.org/officeDocument/2006/relationships/image" Target="../media/image34.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2.xml"/><Relationship Id="rId1" Type="http://schemas.openxmlformats.org/officeDocument/2006/relationships/tags" Target="../tags/tag62.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2.xml"/><Relationship Id="rId1" Type="http://schemas.openxmlformats.org/officeDocument/2006/relationships/tags" Target="../tags/tag63.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5.xml"/><Relationship Id="rId1" Type="http://schemas.openxmlformats.org/officeDocument/2006/relationships/tags" Target="../tags/tag64.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2.xml"/><Relationship Id="rId1" Type="http://schemas.openxmlformats.org/officeDocument/2006/relationships/tags" Target="../tags/tag65.xml"/><Relationship Id="rId4"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32.xml"/><Relationship Id="rId1" Type="http://schemas.openxmlformats.org/officeDocument/2006/relationships/tags" Target="../tags/tag66.xml"/><Relationship Id="rId4" Type="http://schemas.openxmlformats.org/officeDocument/2006/relationships/image" Target="../media/image41.png"/></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32.xml"/><Relationship Id="rId1" Type="http://schemas.openxmlformats.org/officeDocument/2006/relationships/tags" Target="../tags/tag67.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32.xml"/><Relationship Id="rId1" Type="http://schemas.openxmlformats.org/officeDocument/2006/relationships/tags" Target="../tags/tag6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32.xml"/><Relationship Id="rId1" Type="http://schemas.openxmlformats.org/officeDocument/2006/relationships/tags" Target="../tags/tag69.xml"/><Relationship Id="rId5" Type="http://schemas.openxmlformats.org/officeDocument/2006/relationships/image" Target="../media/image46.png"/><Relationship Id="rId4" Type="http://schemas.openxmlformats.org/officeDocument/2006/relationships/image" Target="../media/image45.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2.xml"/><Relationship Id="rId1" Type="http://schemas.openxmlformats.org/officeDocument/2006/relationships/tags" Target="../tags/tag70.xml"/><Relationship Id="rId5" Type="http://schemas.openxmlformats.org/officeDocument/2006/relationships/image" Target="../media/image48.png"/><Relationship Id="rId4" Type="http://schemas.openxmlformats.org/officeDocument/2006/relationships/image" Target="../media/image47.png"/></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32.xml"/><Relationship Id="rId1" Type="http://schemas.openxmlformats.org/officeDocument/2006/relationships/tags" Target="../tags/tag7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73.xml"/><Relationship Id="rId1" Type="http://schemas.openxmlformats.org/officeDocument/2006/relationships/vmlDrawing" Target="../drawings/vmlDrawing5.vml"/><Relationship Id="rId5" Type="http://schemas.openxmlformats.org/officeDocument/2006/relationships/image" Target="../media/image13.emf"/><Relationship Id="rId4" Type="http://schemas.openxmlformats.org/officeDocument/2006/relationships/package" Target="../embeddings/Microsoft_Word_Document2.docx"/></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4.xml"/></Relationships>
</file>

<file path=ppt/slides/_rels/slide5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22.xml"/><Relationship Id="rId7" Type="http://schemas.openxmlformats.org/officeDocument/2006/relationships/diagramColors" Target="../diagrams/colors4.xml"/><Relationship Id="rId2" Type="http://schemas.openxmlformats.org/officeDocument/2006/relationships/slideLayout" Target="../slideLayouts/slideLayout32.xml"/><Relationship Id="rId1" Type="http://schemas.openxmlformats.org/officeDocument/2006/relationships/tags" Target="../tags/tag75.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2.xml"/><Relationship Id="rId1" Type="http://schemas.openxmlformats.org/officeDocument/2006/relationships/tags" Target="../tags/tag76.xm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32.xml"/><Relationship Id="rId1" Type="http://schemas.openxmlformats.org/officeDocument/2006/relationships/tags" Target="../tags/tag7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2.xml"/><Relationship Id="rId1" Type="http://schemas.openxmlformats.org/officeDocument/2006/relationships/tags" Target="../tags/tag78.xml"/><Relationship Id="rId5" Type="http://schemas.openxmlformats.org/officeDocument/2006/relationships/image" Target="../media/image52.emf"/><Relationship Id="rId4" Type="http://schemas.openxmlformats.org/officeDocument/2006/relationships/image" Target="../media/image51.emf"/></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xml"/><Relationship Id="rId7" Type="http://schemas.openxmlformats.org/officeDocument/2006/relationships/diagramColors" Target="../diagrams/colors1.xml"/><Relationship Id="rId2" Type="http://schemas.openxmlformats.org/officeDocument/2006/relationships/slideLayout" Target="../slideLayouts/slideLayout33.xml"/><Relationship Id="rId1" Type="http://schemas.openxmlformats.org/officeDocument/2006/relationships/tags" Target="../tags/tag2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79.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tags" Target="../tags/tag80.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81.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2.xml"/><Relationship Id="rId1" Type="http://schemas.openxmlformats.org/officeDocument/2006/relationships/tags" Target="../tags/tag82.xml"/></Relationships>
</file>

<file path=ppt/slides/_rels/slide6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32.xml"/><Relationship Id="rId1" Type="http://schemas.openxmlformats.org/officeDocument/2006/relationships/tags" Target="../tags/tag83.xml"/></Relationships>
</file>

<file path=ppt/slides/_rels/slide6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32.xml"/><Relationship Id="rId1" Type="http://schemas.openxmlformats.org/officeDocument/2006/relationships/tags" Target="../tags/tag84.xml"/></Relationships>
</file>

<file path=ppt/slides/_rels/slide6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32.xml"/><Relationship Id="rId1" Type="http://schemas.openxmlformats.org/officeDocument/2006/relationships/tags" Target="../tags/tag85.xml"/></Relationships>
</file>

<file path=ppt/slides/_rels/slide6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slideLayout" Target="../slideLayouts/slideLayout32.xml"/><Relationship Id="rId1" Type="http://schemas.openxmlformats.org/officeDocument/2006/relationships/tags" Target="../tags/tag86.xml"/></Relationships>
</file>

<file path=ppt/slides/_rels/slide6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32.xml"/><Relationship Id="rId1" Type="http://schemas.openxmlformats.org/officeDocument/2006/relationships/tags" Target="../tags/tag87.xml"/></Relationships>
</file>

<file path=ppt/slides/_rels/slide6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Layout" Target="../slideLayouts/slideLayout32.xml"/><Relationship Id="rId1" Type="http://schemas.openxmlformats.org/officeDocument/2006/relationships/tags" Target="../tags/tag8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3.xml"/><Relationship Id="rId1" Type="http://schemas.openxmlformats.org/officeDocument/2006/relationships/tags" Target="../tags/tag26.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89.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90.xml"/></Relationships>
</file>

<file path=ppt/slides/_rels/slide7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32.xml"/><Relationship Id="rId1" Type="http://schemas.openxmlformats.org/officeDocument/2006/relationships/tags" Target="../tags/tag91.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9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95.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2.xml"/><Relationship Id="rId1" Type="http://schemas.openxmlformats.org/officeDocument/2006/relationships/tags" Target="../tags/tag96.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97.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9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99.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100.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101.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102.xml"/></Relationships>
</file>

<file path=ppt/slides/_rels/slide84.xml.rels><?xml version="1.0" encoding="UTF-8" standalone="yes"?>
<Relationships xmlns="http://schemas.openxmlformats.org/package/2006/relationships"><Relationship Id="rId8" Type="http://schemas.openxmlformats.org/officeDocument/2006/relationships/tags" Target="../tags/tag110.xml"/><Relationship Id="rId13" Type="http://schemas.openxmlformats.org/officeDocument/2006/relationships/tags" Target="../tags/tag115.xml"/><Relationship Id="rId18" Type="http://schemas.openxmlformats.org/officeDocument/2006/relationships/notesSlide" Target="../notesSlides/notesSlide31.xml"/><Relationship Id="rId3" Type="http://schemas.openxmlformats.org/officeDocument/2006/relationships/tags" Target="../tags/tag105.xml"/><Relationship Id="rId7" Type="http://schemas.openxmlformats.org/officeDocument/2006/relationships/tags" Target="../tags/tag109.xml"/><Relationship Id="rId12" Type="http://schemas.openxmlformats.org/officeDocument/2006/relationships/tags" Target="../tags/tag114.xml"/><Relationship Id="rId17" Type="http://schemas.openxmlformats.org/officeDocument/2006/relationships/slideLayout" Target="../slideLayouts/slideLayout34.xml"/><Relationship Id="rId2" Type="http://schemas.openxmlformats.org/officeDocument/2006/relationships/tags" Target="../tags/tag104.xml"/><Relationship Id="rId16" Type="http://schemas.openxmlformats.org/officeDocument/2006/relationships/tags" Target="../tags/tag118.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tags" Target="../tags/tag113.xml"/><Relationship Id="rId5" Type="http://schemas.openxmlformats.org/officeDocument/2006/relationships/tags" Target="../tags/tag107.xml"/><Relationship Id="rId15" Type="http://schemas.openxmlformats.org/officeDocument/2006/relationships/tags" Target="../tags/tag117.xml"/><Relationship Id="rId10" Type="http://schemas.openxmlformats.org/officeDocument/2006/relationships/tags" Target="../tags/tag112.xml"/><Relationship Id="rId4" Type="http://schemas.openxmlformats.org/officeDocument/2006/relationships/tags" Target="../tags/tag106.xml"/><Relationship Id="rId9" Type="http://schemas.openxmlformats.org/officeDocument/2006/relationships/tags" Target="../tags/tag111.xml"/><Relationship Id="rId14" Type="http://schemas.openxmlformats.org/officeDocument/2006/relationships/tags" Target="../tags/tag116.xml"/></Relationships>
</file>

<file path=ppt/slides/_rels/slide8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slideLayout" Target="../slideLayouts/slideLayout32.xml"/><Relationship Id="rId1" Type="http://schemas.openxmlformats.org/officeDocument/2006/relationships/tags" Target="../tags/tag119.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2.xml"/><Relationship Id="rId1" Type="http://schemas.openxmlformats.org/officeDocument/2006/relationships/tags" Target="../tags/tag120.xml"/><Relationship Id="rId4" Type="http://schemas.openxmlformats.org/officeDocument/2006/relationships/image" Target="../media/image61.jpe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2.xml"/><Relationship Id="rId1" Type="http://schemas.openxmlformats.org/officeDocument/2006/relationships/tags" Target="../tags/tag121.xml"/><Relationship Id="rId5" Type="http://schemas.openxmlformats.org/officeDocument/2006/relationships/image" Target="../media/image63.png"/><Relationship Id="rId4" Type="http://schemas.openxmlformats.org/officeDocument/2006/relationships/image" Target="../media/image62.jpe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122.xml"/></Relationships>
</file>

<file path=ppt/slides/_rels/slide8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Layout" Target="../slideLayouts/slideLayout4.xml"/><Relationship Id="rId1" Type="http://schemas.openxmlformats.org/officeDocument/2006/relationships/tags" Target="../tags/tag12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124.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2.xml"/><Relationship Id="rId1" Type="http://schemas.openxmlformats.org/officeDocument/2006/relationships/tags" Target="../tags/tag125.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126.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127.xml"/></Relationships>
</file>

<file path=ppt/slides/_rels/slide9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slideLayout" Target="../slideLayouts/slideLayout32.xml"/><Relationship Id="rId1" Type="http://schemas.openxmlformats.org/officeDocument/2006/relationships/tags" Target="../tags/tag128.xml"/><Relationship Id="rId5" Type="http://schemas.openxmlformats.org/officeDocument/2006/relationships/image" Target="../media/image67.png"/><Relationship Id="rId4" Type="http://schemas.openxmlformats.org/officeDocument/2006/relationships/image" Target="../media/image66.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129.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130.xml"/></Relationships>
</file>

<file path=ppt/slides/_rels/slide9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slideLayout" Target="../slideLayouts/slideLayout32.xml"/><Relationship Id="rId1" Type="http://schemas.openxmlformats.org/officeDocument/2006/relationships/tags" Target="../tags/tag131.xml"/></Relationships>
</file>

<file path=ppt/slides/_rels/slide9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slideLayout" Target="../slideLayouts/slideLayout32.xml"/><Relationship Id="rId1" Type="http://schemas.openxmlformats.org/officeDocument/2006/relationships/tags" Target="../tags/tag132.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1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0"/>
            <a:ext cx="7924800" cy="1752600"/>
          </a:xfrm>
        </p:spPr>
        <p:txBody>
          <a:bodyPr>
            <a:noAutofit/>
          </a:bodyPr>
          <a:lstStyle/>
          <a:p>
            <a:pPr lvl="0" algn="l" rtl="0"/>
            <a:r>
              <a:rPr lang="fr-FR" sz="3600" b="0" i="0" u="none" baseline="0" dirty="0"/>
              <a:t>ÉVALUATION NATIONALE DE LA CHAÎNE </a:t>
            </a:r>
            <a:r>
              <a:rPr lang="fr-FR" sz="3600" b="0" i="0" u="none" baseline="0" dirty="0" smtClean="0"/>
              <a:t>D’APPROVISIONNEMENT </a:t>
            </a:r>
            <a:r>
              <a:rPr lang="fr-FR" sz="3600" b="0" i="0" u="none" baseline="0" dirty="0"/>
              <a:t>(NSCA)</a:t>
            </a:r>
          </a:p>
        </p:txBody>
      </p:sp>
      <p:sp>
        <p:nvSpPr>
          <p:cNvPr id="3" name="Subtitle 2"/>
          <p:cNvSpPr>
            <a:spLocks noGrp="1"/>
          </p:cNvSpPr>
          <p:nvPr>
            <p:ph type="subTitle" idx="1"/>
          </p:nvPr>
        </p:nvSpPr>
        <p:spPr>
          <a:xfrm>
            <a:off x="685800" y="5181600"/>
            <a:ext cx="3429000" cy="1066800"/>
          </a:xfrm>
        </p:spPr>
        <p:txBody>
          <a:bodyPr>
            <a:normAutofit/>
          </a:bodyPr>
          <a:lstStyle/>
          <a:p>
            <a:pPr lvl="0" algn="l" rtl="0"/>
            <a:r>
              <a:rPr lang="fr-FR" sz="2400" b="0" i="1" u="none" baseline="0"/>
              <a:t>Date</a:t>
            </a:r>
          </a:p>
          <a:p>
            <a:pPr lvl="0" algn="l" rtl="0"/>
            <a:r>
              <a:rPr lang="fr-FR" sz="2400" b="0" i="1" u="none" baseline="0"/>
              <a:t>Ville, Pays </a:t>
            </a:r>
          </a:p>
        </p:txBody>
      </p:sp>
      <p:sp>
        <p:nvSpPr>
          <p:cNvPr id="5" name="Rectangle 4"/>
          <p:cNvSpPr/>
          <p:nvPr/>
        </p:nvSpPr>
        <p:spPr>
          <a:xfrm>
            <a:off x="685800" y="3962400"/>
            <a:ext cx="6398162" cy="1200329"/>
          </a:xfrm>
          <a:prstGeom prst="rect">
            <a:avLst/>
          </a:prstGeom>
        </p:spPr>
        <p:txBody>
          <a:bodyPr wrap="none">
            <a:spAutoFit/>
          </a:bodyPr>
          <a:lstStyle/>
          <a:p>
            <a:pPr algn="l" rtl="0">
              <a:spcBef>
                <a:spcPct val="0"/>
              </a:spcBef>
            </a:pPr>
            <a:r>
              <a:rPr lang="fr-FR" sz="3600" b="0" i="0" u="none" baseline="0" dirty="0">
                <a:solidFill>
                  <a:srgbClr val="FFFFFF"/>
                </a:solidFill>
                <a:latin typeface="Gill Sans MT"/>
                <a:ea typeface="+mj-ea"/>
                <a:cs typeface="Gill Sans MT"/>
              </a:rPr>
              <a:t>FORMATION À LA COLLECTE </a:t>
            </a:r>
            <a:r>
              <a:rPr lang="fr-FR" sz="3600" b="0" i="0" u="none" baseline="0" dirty="0" smtClean="0">
                <a:solidFill>
                  <a:srgbClr val="FFFFFF"/>
                </a:solidFill>
                <a:latin typeface="Gill Sans MT"/>
                <a:ea typeface="+mj-ea"/>
                <a:cs typeface="Gill Sans MT"/>
              </a:rPr>
              <a:t/>
            </a:r>
            <a:br>
              <a:rPr lang="fr-FR" sz="3600" b="0" i="0" u="none" baseline="0" dirty="0" smtClean="0">
                <a:solidFill>
                  <a:srgbClr val="FFFFFF"/>
                </a:solidFill>
                <a:latin typeface="Gill Sans MT"/>
                <a:ea typeface="+mj-ea"/>
                <a:cs typeface="Gill Sans MT"/>
              </a:rPr>
            </a:br>
            <a:r>
              <a:rPr lang="fr-FR" sz="3600" b="0" i="0" u="none" baseline="0" dirty="0" smtClean="0">
                <a:solidFill>
                  <a:srgbClr val="FFFFFF"/>
                </a:solidFill>
                <a:latin typeface="Gill Sans MT"/>
                <a:ea typeface="+mj-ea"/>
                <a:cs typeface="Gill Sans MT"/>
              </a:rPr>
              <a:t>DE </a:t>
            </a:r>
            <a:r>
              <a:rPr lang="fr-FR" sz="3600" b="0" i="0" u="none" baseline="0" dirty="0">
                <a:solidFill>
                  <a:srgbClr val="FFFFFF"/>
                </a:solidFill>
                <a:latin typeface="Gill Sans MT"/>
                <a:ea typeface="+mj-ea"/>
                <a:cs typeface="Gill Sans MT"/>
              </a:rPr>
              <a:t>DONNÉES</a:t>
            </a:r>
          </a:p>
        </p:txBody>
      </p:sp>
    </p:spTree>
    <p:extLst>
      <p:ext uri="{BB962C8B-B14F-4D97-AF65-F5344CB8AC3E}">
        <p14:creationId xmlns:p14="http://schemas.microsoft.com/office/powerpoint/2010/main" val="3908411000"/>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dirty="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fr-FR" sz="600" b="0" i="0" u="none" strike="noStrike" kern="1200" cap="none" spc="0" normalizeH="0" baseline="0" noProof="0" dirty="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77332" y="381000"/>
            <a:ext cx="8314267" cy="954107"/>
          </a:xfrm>
        </p:spPr>
        <p:txBody>
          <a:bodyPr/>
          <a:lstStyle/>
          <a:p>
            <a:r>
              <a:rPr lang="fr-FR" b="1" dirty="0">
                <a:solidFill>
                  <a:srgbClr val="C00000"/>
                </a:solidFill>
              </a:rPr>
              <a:t>UTILISATION </a:t>
            </a:r>
            <a:r>
              <a:rPr lang="fr-FR" b="1" i="0" u="none" baseline="0" dirty="0" smtClean="0">
                <a:solidFill>
                  <a:srgbClr val="C00000"/>
                </a:solidFill>
              </a:rPr>
              <a:t>DE L’OUTIL NSCA 2.0 POUR </a:t>
            </a:r>
            <a:br>
              <a:rPr lang="fr-FR" b="1" i="0" u="none" baseline="0" dirty="0" smtClean="0">
                <a:solidFill>
                  <a:srgbClr val="C00000"/>
                </a:solidFill>
              </a:rPr>
            </a:br>
            <a:r>
              <a:rPr lang="fr-FR" b="1" i="0" u="none" baseline="0" dirty="0" smtClean="0">
                <a:solidFill>
                  <a:srgbClr val="C00000"/>
                </a:solidFill>
              </a:rPr>
              <a:t>LE PAYS X</a:t>
            </a:r>
            <a:endParaRPr lang="fr-FR" dirty="0">
              <a:solidFill>
                <a:srgbClr val="C00000"/>
              </a:solidFill>
            </a:endParaRPr>
          </a:p>
        </p:txBody>
      </p:sp>
      <p:sp>
        <p:nvSpPr>
          <p:cNvPr id="3" name="Rectangle 2"/>
          <p:cNvSpPr/>
          <p:nvPr/>
        </p:nvSpPr>
        <p:spPr>
          <a:xfrm>
            <a:off x="711200" y="1433155"/>
            <a:ext cx="8128000" cy="4893647"/>
          </a:xfrm>
          <a:prstGeom prst="rect">
            <a:avLst/>
          </a:prstGeom>
        </p:spPr>
        <p:txBody>
          <a:bodyPr wrap="square">
            <a:spAutoFit/>
          </a:bodyPr>
          <a:lstStyle/>
          <a:p>
            <a:pPr marL="457200" lvl="0" indent="-457200">
              <a:buFont typeface="+mj-lt"/>
              <a:buAutoNum type="arabicPeriod"/>
            </a:pPr>
            <a:r>
              <a:rPr lang="fr-FR" sz="2400" b="0" i="0" u="none" baseline="0" dirty="0"/>
              <a:t>Harmoniser les plans de travail des partenaires pour traiter les </a:t>
            </a:r>
            <a:r>
              <a:rPr lang="fr-FR" sz="2400" dirty="0"/>
              <a:t>lacunes </a:t>
            </a:r>
            <a:r>
              <a:rPr lang="fr-FR" sz="2400" b="0" i="0" u="none" baseline="0" dirty="0"/>
              <a:t>ou les goulots </a:t>
            </a:r>
            <a:r>
              <a:rPr lang="fr-FR" sz="2400" b="0" i="0" u="none" baseline="0" dirty="0" smtClean="0"/>
              <a:t>d’étranglement </a:t>
            </a:r>
            <a:r>
              <a:rPr lang="fr-FR" sz="2400" b="0" i="0" u="none" baseline="0" dirty="0"/>
              <a:t>détectés.</a:t>
            </a:r>
          </a:p>
          <a:p>
            <a:pPr marL="457200" lvl="0" indent="-457200" algn="l" rtl="0">
              <a:buFont typeface="+mj-lt"/>
              <a:buAutoNum type="arabicPeriod"/>
            </a:pPr>
            <a:r>
              <a:rPr lang="fr-FR" sz="2400" b="0" i="0" u="none" baseline="0" dirty="0"/>
              <a:t>Documenter les performances actuelles et partager les bonnes pratiques </a:t>
            </a:r>
            <a:r>
              <a:rPr lang="fr-FR" sz="2400" b="0" i="0" u="none" baseline="0" dirty="0" smtClean="0"/>
              <a:t>d’un </a:t>
            </a:r>
            <a:r>
              <a:rPr lang="fr-FR" sz="2400" b="0" i="0" u="none" baseline="0" dirty="0"/>
              <a:t>site à </a:t>
            </a:r>
            <a:r>
              <a:rPr lang="fr-FR" sz="2400" b="0" i="0" u="none" baseline="0" dirty="0" smtClean="0"/>
              <a:t>l’autre</a:t>
            </a:r>
            <a:r>
              <a:rPr lang="fr-FR" sz="2400" b="0" i="0" u="none" baseline="0" dirty="0"/>
              <a:t>.</a:t>
            </a:r>
          </a:p>
          <a:p>
            <a:pPr marL="457200" lvl="0" indent="-457200" algn="l" rtl="0">
              <a:buFont typeface="+mj-lt"/>
              <a:buAutoNum type="arabicPeriod"/>
            </a:pPr>
            <a:r>
              <a:rPr lang="fr-FR" sz="2400" b="0" i="0" u="none" baseline="0" dirty="0"/>
              <a:t>Disposer </a:t>
            </a:r>
            <a:r>
              <a:rPr lang="fr-FR" sz="2400" b="0" i="0" u="none" baseline="0" dirty="0" smtClean="0"/>
              <a:t>d’un </a:t>
            </a:r>
            <a:r>
              <a:rPr lang="fr-FR" sz="2400" b="0" i="0" u="none" baseline="0" dirty="0"/>
              <a:t>outil de sensibilisation pour obtenir des financements supplémentaires.</a:t>
            </a:r>
          </a:p>
          <a:p>
            <a:pPr marL="457200" lvl="0" indent="-457200" algn="l" rtl="0">
              <a:buFont typeface="+mj-lt"/>
              <a:buAutoNum type="arabicPeriod"/>
            </a:pPr>
            <a:r>
              <a:rPr lang="fr-FR" sz="2400" b="0" i="0" u="none" baseline="0" dirty="0"/>
              <a:t>Favoriser la prise de décisions </a:t>
            </a:r>
            <a:r>
              <a:rPr lang="fr-FR" sz="2400" b="0" i="0" u="none" baseline="0" dirty="0" smtClean="0"/>
              <a:t>d’investissement </a:t>
            </a:r>
            <a:r>
              <a:rPr lang="fr-FR" sz="2400" b="0" i="0" u="none" baseline="0" dirty="0"/>
              <a:t>éclairées concernant la chaîne </a:t>
            </a:r>
            <a:r>
              <a:rPr lang="fr-FR" sz="2400" b="0" i="0" u="none" baseline="0" dirty="0" smtClean="0"/>
              <a:t>d’approvisionnement </a:t>
            </a:r>
            <a:r>
              <a:rPr lang="fr-FR" sz="2400" b="0" i="0" u="none" baseline="0" dirty="0"/>
              <a:t>de la santé publique.</a:t>
            </a:r>
          </a:p>
          <a:p>
            <a:pPr marL="457200" lvl="0" indent="-457200" algn="l" rtl="0">
              <a:buFont typeface="+mj-lt"/>
              <a:buAutoNum type="arabicPeriod"/>
            </a:pPr>
            <a:r>
              <a:rPr lang="fr-FR" sz="2400" b="0" i="0" u="none" baseline="0" dirty="0"/>
              <a:t>Éclairer la planification stratégique concernant </a:t>
            </a:r>
            <a:r>
              <a:rPr lang="fr-FR" sz="2400" b="0" i="0" u="none" baseline="0" dirty="0" smtClean="0"/>
              <a:t/>
            </a:r>
            <a:br>
              <a:rPr lang="fr-FR" sz="2400" b="0" i="0" u="none" baseline="0" dirty="0" smtClean="0"/>
            </a:br>
            <a:r>
              <a:rPr lang="fr-FR" sz="2400" b="0" i="0" u="none" baseline="0" dirty="0" smtClean="0"/>
              <a:t>[</a:t>
            </a:r>
            <a:r>
              <a:rPr lang="fr-FR" sz="2400" b="0" i="0" u="none" baseline="0" dirty="0"/>
              <a:t>Insérer les </a:t>
            </a:r>
            <a:r>
              <a:rPr lang="fr-FR" sz="2400" b="0" i="0" u="none" baseline="0" dirty="0" smtClean="0"/>
              <a:t>documents </a:t>
            </a:r>
            <a:r>
              <a:rPr lang="fr-FR" sz="2400" b="0" i="0" u="none" baseline="0" dirty="0"/>
              <a:t>relatifs aux </a:t>
            </a:r>
            <a:r>
              <a:rPr lang="fr-FR" sz="2400" b="0" i="0" u="none" baseline="0" dirty="0" smtClean="0"/>
              <a:t>politiques</a:t>
            </a:r>
            <a:r>
              <a:rPr lang="fr-FR" sz="2400" b="0" i="0" u="none" baseline="0" dirty="0"/>
              <a:t>]</a:t>
            </a:r>
          </a:p>
          <a:p>
            <a:pPr marL="457200" lvl="0" indent="-457200" algn="l" rtl="0">
              <a:buFont typeface="+mj-lt"/>
              <a:buAutoNum type="arabicPeriod"/>
            </a:pPr>
            <a:endParaRPr lang="fr-FR" sz="2400" dirty="0"/>
          </a:p>
          <a:p>
            <a:pPr marL="457200" lvl="0" indent="-457200" algn="l" rtl="0">
              <a:buFont typeface="+mj-lt"/>
              <a:buAutoNum type="arabicPeriod"/>
            </a:pPr>
            <a:endParaRPr lang="fr-FR" sz="2400" dirty="0"/>
          </a:p>
        </p:txBody>
      </p:sp>
    </p:spTree>
    <p:custDataLst>
      <p:tags r:id="rId1"/>
    </p:custDataLst>
    <p:extLst>
      <p:ext uri="{BB962C8B-B14F-4D97-AF65-F5344CB8AC3E}">
        <p14:creationId xmlns:p14="http://schemas.microsoft.com/office/powerpoint/2010/main" val="1281109333"/>
      </p:ext>
    </p:extLst>
  </p:cSld>
  <p:clrMapOvr>
    <a:masterClrMapping/>
  </p:clrMapOvr>
  <p:transition spd="slow">
    <p:push dir="u"/>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0"/>
            <a:ext cx="4714875" cy="754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a:xfrm>
            <a:off x="0" y="4114800"/>
            <a:ext cx="228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0"/>
            <a:ext cx="4762500" cy="76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a:off x="4381500" y="2514600"/>
            <a:ext cx="228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a:p>
        </p:txBody>
      </p:sp>
    </p:spTree>
    <p:custDataLst>
      <p:tags r:id="rId1"/>
    </p:custDataLst>
    <p:extLst>
      <p:ext uri="{BB962C8B-B14F-4D97-AF65-F5344CB8AC3E}">
        <p14:creationId xmlns:p14="http://schemas.microsoft.com/office/powerpoint/2010/main" val="96323882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606425"/>
            <a:ext cx="3524250" cy="5638800"/>
          </a:xfrm>
          <a:prstGeom prst="rect">
            <a:avLst/>
          </a:prstGeom>
        </p:spPr>
      </p:pic>
      <p:sp>
        <p:nvSpPr>
          <p:cNvPr id="67586" name="Title 1"/>
          <p:cNvSpPr>
            <a:spLocks noGrp="1"/>
          </p:cNvSpPr>
          <p:nvPr>
            <p:ph type="title"/>
          </p:nvPr>
        </p:nvSpPr>
        <p:spPr>
          <a:xfrm>
            <a:off x="685800" y="2667000"/>
            <a:ext cx="4343400" cy="758825"/>
          </a:xfrm>
        </p:spPr>
        <p:txBody>
          <a:bodyPr>
            <a:noAutofit/>
          </a:bodyPr>
          <a:lstStyle/>
          <a:p>
            <a:r>
              <a:rPr lang="fr-FR" dirty="0">
                <a:cs typeface="Arial" charset="0"/>
              </a:rPr>
              <a:t>Une fois le questionnaire rempli et </a:t>
            </a:r>
            <a:r>
              <a:rPr lang="fr-FR" dirty="0" smtClean="0">
                <a:cs typeface="Arial" charset="0"/>
              </a:rPr>
              <a:t>l’entretien </a:t>
            </a:r>
            <a:r>
              <a:rPr lang="fr-FR" dirty="0">
                <a:cs typeface="Arial" charset="0"/>
              </a:rPr>
              <a:t>terminé</a:t>
            </a:r>
            <a:r>
              <a:rPr lang="fr-FR" dirty="0" smtClean="0">
                <a:cs typeface="Arial" charset="0"/>
              </a:rPr>
              <a:t>, </a:t>
            </a:r>
            <a:r>
              <a:rPr lang="fr-FR" b="0" i="0" u="none" baseline="0" dirty="0">
                <a:cs typeface="Arial" charset="0"/>
              </a:rPr>
              <a:t>appuyez sur </a:t>
            </a:r>
            <a:r>
              <a:rPr lang="fr-FR" b="0" i="0" u="none" baseline="0" dirty="0" smtClean="0">
                <a:cs typeface="Arial" charset="0"/>
              </a:rPr>
              <a:t>le </a:t>
            </a:r>
            <a:r>
              <a:rPr lang="fr-FR" b="0" i="0" u="none" baseline="0" dirty="0">
                <a:cs typeface="Arial" charset="0"/>
              </a:rPr>
              <a:t>bouton « ENREGISTRER </a:t>
            </a:r>
            <a:r>
              <a:rPr lang="fr-FR" b="0" i="0" u="none" baseline="0" dirty="0" smtClean="0">
                <a:cs typeface="Arial" charset="0"/>
              </a:rPr>
              <a:t/>
            </a:r>
            <a:br>
              <a:rPr lang="fr-FR" b="0" i="0" u="none" baseline="0" dirty="0" smtClean="0">
                <a:cs typeface="Arial" charset="0"/>
              </a:rPr>
            </a:br>
            <a:r>
              <a:rPr lang="fr-FR" b="0" i="0" u="none" baseline="0" dirty="0" smtClean="0">
                <a:cs typeface="Arial" charset="0"/>
              </a:rPr>
              <a:t>ET </a:t>
            </a:r>
            <a:r>
              <a:rPr lang="fr-FR" b="0" i="0" u="none" baseline="0" dirty="0">
                <a:cs typeface="Arial" charset="0"/>
              </a:rPr>
              <a:t>QUITTER ».</a:t>
            </a:r>
          </a:p>
        </p:txBody>
      </p:sp>
      <p:sp>
        <p:nvSpPr>
          <p:cNvPr id="67587" name="Slide Number Placeholder 3"/>
          <p:cNvSpPr>
            <a:spLocks noGrp="1"/>
          </p:cNvSpPr>
          <p:nvPr>
            <p:ph type="sldNum" sz="quarter" idx="4294967295"/>
          </p:nvPr>
        </p:nvSpPr>
        <p:spPr bwMode="auto">
          <a:xfrm>
            <a:off x="8610600" y="6477000"/>
            <a:ext cx="457200" cy="30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algn="r" rtl="0" eaLnBrk="1" hangingPunct="1">
              <a:spcBef>
                <a:spcPct val="0"/>
              </a:spcBef>
              <a:buClrTx/>
              <a:buFontTx/>
              <a:buNone/>
            </a:pPr>
            <a:fld id="{CCD178D5-9F43-C140-A5F8-9F5936CED971}" type="slidenum">
              <a:rPr sz="1800">
                <a:solidFill>
                  <a:srgbClr val="000000"/>
                </a:solidFill>
                <a:latin typeface="Arial" charset="0"/>
                <a:ea typeface="Arial" charset="0"/>
                <a:cs typeface="Arial" charset="0"/>
              </a:rPr>
              <a:pPr eaLnBrk="1" hangingPunct="1">
                <a:spcBef>
                  <a:spcPct val="0"/>
                </a:spcBef>
                <a:buClrTx/>
                <a:buFontTx/>
                <a:buNone/>
              </a:pPr>
              <a:t>101</a:t>
            </a:fld>
            <a:endParaRPr lang="fr-FR" altLang="en-US" sz="1800">
              <a:solidFill>
                <a:srgbClr val="000000"/>
              </a:solidFill>
              <a:latin typeface="Arial" charset="0"/>
              <a:ea typeface="Arial" charset="0"/>
              <a:cs typeface="Arial" charset="0"/>
            </a:endParaRPr>
          </a:p>
        </p:txBody>
      </p:sp>
      <p:sp>
        <p:nvSpPr>
          <p:cNvPr id="7" name="Oval 6"/>
          <p:cNvSpPr/>
          <p:nvPr/>
        </p:nvSpPr>
        <p:spPr>
          <a:xfrm>
            <a:off x="6219825" y="3810000"/>
            <a:ext cx="1752600" cy="609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Tree>
    <p:custDataLst>
      <p:tags r:id="rId1"/>
    </p:custDataLst>
    <p:extLst>
      <p:ext uri="{BB962C8B-B14F-4D97-AF65-F5344CB8AC3E}">
        <p14:creationId xmlns:p14="http://schemas.microsoft.com/office/powerpoint/2010/main" val="3537048743"/>
      </p:ext>
    </p:extLst>
  </p:cSld>
  <p:clrMapOvr>
    <a:masterClrMapping/>
  </p:clrMapOvr>
  <p:transition spd="slow">
    <p:push dir="u"/>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0019" y="1485932"/>
            <a:ext cx="2965970" cy="4745552"/>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40164"/>
          <a:stretch/>
        </p:blipFill>
        <p:spPr>
          <a:xfrm>
            <a:off x="266917" y="1733035"/>
            <a:ext cx="3384544" cy="3240285"/>
          </a:xfrm>
          <a:prstGeom prst="rect">
            <a:avLst/>
          </a:prstGeom>
        </p:spPr>
      </p:pic>
      <p:sp>
        <p:nvSpPr>
          <p:cNvPr id="68610" name="Title 1"/>
          <p:cNvSpPr>
            <a:spLocks noGrp="1"/>
          </p:cNvSpPr>
          <p:nvPr>
            <p:ph type="title"/>
          </p:nvPr>
        </p:nvSpPr>
        <p:spPr>
          <a:xfrm>
            <a:off x="472888" y="685800"/>
            <a:ext cx="8229600" cy="838200"/>
          </a:xfrm>
        </p:spPr>
        <p:txBody>
          <a:bodyPr>
            <a:noAutofit/>
          </a:bodyPr>
          <a:lstStyle/>
          <a:p>
            <a:pPr algn="l" rtl="0" eaLnBrk="1" hangingPunct="1"/>
            <a:r>
              <a:rPr lang="fr-FR" b="1" i="0" u="none" baseline="0" dirty="0">
                <a:cs typeface="Arial" charset="0"/>
              </a:rPr>
              <a:t>Les modifications peuvent être effectuées </a:t>
            </a:r>
            <a:r>
              <a:rPr lang="fr-FR" b="1" i="0" u="none" baseline="0" dirty="0" smtClean="0">
                <a:cs typeface="Arial" charset="0"/>
              </a:rPr>
              <a:t/>
            </a:r>
            <a:br>
              <a:rPr lang="fr-FR" b="1" i="0" u="none" baseline="0" dirty="0" smtClean="0">
                <a:cs typeface="Arial" charset="0"/>
              </a:rPr>
            </a:br>
            <a:r>
              <a:rPr lang="fr-FR" b="1" i="0" u="none" baseline="0" dirty="0" smtClean="0">
                <a:cs typeface="Arial" charset="0"/>
              </a:rPr>
              <a:t>en </a:t>
            </a:r>
            <a:r>
              <a:rPr lang="fr-FR" b="1" i="0" u="none" baseline="0" dirty="0">
                <a:cs typeface="Arial" charset="0"/>
              </a:rPr>
              <a:t>cliquant sur « MODIFIER LE FORMULAIRE ENREGISTRÉ ».</a:t>
            </a:r>
            <a:endParaRPr lang="fr-FR" altLang="en-US" b="1" dirty="0">
              <a:cs typeface="Arial" charset="0"/>
            </a:endParaRPr>
          </a:p>
        </p:txBody>
      </p:sp>
      <p:sp>
        <p:nvSpPr>
          <p:cNvPr id="8" name="Oval 7"/>
          <p:cNvSpPr/>
          <p:nvPr/>
        </p:nvSpPr>
        <p:spPr>
          <a:xfrm>
            <a:off x="1428797" y="3009773"/>
            <a:ext cx="1060784" cy="43688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9" name="Title 1"/>
          <p:cNvSpPr txBox="1">
            <a:spLocks/>
          </p:cNvSpPr>
          <p:nvPr/>
        </p:nvSpPr>
        <p:spPr>
          <a:xfrm>
            <a:off x="3384544" y="4973320"/>
            <a:ext cx="1644656" cy="1258164"/>
          </a:xfrm>
          <a:prstGeom prst="rect">
            <a:avLst/>
          </a:prstGeom>
        </p:spPr>
        <p:txBody>
          <a:bodyPr vert="horz" lIns="91440" tIns="45720" rIns="91440" bIns="45720" rtlCol="0" anchor="b" anchorCtr="0">
            <a:normAutofit fontScale="400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r" rtl="0">
              <a:lnSpc>
                <a:spcPct val="110000"/>
              </a:lnSpc>
            </a:pPr>
            <a:r>
              <a:rPr lang="fr-FR" sz="3200" b="0" i="0" u="none" baseline="0" dirty="0">
                <a:cs typeface="Arial" charset="0"/>
              </a:rPr>
              <a:t>Une fois les modifications apportées, cliquez sur ENREGISTRER </a:t>
            </a:r>
            <a:r>
              <a:rPr lang="fr-FR" sz="3200" b="0" i="0" u="none" baseline="0" dirty="0" smtClean="0">
                <a:cs typeface="Arial" charset="0"/>
              </a:rPr>
              <a:t>ET </a:t>
            </a:r>
            <a:r>
              <a:rPr lang="fr-FR" sz="3200" b="0" i="0" u="none" baseline="0" dirty="0">
                <a:cs typeface="Arial" charset="0"/>
              </a:rPr>
              <a:t>QUITTER.</a:t>
            </a:r>
            <a:endParaRPr lang="fr-FR" altLang="en-US" sz="3200" dirty="0">
              <a:cs typeface="Arial" charset="0"/>
            </a:endParaRPr>
          </a:p>
        </p:txBody>
      </p:sp>
      <p:sp>
        <p:nvSpPr>
          <p:cNvPr id="13" name="Title 1"/>
          <p:cNvSpPr txBox="1">
            <a:spLocks/>
          </p:cNvSpPr>
          <p:nvPr/>
        </p:nvSpPr>
        <p:spPr>
          <a:xfrm>
            <a:off x="3616484" y="1905000"/>
            <a:ext cx="1490333" cy="758825"/>
          </a:xfrm>
          <a:prstGeom prst="rect">
            <a:avLst/>
          </a:prstGeom>
        </p:spPr>
        <p:txBody>
          <a:bodyPr vert="horz" lIns="91440" tIns="45720" rIns="91440" bIns="45720" rtlCol="0" anchor="b" anchorCtr="0">
            <a:normAutofit fontScale="400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r" rtl="0"/>
            <a:r>
              <a:rPr lang="fr-FR" sz="3200" b="0" i="0" u="none" baseline="0" dirty="0">
                <a:cs typeface="Arial" charset="0"/>
              </a:rPr>
              <a:t>Sélectionnez la question que vous voulez modifier. </a:t>
            </a:r>
            <a:endParaRPr lang="fr-FR" altLang="en-US" sz="3200" dirty="0">
              <a:cs typeface="Arial" charset="0"/>
            </a:endParaRPr>
          </a:p>
        </p:txBody>
      </p:sp>
    </p:spTree>
    <p:custDataLst>
      <p:tags r:id="rId1"/>
    </p:custDataLst>
    <p:extLst>
      <p:ext uri="{BB962C8B-B14F-4D97-AF65-F5344CB8AC3E}">
        <p14:creationId xmlns:p14="http://schemas.microsoft.com/office/powerpoint/2010/main" val="1954340000"/>
      </p:ext>
    </p:extLst>
  </p:cSld>
  <p:clrMapOvr>
    <a:masterClrMapping/>
  </p:clrMapOvr>
  <p:transition spd="slow">
    <p:push dir="u"/>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b="40164"/>
          <a:stretch/>
        </p:blipFill>
        <p:spPr>
          <a:xfrm>
            <a:off x="346173" y="1853348"/>
            <a:ext cx="3384544" cy="3240285"/>
          </a:xfrm>
          <a:prstGeom prst="rect">
            <a:avLst/>
          </a:prstGeom>
        </p:spPr>
      </p:pic>
      <p:sp>
        <p:nvSpPr>
          <p:cNvPr id="72706" name="Title 1"/>
          <p:cNvSpPr>
            <a:spLocks noGrp="1"/>
          </p:cNvSpPr>
          <p:nvPr>
            <p:ph type="title"/>
          </p:nvPr>
        </p:nvSpPr>
        <p:spPr>
          <a:xfrm>
            <a:off x="457200" y="420687"/>
            <a:ext cx="8364538" cy="874713"/>
          </a:xfrm>
        </p:spPr>
        <p:txBody>
          <a:bodyPr>
            <a:noAutofit/>
          </a:bodyPr>
          <a:lstStyle/>
          <a:p>
            <a:pPr algn="l" rtl="0" eaLnBrk="1" hangingPunct="1"/>
            <a:r>
              <a:rPr lang="fr-FR" sz="2400" b="0" i="0" u="none" baseline="0" dirty="0">
                <a:cs typeface="Arial" charset="0"/>
              </a:rPr>
              <a:t>Une fois le formulaire enregistré, cliquer sur ENVOYER LE FORMULAIRE FINALISÉ. </a:t>
            </a:r>
            <a:r>
              <a:rPr lang="fr-FR" sz="2400" b="0" i="0" u="none" baseline="0" dirty="0" smtClean="0">
                <a:cs typeface="Arial" charset="0"/>
              </a:rPr>
              <a:t>Sélectionnez </a:t>
            </a:r>
            <a:r>
              <a:rPr lang="fr-FR" sz="2400" b="0" i="0" u="none" baseline="0" dirty="0">
                <a:cs typeface="Arial" charset="0"/>
              </a:rPr>
              <a:t>le formulaire à envoyer </a:t>
            </a:r>
            <a:r>
              <a:rPr lang="fr-FR" sz="2400" b="0" i="0" u="none" baseline="0" dirty="0" smtClean="0">
                <a:cs typeface="Arial" charset="0"/>
              </a:rPr>
              <a:t/>
            </a:r>
            <a:br>
              <a:rPr lang="fr-FR" sz="2400" b="0" i="0" u="none" baseline="0" dirty="0" smtClean="0">
                <a:cs typeface="Arial" charset="0"/>
              </a:rPr>
            </a:br>
            <a:r>
              <a:rPr lang="fr-FR" sz="2400" b="0" i="0" u="none" baseline="0" dirty="0" smtClean="0">
                <a:cs typeface="Arial" charset="0"/>
              </a:rPr>
              <a:t>et </a:t>
            </a:r>
            <a:r>
              <a:rPr lang="fr-FR" sz="2400" b="0" i="0" u="none" baseline="0" dirty="0">
                <a:cs typeface="Arial" charset="0"/>
              </a:rPr>
              <a:t>cliquer sur « ENVOYER LA SÉLECTION ».</a:t>
            </a:r>
          </a:p>
        </p:txBody>
      </p:sp>
      <p:sp>
        <p:nvSpPr>
          <p:cNvPr id="7" name="Oval 6"/>
          <p:cNvSpPr/>
          <p:nvPr/>
        </p:nvSpPr>
        <p:spPr>
          <a:xfrm>
            <a:off x="1406759" y="3567113"/>
            <a:ext cx="1676400" cy="5032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0" name="Right Arrow 9"/>
          <p:cNvSpPr/>
          <p:nvPr/>
        </p:nvSpPr>
        <p:spPr>
          <a:xfrm>
            <a:off x="3730717" y="3436657"/>
            <a:ext cx="959785" cy="6781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pic>
        <p:nvPicPr>
          <p:cNvPr id="72712"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39728" y="1335601"/>
            <a:ext cx="3183964" cy="5093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 8"/>
          <p:cNvSpPr/>
          <p:nvPr/>
        </p:nvSpPr>
        <p:spPr>
          <a:xfrm rot="5400000">
            <a:off x="7702165" y="1624748"/>
            <a:ext cx="408104"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1" name="Rectangular Callout 10"/>
          <p:cNvSpPr/>
          <p:nvPr/>
        </p:nvSpPr>
        <p:spPr>
          <a:xfrm>
            <a:off x="4801628" y="3200400"/>
            <a:ext cx="2053197" cy="1524000"/>
          </a:xfrm>
          <a:prstGeom prst="wedgeRectCallout">
            <a:avLst>
              <a:gd name="adj1" fmla="val 88383"/>
              <a:gd name="adj2" fmla="val 17124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b="1" i="0" u="none" baseline="0" dirty="0" smtClean="0">
                <a:solidFill>
                  <a:prstClr val="white"/>
                </a:solidFill>
              </a:rPr>
              <a:t>Envoyez </a:t>
            </a:r>
            <a:r>
              <a:rPr lang="fr-FR" b="1" i="0" u="none" baseline="0" dirty="0">
                <a:solidFill>
                  <a:prstClr val="white"/>
                </a:solidFill>
              </a:rPr>
              <a:t>les données tous </a:t>
            </a:r>
            <a:r>
              <a:rPr lang="fr-FR" b="1" i="0" u="none" baseline="0" dirty="0" smtClean="0">
                <a:solidFill>
                  <a:prstClr val="white"/>
                </a:solidFill>
              </a:rPr>
              <a:t/>
            </a:r>
            <a:br>
              <a:rPr lang="fr-FR" b="1" i="0" u="none" baseline="0" dirty="0" smtClean="0">
                <a:solidFill>
                  <a:prstClr val="white"/>
                </a:solidFill>
              </a:rPr>
            </a:br>
            <a:r>
              <a:rPr lang="fr-FR" b="1" i="0" u="none" baseline="0" dirty="0" smtClean="0">
                <a:solidFill>
                  <a:prstClr val="white"/>
                </a:solidFill>
              </a:rPr>
              <a:t>les </a:t>
            </a:r>
            <a:r>
              <a:rPr lang="fr-FR" b="1" i="0" u="none" baseline="0" dirty="0">
                <a:solidFill>
                  <a:prstClr val="white"/>
                </a:solidFill>
              </a:rPr>
              <a:t>jours, après chaque visite </a:t>
            </a:r>
            <a:r>
              <a:rPr lang="fr-FR" b="1" i="0" u="none" baseline="0" dirty="0" smtClean="0">
                <a:solidFill>
                  <a:prstClr val="white"/>
                </a:solidFill>
              </a:rPr>
              <a:t>d’un </a:t>
            </a:r>
            <a:r>
              <a:rPr lang="fr-FR" b="1" i="0" u="none" baseline="0" dirty="0">
                <a:solidFill>
                  <a:prstClr val="white"/>
                </a:solidFill>
              </a:rPr>
              <a:t>centre</a:t>
            </a:r>
          </a:p>
        </p:txBody>
      </p:sp>
      <p:sp>
        <p:nvSpPr>
          <p:cNvPr id="17" name="Oval 16"/>
          <p:cNvSpPr/>
          <p:nvPr/>
        </p:nvSpPr>
        <p:spPr>
          <a:xfrm flipV="1">
            <a:off x="6714191" y="6192651"/>
            <a:ext cx="1295400" cy="2746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Tree>
    <p:custDataLst>
      <p:tags r:id="rId1"/>
    </p:custDataLst>
    <p:extLst>
      <p:ext uri="{BB962C8B-B14F-4D97-AF65-F5344CB8AC3E}">
        <p14:creationId xmlns:p14="http://schemas.microsoft.com/office/powerpoint/2010/main" val="4084036050"/>
      </p:ext>
    </p:extLst>
  </p:cSld>
  <p:clrMapOvr>
    <a:masterClrMapping/>
  </p:clrMapOvr>
  <p:transition spd="slow">
    <p:push dir="u"/>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noAutofit/>
          </a:bodyPr>
          <a:lstStyle/>
          <a:p>
            <a:pPr algn="l" rtl="0" eaLnBrk="1" hangingPunct="1"/>
            <a:r>
              <a:rPr lang="fr-FR" b="1" i="0" u="none" baseline="0" dirty="0">
                <a:cs typeface="Arial" charset="0"/>
              </a:rPr>
              <a:t>Notez que </a:t>
            </a:r>
            <a:r>
              <a:rPr lang="fr-FR" b="1" i="0" u="none" baseline="0" dirty="0" smtClean="0">
                <a:cs typeface="Arial" charset="0"/>
              </a:rPr>
              <a:t>l’envoi </a:t>
            </a:r>
            <a:r>
              <a:rPr lang="fr-FR" b="1" i="0" u="none" baseline="0" dirty="0">
                <a:cs typeface="Arial" charset="0"/>
              </a:rPr>
              <a:t>des données nécessite une connexion Internet.</a:t>
            </a:r>
          </a:p>
        </p:txBody>
      </p:sp>
      <p:sp>
        <p:nvSpPr>
          <p:cNvPr id="14" name="Oval 13"/>
          <p:cNvSpPr/>
          <p:nvPr/>
        </p:nvSpPr>
        <p:spPr>
          <a:xfrm>
            <a:off x="3581400" y="5410200"/>
            <a:ext cx="1066800" cy="228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5" name="Oval 14"/>
          <p:cNvSpPr/>
          <p:nvPr/>
        </p:nvSpPr>
        <p:spPr>
          <a:xfrm>
            <a:off x="3581400" y="5029200"/>
            <a:ext cx="1066800" cy="228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pic>
        <p:nvPicPr>
          <p:cNvPr id="7373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548606"/>
            <a:ext cx="4465638" cy="4735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descr="Image result for wif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28800"/>
            <a:ext cx="3309938" cy="273611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26384128"/>
      </p:ext>
    </p:extLst>
  </p:cSld>
  <p:clrMapOvr>
    <a:masterClrMapping/>
  </p:clrMapOvr>
  <p:transition spd="slow">
    <p:push dir="u"/>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181600" y="1524000"/>
            <a:ext cx="3638550" cy="37338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lgn="l" rtl="0">
              <a:spcAft>
                <a:spcPts val="1200"/>
              </a:spcAft>
              <a:defRPr/>
            </a:pPr>
            <a:r>
              <a:rPr lang="fr-FR" sz="3200" b="0" i="0" u="none" baseline="0" dirty="0">
                <a:solidFill>
                  <a:schemeClr val="tx1"/>
                </a:solidFill>
              </a:rPr>
              <a:t>À la fin de chaque journée, vous enverrez vos données collectées au moyen du logiciel </a:t>
            </a:r>
            <a:r>
              <a:rPr lang="fr-FR" sz="3200" b="0" i="0" u="none" baseline="0" dirty="0" err="1">
                <a:solidFill>
                  <a:schemeClr val="tx1"/>
                </a:solidFill>
              </a:rPr>
              <a:t>SurveyCTO</a:t>
            </a:r>
            <a:r>
              <a:rPr lang="fr-FR" sz="3200" b="0" i="0" u="none" baseline="0" dirty="0">
                <a:solidFill>
                  <a:schemeClr val="tx1"/>
                </a:solidFill>
              </a:rPr>
              <a:t>. </a:t>
            </a:r>
          </a:p>
          <a:p>
            <a:pPr algn="l" rtl="0">
              <a:spcAft>
                <a:spcPts val="1200"/>
              </a:spcAft>
              <a:defRPr/>
            </a:pPr>
            <a:r>
              <a:rPr lang="fr-FR" sz="3200" b="1" i="0" u="none" baseline="0" dirty="0">
                <a:solidFill>
                  <a:srgbClr val="C00000"/>
                </a:solidFill>
              </a:rPr>
              <a:t>IL </a:t>
            </a:r>
            <a:r>
              <a:rPr lang="fr-FR" sz="3200" b="1" i="0" u="none" baseline="0" dirty="0" smtClean="0">
                <a:solidFill>
                  <a:srgbClr val="C00000"/>
                </a:solidFill>
              </a:rPr>
              <a:t>S’AGIT D’UN </a:t>
            </a:r>
            <a:r>
              <a:rPr lang="fr-FR" sz="3200" b="1" i="0" u="none" baseline="0" dirty="0">
                <a:solidFill>
                  <a:srgbClr val="C00000"/>
                </a:solidFill>
              </a:rPr>
              <a:t>POINT TRÈS IMPORTANT. </a:t>
            </a:r>
          </a:p>
          <a:p>
            <a:pPr algn="l" rtl="0">
              <a:spcAft>
                <a:spcPts val="1200"/>
              </a:spcAft>
              <a:defRPr/>
            </a:pPr>
            <a:endParaRPr lang="fr-FR" sz="2400" dirty="0"/>
          </a:p>
        </p:txBody>
      </p:sp>
      <p:sp>
        <p:nvSpPr>
          <p:cNvPr id="9" name="TextBox 8"/>
          <p:cNvSpPr txBox="1"/>
          <p:nvPr/>
        </p:nvSpPr>
        <p:spPr>
          <a:xfrm>
            <a:off x="449262" y="457200"/>
            <a:ext cx="7094537" cy="523220"/>
          </a:xfrm>
          <a:prstGeom prst="rect">
            <a:avLst/>
          </a:prstGeom>
          <a:noFill/>
        </p:spPr>
        <p:txBody>
          <a:bodyPr wrap="square">
            <a:spAutoFit/>
          </a:bodyPr>
          <a:lstStyle/>
          <a:p>
            <a:pPr algn="l" rtl="0">
              <a:defRPr/>
            </a:pPr>
            <a:r>
              <a:rPr lang="fr-FR" sz="2800" b="1" i="0" u="none" baseline="0">
                <a:solidFill>
                  <a:srgbClr val="C00000"/>
                </a:solidFill>
                <a:latin typeface="+mj-lt"/>
                <a:ea typeface="+mn-ea"/>
                <a:cs typeface="+mn-cs"/>
              </a:rPr>
              <a:t>AIDE-MÉMOIRE</a:t>
            </a:r>
          </a:p>
        </p:txBody>
      </p:sp>
      <p:pic>
        <p:nvPicPr>
          <p:cNvPr id="4098" name="Picture 2" descr="Image result for CLICK SUBMI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828800"/>
            <a:ext cx="4991100" cy="374332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61542335"/>
      </p:ext>
    </p:extLst>
  </p:cSld>
  <p:clrMapOvr>
    <a:masterClrMapping/>
  </p:clrMapOvr>
  <p:transition spd="slow">
    <p:push dir="u"/>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14800"/>
            <a:ext cx="8077200" cy="2554545"/>
          </a:xfrm>
        </p:spPr>
        <p:txBody>
          <a:bodyPr/>
          <a:lstStyle/>
          <a:p>
            <a:pPr algn="l" rtl="0"/>
            <a:r>
              <a:rPr lang="fr-FR" b="0" i="0" u="none" baseline="0" dirty="0"/>
              <a:t>Création </a:t>
            </a:r>
            <a:r>
              <a:rPr lang="fr-FR" b="0" i="0" u="none" baseline="0" dirty="0" smtClean="0"/>
              <a:t>d’un </a:t>
            </a:r>
            <a:r>
              <a:rPr lang="fr-FR" b="0" i="0" u="none" baseline="0" dirty="0"/>
              <a:t>point </a:t>
            </a:r>
            <a:r>
              <a:rPr lang="fr-FR" b="0" i="0" u="none" baseline="0" dirty="0" smtClean="0"/>
              <a:t>d’accès </a:t>
            </a:r>
            <a:r>
              <a:rPr lang="fr-FR" b="0" i="0" u="none" baseline="0" dirty="0"/>
              <a:t>mobile sur un téléphone portable pour accéder </a:t>
            </a:r>
            <a:r>
              <a:rPr lang="fr-FR" b="0" i="0" u="none" baseline="0" dirty="0" smtClean="0"/>
              <a:t>à </a:t>
            </a:r>
            <a:r>
              <a:rPr lang="fr-FR" b="0" i="0" u="none" baseline="0" dirty="0"/>
              <a:t>Internet </a:t>
            </a:r>
            <a:r>
              <a:rPr lang="fr-FR" b="0" i="0" u="none" baseline="0" dirty="0" smtClean="0"/>
              <a:t/>
            </a:r>
            <a:br>
              <a:rPr lang="fr-FR" b="0" i="0" u="none" baseline="0" dirty="0" smtClean="0"/>
            </a:br>
            <a:r>
              <a:rPr lang="fr-FR" b="0" i="0" u="none" baseline="0" dirty="0" smtClean="0"/>
              <a:t>sur </a:t>
            </a:r>
            <a:r>
              <a:rPr lang="fr-FR" b="0" i="0" u="none" baseline="0" dirty="0"/>
              <a:t>une </a:t>
            </a:r>
            <a:r>
              <a:rPr lang="fr-FR" b="0" i="0" u="none" baseline="0" dirty="0" smtClean="0"/>
              <a:t>tablette</a:t>
            </a:r>
            <a:r>
              <a:rPr lang="fr-FR" dirty="0"/>
              <a:t/>
            </a:r>
            <a:br>
              <a:rPr lang="fr-FR" dirty="0"/>
            </a:br>
            <a:r>
              <a:rPr lang="fr-FR" dirty="0"/>
              <a:t/>
            </a:r>
            <a:br>
              <a:rPr lang="fr-FR" dirty="0"/>
            </a:br>
            <a:r>
              <a:rPr lang="fr-FR" b="0" i="1" u="none" baseline="0" dirty="0"/>
              <a:t>Nom, Poste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a:xfrm>
            <a:off x="3124200" y="6530079"/>
            <a:ext cx="2895600" cy="184666"/>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35C5B"/>
                </a:solidFill>
                <a:effectLst/>
                <a:uLnTx/>
                <a:uFillTx/>
                <a:latin typeface="Gill Sans MT"/>
                <a:ea typeface="+mn-ea"/>
              </a:rPr>
              <a:t>INSÉRER LE PIED DE PAGE ICI</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2564474295"/>
      </p:ext>
    </p:extLst>
  </p:cSld>
  <p:clrMapOvr>
    <a:masterClrMapping/>
  </p:clrMapOvr>
  <p:transition spd="slow">
    <p:push dir="u"/>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pPr algn="l" rtl="0"/>
            <a:r>
              <a:rPr lang="fr-FR" b="0" i="0" u="none" baseline="0" dirty="0"/>
              <a:t>Sur </a:t>
            </a:r>
            <a:r>
              <a:rPr lang="fr-FR" b="0" i="0" u="none" baseline="0" dirty="0" smtClean="0"/>
              <a:t>l’écran d’accueil</a:t>
            </a:r>
            <a:r>
              <a:rPr lang="fr-FR" b="0" i="0" u="none" baseline="0" dirty="0"/>
              <a:t>, accédez aux Paramètres. </a:t>
            </a:r>
          </a:p>
          <a:p>
            <a:pPr marL="0" indent="0" algn="l" rtl="0">
              <a:buNone/>
            </a:pPr>
            <a:r>
              <a:rPr lang="fr-FR" b="0" i="0" u="none" baseline="0" dirty="0"/>
              <a:t>	- Balayez vers le bas et sélectionnez Paramètres.</a:t>
            </a:r>
          </a:p>
          <a:p>
            <a:pPr marL="0" indent="0" algn="l" rtl="0">
              <a:buNone/>
            </a:pPr>
            <a:r>
              <a:rPr lang="fr-FR" b="0" i="0" u="none" baseline="0" dirty="0"/>
              <a:t>	- Ou cliquez sur Applications et sélectionnez Paramètres.</a:t>
            </a:r>
          </a:p>
        </p:txBody>
      </p:sp>
      <p:sp>
        <p:nvSpPr>
          <p:cNvPr id="7" name="Content Placeholder 6"/>
          <p:cNvSpPr>
            <a:spLocks noGrp="1"/>
          </p:cNvSpPr>
          <p:nvPr>
            <p:ph sz="half" idx="2"/>
          </p:nvPr>
        </p:nvSpPr>
        <p:spPr/>
        <p:txBody>
          <a:bodyPr/>
          <a:lstStyle/>
          <a:p>
            <a:endParaRPr lang="fr-FR"/>
          </a:p>
        </p:txBody>
      </p:sp>
      <p:sp>
        <p:nvSpPr>
          <p:cNvPr id="6" name="Title 5"/>
          <p:cNvSpPr>
            <a:spLocks noGrp="1"/>
          </p:cNvSpPr>
          <p:nvPr>
            <p:ph type="title"/>
          </p:nvPr>
        </p:nvSpPr>
        <p:spPr>
          <a:xfrm>
            <a:off x="686104" y="417493"/>
            <a:ext cx="7772400" cy="954107"/>
          </a:xfrm>
        </p:spPr>
        <p:txBody>
          <a:bodyPr/>
          <a:lstStyle/>
          <a:p>
            <a:pPr algn="l" rtl="0"/>
            <a:r>
              <a:rPr lang="fr-FR" b="1" i="0" u="none" baseline="0" dirty="0">
                <a:cs typeface="Arial" charset="0"/>
              </a:rPr>
              <a:t>Création </a:t>
            </a:r>
            <a:r>
              <a:rPr lang="fr-FR" b="1" i="0" u="none" baseline="0" dirty="0" smtClean="0">
                <a:cs typeface="Arial" charset="0"/>
              </a:rPr>
              <a:t>d’un </a:t>
            </a:r>
            <a:r>
              <a:rPr lang="fr-FR" b="1" i="0" u="none" baseline="0" dirty="0">
                <a:cs typeface="Arial" charset="0"/>
              </a:rPr>
              <a:t>point </a:t>
            </a:r>
            <a:r>
              <a:rPr lang="fr-FR" b="1" i="0" u="none" baseline="0" dirty="0" smtClean="0">
                <a:cs typeface="Arial" charset="0"/>
              </a:rPr>
              <a:t>d’accès </a:t>
            </a:r>
            <a:r>
              <a:rPr lang="fr-FR" b="1" i="0" u="none" baseline="0" dirty="0">
                <a:cs typeface="Arial" charset="0"/>
              </a:rPr>
              <a:t>mobile sur un téléphone Android</a:t>
            </a:r>
            <a:endParaRPr lang="fr-FR" dirty="0"/>
          </a:p>
        </p:txBody>
      </p:sp>
      <p:pic>
        <p:nvPicPr>
          <p:cNvPr id="8194" name="Picture 2" descr="U:\UGanda TDY in country\Photos\IMG_084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684506"/>
            <a:ext cx="3657904" cy="433529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74435294"/>
      </p:ext>
    </p:extLst>
  </p:cSld>
  <p:clrMapOvr>
    <a:masterClrMapping/>
  </p:clrMapOvr>
  <p:transition spd="slow">
    <p:push dir="u"/>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pPr algn="l" rtl="0"/>
            <a:r>
              <a:rPr lang="fr-FR" b="0" i="0" u="none" baseline="0"/>
              <a:t>Cliquez sur </a:t>
            </a:r>
            <a:r>
              <a:rPr lang="fr-FR" b="1" i="0" u="none" baseline="0"/>
              <a:t>Paramètres</a:t>
            </a:r>
          </a:p>
        </p:txBody>
      </p:sp>
      <p:sp>
        <p:nvSpPr>
          <p:cNvPr id="4" name="Content Placeholder 3"/>
          <p:cNvSpPr>
            <a:spLocks noGrp="1"/>
          </p:cNvSpPr>
          <p:nvPr>
            <p:ph sz="half" idx="2"/>
          </p:nvPr>
        </p:nvSpPr>
        <p:spPr/>
        <p:txBody>
          <a:bodyPr/>
          <a:lstStyle/>
          <a:p>
            <a:endParaRPr lang="fr-FR" dirty="0"/>
          </a:p>
        </p:txBody>
      </p:sp>
      <p:sp>
        <p:nvSpPr>
          <p:cNvPr id="19458" name="Title 1"/>
          <p:cNvSpPr>
            <a:spLocks noGrp="1"/>
          </p:cNvSpPr>
          <p:nvPr>
            <p:ph type="title"/>
          </p:nvPr>
        </p:nvSpPr>
        <p:spPr/>
        <p:txBody>
          <a:bodyPr>
            <a:noAutofit/>
          </a:bodyPr>
          <a:lstStyle/>
          <a:p>
            <a:pPr algn="l" rtl="0"/>
            <a:r>
              <a:rPr lang="fr-FR" b="1" i="0" u="none" baseline="0" dirty="0">
                <a:cs typeface="Arial" charset="0"/>
              </a:rPr>
              <a:t>Création </a:t>
            </a:r>
            <a:r>
              <a:rPr lang="fr-FR" b="1" i="0" u="none" baseline="0" dirty="0" smtClean="0">
                <a:cs typeface="Arial" charset="0"/>
              </a:rPr>
              <a:t>d’un </a:t>
            </a:r>
            <a:r>
              <a:rPr lang="fr-FR" b="1" i="0" u="none" baseline="0" dirty="0">
                <a:cs typeface="Arial" charset="0"/>
              </a:rPr>
              <a:t>point </a:t>
            </a:r>
            <a:r>
              <a:rPr lang="fr-FR" b="1" i="0" u="none" baseline="0" dirty="0" smtClean="0">
                <a:cs typeface="Arial" charset="0"/>
              </a:rPr>
              <a:t>d’accès </a:t>
            </a:r>
            <a:r>
              <a:rPr lang="fr-FR" b="1" i="0" u="none" baseline="0" dirty="0">
                <a:cs typeface="Arial" charset="0"/>
              </a:rPr>
              <a:t>mobile sur un téléphone Android — suite</a:t>
            </a:r>
            <a:endParaRPr lang="fr-FR" altLang="en-US" dirty="0">
              <a:cs typeface="Arial" charset="0"/>
            </a:endParaRPr>
          </a:p>
        </p:txBody>
      </p:sp>
      <p:pic>
        <p:nvPicPr>
          <p:cNvPr id="9218" name="Picture 2" descr="U:\UGanda TDY in country\Photos\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600200"/>
            <a:ext cx="3508328" cy="455721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09814742"/>
      </p:ext>
    </p:extLst>
  </p:cSld>
  <p:clrMapOvr>
    <a:masterClrMapping/>
  </p:clrMapOvr>
  <p:transition spd="slow">
    <p:push dir="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r>
              <a:rPr lang="fr-FR" b="0" i="0" u="none" baseline="0"/>
              <a:t>Cliquez sur </a:t>
            </a:r>
            <a:r>
              <a:rPr lang="fr-FR" b="1" i="0" u="none" baseline="0"/>
              <a:t>Connexions</a:t>
            </a:r>
          </a:p>
        </p:txBody>
      </p:sp>
      <p:sp>
        <p:nvSpPr>
          <p:cNvPr id="19458" name="Title 1"/>
          <p:cNvSpPr>
            <a:spLocks noGrp="1"/>
          </p:cNvSpPr>
          <p:nvPr>
            <p:ph type="title"/>
          </p:nvPr>
        </p:nvSpPr>
        <p:spPr/>
        <p:txBody>
          <a:bodyPr>
            <a:noAutofit/>
          </a:bodyPr>
          <a:lstStyle/>
          <a:p>
            <a:pPr algn="l" rtl="0"/>
            <a:r>
              <a:rPr lang="fr-FR" b="1" i="0" u="none" baseline="0" dirty="0">
                <a:cs typeface="Arial" charset="0"/>
              </a:rPr>
              <a:t>Création </a:t>
            </a:r>
            <a:r>
              <a:rPr lang="fr-FR" b="1" i="0" u="none" baseline="0" dirty="0" smtClean="0">
                <a:cs typeface="Arial" charset="0"/>
              </a:rPr>
              <a:t>d’un </a:t>
            </a:r>
            <a:r>
              <a:rPr lang="fr-FR" b="1" i="0" u="none" baseline="0" dirty="0">
                <a:cs typeface="Arial" charset="0"/>
              </a:rPr>
              <a:t>point </a:t>
            </a:r>
            <a:r>
              <a:rPr lang="fr-FR" b="1" i="0" u="none" baseline="0" dirty="0" smtClean="0">
                <a:cs typeface="Arial" charset="0"/>
              </a:rPr>
              <a:t>d’accès </a:t>
            </a:r>
            <a:r>
              <a:rPr lang="fr-FR" b="1" i="0" u="none" baseline="0" dirty="0">
                <a:cs typeface="Arial" charset="0"/>
              </a:rPr>
              <a:t>mobile sur un téléphone Android — suite</a:t>
            </a:r>
            <a:endParaRPr lang="fr-FR" altLang="en-US" dirty="0">
              <a:cs typeface="Arial" charset="0"/>
            </a:endParaRPr>
          </a:p>
        </p:txBody>
      </p:sp>
      <p:pic>
        <p:nvPicPr>
          <p:cNvPr id="10242" name="Picture 2" descr="U:\UGanda TDY in country\Photos\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1365914"/>
            <a:ext cx="4724400" cy="48768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4624256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355221"/>
            <a:ext cx="6248400" cy="2062103"/>
          </a:xfrm>
        </p:spPr>
        <p:txBody>
          <a:bodyPr/>
          <a:lstStyle/>
          <a:p>
            <a:pPr algn="l" rtl="0"/>
            <a:r>
              <a:rPr lang="fr-FR" b="0" i="0" u="none" baseline="0"/>
              <a:t>Principes de base</a:t>
            </a:r>
            <a:r>
              <a:rPr lang="fr-FR"/>
              <a:t/>
            </a:r>
            <a:br>
              <a:rPr lang="fr-FR"/>
            </a:br>
            <a:r>
              <a:rPr lang="fr-FR"/>
              <a:t/>
            </a:r>
            <a:br>
              <a:rPr lang="fr-FR"/>
            </a:br>
            <a:r>
              <a:rPr lang="fr-FR"/>
              <a:t/>
            </a:r>
            <a:br>
              <a:rPr lang="fr-FR"/>
            </a:br>
            <a:r>
              <a:rPr lang="fr-FR" b="0" i="1" u="none" baseline="0"/>
              <a:t>Nom, Poste</a:t>
            </a:r>
          </a:p>
        </p:txBody>
      </p:sp>
    </p:spTree>
    <p:custDataLst>
      <p:tags r:id="rId1"/>
    </p:custDataLst>
    <p:extLst>
      <p:ext uri="{BB962C8B-B14F-4D97-AF65-F5344CB8AC3E}">
        <p14:creationId xmlns:p14="http://schemas.microsoft.com/office/powerpoint/2010/main" val="670311781"/>
      </p:ext>
    </p:extLst>
  </p:cSld>
  <p:clrMapOvr>
    <a:masterClrMapping/>
  </p:clrMapOvr>
  <p:transition spd="slow">
    <p:push dir="u"/>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3048000" cy="4572000"/>
          </a:xfrm>
        </p:spPr>
        <p:txBody>
          <a:bodyPr/>
          <a:lstStyle/>
          <a:p>
            <a:pPr algn="l" rtl="0"/>
            <a:r>
              <a:rPr lang="fr-FR" b="0" i="0" u="none" baseline="0" dirty="0"/>
              <a:t>Sélectionnez </a:t>
            </a:r>
            <a:r>
              <a:rPr lang="fr-FR" b="1" i="0" u="none" baseline="0" dirty="0"/>
              <a:t>Point </a:t>
            </a:r>
            <a:r>
              <a:rPr lang="fr-FR" b="1" i="0" u="none" baseline="0" dirty="0" smtClean="0"/>
              <a:t>d’accès </a:t>
            </a:r>
            <a:r>
              <a:rPr lang="fr-FR" b="1" i="0" u="none" baseline="0" dirty="0"/>
              <a:t>mobile et </a:t>
            </a:r>
            <a:r>
              <a:rPr lang="fr-FR" b="1" i="0" u="none" baseline="0" dirty="0" smtClean="0"/>
              <a:t>modem</a:t>
            </a:r>
            <a:r>
              <a:rPr lang="fr-FR" b="0" i="0" u="none" baseline="0" dirty="0" smtClean="0"/>
              <a:t>.</a:t>
            </a:r>
            <a:endParaRPr lang="fr-FR" b="0" i="0" u="none" baseline="0" dirty="0"/>
          </a:p>
        </p:txBody>
      </p:sp>
      <p:sp>
        <p:nvSpPr>
          <p:cNvPr id="19458" name="Title 1"/>
          <p:cNvSpPr>
            <a:spLocks noGrp="1"/>
          </p:cNvSpPr>
          <p:nvPr>
            <p:ph type="title"/>
          </p:nvPr>
        </p:nvSpPr>
        <p:spPr/>
        <p:txBody>
          <a:bodyPr>
            <a:noAutofit/>
          </a:bodyPr>
          <a:lstStyle/>
          <a:p>
            <a:pPr algn="l" rtl="0"/>
            <a:r>
              <a:rPr lang="fr-FR" b="1" i="0" u="none" baseline="0" dirty="0">
                <a:cs typeface="Arial" charset="0"/>
              </a:rPr>
              <a:t>Création </a:t>
            </a:r>
            <a:r>
              <a:rPr lang="fr-FR" b="1" i="0" u="none" baseline="0" dirty="0" smtClean="0">
                <a:cs typeface="Arial" charset="0"/>
              </a:rPr>
              <a:t>d’un </a:t>
            </a:r>
            <a:r>
              <a:rPr lang="fr-FR" b="1" i="0" u="none" baseline="0" dirty="0">
                <a:cs typeface="Arial" charset="0"/>
              </a:rPr>
              <a:t>point </a:t>
            </a:r>
            <a:r>
              <a:rPr lang="fr-FR" b="1" i="0" u="none" baseline="0" dirty="0" smtClean="0">
                <a:cs typeface="Arial" charset="0"/>
              </a:rPr>
              <a:t>d’accès </a:t>
            </a:r>
            <a:r>
              <a:rPr lang="fr-FR" b="1" i="0" u="none" baseline="0" dirty="0">
                <a:cs typeface="Arial" charset="0"/>
              </a:rPr>
              <a:t>mobile sur un téléphone Android — suite</a:t>
            </a:r>
            <a:endParaRPr lang="fr-FR" altLang="en-US" dirty="0">
              <a:cs typeface="Arial" charset="0"/>
            </a:endParaRPr>
          </a:p>
        </p:txBody>
      </p:sp>
      <p:pic>
        <p:nvPicPr>
          <p:cNvPr id="11267" name="Picture 3" descr="U:\UGanda TDY in country\Photos\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1443223"/>
            <a:ext cx="5410200" cy="507008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82555466"/>
      </p:ext>
    </p:extLst>
  </p:cSld>
  <p:clrMapOvr>
    <a:masterClrMapping/>
  </p:clrMapOvr>
  <p:transition spd="slow">
    <p:push dir="u"/>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3048000" cy="4572000"/>
          </a:xfrm>
        </p:spPr>
        <p:txBody>
          <a:bodyPr/>
          <a:lstStyle/>
          <a:p>
            <a:r>
              <a:rPr lang="fr-FR" dirty="0"/>
              <a:t>Placez </a:t>
            </a:r>
            <a:r>
              <a:rPr lang="fr-FR" b="0" i="0" u="none" baseline="0" dirty="0"/>
              <a:t>le </a:t>
            </a:r>
            <a:r>
              <a:rPr lang="fr-FR" i="0" u="none" baseline="0" dirty="0"/>
              <a:t>bouton</a:t>
            </a:r>
            <a:r>
              <a:rPr lang="fr-FR" b="1" i="0" u="none" baseline="0" dirty="0"/>
              <a:t> </a:t>
            </a:r>
            <a:r>
              <a:rPr lang="fr-FR" b="1" dirty="0"/>
              <a:t>Point </a:t>
            </a:r>
            <a:r>
              <a:rPr lang="fr-FR" b="1" dirty="0" smtClean="0"/>
              <a:t>d’accès </a:t>
            </a:r>
            <a:r>
              <a:rPr lang="fr-FR" b="1" i="0" u="none" baseline="0" dirty="0"/>
              <a:t>mobile </a:t>
            </a:r>
            <a:r>
              <a:rPr lang="fr-FR" i="0" u="none" baseline="0" dirty="0"/>
              <a:t>sur </a:t>
            </a:r>
            <a:r>
              <a:rPr lang="fr-FR" b="1" i="0" u="none" baseline="0" dirty="0"/>
              <a:t>ON </a:t>
            </a:r>
            <a:r>
              <a:rPr lang="fr-FR" i="0" u="none" baseline="0" dirty="0"/>
              <a:t>pour </a:t>
            </a:r>
            <a:r>
              <a:rPr lang="fr-FR" i="0" u="none" baseline="0" dirty="0" smtClean="0"/>
              <a:t>qu’il s’affiche </a:t>
            </a:r>
            <a:r>
              <a:rPr lang="fr-FR" i="0" u="none" baseline="0" dirty="0"/>
              <a:t>en bleu.</a:t>
            </a:r>
          </a:p>
        </p:txBody>
      </p:sp>
      <p:sp>
        <p:nvSpPr>
          <p:cNvPr id="19458" name="Title 1"/>
          <p:cNvSpPr>
            <a:spLocks noGrp="1"/>
          </p:cNvSpPr>
          <p:nvPr>
            <p:ph type="title"/>
          </p:nvPr>
        </p:nvSpPr>
        <p:spPr/>
        <p:txBody>
          <a:bodyPr>
            <a:noAutofit/>
          </a:bodyPr>
          <a:lstStyle/>
          <a:p>
            <a:pPr algn="l" rtl="0"/>
            <a:r>
              <a:rPr lang="fr-FR" b="1" i="0" u="none" baseline="0" dirty="0">
                <a:cs typeface="Arial" charset="0"/>
              </a:rPr>
              <a:t>Création </a:t>
            </a:r>
            <a:r>
              <a:rPr lang="fr-FR" b="1" i="0" u="none" baseline="0" dirty="0" smtClean="0">
                <a:cs typeface="Arial" charset="0"/>
              </a:rPr>
              <a:t>d’un </a:t>
            </a:r>
            <a:r>
              <a:rPr lang="fr-FR" b="1" i="0" u="none" baseline="0" dirty="0">
                <a:cs typeface="Arial" charset="0"/>
              </a:rPr>
              <a:t>point </a:t>
            </a:r>
            <a:r>
              <a:rPr lang="fr-FR" b="1" i="0" u="none" baseline="0" dirty="0" smtClean="0">
                <a:cs typeface="Arial" charset="0"/>
              </a:rPr>
              <a:t>d’accès </a:t>
            </a:r>
            <a:r>
              <a:rPr lang="fr-FR" b="1" i="0" u="none" baseline="0" dirty="0">
                <a:cs typeface="Arial" charset="0"/>
              </a:rPr>
              <a:t>mobile sur un téléphone Android — suite</a:t>
            </a:r>
            <a:endParaRPr lang="fr-FR" altLang="en-US" dirty="0">
              <a:cs typeface="Arial" charset="0"/>
            </a:endParaRPr>
          </a:p>
        </p:txBody>
      </p:sp>
      <p:pic>
        <p:nvPicPr>
          <p:cNvPr id="12290" name="Picture 2" descr="U:\UGanda TDY in country\Photos\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1433772"/>
            <a:ext cx="4724400" cy="4851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54094906"/>
      </p:ext>
    </p:extLst>
  </p:cSld>
  <p:clrMapOvr>
    <a:masterClrMapping/>
  </p:clrMapOvr>
  <p:transition spd="slow">
    <p:push dir="u"/>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3048000" cy="4572000"/>
          </a:xfrm>
        </p:spPr>
        <p:txBody>
          <a:bodyPr/>
          <a:lstStyle/>
          <a:p>
            <a:pPr algn="l" rtl="0"/>
            <a:r>
              <a:rPr lang="fr-FR" b="0" i="0" u="none" baseline="0" dirty="0"/>
              <a:t>Le point </a:t>
            </a:r>
            <a:r>
              <a:rPr lang="fr-FR" b="0" i="0" u="none" baseline="0" dirty="0" smtClean="0"/>
              <a:t>d’accès </a:t>
            </a:r>
            <a:r>
              <a:rPr lang="fr-FR" b="0" i="0" u="none" baseline="0" dirty="0"/>
              <a:t>mobile </a:t>
            </a:r>
            <a:r>
              <a:rPr lang="fr-FR" b="0" i="0" u="none" baseline="0" dirty="0" smtClean="0"/>
              <a:t/>
            </a:r>
            <a:br>
              <a:rPr lang="fr-FR" b="0" i="0" u="none" baseline="0" dirty="0" smtClean="0"/>
            </a:br>
            <a:r>
              <a:rPr lang="fr-FR" b="0" i="0" u="none" baseline="0" dirty="0" smtClean="0"/>
              <a:t>a </a:t>
            </a:r>
            <a:r>
              <a:rPr lang="fr-FR" b="0" i="0" u="none" baseline="0" dirty="0"/>
              <a:t>bien été créé !</a:t>
            </a:r>
            <a:endParaRPr lang="fr-FR" b="1" dirty="0"/>
          </a:p>
        </p:txBody>
      </p:sp>
      <p:sp>
        <p:nvSpPr>
          <p:cNvPr id="19458" name="Title 1"/>
          <p:cNvSpPr>
            <a:spLocks noGrp="1"/>
          </p:cNvSpPr>
          <p:nvPr>
            <p:ph type="title"/>
          </p:nvPr>
        </p:nvSpPr>
        <p:spPr/>
        <p:txBody>
          <a:bodyPr>
            <a:noAutofit/>
          </a:bodyPr>
          <a:lstStyle/>
          <a:p>
            <a:pPr algn="l" rtl="0"/>
            <a:r>
              <a:rPr lang="fr-FR" b="1" i="0" u="none" baseline="0" dirty="0">
                <a:cs typeface="Arial" charset="0"/>
              </a:rPr>
              <a:t>Création </a:t>
            </a:r>
            <a:r>
              <a:rPr lang="fr-FR" b="1" i="0" u="none" baseline="0" dirty="0" smtClean="0">
                <a:cs typeface="Arial" charset="0"/>
              </a:rPr>
              <a:t>d’un </a:t>
            </a:r>
            <a:r>
              <a:rPr lang="fr-FR" b="1" i="0" u="none" baseline="0" dirty="0">
                <a:cs typeface="Arial" charset="0"/>
              </a:rPr>
              <a:t>point </a:t>
            </a:r>
            <a:r>
              <a:rPr lang="fr-FR" b="1" i="0" u="none" baseline="0" dirty="0" smtClean="0">
                <a:cs typeface="Arial" charset="0"/>
              </a:rPr>
              <a:t>d’accès </a:t>
            </a:r>
            <a:r>
              <a:rPr lang="fr-FR" b="1" i="0" u="none" baseline="0" dirty="0">
                <a:cs typeface="Arial" charset="0"/>
              </a:rPr>
              <a:t>mobile sur un téléphone Android — suite</a:t>
            </a:r>
            <a:endParaRPr lang="fr-FR" altLang="en-US" dirty="0">
              <a:cs typeface="Arial" charset="0"/>
            </a:endParaRPr>
          </a:p>
        </p:txBody>
      </p:sp>
      <p:pic>
        <p:nvPicPr>
          <p:cNvPr id="13314" name="Picture 2" descr="U:\UGanda TDY in country\Photos\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1371600"/>
            <a:ext cx="4953000" cy="5105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01965122"/>
      </p:ext>
    </p:extLst>
  </p:cSld>
  <p:clrMapOvr>
    <a:masterClrMapping/>
  </p:clrMapOvr>
  <p:transition spd="slow">
    <p:push dir="u"/>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l" rtl="0"/>
            <a:r>
              <a:rPr lang="fr-FR" b="1" i="0" u="none" baseline="0" dirty="0"/>
              <a:t>Sur votre tablette, </a:t>
            </a:r>
          </a:p>
          <a:p>
            <a:pPr lvl="1" algn="l" rtl="0"/>
            <a:r>
              <a:rPr lang="fr-FR" b="1" i="0" u="none" baseline="0" dirty="0"/>
              <a:t>Cliquez sur Paramètres</a:t>
            </a:r>
          </a:p>
          <a:p>
            <a:pPr lvl="1" algn="l" rtl="0"/>
            <a:r>
              <a:rPr lang="fr-FR" b="1" i="0" u="none" baseline="0" dirty="0"/>
              <a:t>Cliquez sur Wi-Fi</a:t>
            </a:r>
            <a:endParaRPr lang="fr-FR" b="1" dirty="0"/>
          </a:p>
          <a:p>
            <a:pPr lvl="1"/>
            <a:r>
              <a:rPr lang="fr-FR" b="1" i="0" u="none" baseline="0" dirty="0"/>
              <a:t>Sélectionnez le nom de votre téléphone portable </a:t>
            </a:r>
            <a:r>
              <a:rPr lang="fr-FR" b="1" dirty="0"/>
              <a:t>dans</a:t>
            </a:r>
            <a:r>
              <a:rPr lang="fr-FR" b="1" i="0" u="none" baseline="0" dirty="0" smtClean="0"/>
              <a:t/>
            </a:r>
            <a:br>
              <a:rPr lang="fr-FR" b="1" i="0" u="none" baseline="0" dirty="0" smtClean="0"/>
            </a:br>
            <a:r>
              <a:rPr lang="fr-FR" b="1" i="0" u="none" baseline="0" dirty="0" smtClean="0"/>
              <a:t>la </a:t>
            </a:r>
            <a:r>
              <a:rPr lang="fr-FR" b="1" i="0" u="none" baseline="0" dirty="0"/>
              <a:t>liste Wi-Fi.</a:t>
            </a:r>
          </a:p>
          <a:p>
            <a:pPr lvl="1" algn="l" rtl="0"/>
            <a:r>
              <a:rPr lang="fr-FR" b="1" i="0" u="none" baseline="0" dirty="0"/>
              <a:t>Et voilà ! Vous êtes connecté(e) au Wi-Fi !</a:t>
            </a:r>
          </a:p>
          <a:p>
            <a:pPr lvl="1" algn="l" rtl="0"/>
            <a:endParaRPr lang="fr-FR" b="1" dirty="0"/>
          </a:p>
        </p:txBody>
      </p:sp>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113</a:t>
            </a:fld>
            <a:endParaRPr lang="fr-FR"/>
          </a:p>
        </p:txBody>
      </p:sp>
      <p:sp>
        <p:nvSpPr>
          <p:cNvPr id="6" name="Title 5"/>
          <p:cNvSpPr>
            <a:spLocks noGrp="1"/>
          </p:cNvSpPr>
          <p:nvPr>
            <p:ph type="title"/>
          </p:nvPr>
        </p:nvSpPr>
        <p:spPr>
          <a:xfrm>
            <a:off x="686104" y="848380"/>
            <a:ext cx="7772400" cy="523220"/>
          </a:xfrm>
        </p:spPr>
        <p:txBody>
          <a:bodyPr/>
          <a:lstStyle/>
          <a:p>
            <a:pPr algn="l" rtl="0"/>
            <a:r>
              <a:rPr lang="fr-FR" b="0" i="0" u="none" baseline="0" dirty="0" smtClean="0"/>
              <a:t>Connectez </a:t>
            </a:r>
            <a:r>
              <a:rPr lang="fr-FR" b="0" i="0" u="none" baseline="0" dirty="0"/>
              <a:t>votre tablette au point </a:t>
            </a:r>
            <a:r>
              <a:rPr lang="fr-FR" b="0" i="0" u="none" baseline="0" dirty="0" smtClean="0"/>
              <a:t>d’accès </a:t>
            </a:r>
            <a:r>
              <a:rPr lang="fr-FR" b="0" i="0" u="none" baseline="0" dirty="0"/>
              <a:t>mobile</a:t>
            </a:r>
          </a:p>
        </p:txBody>
      </p:sp>
    </p:spTree>
    <p:custDataLst>
      <p:tags r:id="rId1"/>
    </p:custDataLst>
    <p:extLst>
      <p:ext uri="{BB962C8B-B14F-4D97-AF65-F5344CB8AC3E}">
        <p14:creationId xmlns:p14="http://schemas.microsoft.com/office/powerpoint/2010/main" val="255348531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114</a:t>
            </a:fld>
            <a:endParaRPr lang="fr-FR"/>
          </a:p>
        </p:txBody>
      </p:sp>
      <p:sp>
        <p:nvSpPr>
          <p:cNvPr id="6" name="Title 5"/>
          <p:cNvSpPr>
            <a:spLocks noGrp="1"/>
          </p:cNvSpPr>
          <p:nvPr>
            <p:ph type="title"/>
          </p:nvPr>
        </p:nvSpPr>
        <p:spPr>
          <a:xfrm>
            <a:off x="381000" y="807430"/>
            <a:ext cx="7772400" cy="523220"/>
          </a:xfrm>
        </p:spPr>
        <p:txBody>
          <a:bodyPr/>
          <a:lstStyle/>
          <a:p>
            <a:pPr algn="l" rtl="0"/>
            <a:r>
              <a:rPr lang="fr-FR" b="1" i="0" u="none" baseline="0" dirty="0"/>
              <a:t>Point </a:t>
            </a:r>
            <a:r>
              <a:rPr lang="fr-FR" b="1" i="0" u="none" baseline="0" dirty="0" smtClean="0"/>
              <a:t>d’accès </a:t>
            </a:r>
            <a:r>
              <a:rPr lang="fr-FR" b="1" i="0" u="none" baseline="0" dirty="0"/>
              <a:t>mobile personnel sur iPhone </a:t>
            </a:r>
          </a:p>
        </p:txBody>
      </p:sp>
      <p:sp>
        <p:nvSpPr>
          <p:cNvPr id="11" name="Content Placeholder 1"/>
          <p:cNvSpPr>
            <a:spLocks noGrp="1"/>
          </p:cNvSpPr>
          <p:nvPr>
            <p:ph idx="1"/>
          </p:nvPr>
        </p:nvSpPr>
        <p:spPr>
          <a:xfrm>
            <a:off x="533401" y="1369636"/>
            <a:ext cx="2514600" cy="4572000"/>
          </a:xfrm>
        </p:spPr>
        <p:txBody>
          <a:bodyPr>
            <a:normAutofit/>
          </a:bodyPr>
          <a:lstStyle/>
          <a:p>
            <a:pPr marL="0" indent="0" algn="l" rtl="0">
              <a:buNone/>
            </a:pPr>
            <a:r>
              <a:rPr lang="fr-FR" b="1" i="0" u="none" baseline="0">
                <a:solidFill>
                  <a:schemeClr val="tx1">
                    <a:lumMod val="75000"/>
                    <a:lumOff val="25000"/>
                  </a:schemeClr>
                </a:solidFill>
              </a:rPr>
              <a:t>Commencez par vous assurer que les données cellulaires sont activées...</a:t>
            </a:r>
          </a:p>
          <a:p>
            <a:pPr marL="0" indent="0" algn="l" rtl="0">
              <a:buNone/>
            </a:pPr>
            <a:endParaRPr lang="fr-FR" dirty="0">
              <a:solidFill>
                <a:schemeClr val="tx1">
                  <a:lumMod val="75000"/>
                  <a:lumOff val="25000"/>
                </a:schemeClr>
              </a:solidFill>
            </a:endParaRPr>
          </a:p>
        </p:txBody>
      </p:sp>
      <p:pic>
        <p:nvPicPr>
          <p:cNvPr id="8197" name="Picture 5" descr="C:\Users\agerken\Desktop\ios11-iphone7-settings-cellu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9669" y="1440152"/>
            <a:ext cx="2590800" cy="529494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C:\Users\agerken\Desktop\ios11-iphone7-settings-cellu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1661" y="1410654"/>
            <a:ext cx="2590800" cy="529494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agerken\Desktop\how-to-Turn-off-Cellular-data-on-iPhone-6S.jpg"/>
          <p:cNvPicPr>
            <a:picLocks noChangeAspect="1" noChangeArrowheads="1"/>
          </p:cNvPicPr>
          <p:nvPr/>
        </p:nvPicPr>
        <p:blipFill rotWithShape="1">
          <a:blip r:embed="rId4">
            <a:extLst>
              <a:ext uri="{28A0092B-C50C-407E-A947-70E740481C1C}">
                <a14:useLocalDpi xmlns:a14="http://schemas.microsoft.com/office/drawing/2010/main" val="0"/>
              </a:ext>
            </a:extLst>
          </a:blip>
          <a:srcRect r="66792"/>
          <a:stretch/>
        </p:blipFill>
        <p:spPr bwMode="auto">
          <a:xfrm>
            <a:off x="3492628" y="2058804"/>
            <a:ext cx="2328865" cy="4131117"/>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7772400" y="2438400"/>
            <a:ext cx="948069" cy="4572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a:p>
        </p:txBody>
      </p:sp>
    </p:spTree>
    <p:custDataLst>
      <p:tags r:id="rId1"/>
    </p:custDataLst>
    <p:extLst>
      <p:ext uri="{BB962C8B-B14F-4D97-AF65-F5344CB8AC3E}">
        <p14:creationId xmlns:p14="http://schemas.microsoft.com/office/powerpoint/2010/main" val="2857013747"/>
      </p:ext>
    </p:extLst>
  </p:cSld>
  <p:clrMapOvr>
    <a:masterClrMapping/>
  </p:clrMapOvr>
  <p:transition spd="slow">
    <p:push dir="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115</a:t>
            </a:fld>
            <a:endParaRPr lang="fr-FR"/>
          </a:p>
        </p:txBody>
      </p:sp>
      <p:sp>
        <p:nvSpPr>
          <p:cNvPr id="6" name="Title 5"/>
          <p:cNvSpPr>
            <a:spLocks noGrp="1"/>
          </p:cNvSpPr>
          <p:nvPr>
            <p:ph type="title"/>
          </p:nvPr>
        </p:nvSpPr>
        <p:spPr>
          <a:xfrm>
            <a:off x="381000" y="376543"/>
            <a:ext cx="7772400" cy="954107"/>
          </a:xfrm>
        </p:spPr>
        <p:txBody>
          <a:bodyPr/>
          <a:lstStyle/>
          <a:p>
            <a:pPr algn="l" rtl="0"/>
            <a:r>
              <a:rPr lang="fr-FR" b="1" i="0" u="none" baseline="0" dirty="0"/>
              <a:t>Point </a:t>
            </a:r>
            <a:r>
              <a:rPr lang="fr-FR" b="1" i="0" u="none" baseline="0" dirty="0" smtClean="0"/>
              <a:t>d’accès </a:t>
            </a:r>
            <a:r>
              <a:rPr lang="fr-FR" b="1" i="0" u="none" baseline="0" dirty="0"/>
              <a:t>mobile </a:t>
            </a:r>
            <a:r>
              <a:rPr lang="fr-FR" b="1" i="0" u="none" baseline="0" dirty="0" smtClean="0"/>
              <a:t/>
            </a:r>
            <a:br>
              <a:rPr lang="fr-FR" b="1" i="0" u="none" baseline="0" dirty="0" smtClean="0"/>
            </a:br>
            <a:r>
              <a:rPr lang="fr-FR" b="1" i="0" u="none" baseline="0" dirty="0" smtClean="0"/>
              <a:t>personnel </a:t>
            </a:r>
            <a:r>
              <a:rPr lang="fr-FR" b="1" i="0" u="none" baseline="0" dirty="0"/>
              <a:t>sur iPhone </a:t>
            </a:r>
          </a:p>
        </p:txBody>
      </p:sp>
      <p:sp>
        <p:nvSpPr>
          <p:cNvPr id="11" name="Content Placeholder 1"/>
          <p:cNvSpPr>
            <a:spLocks noGrp="1"/>
          </p:cNvSpPr>
          <p:nvPr>
            <p:ph idx="1"/>
          </p:nvPr>
        </p:nvSpPr>
        <p:spPr>
          <a:xfrm>
            <a:off x="533400" y="1316473"/>
            <a:ext cx="3696767" cy="4572000"/>
          </a:xfrm>
        </p:spPr>
        <p:txBody>
          <a:bodyPr>
            <a:normAutofit/>
          </a:bodyPr>
          <a:lstStyle/>
          <a:p>
            <a:pPr marL="0" indent="0" algn="l" rtl="0">
              <a:buNone/>
            </a:pPr>
            <a:r>
              <a:rPr lang="fr-FR" b="1" i="0" u="none" baseline="0" dirty="0">
                <a:solidFill>
                  <a:schemeClr val="tx1">
                    <a:lumMod val="75000"/>
                    <a:lumOff val="25000"/>
                  </a:schemeClr>
                </a:solidFill>
              </a:rPr>
              <a:t>Puis, activez votre point </a:t>
            </a:r>
            <a:r>
              <a:rPr lang="fr-FR" b="1" i="0" u="none" baseline="0" dirty="0" smtClean="0">
                <a:solidFill>
                  <a:schemeClr val="tx1">
                    <a:lumMod val="75000"/>
                    <a:lumOff val="25000"/>
                  </a:schemeClr>
                </a:solidFill>
              </a:rPr>
              <a:t>d’accès </a:t>
            </a:r>
            <a:r>
              <a:rPr lang="fr-FR" b="1" i="0" u="none" baseline="0" dirty="0">
                <a:solidFill>
                  <a:schemeClr val="tx1">
                    <a:lumMod val="75000"/>
                    <a:lumOff val="25000"/>
                  </a:schemeClr>
                </a:solidFill>
              </a:rPr>
              <a:t>personnel.</a:t>
            </a:r>
          </a:p>
          <a:p>
            <a:pPr marL="0" indent="0" algn="l" rtl="0">
              <a:buNone/>
            </a:pPr>
            <a:endParaRPr lang="fr-FR" dirty="0">
              <a:solidFill>
                <a:schemeClr val="tx1">
                  <a:lumMod val="75000"/>
                  <a:lumOff val="25000"/>
                </a:schemeClr>
              </a:solidFill>
            </a:endParaRPr>
          </a:p>
        </p:txBody>
      </p:sp>
      <p:pic>
        <p:nvPicPr>
          <p:cNvPr id="9220" name="Picture 4" descr="C:\Users\agerken\Desktop\personal-hotspot-59c0064a396e5a001040b046.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133600"/>
            <a:ext cx="2392017" cy="457200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2400299" y="3976577"/>
            <a:ext cx="2163417" cy="3048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a:p>
        </p:txBody>
      </p:sp>
      <p:pic>
        <p:nvPicPr>
          <p:cNvPr id="13" name="Picture 4" descr="C:\Users\agerken\Desktop\personal-hotspot-59c0064a396e5a001040b046.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66202"/>
            <a:ext cx="3568995" cy="6691798"/>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C:\Users\agerken\Desktop\2016-07-17-15.14.5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8042" y="992905"/>
            <a:ext cx="2958182" cy="5026895"/>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7543800" y="1752600"/>
            <a:ext cx="1359195" cy="60960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a:p>
        </p:txBody>
      </p:sp>
    </p:spTree>
    <p:custDataLst>
      <p:tags r:id="rId1"/>
    </p:custDataLst>
    <p:extLst>
      <p:ext uri="{BB962C8B-B14F-4D97-AF65-F5344CB8AC3E}">
        <p14:creationId xmlns:p14="http://schemas.microsoft.com/office/powerpoint/2010/main" val="2968475669"/>
      </p:ext>
    </p:extLst>
  </p:cSld>
  <p:clrMapOvr>
    <a:masterClrMapping/>
  </p:clrMapOvr>
  <p:transition spd="slow">
    <p:push dir="u"/>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14801"/>
            <a:ext cx="7696200" cy="2062103"/>
          </a:xfrm>
        </p:spPr>
        <p:txBody>
          <a:bodyPr/>
          <a:lstStyle/>
          <a:p>
            <a:pPr algn="l" rtl="0"/>
            <a:r>
              <a:rPr lang="fr-FR" b="0" i="0" u="none" baseline="0" dirty="0"/>
              <a:t>Activité :   Utilisation de la tablette</a:t>
            </a:r>
            <a:r>
              <a:rPr lang="fr-FR" dirty="0"/>
              <a:t/>
            </a:r>
            <a:br>
              <a:rPr lang="fr-FR" dirty="0"/>
            </a:br>
            <a:r>
              <a:rPr lang="fr-FR" dirty="0"/>
              <a:t/>
            </a:r>
            <a:br>
              <a:rPr lang="fr-FR" dirty="0"/>
            </a:br>
            <a:r>
              <a:rPr lang="fr-FR" b="0" i="0" u="none" baseline="0" dirty="0"/>
              <a:t>Que faire lorsque le répondant indique </a:t>
            </a:r>
            <a:r>
              <a:rPr lang="fr-FR" b="0" i="0" u="none" baseline="0" dirty="0" smtClean="0"/>
              <a:t/>
            </a:r>
            <a:br>
              <a:rPr lang="fr-FR" b="0" i="0" u="none" baseline="0" dirty="0" smtClean="0"/>
            </a:br>
            <a:r>
              <a:rPr lang="fr-FR" b="0" i="0" u="none" baseline="0" dirty="0" smtClean="0"/>
              <a:t>«</a:t>
            </a:r>
            <a:r>
              <a:rPr lang="fr-FR" b="0" i="0" u="none" baseline="0" dirty="0"/>
              <a:t> Je ne sais pas » ?</a:t>
            </a:r>
            <a:endParaRPr lang="fr-FR" i="1"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35C5B"/>
                </a:solidFill>
                <a:effectLst/>
                <a:uLnTx/>
                <a:uFillTx/>
                <a:latin typeface="Gill Sans MT"/>
                <a:ea typeface="+mn-ea"/>
              </a:rPr>
              <a:t>INSÉRER LE PIED DE PAGE ICI</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116</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437093385"/>
      </p:ext>
    </p:extLst>
  </p:cSld>
  <p:clrMapOvr>
    <a:masterClrMapping/>
  </p:clrMapOvr>
  <p:transition spd="slow">
    <p:push dir="u"/>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117</a:t>
            </a:fld>
            <a:endParaRPr lang="fr-FR"/>
          </a:p>
        </p:txBody>
      </p:sp>
      <p:sp>
        <p:nvSpPr>
          <p:cNvPr id="6" name="Title 5"/>
          <p:cNvSpPr>
            <a:spLocks noGrp="1"/>
          </p:cNvSpPr>
          <p:nvPr>
            <p:ph type="title"/>
          </p:nvPr>
        </p:nvSpPr>
        <p:spPr>
          <a:xfrm>
            <a:off x="177384" y="215413"/>
            <a:ext cx="7772400" cy="523220"/>
          </a:xfrm>
        </p:spPr>
        <p:txBody>
          <a:bodyPr/>
          <a:lstStyle/>
          <a:p>
            <a:pPr algn="l" rtl="0"/>
            <a:r>
              <a:rPr lang="fr-FR" b="1" i="0" u="none" baseline="0" dirty="0"/>
              <a:t>Instructions de </a:t>
            </a:r>
            <a:r>
              <a:rPr lang="fr-FR" b="1" i="0" u="none" baseline="0" dirty="0" smtClean="0"/>
              <a:t>l’activité</a:t>
            </a:r>
            <a:endParaRPr lang="fr-FR" b="1" i="0" u="none" baseline="0" dirty="0"/>
          </a:p>
        </p:txBody>
      </p:sp>
      <p:sp>
        <p:nvSpPr>
          <p:cNvPr id="11" name="Content Placeholder 1"/>
          <p:cNvSpPr>
            <a:spLocks noGrp="1"/>
          </p:cNvSpPr>
          <p:nvPr>
            <p:ph idx="1"/>
          </p:nvPr>
        </p:nvSpPr>
        <p:spPr>
          <a:xfrm>
            <a:off x="381000" y="914400"/>
            <a:ext cx="8153400" cy="4572000"/>
          </a:xfrm>
        </p:spPr>
        <p:txBody>
          <a:bodyPr>
            <a:normAutofit/>
          </a:bodyPr>
          <a:lstStyle/>
          <a:p>
            <a:pPr algn="l" rtl="0"/>
            <a:r>
              <a:rPr lang="fr-FR" b="0" i="0" u="none" baseline="0" dirty="0">
                <a:solidFill>
                  <a:schemeClr val="tx1">
                    <a:lumMod val="75000"/>
                    <a:lumOff val="25000"/>
                  </a:schemeClr>
                </a:solidFill>
              </a:rPr>
              <a:t>Changez de partenaire et choisissez </a:t>
            </a:r>
            <a:r>
              <a:rPr lang="fr-FR" b="0" i="0" u="none" baseline="0" dirty="0" smtClean="0">
                <a:solidFill>
                  <a:schemeClr val="tx1">
                    <a:lumMod val="75000"/>
                    <a:lumOff val="25000"/>
                  </a:schemeClr>
                </a:solidFill>
              </a:rPr>
              <a:t>quelqu’un </a:t>
            </a:r>
            <a:r>
              <a:rPr lang="fr-FR" b="0" i="0" u="none" baseline="0" dirty="0">
                <a:solidFill>
                  <a:schemeClr val="tx1">
                    <a:lumMod val="75000"/>
                    <a:lumOff val="25000"/>
                  </a:schemeClr>
                </a:solidFill>
              </a:rPr>
              <a:t>avec qui vous </a:t>
            </a:r>
            <a:r>
              <a:rPr lang="fr-FR" b="0" i="0" u="none" baseline="0" dirty="0" smtClean="0">
                <a:solidFill>
                  <a:schemeClr val="tx1">
                    <a:lumMod val="75000"/>
                    <a:lumOff val="25000"/>
                  </a:schemeClr>
                </a:solidFill>
              </a:rPr>
              <a:t>n’avez </a:t>
            </a:r>
            <a:r>
              <a:rPr lang="fr-FR" b="0" i="0" u="none" baseline="0" dirty="0">
                <a:solidFill>
                  <a:schemeClr val="tx1">
                    <a:lumMod val="75000"/>
                    <a:lumOff val="25000"/>
                  </a:schemeClr>
                </a:solidFill>
              </a:rPr>
              <a:t>pas encore travaillé.</a:t>
            </a:r>
          </a:p>
          <a:p>
            <a:r>
              <a:rPr lang="fr-FR" b="0" i="0" u="none" baseline="0" dirty="0">
                <a:solidFill>
                  <a:schemeClr val="tx1">
                    <a:lumMod val="75000"/>
                    <a:lumOff val="25000"/>
                  </a:schemeClr>
                </a:solidFill>
              </a:rPr>
              <a:t>Décidez ensemble de celui qui jouera le rôle de </a:t>
            </a:r>
            <a:r>
              <a:rPr lang="fr-FR" b="0" i="0" u="none" baseline="0" dirty="0" smtClean="0">
                <a:solidFill>
                  <a:schemeClr val="tx1">
                    <a:lumMod val="75000"/>
                    <a:lumOff val="25000"/>
                  </a:schemeClr>
                </a:solidFill>
              </a:rPr>
              <a:t>l</a:t>
            </a:r>
            <a:r>
              <a:rPr lang="fr-FR" dirty="0" smtClean="0">
                <a:solidFill>
                  <a:schemeClr val="tx1">
                    <a:lumMod val="75000"/>
                    <a:lumOff val="25000"/>
                  </a:schemeClr>
                </a:solidFill>
              </a:rPr>
              <a:t>’enquêteur </a:t>
            </a:r>
            <a:r>
              <a:rPr lang="fr-FR" b="0" i="0" u="none" baseline="0" dirty="0">
                <a:solidFill>
                  <a:schemeClr val="tx1">
                    <a:lumMod val="75000"/>
                    <a:lumOff val="25000"/>
                  </a:schemeClr>
                </a:solidFill>
              </a:rPr>
              <a:t>et de celui qui jouera le rôle de la personne </a:t>
            </a:r>
            <a:r>
              <a:rPr lang="fr-FR" dirty="0">
                <a:solidFill>
                  <a:schemeClr val="tx1">
                    <a:lumMod val="75000"/>
                    <a:lumOff val="25000"/>
                  </a:schemeClr>
                </a:solidFill>
              </a:rPr>
              <a:t>interrogée.</a:t>
            </a:r>
            <a:endParaRPr lang="fr-FR" b="0" i="0" u="none" baseline="0" dirty="0">
              <a:solidFill>
                <a:schemeClr val="tx1">
                  <a:lumMod val="75000"/>
                  <a:lumOff val="25000"/>
                </a:schemeClr>
              </a:solidFill>
            </a:endParaRPr>
          </a:p>
          <a:p>
            <a:r>
              <a:rPr lang="fr-FR" b="0" i="0" u="none" baseline="0" dirty="0" smtClean="0">
                <a:solidFill>
                  <a:schemeClr val="tx1">
                    <a:lumMod val="75000"/>
                    <a:lumOff val="25000"/>
                  </a:schemeClr>
                </a:solidFill>
              </a:rPr>
              <a:t>L</a:t>
            </a:r>
            <a:r>
              <a:rPr lang="fr-FR" dirty="0" smtClean="0">
                <a:solidFill>
                  <a:schemeClr val="tx1">
                    <a:lumMod val="75000"/>
                    <a:lumOff val="25000"/>
                  </a:schemeClr>
                </a:solidFill>
              </a:rPr>
              <a:t>’enquêteur </a:t>
            </a:r>
            <a:r>
              <a:rPr lang="fr-FR" b="0" i="0" u="none" baseline="0" dirty="0">
                <a:solidFill>
                  <a:schemeClr val="tx1">
                    <a:lumMod val="75000"/>
                    <a:lumOff val="25000"/>
                  </a:schemeClr>
                </a:solidFill>
              </a:rPr>
              <a:t>choisira un module CMM.</a:t>
            </a:r>
          </a:p>
          <a:p>
            <a:r>
              <a:rPr lang="fr-FR" b="0" i="0" u="none" baseline="0" dirty="0">
                <a:solidFill>
                  <a:schemeClr val="tx1">
                    <a:lumMod val="75000"/>
                    <a:lumOff val="25000"/>
                  </a:schemeClr>
                </a:solidFill>
              </a:rPr>
              <a:t>La personne </a:t>
            </a:r>
            <a:r>
              <a:rPr lang="fr-FR" dirty="0">
                <a:solidFill>
                  <a:schemeClr val="tx1">
                    <a:lumMod val="75000"/>
                    <a:lumOff val="25000"/>
                  </a:schemeClr>
                </a:solidFill>
              </a:rPr>
              <a:t>interrogée </a:t>
            </a:r>
            <a:r>
              <a:rPr lang="fr-FR" b="0" i="0" u="none" baseline="0" dirty="0">
                <a:solidFill>
                  <a:schemeClr val="tx1">
                    <a:lumMod val="75000"/>
                    <a:lumOff val="25000"/>
                  </a:schemeClr>
                </a:solidFill>
              </a:rPr>
              <a:t>se servira de son expérience personnelle et répondra « Je ne sais pas » aux questions pour contraindre </a:t>
            </a:r>
            <a:r>
              <a:rPr lang="fr-FR" b="0" i="0" u="none" baseline="0" dirty="0" smtClean="0">
                <a:solidFill>
                  <a:schemeClr val="tx1">
                    <a:lumMod val="75000"/>
                    <a:lumOff val="25000"/>
                  </a:schemeClr>
                </a:solidFill>
              </a:rPr>
              <a:t>l</a:t>
            </a:r>
            <a:r>
              <a:rPr lang="fr-FR" dirty="0" smtClean="0">
                <a:solidFill>
                  <a:schemeClr val="tx1">
                    <a:lumMod val="75000"/>
                    <a:lumOff val="25000"/>
                  </a:schemeClr>
                </a:solidFill>
              </a:rPr>
              <a:t>’enquêteur </a:t>
            </a:r>
            <a:r>
              <a:rPr lang="fr-FR" b="0" i="0" u="none" baseline="0" dirty="0" smtClean="0">
                <a:solidFill>
                  <a:schemeClr val="tx1">
                    <a:lumMod val="75000"/>
                    <a:lumOff val="25000"/>
                  </a:schemeClr>
                </a:solidFill>
              </a:rPr>
              <a:t/>
            </a:r>
            <a:br>
              <a:rPr lang="fr-FR" b="0" i="0" u="none" baseline="0" dirty="0" smtClean="0">
                <a:solidFill>
                  <a:schemeClr val="tx1">
                    <a:lumMod val="75000"/>
                    <a:lumOff val="25000"/>
                  </a:schemeClr>
                </a:solidFill>
              </a:rPr>
            </a:br>
            <a:r>
              <a:rPr lang="fr-FR" b="0" i="0" u="none" baseline="0" dirty="0" smtClean="0">
                <a:solidFill>
                  <a:schemeClr val="tx1">
                    <a:lumMod val="75000"/>
                    <a:lumOff val="25000"/>
                  </a:schemeClr>
                </a:solidFill>
              </a:rPr>
              <a:t>à </a:t>
            </a:r>
            <a:r>
              <a:rPr lang="fr-FR" b="0" i="0" u="none" baseline="0" dirty="0">
                <a:solidFill>
                  <a:schemeClr val="tx1">
                    <a:lumMod val="75000"/>
                    <a:lumOff val="25000"/>
                  </a:schemeClr>
                </a:solidFill>
              </a:rPr>
              <a:t>mettre en pratique les méthodes décrites précédemment, </a:t>
            </a:r>
            <a:r>
              <a:rPr lang="fr-FR" b="0" i="0" u="none" baseline="0" dirty="0" smtClean="0">
                <a:solidFill>
                  <a:schemeClr val="tx1">
                    <a:lumMod val="75000"/>
                    <a:lumOff val="25000"/>
                  </a:schemeClr>
                </a:solidFill>
              </a:rPr>
              <a:t>l’objectif </a:t>
            </a:r>
            <a:r>
              <a:rPr lang="fr-FR" b="0" i="0" u="none" baseline="0" dirty="0">
                <a:solidFill>
                  <a:schemeClr val="tx1">
                    <a:lumMod val="75000"/>
                    <a:lumOff val="25000"/>
                  </a:schemeClr>
                </a:solidFill>
              </a:rPr>
              <a:t>étant de parvenir à des réponses utiles.</a:t>
            </a:r>
          </a:p>
          <a:p>
            <a:pPr algn="l" rtl="0"/>
            <a:r>
              <a:rPr lang="fr-FR" b="0" i="0" u="none" baseline="0" dirty="0">
                <a:solidFill>
                  <a:schemeClr val="tx1">
                    <a:lumMod val="75000"/>
                    <a:lumOff val="25000"/>
                  </a:schemeClr>
                </a:solidFill>
              </a:rPr>
              <a:t>Changez de rôle au bout de 15 minutes.</a:t>
            </a:r>
          </a:p>
          <a:p>
            <a:pPr marL="0" indent="0" algn="l" rtl="0">
              <a:buNone/>
            </a:pPr>
            <a:endParaRPr lang="fr-FR"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3328850110"/>
      </p:ext>
    </p:extLst>
  </p:cSld>
  <p:clrMapOvr>
    <a:masterClrMapping/>
  </p:clrMapOvr>
  <p:transition spd="slow">
    <p:push dir="u"/>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91000"/>
            <a:ext cx="8077200" cy="2554545"/>
          </a:xfrm>
        </p:spPr>
        <p:txBody>
          <a:bodyPr/>
          <a:lstStyle/>
          <a:p>
            <a:pPr algn="l" rtl="0"/>
            <a:r>
              <a:rPr lang="fr-FR" b="0" i="0" u="none" baseline="0" dirty="0"/>
              <a:t>COLLECTE DES DONNÉES :  Niveau central</a:t>
            </a:r>
            <a:r>
              <a:rPr lang="fr-FR" dirty="0"/>
              <a:t/>
            </a:r>
            <a:br>
              <a:rPr lang="fr-FR" dirty="0"/>
            </a:br>
            <a:r>
              <a:rPr lang="fr-FR" b="0" i="0" u="none" baseline="0" dirty="0"/>
              <a:t>— Mise en œuvre de la collecte de données</a:t>
            </a:r>
            <a:r>
              <a:rPr lang="fr-FR" dirty="0"/>
              <a:t/>
            </a:r>
            <a:br>
              <a:rPr lang="fr-FR" dirty="0"/>
            </a:br>
            <a:r>
              <a:rPr lang="fr-FR" dirty="0"/>
              <a:t/>
            </a:r>
            <a:br>
              <a:rPr lang="fr-FR" dirty="0"/>
            </a:br>
            <a:r>
              <a:rPr lang="fr-FR" dirty="0"/>
              <a:t/>
            </a:r>
            <a:br>
              <a:rPr lang="fr-FR" dirty="0"/>
            </a:br>
            <a:r>
              <a:rPr lang="fr-FR" b="0" i="1" u="none" baseline="0" dirty="0"/>
              <a:t>Nom, Poste</a:t>
            </a: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35C5B"/>
                </a:solidFill>
                <a:effectLst/>
                <a:uLnTx/>
                <a:uFillTx/>
                <a:latin typeface="Gill Sans MT"/>
                <a:ea typeface="+mn-ea"/>
              </a:rPr>
              <a:t>INSÉRER LE PIED DE PAGE ICI</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118</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4174582330"/>
      </p:ext>
    </p:extLst>
  </p:cSld>
  <p:clrMapOvr>
    <a:masterClrMapping/>
  </p:clrMapOvr>
  <p:transition spd="slow">
    <p:push dir="u"/>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119</a:t>
            </a:fld>
            <a:endParaRPr lang="fr-FR"/>
          </a:p>
        </p:txBody>
      </p:sp>
      <p:sp>
        <p:nvSpPr>
          <p:cNvPr id="6" name="Title 5"/>
          <p:cNvSpPr>
            <a:spLocks noGrp="1"/>
          </p:cNvSpPr>
          <p:nvPr>
            <p:ph type="title"/>
          </p:nvPr>
        </p:nvSpPr>
        <p:spPr>
          <a:xfrm>
            <a:off x="177384" y="215413"/>
            <a:ext cx="7772400" cy="523220"/>
          </a:xfrm>
        </p:spPr>
        <p:txBody>
          <a:bodyPr/>
          <a:lstStyle/>
          <a:p>
            <a:pPr algn="l" rtl="0"/>
            <a:r>
              <a:rPr lang="fr-FR" b="1" i="0" u="none" baseline="0"/>
              <a:t>Collecte des données au niveau central</a:t>
            </a:r>
          </a:p>
        </p:txBody>
      </p:sp>
      <p:sp>
        <p:nvSpPr>
          <p:cNvPr id="11" name="Content Placeholder 1"/>
          <p:cNvSpPr>
            <a:spLocks noGrp="1"/>
          </p:cNvSpPr>
          <p:nvPr>
            <p:ph idx="1"/>
          </p:nvPr>
        </p:nvSpPr>
        <p:spPr>
          <a:xfrm>
            <a:off x="381000" y="914400"/>
            <a:ext cx="8153400" cy="4572000"/>
          </a:xfrm>
        </p:spPr>
        <p:txBody>
          <a:bodyPr>
            <a:normAutofit/>
          </a:bodyPr>
          <a:lstStyle/>
          <a:p>
            <a:pPr algn="l" rtl="0"/>
            <a:r>
              <a:rPr lang="fr-FR" b="0" i="0" u="none" baseline="0" dirty="0">
                <a:solidFill>
                  <a:schemeClr val="tx1">
                    <a:lumMod val="75000"/>
                    <a:lumOff val="25000"/>
                  </a:schemeClr>
                </a:solidFill>
              </a:rPr>
              <a:t>Données recueillies pour les 11 modules auprès de divers établissements. </a:t>
            </a:r>
          </a:p>
          <a:p>
            <a:pPr algn="l" rtl="0"/>
            <a:r>
              <a:rPr lang="fr-FR" b="0" i="0" u="none" baseline="0" dirty="0">
                <a:solidFill>
                  <a:schemeClr val="tx1">
                    <a:lumMod val="75000"/>
                    <a:lumOff val="25000"/>
                  </a:schemeClr>
                </a:solidFill>
              </a:rPr>
              <a:t>Le volume de données est amplifié.</a:t>
            </a:r>
          </a:p>
          <a:p>
            <a:pPr algn="l" rtl="0"/>
            <a:r>
              <a:rPr lang="fr-FR" b="0" i="0" u="none" baseline="0" dirty="0">
                <a:solidFill>
                  <a:schemeClr val="tx1">
                    <a:lumMod val="75000"/>
                    <a:lumOff val="25000"/>
                  </a:schemeClr>
                </a:solidFill>
              </a:rPr>
              <a:t>Les questions relatives à </a:t>
            </a:r>
            <a:r>
              <a:rPr lang="fr-FR" b="0" i="0" u="none" baseline="0" dirty="0" smtClean="0">
                <a:solidFill>
                  <a:schemeClr val="tx1">
                    <a:lumMod val="75000"/>
                    <a:lumOff val="25000"/>
                  </a:schemeClr>
                </a:solidFill>
              </a:rPr>
              <a:t>l’entretien </a:t>
            </a:r>
            <a:r>
              <a:rPr lang="fr-FR" b="0" i="0" u="none" baseline="0" dirty="0">
                <a:solidFill>
                  <a:schemeClr val="tx1">
                    <a:lumMod val="75000"/>
                    <a:lumOff val="25000"/>
                  </a:schemeClr>
                </a:solidFill>
              </a:rPr>
              <a:t>CMM sont plus explicites, car nous partons du principe que le niveau de responsabilisation est plus important au niveau central. </a:t>
            </a:r>
          </a:p>
          <a:p>
            <a:pPr algn="l" rtl="0"/>
            <a:r>
              <a:rPr lang="fr-FR" b="0" i="0" u="none" baseline="0" dirty="0">
                <a:solidFill>
                  <a:schemeClr val="tx1">
                    <a:lumMod val="75000"/>
                    <a:lumOff val="25000"/>
                  </a:schemeClr>
                </a:solidFill>
              </a:rPr>
              <a:t>Normes plus élevées – le niveau « Summum » pour un établissement local peut </a:t>
            </a:r>
            <a:r>
              <a:rPr lang="fr-FR" b="0" i="0" u="none" baseline="0" dirty="0" smtClean="0">
                <a:solidFill>
                  <a:schemeClr val="tx1">
                    <a:lumMod val="75000"/>
                    <a:lumOff val="25000"/>
                  </a:schemeClr>
                </a:solidFill>
              </a:rPr>
              <a:t>n’être qu’une </a:t>
            </a:r>
            <a:r>
              <a:rPr lang="fr-FR" b="0" i="0" u="none" baseline="0" dirty="0">
                <a:solidFill>
                  <a:schemeClr val="tx1">
                    <a:lumMod val="75000"/>
                    <a:lumOff val="25000"/>
                  </a:schemeClr>
                </a:solidFill>
              </a:rPr>
              <a:t>capacité intermédiaire au niveau central.</a:t>
            </a:r>
          </a:p>
          <a:p>
            <a:pPr lvl="1" algn="l" rtl="0"/>
            <a:r>
              <a:rPr lang="fr-FR" b="0" i="0" u="none" baseline="0" dirty="0">
                <a:solidFill>
                  <a:schemeClr val="tx1">
                    <a:lumMod val="75000"/>
                    <a:lumOff val="25000"/>
                  </a:schemeClr>
                </a:solidFill>
              </a:rPr>
              <a:t>Ex. : Un tableur Excel utilisé aux fins de la gestion des stocks par un centre de santé se situe à un niveau « Avancé », tandis que le même tableur au niveau central est au niveau « Intermédiaire ». </a:t>
            </a:r>
          </a:p>
          <a:p>
            <a:r>
              <a:rPr lang="fr-FR" b="0" i="0" u="none" baseline="0" dirty="0">
                <a:solidFill>
                  <a:schemeClr val="tx1">
                    <a:lumMod val="75000"/>
                    <a:lumOff val="25000"/>
                  </a:schemeClr>
                </a:solidFill>
              </a:rPr>
              <a:t>KPI </a:t>
            </a:r>
            <a:r>
              <a:rPr lang="fr-FR" dirty="0">
                <a:solidFill>
                  <a:schemeClr val="tx1">
                    <a:lumMod val="75000"/>
                    <a:lumOff val="25000"/>
                  </a:schemeClr>
                </a:solidFill>
              </a:rPr>
              <a:t>supplémentaires </a:t>
            </a:r>
            <a:r>
              <a:rPr lang="fr-FR" b="0" i="0" u="none" baseline="0" dirty="0">
                <a:solidFill>
                  <a:schemeClr val="tx1">
                    <a:lumMod val="75000"/>
                    <a:lumOff val="25000"/>
                  </a:schemeClr>
                </a:solidFill>
              </a:rPr>
              <a:t>pour chaque module. </a:t>
            </a:r>
          </a:p>
          <a:p>
            <a:endParaRPr lang="fr-FR" dirty="0">
              <a:solidFill>
                <a:schemeClr val="tx1">
                  <a:lumMod val="75000"/>
                  <a:lumOff val="25000"/>
                </a:schemeClr>
              </a:solidFill>
            </a:endParaRPr>
          </a:p>
          <a:p>
            <a:pPr marL="0" indent="0" algn="l" rtl="0">
              <a:buNone/>
            </a:pPr>
            <a:endParaRPr lang="fr-FR"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194084174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dirty="0">
              <a:ln>
                <a:noFill/>
              </a:ln>
              <a:solidFill>
                <a:srgbClr val="6C6463"/>
              </a:solidFill>
              <a:effectLst/>
              <a:uLnTx/>
              <a:uFillTx/>
              <a:latin typeface="Gill Sans MT"/>
              <a:ea typeface="+mn-ea"/>
            </a:endParaRPr>
          </a:p>
        </p:txBody>
      </p:sp>
      <p:sp>
        <p:nvSpPr>
          <p:cNvPr id="5" name="Footer Placeholder 4"/>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C6463"/>
                </a:solidFill>
                <a:effectLst/>
                <a:uLnTx/>
                <a:uFillTx/>
                <a:latin typeface="Gill Sans MT"/>
                <a:ea typeface="+mn-ea"/>
              </a:rPr>
              <a:t>INSÉRER LE PIED DE PAGE ICI</a:t>
            </a: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fr-FR" sz="600" b="0" i="0" u="none" strike="noStrike" kern="1200" cap="none" spc="0" normalizeH="0" baseline="0" noProof="0" dirty="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85800" y="550985"/>
            <a:ext cx="8305800" cy="492443"/>
          </a:xfrm>
        </p:spPr>
        <p:txBody>
          <a:bodyPr/>
          <a:lstStyle/>
          <a:p>
            <a:pPr algn="l" rtl="0"/>
            <a:r>
              <a:rPr lang="fr-FR" sz="2600" b="1" i="0" u="none" baseline="0" dirty="0" smtClean="0">
                <a:solidFill>
                  <a:srgbClr val="C00000"/>
                </a:solidFill>
              </a:rPr>
              <a:t>L’OUTIL </a:t>
            </a:r>
            <a:r>
              <a:rPr lang="fr-FR" sz="2600" b="1" i="0" u="none" baseline="0" dirty="0">
                <a:solidFill>
                  <a:srgbClr val="C00000"/>
                </a:solidFill>
              </a:rPr>
              <a:t>NSCA 2.0 SE COMPOSE DE 3 </a:t>
            </a:r>
            <a:r>
              <a:rPr lang="fr-FR" sz="2600" b="1" i="0" u="none" baseline="0" dirty="0" smtClean="0">
                <a:solidFill>
                  <a:srgbClr val="C00000"/>
                </a:solidFill>
              </a:rPr>
              <a:t>LÉMENTS</a:t>
            </a:r>
            <a:endParaRPr lang="fr-FR" sz="2600" dirty="0">
              <a:solidFill>
                <a:srgbClr val="C00000"/>
              </a:solidFill>
            </a:endParaRPr>
          </a:p>
        </p:txBody>
      </p:sp>
      <p:graphicFrame>
        <p:nvGraphicFramePr>
          <p:cNvPr id="2" name="Diagram 1"/>
          <p:cNvGraphicFramePr/>
          <p:nvPr>
            <p:extLst>
              <p:ext uri="{D42A27DB-BD31-4B8C-83A1-F6EECF244321}">
                <p14:modId xmlns:p14="http://schemas.microsoft.com/office/powerpoint/2010/main" val="2085336174"/>
              </p:ext>
            </p:extLst>
          </p:nvPr>
        </p:nvGraphicFramePr>
        <p:xfrm>
          <a:off x="697522" y="1363133"/>
          <a:ext cx="7836877" cy="431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6" name="Picture 4" descr="https://d30y9cdsu7xlg0.cloudfront.net/png/471109-200.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39103" y="2038886"/>
            <a:ext cx="704314" cy="70431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791762-200.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78267" y="4572000"/>
            <a:ext cx="590550" cy="59055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d30y9cdsu7xlg0.cloudfront.net/png/771852-200.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00373" y="3207421"/>
            <a:ext cx="553197" cy="55319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95125922"/>
      </p:ext>
    </p:extLst>
  </p:cSld>
  <p:clrMapOvr>
    <a:masterClrMapping/>
  </p:clrMapOvr>
  <p:transition spd="slow">
    <p:push dir="u"/>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245888757"/>
              </p:ext>
            </p:extLst>
          </p:nvPr>
        </p:nvGraphicFramePr>
        <p:xfrm>
          <a:off x="228600" y="706845"/>
          <a:ext cx="8686800" cy="5697731"/>
        </p:xfrm>
        <a:graphic>
          <a:graphicData uri="http://schemas.openxmlformats.org/drawingml/2006/table">
            <a:tbl>
              <a:tblPr firstRow="1">
                <a:tableStyleId>{69012ECD-51FC-41F1-AA8D-1B2483CD663E}</a:tableStyleId>
              </a:tblPr>
              <a:tblGrid>
                <a:gridCol w="1447800">
                  <a:extLst>
                    <a:ext uri="{9D8B030D-6E8A-4147-A177-3AD203B41FA5}">
                      <a16:colId xmlns="" xmlns:a16="http://schemas.microsoft.com/office/drawing/2014/main" val="20000"/>
                    </a:ext>
                  </a:extLst>
                </a:gridCol>
                <a:gridCol w="3200400">
                  <a:extLst>
                    <a:ext uri="{9D8B030D-6E8A-4147-A177-3AD203B41FA5}">
                      <a16:colId xmlns="" xmlns:a16="http://schemas.microsoft.com/office/drawing/2014/main" val="20001"/>
                    </a:ext>
                  </a:extLst>
                </a:gridCol>
                <a:gridCol w="4038600">
                  <a:extLst>
                    <a:ext uri="{9D8B030D-6E8A-4147-A177-3AD203B41FA5}">
                      <a16:colId xmlns="" xmlns:a16="http://schemas.microsoft.com/office/drawing/2014/main" val="20002"/>
                    </a:ext>
                  </a:extLst>
                </a:gridCol>
              </a:tblGrid>
              <a:tr h="266699">
                <a:tc>
                  <a:txBody>
                    <a:bodyPr/>
                    <a:lstStyle/>
                    <a:p>
                      <a:pPr marL="0" marR="0" indent="0" algn="l" rtl="0">
                        <a:lnSpc>
                          <a:spcPct val="107000"/>
                        </a:lnSpc>
                        <a:spcBef>
                          <a:spcPts val="0"/>
                        </a:spcBef>
                        <a:spcAft>
                          <a:spcPts val="1200"/>
                        </a:spcAft>
                        <a:buFont typeface="Arial" panose="020B0604020202020204" pitchFamily="34" charset="0"/>
                        <a:buNone/>
                      </a:pPr>
                      <a:r>
                        <a:rPr lang="fr-FR" sz="1250" b="0" i="0" u="none" baseline="0" dirty="0">
                          <a:effectLst/>
                        </a:rPr>
                        <a:t>Catégorie</a:t>
                      </a:r>
                      <a:endParaRPr lang="fr-FR" sz="125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0"/>
                        </a:spcAft>
                        <a:buFont typeface="Symbol" panose="05050102010706020507" pitchFamily="18" charset="2"/>
                        <a:buNone/>
                      </a:pPr>
                      <a:r>
                        <a:rPr lang="fr-FR" sz="1250" b="0" i="0" u="none" baseline="0" dirty="0">
                          <a:effectLst/>
                        </a:rPr>
                        <a:t>KPI de base</a:t>
                      </a:r>
                      <a:endParaRPr lang="fr-FR" sz="125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1200"/>
                        </a:spcAft>
                        <a:buFont typeface="Symbol" panose="05050102010706020507" pitchFamily="18" charset="2"/>
                        <a:buNone/>
                      </a:pPr>
                      <a:r>
                        <a:rPr lang="fr-FR" sz="1250" b="0" i="0" u="none" baseline="0">
                          <a:effectLst/>
                        </a:rPr>
                        <a:t>KPI facultatifs</a:t>
                      </a:r>
                      <a:endParaRPr lang="fr-FR" sz="125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45021">
                <a:tc>
                  <a:txBody>
                    <a:bodyPr/>
                    <a:lstStyle/>
                    <a:p>
                      <a:pPr marL="0" marR="0" algn="l" rtl="0">
                        <a:lnSpc>
                          <a:spcPct val="107000"/>
                        </a:lnSpc>
                        <a:spcBef>
                          <a:spcPts val="0"/>
                        </a:spcBef>
                        <a:spcAft>
                          <a:spcPts val="1200"/>
                        </a:spcAft>
                      </a:pPr>
                      <a:r>
                        <a:rPr lang="fr-FR" sz="1250" b="0" i="0" u="none" baseline="0" dirty="0">
                          <a:effectLst/>
                        </a:rPr>
                        <a:t>Prévision</a:t>
                      </a:r>
                      <a:endParaRPr lang="fr-FR" sz="125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rtl="0">
                        <a:lnSpc>
                          <a:spcPct val="107000"/>
                        </a:lnSpc>
                        <a:spcBef>
                          <a:spcPts val="0"/>
                        </a:spcBef>
                        <a:spcAft>
                          <a:spcPts val="0"/>
                        </a:spcAft>
                        <a:buFont typeface="Symbol" panose="05050102010706020507" pitchFamily="18" charset="2"/>
                        <a:buChar char=""/>
                      </a:pPr>
                      <a:r>
                        <a:rPr lang="fr-FR" sz="1250" b="0" i="0" u="none" baseline="0" dirty="0">
                          <a:effectLst/>
                        </a:rPr>
                        <a:t>Précision des prévisions </a:t>
                      </a:r>
                    </a:p>
                    <a:p>
                      <a:pPr marL="177800" marR="0" lvl="0" indent="-177800" algn="l" rtl="0">
                        <a:lnSpc>
                          <a:spcPct val="107000"/>
                        </a:lnSpc>
                        <a:spcBef>
                          <a:spcPts val="0"/>
                        </a:spcBef>
                        <a:spcAft>
                          <a:spcPts val="0"/>
                        </a:spcAft>
                        <a:buFont typeface="Symbol" panose="05050102010706020507" pitchFamily="18" charset="2"/>
                        <a:buChar char=""/>
                      </a:pPr>
                      <a:r>
                        <a:rPr lang="fr-FR" sz="1250" b="0" i="0" u="none" baseline="0" dirty="0">
                          <a:effectLst/>
                        </a:rPr>
                        <a:t>Source des financements</a:t>
                      </a:r>
                      <a:endParaRPr lang="fr-FR" sz="1250" b="0" u="none"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Précision du plan </a:t>
                      </a:r>
                      <a:r>
                        <a:rPr lang="fr-FR" sz="1250" b="0" i="0" u="none" kern="1200" baseline="0" dirty="0" smtClean="0">
                          <a:effectLst/>
                        </a:rPr>
                        <a:t>d’approvisionnement</a:t>
                      </a:r>
                      <a:endParaRPr lang="fr-FR" sz="125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335060">
                <a:tc>
                  <a:txBody>
                    <a:bodyPr/>
                    <a:lstStyle/>
                    <a:p>
                      <a:pPr marL="0" marR="0" algn="l" rtl="0">
                        <a:lnSpc>
                          <a:spcPct val="107000"/>
                        </a:lnSpc>
                        <a:spcBef>
                          <a:spcPts val="0"/>
                        </a:spcBef>
                        <a:spcAft>
                          <a:spcPts val="1200"/>
                        </a:spcAft>
                      </a:pPr>
                      <a:r>
                        <a:rPr lang="fr-FR" sz="1250" b="0" i="0" u="none" baseline="0" dirty="0">
                          <a:effectLst/>
                        </a:rPr>
                        <a:t>Approvisionnement</a:t>
                      </a:r>
                      <a:endParaRPr lang="fr-FR" sz="125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Taux de ponctualité et </a:t>
                      </a:r>
                      <a:r>
                        <a:rPr lang="fr-FR" sz="1250" b="0" i="0" u="none" kern="1200" baseline="0" dirty="0" smtClean="0">
                          <a:effectLst/>
                        </a:rPr>
                        <a:t>d’exécution </a:t>
                      </a:r>
                      <a:r>
                        <a:rPr lang="fr-FR" sz="1250" b="0" i="0" u="none" kern="1200" baseline="0" dirty="0">
                          <a:effectLst/>
                        </a:rPr>
                        <a:t>complète des commandes pour le fournisseur</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Pourcentage du prix de référence international payé</a:t>
                      </a:r>
                      <a:endParaRPr lang="fr-FR" sz="125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Pourcentage de commandes passées en urgence auprès des fournisseurs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Taux </a:t>
                      </a:r>
                      <a:r>
                        <a:rPr lang="fr-FR" sz="1250" b="0" i="0" u="none" kern="1200" baseline="0" dirty="0" smtClean="0">
                          <a:effectLst/>
                        </a:rPr>
                        <a:t>d’exécution </a:t>
                      </a:r>
                      <a:r>
                        <a:rPr lang="fr-FR" sz="1250" b="0" i="0" u="none" kern="1200" baseline="0" dirty="0">
                          <a:effectLst/>
                        </a:rPr>
                        <a:t>des commandes du fournisseur</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Méthodes </a:t>
                      </a:r>
                      <a:r>
                        <a:rPr lang="fr-FR" sz="1250" b="0" i="0" u="none" kern="1200" baseline="0" dirty="0" smtClean="0">
                          <a:effectLst/>
                        </a:rPr>
                        <a:t>d’approvisionnement </a:t>
                      </a:r>
                      <a:r>
                        <a:rPr lang="fr-FR" sz="1250" b="0" i="0" u="none" kern="1200" baseline="0" dirty="0">
                          <a:effectLst/>
                        </a:rPr>
                        <a:t>utilisées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Pourcentage des produits de santé achetés figurant sur la liste nationale des médicaments essentiels ou sur un document similaire </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Délai de dédouanement</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1980291">
                <a:tc>
                  <a:txBody>
                    <a:bodyPr/>
                    <a:lstStyle/>
                    <a:p>
                      <a:pPr marL="0" marR="0" algn="l" rtl="0">
                        <a:lnSpc>
                          <a:spcPct val="107000"/>
                        </a:lnSpc>
                        <a:spcBef>
                          <a:spcPts val="0"/>
                        </a:spcBef>
                        <a:spcAft>
                          <a:spcPts val="1200"/>
                        </a:spcAft>
                      </a:pPr>
                      <a:r>
                        <a:rPr lang="fr-FR" sz="1250" b="0" i="0" u="none" baseline="0" dirty="0">
                          <a:effectLst/>
                        </a:rPr>
                        <a:t>Gestion de </a:t>
                      </a:r>
                      <a:r>
                        <a:rPr lang="fr-FR" sz="1250" b="0" i="0" u="none" baseline="0" dirty="0" smtClean="0">
                          <a:effectLst/>
                        </a:rPr>
                        <a:t>l’entreposage </a:t>
                      </a:r>
                      <a:r>
                        <a:rPr lang="fr-FR" sz="1250" b="0" i="0" u="none" baseline="0" dirty="0" smtClean="0">
                          <a:effectLst/>
                        </a:rPr>
                        <a:t/>
                      </a:r>
                      <a:br>
                        <a:rPr lang="fr-FR" sz="1250" b="0" i="0" u="none" baseline="0" dirty="0" smtClean="0">
                          <a:effectLst/>
                        </a:rPr>
                      </a:br>
                      <a:r>
                        <a:rPr lang="fr-FR" sz="1250" b="0" i="0" u="none" baseline="0" dirty="0" smtClean="0">
                          <a:effectLst/>
                        </a:rPr>
                        <a:t>et </a:t>
                      </a:r>
                      <a:r>
                        <a:rPr lang="fr-FR" sz="1250" b="0" i="0" u="none" baseline="0" dirty="0">
                          <a:effectLst/>
                        </a:rPr>
                        <a:t>des stocks</a:t>
                      </a:r>
                      <a:endParaRPr lang="fr-FR" sz="125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Stockage selon le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Taux de rupture de stock par produit traceur par niveau dans le système</a:t>
                      </a:r>
                      <a:endParaRPr lang="fr-FR" sz="1250" b="0" u="none"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Exactitude des stocks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Taux </a:t>
                      </a:r>
                      <a:r>
                        <a:rPr lang="fr-FR" sz="1250" b="0" i="0" u="none" kern="1200" baseline="0" dirty="0" smtClean="0">
                          <a:effectLst/>
                        </a:rPr>
                        <a:t>d’exécution </a:t>
                      </a:r>
                      <a:r>
                        <a:rPr lang="fr-FR" sz="1250" b="0" i="0" u="none" kern="1200" baseline="0" dirty="0">
                          <a:effectLst/>
                        </a:rPr>
                        <a:t>des commandes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Gaspillage dû aux dommages, aux vols et à la péremption </a:t>
                      </a:r>
                      <a:endParaRPr lang="fr-FR" sz="125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solidFill>
                            <a:schemeClr val="tx1"/>
                          </a:solidFill>
                          <a:effectLst/>
                          <a:latin typeface="+mn-lt"/>
                          <a:ea typeface="+mn-ea"/>
                          <a:cs typeface="+mn-cs"/>
                        </a:rPr>
                        <a:t>Rotation annuelle des stocks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Nombre et durée des écarts de température dans </a:t>
                      </a:r>
                      <a:r>
                        <a:rPr lang="fr-FR" sz="1250" b="0" i="0" u="none" kern="1200" baseline="0" dirty="0" smtClean="0">
                          <a:effectLst/>
                        </a:rPr>
                        <a:t>l’entrepôt </a:t>
                      </a:r>
                      <a:r>
                        <a:rPr lang="fr-FR" sz="1250" b="0" i="0" u="none" kern="1200" baseline="0" dirty="0">
                          <a:effectLst/>
                        </a:rPr>
                        <a:t>frigorifique</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50" b="0" i="0" u="none" kern="1200" baseline="0" dirty="0">
                          <a:effectLst/>
                        </a:rPr>
                        <a:t>Taux de rupture de stock </a:t>
                      </a:r>
                      <a:r>
                        <a:rPr lang="fr-FR" sz="1250" b="0" i="0" u="none" kern="1200" baseline="0" dirty="0" smtClean="0">
                          <a:effectLst/>
                        </a:rPr>
                        <a:t>d’un </a:t>
                      </a:r>
                      <a:r>
                        <a:rPr lang="fr-FR" sz="1250" b="0" i="0" u="none" kern="1200" baseline="0" dirty="0">
                          <a:effectLst/>
                        </a:rPr>
                        <a:t>ou de plusieurs produits traceurs par établissement</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50" b="0" i="0" u="none" kern="1200" baseline="0" dirty="0">
                          <a:effectLst/>
                        </a:rPr>
                        <a:t>Coût de </a:t>
                      </a:r>
                      <a:r>
                        <a:rPr lang="fr-FR" sz="1250" b="0" i="0" u="none" kern="1200" baseline="0" dirty="0" smtClean="0">
                          <a:effectLst/>
                        </a:rPr>
                        <a:t>l’opération d’entreposage </a:t>
                      </a:r>
                      <a:endParaRPr lang="fr-FR" sz="1250" b="0" i="0" u="none" kern="1200" baseline="0" dirty="0">
                        <a:effectLst/>
                      </a:endParaRP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50" b="0" i="0" u="none" kern="1200" baseline="0" dirty="0">
                          <a:effectLst/>
                        </a:rPr>
                        <a:t>Délai </a:t>
                      </a:r>
                      <a:r>
                        <a:rPr lang="fr-FR" sz="1250" b="0" i="0" u="none" kern="1200" baseline="0" dirty="0" smtClean="0">
                          <a:effectLst/>
                        </a:rPr>
                        <a:t>d’exécution </a:t>
                      </a:r>
                      <a:r>
                        <a:rPr lang="fr-FR" sz="1250" b="0" i="0" u="none" kern="1200" baseline="0" dirty="0">
                          <a:effectLst/>
                        </a:rPr>
                        <a:t>des commandes</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50" b="0" i="0" u="none" kern="1200" baseline="0" dirty="0">
                          <a:solidFill>
                            <a:schemeClr val="tx1"/>
                          </a:solidFill>
                          <a:effectLst/>
                          <a:latin typeface="+mn-lt"/>
                          <a:ea typeface="+mn-ea"/>
                          <a:cs typeface="+mn-cs"/>
                        </a:rPr>
                        <a:t>Pourcentage des lots entrants testés à des fins de qualité</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50" b="0" i="0" u="none" kern="1200" baseline="0" dirty="0">
                          <a:solidFill>
                            <a:schemeClr val="tx1"/>
                          </a:solidFill>
                          <a:effectLst/>
                          <a:latin typeface="+mn-lt"/>
                          <a:ea typeface="+mn-ea"/>
                          <a:cs typeface="+mn-cs"/>
                        </a:rPr>
                        <a:t>Pourcentage des lots de produits testés conformes aux normes de qualité</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667530">
                <a:tc>
                  <a:txBody>
                    <a:bodyPr/>
                    <a:lstStyle/>
                    <a:p>
                      <a:pPr marL="0" marR="0" algn="l" rtl="0">
                        <a:lnSpc>
                          <a:spcPct val="107000"/>
                        </a:lnSpc>
                        <a:spcBef>
                          <a:spcPts val="0"/>
                        </a:spcBef>
                        <a:spcAft>
                          <a:spcPts val="1200"/>
                        </a:spcAft>
                      </a:pPr>
                      <a:r>
                        <a:rPr lang="fr-FR" sz="1250" b="0" i="0" u="none" baseline="0">
                          <a:effectLst/>
                        </a:rPr>
                        <a:t>Distribution</a:t>
                      </a:r>
                      <a:endParaRPr lang="fr-FR" sz="125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Livraison dans les délais à </a:t>
                      </a:r>
                      <a:r>
                        <a:rPr lang="fr-FR" sz="1250" b="0" i="0" u="none" kern="1200" baseline="0" dirty="0" smtClean="0">
                          <a:effectLst/>
                        </a:rPr>
                        <a:t>l’établissement</a:t>
                      </a:r>
                      <a:endParaRPr lang="fr-FR" sz="1250" b="0" i="0" u="none" kern="1200" baseline="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Pourcentage de commandes passées en urgence par les structures sanitaires</a:t>
                      </a:r>
                      <a:endParaRPr lang="fr-FR" sz="125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50" b="0" i="0" u="none" kern="1200" baseline="0" dirty="0">
                          <a:solidFill>
                            <a:schemeClr val="tx1"/>
                          </a:solidFill>
                          <a:effectLst/>
                          <a:latin typeface="+mn-lt"/>
                          <a:ea typeface="+mn-ea"/>
                          <a:cs typeface="+mn-cs"/>
                        </a:rPr>
                        <a:t>Coût de </a:t>
                      </a:r>
                      <a:r>
                        <a:rPr lang="fr-FR" sz="1250" b="0" i="0" u="none" kern="1200" baseline="0" dirty="0" smtClean="0">
                          <a:solidFill>
                            <a:schemeClr val="tx1"/>
                          </a:solidFill>
                          <a:effectLst/>
                          <a:latin typeface="+mn-lt"/>
                          <a:ea typeface="+mn-ea"/>
                          <a:cs typeface="+mn-cs"/>
                        </a:rPr>
                        <a:t>l’opération </a:t>
                      </a:r>
                      <a:r>
                        <a:rPr lang="fr-FR" sz="1250" b="0" i="0" u="none" kern="1200" baseline="0" dirty="0">
                          <a:solidFill>
                            <a:schemeClr val="tx1"/>
                          </a:solidFill>
                          <a:effectLst/>
                          <a:latin typeface="+mn-lt"/>
                          <a:ea typeface="+mn-ea"/>
                          <a:cs typeface="+mn-cs"/>
                        </a:rPr>
                        <a:t>de distribution</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67943">
                <a:tc>
                  <a:txBody>
                    <a:bodyPr/>
                    <a:lstStyle/>
                    <a:p>
                      <a:pPr marL="0" marR="0" algn="l" rtl="0">
                        <a:lnSpc>
                          <a:spcPct val="107000"/>
                        </a:lnSpc>
                        <a:spcBef>
                          <a:spcPts val="0"/>
                        </a:spcBef>
                        <a:spcAft>
                          <a:spcPts val="1200"/>
                        </a:spcAft>
                      </a:pPr>
                      <a:r>
                        <a:rPr lang="fr-FR" sz="1250" b="0" i="0" u="none" baseline="0">
                          <a:effectLst/>
                        </a:rPr>
                        <a:t>RH</a:t>
                      </a:r>
                      <a:endParaRPr lang="fr-FR" sz="125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a:effectLst/>
                        </a:rPr>
                        <a:t>Taux de rotation du personnel</a:t>
                      </a:r>
                      <a:endParaRPr lang="fr-FR" sz="125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solidFill>
                            <a:schemeClr val="tx1"/>
                          </a:solidFill>
                          <a:effectLst/>
                          <a:latin typeface="+mn-lt"/>
                          <a:ea typeface="+mn-ea"/>
                          <a:cs typeface="+mn-cs"/>
                        </a:rPr>
                        <a:t>Pourcentage de postes clés vacants</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380365">
                <a:tc>
                  <a:txBody>
                    <a:bodyPr/>
                    <a:lstStyle/>
                    <a:p>
                      <a:pPr marL="0" marR="0" algn="l" rtl="0">
                        <a:lnSpc>
                          <a:spcPct val="107000"/>
                        </a:lnSpc>
                        <a:spcBef>
                          <a:spcPts val="0"/>
                        </a:spcBef>
                        <a:spcAft>
                          <a:spcPts val="1200"/>
                        </a:spcAft>
                      </a:pPr>
                      <a:r>
                        <a:rPr lang="fr-FR" sz="1250" b="0" i="0" u="none" baseline="0">
                          <a:effectLst/>
                        </a:rPr>
                        <a:t>Données et informations</a:t>
                      </a:r>
                      <a:endParaRPr lang="fr-FR" sz="125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Taux de rapportage dans les temps de </a:t>
                      </a:r>
                      <a:r>
                        <a:rPr lang="fr-FR" sz="1250" b="0" i="0" u="none" kern="1200" baseline="0" dirty="0" smtClean="0">
                          <a:effectLst/>
                        </a:rPr>
                        <a:t>l’établissement</a:t>
                      </a:r>
                      <a:endParaRPr lang="fr-FR" sz="125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50" b="0" i="0" u="none" kern="1200" baseline="0" dirty="0">
                          <a:effectLst/>
                        </a:rPr>
                        <a:t>Taux de rapportage pour </a:t>
                      </a:r>
                      <a:r>
                        <a:rPr lang="fr-FR" sz="1250" b="0" i="0" u="none" kern="1200" baseline="0" dirty="0" smtClean="0">
                          <a:effectLst/>
                        </a:rPr>
                        <a:t>l’établissement </a:t>
                      </a:r>
                      <a:r>
                        <a:rPr lang="fr-FR" sz="1250" b="0" i="0" u="none" kern="1200" baseline="0" dirty="0">
                          <a:effectLst/>
                        </a:rPr>
                        <a:t>- rapports complets</a:t>
                      </a:r>
                      <a:endParaRPr lang="fr-FR" sz="125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
        <p:nvSpPr>
          <p:cNvPr id="6" name="Title 2"/>
          <p:cNvSpPr>
            <a:spLocks noGrp="1"/>
          </p:cNvSpPr>
          <p:nvPr>
            <p:ph type="title"/>
          </p:nvPr>
        </p:nvSpPr>
        <p:spPr>
          <a:xfrm>
            <a:off x="228599" y="152400"/>
            <a:ext cx="7541419" cy="457200"/>
          </a:xfrm>
        </p:spPr>
        <p:txBody>
          <a:bodyPr rtlCol="0">
            <a:normAutofit fontScale="90000"/>
          </a:bodyPr>
          <a:lstStyle/>
          <a:p>
            <a:pPr algn="l" rtl="0">
              <a:defRPr/>
            </a:pPr>
            <a:r>
              <a:rPr lang="fr-FR" sz="2700" b="0" i="0" u="none" baseline="0"/>
              <a:t>Indicateurs clés de performance au niveau central</a:t>
            </a:r>
          </a:p>
        </p:txBody>
      </p:sp>
      <p:sp>
        <p:nvSpPr>
          <p:cNvPr id="253991" name="Slide Number Placeholder 1"/>
          <p:cNvSpPr>
            <a:spLocks noGrp="1"/>
          </p:cNvSpPr>
          <p:nvPr>
            <p:ph type="sldNum" sz="quarter" idx="12"/>
          </p:nvPr>
        </p:nvSpPr>
        <p:spPr bwMode="auto">
          <a:xfrm>
            <a:off x="7562850" y="6553200"/>
            <a:ext cx="1428750" cy="1615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r" rtl="0" eaLnBrk="1" hangingPunct="1">
              <a:spcAft>
                <a:spcPct val="0"/>
              </a:spcAft>
              <a:buFontTx/>
              <a:buNone/>
            </a:pPr>
            <a:fld id="{E1E0D98E-C425-4AE8-BB68-1C854DE95566}" type="slidenum">
              <a:rPr sz="450" smtClean="0">
                <a:cs typeface="Arial" panose="020B0604020202020204" pitchFamily="34" charset="0"/>
              </a:rPr>
              <a:pPr eaLnBrk="1" hangingPunct="1">
                <a:spcAft>
                  <a:spcPct val="0"/>
                </a:spcAft>
                <a:buFontTx/>
                <a:buNone/>
              </a:pPr>
              <a:t>120</a:t>
            </a:fld>
            <a:endParaRPr lang="fr-FR" altLang="en-US" sz="450" dirty="0">
              <a:cs typeface="Arial" panose="020B0604020202020204" pitchFamily="34" charset="0"/>
            </a:endParaRPr>
          </a:p>
        </p:txBody>
      </p:sp>
    </p:spTree>
    <p:custDataLst>
      <p:tags r:id="rId1"/>
    </p:custDataLst>
    <p:extLst>
      <p:ext uri="{BB962C8B-B14F-4D97-AF65-F5344CB8AC3E}">
        <p14:creationId xmlns:p14="http://schemas.microsoft.com/office/powerpoint/2010/main" val="107425217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67200"/>
            <a:ext cx="7162800" cy="2062103"/>
          </a:xfrm>
        </p:spPr>
        <p:txBody>
          <a:bodyPr/>
          <a:lstStyle/>
          <a:p>
            <a:pPr algn="l" rtl="0"/>
            <a:r>
              <a:rPr lang="fr-FR" b="0" i="0" u="none" baseline="0" dirty="0"/>
              <a:t>Importance de la qualité des données</a:t>
            </a:r>
            <a:r>
              <a:rPr lang="fr-FR" dirty="0"/>
              <a:t/>
            </a:r>
            <a:br>
              <a:rPr lang="fr-FR" dirty="0"/>
            </a:br>
            <a:r>
              <a:rPr lang="fr-FR" dirty="0"/>
              <a:t/>
            </a:r>
            <a:br>
              <a:rPr lang="fr-FR" dirty="0"/>
            </a:br>
            <a:r>
              <a:rPr lang="fr-FR" dirty="0"/>
              <a:t/>
            </a:r>
            <a:br>
              <a:rPr lang="fr-FR" dirty="0"/>
            </a:br>
            <a:r>
              <a:rPr lang="fr-FR" b="0" i="1" u="none" baseline="0" dirty="0"/>
              <a:t>Nom, Poste</a:t>
            </a: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35C5B"/>
                </a:solidFill>
                <a:effectLst/>
                <a:uLnTx/>
                <a:uFillTx/>
                <a:latin typeface="Gill Sans MT"/>
                <a:ea typeface="+mn-ea"/>
              </a:rPr>
              <a:t>INSÉRER LE PIED DE PAGE ICI</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121</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2186048112"/>
      </p:ext>
    </p:extLst>
  </p:cSld>
  <p:clrMapOvr>
    <a:masterClrMapping/>
  </p:clrMapOvr>
  <p:transition spd="slow">
    <p:push dir="u"/>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304799" y="914400"/>
            <a:ext cx="8686799" cy="54864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lgn="l" rtl="0">
              <a:spcBef>
                <a:spcPts val="0"/>
              </a:spcBef>
              <a:spcAft>
                <a:spcPts val="0"/>
              </a:spcAft>
              <a:buFont typeface="Arial" panose="020B0604020202020204" pitchFamily="34" charset="0"/>
              <a:buChar char="•"/>
              <a:defRPr/>
            </a:pPr>
            <a:r>
              <a:rPr lang="fr-FR" sz="2200" b="0" i="0" u="none" baseline="0" dirty="0">
                <a:solidFill>
                  <a:schemeClr val="tx1"/>
                </a:solidFill>
              </a:rPr>
              <a:t>Préparez-vous avant votre arrivée sur le site.</a:t>
            </a:r>
          </a:p>
          <a:p>
            <a:pPr marL="342900" indent="-342900" algn="l" rtl="0">
              <a:spcBef>
                <a:spcPts val="0"/>
              </a:spcBef>
              <a:spcAft>
                <a:spcPts val="0"/>
              </a:spcAft>
              <a:buFont typeface="Arial" panose="020B0604020202020204" pitchFamily="34" charset="0"/>
              <a:buChar char="•"/>
              <a:defRPr/>
            </a:pPr>
            <a:r>
              <a:rPr lang="fr-FR" sz="2200" b="0" i="0" u="none" baseline="0" dirty="0">
                <a:solidFill>
                  <a:schemeClr val="tx1"/>
                </a:solidFill>
              </a:rPr>
              <a:t>Familiarisez-vous avec les processus et </a:t>
            </a:r>
            <a:r>
              <a:rPr lang="fr-FR" sz="2200" b="0" i="0" u="none" baseline="0" dirty="0" smtClean="0">
                <a:solidFill>
                  <a:schemeClr val="tx1"/>
                </a:solidFill>
              </a:rPr>
              <a:t>l’outil </a:t>
            </a:r>
            <a:r>
              <a:rPr lang="fr-FR" sz="2200" b="0" i="0" u="none" baseline="0" dirty="0">
                <a:solidFill>
                  <a:schemeClr val="tx1"/>
                </a:solidFill>
              </a:rPr>
              <a:t>NSCA avant votre arrivée sur le site. En cas de doute, posez des questions. </a:t>
            </a:r>
          </a:p>
          <a:p>
            <a:pPr marL="800100" lvl="1" indent="-342900" algn="l" rtl="0">
              <a:spcBef>
                <a:spcPts val="0"/>
              </a:spcBef>
              <a:spcAft>
                <a:spcPts val="0"/>
              </a:spcAft>
              <a:buFont typeface="Arial" panose="020B0604020202020204" pitchFamily="34" charset="0"/>
              <a:buChar char="•"/>
              <a:defRPr/>
            </a:pPr>
            <a:r>
              <a:rPr lang="fr-FR" sz="2200" b="0" i="0" u="none" baseline="0" dirty="0"/>
              <a:t>Utilisez WhatsApp pour communiquer avec le groupe autant que vous le souhaitez.</a:t>
            </a:r>
          </a:p>
          <a:p>
            <a:pPr marL="800100" lvl="1" indent="-342900" algn="l" rtl="0">
              <a:spcBef>
                <a:spcPts val="0"/>
              </a:spcBef>
              <a:spcAft>
                <a:spcPts val="0"/>
              </a:spcAft>
              <a:buFont typeface="Arial" panose="020B0604020202020204" pitchFamily="34" charset="0"/>
              <a:buChar char="•"/>
              <a:defRPr/>
            </a:pPr>
            <a:r>
              <a:rPr lang="fr-FR" sz="2200" b="0" i="0" u="none" baseline="0" dirty="0">
                <a:solidFill>
                  <a:schemeClr val="tx1"/>
                </a:solidFill>
              </a:rPr>
              <a:t>Contactez votre PC dès que nécessaire.</a:t>
            </a:r>
          </a:p>
          <a:p>
            <a:pPr marL="342900" indent="-342900" algn="l" rtl="0">
              <a:spcBef>
                <a:spcPts val="0"/>
              </a:spcBef>
              <a:spcAft>
                <a:spcPts val="0"/>
              </a:spcAft>
              <a:buFont typeface="Arial" panose="020B0604020202020204" pitchFamily="34" charset="0"/>
              <a:buChar char="•"/>
              <a:defRPr/>
            </a:pPr>
            <a:r>
              <a:rPr lang="fr-FR" sz="2200" b="0" i="0" u="none" baseline="0" dirty="0">
                <a:solidFill>
                  <a:schemeClr val="tx1"/>
                </a:solidFill>
              </a:rPr>
              <a:t>Validez les réponses, en vous assurant que les informations que vous enregistrez sont exactes.</a:t>
            </a:r>
          </a:p>
          <a:p>
            <a:pPr marL="342900" indent="-342900" algn="l" rtl="0">
              <a:spcBef>
                <a:spcPts val="0"/>
              </a:spcBef>
              <a:spcAft>
                <a:spcPts val="0"/>
              </a:spcAft>
              <a:buFont typeface="Arial" panose="020B0604020202020204" pitchFamily="34" charset="0"/>
              <a:buChar char="•"/>
              <a:defRPr/>
            </a:pPr>
            <a:r>
              <a:rPr lang="fr-FR" sz="2200" b="0" i="0" u="none" baseline="0" dirty="0">
                <a:solidFill>
                  <a:schemeClr val="tx1"/>
                </a:solidFill>
              </a:rPr>
              <a:t>Recueillez des données concrètes, ainsi que les informations et tout le matériel nécessaires pour soutenir les réponses qui vous sont faites. </a:t>
            </a:r>
          </a:p>
          <a:p>
            <a:pPr marL="342900" indent="-342900" algn="l" rtl="0">
              <a:spcBef>
                <a:spcPts val="0"/>
              </a:spcBef>
              <a:spcAft>
                <a:spcPts val="0"/>
              </a:spcAft>
              <a:buFont typeface="Arial" panose="020B0604020202020204" pitchFamily="34" charset="0"/>
              <a:buChar char="•"/>
              <a:defRPr/>
            </a:pPr>
            <a:r>
              <a:rPr lang="fr-FR" sz="2200" b="0" i="0" u="none" baseline="0" dirty="0">
                <a:solidFill>
                  <a:schemeClr val="tx1"/>
                </a:solidFill>
              </a:rPr>
              <a:t>Soyez attentif. </a:t>
            </a:r>
          </a:p>
          <a:p>
            <a:pPr marL="342900" indent="-342900" algn="l" rtl="0">
              <a:spcBef>
                <a:spcPts val="0"/>
              </a:spcBef>
              <a:spcAft>
                <a:spcPts val="0"/>
              </a:spcAft>
              <a:buFont typeface="Arial" panose="020B0604020202020204" pitchFamily="34" charset="0"/>
              <a:buChar char="•"/>
              <a:defRPr/>
            </a:pPr>
            <a:r>
              <a:rPr lang="fr-FR" sz="2200" b="0" i="0" u="none" baseline="0" dirty="0">
                <a:solidFill>
                  <a:schemeClr val="tx1"/>
                </a:solidFill>
              </a:rPr>
              <a:t>Si les réponses vous paraissent erronées, essayez de creuser le sujet </a:t>
            </a:r>
            <a:r>
              <a:rPr lang="fr-FR" sz="2200" b="0" i="0" u="none" baseline="0" dirty="0" smtClean="0">
                <a:solidFill>
                  <a:schemeClr val="tx1"/>
                </a:solidFill>
              </a:rPr>
              <a:t/>
            </a:r>
            <a:br>
              <a:rPr lang="fr-FR" sz="2200" b="0" i="0" u="none" baseline="0" dirty="0" smtClean="0">
                <a:solidFill>
                  <a:schemeClr val="tx1"/>
                </a:solidFill>
              </a:rPr>
            </a:br>
            <a:r>
              <a:rPr lang="fr-FR" sz="2200" b="0" i="0" u="none" baseline="0" dirty="0" smtClean="0">
                <a:solidFill>
                  <a:schemeClr val="tx1"/>
                </a:solidFill>
              </a:rPr>
              <a:t>en </a:t>
            </a:r>
            <a:r>
              <a:rPr lang="fr-FR" sz="2200" b="0" i="0" u="none" baseline="0" dirty="0">
                <a:solidFill>
                  <a:schemeClr val="tx1"/>
                </a:solidFill>
              </a:rPr>
              <a:t>restant courtois.</a:t>
            </a:r>
          </a:p>
          <a:p>
            <a:pPr marL="342900" indent="-342900" algn="l" rtl="0">
              <a:spcBef>
                <a:spcPts val="0"/>
              </a:spcBef>
              <a:spcAft>
                <a:spcPts val="0"/>
              </a:spcAft>
              <a:buFont typeface="Arial" panose="020B0604020202020204" pitchFamily="34" charset="0"/>
              <a:buChar char="•"/>
              <a:defRPr/>
            </a:pPr>
            <a:r>
              <a:rPr lang="fr-FR" sz="2200" b="0" i="0" u="none" baseline="0" dirty="0">
                <a:solidFill>
                  <a:schemeClr val="tx1"/>
                </a:solidFill>
              </a:rPr>
              <a:t>Si vous ne comprenez pas la réponse, creusez le sujet. </a:t>
            </a:r>
          </a:p>
          <a:p>
            <a:pPr marL="342900" indent="-342900" algn="l" rtl="0">
              <a:spcBef>
                <a:spcPts val="0"/>
              </a:spcBef>
              <a:spcAft>
                <a:spcPts val="0"/>
              </a:spcAft>
              <a:buFont typeface="Arial" panose="020B0604020202020204" pitchFamily="34" charset="0"/>
              <a:buChar char="•"/>
              <a:defRPr/>
            </a:pPr>
            <a:r>
              <a:rPr lang="fr-FR" sz="2200" b="1" i="0" u="none" baseline="0" dirty="0">
                <a:solidFill>
                  <a:srgbClr val="0033CC"/>
                </a:solidFill>
              </a:rPr>
              <a:t>Prenez des photos !</a:t>
            </a:r>
          </a:p>
          <a:p>
            <a:pPr marL="342900" indent="-342900" algn="l" rtl="0">
              <a:spcBef>
                <a:spcPts val="0"/>
              </a:spcBef>
              <a:spcAft>
                <a:spcPts val="0"/>
              </a:spcAft>
              <a:buFont typeface="Arial" panose="020B0604020202020204" pitchFamily="34" charset="0"/>
              <a:buChar char="•"/>
              <a:defRPr/>
            </a:pPr>
            <a:r>
              <a:rPr lang="fr-FR" sz="2200" b="1" i="0" u="none" baseline="0" dirty="0">
                <a:solidFill>
                  <a:srgbClr val="7030A0"/>
                </a:solidFill>
              </a:rPr>
              <a:t>Prenez des notes !</a:t>
            </a:r>
          </a:p>
          <a:p>
            <a:pPr marL="342900" indent="-342900" algn="l" rtl="0">
              <a:spcBef>
                <a:spcPts val="0"/>
              </a:spcBef>
              <a:spcAft>
                <a:spcPts val="0"/>
              </a:spcAft>
              <a:buFont typeface="Arial" panose="020B0604020202020204" pitchFamily="34" charset="0"/>
              <a:buChar char="•"/>
              <a:defRPr/>
            </a:pPr>
            <a:endParaRPr lang="fr-FR" sz="2200" dirty="0">
              <a:solidFill>
                <a:schemeClr val="tx1"/>
              </a:solidFill>
            </a:endParaRPr>
          </a:p>
          <a:p>
            <a:pPr algn="l" rtl="0">
              <a:spcAft>
                <a:spcPts val="1200"/>
              </a:spcAft>
              <a:defRPr/>
            </a:pPr>
            <a:endParaRPr lang="fr-FR" sz="2200" dirty="0"/>
          </a:p>
        </p:txBody>
      </p:sp>
      <p:sp>
        <p:nvSpPr>
          <p:cNvPr id="9" name="TextBox 8"/>
          <p:cNvSpPr txBox="1"/>
          <p:nvPr/>
        </p:nvSpPr>
        <p:spPr>
          <a:xfrm>
            <a:off x="76200" y="228600"/>
            <a:ext cx="8915399" cy="461665"/>
          </a:xfrm>
          <a:prstGeom prst="rect">
            <a:avLst/>
          </a:prstGeom>
          <a:noFill/>
        </p:spPr>
        <p:txBody>
          <a:bodyPr wrap="square">
            <a:spAutoFit/>
          </a:bodyPr>
          <a:lstStyle/>
          <a:p>
            <a:pPr algn="l" rtl="0">
              <a:defRPr/>
            </a:pPr>
            <a:r>
              <a:rPr lang="fr-FR" sz="2400" b="1" i="0" u="none" baseline="0" dirty="0">
                <a:solidFill>
                  <a:srgbClr val="C00000"/>
                </a:solidFill>
                <a:latin typeface="+mj-lt"/>
              </a:rPr>
              <a:t>GARANTIR UNE COLLECTE DE DONNÉES OPTIMALE </a:t>
            </a:r>
            <a:endParaRPr lang="fr-FR" sz="2400" b="1" dirty="0">
              <a:solidFill>
                <a:srgbClr val="C00000"/>
              </a:solidFill>
              <a:latin typeface="+mj-lt"/>
            </a:endParaRPr>
          </a:p>
        </p:txBody>
      </p:sp>
    </p:spTree>
    <p:custDataLst>
      <p:tags r:id="rId1"/>
    </p:custDataLst>
    <p:extLst>
      <p:ext uri="{BB962C8B-B14F-4D97-AF65-F5344CB8AC3E}">
        <p14:creationId xmlns:p14="http://schemas.microsoft.com/office/powerpoint/2010/main" val="2997087053"/>
      </p:ext>
    </p:extLst>
  </p:cSld>
  <p:clrMapOvr>
    <a:masterClrMapping/>
  </p:clrMapOvr>
  <p:transition spd="slow">
    <p:push dir="u"/>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33400" y="838200"/>
            <a:ext cx="8458200" cy="54102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lgn="l" rtl="0">
              <a:spcBef>
                <a:spcPts val="0"/>
              </a:spcBef>
              <a:spcAft>
                <a:spcPts val="0"/>
              </a:spcAft>
              <a:buFont typeface="Arial" panose="020B0604020202020204" pitchFamily="34" charset="0"/>
              <a:buChar char="•"/>
              <a:defRPr/>
            </a:pPr>
            <a:r>
              <a:rPr lang="fr-FR" b="0" i="0" u="none" baseline="0" dirty="0">
                <a:solidFill>
                  <a:schemeClr val="tx1"/>
                </a:solidFill>
              </a:rPr>
              <a:t>La veille de votre arrivée, contactez le site où vous devez vous rendre pour le prévenir de votre visite.</a:t>
            </a:r>
          </a:p>
          <a:p>
            <a:pPr marL="342900" indent="-342900">
              <a:spcBef>
                <a:spcPts val="0"/>
              </a:spcBef>
              <a:spcAft>
                <a:spcPts val="0"/>
              </a:spcAft>
              <a:buFont typeface="Arial" panose="020B0604020202020204" pitchFamily="34" charset="0"/>
              <a:buChar char="•"/>
              <a:defRPr/>
            </a:pPr>
            <a:r>
              <a:rPr lang="fr-FR" b="0" i="0" u="none" baseline="0" dirty="0">
                <a:solidFill>
                  <a:schemeClr val="tx1"/>
                </a:solidFill>
              </a:rPr>
              <a:t>Ne </a:t>
            </a:r>
            <a:r>
              <a:rPr lang="fr-FR" dirty="0">
                <a:solidFill>
                  <a:schemeClr val="tx1"/>
                </a:solidFill>
              </a:rPr>
              <a:t>répondez jamais à la place </a:t>
            </a:r>
            <a:r>
              <a:rPr lang="fr-FR" b="0" i="0" u="none" baseline="0" dirty="0">
                <a:solidFill>
                  <a:schemeClr val="tx1"/>
                </a:solidFill>
              </a:rPr>
              <a:t>de la personne </a:t>
            </a:r>
            <a:r>
              <a:rPr lang="fr-FR" dirty="0">
                <a:solidFill>
                  <a:schemeClr val="tx1"/>
                </a:solidFill>
              </a:rPr>
              <a:t>interrogée, </a:t>
            </a:r>
            <a:r>
              <a:rPr lang="fr-FR" b="0" i="0" u="none" baseline="0" dirty="0">
                <a:solidFill>
                  <a:schemeClr val="tx1"/>
                </a:solidFill>
              </a:rPr>
              <a:t>mais contentez-vous de noter ce que celle-ci vous dit.</a:t>
            </a:r>
          </a:p>
          <a:p>
            <a:pPr marL="800100" lvl="1" indent="-342900" algn="l" rtl="0">
              <a:spcBef>
                <a:spcPts val="0"/>
              </a:spcBef>
              <a:spcAft>
                <a:spcPts val="0"/>
              </a:spcAft>
              <a:buFont typeface="Arial" panose="020B0604020202020204" pitchFamily="34" charset="0"/>
              <a:buChar char="•"/>
              <a:defRPr/>
            </a:pPr>
            <a:r>
              <a:rPr lang="fr-FR" sz="2000" b="0" i="0" u="none" baseline="0" dirty="0"/>
              <a:t>Y compris quand vous savez </a:t>
            </a:r>
            <a:r>
              <a:rPr lang="fr-FR" sz="2000" b="0" i="0" u="none" baseline="0" dirty="0" smtClean="0"/>
              <a:t>qu’elle </a:t>
            </a:r>
            <a:r>
              <a:rPr lang="fr-FR" sz="2000" b="0" i="0" u="none" baseline="0" dirty="0"/>
              <a:t>a tort.</a:t>
            </a:r>
          </a:p>
          <a:p>
            <a:pPr marL="800100" lvl="1" indent="-342900" algn="l" rtl="0">
              <a:spcBef>
                <a:spcPts val="0"/>
              </a:spcBef>
              <a:spcAft>
                <a:spcPts val="0"/>
              </a:spcAft>
              <a:buFont typeface="Arial" panose="020B0604020202020204" pitchFamily="34" charset="0"/>
              <a:buChar char="•"/>
              <a:defRPr/>
            </a:pPr>
            <a:r>
              <a:rPr lang="fr-FR" sz="2000" b="0" i="0" u="none" baseline="0" dirty="0"/>
              <a:t>Y compris quand vous voyez </a:t>
            </a:r>
            <a:r>
              <a:rPr lang="fr-FR" sz="2000" b="0" i="0" u="none" baseline="0" dirty="0" smtClean="0"/>
              <a:t>qu’elle </a:t>
            </a:r>
            <a:r>
              <a:rPr lang="fr-FR" sz="2000" b="0" i="0" u="none" baseline="0" dirty="0"/>
              <a:t>a tort (sauf </a:t>
            </a:r>
            <a:r>
              <a:rPr lang="fr-FR" sz="2000" b="0" i="0" u="none" baseline="0" dirty="0" smtClean="0"/>
              <a:t>lorsqu’il s’agit </a:t>
            </a:r>
            <a:r>
              <a:rPr lang="fr-FR" sz="2000" b="0" i="0" u="none" baseline="0" dirty="0"/>
              <a:t>de questions de validation)</a:t>
            </a:r>
            <a:endParaRPr lang="fr-FR" sz="2000" dirty="0"/>
          </a:p>
          <a:p>
            <a:pPr marL="342900" indent="-342900" algn="l" rtl="0">
              <a:spcBef>
                <a:spcPts val="0"/>
              </a:spcBef>
              <a:spcAft>
                <a:spcPts val="0"/>
              </a:spcAft>
              <a:buFont typeface="Arial" panose="020B0604020202020204" pitchFamily="34" charset="0"/>
              <a:buChar char="•"/>
              <a:defRPr/>
            </a:pPr>
            <a:r>
              <a:rPr lang="fr-FR" b="0" i="0" u="none" baseline="0" dirty="0">
                <a:solidFill>
                  <a:schemeClr val="tx1"/>
                </a:solidFill>
              </a:rPr>
              <a:t>Ajoutez toujours des remarques narratives à la dernière question du module pour expliquer ce que vous avez constaté par vous-même, surtout lorsque cela va à </a:t>
            </a:r>
            <a:r>
              <a:rPr lang="fr-FR" b="0" i="0" u="none" baseline="0" dirty="0" smtClean="0">
                <a:solidFill>
                  <a:schemeClr val="tx1"/>
                </a:solidFill>
              </a:rPr>
              <a:t>l’encontre </a:t>
            </a:r>
            <a:r>
              <a:rPr lang="fr-FR" b="0" i="0" u="none" baseline="0" dirty="0">
                <a:solidFill>
                  <a:schemeClr val="tx1"/>
                </a:solidFill>
              </a:rPr>
              <a:t>des réponses qui vous sont faites. </a:t>
            </a:r>
          </a:p>
          <a:p>
            <a:pPr marL="342900" indent="-342900" algn="l" rtl="0">
              <a:spcBef>
                <a:spcPts val="0"/>
              </a:spcBef>
              <a:spcAft>
                <a:spcPts val="0"/>
              </a:spcAft>
              <a:buFont typeface="Arial" panose="020B0604020202020204" pitchFamily="34" charset="0"/>
              <a:buChar char="•"/>
              <a:defRPr/>
            </a:pPr>
            <a:r>
              <a:rPr lang="fr-FR" b="0" i="0" u="none" baseline="0" dirty="0">
                <a:solidFill>
                  <a:schemeClr val="tx1"/>
                </a:solidFill>
              </a:rPr>
              <a:t>Notez les exemples de réussite ou de bonnes pratiques constatés pour nous permettre de les partager à travers le système.</a:t>
            </a:r>
          </a:p>
          <a:p>
            <a:pPr marL="342900" indent="-342900" algn="l" rtl="0">
              <a:spcBef>
                <a:spcPts val="0"/>
              </a:spcBef>
              <a:spcAft>
                <a:spcPts val="0"/>
              </a:spcAft>
              <a:buFont typeface="Arial" panose="020B0604020202020204" pitchFamily="34" charset="0"/>
              <a:buChar char="•"/>
              <a:defRPr/>
            </a:pPr>
            <a:r>
              <a:rPr lang="fr-FR" b="0" i="0" u="none" baseline="0" dirty="0">
                <a:solidFill>
                  <a:schemeClr val="tx1"/>
                </a:solidFill>
              </a:rPr>
              <a:t>Connectez-vous à WhatsApp tous les jours. </a:t>
            </a:r>
          </a:p>
          <a:p>
            <a:pPr marL="800100" lvl="1" indent="-342900" algn="l" rtl="0">
              <a:spcBef>
                <a:spcPts val="0"/>
              </a:spcBef>
              <a:spcAft>
                <a:spcPts val="0"/>
              </a:spcAft>
              <a:buFont typeface="Arial" panose="020B0604020202020204" pitchFamily="34" charset="0"/>
              <a:buChar char="•"/>
              <a:defRPr/>
            </a:pPr>
            <a:r>
              <a:rPr lang="fr-FR" sz="2000" b="0" i="0" u="none" baseline="0" dirty="0"/>
              <a:t>Enregistrez les sites où vous vous êtes rendu.</a:t>
            </a:r>
          </a:p>
          <a:p>
            <a:pPr marL="800100" lvl="1" indent="-342900" algn="l" rtl="0">
              <a:spcBef>
                <a:spcPts val="0"/>
              </a:spcBef>
              <a:spcAft>
                <a:spcPts val="0"/>
              </a:spcAft>
              <a:buFont typeface="Arial" panose="020B0604020202020204" pitchFamily="34" charset="0"/>
              <a:buChar char="•"/>
              <a:defRPr/>
            </a:pPr>
            <a:r>
              <a:rPr lang="fr-FR" sz="2000" b="0" i="0" u="none" baseline="0" dirty="0"/>
              <a:t>Des problèmes sont-ils à prévoir sur le site où vous devez vous rendre le lendemain ?</a:t>
            </a:r>
          </a:p>
          <a:p>
            <a:pPr marL="800100" lvl="1" indent="-342900" algn="l" rtl="0">
              <a:spcBef>
                <a:spcPts val="0"/>
              </a:spcBef>
              <a:spcAft>
                <a:spcPts val="0"/>
              </a:spcAft>
              <a:buFont typeface="Arial" panose="020B0604020202020204" pitchFamily="34" charset="0"/>
              <a:buChar char="•"/>
              <a:defRPr/>
            </a:pPr>
            <a:r>
              <a:rPr lang="fr-FR" sz="2000" b="0" i="0" u="none" baseline="0" dirty="0"/>
              <a:t>Indiquez vos sources de préoccupation, un éventuel retard ou toute avance prise.</a:t>
            </a:r>
          </a:p>
          <a:p>
            <a:pPr marL="800100" lvl="1" indent="-342900" algn="l" rtl="0">
              <a:spcBef>
                <a:spcPts val="0"/>
              </a:spcBef>
              <a:spcAft>
                <a:spcPts val="0"/>
              </a:spcAft>
              <a:buFont typeface="Arial" panose="020B0604020202020204" pitchFamily="34" charset="0"/>
              <a:buChar char="•"/>
              <a:defRPr/>
            </a:pPr>
            <a:r>
              <a:rPr lang="fr-FR" sz="2000" b="0" i="0" u="none" baseline="0" dirty="0"/>
              <a:t>Soutenez-vous les uns les autres.</a:t>
            </a:r>
          </a:p>
        </p:txBody>
      </p:sp>
      <p:sp>
        <p:nvSpPr>
          <p:cNvPr id="9" name="TextBox 8"/>
          <p:cNvSpPr txBox="1"/>
          <p:nvPr/>
        </p:nvSpPr>
        <p:spPr>
          <a:xfrm>
            <a:off x="449262" y="152400"/>
            <a:ext cx="8389937" cy="523220"/>
          </a:xfrm>
          <a:prstGeom prst="rect">
            <a:avLst/>
          </a:prstGeom>
          <a:noFill/>
        </p:spPr>
        <p:txBody>
          <a:bodyPr wrap="square">
            <a:spAutoFit/>
          </a:bodyPr>
          <a:lstStyle/>
          <a:p>
            <a:pPr algn="l" rtl="0">
              <a:defRPr/>
            </a:pPr>
            <a:r>
              <a:rPr lang="fr-FR" sz="2800" b="1" i="0" u="none" baseline="0" dirty="0">
                <a:solidFill>
                  <a:srgbClr val="C00000"/>
                </a:solidFill>
                <a:latin typeface="+mj-lt"/>
              </a:rPr>
              <a:t>Bonnes pratiques pour la collecte des données</a:t>
            </a:r>
            <a:endParaRPr lang="fr-FR" sz="2800" b="1" dirty="0">
              <a:solidFill>
                <a:srgbClr val="C00000"/>
              </a:solidFill>
              <a:latin typeface="+mj-lt"/>
              <a:ea typeface="+mn-ea"/>
              <a:cs typeface="+mn-cs"/>
            </a:endParaRPr>
          </a:p>
        </p:txBody>
      </p:sp>
    </p:spTree>
    <p:custDataLst>
      <p:tags r:id="rId1"/>
    </p:custDataLst>
    <p:extLst>
      <p:ext uri="{BB962C8B-B14F-4D97-AF65-F5344CB8AC3E}">
        <p14:creationId xmlns:p14="http://schemas.microsoft.com/office/powerpoint/2010/main" val="2624838529"/>
      </p:ext>
    </p:extLst>
  </p:cSld>
  <p:clrMapOvr>
    <a:masterClrMapping/>
  </p:clrMapOvr>
  <p:transition spd="slow">
    <p:push dir="u"/>
  </p:transition>
</p:sld>
</file>

<file path=ppt/slides/slide124.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4267200"/>
            <a:ext cx="7162800" cy="2062103"/>
          </a:xfrm>
        </p:spPr>
        <p:txBody>
          <a:bodyPr/>
          <a:lstStyle/>
          <a:p>
            <a:pPr algn="l" rtl="0"/>
            <a:r>
              <a:rPr lang="fr-FR" b="0" i="0" u="none" baseline="0" dirty="0"/>
              <a:t>ENTRAÎNEMENT SUR LE TERRAIN </a:t>
            </a:r>
            <a:r>
              <a:rPr lang="fr-FR" dirty="0"/>
              <a:t/>
            </a:r>
            <a:br>
              <a:rPr lang="fr-FR" dirty="0"/>
            </a:br>
            <a:r>
              <a:rPr lang="fr-FR" dirty="0"/>
              <a:t/>
            </a:r>
            <a:br>
              <a:rPr lang="fr-FR" dirty="0"/>
            </a:br>
            <a:r>
              <a:rPr lang="fr-FR" b="0" i="0" u="none" baseline="0" dirty="0"/>
              <a:t>- Sur le terrain </a:t>
            </a:r>
            <a:r>
              <a:rPr lang="fr-FR" dirty="0"/>
              <a:t/>
            </a:r>
            <a:br>
              <a:rPr lang="fr-FR" dirty="0"/>
            </a:br>
            <a:r>
              <a:rPr lang="fr-FR" b="0" i="0" u="none" baseline="0" dirty="0"/>
              <a:t>- Compte rendu </a:t>
            </a:r>
            <a:endParaRPr lang="fr-FR" i="1"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35C5B"/>
                </a:solidFill>
                <a:effectLst/>
                <a:uLnTx/>
                <a:uFillTx/>
                <a:latin typeface="Gill Sans MT"/>
                <a:ea typeface="+mn-ea"/>
              </a:rPr>
              <a:t>INSÉRER LE PIED DE PAGE ICI</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124</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689105144"/>
      </p:ext>
    </p:extLst>
  </p:cSld>
  <p:clrMapOvr>
    <a:masterClrMapping/>
  </p:clrMapOvr>
  <p:transition spd="slow">
    <p:push dir="u"/>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33400" y="1295400"/>
            <a:ext cx="8153400" cy="48006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lgn="l" rtl="0">
              <a:spcBef>
                <a:spcPts val="0"/>
              </a:spcBef>
              <a:spcAft>
                <a:spcPts val="0"/>
              </a:spcAft>
              <a:buFont typeface="Arial" panose="020B0604020202020204" pitchFamily="34" charset="0"/>
              <a:buChar char="•"/>
              <a:defRPr/>
            </a:pPr>
            <a:r>
              <a:rPr lang="fr-FR" sz="2100" b="0" i="0" u="none" baseline="0" dirty="0" smtClean="0">
                <a:solidFill>
                  <a:schemeClr val="tx1"/>
                </a:solidFill>
              </a:rPr>
              <a:t>Qu’est-ce </a:t>
            </a:r>
            <a:r>
              <a:rPr lang="fr-FR" sz="2100" b="0" i="0" u="none" baseline="0" dirty="0">
                <a:solidFill>
                  <a:schemeClr val="tx1"/>
                </a:solidFill>
              </a:rPr>
              <a:t>qui a bien fonctionné ? </a:t>
            </a:r>
          </a:p>
          <a:p>
            <a:pPr marL="342900" indent="-342900" algn="l" rtl="0">
              <a:spcBef>
                <a:spcPts val="0"/>
              </a:spcBef>
              <a:spcAft>
                <a:spcPts val="0"/>
              </a:spcAft>
              <a:buFont typeface="Arial" panose="020B0604020202020204" pitchFamily="34" charset="0"/>
              <a:buChar char="•"/>
              <a:defRPr/>
            </a:pPr>
            <a:endParaRPr lang="fr-FR" sz="2100" dirty="0">
              <a:solidFill>
                <a:schemeClr val="tx1"/>
              </a:solidFill>
            </a:endParaRPr>
          </a:p>
          <a:p>
            <a:pPr marL="342900" indent="-342900" algn="l" rtl="0">
              <a:spcBef>
                <a:spcPts val="0"/>
              </a:spcBef>
              <a:spcAft>
                <a:spcPts val="0"/>
              </a:spcAft>
              <a:buFont typeface="Arial" panose="020B0604020202020204" pitchFamily="34" charset="0"/>
              <a:buChar char="•"/>
              <a:defRPr/>
            </a:pPr>
            <a:r>
              <a:rPr lang="fr-FR" sz="2100" b="0" i="0" u="none" baseline="0" dirty="0">
                <a:solidFill>
                  <a:schemeClr val="tx1"/>
                </a:solidFill>
              </a:rPr>
              <a:t>À quels problèmes avez-vous été confronté ? Avez-vous rencontré </a:t>
            </a:r>
            <a:r>
              <a:rPr lang="fr-FR" sz="2100" b="0" i="0" u="none" baseline="0" dirty="0" smtClean="0">
                <a:solidFill>
                  <a:schemeClr val="tx1"/>
                </a:solidFill>
              </a:rPr>
              <a:t/>
            </a:r>
            <a:br>
              <a:rPr lang="fr-FR" sz="2100" b="0" i="0" u="none" baseline="0" dirty="0" smtClean="0">
                <a:solidFill>
                  <a:schemeClr val="tx1"/>
                </a:solidFill>
              </a:rPr>
            </a:br>
            <a:r>
              <a:rPr lang="fr-FR" sz="2100" b="0" i="0" u="none" baseline="0" dirty="0" smtClean="0">
                <a:solidFill>
                  <a:schemeClr val="tx1"/>
                </a:solidFill>
              </a:rPr>
              <a:t>des </a:t>
            </a:r>
            <a:r>
              <a:rPr lang="fr-FR" sz="2100" b="0" i="0" u="none" baseline="0" dirty="0">
                <a:solidFill>
                  <a:schemeClr val="tx1"/>
                </a:solidFill>
              </a:rPr>
              <a:t>problèmes en lien avec les domaines suivants ?</a:t>
            </a:r>
          </a:p>
          <a:p>
            <a:pPr marL="800100" lvl="1" indent="-342900" algn="l" rtl="0">
              <a:spcBef>
                <a:spcPts val="0"/>
              </a:spcBef>
              <a:spcAft>
                <a:spcPts val="0"/>
              </a:spcAft>
              <a:buFont typeface="Wingdings" panose="05000000000000000000" pitchFamily="2" charset="2"/>
              <a:buChar char="ü"/>
              <a:defRPr/>
            </a:pPr>
            <a:r>
              <a:rPr lang="fr-FR" sz="1900" b="0" i="0" u="none" baseline="0" dirty="0"/>
              <a:t>Questionnaire portant sur les capacités</a:t>
            </a:r>
          </a:p>
          <a:p>
            <a:pPr marL="800100" lvl="1" indent="-342900" algn="l" rtl="0">
              <a:spcBef>
                <a:spcPts val="0"/>
              </a:spcBef>
              <a:spcAft>
                <a:spcPts val="0"/>
              </a:spcAft>
              <a:buFont typeface="Wingdings" panose="05000000000000000000" pitchFamily="2" charset="2"/>
              <a:buChar char="ü"/>
              <a:defRPr/>
            </a:pPr>
            <a:r>
              <a:rPr lang="fr-FR" sz="1900" b="0" i="0" u="none" baseline="0" dirty="0"/>
              <a:t>Collecte des données relatives aux KPI</a:t>
            </a:r>
            <a:endParaRPr lang="fr-FR" sz="1900" dirty="0">
              <a:solidFill>
                <a:schemeClr val="tx1"/>
              </a:solidFill>
            </a:endParaRPr>
          </a:p>
          <a:p>
            <a:pPr marL="800100" lvl="1" indent="-342900" algn="l" rtl="0">
              <a:spcBef>
                <a:spcPts val="0"/>
              </a:spcBef>
              <a:spcAft>
                <a:spcPts val="0"/>
              </a:spcAft>
              <a:buFont typeface="Wingdings" panose="05000000000000000000" pitchFamily="2" charset="2"/>
              <a:buChar char="ü"/>
              <a:defRPr/>
            </a:pPr>
            <a:r>
              <a:rPr lang="fr-FR" sz="1900" b="0" i="0" u="none" baseline="0" dirty="0">
                <a:solidFill>
                  <a:schemeClr val="tx1"/>
                </a:solidFill>
              </a:rPr>
              <a:t>Collecte </a:t>
            </a:r>
            <a:r>
              <a:rPr lang="fr-FR" sz="1900" b="0" i="0" u="none" baseline="0" dirty="0" smtClean="0">
                <a:solidFill>
                  <a:schemeClr val="tx1"/>
                </a:solidFill>
              </a:rPr>
              <a:t>d’informations </a:t>
            </a:r>
            <a:r>
              <a:rPr lang="fr-FR" sz="1900" b="0" i="0" u="none" baseline="0" dirty="0">
                <a:solidFill>
                  <a:schemeClr val="tx1"/>
                </a:solidFill>
              </a:rPr>
              <a:t>contextuelles</a:t>
            </a:r>
            <a:r>
              <a:rPr lang="fr-FR" sz="1900" b="0" i="0" u="none" baseline="0" dirty="0"/>
              <a:t> </a:t>
            </a:r>
          </a:p>
          <a:p>
            <a:pPr marL="800100" lvl="1" indent="-342900" algn="l" rtl="0">
              <a:spcBef>
                <a:spcPts val="0"/>
              </a:spcBef>
              <a:spcAft>
                <a:spcPts val="0"/>
              </a:spcAft>
              <a:buFont typeface="Wingdings" panose="05000000000000000000" pitchFamily="2" charset="2"/>
              <a:buChar char="ü"/>
              <a:defRPr/>
            </a:pPr>
            <a:r>
              <a:rPr lang="fr-FR" sz="1900" b="0" i="0" u="none" baseline="0" dirty="0">
                <a:solidFill>
                  <a:schemeClr val="tx1"/>
                </a:solidFill>
              </a:rPr>
              <a:t>Utilisation de la tablette et de </a:t>
            </a:r>
            <a:r>
              <a:rPr lang="fr-FR" sz="1900" b="0" i="0" u="none" baseline="0" dirty="0" err="1">
                <a:solidFill>
                  <a:schemeClr val="tx1"/>
                </a:solidFill>
              </a:rPr>
              <a:t>SurveyCTO</a:t>
            </a:r>
            <a:endParaRPr lang="fr-FR" sz="1900" b="0" i="0" u="none" baseline="0" dirty="0">
              <a:solidFill>
                <a:schemeClr val="tx1"/>
              </a:solidFill>
            </a:endParaRPr>
          </a:p>
          <a:p>
            <a:pPr marL="800100" lvl="1" indent="-342900" algn="l" rtl="0">
              <a:spcBef>
                <a:spcPts val="0"/>
              </a:spcBef>
              <a:spcAft>
                <a:spcPts val="0"/>
              </a:spcAft>
              <a:buFont typeface="Wingdings" panose="05000000000000000000" pitchFamily="2" charset="2"/>
              <a:buChar char="ü"/>
              <a:defRPr/>
            </a:pPr>
            <a:r>
              <a:rPr lang="fr-FR" sz="1900" b="0" i="0" u="none" baseline="0" dirty="0"/>
              <a:t>Avez-vous fait face à </a:t>
            </a:r>
            <a:r>
              <a:rPr lang="fr-FR" sz="1900" b="0" i="0" u="none" baseline="0" dirty="0" smtClean="0"/>
              <a:t>d’autres </a:t>
            </a:r>
            <a:r>
              <a:rPr lang="fr-FR" sz="1900" b="0" i="0" u="none" baseline="0" dirty="0"/>
              <a:t>problèmes ? </a:t>
            </a:r>
            <a:endParaRPr lang="fr-FR" sz="1900" dirty="0">
              <a:solidFill>
                <a:schemeClr val="tx1"/>
              </a:solidFill>
            </a:endParaRPr>
          </a:p>
          <a:p>
            <a:pPr marL="342900" indent="-342900" algn="l" rtl="0">
              <a:spcBef>
                <a:spcPts val="0"/>
              </a:spcBef>
              <a:spcAft>
                <a:spcPts val="0"/>
              </a:spcAft>
              <a:buFont typeface="Arial" panose="020B0604020202020204" pitchFamily="34" charset="0"/>
              <a:buChar char="•"/>
              <a:defRPr/>
            </a:pPr>
            <a:endParaRPr lang="fr-FR" sz="2100" dirty="0">
              <a:solidFill>
                <a:schemeClr val="tx1"/>
              </a:solidFill>
            </a:endParaRPr>
          </a:p>
          <a:p>
            <a:pPr marL="342900" indent="-342900" algn="l" rtl="0">
              <a:spcBef>
                <a:spcPts val="0"/>
              </a:spcBef>
              <a:spcAft>
                <a:spcPts val="0"/>
              </a:spcAft>
              <a:buFont typeface="Arial" panose="020B0604020202020204" pitchFamily="34" charset="0"/>
              <a:buChar char="•"/>
              <a:defRPr/>
            </a:pPr>
            <a:r>
              <a:rPr lang="fr-FR" sz="2100" b="0" i="0" u="none" baseline="0" dirty="0">
                <a:solidFill>
                  <a:schemeClr val="tx1"/>
                </a:solidFill>
              </a:rPr>
              <a:t>Comment avez-vous surmonté ces problèmes ? </a:t>
            </a:r>
          </a:p>
          <a:p>
            <a:pPr marL="342900" indent="-342900" algn="l" rtl="0">
              <a:spcBef>
                <a:spcPts val="0"/>
              </a:spcBef>
              <a:spcAft>
                <a:spcPts val="0"/>
              </a:spcAft>
              <a:buFont typeface="Arial" panose="020B0604020202020204" pitchFamily="34" charset="0"/>
              <a:buChar char="•"/>
              <a:defRPr/>
            </a:pPr>
            <a:endParaRPr lang="fr-FR" sz="2100" dirty="0">
              <a:solidFill>
                <a:schemeClr val="tx1"/>
              </a:solidFill>
            </a:endParaRPr>
          </a:p>
          <a:p>
            <a:pPr marL="342900" indent="-342900" algn="l" rtl="0">
              <a:spcBef>
                <a:spcPts val="0"/>
              </a:spcBef>
              <a:spcAft>
                <a:spcPts val="0"/>
              </a:spcAft>
              <a:buFont typeface="Arial" panose="020B0604020202020204" pitchFamily="34" charset="0"/>
              <a:buChar char="•"/>
              <a:defRPr/>
            </a:pPr>
            <a:r>
              <a:rPr lang="fr-FR" sz="2100" b="0" i="0" u="none" baseline="0" dirty="0">
                <a:solidFill>
                  <a:schemeClr val="tx1"/>
                </a:solidFill>
              </a:rPr>
              <a:t>Leçons clés et points à garder à </a:t>
            </a:r>
            <a:r>
              <a:rPr lang="fr-FR" sz="2100" b="0" i="0" u="none" baseline="0" dirty="0" smtClean="0">
                <a:solidFill>
                  <a:schemeClr val="tx1"/>
                </a:solidFill>
              </a:rPr>
              <a:t>l’esprit </a:t>
            </a:r>
            <a:r>
              <a:rPr lang="fr-FR" sz="2100" b="0" i="0" u="none" baseline="0" dirty="0">
                <a:solidFill>
                  <a:schemeClr val="tx1"/>
                </a:solidFill>
              </a:rPr>
              <a:t>à </a:t>
            </a:r>
            <a:r>
              <a:rPr lang="fr-FR" sz="2100" b="0" i="0" u="none" baseline="0" dirty="0" smtClean="0">
                <a:solidFill>
                  <a:schemeClr val="tx1"/>
                </a:solidFill>
              </a:rPr>
              <a:t>l’avenir </a:t>
            </a:r>
            <a:endParaRPr lang="fr-FR" sz="2100" b="0" i="0" u="none" baseline="0" dirty="0">
              <a:solidFill>
                <a:schemeClr val="tx1"/>
              </a:solidFill>
            </a:endParaRPr>
          </a:p>
          <a:p>
            <a:pPr algn="l" rtl="0">
              <a:spcAft>
                <a:spcPts val="1200"/>
              </a:spcAft>
              <a:defRPr/>
            </a:pPr>
            <a:endParaRPr lang="fr-FR" sz="2400" dirty="0"/>
          </a:p>
        </p:txBody>
      </p:sp>
      <p:sp>
        <p:nvSpPr>
          <p:cNvPr id="9" name="TextBox 8"/>
          <p:cNvSpPr txBox="1"/>
          <p:nvPr/>
        </p:nvSpPr>
        <p:spPr>
          <a:xfrm>
            <a:off x="449262" y="457200"/>
            <a:ext cx="8770938" cy="461665"/>
          </a:xfrm>
          <a:prstGeom prst="rect">
            <a:avLst/>
          </a:prstGeom>
          <a:noFill/>
        </p:spPr>
        <p:txBody>
          <a:bodyPr wrap="square">
            <a:spAutoFit/>
          </a:bodyPr>
          <a:lstStyle/>
          <a:p>
            <a:pPr algn="l" rtl="0">
              <a:defRPr/>
            </a:pPr>
            <a:r>
              <a:rPr lang="fr-FR" sz="2400" b="1" i="0" u="none" baseline="0" dirty="0">
                <a:solidFill>
                  <a:srgbClr val="C00000"/>
                </a:solidFill>
                <a:latin typeface="+mj-lt"/>
                <a:ea typeface="+mn-ea"/>
                <a:cs typeface="+mn-cs"/>
              </a:rPr>
              <a:t>COMTE RENDU DE </a:t>
            </a:r>
            <a:r>
              <a:rPr lang="fr-FR" sz="2400" b="1" i="0" u="none" baseline="0" dirty="0" smtClean="0">
                <a:solidFill>
                  <a:srgbClr val="C00000"/>
                </a:solidFill>
                <a:latin typeface="+mj-lt"/>
                <a:ea typeface="+mn-ea"/>
                <a:cs typeface="+mn-cs"/>
              </a:rPr>
              <a:t>L’EXPÉRIENCE </a:t>
            </a:r>
            <a:r>
              <a:rPr lang="fr-FR" sz="2400" b="1" i="0" u="none" baseline="0" dirty="0" smtClean="0">
                <a:solidFill>
                  <a:srgbClr val="C00000"/>
                </a:solidFill>
                <a:latin typeface="+mj-lt"/>
                <a:ea typeface="+mn-ea"/>
                <a:cs typeface="+mn-cs"/>
              </a:rPr>
              <a:t>SUR </a:t>
            </a:r>
            <a:r>
              <a:rPr lang="fr-FR" sz="2400" b="1" i="0" u="none" baseline="0" dirty="0">
                <a:solidFill>
                  <a:srgbClr val="C00000"/>
                </a:solidFill>
                <a:latin typeface="+mj-lt"/>
                <a:ea typeface="+mn-ea"/>
                <a:cs typeface="+mn-cs"/>
              </a:rPr>
              <a:t>LE TERRAIN</a:t>
            </a:r>
          </a:p>
        </p:txBody>
      </p:sp>
    </p:spTree>
    <p:custDataLst>
      <p:tags r:id="rId1"/>
    </p:custDataLst>
    <p:extLst>
      <p:ext uri="{BB962C8B-B14F-4D97-AF65-F5344CB8AC3E}">
        <p14:creationId xmlns:p14="http://schemas.microsoft.com/office/powerpoint/2010/main" val="3119398916"/>
      </p:ext>
    </p:extLst>
  </p:cSld>
  <p:clrMapOvr>
    <a:masterClrMapping/>
  </p:clrMapOvr>
  <p:transition spd="slow">
    <p:push dir="u"/>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91000"/>
            <a:ext cx="7162800" cy="1686818"/>
          </a:xfrm>
        </p:spPr>
        <p:txBody>
          <a:bodyPr/>
          <a:lstStyle/>
          <a:p>
            <a:pPr algn="l" rtl="0"/>
            <a:r>
              <a:rPr lang="fr-FR" b="0" i="0" u="none" baseline="0" dirty="0"/>
              <a:t>IX. PRÉPARATION À LA MISE EN ŒUVRE CONCRÈTE</a:t>
            </a:r>
            <a:r>
              <a:rPr lang="fr-FR" dirty="0"/>
              <a:t/>
            </a:r>
            <a:br>
              <a:rPr lang="fr-FR" dirty="0"/>
            </a:br>
            <a:r>
              <a:rPr lang="fr-FR" dirty="0"/>
              <a:t/>
            </a:r>
            <a:br>
              <a:rPr lang="fr-FR" dirty="0"/>
            </a:br>
            <a:r>
              <a:rPr lang="fr-FR" dirty="0"/>
              <a:t/>
            </a:r>
            <a:br>
              <a:rPr lang="fr-FR" dirty="0"/>
            </a:br>
            <a:r>
              <a:rPr lang="fr-FR" dirty="0"/>
              <a:t/>
            </a:r>
            <a:br>
              <a:rPr lang="fr-FR" dirty="0"/>
            </a:br>
            <a:r>
              <a:rPr lang="fr-FR" dirty="0"/>
              <a:t/>
            </a:r>
            <a:br>
              <a:rPr lang="fr-FR" dirty="0"/>
            </a:br>
            <a:r>
              <a:rPr lang="fr-FR" i="1" dirty="0"/>
              <a:t/>
            </a:r>
            <a:br>
              <a:rPr lang="fr-FR" i="1" dirty="0"/>
            </a:br>
            <a:endParaRPr lang="fr-FR" i="1" dirty="0"/>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126</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143692520"/>
      </p:ext>
    </p:extLst>
  </p:cSld>
  <p:clrMapOvr>
    <a:masterClrMapping/>
  </p:clrMapOvr>
  <p:transition spd="slow">
    <p:push dir="u"/>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276850" y="1524000"/>
            <a:ext cx="3486150" cy="37338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spcAft>
                <a:spcPts val="1200"/>
              </a:spcAft>
              <a:defRPr/>
            </a:pPr>
            <a:r>
              <a:rPr lang="fr-FR" sz="3200" b="0" i="0" u="none" baseline="0" dirty="0">
                <a:solidFill>
                  <a:schemeClr val="tx1"/>
                </a:solidFill>
              </a:rPr>
              <a:t>À la fin de chaque journée, vous </a:t>
            </a:r>
            <a:r>
              <a:rPr lang="fr-FR" sz="3200" b="0" i="0" u="none" baseline="0" dirty="0" smtClean="0">
                <a:solidFill>
                  <a:schemeClr val="tx1"/>
                </a:solidFill>
              </a:rPr>
              <a:t/>
            </a:r>
            <a:br>
              <a:rPr lang="fr-FR" sz="3200" b="0" i="0" u="none" baseline="0" dirty="0" smtClean="0">
                <a:solidFill>
                  <a:schemeClr val="tx1"/>
                </a:solidFill>
              </a:rPr>
            </a:br>
            <a:r>
              <a:rPr lang="fr-FR" sz="3200" dirty="0" smtClean="0">
                <a:solidFill>
                  <a:schemeClr val="tx1"/>
                </a:solidFill>
              </a:rPr>
              <a:t>devez </a:t>
            </a:r>
            <a:r>
              <a:rPr lang="fr-FR" sz="3200" dirty="0">
                <a:solidFill>
                  <a:schemeClr val="tx1"/>
                </a:solidFill>
              </a:rPr>
              <a:t>envoyer </a:t>
            </a:r>
            <a:r>
              <a:rPr lang="fr-FR" sz="3200" b="0" i="0" u="none" baseline="0" dirty="0">
                <a:solidFill>
                  <a:schemeClr val="tx1"/>
                </a:solidFill>
              </a:rPr>
              <a:t>vos données collectées au moyen du logiciel </a:t>
            </a:r>
            <a:r>
              <a:rPr lang="fr-FR" sz="3200" b="0" i="0" u="none" baseline="0" dirty="0" err="1" smtClean="0">
                <a:solidFill>
                  <a:schemeClr val="tx1"/>
                </a:solidFill>
              </a:rPr>
              <a:t>SurveyCTO</a:t>
            </a:r>
            <a:r>
              <a:rPr lang="fr-FR" sz="3200" b="0" i="0" u="none" baseline="0" dirty="0">
                <a:solidFill>
                  <a:schemeClr val="tx1"/>
                </a:solidFill>
              </a:rPr>
              <a:t>. </a:t>
            </a:r>
          </a:p>
          <a:p>
            <a:pPr algn="l" rtl="0">
              <a:spcAft>
                <a:spcPts val="1200"/>
              </a:spcAft>
              <a:defRPr/>
            </a:pPr>
            <a:r>
              <a:rPr lang="fr-FR" sz="3200" b="1" i="0" u="none" baseline="0" dirty="0">
                <a:solidFill>
                  <a:srgbClr val="C00000"/>
                </a:solidFill>
              </a:rPr>
              <a:t>IL </a:t>
            </a:r>
            <a:r>
              <a:rPr lang="fr-FR" sz="3200" b="1" i="0" u="none" baseline="0" dirty="0" smtClean="0">
                <a:solidFill>
                  <a:srgbClr val="C00000"/>
                </a:solidFill>
              </a:rPr>
              <a:t>S’AGIT D’UN </a:t>
            </a:r>
            <a:r>
              <a:rPr lang="fr-FR" sz="3200" b="1" i="0" u="none" baseline="0" dirty="0">
                <a:solidFill>
                  <a:srgbClr val="C00000"/>
                </a:solidFill>
              </a:rPr>
              <a:t>POINT TRÈS IMPORTANT. </a:t>
            </a:r>
          </a:p>
          <a:p>
            <a:pPr algn="l" rtl="0">
              <a:spcAft>
                <a:spcPts val="1200"/>
              </a:spcAft>
              <a:defRPr/>
            </a:pPr>
            <a:endParaRPr lang="fr-FR" sz="2400" dirty="0"/>
          </a:p>
        </p:txBody>
      </p:sp>
      <p:sp>
        <p:nvSpPr>
          <p:cNvPr id="9" name="TextBox 8"/>
          <p:cNvSpPr txBox="1"/>
          <p:nvPr/>
        </p:nvSpPr>
        <p:spPr>
          <a:xfrm>
            <a:off x="449262" y="457200"/>
            <a:ext cx="7094537" cy="523220"/>
          </a:xfrm>
          <a:prstGeom prst="rect">
            <a:avLst/>
          </a:prstGeom>
          <a:noFill/>
        </p:spPr>
        <p:txBody>
          <a:bodyPr wrap="square">
            <a:spAutoFit/>
          </a:bodyPr>
          <a:lstStyle/>
          <a:p>
            <a:pPr algn="l" rtl="0">
              <a:defRPr/>
            </a:pPr>
            <a:r>
              <a:rPr lang="fr-FR" sz="2800" b="1" i="0" u="none" baseline="0">
                <a:solidFill>
                  <a:srgbClr val="C00000"/>
                </a:solidFill>
                <a:latin typeface="+mj-lt"/>
                <a:ea typeface="+mn-ea"/>
                <a:cs typeface="+mn-cs"/>
              </a:rPr>
              <a:t>AIDE-MÉMOIRE</a:t>
            </a:r>
          </a:p>
        </p:txBody>
      </p:sp>
      <p:pic>
        <p:nvPicPr>
          <p:cNvPr id="4098" name="Picture 2" descr="Image result for CLICK SUBMI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828800"/>
            <a:ext cx="4991100" cy="374332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30074686"/>
      </p:ext>
    </p:extLst>
  </p:cSld>
  <p:clrMapOvr>
    <a:masterClrMapping/>
  </p:clrMapOvr>
  <p:transition spd="slow">
    <p:push dir="u"/>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99427" y="228600"/>
            <a:ext cx="8466137" cy="954107"/>
          </a:xfrm>
          <a:prstGeom prst="rect">
            <a:avLst/>
          </a:prstGeom>
          <a:noFill/>
        </p:spPr>
        <p:txBody>
          <a:bodyPr wrap="square">
            <a:spAutoFit/>
          </a:bodyPr>
          <a:lstStyle/>
          <a:p>
            <a:pPr algn="l" rtl="0">
              <a:defRPr/>
            </a:pPr>
            <a:r>
              <a:rPr lang="fr-FR" sz="2800" b="1" i="0" u="none" baseline="0" dirty="0">
                <a:solidFill>
                  <a:srgbClr val="C00000"/>
                </a:solidFill>
                <a:cs typeface="Arial" charset="0"/>
              </a:rPr>
              <a:t>Les équipes doivent disposer des documents </a:t>
            </a:r>
            <a:r>
              <a:rPr lang="fr-FR" sz="2800" b="1" i="0" u="none" baseline="0" dirty="0" smtClean="0">
                <a:solidFill>
                  <a:srgbClr val="C00000"/>
                </a:solidFill>
                <a:cs typeface="Arial" charset="0"/>
              </a:rPr>
              <a:t/>
            </a:r>
            <a:br>
              <a:rPr lang="fr-FR" sz="2800" b="1" i="0" u="none" baseline="0" dirty="0" smtClean="0">
                <a:solidFill>
                  <a:srgbClr val="C00000"/>
                </a:solidFill>
                <a:cs typeface="Arial" charset="0"/>
              </a:rPr>
            </a:br>
            <a:r>
              <a:rPr lang="fr-FR" sz="2800" b="1" i="0" u="none" baseline="0" dirty="0" smtClean="0">
                <a:solidFill>
                  <a:srgbClr val="C00000"/>
                </a:solidFill>
                <a:cs typeface="Arial" charset="0"/>
              </a:rPr>
              <a:t>et </a:t>
            </a:r>
            <a:r>
              <a:rPr lang="fr-FR" sz="2800" b="1" i="0" u="none" baseline="0" dirty="0">
                <a:solidFill>
                  <a:srgbClr val="C00000"/>
                </a:solidFill>
                <a:cs typeface="Arial" charset="0"/>
              </a:rPr>
              <a:t>de </a:t>
            </a:r>
            <a:r>
              <a:rPr lang="fr-FR" sz="2800" b="1" i="0" u="none" baseline="0" dirty="0" smtClean="0">
                <a:solidFill>
                  <a:srgbClr val="C00000"/>
                </a:solidFill>
                <a:cs typeface="Arial" charset="0"/>
              </a:rPr>
              <a:t>l’équipement </a:t>
            </a:r>
            <a:r>
              <a:rPr lang="fr-FR" sz="2800" b="1" i="0" u="none" baseline="0" dirty="0">
                <a:solidFill>
                  <a:srgbClr val="C00000"/>
                </a:solidFill>
                <a:cs typeface="Arial" charset="0"/>
              </a:rPr>
              <a:t>suivants :</a:t>
            </a:r>
            <a:endParaRPr lang="fr-FR" sz="2800" b="1" dirty="0">
              <a:solidFill>
                <a:srgbClr val="C00000"/>
              </a:solidFill>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1235388377"/>
              </p:ext>
            </p:extLst>
          </p:nvPr>
        </p:nvGraphicFramePr>
        <p:xfrm>
          <a:off x="317695" y="1295400"/>
          <a:ext cx="8229600" cy="4968238"/>
        </p:xfrm>
        <a:graphic>
          <a:graphicData uri="http://schemas.openxmlformats.org/drawingml/2006/table">
            <a:tbl>
              <a:tblPr>
                <a:tableStyleId>{5DA37D80-6434-44D0-A028-1B22A696006F}</a:tableStyleId>
              </a:tblPr>
              <a:tblGrid>
                <a:gridCol w="705394">
                  <a:extLst>
                    <a:ext uri="{9D8B030D-6E8A-4147-A177-3AD203B41FA5}">
                      <a16:colId xmlns="" xmlns:a16="http://schemas.microsoft.com/office/drawing/2014/main" val="20000"/>
                    </a:ext>
                  </a:extLst>
                </a:gridCol>
                <a:gridCol w="5149111">
                  <a:extLst>
                    <a:ext uri="{9D8B030D-6E8A-4147-A177-3AD203B41FA5}">
                      <a16:colId xmlns="" xmlns:a16="http://schemas.microsoft.com/office/drawing/2014/main" val="20001"/>
                    </a:ext>
                  </a:extLst>
                </a:gridCol>
                <a:gridCol w="2375095">
                  <a:extLst>
                    <a:ext uri="{9D8B030D-6E8A-4147-A177-3AD203B41FA5}">
                      <a16:colId xmlns="" xmlns:a16="http://schemas.microsoft.com/office/drawing/2014/main" val="20002"/>
                    </a:ext>
                  </a:extLst>
                </a:gridCol>
              </a:tblGrid>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x-none" sz="1600" b="1" i="0" u="none" strike="noStrike" cap="none" normalizeH="0" baseline="0" noProof="0" dirty="0">
                        <a:ln>
                          <a:noFill/>
                        </a:ln>
                        <a:solidFill>
                          <a:schemeClr val="bg1"/>
                        </a:solidFill>
                        <a:effectLst/>
                        <a:latin typeface="Calibri" charset="0"/>
                        <a:ea typeface="Arial" charset="0"/>
                        <a:cs typeface="Arial" charset="0"/>
                      </a:endParaRPr>
                    </a:p>
                  </a:txBody>
                  <a:tcPr marT="45719" marB="45719" horzOverflow="overflow">
                    <a:solidFill>
                      <a:srgbClr val="C00000"/>
                    </a:solidFill>
                  </a:tcPr>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solidFill>
                            <a:schemeClr val="bg1"/>
                          </a:solidFill>
                          <a:effectLst/>
                        </a:rPr>
                        <a:t>Documents ou matériel</a:t>
                      </a:r>
                      <a:endParaRPr kumimoji="0" lang="fr-FR" altLang="x-none" sz="1600" b="1" i="0" u="none" strike="noStrike" cap="none" normalizeH="0" baseline="0" noProof="0" dirty="0">
                        <a:ln>
                          <a:noFill/>
                        </a:ln>
                        <a:solidFill>
                          <a:schemeClr val="bg1"/>
                        </a:solidFill>
                        <a:effectLst/>
                        <a:latin typeface="Calibri" charset="0"/>
                        <a:ea typeface="Arial" charset="0"/>
                        <a:cs typeface="Arial" charset="0"/>
                      </a:endParaRPr>
                    </a:p>
                  </a:txBody>
                  <a:tcPr marT="45719" marB="45719" horzOverflow="overflow">
                    <a:solidFill>
                      <a:srgbClr val="C00000"/>
                    </a:solidFill>
                  </a:tcPr>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solidFill>
                            <a:schemeClr val="bg1"/>
                          </a:solidFill>
                          <a:effectLst/>
                        </a:rPr>
                        <a:t>Nombre </a:t>
                      </a:r>
                      <a:r>
                        <a:rPr kumimoji="0" lang="fr-FR" sz="1600" b="0" i="0" u="none" strike="noStrike" cap="none" normalizeH="0" baseline="0" dirty="0" smtClean="0">
                          <a:ln>
                            <a:noFill/>
                          </a:ln>
                          <a:solidFill>
                            <a:schemeClr val="bg1"/>
                          </a:solidFill>
                          <a:effectLst/>
                        </a:rPr>
                        <a:t>d’exemplaires</a:t>
                      </a:r>
                      <a:endParaRPr kumimoji="0" lang="fr-FR" altLang="x-none" sz="1600" b="1" i="0" u="none" strike="noStrike" cap="none" normalizeH="0" baseline="0" noProof="0" dirty="0">
                        <a:ln>
                          <a:noFill/>
                        </a:ln>
                        <a:solidFill>
                          <a:schemeClr val="bg1"/>
                        </a:solidFill>
                        <a:effectLst/>
                        <a:latin typeface="Calibri" charset="0"/>
                        <a:ea typeface="Arial" charset="0"/>
                        <a:cs typeface="Arial" charset="0"/>
                      </a:endParaRPr>
                    </a:p>
                  </a:txBody>
                  <a:tcPr marT="45719" marB="45719" horzOverflow="overflow">
                    <a:solidFill>
                      <a:srgbClr val="C00000"/>
                    </a:solidFill>
                  </a:tcPr>
                </a:tc>
                <a:extLst>
                  <a:ext uri="{0D108BD9-81ED-4DB2-BD59-A6C34878D82A}">
                    <a16:rowId xmlns="" xmlns:a16="http://schemas.microsoft.com/office/drawing/2014/main" val="10000"/>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1</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effectLst/>
                        </a:rPr>
                        <a:t>Liste des sites à évaluer et composition de </a:t>
                      </a:r>
                      <a:r>
                        <a:rPr kumimoji="0" lang="fr-FR" sz="1600" b="0" i="0" u="none" strike="noStrike" cap="none" normalizeH="0" baseline="0" dirty="0" smtClean="0">
                          <a:ln>
                            <a:noFill/>
                          </a:ln>
                          <a:effectLst/>
                        </a:rPr>
                        <a:t>l’équipe</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1 par équipe</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 xmlns:a16="http://schemas.microsoft.com/office/drawing/2014/main" val="10001"/>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2</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effectLst/>
                        </a:rPr>
                        <a:t>Exemplaires papier du questionnaire</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1600" b="0" i="0" u="none" strike="noStrike" cap="none" normalizeH="0" baseline="0" dirty="0">
                          <a:ln>
                            <a:noFill/>
                          </a:ln>
                          <a:effectLst/>
                        </a:rPr>
                        <a:t>1 </a:t>
                      </a:r>
                      <a:r>
                        <a:rPr kumimoji="0" lang="fr-FR" sz="1600" b="0" i="0" u="none" strike="noStrike" cap="none" normalizeH="0" baseline="0" dirty="0" smtClean="0">
                          <a:ln>
                            <a:noFill/>
                          </a:ln>
                          <a:effectLst/>
                        </a:rPr>
                        <a:t>pour </a:t>
                      </a:r>
                      <a:r>
                        <a:rPr kumimoji="0" lang="fr-FR" sz="1600" b="0" i="0" u="none" strike="noStrike" cap="none" normalizeH="0" baseline="0" dirty="0">
                          <a:ln>
                            <a:noFill/>
                          </a:ln>
                          <a:effectLst/>
                        </a:rPr>
                        <a:t>chaque site</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 xmlns:a16="http://schemas.microsoft.com/office/drawing/2014/main" val="10002"/>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solidFill>
                            <a:srgbClr val="000000"/>
                          </a:solidFill>
                          <a:effectLst/>
                          <a:latin typeface="Calibri" charset="0"/>
                          <a:ea typeface="Arial" charset="0"/>
                          <a:cs typeface="Arial" charset="0"/>
                        </a:rPr>
                        <a:t>3</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solidFill>
                            <a:srgbClr val="000000"/>
                          </a:solidFill>
                          <a:effectLst/>
                          <a:latin typeface="Calibri" charset="0"/>
                          <a:ea typeface="Arial" charset="0"/>
                          <a:cs typeface="Arial" charset="0"/>
                        </a:rPr>
                        <a:t>Coordonnées des sites à évaluer</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a:ln>
                            <a:noFill/>
                          </a:ln>
                          <a:solidFill>
                            <a:srgbClr val="000000"/>
                          </a:solidFill>
                          <a:effectLst/>
                          <a:latin typeface="Calibri" charset="0"/>
                          <a:ea typeface="Arial" charset="0"/>
                          <a:cs typeface="Arial" charset="0"/>
                        </a:rPr>
                        <a:t>1 chacun</a:t>
                      </a:r>
                    </a:p>
                  </a:txBody>
                  <a:tcPr marT="45719" marB="45719" horzOverflow="overflow"/>
                </a:tc>
                <a:extLst>
                  <a:ext uri="{0D108BD9-81ED-4DB2-BD59-A6C34878D82A}">
                    <a16:rowId xmlns="" xmlns:a16="http://schemas.microsoft.com/office/drawing/2014/main" val="10003"/>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4</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solidFill>
                            <a:schemeClr val="tx1"/>
                          </a:solidFill>
                          <a:effectLst/>
                          <a:latin typeface="Calibri" charset="0"/>
                          <a:ea typeface="Arial" charset="0"/>
                          <a:cs typeface="Times New Roman" charset="0"/>
                        </a:rPr>
                        <a:t>KPI </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solidFill>
                            <a:schemeClr val="tx1"/>
                          </a:solidFill>
                          <a:effectLst/>
                          <a:latin typeface="Calibri" charset="0"/>
                          <a:ea typeface="Arial" charset="0"/>
                          <a:cs typeface="Times New Roman" charset="0"/>
                        </a:rPr>
                        <a:t>1 pour chaque site</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 xmlns:a16="http://schemas.microsoft.com/office/drawing/2014/main" val="10004"/>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5</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solidFill>
                            <a:srgbClr val="000000"/>
                          </a:solidFill>
                          <a:effectLst/>
                          <a:latin typeface="Calibri" charset="0"/>
                          <a:ea typeface="Arial" charset="0"/>
                          <a:cs typeface="Arial" charset="0"/>
                        </a:rPr>
                        <a:t>Liste de contrôle des collecteurs de données</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effectLst/>
                        </a:rPr>
                        <a:t>1</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 xmlns:a16="http://schemas.microsoft.com/office/drawing/2014/main" val="10005"/>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6</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solidFill>
                            <a:srgbClr val="000000"/>
                          </a:solidFill>
                          <a:effectLst/>
                          <a:latin typeface="Calibri" charset="0"/>
                          <a:ea typeface="Arial" charset="0"/>
                          <a:cs typeface="Arial" charset="0"/>
                        </a:rPr>
                        <a:t>Formulaires relatifs aux indemnités journalières</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effectLst/>
                        </a:rPr>
                        <a:t>1</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 xmlns:a16="http://schemas.microsoft.com/office/drawing/2014/main" val="10006"/>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7</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effectLst/>
                        </a:rPr>
                        <a:t>Supports de formation</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effectLst/>
                        </a:rPr>
                        <a:t>1 pour chaque collecteur de données</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 xmlns:a16="http://schemas.microsoft.com/office/drawing/2014/main" val="10007"/>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8</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Liste des produits traceurs</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solidFill>
                            <a:schemeClr val="tx1"/>
                          </a:solidFill>
                          <a:effectLst/>
                          <a:latin typeface="Calibri" charset="0"/>
                          <a:ea typeface="Arial" charset="0"/>
                          <a:cs typeface="Times New Roman" charset="0"/>
                        </a:rPr>
                        <a:t>1</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 xmlns:a16="http://schemas.microsoft.com/office/drawing/2014/main" val="10008"/>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9</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effectLst/>
                        </a:rPr>
                        <a:t>Liste des points de contact </a:t>
                      </a:r>
                      <a:r>
                        <a:rPr kumimoji="0" lang="fr-FR" sz="1600" b="0" i="0" u="none" strike="noStrike" cap="none" normalizeH="0" baseline="0" dirty="0" smtClean="0">
                          <a:ln>
                            <a:noFill/>
                          </a:ln>
                          <a:effectLst/>
                        </a:rPr>
                        <a:t>de </a:t>
                      </a:r>
                      <a:r>
                        <a:rPr kumimoji="0" lang="fr-FR" sz="1600" b="0" i="0" u="none" strike="noStrike" cap="none" normalizeH="0" baseline="0" dirty="0">
                          <a:ln>
                            <a:noFill/>
                          </a:ln>
                          <a:effectLst/>
                        </a:rPr>
                        <a:t>chaque équipe</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solidFill>
                            <a:schemeClr val="tx1"/>
                          </a:solidFill>
                          <a:effectLst/>
                          <a:latin typeface="Calibri" charset="0"/>
                          <a:ea typeface="Arial" charset="0"/>
                          <a:cs typeface="Times New Roman" charset="0"/>
                        </a:rPr>
                        <a:t>1</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 xmlns:a16="http://schemas.microsoft.com/office/drawing/2014/main" val="10009"/>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10</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Tablette</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effectLst/>
                        </a:rPr>
                        <a:t>2</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 xmlns:a16="http://schemas.microsoft.com/office/drawing/2014/main" val="10010"/>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11</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Chargeur</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effectLst/>
                        </a:rPr>
                        <a:t>2</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 xmlns:a16="http://schemas.microsoft.com/office/drawing/2014/main" val="10011"/>
                  </a:ext>
                </a:extLst>
              </a:tr>
              <a:tr h="36576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12</a:t>
                      </a:r>
                      <a:endParaRPr kumimoji="0" lang="fr-FR"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a:ln>
                            <a:noFill/>
                          </a:ln>
                          <a:effectLst/>
                        </a:rPr>
                        <a:t>Adaptateur électrique </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a:ln>
                            <a:noFill/>
                          </a:ln>
                          <a:effectLst/>
                        </a:rPr>
                        <a:t>2</a:t>
                      </a:r>
                      <a:endParaRPr kumimoji="0" lang="fr-FR"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 xmlns:a16="http://schemas.microsoft.com/office/drawing/2014/main" val="10012"/>
                  </a:ext>
                </a:extLst>
              </a:tr>
            </a:tbl>
          </a:graphicData>
        </a:graphic>
      </p:graphicFrame>
    </p:spTree>
    <p:custDataLst>
      <p:tags r:id="rId1"/>
    </p:custDataLst>
    <p:extLst>
      <p:ext uri="{BB962C8B-B14F-4D97-AF65-F5344CB8AC3E}">
        <p14:creationId xmlns:p14="http://schemas.microsoft.com/office/powerpoint/2010/main" val="2001413723"/>
      </p:ext>
    </p:extLst>
  </p:cSld>
  <p:clrMapOvr>
    <a:masterClrMapping/>
  </p:clrMapOvr>
  <p:transition spd="slow">
    <p:push dir="u"/>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67200"/>
            <a:ext cx="7162800" cy="2062103"/>
          </a:xfrm>
        </p:spPr>
        <p:txBody>
          <a:bodyPr/>
          <a:lstStyle/>
          <a:p>
            <a:pPr algn="l" rtl="0"/>
            <a:r>
              <a:rPr lang="fr-FR" b="0" i="0" u="none" baseline="0" dirty="0"/>
              <a:t>FIN</a:t>
            </a:r>
            <a:r>
              <a:rPr lang="fr-FR" dirty="0"/>
              <a:t/>
            </a:r>
            <a:br>
              <a:rPr lang="fr-FR" dirty="0"/>
            </a:br>
            <a:r>
              <a:rPr lang="fr-FR" dirty="0"/>
              <a:t/>
            </a:r>
            <a:br>
              <a:rPr lang="fr-FR" dirty="0"/>
            </a:br>
            <a:r>
              <a:rPr lang="fr-FR" dirty="0"/>
              <a:t/>
            </a:r>
            <a:br>
              <a:rPr lang="fr-FR" dirty="0"/>
            </a:br>
            <a:r>
              <a:rPr lang="fr-FR" b="0" i="1" u="none" baseline="0" dirty="0"/>
              <a:t>Nom, Poste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129</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4027303176"/>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1295400"/>
            <a:ext cx="3925368" cy="5029200"/>
          </a:xfrm>
        </p:spPr>
        <p:txBody>
          <a:bodyPr>
            <a:normAutofit fontScale="92500" lnSpcReduction="10000"/>
          </a:bodyPr>
          <a:lstStyle/>
          <a:p>
            <a:pPr marL="0" indent="0" algn="l" rtl="0">
              <a:buNone/>
            </a:pPr>
            <a:r>
              <a:rPr lang="fr-FR" b="1" i="0" u="none" baseline="0" dirty="0" smtClean="0">
                <a:solidFill>
                  <a:schemeClr val="tx1">
                    <a:lumMod val="75000"/>
                    <a:lumOff val="25000"/>
                  </a:schemeClr>
                </a:solidFill>
              </a:rPr>
              <a:t>L’atelier </a:t>
            </a:r>
            <a:r>
              <a:rPr lang="fr-FR" b="1" i="0" u="none" baseline="0" dirty="0">
                <a:solidFill>
                  <a:schemeClr val="tx1">
                    <a:lumMod val="75000"/>
                    <a:lumOff val="25000"/>
                  </a:schemeClr>
                </a:solidFill>
              </a:rPr>
              <a:t>de cartographie de </a:t>
            </a:r>
            <a:r>
              <a:rPr lang="fr-FR" b="1" i="0" u="none" baseline="0" dirty="0" smtClean="0">
                <a:solidFill>
                  <a:schemeClr val="tx1">
                    <a:lumMod val="75000"/>
                    <a:lumOff val="25000"/>
                  </a:schemeClr>
                </a:solidFill>
              </a:rPr>
              <a:t/>
            </a:r>
            <a:br>
              <a:rPr lang="fr-FR" b="1" i="0" u="none" baseline="0" dirty="0" smtClean="0">
                <a:solidFill>
                  <a:schemeClr val="tx1">
                    <a:lumMod val="75000"/>
                    <a:lumOff val="25000"/>
                  </a:schemeClr>
                </a:solidFill>
              </a:rPr>
            </a:br>
            <a:r>
              <a:rPr lang="fr-FR" b="1" i="0" u="none" baseline="0" dirty="0" smtClean="0">
                <a:solidFill>
                  <a:schemeClr val="tx1">
                    <a:lumMod val="75000"/>
                    <a:lumOff val="25000"/>
                  </a:schemeClr>
                </a:solidFill>
              </a:rPr>
              <a:t>la </a:t>
            </a:r>
            <a:r>
              <a:rPr lang="fr-FR" b="1" i="0" u="none" baseline="0" dirty="0">
                <a:solidFill>
                  <a:schemeClr val="tx1">
                    <a:lumMod val="75000"/>
                    <a:lumOff val="25000"/>
                  </a:schemeClr>
                </a:solidFill>
              </a:rPr>
              <a:t>chaîne </a:t>
            </a:r>
            <a:r>
              <a:rPr lang="fr-FR" b="1" i="0" u="none" baseline="0" dirty="0" smtClean="0">
                <a:solidFill>
                  <a:schemeClr val="tx1">
                    <a:lumMod val="75000"/>
                    <a:lumOff val="25000"/>
                  </a:schemeClr>
                </a:solidFill>
              </a:rPr>
              <a:t>d’approvisionnement </a:t>
            </a:r>
            <a:r>
              <a:rPr lang="fr-FR" b="1" i="0" u="none" baseline="0" dirty="0">
                <a:solidFill>
                  <a:schemeClr val="tx1">
                    <a:lumMod val="75000"/>
                    <a:lumOff val="25000"/>
                  </a:schemeClr>
                </a:solidFill>
              </a:rPr>
              <a:t>constitue la première étape </a:t>
            </a:r>
            <a:r>
              <a:rPr lang="fr-FR" b="1" i="0" u="none" baseline="0" dirty="0" smtClean="0">
                <a:solidFill>
                  <a:schemeClr val="tx1">
                    <a:lumMod val="75000"/>
                    <a:lumOff val="25000"/>
                  </a:schemeClr>
                </a:solidFill>
              </a:rPr>
              <a:t/>
            </a:r>
            <a:br>
              <a:rPr lang="fr-FR" b="1" i="0" u="none" baseline="0" dirty="0" smtClean="0">
                <a:solidFill>
                  <a:schemeClr val="tx1">
                    <a:lumMod val="75000"/>
                    <a:lumOff val="25000"/>
                  </a:schemeClr>
                </a:solidFill>
              </a:rPr>
            </a:br>
            <a:r>
              <a:rPr lang="fr-FR" b="1" i="0" u="none" baseline="0" dirty="0" smtClean="0">
                <a:solidFill>
                  <a:schemeClr val="tx1">
                    <a:lumMod val="75000"/>
                    <a:lumOff val="25000"/>
                  </a:schemeClr>
                </a:solidFill>
              </a:rPr>
              <a:t>de </a:t>
            </a:r>
            <a:r>
              <a:rPr lang="fr-FR" b="1" i="0" u="none" baseline="0" dirty="0" smtClean="0">
                <a:solidFill>
                  <a:schemeClr val="tx1">
                    <a:lumMod val="75000"/>
                    <a:lumOff val="25000"/>
                  </a:schemeClr>
                </a:solidFill>
              </a:rPr>
              <a:t>l’évaluation</a:t>
            </a:r>
            <a:r>
              <a:rPr lang="fr-FR" b="1" i="0" u="none" baseline="0" dirty="0">
                <a:solidFill>
                  <a:schemeClr val="tx1">
                    <a:lumMod val="75000"/>
                    <a:lumOff val="25000"/>
                  </a:schemeClr>
                </a:solidFill>
              </a:rPr>
              <a:t>. </a:t>
            </a:r>
          </a:p>
          <a:p>
            <a:pPr marL="0" indent="0" algn="l" rtl="0">
              <a:buNone/>
            </a:pPr>
            <a:r>
              <a:rPr lang="fr-FR" b="0" i="0" u="none" baseline="0" dirty="0">
                <a:solidFill>
                  <a:schemeClr val="tx1">
                    <a:lumMod val="75000"/>
                    <a:lumOff val="25000"/>
                  </a:schemeClr>
                </a:solidFill>
              </a:rPr>
              <a:t>Cet atelier a pour but </a:t>
            </a:r>
            <a:r>
              <a:rPr lang="fr-FR" b="0" i="0" u="none" baseline="0" dirty="0" smtClean="0">
                <a:solidFill>
                  <a:schemeClr val="tx1">
                    <a:lumMod val="75000"/>
                    <a:lumOff val="25000"/>
                  </a:schemeClr>
                </a:solidFill>
              </a:rPr>
              <a:t>d’intégrer </a:t>
            </a:r>
            <a:r>
              <a:rPr lang="fr-FR" b="0" i="0" u="none" baseline="0" dirty="0" smtClean="0">
                <a:solidFill>
                  <a:schemeClr val="tx1">
                    <a:lumMod val="75000"/>
                    <a:lumOff val="25000"/>
                  </a:schemeClr>
                </a:solidFill>
              </a:rPr>
              <a:t/>
            </a:r>
            <a:br>
              <a:rPr lang="fr-FR" b="0" i="0" u="none" baseline="0" dirty="0" smtClean="0">
                <a:solidFill>
                  <a:schemeClr val="tx1">
                    <a:lumMod val="75000"/>
                    <a:lumOff val="25000"/>
                  </a:schemeClr>
                </a:solidFill>
              </a:rPr>
            </a:br>
            <a:r>
              <a:rPr lang="fr-FR" b="0" i="0" u="none" baseline="0" dirty="0" smtClean="0">
                <a:solidFill>
                  <a:schemeClr val="tx1">
                    <a:lumMod val="75000"/>
                    <a:lumOff val="25000"/>
                  </a:schemeClr>
                </a:solidFill>
              </a:rPr>
              <a:t>le </a:t>
            </a:r>
            <a:r>
              <a:rPr lang="fr-FR" b="0" i="0" u="none" baseline="0" dirty="0">
                <a:solidFill>
                  <a:schemeClr val="tx1">
                    <a:lumMod val="75000"/>
                    <a:lumOff val="25000"/>
                  </a:schemeClr>
                </a:solidFill>
              </a:rPr>
              <a:t>flux de produits et </a:t>
            </a:r>
            <a:r>
              <a:rPr lang="fr-FR" b="0" i="0" u="none" baseline="0" dirty="0" smtClean="0">
                <a:solidFill>
                  <a:schemeClr val="tx1">
                    <a:lumMod val="75000"/>
                    <a:lumOff val="25000"/>
                  </a:schemeClr>
                </a:solidFill>
              </a:rPr>
              <a:t>d’informations </a:t>
            </a:r>
            <a:r>
              <a:rPr lang="fr-FR" b="0" i="0" u="none" baseline="0" dirty="0">
                <a:solidFill>
                  <a:schemeClr val="tx1">
                    <a:lumMod val="75000"/>
                    <a:lumOff val="25000"/>
                  </a:schemeClr>
                </a:solidFill>
              </a:rPr>
              <a:t>dans </a:t>
            </a:r>
            <a:r>
              <a:rPr lang="fr-FR" b="0" i="0" u="none" baseline="0" dirty="0" smtClean="0">
                <a:solidFill>
                  <a:schemeClr val="tx1">
                    <a:lumMod val="75000"/>
                    <a:lumOff val="25000"/>
                  </a:schemeClr>
                </a:solidFill>
              </a:rPr>
              <a:t>l’ensemble </a:t>
            </a:r>
            <a:r>
              <a:rPr lang="fr-FR" b="0" i="0" u="none" baseline="0" dirty="0">
                <a:solidFill>
                  <a:schemeClr val="tx1">
                    <a:lumMod val="75000"/>
                    <a:lumOff val="25000"/>
                  </a:schemeClr>
                </a:solidFill>
              </a:rPr>
              <a:t>de la chaîne </a:t>
            </a:r>
            <a:r>
              <a:rPr lang="fr-FR" b="0" i="0" u="none" baseline="0" dirty="0" smtClean="0">
                <a:solidFill>
                  <a:schemeClr val="tx1">
                    <a:lumMod val="75000"/>
                    <a:lumOff val="25000"/>
                  </a:schemeClr>
                </a:solidFill>
              </a:rPr>
              <a:t>d’approvisionnement </a:t>
            </a:r>
            <a:r>
              <a:rPr lang="fr-FR" b="0" i="0" u="none" baseline="0" dirty="0">
                <a:solidFill>
                  <a:schemeClr val="tx1">
                    <a:lumMod val="75000"/>
                    <a:lumOff val="25000"/>
                  </a:schemeClr>
                </a:solidFill>
              </a:rPr>
              <a:t>afin de cartographier la chaîne </a:t>
            </a:r>
            <a:r>
              <a:rPr lang="fr-FR" b="0" i="0" u="none" baseline="0" dirty="0" smtClean="0">
                <a:solidFill>
                  <a:schemeClr val="tx1">
                    <a:lumMod val="75000"/>
                    <a:lumOff val="25000"/>
                  </a:schemeClr>
                </a:solidFill>
              </a:rPr>
              <a:t>d’approvisionnement </a:t>
            </a:r>
            <a:r>
              <a:rPr lang="fr-FR" b="0" i="0" u="none" baseline="0" dirty="0">
                <a:solidFill>
                  <a:schemeClr val="tx1">
                    <a:lumMod val="75000"/>
                    <a:lumOff val="25000"/>
                  </a:schemeClr>
                </a:solidFill>
              </a:rPr>
              <a:t>du pays et </a:t>
            </a:r>
            <a:r>
              <a:rPr lang="fr-FR" b="0" i="0" u="none" baseline="0" dirty="0" smtClean="0">
                <a:solidFill>
                  <a:schemeClr val="tx1">
                    <a:lumMod val="75000"/>
                    <a:lumOff val="25000"/>
                  </a:schemeClr>
                </a:solidFill>
              </a:rPr>
              <a:t/>
            </a:r>
            <a:br>
              <a:rPr lang="fr-FR" b="0" i="0" u="none" baseline="0" dirty="0" smtClean="0">
                <a:solidFill>
                  <a:schemeClr val="tx1">
                    <a:lumMod val="75000"/>
                    <a:lumOff val="25000"/>
                  </a:schemeClr>
                </a:solidFill>
              </a:rPr>
            </a:br>
            <a:r>
              <a:rPr lang="fr-FR" b="0" i="0" u="none" baseline="0" dirty="0" smtClean="0">
                <a:solidFill>
                  <a:schemeClr val="tx1">
                    <a:lumMod val="75000"/>
                    <a:lumOff val="25000"/>
                  </a:schemeClr>
                </a:solidFill>
              </a:rPr>
              <a:t>de </a:t>
            </a:r>
            <a:r>
              <a:rPr lang="fr-FR" b="0" i="0" u="none" baseline="0" dirty="0">
                <a:solidFill>
                  <a:schemeClr val="tx1">
                    <a:lumMod val="75000"/>
                    <a:lumOff val="25000"/>
                  </a:schemeClr>
                </a:solidFill>
              </a:rPr>
              <a:t>fournir aux parties prenantes une représentation exacte de la chaîne </a:t>
            </a:r>
            <a:r>
              <a:rPr lang="fr-FR" b="0" i="0" u="none" baseline="0" dirty="0" smtClean="0">
                <a:solidFill>
                  <a:schemeClr val="tx1">
                    <a:lumMod val="75000"/>
                    <a:lumOff val="25000"/>
                  </a:schemeClr>
                </a:solidFill>
              </a:rPr>
              <a:t>d’approvisionnement </a:t>
            </a:r>
            <a:r>
              <a:rPr lang="fr-FR" b="0" i="0" u="none" baseline="0" dirty="0">
                <a:solidFill>
                  <a:schemeClr val="tx1">
                    <a:lumMod val="75000"/>
                    <a:lumOff val="25000"/>
                  </a:schemeClr>
                </a:solidFill>
              </a:rPr>
              <a:t>de la santé publique avant la phase de collecte des données. Les participants partagent leur point de vue concernant les défis à relever par </a:t>
            </a:r>
            <a:r>
              <a:rPr lang="fr-FR" b="0" i="0" u="none" baseline="0" dirty="0" smtClean="0">
                <a:solidFill>
                  <a:schemeClr val="tx1">
                    <a:lumMod val="75000"/>
                    <a:lumOff val="25000"/>
                  </a:schemeClr>
                </a:solidFill>
              </a:rPr>
              <a:t/>
            </a:r>
            <a:br>
              <a:rPr lang="fr-FR" b="0" i="0" u="none" baseline="0" dirty="0" smtClean="0">
                <a:solidFill>
                  <a:schemeClr val="tx1">
                    <a:lumMod val="75000"/>
                    <a:lumOff val="25000"/>
                  </a:schemeClr>
                </a:solidFill>
              </a:rPr>
            </a:br>
            <a:r>
              <a:rPr lang="fr-FR" b="0" i="0" u="none" baseline="0" dirty="0" smtClean="0">
                <a:solidFill>
                  <a:schemeClr val="tx1">
                    <a:lumMod val="75000"/>
                    <a:lumOff val="25000"/>
                  </a:schemeClr>
                </a:solidFill>
              </a:rPr>
              <a:t>la </a:t>
            </a:r>
            <a:r>
              <a:rPr lang="fr-FR" b="0" i="0" u="none" baseline="0" dirty="0">
                <a:solidFill>
                  <a:schemeClr val="tx1">
                    <a:lumMod val="75000"/>
                    <a:lumOff val="25000"/>
                  </a:schemeClr>
                </a:solidFill>
              </a:rPr>
              <a:t>chaîne </a:t>
            </a:r>
            <a:r>
              <a:rPr lang="fr-FR" b="0" i="0" u="none" baseline="0" dirty="0" smtClean="0">
                <a:solidFill>
                  <a:schemeClr val="tx1">
                    <a:lumMod val="75000"/>
                    <a:lumOff val="25000"/>
                  </a:schemeClr>
                </a:solidFill>
              </a:rPr>
              <a:t>d’approvisionnement</a:t>
            </a:r>
            <a:r>
              <a:rPr lang="fr-FR" b="0" i="0" u="none" baseline="0" dirty="0">
                <a:solidFill>
                  <a:schemeClr val="tx1">
                    <a:lumMod val="75000"/>
                    <a:lumOff val="25000"/>
                  </a:schemeClr>
                </a:solidFill>
              </a:rPr>
              <a:t>.</a:t>
            </a:r>
          </a:p>
        </p:txBody>
      </p:sp>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dirty="0"/>
          </a:p>
        </p:txBody>
      </p:sp>
      <p:sp>
        <p:nvSpPr>
          <p:cNvPr id="4" name="Footer Placeholder 3"/>
          <p:cNvSpPr>
            <a:spLocks noGrp="1"/>
          </p:cNvSpPr>
          <p:nvPr>
            <p:ph type="ftr" sz="quarter" idx="3"/>
          </p:nvPr>
        </p:nvSpPr>
        <p:spPr/>
        <p:txBody>
          <a:bodyPr/>
          <a:lstStyle/>
          <a:p>
            <a:pPr rtl="0"/>
            <a:r>
              <a:rPr lang="fr-FR" b="0" i="0" u="none" baseline="0"/>
              <a:t>INSÉRER LE PIED DE PAGE ICI</a:t>
            </a:r>
          </a:p>
        </p:txBody>
      </p:sp>
      <p:sp>
        <p:nvSpPr>
          <p:cNvPr id="5" name="Slide Number Placeholder 4"/>
          <p:cNvSpPr>
            <a:spLocks noGrp="1"/>
          </p:cNvSpPr>
          <p:nvPr>
            <p:ph type="sldNum" sz="quarter" idx="4"/>
          </p:nvPr>
        </p:nvSpPr>
        <p:spPr/>
        <p:txBody>
          <a:bodyPr/>
          <a:lstStyle/>
          <a:p>
            <a:pPr algn="r" rtl="0"/>
            <a:fld id="{42782948-4DBE-204D-AB9E-B65E067054AE}" type="slidenum">
              <a:rPr/>
              <a:pPr/>
              <a:t>13</a:t>
            </a:fld>
            <a:endParaRPr lang="fr-FR" dirty="0"/>
          </a:p>
        </p:txBody>
      </p:sp>
      <p:sp>
        <p:nvSpPr>
          <p:cNvPr id="6" name="Title 5"/>
          <p:cNvSpPr>
            <a:spLocks noGrp="1"/>
          </p:cNvSpPr>
          <p:nvPr>
            <p:ph type="title"/>
          </p:nvPr>
        </p:nvSpPr>
        <p:spPr>
          <a:xfrm>
            <a:off x="457200" y="188893"/>
            <a:ext cx="8305800" cy="954107"/>
          </a:xfrm>
        </p:spPr>
        <p:txBody>
          <a:bodyPr/>
          <a:lstStyle/>
          <a:p>
            <a:pPr algn="l" rtl="0"/>
            <a:r>
              <a:rPr lang="fr-FR" b="1" i="0" u="none" baseline="0" dirty="0"/>
              <a:t>1. CARTOGRAPHIE DE LA CHAÎNE </a:t>
            </a:r>
            <a:r>
              <a:rPr lang="fr-FR" b="1" i="0" u="none" baseline="0" dirty="0" smtClean="0"/>
              <a:t/>
            </a:r>
            <a:br>
              <a:rPr lang="fr-FR" b="1" i="0" u="none" baseline="0" dirty="0" smtClean="0"/>
            </a:br>
            <a:r>
              <a:rPr lang="fr-FR" b="1" i="0" u="none" baseline="0" dirty="0" smtClean="0"/>
              <a:t>    </a:t>
            </a:r>
            <a:r>
              <a:rPr lang="fr-FR" b="1" i="0" u="none" baseline="0" dirty="0" smtClean="0"/>
              <a:t>D’APPROVISIONNEMENT</a:t>
            </a:r>
            <a:endParaRPr lang="fr-FR" b="1" i="0" u="none" baseline="0" dirty="0"/>
          </a:p>
        </p:txBody>
      </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7664" y="5639851"/>
            <a:ext cx="2743200" cy="859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221986"/>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t>Fabricant/fournisseur</a:t>
            </a:r>
          </a:p>
        </p:txBody>
      </p:sp>
      <p:sp>
        <p:nvSpPr>
          <p:cNvPr id="9" name="Rounded Rectangle 9"/>
          <p:cNvSpPr/>
          <p:nvPr/>
        </p:nvSpPr>
        <p:spPr>
          <a:xfrm>
            <a:off x="1092984" y="2142697"/>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t>Entrepôt central</a:t>
            </a:r>
          </a:p>
        </p:txBody>
      </p:sp>
      <p:sp>
        <p:nvSpPr>
          <p:cNvPr id="10" name="Rounded Rectangle 10"/>
          <p:cNvSpPr/>
          <p:nvPr/>
        </p:nvSpPr>
        <p:spPr>
          <a:xfrm>
            <a:off x="1092984" y="3111440"/>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dirty="0"/>
              <a:t>Entrepôts régionaux</a:t>
            </a:r>
            <a:r>
              <a:rPr lang="fr-FR" sz="1600" b="0" i="0" u="none" baseline="0" dirty="0" smtClean="0"/>
              <a:t>/</a:t>
            </a:r>
            <a:br>
              <a:rPr lang="fr-FR" sz="1600" b="0" i="0" u="none" baseline="0" dirty="0" smtClean="0"/>
            </a:br>
            <a:r>
              <a:rPr lang="fr-FR" sz="1600" b="0" i="0" u="none" baseline="0" dirty="0" smtClean="0"/>
              <a:t>de </a:t>
            </a:r>
            <a:r>
              <a:rPr lang="fr-FR" sz="1600" b="0" i="0" u="none" baseline="0" dirty="0"/>
              <a:t>district</a:t>
            </a:r>
          </a:p>
        </p:txBody>
      </p:sp>
      <p:sp>
        <p:nvSpPr>
          <p:cNvPr id="11" name="Rounded Rectangle 6"/>
          <p:cNvSpPr/>
          <p:nvPr/>
        </p:nvSpPr>
        <p:spPr>
          <a:xfrm>
            <a:off x="732456" y="3999930"/>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dirty="0">
                <a:solidFill>
                  <a:schemeClr val="tx1"/>
                </a:solidFill>
              </a:rPr>
              <a:t>Structure sanitaire</a:t>
            </a:r>
          </a:p>
        </p:txBody>
      </p:sp>
      <p:sp>
        <p:nvSpPr>
          <p:cNvPr id="12" name="Rounded Rectangle 12"/>
          <p:cNvSpPr/>
          <p:nvPr/>
        </p:nvSpPr>
        <p:spPr>
          <a:xfrm>
            <a:off x="2616984" y="3999931"/>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Hôpital</a:t>
            </a:r>
          </a:p>
        </p:txBody>
      </p:sp>
      <p:sp>
        <p:nvSpPr>
          <p:cNvPr id="13" name="Rounded Rectangle 13"/>
          <p:cNvSpPr/>
          <p:nvPr/>
        </p:nvSpPr>
        <p:spPr>
          <a:xfrm>
            <a:off x="732456" y="4833139"/>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Patient</a:t>
            </a:r>
          </a:p>
        </p:txBody>
      </p:sp>
      <p:sp>
        <p:nvSpPr>
          <p:cNvPr id="14" name="Rounded Rectangle 14"/>
          <p:cNvSpPr/>
          <p:nvPr/>
        </p:nvSpPr>
        <p:spPr>
          <a:xfrm>
            <a:off x="2616984" y="483813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Patient</a:t>
            </a:r>
          </a:p>
        </p:txBody>
      </p:sp>
      <p:cxnSp>
        <p:nvCxnSpPr>
          <p:cNvPr id="15" name="Straight Arrow Connector 14"/>
          <p:cNvCxnSpPr>
            <a:stCxn id="8" idx="2"/>
            <a:endCxn id="9" idx="0"/>
          </p:cNvCxnSpPr>
          <p:nvPr/>
        </p:nvCxnSpPr>
        <p:spPr>
          <a:xfrm>
            <a:off x="2453733" y="183158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763934"/>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721040"/>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721040"/>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571999"/>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549103"/>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721040"/>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695131"/>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7045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7901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95909632"/>
      </p:ext>
    </p:extLst>
  </p:cSld>
  <p:clrMapOvr>
    <a:masterClrMapping/>
  </p:clrMapOvr>
  <p:transition spd="slow">
    <p:push dir="u"/>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a:p>
        </p:txBody>
      </p:sp>
      <p:sp>
        <p:nvSpPr>
          <p:cNvPr id="4" name="Footer Placeholder 3"/>
          <p:cNvSpPr>
            <a:spLocks noGrp="1"/>
          </p:cNvSpPr>
          <p:nvPr>
            <p:ph type="ftr" sz="quarter" idx="3"/>
          </p:nvPr>
        </p:nvSpPr>
        <p:spPr/>
        <p:txBody>
          <a:bodyPr/>
          <a:lstStyle/>
          <a:p>
            <a:pPr rtl="0"/>
            <a:r>
              <a:rPr lang="fr-FR" b="0" i="0" u="none" baseline="0"/>
              <a:t>INSÉRER LE PIED DE PAGE ICI</a:t>
            </a:r>
          </a:p>
        </p:txBody>
      </p:sp>
      <p:sp>
        <p:nvSpPr>
          <p:cNvPr id="5" name="Slide Number Placeholder 4"/>
          <p:cNvSpPr>
            <a:spLocks noGrp="1"/>
          </p:cNvSpPr>
          <p:nvPr>
            <p:ph type="sldNum" sz="quarter" idx="4"/>
          </p:nvPr>
        </p:nvSpPr>
        <p:spPr/>
        <p:txBody>
          <a:bodyPr/>
          <a:lstStyle/>
          <a:p>
            <a:pPr algn="r" rtl="0"/>
            <a:fld id="{42782948-4DBE-204D-AB9E-B65E067054AE}" type="slidenum">
              <a:rPr/>
              <a:pPr/>
              <a:t>130</a:t>
            </a:fld>
            <a:endParaRPr lang="fr-FR"/>
          </a:p>
        </p:txBody>
      </p:sp>
      <p:sp>
        <p:nvSpPr>
          <p:cNvPr id="6" name="Title 5"/>
          <p:cNvSpPr>
            <a:spLocks noGrp="1"/>
          </p:cNvSpPr>
          <p:nvPr>
            <p:ph type="title"/>
          </p:nvPr>
        </p:nvSpPr>
        <p:spPr>
          <a:xfrm>
            <a:off x="152400" y="2218491"/>
            <a:ext cx="8839200" cy="1446550"/>
          </a:xfrm>
        </p:spPr>
        <p:txBody>
          <a:bodyPr/>
          <a:lstStyle/>
          <a:p>
            <a:pPr algn="ctr" rtl="0"/>
            <a:r>
              <a:rPr lang="fr-FR" sz="4400" b="0" i="0" u="none" baseline="0" dirty="0"/>
              <a:t>Points en suspens </a:t>
            </a:r>
            <a:r>
              <a:rPr lang="fr-FR" sz="4400" b="0" i="0" u="none" baseline="0" dirty="0" smtClean="0"/>
              <a:t>et </a:t>
            </a:r>
            <a:br>
              <a:rPr lang="fr-FR" sz="4400" b="0" i="0" u="none" baseline="0" dirty="0" smtClean="0"/>
            </a:br>
            <a:r>
              <a:rPr lang="fr-FR" sz="4400" b="0" i="0" u="none" baseline="0" dirty="0" smtClean="0"/>
              <a:t>compte rendu</a:t>
            </a:r>
            <a:r>
              <a:rPr lang="fr-FR" sz="4400" b="0" i="0" u="none" baseline="0" dirty="0"/>
              <a:t> !</a:t>
            </a:r>
          </a:p>
        </p:txBody>
      </p:sp>
    </p:spTree>
    <p:custDataLst>
      <p:tags r:id="rId1"/>
    </p:custDataLst>
    <p:extLst>
      <p:ext uri="{BB962C8B-B14F-4D97-AF65-F5344CB8AC3E}">
        <p14:creationId xmlns:p14="http://schemas.microsoft.com/office/powerpoint/2010/main" val="206495504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a:p>
        </p:txBody>
      </p:sp>
      <p:sp>
        <p:nvSpPr>
          <p:cNvPr id="4" name="Footer Placeholder 3"/>
          <p:cNvSpPr>
            <a:spLocks noGrp="1"/>
          </p:cNvSpPr>
          <p:nvPr>
            <p:ph type="ftr" sz="quarter" idx="3"/>
          </p:nvPr>
        </p:nvSpPr>
        <p:spPr/>
        <p:txBody>
          <a:bodyPr/>
          <a:lstStyle/>
          <a:p>
            <a:pPr rtl="0"/>
            <a:r>
              <a:rPr lang="fr-FR" b="0" i="0" u="none" baseline="0"/>
              <a:t>INSÉRER LE PIED DE PAGE ICI</a:t>
            </a:r>
          </a:p>
        </p:txBody>
      </p:sp>
      <p:sp>
        <p:nvSpPr>
          <p:cNvPr id="5" name="Slide Number Placeholder 4"/>
          <p:cNvSpPr>
            <a:spLocks noGrp="1"/>
          </p:cNvSpPr>
          <p:nvPr>
            <p:ph type="sldNum" sz="quarter" idx="4"/>
          </p:nvPr>
        </p:nvSpPr>
        <p:spPr/>
        <p:txBody>
          <a:bodyPr/>
          <a:lstStyle/>
          <a:p>
            <a:pPr algn="r" rtl="0"/>
            <a:fld id="{42782948-4DBE-204D-AB9E-B65E067054AE}" type="slidenum">
              <a:rPr/>
              <a:pPr/>
              <a:t>131</a:t>
            </a:fld>
            <a:endParaRPr lang="fr-FR" dirty="0"/>
          </a:p>
        </p:txBody>
      </p:sp>
      <p:sp>
        <p:nvSpPr>
          <p:cNvPr id="6" name="Title 5"/>
          <p:cNvSpPr>
            <a:spLocks noGrp="1"/>
          </p:cNvSpPr>
          <p:nvPr>
            <p:ph type="title"/>
          </p:nvPr>
        </p:nvSpPr>
        <p:spPr>
          <a:xfrm>
            <a:off x="686104" y="2577644"/>
            <a:ext cx="7772400" cy="707886"/>
          </a:xfrm>
        </p:spPr>
        <p:txBody>
          <a:bodyPr/>
          <a:lstStyle/>
          <a:p>
            <a:pPr algn="ctr" rtl="0"/>
            <a:r>
              <a:rPr lang="fr-FR" sz="4000" b="0" i="0" u="none" baseline="0">
                <a:solidFill>
                  <a:schemeClr val="tx1"/>
                </a:solidFill>
              </a:rPr>
              <a:t>Merci !</a:t>
            </a:r>
          </a:p>
        </p:txBody>
      </p:sp>
      <p:sp>
        <p:nvSpPr>
          <p:cNvPr id="2" name="TextBox 1"/>
          <p:cNvSpPr txBox="1"/>
          <p:nvPr/>
        </p:nvSpPr>
        <p:spPr>
          <a:xfrm>
            <a:off x="914400" y="1021259"/>
            <a:ext cx="3048000" cy="707886"/>
          </a:xfrm>
          <a:prstGeom prst="rect">
            <a:avLst/>
          </a:prstGeom>
          <a:noFill/>
        </p:spPr>
        <p:txBody>
          <a:bodyPr wrap="square" rtlCol="0">
            <a:spAutoFit/>
          </a:bodyPr>
          <a:lstStyle/>
          <a:p>
            <a:pPr algn="l" rtl="0"/>
            <a:r>
              <a:rPr lang="fr-FR" sz="4000" b="0" i="0" u="none" baseline="0"/>
              <a:t>Asante Sana!</a:t>
            </a:r>
          </a:p>
        </p:txBody>
      </p:sp>
      <p:sp>
        <p:nvSpPr>
          <p:cNvPr id="7" name="TextBox 6"/>
          <p:cNvSpPr txBox="1"/>
          <p:nvPr/>
        </p:nvSpPr>
        <p:spPr>
          <a:xfrm>
            <a:off x="1066800" y="3729971"/>
            <a:ext cx="2438400" cy="707886"/>
          </a:xfrm>
          <a:prstGeom prst="rect">
            <a:avLst/>
          </a:prstGeom>
          <a:noFill/>
        </p:spPr>
        <p:txBody>
          <a:bodyPr wrap="square" rtlCol="0">
            <a:spAutoFit/>
          </a:bodyPr>
          <a:lstStyle/>
          <a:p>
            <a:pPr algn="l" rtl="0"/>
            <a:r>
              <a:rPr lang="fr-FR" sz="4000" b="0" i="0" u="none" baseline="0"/>
              <a:t>Apoyo!</a:t>
            </a:r>
          </a:p>
        </p:txBody>
      </p:sp>
      <p:sp>
        <p:nvSpPr>
          <p:cNvPr id="8" name="TextBox 7"/>
          <p:cNvSpPr txBox="1"/>
          <p:nvPr/>
        </p:nvSpPr>
        <p:spPr>
          <a:xfrm>
            <a:off x="3124200" y="4823936"/>
            <a:ext cx="2438400" cy="707886"/>
          </a:xfrm>
          <a:prstGeom prst="rect">
            <a:avLst/>
          </a:prstGeom>
          <a:noFill/>
        </p:spPr>
        <p:txBody>
          <a:bodyPr wrap="square" rtlCol="0">
            <a:spAutoFit/>
          </a:bodyPr>
          <a:lstStyle/>
          <a:p>
            <a:pPr algn="l" rtl="0"/>
            <a:r>
              <a:rPr lang="fr-FR" sz="4000" b="0" i="0" u="none" baseline="0"/>
              <a:t>Mwebale!</a:t>
            </a:r>
          </a:p>
        </p:txBody>
      </p:sp>
      <p:sp>
        <p:nvSpPr>
          <p:cNvPr id="9" name="TextBox 8"/>
          <p:cNvSpPr txBox="1"/>
          <p:nvPr/>
        </p:nvSpPr>
        <p:spPr>
          <a:xfrm>
            <a:off x="5638800" y="1354741"/>
            <a:ext cx="2438400" cy="707886"/>
          </a:xfrm>
          <a:prstGeom prst="rect">
            <a:avLst/>
          </a:prstGeom>
          <a:noFill/>
        </p:spPr>
        <p:txBody>
          <a:bodyPr wrap="square" rtlCol="0">
            <a:spAutoFit/>
          </a:bodyPr>
          <a:lstStyle/>
          <a:p>
            <a:pPr algn="l" rtl="0"/>
            <a:r>
              <a:rPr lang="fr-FR" sz="4000" b="0" i="0" u="none" baseline="0"/>
              <a:t>Eyalama!</a:t>
            </a:r>
          </a:p>
        </p:txBody>
      </p:sp>
      <p:sp>
        <p:nvSpPr>
          <p:cNvPr id="10" name="TextBox 9"/>
          <p:cNvSpPr txBox="1"/>
          <p:nvPr/>
        </p:nvSpPr>
        <p:spPr>
          <a:xfrm>
            <a:off x="6324600" y="3810863"/>
            <a:ext cx="2438400" cy="707886"/>
          </a:xfrm>
          <a:prstGeom prst="rect">
            <a:avLst/>
          </a:prstGeom>
          <a:noFill/>
        </p:spPr>
        <p:txBody>
          <a:bodyPr wrap="square" rtlCol="0">
            <a:spAutoFit/>
          </a:bodyPr>
          <a:lstStyle/>
          <a:p>
            <a:pPr algn="l" rtl="0"/>
            <a:r>
              <a:rPr lang="fr-FR" sz="4000" b="0" i="0" u="none" baseline="0"/>
              <a:t>Awadiffo!</a:t>
            </a:r>
          </a:p>
        </p:txBody>
      </p:sp>
    </p:spTree>
    <p:custDataLst>
      <p:tags r:id="rId1"/>
    </p:custDataLst>
    <p:extLst>
      <p:ext uri="{BB962C8B-B14F-4D97-AF65-F5344CB8AC3E}">
        <p14:creationId xmlns:p14="http://schemas.microsoft.com/office/powerpoint/2010/main" val="2811191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3886200" cy="4572000"/>
          </a:xfrm>
        </p:spPr>
        <p:txBody>
          <a:bodyPr>
            <a:normAutofit/>
          </a:bodyPr>
          <a:lstStyle/>
          <a:p>
            <a:pPr marL="0" indent="0" algn="l" rtl="0">
              <a:buNone/>
            </a:pPr>
            <a:r>
              <a:rPr lang="fr-FR" b="1" i="0" u="none" baseline="0" dirty="0" smtClean="0">
                <a:solidFill>
                  <a:schemeClr val="tx1">
                    <a:lumMod val="75000"/>
                    <a:lumOff val="25000"/>
                  </a:schemeClr>
                </a:solidFill>
              </a:rPr>
              <a:t>L’évaluation </a:t>
            </a:r>
            <a:r>
              <a:rPr lang="fr-FR" b="1" i="0" u="none" baseline="0" dirty="0">
                <a:solidFill>
                  <a:schemeClr val="tx1">
                    <a:lumMod val="75000"/>
                    <a:lumOff val="25000"/>
                  </a:schemeClr>
                </a:solidFill>
              </a:rPr>
              <a:t>des capacités et du fonctionnement consiste </a:t>
            </a:r>
            <a:r>
              <a:rPr lang="fr-FR" b="1" i="0" u="none" baseline="0" dirty="0" smtClean="0">
                <a:solidFill>
                  <a:schemeClr val="tx1">
                    <a:lumMod val="75000"/>
                    <a:lumOff val="25000"/>
                  </a:schemeClr>
                </a:solidFill>
              </a:rPr>
              <a:t/>
            </a:r>
            <a:br>
              <a:rPr lang="fr-FR" b="1" i="0" u="none" baseline="0" dirty="0" smtClean="0">
                <a:solidFill>
                  <a:schemeClr val="tx1">
                    <a:lumMod val="75000"/>
                    <a:lumOff val="25000"/>
                  </a:schemeClr>
                </a:solidFill>
              </a:rPr>
            </a:br>
            <a:r>
              <a:rPr lang="fr-FR" b="1" i="0" u="none" baseline="0" dirty="0" smtClean="0">
                <a:solidFill>
                  <a:schemeClr val="tx1">
                    <a:lumMod val="75000"/>
                    <a:lumOff val="25000"/>
                  </a:schemeClr>
                </a:solidFill>
              </a:rPr>
              <a:t>en </a:t>
            </a:r>
            <a:r>
              <a:rPr lang="fr-FR" b="1" i="0" u="none" baseline="0" dirty="0">
                <a:solidFill>
                  <a:schemeClr val="tx1">
                    <a:lumMod val="75000"/>
                    <a:lumOff val="25000"/>
                  </a:schemeClr>
                </a:solidFill>
              </a:rPr>
              <a:t>une série de questionnaires couvrant 11 domaines fonctionnels de la chaîne </a:t>
            </a:r>
            <a:r>
              <a:rPr lang="fr-FR" b="1" i="0" u="none" baseline="0" dirty="0" smtClean="0">
                <a:solidFill>
                  <a:schemeClr val="tx1">
                    <a:lumMod val="75000"/>
                    <a:lumOff val="25000"/>
                  </a:schemeClr>
                </a:solidFill>
              </a:rPr>
              <a:t>d’approvisionnement</a:t>
            </a:r>
            <a:r>
              <a:rPr lang="fr-FR" b="1" i="0" u="none" baseline="0" dirty="0">
                <a:solidFill>
                  <a:schemeClr val="tx1">
                    <a:lumMod val="75000"/>
                    <a:lumOff val="25000"/>
                  </a:schemeClr>
                </a:solidFill>
              </a:rPr>
              <a:t>. </a:t>
            </a:r>
          </a:p>
          <a:p>
            <a:pPr marL="0" indent="0" algn="l" rtl="0">
              <a:buNone/>
            </a:pPr>
            <a:r>
              <a:rPr lang="fr-FR" b="0" i="0" u="none" baseline="0" dirty="0">
                <a:solidFill>
                  <a:schemeClr val="tx1">
                    <a:lumMod val="75000"/>
                    <a:lumOff val="25000"/>
                  </a:schemeClr>
                </a:solidFill>
              </a:rPr>
              <a:t>Chaque questionnaire comporte un entretien guidé destiné à valider les résultats et nécessite la validation de documents justificatifs. </a:t>
            </a:r>
          </a:p>
          <a:p>
            <a:pPr marL="0" indent="0" algn="l" rtl="0">
              <a:buNone/>
            </a:pPr>
            <a:r>
              <a:rPr lang="fr-FR" b="0" i="0" u="none" baseline="0" dirty="0">
                <a:solidFill>
                  <a:schemeClr val="tx1">
                    <a:lumMod val="75000"/>
                    <a:lumOff val="25000"/>
                  </a:schemeClr>
                </a:solidFill>
              </a:rPr>
              <a:t>Les questions sont de type binaire (Oui/Non, le plus souvent) afin de garantir </a:t>
            </a:r>
            <a:r>
              <a:rPr lang="fr-FR" b="0" i="0" u="none" baseline="0" dirty="0" smtClean="0">
                <a:solidFill>
                  <a:schemeClr val="tx1">
                    <a:lumMod val="75000"/>
                    <a:lumOff val="25000"/>
                  </a:schemeClr>
                </a:solidFill>
              </a:rPr>
              <a:t>l’objectivité</a:t>
            </a:r>
            <a:r>
              <a:rPr lang="fr-FR" b="0" i="0" u="none" baseline="0" dirty="0">
                <a:solidFill>
                  <a:schemeClr val="tx1">
                    <a:lumMod val="75000"/>
                    <a:lumOff val="25000"/>
                  </a:schemeClr>
                </a:solidFill>
              </a:rPr>
              <a:t>.</a:t>
            </a:r>
          </a:p>
        </p:txBody>
      </p:sp>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dirty="0"/>
          </a:p>
        </p:txBody>
      </p:sp>
      <p:sp>
        <p:nvSpPr>
          <p:cNvPr id="4" name="Footer Placeholder 3"/>
          <p:cNvSpPr>
            <a:spLocks noGrp="1"/>
          </p:cNvSpPr>
          <p:nvPr>
            <p:ph type="ftr" sz="quarter" idx="3"/>
          </p:nvPr>
        </p:nvSpPr>
        <p:spPr/>
        <p:txBody>
          <a:bodyPr/>
          <a:lstStyle/>
          <a:p>
            <a:pPr rtl="0"/>
            <a:r>
              <a:rPr lang="fr-FR" b="0" i="0" u="none" baseline="0"/>
              <a:t>INSÉRER LE PIED DE PAGE ICI</a:t>
            </a:r>
          </a:p>
        </p:txBody>
      </p:sp>
      <p:sp>
        <p:nvSpPr>
          <p:cNvPr id="5" name="Slide Number Placeholder 4"/>
          <p:cNvSpPr>
            <a:spLocks noGrp="1"/>
          </p:cNvSpPr>
          <p:nvPr>
            <p:ph type="sldNum" sz="quarter" idx="4"/>
          </p:nvPr>
        </p:nvSpPr>
        <p:spPr/>
        <p:txBody>
          <a:bodyPr/>
          <a:lstStyle/>
          <a:p>
            <a:pPr algn="r" rtl="0"/>
            <a:fld id="{42782948-4DBE-204D-AB9E-B65E067054AE}" type="slidenum">
              <a:rPr/>
              <a:pPr/>
              <a:t>14</a:t>
            </a:fld>
            <a:endParaRPr lang="fr-FR" dirty="0"/>
          </a:p>
        </p:txBody>
      </p:sp>
      <p:sp>
        <p:nvSpPr>
          <p:cNvPr id="6" name="Title 5"/>
          <p:cNvSpPr>
            <a:spLocks noGrp="1"/>
          </p:cNvSpPr>
          <p:nvPr>
            <p:ph type="title"/>
          </p:nvPr>
        </p:nvSpPr>
        <p:spPr>
          <a:xfrm>
            <a:off x="381000" y="807430"/>
            <a:ext cx="8382000" cy="523220"/>
          </a:xfrm>
        </p:spPr>
        <p:txBody>
          <a:bodyPr/>
          <a:lstStyle/>
          <a:p>
            <a:pPr algn="l" rtl="0"/>
            <a:r>
              <a:rPr lang="fr-FR" b="1" i="0" u="none" baseline="0"/>
              <a:t>CAPACITÉS ET FONCTIONNEMENT</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dirty="0"/>
          </a:p>
        </p:txBody>
      </p:sp>
      <p:graphicFrame>
        <p:nvGraphicFramePr>
          <p:cNvPr id="9" name="Object 8"/>
          <p:cNvGraphicFramePr>
            <a:graphicFrameLocks noChangeAspect="1"/>
          </p:cNvGraphicFramePr>
          <p:nvPr>
            <p:extLst>
              <p:ext uri="{D42A27DB-BD31-4B8C-83A1-F6EECF244321}">
                <p14:modId xmlns:p14="http://schemas.microsoft.com/office/powerpoint/2010/main" val="1797128736"/>
              </p:ext>
            </p:extLst>
          </p:nvPr>
        </p:nvGraphicFramePr>
        <p:xfrm>
          <a:off x="4953000" y="1714500"/>
          <a:ext cx="3581400" cy="4078288"/>
        </p:xfrm>
        <a:graphic>
          <a:graphicData uri="http://schemas.openxmlformats.org/presentationml/2006/ole">
            <mc:AlternateContent xmlns:mc="http://schemas.openxmlformats.org/markup-compatibility/2006">
              <mc:Choice xmlns:v="urn:schemas-microsoft-com:vml" Requires="v">
                <p:oleObj spid="_x0000_s4391" name="Document" r:id="rId4" imgW="6311976" imgH="8821947" progId="Word.Document.12">
                  <p:embed/>
                </p:oleObj>
              </mc:Choice>
              <mc:Fallback>
                <p:oleObj name="Document" r:id="rId4" imgW="6311976" imgH="8821947" progId="Word.Document.12">
                  <p:embed/>
                  <p:pic>
                    <p:nvPicPr>
                      <p:cNvPr id="9" name="Object 8"/>
                      <p:cNvPicPr/>
                      <p:nvPr/>
                    </p:nvPicPr>
                    <p:blipFill>
                      <a:blip r:embed="rId5"/>
                      <a:stretch>
                        <a:fillRect/>
                      </a:stretch>
                    </p:blipFill>
                    <p:spPr>
                      <a:xfrm>
                        <a:off x="4953000" y="1714500"/>
                        <a:ext cx="3581400" cy="4078288"/>
                      </a:xfrm>
                      <a:prstGeom prst="rect">
                        <a:avLst/>
                      </a:prstGeom>
                      <a:solidFill>
                        <a:schemeClr val="bg1"/>
                      </a:solidFill>
                    </p:spPr>
                  </p:pic>
                </p:oleObj>
              </mc:Fallback>
            </mc:AlternateContent>
          </a:graphicData>
        </a:graphic>
      </p:graphicFrame>
    </p:spTree>
    <p:custDataLst>
      <p:tags r:id="rId2"/>
    </p:custDataLst>
    <p:extLst>
      <p:ext uri="{BB962C8B-B14F-4D97-AF65-F5344CB8AC3E}">
        <p14:creationId xmlns:p14="http://schemas.microsoft.com/office/powerpoint/2010/main" val="339528502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dirty="0"/>
          </a:p>
        </p:txBody>
      </p:sp>
      <p:sp>
        <p:nvSpPr>
          <p:cNvPr id="2" name="Title 1"/>
          <p:cNvSpPr>
            <a:spLocks noGrp="1"/>
          </p:cNvSpPr>
          <p:nvPr>
            <p:ph type="title"/>
          </p:nvPr>
        </p:nvSpPr>
        <p:spPr>
          <a:xfrm>
            <a:off x="401757" y="419100"/>
            <a:ext cx="8534401" cy="914400"/>
          </a:xfrm>
        </p:spPr>
        <p:txBody>
          <a:bodyPr>
            <a:normAutofit fontScale="90000"/>
          </a:bodyPr>
          <a:lstStyle/>
          <a:p>
            <a:pPr algn="ctr" rtl="0"/>
            <a:r>
              <a:rPr lang="fr-FR" sz="2400" b="1" i="0" u="none" baseline="0" dirty="0" smtClean="0"/>
              <a:t>L’OUTIL </a:t>
            </a:r>
            <a:r>
              <a:rPr lang="fr-FR" sz="2400" b="1" i="0" u="none" baseline="0" dirty="0"/>
              <a:t>NSCA 2.0 CONTIENT 11 DOMAINES FONCTIONNELS, MESURÉS DANS LE CADRE </a:t>
            </a:r>
            <a:r>
              <a:rPr lang="fr-FR" sz="2400" b="1" i="0" u="none" baseline="0" dirty="0" smtClean="0"/>
              <a:t/>
            </a:r>
            <a:br>
              <a:rPr lang="fr-FR" sz="2400" b="1" i="0" u="none" baseline="0" dirty="0" smtClean="0"/>
            </a:br>
            <a:r>
              <a:rPr lang="fr-FR" sz="2400" b="1" i="0" u="none" baseline="0" dirty="0" smtClean="0"/>
              <a:t>DE </a:t>
            </a:r>
            <a:r>
              <a:rPr lang="fr-FR" sz="2400" b="1" i="0" u="none" baseline="0" dirty="0" smtClean="0"/>
              <a:t>L’ÉVALUATION</a:t>
            </a:r>
            <a:endParaRPr lang="fr-FR" sz="2400" b="1" i="0" u="none" baseline="0" dirty="0"/>
          </a:p>
        </p:txBody>
      </p:sp>
      <p:sp>
        <p:nvSpPr>
          <p:cNvPr id="83" name="Slide Number Placeholder 3"/>
          <p:cNvSpPr>
            <a:spLocks noGrp="1"/>
          </p:cNvSpPr>
          <p:nvPr>
            <p:ph type="sldNum" sz="quarter" idx="10"/>
          </p:nvPr>
        </p:nvSpPr>
        <p:spPr>
          <a:xfrm>
            <a:off x="6992103" y="6389928"/>
            <a:ext cx="2044700" cy="425739"/>
          </a:xfrm>
        </p:spPr>
        <p:txBody>
          <a:bodyPr/>
          <a:lstStyle/>
          <a:p>
            <a:pPr algn="r" rtl="0"/>
            <a:fld id="{A68742CE-0441-40DD-9C59-FF6ADAD92323}" type="slidenum">
              <a:rPr>
                <a:solidFill>
                  <a:srgbClr val="000000"/>
                </a:solidFill>
              </a:rPr>
              <a:pPr/>
              <a:t>15</a:t>
            </a:fld>
            <a:endParaRPr lang="fr-FR" dirty="0">
              <a:solidFill>
                <a:srgbClr val="000000"/>
              </a:solidFill>
            </a:endParaRPr>
          </a:p>
        </p:txBody>
      </p:sp>
      <p:graphicFrame>
        <p:nvGraphicFramePr>
          <p:cNvPr id="10" name="Diagram 9"/>
          <p:cNvGraphicFramePr/>
          <p:nvPr>
            <p:extLst>
              <p:ext uri="{D42A27DB-BD31-4B8C-83A1-F6EECF244321}">
                <p14:modId xmlns:p14="http://schemas.microsoft.com/office/powerpoint/2010/main" val="3959389907"/>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a:xfrm>
            <a:off x="2948436" y="5638800"/>
            <a:ext cx="3200400" cy="369332"/>
          </a:xfrm>
          <a:prstGeom prst="rect">
            <a:avLst/>
          </a:prstGeom>
          <a:noFill/>
        </p:spPr>
        <p:txBody>
          <a:bodyPr wrap="square" rtlCol="0">
            <a:spAutoFit/>
          </a:bodyPr>
          <a:lstStyle/>
          <a:p>
            <a:pPr algn="ctr" rtl="0"/>
            <a:r>
              <a:rPr lang="fr-FR" b="0" i="0" u="none" baseline="0">
                <a:solidFill>
                  <a:schemeClr val="bg1"/>
                </a:solidFill>
              </a:rPr>
              <a:t>ENVIRONNEMENT</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dirty="0"/>
          </a:p>
        </p:txBody>
      </p:sp>
      <p:sp>
        <p:nvSpPr>
          <p:cNvPr id="8" name="TextBox 7"/>
          <p:cNvSpPr txBox="1"/>
          <p:nvPr/>
        </p:nvSpPr>
        <p:spPr>
          <a:xfrm>
            <a:off x="3200400" y="2057400"/>
            <a:ext cx="2667000" cy="276999"/>
          </a:xfrm>
          <a:prstGeom prst="rect">
            <a:avLst/>
          </a:prstGeom>
          <a:noFill/>
        </p:spPr>
        <p:txBody>
          <a:bodyPr wrap="square" rtlCol="0">
            <a:spAutoFit/>
          </a:bodyPr>
          <a:lstStyle/>
          <a:p>
            <a:pPr algn="ctr" rtl="0"/>
            <a:r>
              <a:rPr lang="fr-FR" sz="1200" b="0" i="0" u="none" baseline="0">
                <a:solidFill>
                  <a:schemeClr val="bg1"/>
                </a:solidFill>
              </a:rPr>
              <a:t>Central &gt; Intermédiaire &gt; Périphérique </a:t>
            </a:r>
          </a:p>
        </p:txBody>
      </p:sp>
    </p:spTree>
    <p:custDataLst>
      <p:tags r:id="rId1"/>
    </p:custDataLst>
    <p:extLst>
      <p:ext uri="{BB962C8B-B14F-4D97-AF65-F5344CB8AC3E}">
        <p14:creationId xmlns:p14="http://schemas.microsoft.com/office/powerpoint/2010/main" val="2273079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72155488"/>
              </p:ext>
            </p:extLst>
          </p:nvPr>
        </p:nvGraphicFramePr>
        <p:xfrm>
          <a:off x="200025" y="1098148"/>
          <a:ext cx="8729663" cy="5292242"/>
        </p:xfrm>
        <a:graphic>
          <a:graphicData uri="http://schemas.openxmlformats.org/drawingml/2006/table">
            <a:tbl>
              <a:tblPr firstRow="1">
                <a:tableStyleId>{69012ECD-51FC-41F1-AA8D-1B2483CD663E}</a:tableStyleId>
              </a:tblPr>
              <a:tblGrid>
                <a:gridCol w="1323975">
                  <a:extLst>
                    <a:ext uri="{9D8B030D-6E8A-4147-A177-3AD203B41FA5}">
                      <a16:colId xmlns="" xmlns:a16="http://schemas.microsoft.com/office/drawing/2014/main" val="20000"/>
                    </a:ext>
                  </a:extLst>
                </a:gridCol>
                <a:gridCol w="3276600">
                  <a:extLst>
                    <a:ext uri="{9D8B030D-6E8A-4147-A177-3AD203B41FA5}">
                      <a16:colId xmlns="" xmlns:a16="http://schemas.microsoft.com/office/drawing/2014/main" val="20001"/>
                    </a:ext>
                  </a:extLst>
                </a:gridCol>
                <a:gridCol w="4129088">
                  <a:extLst>
                    <a:ext uri="{9D8B030D-6E8A-4147-A177-3AD203B41FA5}">
                      <a16:colId xmlns="" xmlns:a16="http://schemas.microsoft.com/office/drawing/2014/main" val="20002"/>
                    </a:ext>
                  </a:extLst>
                </a:gridCol>
              </a:tblGrid>
              <a:tr h="403606">
                <a:tc>
                  <a:txBody>
                    <a:bodyPr/>
                    <a:lstStyle/>
                    <a:p>
                      <a:pPr marL="0" marR="0" indent="0" algn="l" rtl="0">
                        <a:lnSpc>
                          <a:spcPct val="107000"/>
                        </a:lnSpc>
                        <a:spcBef>
                          <a:spcPts val="0"/>
                        </a:spcBef>
                        <a:spcAft>
                          <a:spcPts val="1200"/>
                        </a:spcAft>
                        <a:buFont typeface="Arial" panose="020B0604020202020204" pitchFamily="34" charset="0"/>
                        <a:buNone/>
                      </a:pPr>
                      <a:r>
                        <a:rPr lang="fr-FR" sz="1400" b="0" i="0" u="none" baseline="0" dirty="0">
                          <a:effectLst/>
                        </a:rPr>
                        <a:t>Catégorie</a:t>
                      </a:r>
                      <a:endParaRPr lang="fr-FR"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0"/>
                        </a:spcAft>
                        <a:buFont typeface="Symbol" panose="05050102010706020507" pitchFamily="18" charset="2"/>
                        <a:buNone/>
                      </a:pPr>
                      <a:r>
                        <a:rPr lang="fr-FR" sz="1400" b="0" i="0" u="none" baseline="0">
                          <a:effectLst/>
                        </a:rPr>
                        <a:t>KPI de base</a:t>
                      </a:r>
                      <a:endParaRPr lang="fr-FR"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1200"/>
                        </a:spcAft>
                        <a:buFont typeface="Symbol" panose="05050102010706020507" pitchFamily="18" charset="2"/>
                        <a:buNone/>
                      </a:pPr>
                      <a:r>
                        <a:rPr lang="fr-FR" sz="1400" b="0" i="0" u="none" baseline="0">
                          <a:effectLst/>
                        </a:rPr>
                        <a:t>KPI supplémentaire</a:t>
                      </a:r>
                      <a:endParaRPr lang="fr-FR"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10512">
                <a:tc>
                  <a:txBody>
                    <a:bodyPr/>
                    <a:lstStyle/>
                    <a:p>
                      <a:pPr marL="0" marR="0" algn="l" rtl="0">
                        <a:lnSpc>
                          <a:spcPct val="107000"/>
                        </a:lnSpc>
                        <a:spcBef>
                          <a:spcPts val="0"/>
                        </a:spcBef>
                        <a:spcAft>
                          <a:spcPts val="1200"/>
                        </a:spcAft>
                      </a:pPr>
                      <a:r>
                        <a:rPr lang="fr-FR" sz="1200" b="0" i="0" u="none" baseline="0">
                          <a:effectLst/>
                        </a:rPr>
                        <a:t>Prévision</a:t>
                      </a:r>
                      <a:endParaRPr lang="fr-FR"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rtl="0">
                        <a:lnSpc>
                          <a:spcPct val="107000"/>
                        </a:lnSpc>
                        <a:spcBef>
                          <a:spcPts val="0"/>
                        </a:spcBef>
                        <a:spcAft>
                          <a:spcPts val="0"/>
                        </a:spcAft>
                        <a:buFont typeface="Symbol" panose="05050102010706020507" pitchFamily="18" charset="2"/>
                        <a:buChar char=""/>
                      </a:pPr>
                      <a:r>
                        <a:rPr lang="fr-FR" sz="1200" b="0" i="0" u="none" baseline="0">
                          <a:effectLst/>
                        </a:rPr>
                        <a:t>Précision des prévisions </a:t>
                      </a:r>
                    </a:p>
                    <a:p>
                      <a:pPr marL="177800" marR="0" lvl="0" indent="-177800" algn="l" rtl="0">
                        <a:lnSpc>
                          <a:spcPct val="107000"/>
                        </a:lnSpc>
                        <a:spcBef>
                          <a:spcPts val="0"/>
                        </a:spcBef>
                        <a:spcAft>
                          <a:spcPts val="0"/>
                        </a:spcAft>
                        <a:buFont typeface="Symbol" panose="05050102010706020507" pitchFamily="18" charset="2"/>
                        <a:buChar char=""/>
                      </a:pPr>
                      <a:r>
                        <a:rPr lang="fr-FR" sz="1200" b="0" i="0" u="none" baseline="0">
                          <a:effectLst/>
                        </a:rPr>
                        <a:t>Source des financements</a:t>
                      </a:r>
                      <a:endParaRPr lang="fr-FR"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Précision du plan </a:t>
                      </a:r>
                      <a:r>
                        <a:rPr lang="fr-FR" sz="1200" b="0" i="0" u="none" kern="1200" baseline="0" dirty="0" smtClean="0">
                          <a:effectLst/>
                        </a:rPr>
                        <a:t>d’approvisionnement</a:t>
                      </a:r>
                      <a:endParaRPr lang="fr-FR"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231535">
                <a:tc>
                  <a:txBody>
                    <a:bodyPr/>
                    <a:lstStyle/>
                    <a:p>
                      <a:pPr marL="0" marR="0" algn="l" rtl="0">
                        <a:lnSpc>
                          <a:spcPct val="107000"/>
                        </a:lnSpc>
                        <a:spcBef>
                          <a:spcPts val="0"/>
                        </a:spcBef>
                        <a:spcAft>
                          <a:spcPts val="1200"/>
                        </a:spcAft>
                      </a:pPr>
                      <a:r>
                        <a:rPr lang="fr-FR" sz="1200" b="0" i="0" u="none" baseline="0" dirty="0">
                          <a:effectLst/>
                        </a:rPr>
                        <a:t>Approvisionnement</a:t>
                      </a:r>
                      <a:endParaRPr lang="fr-FR"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de ponctualité et </a:t>
                      </a:r>
                      <a:r>
                        <a:rPr lang="fr-FR" sz="1200" b="0" i="0" u="none" kern="1200" baseline="0" dirty="0" smtClean="0">
                          <a:effectLst/>
                        </a:rPr>
                        <a:t>d’exécution </a:t>
                      </a:r>
                      <a:r>
                        <a:rPr lang="fr-FR" sz="1200" b="0" i="0" u="none" kern="1200" baseline="0" dirty="0">
                          <a:effectLst/>
                        </a:rPr>
                        <a:t>complète des commandes pour le fournisseur</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Pourcentage du prix de référence </a:t>
                      </a:r>
                      <a:r>
                        <a:rPr lang="fr-FR" sz="1200" b="0" i="0" u="none" kern="1200" baseline="0" dirty="0" smtClean="0">
                          <a:effectLst/>
                        </a:rPr>
                        <a:t/>
                      </a:r>
                      <a:br>
                        <a:rPr lang="fr-FR" sz="1200" b="0" i="0" u="none" kern="1200" baseline="0" dirty="0" smtClean="0">
                          <a:effectLst/>
                        </a:rPr>
                      </a:br>
                      <a:r>
                        <a:rPr lang="fr-FR" sz="1200" b="0" i="0" u="none" kern="1200" baseline="0" dirty="0" smtClean="0">
                          <a:effectLst/>
                        </a:rPr>
                        <a:t>international </a:t>
                      </a:r>
                      <a:r>
                        <a:rPr lang="fr-FR" sz="1200" b="0" i="0" u="none" kern="1200" baseline="0" dirty="0">
                          <a:effectLst/>
                        </a:rPr>
                        <a:t>payé</a:t>
                      </a:r>
                      <a:endParaRPr lang="fr-FR"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Nombre de commandes urgentes passées auprès des fournisseurs (pourcentage du total des commandes passées)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a:t>
                      </a:r>
                      <a:r>
                        <a:rPr lang="fr-FR" sz="1200" b="0" i="0" u="none" kern="1200" baseline="0" dirty="0" smtClean="0">
                          <a:effectLst/>
                        </a:rPr>
                        <a:t>d’exécution </a:t>
                      </a:r>
                      <a:r>
                        <a:rPr lang="fr-FR" sz="1200" b="0" i="0" u="none" kern="1200" baseline="0" dirty="0">
                          <a:effectLst/>
                        </a:rPr>
                        <a:t>des commandes du fournisseur</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Méthodes </a:t>
                      </a:r>
                      <a:r>
                        <a:rPr lang="fr-FR" sz="1200" b="0" i="0" u="none" kern="1200" baseline="0" dirty="0" smtClean="0">
                          <a:effectLst/>
                        </a:rPr>
                        <a:t>d’approvisionnement </a:t>
                      </a:r>
                      <a:r>
                        <a:rPr lang="fr-FR" sz="1200" b="0" i="0" u="none" kern="1200" baseline="0" dirty="0">
                          <a:effectLst/>
                        </a:rPr>
                        <a:t>utilisées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Pourcentage des produits sélectionnés sur la base de la liste nationale des médicaments essentiels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Délai de dédouanement</a:t>
                      </a:r>
                      <a:endParaRPr lang="fr-FR"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1847303">
                <a:tc>
                  <a:txBody>
                    <a:bodyPr/>
                    <a:lstStyle/>
                    <a:p>
                      <a:pPr marL="0" marR="0" algn="l" rtl="0">
                        <a:lnSpc>
                          <a:spcPct val="107000"/>
                        </a:lnSpc>
                        <a:spcBef>
                          <a:spcPts val="0"/>
                        </a:spcBef>
                        <a:spcAft>
                          <a:spcPts val="1200"/>
                        </a:spcAft>
                      </a:pPr>
                      <a:r>
                        <a:rPr lang="fr-FR" sz="1200" b="0" i="0" u="none" baseline="0" dirty="0">
                          <a:effectLst/>
                        </a:rPr>
                        <a:t>Gestion de </a:t>
                      </a:r>
                      <a:r>
                        <a:rPr lang="fr-FR" sz="1200" b="0" i="0" u="none" baseline="0" dirty="0" smtClean="0">
                          <a:effectLst/>
                        </a:rPr>
                        <a:t>l’entreposage </a:t>
                      </a:r>
                      <a:r>
                        <a:rPr lang="fr-FR" sz="1200" b="0" i="0" u="none" baseline="0" dirty="0">
                          <a:effectLst/>
                        </a:rPr>
                        <a:t>et </a:t>
                      </a:r>
                      <a:r>
                        <a:rPr lang="fr-FR" sz="1200" b="0" i="0" u="none" baseline="0" dirty="0" smtClean="0">
                          <a:effectLst/>
                        </a:rPr>
                        <a:t/>
                      </a:r>
                      <a:br>
                        <a:rPr lang="fr-FR" sz="1200" b="0" i="0" u="none" baseline="0" dirty="0" smtClean="0">
                          <a:effectLst/>
                        </a:rPr>
                      </a:br>
                      <a:r>
                        <a:rPr lang="fr-FR" sz="1200" b="0" i="0" u="none" baseline="0" dirty="0" smtClean="0">
                          <a:effectLst/>
                        </a:rPr>
                        <a:t>des </a:t>
                      </a:r>
                      <a:r>
                        <a:rPr lang="fr-FR" sz="1200" b="0" i="0" u="none" baseline="0" dirty="0">
                          <a:effectLst/>
                        </a:rPr>
                        <a:t>stocks</a:t>
                      </a:r>
                      <a:endParaRPr lang="fr-FR"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Stockage selon le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Taux de rupture de stock par produit traceur par niveau dans le système</a:t>
                      </a:r>
                      <a:endParaRPr lang="fr-FR" sz="12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Exactitude des stocks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Taux </a:t>
                      </a:r>
                      <a:r>
                        <a:rPr lang="fr-FR" sz="1200" b="1" i="0" u="sng" kern="1200" baseline="0" dirty="0" smtClean="0">
                          <a:effectLst/>
                        </a:rPr>
                        <a:t>d’exécution </a:t>
                      </a:r>
                      <a:r>
                        <a:rPr lang="fr-FR" sz="1200" b="1" i="0" u="sng" kern="1200" baseline="0" dirty="0">
                          <a:effectLst/>
                        </a:rPr>
                        <a:t>des commandes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Gaspillage dû aux dommages, aux vols </a:t>
                      </a:r>
                      <a:r>
                        <a:rPr lang="fr-FR" sz="1200" b="1" i="0" u="sng" kern="1200" baseline="0" dirty="0" smtClean="0">
                          <a:effectLst/>
                        </a:rPr>
                        <a:t/>
                      </a:r>
                      <a:br>
                        <a:rPr lang="fr-FR" sz="1200" b="1" i="0" u="sng" kern="1200" baseline="0" dirty="0" smtClean="0">
                          <a:effectLst/>
                        </a:rPr>
                      </a:br>
                      <a:r>
                        <a:rPr lang="fr-FR" sz="1200" b="1" i="0" u="sng" kern="1200" baseline="0" dirty="0" smtClean="0">
                          <a:effectLst/>
                        </a:rPr>
                        <a:t>et </a:t>
                      </a:r>
                      <a:r>
                        <a:rPr lang="fr-FR" sz="1200" b="1" i="0" u="sng" kern="1200" baseline="0" dirty="0">
                          <a:effectLst/>
                        </a:rPr>
                        <a:t>à la péremption </a:t>
                      </a:r>
                      <a:endParaRPr lang="fr-FR"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Rotation annuelle des stocks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Nombre et durée des écarts de température dans </a:t>
                      </a:r>
                      <a:r>
                        <a:rPr lang="fr-FR" sz="1200" b="1" i="0" u="sng" kern="1200" baseline="0" dirty="0" smtClean="0">
                          <a:effectLst/>
                        </a:rPr>
                        <a:t>l’entrepôt </a:t>
                      </a:r>
                      <a:r>
                        <a:rPr lang="fr-FR" sz="1200" b="1" i="0" u="sng" kern="1200" baseline="0" dirty="0">
                          <a:effectLst/>
                        </a:rPr>
                        <a:t>frigorifique</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00" b="1" i="0" u="sng" kern="1200" baseline="0" dirty="0">
                          <a:effectLst/>
                        </a:rPr>
                        <a:t>Taux de rupture de stock </a:t>
                      </a:r>
                      <a:r>
                        <a:rPr lang="fr-FR" sz="1200" b="1" i="0" u="sng" kern="1200" baseline="0" dirty="0" smtClean="0">
                          <a:effectLst/>
                        </a:rPr>
                        <a:t>d’un </a:t>
                      </a:r>
                      <a:r>
                        <a:rPr lang="fr-FR" sz="1200" b="1" i="0" u="sng" kern="1200" baseline="0" dirty="0">
                          <a:effectLst/>
                        </a:rPr>
                        <a:t>ou de plusieurs produits traceurs par établissement</a:t>
                      </a:r>
                      <a:endParaRPr lang="fr-FR" sz="1200"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Coût de </a:t>
                      </a:r>
                      <a:r>
                        <a:rPr lang="fr-FR" sz="1200" b="0" i="0" u="none" kern="1200" baseline="0" dirty="0" smtClean="0">
                          <a:effectLst/>
                        </a:rPr>
                        <a:t>l’opération d’entreposage</a:t>
                      </a:r>
                      <a:endParaRPr lang="fr-FR" sz="1200" b="0" i="0" u="none" kern="1200" baseline="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Délai </a:t>
                      </a:r>
                      <a:r>
                        <a:rPr lang="fr-FR" sz="1200" b="0" i="0" u="none" kern="1200" baseline="0" dirty="0" smtClean="0">
                          <a:effectLst/>
                        </a:rPr>
                        <a:t>d’exécution </a:t>
                      </a:r>
                      <a:r>
                        <a:rPr lang="fr-FR" sz="1200" b="0" i="0" u="none" kern="1200" baseline="0" dirty="0">
                          <a:effectLst/>
                        </a:rPr>
                        <a:t>des commandes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 des lots entrants testés à des fins de qualité</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 des lots testés conformes aux normes de qualité </a:t>
                      </a:r>
                      <a:endParaRPr lang="fr-FR"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615768">
                <a:tc>
                  <a:txBody>
                    <a:bodyPr/>
                    <a:lstStyle/>
                    <a:p>
                      <a:pPr marL="0" marR="0" algn="l" rtl="0">
                        <a:lnSpc>
                          <a:spcPct val="107000"/>
                        </a:lnSpc>
                        <a:spcBef>
                          <a:spcPts val="0"/>
                        </a:spcBef>
                        <a:spcAft>
                          <a:spcPts val="1200"/>
                        </a:spcAft>
                      </a:pPr>
                      <a:r>
                        <a:rPr lang="fr-FR" sz="1200" b="0" i="0" u="none" baseline="0">
                          <a:effectLst/>
                        </a:rPr>
                        <a:t>Distribution</a:t>
                      </a:r>
                      <a:endParaRPr lang="fr-FR"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Livraison dans les délais à </a:t>
                      </a:r>
                      <a:r>
                        <a:rPr lang="fr-FR" sz="1200" b="1" i="0" u="sng" kern="1200" baseline="0" dirty="0" smtClean="0">
                          <a:effectLst/>
                        </a:rPr>
                        <a:t>l’établissement</a:t>
                      </a:r>
                      <a:endParaRPr lang="fr-FR" sz="1200" b="1" i="0" u="sng" kern="1200" baseline="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Pourcentage de commandes passées </a:t>
                      </a:r>
                      <a:r>
                        <a:rPr lang="fr-FR" sz="1200" b="1" i="0" u="sng" kern="1200" baseline="0" dirty="0" smtClean="0">
                          <a:effectLst/>
                        </a:rPr>
                        <a:t/>
                      </a:r>
                      <a:br>
                        <a:rPr lang="fr-FR" sz="1200" b="1" i="0" u="sng" kern="1200" baseline="0" dirty="0" smtClean="0">
                          <a:effectLst/>
                        </a:rPr>
                      </a:br>
                      <a:r>
                        <a:rPr lang="fr-FR" sz="1200" b="1" i="0" u="sng" kern="1200" baseline="0" dirty="0" smtClean="0">
                          <a:effectLst/>
                        </a:rPr>
                        <a:t>en </a:t>
                      </a:r>
                      <a:r>
                        <a:rPr lang="fr-FR" sz="1200" b="1" i="0" u="sng" kern="1200" baseline="0" dirty="0">
                          <a:effectLst/>
                        </a:rPr>
                        <a:t>urgence par les structures sanitaires</a:t>
                      </a:r>
                      <a:endParaRPr lang="fr-FR"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Coût de </a:t>
                      </a:r>
                      <a:r>
                        <a:rPr lang="fr-FR" sz="1200" b="0" i="0" u="none" kern="1200" baseline="0" dirty="0" smtClean="0">
                          <a:effectLst/>
                        </a:rPr>
                        <a:t>l’opération </a:t>
                      </a:r>
                      <a:r>
                        <a:rPr lang="fr-FR" sz="1200" b="0" i="0" u="none" kern="1200" baseline="0" dirty="0">
                          <a:effectLst/>
                        </a:rPr>
                        <a:t>de distribution</a:t>
                      </a:r>
                      <a:endParaRPr lang="fr-FR"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47165">
                <a:tc>
                  <a:txBody>
                    <a:bodyPr/>
                    <a:lstStyle/>
                    <a:p>
                      <a:pPr marL="0" marR="0" algn="l" rtl="0">
                        <a:lnSpc>
                          <a:spcPct val="107000"/>
                        </a:lnSpc>
                        <a:spcBef>
                          <a:spcPts val="0"/>
                        </a:spcBef>
                        <a:spcAft>
                          <a:spcPts val="1200"/>
                        </a:spcAft>
                      </a:pPr>
                      <a:r>
                        <a:rPr lang="fr-FR" sz="1200" b="0" i="0" u="none" baseline="0">
                          <a:effectLst/>
                        </a:rPr>
                        <a:t>RH</a:t>
                      </a:r>
                      <a:endParaRPr lang="fr-FR"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a:effectLst/>
                        </a:rPr>
                        <a:t>Taux de rotation du personnel</a:t>
                      </a:r>
                      <a:endParaRPr lang="fr-FR"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a:effectLst/>
                        </a:rPr>
                        <a:t>Pourcentage de postes clés vacants</a:t>
                      </a:r>
                      <a:endParaRPr lang="fr-FR"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10512">
                <a:tc>
                  <a:txBody>
                    <a:bodyPr/>
                    <a:lstStyle/>
                    <a:p>
                      <a:pPr marL="0" marR="0" algn="l" rtl="0">
                        <a:lnSpc>
                          <a:spcPct val="107000"/>
                        </a:lnSpc>
                        <a:spcBef>
                          <a:spcPts val="0"/>
                        </a:spcBef>
                        <a:spcAft>
                          <a:spcPts val="1200"/>
                        </a:spcAft>
                      </a:pPr>
                      <a:r>
                        <a:rPr lang="fr-FR" sz="1200" b="0" i="0" u="none" baseline="0">
                          <a:effectLst/>
                        </a:rPr>
                        <a:t>Données et informations</a:t>
                      </a:r>
                      <a:endParaRPr lang="fr-FR"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de rapportage dans les temps </a:t>
                      </a:r>
                      <a:r>
                        <a:rPr lang="fr-FR" sz="1200" b="0" i="0" u="none" kern="1200" baseline="0" dirty="0" smtClean="0">
                          <a:effectLst/>
                        </a:rPr>
                        <a:t/>
                      </a:r>
                      <a:br>
                        <a:rPr lang="fr-FR" sz="1200" b="0" i="0" u="none" kern="1200" baseline="0" dirty="0" smtClean="0">
                          <a:effectLst/>
                        </a:rPr>
                      </a:br>
                      <a:r>
                        <a:rPr lang="fr-FR" sz="1200" b="0" i="0" u="none" kern="1200" baseline="0" dirty="0" smtClean="0">
                          <a:effectLst/>
                        </a:rPr>
                        <a:t>de </a:t>
                      </a:r>
                      <a:r>
                        <a:rPr lang="fr-FR" sz="1200" b="0" i="0" u="none" kern="1200" baseline="0" dirty="0" smtClean="0">
                          <a:effectLst/>
                        </a:rPr>
                        <a:t>l’établissement</a:t>
                      </a:r>
                      <a:endParaRPr lang="fr-FR"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de rapportage pour </a:t>
                      </a:r>
                      <a:r>
                        <a:rPr lang="fr-FR" sz="1200" b="0" i="0" u="none" kern="1200" baseline="0" dirty="0" smtClean="0">
                          <a:effectLst/>
                        </a:rPr>
                        <a:t>l’établissement </a:t>
                      </a:r>
                      <a:r>
                        <a:rPr lang="fr-FR" sz="1200" b="0" i="0" u="none" kern="1200" baseline="0" dirty="0">
                          <a:effectLst/>
                        </a:rPr>
                        <a:t>- rapports complets</a:t>
                      </a:r>
                      <a:endParaRPr lang="fr-FR"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
        <p:nvSpPr>
          <p:cNvPr id="7" name="Title 2"/>
          <p:cNvSpPr txBox="1">
            <a:spLocks/>
          </p:cNvSpPr>
          <p:nvPr/>
        </p:nvSpPr>
        <p:spPr bwMode="auto">
          <a:xfrm>
            <a:off x="990600" y="304800"/>
            <a:ext cx="7696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endParaRPr lang="fr-FR" altLang="en-US" dirty="0"/>
          </a:p>
        </p:txBody>
      </p:sp>
      <p:sp>
        <p:nvSpPr>
          <p:cNvPr id="8" name="Rectangle 7"/>
          <p:cNvSpPr/>
          <p:nvPr/>
        </p:nvSpPr>
        <p:spPr bwMode="auto">
          <a:xfrm>
            <a:off x="5108243" y="6497229"/>
            <a:ext cx="2740357" cy="284571"/>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lvl="0">
              <a:lnSpc>
                <a:spcPct val="107000"/>
              </a:lnSpc>
            </a:pPr>
            <a:r>
              <a:rPr lang="fr-FR" sz="1000" b="1" i="0" u="sng" baseline="0" dirty="0"/>
              <a:t>En gras, souligné = KPI </a:t>
            </a:r>
            <a:r>
              <a:rPr lang="fr-FR" sz="1000" b="1" u="sng" dirty="0"/>
              <a:t>de </a:t>
            </a:r>
            <a:r>
              <a:rPr lang="fr-FR" sz="1000" b="1" i="0" u="sng" baseline="0" dirty="0" smtClean="0"/>
              <a:t>l’établissement</a:t>
            </a:r>
            <a:endParaRPr lang="fr-FR" sz="1000" b="1" i="0" u="sng" baseline="0" dirty="0"/>
          </a:p>
        </p:txBody>
      </p:sp>
      <p:sp>
        <p:nvSpPr>
          <p:cNvPr id="6" name="Title 2"/>
          <p:cNvSpPr>
            <a:spLocks noGrp="1"/>
          </p:cNvSpPr>
          <p:nvPr>
            <p:ph type="title"/>
          </p:nvPr>
        </p:nvSpPr>
        <p:spPr>
          <a:xfrm>
            <a:off x="200025" y="457200"/>
            <a:ext cx="8791575" cy="609600"/>
          </a:xfrm>
        </p:spPr>
        <p:txBody>
          <a:bodyPr>
            <a:noAutofit/>
          </a:bodyPr>
          <a:lstStyle/>
          <a:p>
            <a:pPr algn="l" rtl="0">
              <a:lnSpc>
                <a:spcPct val="80000"/>
              </a:lnSpc>
            </a:pPr>
            <a:r>
              <a:rPr lang="fr-FR" sz="3200" b="0" i="0" u="none" baseline="0" dirty="0"/>
              <a:t>Détails des </a:t>
            </a:r>
            <a:r>
              <a:rPr lang="fr-FR" sz="3200" b="0" i="0" u="none" baseline="0" dirty="0" smtClean="0"/>
              <a:t>indicateurs </a:t>
            </a:r>
            <a:r>
              <a:rPr lang="fr-FR" sz="3200" b="0" i="0" u="none" baseline="0" dirty="0"/>
              <a:t>clés de performance </a:t>
            </a:r>
            <a:r>
              <a:rPr lang="fr-FR" sz="3200" b="0" i="0" u="none" baseline="0" dirty="0" smtClean="0"/>
              <a:t/>
            </a:r>
            <a:br>
              <a:rPr lang="fr-FR" sz="3200" b="0" i="0" u="none" baseline="0" dirty="0" smtClean="0"/>
            </a:br>
            <a:r>
              <a:rPr lang="fr-FR" sz="3200" b="0" i="0" u="none" baseline="0" dirty="0" smtClean="0"/>
              <a:t>de </a:t>
            </a:r>
            <a:r>
              <a:rPr lang="fr-FR" sz="3200" b="0" i="0" u="none" baseline="0" dirty="0"/>
              <a:t>NSCA 2.0</a:t>
            </a:r>
          </a:p>
        </p:txBody>
      </p:sp>
      <p:sp>
        <p:nvSpPr>
          <p:cNvPr id="2" name="Slide Number Placeholder 1"/>
          <p:cNvSpPr>
            <a:spLocks noGrp="1"/>
          </p:cNvSpPr>
          <p:nvPr>
            <p:ph type="sldNum" sz="quarter" idx="12"/>
          </p:nvPr>
        </p:nvSpPr>
        <p:spPr>
          <a:xfrm>
            <a:off x="6931355" y="6461484"/>
            <a:ext cx="1905000" cy="291480"/>
          </a:xfrm>
        </p:spPr>
        <p:txBody>
          <a:bodyPr/>
          <a:lstStyle/>
          <a:p>
            <a:pPr algn="r" rtl="0"/>
            <a:fld id="{B9F1CF4F-F94A-4E72-8A7A-1D90E0D98BB3}" type="slidenum">
              <a:rPr/>
              <a:pPr/>
              <a:t>16</a:t>
            </a:fld>
            <a:endParaRPr lang="fr-FR" altLang="en-US" dirty="0"/>
          </a:p>
        </p:txBody>
      </p:sp>
    </p:spTree>
    <p:custDataLst>
      <p:tags r:id="rId1"/>
    </p:custDataLst>
    <p:extLst>
      <p:ext uri="{BB962C8B-B14F-4D97-AF65-F5344CB8AC3E}">
        <p14:creationId xmlns:p14="http://schemas.microsoft.com/office/powerpoint/2010/main" val="41571037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28663"/>
            <a:ext cx="8413750" cy="758825"/>
          </a:xfrm>
        </p:spPr>
        <p:txBody>
          <a:bodyPr>
            <a:noAutofit/>
          </a:bodyPr>
          <a:lstStyle/>
          <a:p>
            <a:pPr algn="ctr"/>
            <a:r>
              <a:rPr lang="fr-FR" sz="2000" b="1" i="0" u="none" baseline="0" dirty="0"/>
              <a:t>Les outils évaluent les capacités, le fonctionnement et les performances de la chaîne </a:t>
            </a:r>
            <a:r>
              <a:rPr lang="fr-FR" sz="2000" b="1" dirty="0" smtClean="0"/>
              <a:t>d’approvisionnement </a:t>
            </a:r>
            <a:r>
              <a:rPr lang="fr-FR" sz="2000" b="1" dirty="0"/>
              <a:t>et permettent</a:t>
            </a:r>
            <a:r>
              <a:rPr lang="fr-FR" sz="2000" b="1" i="0" u="none" baseline="0" dirty="0" smtClean="0"/>
              <a:t/>
            </a:r>
            <a:br>
              <a:rPr lang="fr-FR" sz="2000" b="1" i="0" u="none" baseline="0" dirty="0" smtClean="0"/>
            </a:br>
            <a:r>
              <a:rPr lang="fr-FR" sz="2000" b="1" i="0" u="none" baseline="0" dirty="0" smtClean="0"/>
              <a:t>de </a:t>
            </a:r>
            <a:r>
              <a:rPr lang="fr-FR" sz="2000" b="1" i="0" u="none" baseline="0" dirty="0"/>
              <a:t>réaliser une représentation graphique de chaque domaine fonctionnel où ces attributs se recoupent.</a:t>
            </a:r>
          </a:p>
        </p:txBody>
      </p:sp>
      <p:sp>
        <p:nvSpPr>
          <p:cNvPr id="4" name="Slide Number Placeholder 3"/>
          <p:cNvSpPr>
            <a:spLocks noGrp="1"/>
          </p:cNvSpPr>
          <p:nvPr>
            <p:ph type="sldNum" sz="quarter" idx="10"/>
          </p:nvPr>
        </p:nvSpPr>
        <p:spPr>
          <a:xfrm>
            <a:off x="267613" y="6390786"/>
            <a:ext cx="2133600" cy="184666"/>
          </a:xfrm>
        </p:spPr>
        <p:txBody>
          <a:bodyPr/>
          <a:lstStyle/>
          <a:p>
            <a:pPr algn="r" rtl="0"/>
            <a:fld id="{2A61DC93-8257-4C7C-8211-F523C3FF190E}" type="slidenum">
              <a:rPr/>
              <a:t>17</a:t>
            </a:fld>
            <a:endParaRPr lang="fr-FR" dirty="0"/>
          </a:p>
        </p:txBody>
      </p:sp>
      <p:cxnSp>
        <p:nvCxnSpPr>
          <p:cNvPr id="9" name="Straight Arrow Connector 8"/>
          <p:cNvCxnSpPr/>
          <p:nvPr/>
        </p:nvCxnSpPr>
        <p:spPr>
          <a:xfrm>
            <a:off x="2752195" y="5380724"/>
            <a:ext cx="43116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6200000">
            <a:off x="882120" y="3510649"/>
            <a:ext cx="37401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278572" y="2335153"/>
            <a:ext cx="492443" cy="2617896"/>
          </a:xfrm>
          <a:prstGeom prst="rect">
            <a:avLst/>
          </a:prstGeom>
          <a:noFill/>
        </p:spPr>
        <p:txBody>
          <a:bodyPr vert="vert270">
            <a:spAutoFit/>
          </a:bodyPr>
          <a:lstStyle/>
          <a:p>
            <a:pPr algn="ctr" rtl="0">
              <a:defRPr/>
            </a:pPr>
            <a:r>
              <a:rPr lang="fr-FR" sz="2000" b="0" i="0" u="none" baseline="0">
                <a:solidFill>
                  <a:srgbClr val="003366"/>
                </a:solidFill>
              </a:rPr>
              <a:t>Performance</a:t>
            </a:r>
          </a:p>
        </p:txBody>
      </p:sp>
      <p:sp>
        <p:nvSpPr>
          <p:cNvPr id="12" name="TextBox 11"/>
          <p:cNvSpPr txBox="1">
            <a:spLocks noChangeArrowheads="1"/>
          </p:cNvSpPr>
          <p:nvPr/>
        </p:nvSpPr>
        <p:spPr bwMode="auto">
          <a:xfrm>
            <a:off x="3017237" y="5441897"/>
            <a:ext cx="3667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600" b="0" i="0" u="none" baseline="0">
                <a:solidFill>
                  <a:srgbClr val="003366"/>
                </a:solidFill>
              </a:rPr>
              <a:t>Capacité et fonctionnement</a:t>
            </a:r>
          </a:p>
        </p:txBody>
      </p:sp>
      <p:sp>
        <p:nvSpPr>
          <p:cNvPr id="13" name="TextBox 12"/>
          <p:cNvSpPr txBox="1">
            <a:spLocks noChangeArrowheads="1"/>
          </p:cNvSpPr>
          <p:nvPr/>
        </p:nvSpPr>
        <p:spPr bwMode="auto">
          <a:xfrm>
            <a:off x="2550512" y="5382897"/>
            <a:ext cx="933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fr-FR" sz="1600" b="0" i="0" u="none" baseline="0">
                <a:solidFill>
                  <a:srgbClr val="003366"/>
                </a:solidFill>
              </a:rPr>
              <a:t>Faible</a:t>
            </a:r>
          </a:p>
        </p:txBody>
      </p:sp>
      <p:sp>
        <p:nvSpPr>
          <p:cNvPr id="14" name="TextBox 13"/>
          <p:cNvSpPr txBox="1">
            <a:spLocks noChangeArrowheads="1"/>
          </p:cNvSpPr>
          <p:nvPr/>
        </p:nvSpPr>
        <p:spPr bwMode="auto">
          <a:xfrm>
            <a:off x="1828800" y="5028957"/>
            <a:ext cx="9350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0" eaLnBrk="1" hangingPunct="1"/>
            <a:r>
              <a:rPr lang="fr-FR" sz="1600" b="0" i="0" u="none" baseline="0">
                <a:solidFill>
                  <a:srgbClr val="003366"/>
                </a:solidFill>
              </a:rPr>
              <a:t>Faible</a:t>
            </a:r>
          </a:p>
        </p:txBody>
      </p:sp>
      <p:sp>
        <p:nvSpPr>
          <p:cNvPr id="15" name="TextBox 14"/>
          <p:cNvSpPr txBox="1">
            <a:spLocks noChangeArrowheads="1"/>
          </p:cNvSpPr>
          <p:nvPr/>
        </p:nvSpPr>
        <p:spPr bwMode="auto">
          <a:xfrm>
            <a:off x="6650282" y="5380257"/>
            <a:ext cx="9350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fr-FR" sz="1600" b="0" i="0" u="none" baseline="0">
                <a:solidFill>
                  <a:srgbClr val="003366"/>
                </a:solidFill>
              </a:rPr>
              <a:t>Élevée</a:t>
            </a:r>
          </a:p>
        </p:txBody>
      </p:sp>
      <p:sp>
        <p:nvSpPr>
          <p:cNvPr id="16" name="TextBox 15"/>
          <p:cNvSpPr txBox="1">
            <a:spLocks noChangeArrowheads="1"/>
          </p:cNvSpPr>
          <p:nvPr/>
        </p:nvSpPr>
        <p:spPr bwMode="auto">
          <a:xfrm>
            <a:off x="1848471" y="1665999"/>
            <a:ext cx="9350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0" eaLnBrk="1" hangingPunct="1"/>
            <a:r>
              <a:rPr lang="fr-FR" sz="1600" b="0" i="0" u="none" baseline="0" dirty="0">
                <a:solidFill>
                  <a:srgbClr val="003366"/>
                </a:solidFill>
              </a:rPr>
              <a:t>Élevée</a:t>
            </a:r>
          </a:p>
        </p:txBody>
      </p:sp>
      <p:sp>
        <p:nvSpPr>
          <p:cNvPr id="17" name="TextBox 16"/>
          <p:cNvSpPr txBox="1">
            <a:spLocks noChangeArrowheads="1"/>
          </p:cNvSpPr>
          <p:nvPr/>
        </p:nvSpPr>
        <p:spPr bwMode="auto">
          <a:xfrm>
            <a:off x="2421201" y="5587803"/>
            <a:ext cx="1217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fr-FR" sz="1400" b="0" i="0" u="none" baseline="0">
                <a:solidFill>
                  <a:srgbClr val="003366"/>
                </a:solidFill>
              </a:rPr>
              <a:t>Minimale</a:t>
            </a:r>
          </a:p>
        </p:txBody>
      </p:sp>
      <p:sp>
        <p:nvSpPr>
          <p:cNvPr id="18" name="TextBox 17"/>
          <p:cNvSpPr txBox="1">
            <a:spLocks noChangeArrowheads="1"/>
          </p:cNvSpPr>
          <p:nvPr/>
        </p:nvSpPr>
        <p:spPr bwMode="auto">
          <a:xfrm>
            <a:off x="6337034" y="5585936"/>
            <a:ext cx="1587766"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400" b="0" i="0" u="none" baseline="0" dirty="0">
                <a:solidFill>
                  <a:srgbClr val="003366"/>
                </a:solidFill>
              </a:rPr>
              <a:t>Bonnes pratiques</a:t>
            </a:r>
          </a:p>
        </p:txBody>
      </p:sp>
      <p:sp>
        <p:nvSpPr>
          <p:cNvPr id="19" name="Rectangle 18"/>
          <p:cNvSpPr/>
          <p:nvPr/>
        </p:nvSpPr>
        <p:spPr>
          <a:xfrm>
            <a:off x="5195357" y="3697974"/>
            <a:ext cx="74613"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p>
        </p:txBody>
      </p:sp>
      <p:sp>
        <p:nvSpPr>
          <p:cNvPr id="21" name="Rectangle 20"/>
          <p:cNvSpPr/>
          <p:nvPr/>
        </p:nvSpPr>
        <p:spPr>
          <a:xfrm>
            <a:off x="4692120" y="3713849"/>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p>
        </p:txBody>
      </p:sp>
      <p:sp>
        <p:nvSpPr>
          <p:cNvPr id="25" name="Rectangle 24"/>
          <p:cNvSpPr/>
          <p:nvPr/>
        </p:nvSpPr>
        <p:spPr>
          <a:xfrm>
            <a:off x="5843057" y="4072624"/>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p>
        </p:txBody>
      </p:sp>
      <p:sp>
        <p:nvSpPr>
          <p:cNvPr id="26" name="Rectangle 25"/>
          <p:cNvSpPr/>
          <p:nvPr/>
        </p:nvSpPr>
        <p:spPr>
          <a:xfrm>
            <a:off x="3612620" y="4383774"/>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p>
        </p:txBody>
      </p:sp>
      <p:sp>
        <p:nvSpPr>
          <p:cNvPr id="27" name="Rectangle 26"/>
          <p:cNvSpPr/>
          <p:nvPr/>
        </p:nvSpPr>
        <p:spPr>
          <a:xfrm>
            <a:off x="3755495" y="4507599"/>
            <a:ext cx="74612" cy="635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p>
        </p:txBody>
      </p:sp>
      <p:sp>
        <p:nvSpPr>
          <p:cNvPr id="28" name="Rectangle 27"/>
          <p:cNvSpPr/>
          <p:nvPr/>
        </p:nvSpPr>
        <p:spPr>
          <a:xfrm>
            <a:off x="6417732" y="2950261"/>
            <a:ext cx="74613" cy="61913"/>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dirty="0"/>
          </a:p>
        </p:txBody>
      </p:sp>
      <p:sp>
        <p:nvSpPr>
          <p:cNvPr id="32" name="Arc 38"/>
          <p:cNvSpPr/>
          <p:nvPr/>
        </p:nvSpPr>
        <p:spPr>
          <a:xfrm rot="18215171">
            <a:off x="3537214" y="2250734"/>
            <a:ext cx="3186112" cy="2320925"/>
          </a:xfrm>
          <a:custGeom>
            <a:avLst/>
            <a:gdLst>
              <a:gd name="connsiteX0" fmla="*/ 2310733 w 5775471"/>
              <a:gd name="connsiteY0" fmla="*/ 50541 h 5012547"/>
              <a:gd name="connsiteX1" fmla="*/ 5515125 w 5775471"/>
              <a:gd name="connsiteY1" fmla="*/ 1466295 h 5012547"/>
              <a:gd name="connsiteX2" fmla="*/ 2887736 w 5775471"/>
              <a:gd name="connsiteY2" fmla="*/ 2506274 h 5012547"/>
              <a:gd name="connsiteX3" fmla="*/ 2310733 w 5775471"/>
              <a:gd name="connsiteY3" fmla="*/ 50541 h 5012547"/>
              <a:gd name="connsiteX0" fmla="*/ 2310733 w 5775471"/>
              <a:gd name="connsiteY0" fmla="*/ 50541 h 5012547"/>
              <a:gd name="connsiteX1" fmla="*/ 5515125 w 5775471"/>
              <a:gd name="connsiteY1" fmla="*/ 1466295 h 5012547"/>
              <a:gd name="connsiteX0" fmla="*/ 0 w 3649853"/>
              <a:gd name="connsiteY0" fmla="*/ 50766 h 2506499"/>
              <a:gd name="connsiteX1" fmla="*/ 3204392 w 3649853"/>
              <a:gd name="connsiteY1" fmla="*/ 1466520 h 2506499"/>
              <a:gd name="connsiteX2" fmla="*/ 577003 w 3649853"/>
              <a:gd name="connsiteY2" fmla="*/ 2506499 h 2506499"/>
              <a:gd name="connsiteX3" fmla="*/ 0 w 3649853"/>
              <a:gd name="connsiteY3" fmla="*/ 50766 h 2506499"/>
              <a:gd name="connsiteX0" fmla="*/ 0 w 3649853"/>
              <a:gd name="connsiteY0" fmla="*/ 50766 h 2506499"/>
              <a:gd name="connsiteX1" fmla="*/ 3649853 w 3649853"/>
              <a:gd name="connsiteY1" fmla="*/ 2016815 h 2506499"/>
              <a:gd name="connsiteX0" fmla="*/ 1101387 w 4751240"/>
              <a:gd name="connsiteY0" fmla="*/ 154274 h 2610007"/>
              <a:gd name="connsiteX1" fmla="*/ 4305779 w 4751240"/>
              <a:gd name="connsiteY1" fmla="*/ 1570028 h 2610007"/>
              <a:gd name="connsiteX2" fmla="*/ 1678390 w 4751240"/>
              <a:gd name="connsiteY2" fmla="*/ 2610007 h 2610007"/>
              <a:gd name="connsiteX3" fmla="*/ 1101387 w 4751240"/>
              <a:gd name="connsiteY3" fmla="*/ 154274 h 2610007"/>
              <a:gd name="connsiteX0" fmla="*/ 0 w 4751240"/>
              <a:gd name="connsiteY0" fmla="*/ 28113 h 2610007"/>
              <a:gd name="connsiteX1" fmla="*/ 4751240 w 4751240"/>
              <a:gd name="connsiteY1" fmla="*/ 2120323 h 2610007"/>
              <a:gd name="connsiteX0" fmla="*/ 647115 w 4296968"/>
              <a:gd name="connsiteY0" fmla="*/ 79613 h 2535346"/>
              <a:gd name="connsiteX1" fmla="*/ 3851507 w 4296968"/>
              <a:gd name="connsiteY1" fmla="*/ 1495367 h 2535346"/>
              <a:gd name="connsiteX2" fmla="*/ 1224118 w 4296968"/>
              <a:gd name="connsiteY2" fmla="*/ 2535346 h 2535346"/>
              <a:gd name="connsiteX3" fmla="*/ 647115 w 4296968"/>
              <a:gd name="connsiteY3" fmla="*/ 79613 h 2535346"/>
              <a:gd name="connsiteX0" fmla="*/ 0 w 4296968"/>
              <a:gd name="connsiteY0" fmla="*/ 29632 h 2535346"/>
              <a:gd name="connsiteX1" fmla="*/ 4296968 w 4296968"/>
              <a:gd name="connsiteY1" fmla="*/ 2045662 h 2535346"/>
              <a:gd name="connsiteX0" fmla="*/ 647115 w 4296968"/>
              <a:gd name="connsiteY0" fmla="*/ 50767 h 2506500"/>
              <a:gd name="connsiteX1" fmla="*/ 3851507 w 4296968"/>
              <a:gd name="connsiteY1" fmla="*/ 1466521 h 2506500"/>
              <a:gd name="connsiteX2" fmla="*/ 1224118 w 4296968"/>
              <a:gd name="connsiteY2" fmla="*/ 2506500 h 2506500"/>
              <a:gd name="connsiteX3" fmla="*/ 647115 w 4296968"/>
              <a:gd name="connsiteY3" fmla="*/ 50767 h 2506500"/>
              <a:gd name="connsiteX0" fmla="*/ 0 w 4296968"/>
              <a:gd name="connsiteY0" fmla="*/ 786 h 2506500"/>
              <a:gd name="connsiteX1" fmla="*/ 4296968 w 4296968"/>
              <a:gd name="connsiteY1" fmla="*/ 2016816 h 2506500"/>
            </a:gdLst>
            <a:ahLst/>
            <a:cxnLst>
              <a:cxn ang="0">
                <a:pos x="connsiteX0" y="connsiteY0"/>
              </a:cxn>
              <a:cxn ang="0">
                <a:pos x="connsiteX1" y="connsiteY1"/>
              </a:cxn>
            </a:cxnLst>
            <a:rect l="l" t="t" r="r" b="b"/>
            <a:pathLst>
              <a:path w="4296968" h="2506500" stroke="0" extrusionOk="0">
                <a:moveTo>
                  <a:pt x="647115" y="50767"/>
                </a:moveTo>
                <a:cubicBezTo>
                  <a:pt x="1964770" y="-182439"/>
                  <a:pt x="3293492" y="404612"/>
                  <a:pt x="3851507" y="1466521"/>
                </a:cubicBezTo>
                <a:lnTo>
                  <a:pt x="1224118" y="2506500"/>
                </a:lnTo>
                <a:lnTo>
                  <a:pt x="647115" y="50767"/>
                </a:lnTo>
                <a:close/>
              </a:path>
              <a:path w="4296968" h="2506500" fill="none">
                <a:moveTo>
                  <a:pt x="0" y="786"/>
                </a:moveTo>
                <a:cubicBezTo>
                  <a:pt x="1363580" y="98756"/>
                  <a:pt x="3738953" y="954907"/>
                  <a:pt x="4296968" y="2016816"/>
                </a:cubicBezTo>
              </a:path>
            </a:pathLst>
          </a:custGeom>
          <a:ln>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rtl="0">
              <a:defRPr/>
            </a:pPr>
            <a:endParaRPr lang="fr-FR" dirty="0"/>
          </a:p>
        </p:txBody>
      </p:sp>
      <p:cxnSp>
        <p:nvCxnSpPr>
          <p:cNvPr id="34" name="Straight Arrow Connector 33"/>
          <p:cNvCxnSpPr/>
          <p:nvPr/>
        </p:nvCxnSpPr>
        <p:spPr>
          <a:xfrm flipV="1">
            <a:off x="5231870" y="2931211"/>
            <a:ext cx="431800" cy="7794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cxnSp>
        <p:nvCxnSpPr>
          <p:cNvPr id="35" name="Straight Arrow Connector 34"/>
          <p:cNvCxnSpPr/>
          <p:nvPr/>
        </p:nvCxnSpPr>
        <p:spPr>
          <a:xfrm>
            <a:off x="3147482" y="1953311"/>
            <a:ext cx="374650" cy="0"/>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6" name="TextBox 35"/>
          <p:cNvSpPr txBox="1">
            <a:spLocks noChangeArrowheads="1"/>
          </p:cNvSpPr>
          <p:nvPr/>
        </p:nvSpPr>
        <p:spPr bwMode="auto">
          <a:xfrm>
            <a:off x="3612620" y="1827899"/>
            <a:ext cx="1443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fr-FR" sz="1200" b="0" i="0" u="none" baseline="0" dirty="0">
                <a:solidFill>
                  <a:srgbClr val="003366"/>
                </a:solidFill>
              </a:rPr>
              <a:t>Efforts de renforcement </a:t>
            </a:r>
            <a:r>
              <a:rPr lang="fr-FR" sz="1200" b="0" i="0" u="none" baseline="0" dirty="0" smtClean="0">
                <a:solidFill>
                  <a:srgbClr val="003366"/>
                </a:solidFill>
              </a:rPr>
              <a:t/>
            </a:r>
            <a:br>
              <a:rPr lang="fr-FR" sz="1200" b="0" i="0" u="none" baseline="0" dirty="0" smtClean="0">
                <a:solidFill>
                  <a:srgbClr val="003366"/>
                </a:solidFill>
              </a:rPr>
            </a:br>
            <a:r>
              <a:rPr lang="fr-FR" sz="1200" b="0" i="0" u="none" baseline="0" dirty="0" smtClean="0">
                <a:solidFill>
                  <a:srgbClr val="003366"/>
                </a:solidFill>
              </a:rPr>
              <a:t>des </a:t>
            </a:r>
            <a:r>
              <a:rPr lang="fr-FR" sz="1200" b="0" i="0" u="none" baseline="0" dirty="0">
                <a:solidFill>
                  <a:srgbClr val="003366"/>
                </a:solidFill>
              </a:rPr>
              <a:t>systèmes</a:t>
            </a:r>
          </a:p>
        </p:txBody>
      </p:sp>
      <p:cxnSp>
        <p:nvCxnSpPr>
          <p:cNvPr id="37" name="Straight Arrow Connector 36"/>
          <p:cNvCxnSpPr>
            <a:stCxn id="19" idx="3"/>
          </p:cNvCxnSpPr>
          <p:nvPr/>
        </p:nvCxnSpPr>
        <p:spPr>
          <a:xfrm flipV="1">
            <a:off x="5269970" y="3572561"/>
            <a:ext cx="646112" cy="1571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8" name="TextBox 37"/>
          <p:cNvSpPr txBox="1">
            <a:spLocks noChangeArrowheads="1"/>
          </p:cNvSpPr>
          <p:nvPr/>
        </p:nvSpPr>
        <p:spPr bwMode="auto">
          <a:xfrm>
            <a:off x="4782607" y="3783700"/>
            <a:ext cx="1133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a:t>Entreposage</a:t>
            </a:r>
          </a:p>
        </p:txBody>
      </p:sp>
      <p:sp>
        <p:nvSpPr>
          <p:cNvPr id="39" name="TextBox 38"/>
          <p:cNvSpPr txBox="1">
            <a:spLocks noChangeArrowheads="1"/>
          </p:cNvSpPr>
          <p:nvPr/>
        </p:nvSpPr>
        <p:spPr bwMode="auto">
          <a:xfrm>
            <a:off x="5269971" y="4134537"/>
            <a:ext cx="1509712"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dirty="0"/>
              <a:t>Approvisionnement</a:t>
            </a:r>
          </a:p>
        </p:txBody>
      </p:sp>
      <p:sp>
        <p:nvSpPr>
          <p:cNvPr id="41" name="Oval Callout 40"/>
          <p:cNvSpPr/>
          <p:nvPr/>
        </p:nvSpPr>
        <p:spPr>
          <a:xfrm>
            <a:off x="6841739" y="3998011"/>
            <a:ext cx="1828800" cy="1146175"/>
          </a:xfrm>
          <a:prstGeom prst="wedgeEllipseCallout">
            <a:avLst>
              <a:gd name="adj1" fmla="val -48425"/>
              <a:gd name="adj2" fmla="val 63035"/>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rtl="0">
              <a:defRPr/>
            </a:pPr>
            <a:r>
              <a:rPr lang="fr-FR" sz="1150" b="1" i="0" u="none" baseline="0" dirty="0"/>
              <a:t>Quelle est la capacité du système à fonctionner ?</a:t>
            </a:r>
          </a:p>
        </p:txBody>
      </p:sp>
      <p:sp>
        <p:nvSpPr>
          <p:cNvPr id="42" name="Rectangle 41"/>
          <p:cNvSpPr/>
          <p:nvPr/>
        </p:nvSpPr>
        <p:spPr>
          <a:xfrm>
            <a:off x="2619402" y="5970099"/>
            <a:ext cx="4543398" cy="420687"/>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sz="1600" b="1" i="1" u="none" baseline="0" dirty="0">
                <a:solidFill>
                  <a:schemeClr val="bg1"/>
                </a:solidFill>
              </a:rPr>
              <a:t>Évaluation des capacités et du fonctionnement </a:t>
            </a:r>
          </a:p>
        </p:txBody>
      </p:sp>
      <p:sp>
        <p:nvSpPr>
          <p:cNvPr id="43" name="Rectangle 42"/>
          <p:cNvSpPr/>
          <p:nvPr/>
        </p:nvSpPr>
        <p:spPr>
          <a:xfrm rot="16200000">
            <a:off x="-119856" y="3412224"/>
            <a:ext cx="3913188" cy="320675"/>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sz="1600" b="1" i="1" u="none" baseline="0">
                <a:solidFill>
                  <a:schemeClr val="bg1"/>
                </a:solidFill>
              </a:rPr>
              <a:t>KPI</a:t>
            </a:r>
          </a:p>
        </p:txBody>
      </p:sp>
      <p:sp>
        <p:nvSpPr>
          <p:cNvPr id="44" name="TextBox 43"/>
          <p:cNvSpPr txBox="1">
            <a:spLocks noChangeArrowheads="1"/>
          </p:cNvSpPr>
          <p:nvPr/>
        </p:nvSpPr>
        <p:spPr bwMode="auto">
          <a:xfrm>
            <a:off x="3270399" y="4653252"/>
            <a:ext cx="1349375"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a:t>Transport</a:t>
            </a:r>
          </a:p>
        </p:txBody>
      </p:sp>
      <p:sp>
        <p:nvSpPr>
          <p:cNvPr id="45" name="TextBox 44"/>
          <p:cNvSpPr txBox="1">
            <a:spLocks noChangeArrowheads="1"/>
          </p:cNvSpPr>
          <p:nvPr/>
        </p:nvSpPr>
        <p:spPr bwMode="auto">
          <a:xfrm>
            <a:off x="2889579" y="4095791"/>
            <a:ext cx="17318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a:t>Gestion des déchets</a:t>
            </a:r>
          </a:p>
        </p:txBody>
      </p:sp>
      <p:sp>
        <p:nvSpPr>
          <p:cNvPr id="46" name="TextBox 45"/>
          <p:cNvSpPr txBox="1">
            <a:spLocks noChangeArrowheads="1"/>
          </p:cNvSpPr>
          <p:nvPr/>
        </p:nvSpPr>
        <p:spPr bwMode="auto">
          <a:xfrm>
            <a:off x="4053944" y="3344304"/>
            <a:ext cx="1349375"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a:t>Prévision</a:t>
            </a:r>
          </a:p>
        </p:txBody>
      </p:sp>
      <p:sp>
        <p:nvSpPr>
          <p:cNvPr id="47" name="TextBox 46"/>
          <p:cNvSpPr txBox="1">
            <a:spLocks noChangeArrowheads="1"/>
          </p:cNvSpPr>
          <p:nvPr/>
        </p:nvSpPr>
        <p:spPr bwMode="auto">
          <a:xfrm>
            <a:off x="5689836" y="3077879"/>
            <a:ext cx="16057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fr-FR" sz="1200" b="0" i="0" u="none" baseline="0"/>
              <a:t>Choix des produits</a:t>
            </a:r>
          </a:p>
        </p:txBody>
      </p:sp>
      <p:sp>
        <p:nvSpPr>
          <p:cNvPr id="40" name="Oval Callout 39"/>
          <p:cNvSpPr/>
          <p:nvPr/>
        </p:nvSpPr>
        <p:spPr>
          <a:xfrm>
            <a:off x="51558" y="1737191"/>
            <a:ext cx="2498954" cy="1146175"/>
          </a:xfrm>
          <a:prstGeom prst="wedgeEllipseCallout">
            <a:avLst>
              <a:gd name="adj1" fmla="val 53162"/>
              <a:gd name="adj2" fmla="val 42774"/>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rtl="0">
              <a:defRPr/>
            </a:pPr>
            <a:r>
              <a:rPr lang="fr-FR" sz="1150" b="1" i="0" u="none" baseline="0" dirty="0"/>
              <a:t>Quelles sont les performances actuelles de la chaîne </a:t>
            </a:r>
            <a:r>
              <a:rPr lang="fr-FR" sz="1150" b="1" i="0" u="none" baseline="0" dirty="0" smtClean="0"/>
              <a:t>d’approvisionnement</a:t>
            </a:r>
            <a:r>
              <a:rPr lang="fr-FR" sz="1150" b="1" i="0" u="none" baseline="0" dirty="0"/>
              <a:t> ?</a:t>
            </a:r>
          </a:p>
        </p:txBody>
      </p:sp>
    </p:spTree>
    <p:custDataLst>
      <p:tags r:id="rId1"/>
    </p:custDataLst>
    <p:extLst>
      <p:ext uri="{BB962C8B-B14F-4D97-AF65-F5344CB8AC3E}">
        <p14:creationId xmlns:p14="http://schemas.microsoft.com/office/powerpoint/2010/main" val="69638956"/>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dirty="0">
              <a:ln>
                <a:noFill/>
              </a:ln>
              <a:solidFill>
                <a:srgbClr val="6C6463"/>
              </a:solidFill>
              <a:effectLst/>
              <a:uLnTx/>
              <a:uFillTx/>
              <a:latin typeface="Gill Sans MT"/>
              <a:ea typeface="+mn-ea"/>
            </a:endParaRPr>
          </a:p>
        </p:txBody>
      </p:sp>
      <p:sp>
        <p:nvSpPr>
          <p:cNvPr id="5" name="Footer Placeholder 4"/>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C6463"/>
                </a:solidFill>
                <a:effectLst/>
                <a:uLnTx/>
                <a:uFillTx/>
                <a:latin typeface="Gill Sans MT"/>
                <a:ea typeface="+mn-ea"/>
              </a:rPr>
              <a:t>INSÉRER LE PIED DE PAGE ICI</a:t>
            </a:r>
          </a:p>
        </p:txBody>
      </p:sp>
      <p:sp>
        <p:nvSpPr>
          <p:cNvPr id="6" name="Slide Number Placeholder 5"/>
          <p:cNvSpPr>
            <a:spLocks noGrp="1"/>
          </p:cNvSpPr>
          <p:nvPr>
            <p:ph type="sldNum" sz="quarter" idx="4"/>
          </p:nvPr>
        </p:nvSpPr>
        <p:spPr>
          <a:xfrm>
            <a:off x="6858000" y="6477000"/>
            <a:ext cx="2133600" cy="184666"/>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fr-FR" sz="600" b="0" i="0" u="none" strike="noStrike" kern="1200" cap="none" spc="0" normalizeH="0" baseline="0" noProof="0" dirty="0">
              <a:ln>
                <a:noFill/>
              </a:ln>
              <a:solidFill>
                <a:srgbClr val="6C6463"/>
              </a:solidFill>
              <a:effectLst/>
              <a:uLnTx/>
              <a:uFillTx/>
              <a:latin typeface="Gill Sans MT"/>
              <a:ea typeface="+mn-ea"/>
            </a:endParaRPr>
          </a:p>
        </p:txBody>
      </p:sp>
      <p:sp>
        <p:nvSpPr>
          <p:cNvPr id="8" name="Title 7"/>
          <p:cNvSpPr>
            <a:spLocks noGrp="1"/>
          </p:cNvSpPr>
          <p:nvPr>
            <p:ph type="title"/>
          </p:nvPr>
        </p:nvSpPr>
        <p:spPr>
          <a:xfrm>
            <a:off x="304800" y="280718"/>
            <a:ext cx="8524054" cy="1200329"/>
          </a:xfrm>
        </p:spPr>
        <p:txBody>
          <a:bodyPr/>
          <a:lstStyle/>
          <a:p>
            <a:pPr algn="l" rtl="0"/>
            <a:r>
              <a:rPr lang="fr-FR" sz="2400" b="1" i="0" u="none" baseline="0"/>
              <a:t>Les résultats attendus comprennent un tableau de bord des performances, une analyse des résultats et un rapport technique accompagné de recommandations. </a:t>
            </a:r>
            <a:endParaRPr lang="fr-FR" sz="2400" dirty="0">
              <a:solidFill>
                <a:srgbClr val="C00000"/>
              </a:solidFill>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4068974"/>
            <a:ext cx="3962400" cy="2592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5029200" y="1424840"/>
            <a:ext cx="3962400" cy="307777"/>
          </a:xfrm>
          <a:prstGeom prst="rect">
            <a:avLst/>
          </a:prstGeom>
          <a:solidFill>
            <a:schemeClr val="tx2"/>
          </a:solidFill>
          <a:ln w="28575">
            <a:solidFill>
              <a:srgbClr val="002060"/>
            </a:solidFill>
          </a:ln>
        </p:spPr>
        <p:txBody>
          <a:bodyPr wrap="square" rtlCol="0">
            <a:spAutoFit/>
          </a:bodyPr>
          <a:lstStyle/>
          <a:p>
            <a:pPr algn="ctr" rtl="0"/>
            <a:r>
              <a:rPr lang="fr-FR" sz="1400" b="0" i="0" u="none" baseline="0" dirty="0">
                <a:solidFill>
                  <a:schemeClr val="bg1"/>
                </a:solidFill>
              </a:rPr>
              <a:t>Comparaison des capacités et de la performance</a:t>
            </a:r>
          </a:p>
        </p:txBody>
      </p:sp>
      <p:sp>
        <p:nvSpPr>
          <p:cNvPr id="11" name="TextBox 10"/>
          <p:cNvSpPr txBox="1"/>
          <p:nvPr/>
        </p:nvSpPr>
        <p:spPr>
          <a:xfrm>
            <a:off x="5029199" y="3982788"/>
            <a:ext cx="3962401" cy="319188"/>
          </a:xfrm>
          <a:prstGeom prst="rect">
            <a:avLst/>
          </a:prstGeom>
          <a:solidFill>
            <a:schemeClr val="tx2"/>
          </a:solidFill>
          <a:ln w="28575">
            <a:solidFill>
              <a:srgbClr val="002060"/>
            </a:solidFill>
          </a:ln>
        </p:spPr>
        <p:txBody>
          <a:bodyPr wrap="square" rtlCol="0">
            <a:spAutoFit/>
          </a:bodyPr>
          <a:lstStyle/>
          <a:p>
            <a:pPr algn="ctr" rtl="0"/>
            <a:r>
              <a:rPr lang="fr-FR" sz="1400" b="0" i="0" u="none" baseline="0">
                <a:solidFill>
                  <a:schemeClr val="bg1"/>
                </a:solidFill>
              </a:rPr>
              <a:t>Fourchette de scores</a:t>
            </a:r>
          </a:p>
        </p:txBody>
      </p:sp>
      <p:pic>
        <p:nvPicPr>
          <p:cNvPr id="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1791129"/>
            <a:ext cx="3962400" cy="2141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2013002"/>
            <a:ext cx="4876800" cy="464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72860" y="2013002"/>
            <a:ext cx="4856339" cy="307777"/>
          </a:xfrm>
          <a:prstGeom prst="rect">
            <a:avLst/>
          </a:prstGeom>
          <a:solidFill>
            <a:schemeClr val="tx2"/>
          </a:solidFill>
          <a:ln w="28575">
            <a:solidFill>
              <a:srgbClr val="002060"/>
            </a:solidFill>
          </a:ln>
        </p:spPr>
        <p:txBody>
          <a:bodyPr wrap="square" rtlCol="0">
            <a:spAutoFit/>
          </a:bodyPr>
          <a:lstStyle/>
          <a:p>
            <a:pPr algn="ctr" rtl="0"/>
            <a:r>
              <a:rPr lang="fr-FR" sz="1400" b="0" i="0" u="none" baseline="0">
                <a:solidFill>
                  <a:schemeClr val="bg1"/>
                </a:solidFill>
              </a:rPr>
              <a:t>Tableau de bord de la performance</a:t>
            </a:r>
          </a:p>
        </p:txBody>
      </p:sp>
      <p:sp>
        <p:nvSpPr>
          <p:cNvPr id="15" name="Rectangle 14"/>
          <p:cNvSpPr/>
          <p:nvPr/>
        </p:nvSpPr>
        <p:spPr>
          <a:xfrm>
            <a:off x="5638800" y="4854165"/>
            <a:ext cx="762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fr-FR" dirty="0">
              <a:solidFill>
                <a:srgbClr val="FFFFFF"/>
              </a:solidFill>
            </a:endParaRPr>
          </a:p>
        </p:txBody>
      </p:sp>
    </p:spTree>
    <p:custDataLst>
      <p:tags r:id="rId1"/>
    </p:custDataLst>
    <p:extLst>
      <p:ext uri="{BB962C8B-B14F-4D97-AF65-F5344CB8AC3E}">
        <p14:creationId xmlns:p14="http://schemas.microsoft.com/office/powerpoint/2010/main" val="2108448537"/>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dirty="0"/>
          </a:p>
        </p:txBody>
      </p:sp>
      <p:sp>
        <p:nvSpPr>
          <p:cNvPr id="5" name="Slide Number Placeholder 4"/>
          <p:cNvSpPr>
            <a:spLocks noGrp="1"/>
          </p:cNvSpPr>
          <p:nvPr>
            <p:ph type="sldNum" sz="quarter" idx="4"/>
          </p:nvPr>
        </p:nvSpPr>
        <p:spPr/>
        <p:txBody>
          <a:bodyPr/>
          <a:lstStyle/>
          <a:p>
            <a:pPr algn="r" rtl="0"/>
            <a:fld id="{42782948-4DBE-204D-AB9E-B65E067054AE}" type="slidenum">
              <a:rPr/>
              <a:pPr/>
              <a:t>19</a:t>
            </a:fld>
            <a:endParaRPr lang="fr-FR" dirty="0"/>
          </a:p>
        </p:txBody>
      </p:sp>
      <p:sp>
        <p:nvSpPr>
          <p:cNvPr id="6" name="Title 5"/>
          <p:cNvSpPr>
            <a:spLocks noGrp="1"/>
          </p:cNvSpPr>
          <p:nvPr>
            <p:ph type="title"/>
          </p:nvPr>
        </p:nvSpPr>
        <p:spPr/>
        <p:txBody>
          <a:bodyPr/>
          <a:lstStyle/>
          <a:p>
            <a:endParaRPr lang="fr-FR"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49382"/>
            <a:ext cx="8229599" cy="6359235"/>
          </a:xfrm>
          <a:prstGeom prst="rect">
            <a:avLst/>
          </a:prstGeom>
        </p:spPr>
      </p:pic>
    </p:spTree>
    <p:custDataLst>
      <p:tags r:id="rId1"/>
    </p:custDataLst>
    <p:extLst>
      <p:ext uri="{BB962C8B-B14F-4D97-AF65-F5344CB8AC3E}">
        <p14:creationId xmlns:p14="http://schemas.microsoft.com/office/powerpoint/2010/main" val="2504254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366202"/>
            <a:ext cx="7772400" cy="1087437"/>
          </a:xfrm>
        </p:spPr>
        <p:txBody>
          <a:bodyPr/>
          <a:lstStyle/>
          <a:p>
            <a:pPr rtl="0"/>
            <a:r>
              <a:rPr lang="fr-FR" b="0" i="0" u="none" baseline="0"/>
              <a:t>PRÉSENTATIONS</a:t>
            </a:r>
          </a:p>
        </p:txBody>
      </p:sp>
      <p:sp>
        <p:nvSpPr>
          <p:cNvPr id="4" name="Date Placeholder 3"/>
          <p:cNvSpPr>
            <a:spLocks noGrp="1"/>
          </p:cNvSpPr>
          <p:nvPr>
            <p:ph type="dt" sz="half" idx="10"/>
          </p:nvPr>
        </p:nvSpPr>
        <p:spPr/>
        <p:txBody>
          <a:bodyPr/>
          <a:lstStyle/>
          <a:p>
            <a:pPr algn="l" rtl="0"/>
            <a:fld id="{E651F69A-CC03-4F07-80AC-33A6B4447F5A}" type="datetime1">
              <a:rPr lang="en-US"/>
              <a:t>4/25/2019</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pPr algn="r" rtl="0"/>
            <a:fld id="{A3E3E7B1-5544-488D-89C9-1CBD4FE25131}" type="slidenum">
              <a:rPr/>
              <a:t>2</a:t>
            </a:fld>
            <a:endParaRPr lang="fr-FR" dirty="0"/>
          </a:p>
        </p:txBody>
      </p:sp>
    </p:spTree>
    <p:extLst>
      <p:ext uri="{BB962C8B-B14F-4D97-AF65-F5344CB8AC3E}">
        <p14:creationId xmlns:p14="http://schemas.microsoft.com/office/powerpoint/2010/main" val="3203450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3621088" y="21066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r>
              <a:rPr lang="fr-FR" sz="2800">
                <a:solidFill>
                  <a:srgbClr val="000000"/>
                </a:solidFill>
              </a:rPr>
              <a:t/>
            </a:r>
            <a:br>
              <a:rPr lang="fr-FR" sz="2800">
                <a:solidFill>
                  <a:srgbClr val="000000"/>
                </a:solidFill>
              </a:rPr>
            </a:br>
            <a:endParaRPr lang="fr-FR" altLang="en-US" sz="2800" dirty="0">
              <a:solidFill>
                <a:srgbClr val="000000"/>
              </a:solidFill>
            </a:endParaRPr>
          </a:p>
          <a:p>
            <a:pPr algn="l" rtl="0">
              <a:spcBef>
                <a:spcPct val="0"/>
              </a:spcBef>
              <a:buFontTx/>
              <a:buNone/>
            </a:pPr>
            <a:endParaRPr lang="fr-FR" altLang="en-US" sz="2800" dirty="0">
              <a:solidFill>
                <a:srgbClr val="000000"/>
              </a:solidFill>
            </a:endParaRPr>
          </a:p>
        </p:txBody>
      </p:sp>
      <p:sp>
        <p:nvSpPr>
          <p:cNvPr id="8195" name="TextBox 5"/>
          <p:cNvSpPr txBox="1">
            <a:spLocks noChangeArrowheads="1"/>
          </p:cNvSpPr>
          <p:nvPr/>
        </p:nvSpPr>
        <p:spPr bwMode="auto">
          <a:xfrm>
            <a:off x="152400" y="304800"/>
            <a:ext cx="8839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r" rtl="0">
              <a:spcBef>
                <a:spcPct val="0"/>
              </a:spcBef>
              <a:buFontTx/>
              <a:buNone/>
            </a:pPr>
            <a:r>
              <a:rPr lang="fr-FR" sz="3200" b="1" i="0" u="none" baseline="0" dirty="0">
                <a:solidFill>
                  <a:srgbClr val="000066"/>
                </a:solidFill>
              </a:rPr>
              <a:t>Pays, étendue de la NSCA et année</a:t>
            </a:r>
          </a:p>
        </p:txBody>
      </p:sp>
      <p:graphicFrame>
        <p:nvGraphicFramePr>
          <p:cNvPr id="7" name="Table 6"/>
          <p:cNvGraphicFramePr>
            <a:graphicFrameLocks noGrp="1"/>
          </p:cNvGraphicFramePr>
          <p:nvPr>
            <p:extLst>
              <p:ext uri="{D42A27DB-BD31-4B8C-83A1-F6EECF244321}">
                <p14:modId xmlns:p14="http://schemas.microsoft.com/office/powerpoint/2010/main" val="565686131"/>
              </p:ext>
            </p:extLst>
          </p:nvPr>
        </p:nvGraphicFramePr>
        <p:xfrm>
          <a:off x="228600" y="1163638"/>
          <a:ext cx="8915401" cy="4935744"/>
        </p:xfrm>
        <a:graphic>
          <a:graphicData uri="http://schemas.openxmlformats.org/drawingml/2006/table">
            <a:tbl>
              <a:tblPr firstRow="1" bandRow="1">
                <a:tableStyleId>{5C22544A-7EE6-4342-B048-85BDC9FD1C3A}</a:tableStyleId>
              </a:tblPr>
              <a:tblGrid>
                <a:gridCol w="1305521">
                  <a:extLst>
                    <a:ext uri="{9D8B030D-6E8A-4147-A177-3AD203B41FA5}">
                      <a16:colId xmlns="" xmlns:a16="http://schemas.microsoft.com/office/drawing/2014/main" val="20000"/>
                    </a:ext>
                  </a:extLst>
                </a:gridCol>
                <a:gridCol w="1437679">
                  <a:extLst>
                    <a:ext uri="{9D8B030D-6E8A-4147-A177-3AD203B41FA5}">
                      <a16:colId xmlns="" xmlns:a16="http://schemas.microsoft.com/office/drawing/2014/main" val="20001"/>
                    </a:ext>
                  </a:extLst>
                </a:gridCol>
                <a:gridCol w="1066800">
                  <a:extLst>
                    <a:ext uri="{9D8B030D-6E8A-4147-A177-3AD203B41FA5}">
                      <a16:colId xmlns="" xmlns:a16="http://schemas.microsoft.com/office/drawing/2014/main" val="20002"/>
                    </a:ext>
                  </a:extLst>
                </a:gridCol>
                <a:gridCol w="1295400">
                  <a:extLst>
                    <a:ext uri="{9D8B030D-6E8A-4147-A177-3AD203B41FA5}">
                      <a16:colId xmlns="" xmlns:a16="http://schemas.microsoft.com/office/drawing/2014/main" val="20003"/>
                    </a:ext>
                  </a:extLst>
                </a:gridCol>
                <a:gridCol w="2650999">
                  <a:extLst>
                    <a:ext uri="{9D8B030D-6E8A-4147-A177-3AD203B41FA5}">
                      <a16:colId xmlns="" xmlns:a16="http://schemas.microsoft.com/office/drawing/2014/main" val="20004"/>
                    </a:ext>
                  </a:extLst>
                </a:gridCol>
                <a:gridCol w="1159002">
                  <a:extLst>
                    <a:ext uri="{9D8B030D-6E8A-4147-A177-3AD203B41FA5}">
                      <a16:colId xmlns="" xmlns:a16="http://schemas.microsoft.com/office/drawing/2014/main" val="20005"/>
                    </a:ext>
                  </a:extLst>
                </a:gridCol>
              </a:tblGrid>
              <a:tr h="404372">
                <a:tc>
                  <a:txBody>
                    <a:bodyPr/>
                    <a:lstStyle/>
                    <a:p>
                      <a:pPr algn="ctr" rtl="0"/>
                      <a:r>
                        <a:rPr lang="fr-FR" sz="1500" b="1" i="0" u="none" baseline="0" dirty="0"/>
                        <a:t>Pays</a:t>
                      </a:r>
                    </a:p>
                  </a:txBody>
                  <a:tcPr marL="91451" marR="91451" marT="45723" marB="45723"/>
                </a:tc>
                <a:tc>
                  <a:txBody>
                    <a:bodyPr/>
                    <a:lstStyle/>
                    <a:p>
                      <a:pPr algn="ctr" rtl="0"/>
                      <a:r>
                        <a:rPr lang="fr-FR" sz="1500" b="1" i="0" u="none" baseline="0"/>
                        <a:t>Étendue</a:t>
                      </a:r>
                    </a:p>
                  </a:txBody>
                  <a:tcPr marL="91451" marR="91451" marT="45723" marB="45723"/>
                </a:tc>
                <a:tc>
                  <a:txBody>
                    <a:bodyPr/>
                    <a:lstStyle/>
                    <a:p>
                      <a:pPr algn="ctr" rtl="0"/>
                      <a:r>
                        <a:rPr lang="fr-FR" sz="1500" b="1" i="0" u="none" baseline="0"/>
                        <a:t>Année</a:t>
                      </a:r>
                    </a:p>
                  </a:txBody>
                  <a:tcPr marL="91451" marR="91451" marT="45723" marB="45723"/>
                </a:tc>
                <a:tc>
                  <a:txBody>
                    <a:bodyPr/>
                    <a:lstStyle/>
                    <a:p>
                      <a:pPr algn="ctr" rtl="0"/>
                      <a:r>
                        <a:rPr lang="fr-FR" sz="1500" b="1" i="0" u="none" baseline="0"/>
                        <a:t>Pays</a:t>
                      </a:r>
                    </a:p>
                  </a:txBody>
                  <a:tcPr marL="91451" marR="91451" marT="45723" marB="45723"/>
                </a:tc>
                <a:tc>
                  <a:txBody>
                    <a:bodyPr/>
                    <a:lstStyle/>
                    <a:p>
                      <a:pPr algn="ctr" rtl="0"/>
                      <a:r>
                        <a:rPr lang="fr-FR" sz="1500" b="1" i="0" u="none" baseline="0"/>
                        <a:t>Étendue</a:t>
                      </a:r>
                    </a:p>
                  </a:txBody>
                  <a:tcPr marL="91451" marR="91451" marT="45723" marB="45723"/>
                </a:tc>
                <a:tc>
                  <a:txBody>
                    <a:bodyPr/>
                    <a:lstStyle/>
                    <a:p>
                      <a:pPr algn="ctr" rtl="0"/>
                      <a:r>
                        <a:rPr lang="fr-FR" sz="1500" b="1" i="0" u="none" baseline="0"/>
                        <a:t>Année</a:t>
                      </a:r>
                    </a:p>
                  </a:txBody>
                  <a:tcPr marL="91451" marR="91451" marT="45723" marB="45723"/>
                </a:tc>
                <a:extLst>
                  <a:ext uri="{0D108BD9-81ED-4DB2-BD59-A6C34878D82A}">
                    <a16:rowId xmlns="" xmlns:a16="http://schemas.microsoft.com/office/drawing/2014/main" val="10000"/>
                  </a:ext>
                </a:extLst>
              </a:tr>
              <a:tr h="378451">
                <a:tc>
                  <a:txBody>
                    <a:bodyPr/>
                    <a:lstStyle/>
                    <a:p>
                      <a:pPr algn="l" rtl="0"/>
                      <a:r>
                        <a:rPr lang="fr-FR" sz="1500" b="0" i="0" u="none" baseline="0"/>
                        <a:t>Angola</a:t>
                      </a:r>
                    </a:p>
                  </a:txBody>
                  <a:tcPr marL="91451" marR="91451" marT="45723" marB="45723"/>
                </a:tc>
                <a:tc>
                  <a:txBody>
                    <a:bodyPr/>
                    <a:lstStyle/>
                    <a:p>
                      <a:pPr algn="l" rtl="0"/>
                      <a:r>
                        <a:rPr lang="fr-FR" sz="1500" b="0" i="0" u="none" baseline="0"/>
                        <a:t>Intégralité</a:t>
                      </a:r>
                    </a:p>
                  </a:txBody>
                  <a:tcPr marL="91451" marR="91451" marT="45723" marB="45723"/>
                </a:tc>
                <a:tc>
                  <a:txBody>
                    <a:bodyPr/>
                    <a:lstStyle/>
                    <a:p>
                      <a:pPr algn="l" rtl="0"/>
                      <a:r>
                        <a:rPr lang="fr-FR" sz="1500" b="0" i="0" u="none" baseline="0"/>
                        <a:t>2016</a:t>
                      </a:r>
                    </a:p>
                  </a:txBody>
                  <a:tcPr marL="91451" marR="91451" marT="45723" marB="45723"/>
                </a:tc>
                <a:tc>
                  <a:txBody>
                    <a:bodyPr/>
                    <a:lstStyle/>
                    <a:p>
                      <a:pPr algn="l" rtl="0"/>
                      <a:r>
                        <a:rPr lang="fr-FR" sz="1500" b="0" i="1" u="none" baseline="0">
                          <a:solidFill>
                            <a:srgbClr val="00B0F0"/>
                          </a:solidFill>
                        </a:rPr>
                        <a:t>Lesotho</a:t>
                      </a:r>
                    </a:p>
                  </a:txBody>
                  <a:tcPr marL="91451" marR="91451" marT="45723" marB="45723"/>
                </a:tc>
                <a:tc>
                  <a:txBody>
                    <a:bodyPr/>
                    <a:lstStyle/>
                    <a:p>
                      <a:pPr algn="l" rtl="0"/>
                      <a:r>
                        <a:rPr lang="fr-FR" sz="1500" b="0" i="1" u="none" baseline="0">
                          <a:solidFill>
                            <a:srgbClr val="00B0F0"/>
                          </a:solidFill>
                        </a:rPr>
                        <a:t>Aperçu</a:t>
                      </a:r>
                    </a:p>
                  </a:txBody>
                  <a:tcPr marL="91451" marR="91451" marT="45723" marB="45723"/>
                </a:tc>
                <a:tc>
                  <a:txBody>
                    <a:bodyPr/>
                    <a:lstStyle/>
                    <a:p>
                      <a:pPr algn="l" rtl="0"/>
                      <a:r>
                        <a:rPr lang="fr-FR" sz="1500" b="0" i="1" u="none" baseline="0">
                          <a:solidFill>
                            <a:srgbClr val="00B0F0"/>
                          </a:solidFill>
                        </a:rPr>
                        <a:t>2013</a:t>
                      </a:r>
                    </a:p>
                  </a:txBody>
                  <a:tcPr marL="91451" marR="91451" marT="45723" marB="45723"/>
                </a:tc>
                <a:extLst>
                  <a:ext uri="{0D108BD9-81ED-4DB2-BD59-A6C34878D82A}">
                    <a16:rowId xmlns="" xmlns:a16="http://schemas.microsoft.com/office/drawing/2014/main" val="10001"/>
                  </a:ext>
                </a:extLst>
              </a:tr>
              <a:tr h="320027">
                <a:tc>
                  <a:txBody>
                    <a:bodyPr/>
                    <a:lstStyle/>
                    <a:p>
                      <a:pPr algn="l" rtl="0"/>
                      <a:r>
                        <a:rPr lang="fr-FR" sz="1500" b="0" i="0" u="none" baseline="0"/>
                        <a:t>Bénin</a:t>
                      </a:r>
                    </a:p>
                  </a:txBody>
                  <a:tcPr marL="91451" marR="91451" marT="45723" marB="45723"/>
                </a:tc>
                <a:tc>
                  <a:txBody>
                    <a:bodyPr/>
                    <a:lstStyle/>
                    <a:p>
                      <a:pPr algn="l" rtl="0"/>
                      <a:r>
                        <a:rPr lang="fr-FR" sz="1500" b="0" i="0" u="none" baseline="0"/>
                        <a:t>Intégralité</a:t>
                      </a:r>
                    </a:p>
                  </a:txBody>
                  <a:tcPr marL="91451" marR="91451" marT="45723" marB="45723"/>
                </a:tc>
                <a:tc>
                  <a:txBody>
                    <a:bodyPr/>
                    <a:lstStyle/>
                    <a:p>
                      <a:pPr algn="l" rtl="0"/>
                      <a:r>
                        <a:rPr lang="fr-FR" sz="1500" b="0" i="0" u="none" baseline="0"/>
                        <a:t>2015</a:t>
                      </a:r>
                    </a:p>
                  </a:txBody>
                  <a:tcPr marL="91451" marR="91451" marT="45723" marB="45723"/>
                </a:tc>
                <a:tc>
                  <a:txBody>
                    <a:bodyPr/>
                    <a:lstStyle/>
                    <a:p>
                      <a:pPr algn="l" rtl="0"/>
                      <a:r>
                        <a:rPr lang="fr-FR" sz="1500" b="0" i="0" u="none" baseline="0"/>
                        <a:t>Mozambique</a:t>
                      </a:r>
                    </a:p>
                  </a:txBody>
                  <a:tcPr marL="91451" marR="91451" marT="45723" marB="45723"/>
                </a:tc>
                <a:tc>
                  <a:txBody>
                    <a:bodyPr/>
                    <a:lstStyle/>
                    <a:p>
                      <a:pPr algn="l" rtl="0"/>
                      <a:r>
                        <a:rPr lang="fr-FR" sz="1500" b="0" i="0" u="none" baseline="0"/>
                        <a:t>Intégralité</a:t>
                      </a:r>
                    </a:p>
                  </a:txBody>
                  <a:tcPr marL="91451" marR="91451" marT="45723" marB="45723"/>
                </a:tc>
                <a:tc>
                  <a:txBody>
                    <a:bodyPr/>
                    <a:lstStyle/>
                    <a:p>
                      <a:pPr algn="l" rtl="0"/>
                      <a:r>
                        <a:rPr lang="fr-FR" sz="1500" b="0" i="0" u="none" baseline="0"/>
                        <a:t>2014</a:t>
                      </a:r>
                    </a:p>
                  </a:txBody>
                  <a:tcPr marL="91451" marR="91451" marT="45723" marB="45723"/>
                </a:tc>
                <a:extLst>
                  <a:ext uri="{0D108BD9-81ED-4DB2-BD59-A6C34878D82A}">
                    <a16:rowId xmlns="" xmlns:a16="http://schemas.microsoft.com/office/drawing/2014/main" val="10002"/>
                  </a:ext>
                </a:extLst>
              </a:tr>
              <a:tr h="320027">
                <a:tc>
                  <a:txBody>
                    <a:bodyPr/>
                    <a:lstStyle/>
                    <a:p>
                      <a:pPr algn="l" rtl="0"/>
                      <a:r>
                        <a:rPr lang="fr-FR" sz="1500" b="0" i="0" u="none" baseline="0"/>
                        <a:t>Botswana</a:t>
                      </a:r>
                    </a:p>
                  </a:txBody>
                  <a:tcPr marL="91451" marR="91451" marT="45723" marB="45723"/>
                </a:tc>
                <a:tc>
                  <a:txBody>
                    <a:bodyPr/>
                    <a:lstStyle/>
                    <a:p>
                      <a:pPr algn="l" rtl="0"/>
                      <a:r>
                        <a:rPr lang="fr-FR" sz="1500" b="0" i="0" u="none" baseline="0"/>
                        <a:t>Pilote 1.0</a:t>
                      </a:r>
                    </a:p>
                  </a:txBody>
                  <a:tcPr marL="91451" marR="91451" marT="45723" marB="45723"/>
                </a:tc>
                <a:tc>
                  <a:txBody>
                    <a:bodyPr/>
                    <a:lstStyle/>
                    <a:p>
                      <a:pPr algn="l" rtl="0"/>
                      <a:r>
                        <a:rPr lang="fr-FR" sz="1500" b="0" i="0" u="none" baseline="0"/>
                        <a:t>2012</a:t>
                      </a:r>
                    </a:p>
                  </a:txBody>
                  <a:tcPr marL="91451" marR="91451" marT="45723" marB="45723"/>
                </a:tc>
                <a:tc>
                  <a:txBody>
                    <a:bodyPr/>
                    <a:lstStyle/>
                    <a:p>
                      <a:pPr algn="l" rtl="0"/>
                      <a:r>
                        <a:rPr lang="fr-FR" sz="1500" b="0" i="0" u="none" baseline="0"/>
                        <a:t>Namibie</a:t>
                      </a:r>
                    </a:p>
                  </a:txBody>
                  <a:tcPr marL="91451" marR="91451" marT="45723" marB="45723"/>
                </a:tc>
                <a:tc>
                  <a:txBody>
                    <a:bodyPr/>
                    <a:lstStyle/>
                    <a:p>
                      <a:pPr algn="l" rtl="0"/>
                      <a:r>
                        <a:rPr lang="fr-FR" sz="1500" b="0" i="0" u="none" baseline="0"/>
                        <a:t>Ciblé</a:t>
                      </a:r>
                    </a:p>
                  </a:txBody>
                  <a:tcPr marL="91451" marR="91451" marT="45723" marB="45723"/>
                </a:tc>
                <a:tc>
                  <a:txBody>
                    <a:bodyPr/>
                    <a:lstStyle/>
                    <a:p>
                      <a:pPr algn="l" rtl="0"/>
                      <a:r>
                        <a:rPr lang="fr-FR" sz="1500" b="0" i="0" u="none" baseline="0"/>
                        <a:t>2013</a:t>
                      </a:r>
                    </a:p>
                  </a:txBody>
                  <a:tcPr marL="91451" marR="91451" marT="45723" marB="45723"/>
                </a:tc>
                <a:extLst>
                  <a:ext uri="{0D108BD9-81ED-4DB2-BD59-A6C34878D82A}">
                    <a16:rowId xmlns="" xmlns:a16="http://schemas.microsoft.com/office/drawing/2014/main" val="10003"/>
                  </a:ext>
                </a:extLst>
              </a:tr>
              <a:tr h="320027">
                <a:tc>
                  <a:txBody>
                    <a:bodyPr/>
                    <a:lstStyle/>
                    <a:p>
                      <a:pPr algn="l" rtl="0"/>
                      <a:r>
                        <a:rPr lang="fr-FR" sz="1500" b="0" i="0" u="none" baseline="0"/>
                        <a:t>Birmanie</a:t>
                      </a:r>
                    </a:p>
                  </a:txBody>
                  <a:tcPr marL="91451" marR="91451" marT="45723" marB="45723"/>
                </a:tc>
                <a:tc>
                  <a:txBody>
                    <a:bodyPr/>
                    <a:lstStyle/>
                    <a:p>
                      <a:pPr algn="l" rtl="0"/>
                      <a:r>
                        <a:rPr lang="fr-FR" sz="1500" b="0" i="0" u="none" baseline="0"/>
                        <a:t>Intégralité</a:t>
                      </a:r>
                    </a:p>
                  </a:txBody>
                  <a:tcPr marL="91451" marR="91451" marT="45723" marB="45723"/>
                </a:tc>
                <a:tc>
                  <a:txBody>
                    <a:bodyPr/>
                    <a:lstStyle/>
                    <a:p>
                      <a:pPr algn="l" rtl="0"/>
                      <a:r>
                        <a:rPr lang="fr-FR" sz="1500" b="0" i="0" u="none" baseline="0"/>
                        <a:t>2014</a:t>
                      </a:r>
                    </a:p>
                  </a:txBody>
                  <a:tcPr marL="91451" marR="91451" marT="45723" marB="45723"/>
                </a:tc>
                <a:tc>
                  <a:txBody>
                    <a:bodyPr/>
                    <a:lstStyle/>
                    <a:p>
                      <a:pPr algn="l" rtl="0"/>
                      <a:r>
                        <a:rPr lang="fr-FR" sz="1500" b="0" i="0" u="none" baseline="0"/>
                        <a:t>Nigeria </a:t>
                      </a:r>
                    </a:p>
                  </a:txBody>
                  <a:tcPr marL="91451" marR="91451" marT="45723" marB="45723"/>
                </a:tc>
                <a:tc>
                  <a:txBody>
                    <a:bodyPr/>
                    <a:lstStyle/>
                    <a:p>
                      <a:pPr algn="l" rtl="0"/>
                      <a:r>
                        <a:rPr lang="fr-FR" sz="1500" b="0" i="0" u="none" baseline="0"/>
                        <a:t>Intégralité</a:t>
                      </a:r>
                      <a:endParaRPr lang="fr-FR" sz="1500" dirty="0"/>
                    </a:p>
                  </a:txBody>
                  <a:tcPr marL="91451" marR="91451" marT="45723" marB="45723"/>
                </a:tc>
                <a:tc>
                  <a:txBody>
                    <a:bodyPr/>
                    <a:lstStyle/>
                    <a:p>
                      <a:pPr algn="l" rtl="0"/>
                      <a:r>
                        <a:rPr lang="fr-FR" sz="1500" b="0" i="0" u="none" baseline="0"/>
                        <a:t>2014</a:t>
                      </a:r>
                    </a:p>
                  </a:txBody>
                  <a:tcPr marL="91451" marR="91451" marT="45723" marB="45723"/>
                </a:tc>
                <a:extLst>
                  <a:ext uri="{0D108BD9-81ED-4DB2-BD59-A6C34878D82A}">
                    <a16:rowId xmlns="" xmlns:a16="http://schemas.microsoft.com/office/drawing/2014/main" val="10004"/>
                  </a:ext>
                </a:extLst>
              </a:tr>
              <a:tr h="320027">
                <a:tc>
                  <a:txBody>
                    <a:bodyPr/>
                    <a:lstStyle/>
                    <a:p>
                      <a:pPr algn="l" rtl="0"/>
                      <a:r>
                        <a:rPr lang="fr-FR" sz="1500" b="0" i="0" u="none" baseline="0"/>
                        <a:t>Burundi</a:t>
                      </a:r>
                    </a:p>
                  </a:txBody>
                  <a:tcPr marL="91451" marR="91451" marT="45723" marB="45723"/>
                </a:tc>
                <a:tc>
                  <a:txBody>
                    <a:bodyPr/>
                    <a:lstStyle/>
                    <a:p>
                      <a:pPr algn="l" rtl="0"/>
                      <a:r>
                        <a:rPr lang="fr-FR" sz="1500" b="0" i="0" u="none" baseline="0"/>
                        <a:t>Intégralité</a:t>
                      </a:r>
                    </a:p>
                  </a:txBody>
                  <a:tcPr marL="91451" marR="91451" marT="45723" marB="45723"/>
                </a:tc>
                <a:tc>
                  <a:txBody>
                    <a:bodyPr/>
                    <a:lstStyle/>
                    <a:p>
                      <a:pPr algn="l" rtl="0"/>
                      <a:r>
                        <a:rPr lang="fr-FR" sz="1500" b="0" i="0" u="none" baseline="0"/>
                        <a:t>2014</a:t>
                      </a:r>
                    </a:p>
                  </a:txBody>
                  <a:tcPr marL="91451" marR="91451" marT="45723" marB="45723"/>
                </a:tc>
                <a:tc>
                  <a:txBody>
                    <a:bodyPr/>
                    <a:lstStyle/>
                    <a:p>
                      <a:pPr algn="l" rtl="0"/>
                      <a:r>
                        <a:rPr lang="fr-FR" sz="1500" b="0" i="0" u="none" baseline="0"/>
                        <a:t>Panama</a:t>
                      </a:r>
                    </a:p>
                  </a:txBody>
                  <a:tcPr marL="91451" marR="91451" marT="45723" marB="45723"/>
                </a:tc>
                <a:tc>
                  <a:txBody>
                    <a:bodyPr/>
                    <a:lstStyle/>
                    <a:p>
                      <a:pPr algn="l" rtl="0"/>
                      <a:r>
                        <a:rPr lang="fr-FR" sz="1500" b="0" i="0" u="none" baseline="0"/>
                        <a:t>Ciblé</a:t>
                      </a:r>
                    </a:p>
                  </a:txBody>
                  <a:tcPr marL="91451" marR="91451" marT="45723" marB="45723"/>
                </a:tc>
                <a:tc>
                  <a:txBody>
                    <a:bodyPr/>
                    <a:lstStyle/>
                    <a:p>
                      <a:pPr algn="l" rtl="0"/>
                      <a:r>
                        <a:rPr lang="fr-FR" sz="1500" b="0" i="0" u="none" baseline="0"/>
                        <a:t>2013</a:t>
                      </a:r>
                    </a:p>
                  </a:txBody>
                  <a:tcPr marL="91451" marR="91451" marT="45723" marB="45723"/>
                </a:tc>
                <a:extLst>
                  <a:ext uri="{0D108BD9-81ED-4DB2-BD59-A6C34878D82A}">
                    <a16:rowId xmlns="" xmlns:a16="http://schemas.microsoft.com/office/drawing/2014/main" val="10005"/>
                  </a:ext>
                </a:extLst>
              </a:tr>
              <a:tr h="320027">
                <a:tc>
                  <a:txBody>
                    <a:bodyPr/>
                    <a:lstStyle/>
                    <a:p>
                      <a:pPr algn="l" rtl="0"/>
                      <a:r>
                        <a:rPr lang="fr-FR" sz="1500" b="0" i="0" u="none" baseline="0" dirty="0"/>
                        <a:t>Côte </a:t>
                      </a:r>
                      <a:r>
                        <a:rPr lang="fr-FR" sz="1500" b="0" i="0" u="none" baseline="0" dirty="0" smtClean="0"/>
                        <a:t>d’Ivoire</a:t>
                      </a:r>
                      <a:endParaRPr lang="fr-FR" sz="1500" dirty="0"/>
                    </a:p>
                  </a:txBody>
                  <a:tcPr marL="91451" marR="91451" marT="45723" marB="45723"/>
                </a:tc>
                <a:tc>
                  <a:txBody>
                    <a:bodyPr/>
                    <a:lstStyle/>
                    <a:p>
                      <a:pPr algn="l" rtl="0"/>
                      <a:r>
                        <a:rPr lang="fr-FR" sz="1500" b="0" i="0" u="none" baseline="0" dirty="0"/>
                        <a:t>Intégralité</a:t>
                      </a:r>
                    </a:p>
                  </a:txBody>
                  <a:tcPr marL="91451" marR="91451" marT="45723" marB="45723"/>
                </a:tc>
                <a:tc>
                  <a:txBody>
                    <a:bodyPr/>
                    <a:lstStyle/>
                    <a:p>
                      <a:pPr algn="l" rtl="0"/>
                      <a:r>
                        <a:rPr lang="fr-FR" sz="1500" b="0" i="0" u="none" baseline="0"/>
                        <a:t>2014</a:t>
                      </a:r>
                    </a:p>
                  </a:txBody>
                  <a:tcPr marL="91451" marR="91451" marT="45723" marB="45723"/>
                </a:tc>
                <a:tc>
                  <a:txBody>
                    <a:bodyPr/>
                    <a:lstStyle/>
                    <a:p>
                      <a:pPr algn="l" rtl="0"/>
                      <a:r>
                        <a:rPr lang="fr-FR" sz="1500" b="0" i="0" u="none" baseline="0"/>
                        <a:t>Paraguay</a:t>
                      </a:r>
                    </a:p>
                  </a:txBody>
                  <a:tcPr marL="91451" marR="91451" marT="45723" marB="45723"/>
                </a:tc>
                <a:tc>
                  <a:txBody>
                    <a:bodyPr/>
                    <a:lstStyle/>
                    <a:p>
                      <a:pPr algn="l" rtl="0"/>
                      <a:r>
                        <a:rPr lang="fr-FR" sz="1500" b="0" i="0" u="none" baseline="0"/>
                        <a:t>Pilote 1.0</a:t>
                      </a:r>
                    </a:p>
                  </a:txBody>
                  <a:tcPr marL="91451" marR="91451" marT="45723" marB="45723"/>
                </a:tc>
                <a:tc>
                  <a:txBody>
                    <a:bodyPr/>
                    <a:lstStyle/>
                    <a:p>
                      <a:pPr algn="l" rtl="0"/>
                      <a:r>
                        <a:rPr lang="fr-FR" sz="1500" b="0" i="0" u="none" baseline="0"/>
                        <a:t>2012</a:t>
                      </a:r>
                    </a:p>
                  </a:txBody>
                  <a:tcPr marL="91451" marR="91451" marT="45723" marB="45723"/>
                </a:tc>
                <a:extLst>
                  <a:ext uri="{0D108BD9-81ED-4DB2-BD59-A6C34878D82A}">
                    <a16:rowId xmlns="" xmlns:a16="http://schemas.microsoft.com/office/drawing/2014/main" val="10006"/>
                  </a:ext>
                </a:extLst>
              </a:tr>
              <a:tr h="320027">
                <a:tc>
                  <a:txBody>
                    <a:bodyPr/>
                    <a:lstStyle/>
                    <a:p>
                      <a:pPr algn="l" rtl="0"/>
                      <a:r>
                        <a:rPr lang="fr-FR" sz="1500" b="0" i="0" u="none" baseline="0"/>
                        <a:t>RDC</a:t>
                      </a:r>
                    </a:p>
                  </a:txBody>
                  <a:tcPr marL="91451" marR="91451" marT="45723" marB="45723"/>
                </a:tc>
                <a:tc>
                  <a:txBody>
                    <a:bodyPr/>
                    <a:lstStyle/>
                    <a:p>
                      <a:pPr algn="l" rtl="0"/>
                      <a:r>
                        <a:rPr lang="fr-FR" sz="1500" b="0" i="0" u="none" baseline="0"/>
                        <a:t>Ciblé</a:t>
                      </a:r>
                    </a:p>
                  </a:txBody>
                  <a:tcPr marL="91451" marR="91451" marT="45723" marB="45723"/>
                </a:tc>
                <a:tc>
                  <a:txBody>
                    <a:bodyPr/>
                    <a:lstStyle/>
                    <a:p>
                      <a:pPr algn="l" rtl="0"/>
                      <a:r>
                        <a:rPr lang="fr-FR" sz="1500" b="0" i="0" u="none" baseline="0"/>
                        <a:t>2014</a:t>
                      </a:r>
                    </a:p>
                  </a:txBody>
                  <a:tcPr marL="91451" marR="91451" marT="45723" marB="45723"/>
                </a:tc>
                <a:tc>
                  <a:txBody>
                    <a:bodyPr/>
                    <a:lstStyle/>
                    <a:p>
                      <a:pPr algn="l" rtl="0"/>
                      <a:r>
                        <a:rPr lang="fr-FR" sz="1500" b="0" i="0" u="none" baseline="0"/>
                        <a:t>Rwanda*</a:t>
                      </a:r>
                    </a:p>
                  </a:txBody>
                  <a:tcPr marL="91451" marR="91451" marT="45723" marB="45723"/>
                </a:tc>
                <a:tc>
                  <a:txBody>
                    <a:bodyPr/>
                    <a:lstStyle/>
                    <a:p>
                      <a:pPr algn="l" rtl="0"/>
                      <a:r>
                        <a:rPr lang="fr-FR" sz="1500" b="0" i="0" u="none" baseline="0"/>
                        <a:t>Version 1.0 (déployée à grande échelle), Version 2.0 (pilote)</a:t>
                      </a:r>
                    </a:p>
                  </a:txBody>
                  <a:tcPr marL="91451" marR="91451" marT="45723" marB="45723"/>
                </a:tc>
                <a:tc>
                  <a:txBody>
                    <a:bodyPr/>
                    <a:lstStyle/>
                    <a:p>
                      <a:pPr algn="l" rtl="0"/>
                      <a:r>
                        <a:rPr lang="fr-FR" sz="1500" b="0" i="0" u="none" baseline="0"/>
                        <a:t>07/05/2013</a:t>
                      </a:r>
                    </a:p>
                  </a:txBody>
                  <a:tcPr marL="91451" marR="91451" marT="45723" marB="45723"/>
                </a:tc>
                <a:extLst>
                  <a:ext uri="{0D108BD9-81ED-4DB2-BD59-A6C34878D82A}">
                    <a16:rowId xmlns="" xmlns:a16="http://schemas.microsoft.com/office/drawing/2014/main" val="10007"/>
                  </a:ext>
                </a:extLst>
              </a:tr>
              <a:tr h="320027">
                <a:tc>
                  <a:txBody>
                    <a:bodyPr/>
                    <a:lstStyle/>
                    <a:p>
                      <a:pPr algn="l" rtl="0"/>
                      <a:r>
                        <a:rPr lang="fr-FR" sz="1500" b="0" i="1" u="none" baseline="0">
                          <a:solidFill>
                            <a:srgbClr val="00B0F0"/>
                          </a:solidFill>
                        </a:rPr>
                        <a:t>Djibouti</a:t>
                      </a:r>
                    </a:p>
                  </a:txBody>
                  <a:tcPr marL="91451" marR="91451" marT="45723" marB="45723"/>
                </a:tc>
                <a:tc>
                  <a:txBody>
                    <a:bodyPr/>
                    <a:lstStyle/>
                    <a:p>
                      <a:pPr algn="l" rtl="0"/>
                      <a:r>
                        <a:rPr lang="fr-FR" sz="1500" b="0" i="1" u="none" baseline="0">
                          <a:solidFill>
                            <a:srgbClr val="00B0F0"/>
                          </a:solidFill>
                        </a:rPr>
                        <a:t>Aperçu</a:t>
                      </a:r>
                    </a:p>
                  </a:txBody>
                  <a:tcPr marL="91451" marR="91451" marT="45723" marB="45723"/>
                </a:tc>
                <a:tc>
                  <a:txBody>
                    <a:bodyPr/>
                    <a:lstStyle/>
                    <a:p>
                      <a:pPr algn="l" rtl="0"/>
                      <a:r>
                        <a:rPr lang="fr-FR" sz="1500" b="0" i="1" u="none" baseline="0">
                          <a:solidFill>
                            <a:srgbClr val="00B0F0"/>
                          </a:solidFill>
                        </a:rPr>
                        <a:t>2015</a:t>
                      </a:r>
                    </a:p>
                  </a:txBody>
                  <a:tcPr marL="91451" marR="91451" marT="45723" marB="45723"/>
                </a:tc>
                <a:tc>
                  <a:txBody>
                    <a:bodyPr/>
                    <a:lstStyle/>
                    <a:p>
                      <a:pPr algn="l" rtl="0"/>
                      <a:r>
                        <a:rPr lang="fr-FR" sz="1500" b="0" i="0" u="none" baseline="0"/>
                        <a:t>Afrique du Sud (Gauteng)</a:t>
                      </a:r>
                    </a:p>
                  </a:txBody>
                  <a:tcPr marL="91451" marR="91451" marT="45723" marB="45723"/>
                </a:tc>
                <a:tc>
                  <a:txBody>
                    <a:bodyPr/>
                    <a:lstStyle/>
                    <a:p>
                      <a:pPr algn="l" rtl="0"/>
                      <a:r>
                        <a:rPr lang="fr-FR" sz="1500" b="0" i="0" u="none" baseline="0"/>
                        <a:t>Pilote 1.0</a:t>
                      </a:r>
                    </a:p>
                  </a:txBody>
                  <a:tcPr marL="91451" marR="91451" marT="45723" marB="45723"/>
                </a:tc>
                <a:tc>
                  <a:txBody>
                    <a:bodyPr/>
                    <a:lstStyle/>
                    <a:p>
                      <a:pPr algn="l" rtl="0"/>
                      <a:r>
                        <a:rPr lang="fr-FR" sz="1500" b="0" i="0" u="none" baseline="0"/>
                        <a:t>2012</a:t>
                      </a:r>
                    </a:p>
                  </a:txBody>
                  <a:tcPr marL="91451" marR="91451" marT="45723" marB="45723"/>
                </a:tc>
                <a:extLst>
                  <a:ext uri="{0D108BD9-81ED-4DB2-BD59-A6C34878D82A}">
                    <a16:rowId xmlns="" xmlns:a16="http://schemas.microsoft.com/office/drawing/2014/main" val="10008"/>
                  </a:ext>
                </a:extLst>
              </a:tr>
              <a:tr h="320027">
                <a:tc>
                  <a:txBody>
                    <a:bodyPr/>
                    <a:lstStyle/>
                    <a:p>
                      <a:pPr algn="l" rtl="0"/>
                      <a:r>
                        <a:rPr lang="fr-FR" sz="1500" b="0" i="0" u="none" baseline="0"/>
                        <a:t>Le Salvador</a:t>
                      </a:r>
                    </a:p>
                  </a:txBody>
                  <a:tcPr marL="91451" marR="91451" marT="45723" marB="45723"/>
                </a:tc>
                <a:tc>
                  <a:txBody>
                    <a:bodyPr/>
                    <a:lstStyle/>
                    <a:p>
                      <a:pPr algn="l" rtl="0"/>
                      <a:r>
                        <a:rPr lang="fr-FR" sz="1500" b="0" i="0" u="none" baseline="0"/>
                        <a:t>Ciblé</a:t>
                      </a:r>
                    </a:p>
                  </a:txBody>
                  <a:tcPr marL="91451" marR="91451" marT="45723" marB="45723"/>
                </a:tc>
                <a:tc>
                  <a:txBody>
                    <a:bodyPr/>
                    <a:lstStyle/>
                    <a:p>
                      <a:pPr algn="l" rtl="0"/>
                      <a:r>
                        <a:rPr lang="fr-FR" sz="1500" b="0" i="0" u="none" baseline="0"/>
                        <a:t>2012</a:t>
                      </a:r>
                    </a:p>
                  </a:txBody>
                  <a:tcPr marL="91451" marR="91451" marT="45723" marB="45723"/>
                </a:tc>
                <a:tc>
                  <a:txBody>
                    <a:bodyPr/>
                    <a:lstStyle/>
                    <a:p>
                      <a:pPr algn="l" rtl="0"/>
                      <a:r>
                        <a:rPr lang="fr-FR" sz="1500" b="0" i="0" u="none" kern="1200" baseline="0">
                          <a:solidFill>
                            <a:schemeClr val="dk1"/>
                          </a:solidFill>
                          <a:latin typeface="+mn-lt"/>
                          <a:ea typeface="+mn-ea"/>
                          <a:cs typeface="+mn-cs"/>
                        </a:rPr>
                        <a:t>Ouganda</a:t>
                      </a:r>
                    </a:p>
                  </a:txBody>
                  <a:tcPr marL="91451" marR="91451" marT="45723" marB="45723"/>
                </a:tc>
                <a:tc>
                  <a:txBody>
                    <a:bodyPr/>
                    <a:lstStyle/>
                    <a:p>
                      <a:pPr algn="l" rtl="0"/>
                      <a:r>
                        <a:rPr lang="fr-FR" sz="1500" b="0" i="0" u="none" kern="1200" baseline="0">
                          <a:solidFill>
                            <a:schemeClr val="dk1"/>
                          </a:solidFill>
                          <a:latin typeface="+mn-lt"/>
                          <a:ea typeface="+mn-ea"/>
                          <a:cs typeface="+mn-cs"/>
                        </a:rPr>
                        <a:t>Intégralité 2.0</a:t>
                      </a:r>
                    </a:p>
                  </a:txBody>
                  <a:tcPr marL="91451" marR="91451" marT="45723" marB="45723"/>
                </a:tc>
                <a:tc>
                  <a:txBody>
                    <a:bodyPr/>
                    <a:lstStyle/>
                    <a:p>
                      <a:pPr algn="l" rtl="0"/>
                      <a:r>
                        <a:rPr lang="fr-FR" sz="1500" b="0" i="0" u="none" kern="1200" baseline="0">
                          <a:solidFill>
                            <a:schemeClr val="dk1"/>
                          </a:solidFill>
                          <a:latin typeface="+mn-lt"/>
                          <a:ea typeface="+mn-ea"/>
                          <a:cs typeface="+mn-cs"/>
                        </a:rPr>
                        <a:t>2018</a:t>
                      </a:r>
                    </a:p>
                  </a:txBody>
                  <a:tcPr marL="91451" marR="91451" marT="45723" marB="45723"/>
                </a:tc>
                <a:extLst>
                  <a:ext uri="{0D108BD9-81ED-4DB2-BD59-A6C34878D82A}">
                    <a16:rowId xmlns="" xmlns:a16="http://schemas.microsoft.com/office/drawing/2014/main" val="10009"/>
                  </a:ext>
                </a:extLst>
              </a:tr>
              <a:tr h="378451">
                <a:tc>
                  <a:txBody>
                    <a:bodyPr/>
                    <a:lstStyle/>
                    <a:p>
                      <a:pPr algn="l" rtl="0"/>
                      <a:r>
                        <a:rPr lang="fr-FR" sz="1500" b="0" i="1" u="none" baseline="0">
                          <a:solidFill>
                            <a:srgbClr val="00B0F0"/>
                          </a:solidFill>
                        </a:rPr>
                        <a:t>Érythrée</a:t>
                      </a:r>
                    </a:p>
                  </a:txBody>
                  <a:tcPr marL="91451" marR="91451" marT="45723" marB="45723"/>
                </a:tc>
                <a:tc>
                  <a:txBody>
                    <a:bodyPr/>
                    <a:lstStyle/>
                    <a:p>
                      <a:pPr algn="l" rtl="0"/>
                      <a:r>
                        <a:rPr lang="fr-FR" sz="1500" b="0" i="1" u="none" baseline="0">
                          <a:solidFill>
                            <a:srgbClr val="00B0F0"/>
                          </a:solidFill>
                        </a:rPr>
                        <a:t>Aperçu</a:t>
                      </a:r>
                    </a:p>
                  </a:txBody>
                  <a:tcPr marL="91451" marR="91451" marT="45723" marB="45723"/>
                </a:tc>
                <a:tc>
                  <a:txBody>
                    <a:bodyPr/>
                    <a:lstStyle/>
                    <a:p>
                      <a:pPr algn="l" rtl="0"/>
                      <a:r>
                        <a:rPr lang="fr-FR" sz="1500" b="0" i="1" u="none" baseline="0">
                          <a:solidFill>
                            <a:srgbClr val="00B0F0"/>
                          </a:solidFill>
                        </a:rPr>
                        <a:t>2014</a:t>
                      </a:r>
                    </a:p>
                  </a:txBody>
                  <a:tcPr marL="91451" marR="91451" marT="45723" marB="45723"/>
                </a:tc>
                <a:tc>
                  <a:txBody>
                    <a:bodyPr/>
                    <a:lstStyle/>
                    <a:p>
                      <a:pPr algn="l" rtl="0"/>
                      <a:r>
                        <a:rPr lang="fr-FR" sz="1500" b="0" i="0" u="none" baseline="0"/>
                        <a:t>Ukraine</a:t>
                      </a:r>
                    </a:p>
                  </a:txBody>
                  <a:tcPr marL="91451" marR="91451" marT="45723" marB="45723"/>
                </a:tc>
                <a:tc>
                  <a:txBody>
                    <a:bodyPr/>
                    <a:lstStyle/>
                    <a:p>
                      <a:pPr algn="l" rtl="0"/>
                      <a:r>
                        <a:rPr lang="fr-FR" sz="1500" b="0" i="0" u="none" baseline="0"/>
                        <a:t>Intégralité</a:t>
                      </a:r>
                      <a:endParaRPr lang="fr-FR" sz="1500" dirty="0"/>
                    </a:p>
                  </a:txBody>
                  <a:tcPr marL="91451" marR="91451" marT="45723" marB="45723"/>
                </a:tc>
                <a:tc>
                  <a:txBody>
                    <a:bodyPr/>
                    <a:lstStyle/>
                    <a:p>
                      <a:pPr algn="l" rtl="0"/>
                      <a:r>
                        <a:rPr lang="fr-FR" sz="1500" b="0" i="0" u="none" baseline="0"/>
                        <a:t>2015</a:t>
                      </a:r>
                    </a:p>
                  </a:txBody>
                  <a:tcPr marL="91451" marR="91451" marT="45723" marB="45723"/>
                </a:tc>
                <a:extLst>
                  <a:ext uri="{0D108BD9-81ED-4DB2-BD59-A6C34878D82A}">
                    <a16:rowId xmlns="" xmlns:a16="http://schemas.microsoft.com/office/drawing/2014/main" val="10010"/>
                  </a:ext>
                </a:extLst>
              </a:tr>
              <a:tr h="378451">
                <a:tc>
                  <a:txBody>
                    <a:bodyPr/>
                    <a:lstStyle/>
                    <a:p>
                      <a:pPr algn="l" rtl="0"/>
                      <a:r>
                        <a:rPr lang="fr-FR" sz="1500" b="0" i="0" u="none" baseline="0">
                          <a:solidFill>
                            <a:schemeClr val="tx1"/>
                          </a:solidFill>
                        </a:rPr>
                        <a:t>Guinée</a:t>
                      </a:r>
                    </a:p>
                  </a:txBody>
                  <a:tcPr marL="91451" marR="91451" marT="45723" marB="45723"/>
                </a:tc>
                <a:tc>
                  <a:txBody>
                    <a:bodyPr/>
                    <a:lstStyle/>
                    <a:p>
                      <a:pPr algn="l" rtl="0"/>
                      <a:r>
                        <a:rPr lang="fr-FR" sz="1500" b="0" i="0" u="none" baseline="0">
                          <a:solidFill>
                            <a:schemeClr val="tx1"/>
                          </a:solidFill>
                        </a:rPr>
                        <a:t>Intégralité</a:t>
                      </a:r>
                    </a:p>
                  </a:txBody>
                  <a:tcPr marL="91451" marR="91451" marT="45723" marB="45723"/>
                </a:tc>
                <a:tc>
                  <a:txBody>
                    <a:bodyPr/>
                    <a:lstStyle/>
                    <a:p>
                      <a:pPr algn="l" rtl="0"/>
                      <a:r>
                        <a:rPr lang="fr-FR" sz="1500" b="0" i="0" u="none" baseline="0">
                          <a:solidFill>
                            <a:schemeClr val="tx1"/>
                          </a:solidFill>
                        </a:rPr>
                        <a:t>2017</a:t>
                      </a:r>
                    </a:p>
                  </a:txBody>
                  <a:tcPr marL="91451" marR="91451" marT="45723" marB="45723"/>
                </a:tc>
                <a:tc>
                  <a:txBody>
                    <a:bodyPr/>
                    <a:lstStyle/>
                    <a:p>
                      <a:pPr algn="l" rtl="0"/>
                      <a:r>
                        <a:rPr lang="fr-FR" sz="1500" b="0" i="0" u="none" baseline="0"/>
                        <a:t>Zambie</a:t>
                      </a:r>
                    </a:p>
                  </a:txBody>
                  <a:tcPr marL="91451" marR="91451" marT="45723" marB="45723"/>
                </a:tc>
                <a:tc>
                  <a:txBody>
                    <a:bodyPr/>
                    <a:lstStyle/>
                    <a:p>
                      <a:pPr algn="l" rtl="0"/>
                      <a:r>
                        <a:rPr lang="fr-FR" sz="1500" b="0" i="0" u="none" baseline="0"/>
                        <a:t>Pilote 2.0</a:t>
                      </a:r>
                    </a:p>
                  </a:txBody>
                  <a:tcPr marL="91451" marR="91451" marT="45723" marB="45723"/>
                </a:tc>
                <a:tc>
                  <a:txBody>
                    <a:bodyPr/>
                    <a:lstStyle/>
                    <a:p>
                      <a:pPr algn="l" rtl="0"/>
                      <a:r>
                        <a:rPr lang="fr-FR" sz="1500" b="0" i="0" u="none" baseline="0"/>
                        <a:t>2017</a:t>
                      </a:r>
                    </a:p>
                  </a:txBody>
                  <a:tcPr marL="91451" marR="91451" marT="45723" marB="45723"/>
                </a:tc>
                <a:extLst>
                  <a:ext uri="{0D108BD9-81ED-4DB2-BD59-A6C34878D82A}">
                    <a16:rowId xmlns="" xmlns:a16="http://schemas.microsoft.com/office/drawing/2014/main" val="10011"/>
                  </a:ext>
                </a:extLst>
              </a:tr>
              <a:tr h="378451">
                <a:tc>
                  <a:txBody>
                    <a:bodyPr/>
                    <a:lstStyle/>
                    <a:p>
                      <a:pPr algn="l" rtl="0"/>
                      <a:r>
                        <a:rPr lang="fr-FR" sz="1500" b="0" i="0" u="none" baseline="0"/>
                        <a:t>Jamaïque</a:t>
                      </a:r>
                    </a:p>
                  </a:txBody>
                  <a:tcPr marL="91451" marR="91451" marT="45723" marB="45723"/>
                </a:tc>
                <a:tc>
                  <a:txBody>
                    <a:bodyPr/>
                    <a:lstStyle/>
                    <a:p>
                      <a:pPr algn="l" rtl="0"/>
                      <a:r>
                        <a:rPr lang="fr-FR" sz="1500" b="0" i="0" u="none" baseline="0"/>
                        <a:t>Aperçu</a:t>
                      </a:r>
                    </a:p>
                  </a:txBody>
                  <a:tcPr marL="91451" marR="91451" marT="45723" marB="45723"/>
                </a:tc>
                <a:tc>
                  <a:txBody>
                    <a:bodyPr/>
                    <a:lstStyle/>
                    <a:p>
                      <a:pPr algn="l" rtl="0"/>
                      <a:r>
                        <a:rPr lang="fr-FR" sz="1500" b="0" i="0" u="none" baseline="0"/>
                        <a:t>2016</a:t>
                      </a:r>
                    </a:p>
                  </a:txBody>
                  <a:tcPr marL="91451" marR="91451" marT="45723" marB="45723"/>
                </a:tc>
                <a:tc>
                  <a:txBody>
                    <a:bodyPr/>
                    <a:lstStyle/>
                    <a:p>
                      <a:pPr algn="l" rtl="0"/>
                      <a:r>
                        <a:rPr lang="fr-FR" sz="1500" b="0" i="0" u="none" baseline="0"/>
                        <a:t>Pays X</a:t>
                      </a:r>
                    </a:p>
                  </a:txBody>
                  <a:tcPr marL="91451" marR="91451" marT="45723" marB="45723"/>
                </a:tc>
                <a:tc>
                  <a:txBody>
                    <a:bodyPr/>
                    <a:lstStyle/>
                    <a:p>
                      <a:pPr algn="l" rtl="0"/>
                      <a:r>
                        <a:rPr lang="fr-FR" sz="1500" b="0" i="0" u="none" baseline="0"/>
                        <a:t>Intégralité 2.0</a:t>
                      </a:r>
                    </a:p>
                  </a:txBody>
                  <a:tcPr marL="91451" marR="91451" marT="45723" marB="45723"/>
                </a:tc>
                <a:tc>
                  <a:txBody>
                    <a:bodyPr/>
                    <a:lstStyle/>
                    <a:p>
                      <a:pPr algn="l" rtl="0"/>
                      <a:r>
                        <a:rPr lang="fr-FR" sz="1500" b="0" i="0" u="none" baseline="0"/>
                        <a:t>En cours</a:t>
                      </a:r>
                    </a:p>
                  </a:txBody>
                  <a:tcPr marL="91451" marR="91451" marT="45723" marB="45723"/>
                </a:tc>
                <a:extLst>
                  <a:ext uri="{0D108BD9-81ED-4DB2-BD59-A6C34878D82A}">
                    <a16:rowId xmlns="" xmlns:a16="http://schemas.microsoft.com/office/drawing/2014/main" val="10012"/>
                  </a:ext>
                </a:extLst>
              </a:tr>
            </a:tbl>
          </a:graphicData>
        </a:graphic>
      </p:graphicFrame>
      <p:sp>
        <p:nvSpPr>
          <p:cNvPr id="8296" name="TextBox 7"/>
          <p:cNvSpPr txBox="1">
            <a:spLocks noChangeArrowheads="1"/>
          </p:cNvSpPr>
          <p:nvPr/>
        </p:nvSpPr>
        <p:spPr bwMode="auto">
          <a:xfrm>
            <a:off x="257175" y="6242050"/>
            <a:ext cx="7620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r>
              <a:rPr lang="fr-FR" sz="1400" b="0" i="0" u="none" baseline="0"/>
              <a:t>Les NSCA en </a:t>
            </a:r>
            <a:r>
              <a:rPr lang="fr-FR" sz="1400" b="0" i="1" u="none" baseline="0">
                <a:solidFill>
                  <a:srgbClr val="00B0F0"/>
                </a:solidFill>
              </a:rPr>
              <a:t>BLEU</a:t>
            </a:r>
            <a:r>
              <a:rPr lang="fr-FR" sz="1400" b="0" i="0" u="none" baseline="0">
                <a:solidFill>
                  <a:srgbClr val="000000"/>
                </a:solidFill>
              </a:rPr>
              <a:t> ont été soutenus financièrement par le Fonds mondial</a:t>
            </a:r>
          </a:p>
          <a:p>
            <a:pPr algn="l" rtl="0">
              <a:spcBef>
                <a:spcPct val="0"/>
              </a:spcBef>
              <a:buFontTx/>
              <a:buNone/>
            </a:pPr>
            <a:r>
              <a:rPr lang="fr-FR" sz="1400" b="0" i="0" u="none" baseline="0">
                <a:solidFill>
                  <a:srgbClr val="000000"/>
                </a:solidFill>
              </a:rPr>
              <a:t>*Le Rwanda a mis en œuvre la NSCA à trois reprises. </a:t>
            </a:r>
          </a:p>
        </p:txBody>
      </p:sp>
    </p:spTree>
    <p:custDataLst>
      <p:tags r:id="rId1"/>
    </p:custDataLst>
    <p:extLst>
      <p:ext uri="{BB962C8B-B14F-4D97-AF65-F5344CB8AC3E}">
        <p14:creationId xmlns:p14="http://schemas.microsoft.com/office/powerpoint/2010/main" val="4194171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171554"/>
            <a:ext cx="7239000" cy="2062103"/>
          </a:xfrm>
        </p:spPr>
        <p:txBody>
          <a:bodyPr/>
          <a:lstStyle/>
          <a:p>
            <a:pPr algn="l" rtl="0"/>
            <a:r>
              <a:rPr lang="fr-FR" sz="3200" b="0" i="0" u="none" baseline="0"/>
              <a:t>Produits traceurs</a:t>
            </a:r>
            <a:r>
              <a:rPr lang="fr-FR" sz="3200"/>
              <a:t/>
            </a:r>
            <a:br>
              <a:rPr lang="fr-FR" sz="3200"/>
            </a:br>
            <a:r>
              <a:rPr lang="fr-FR" sz="3200"/>
              <a:t/>
            </a:r>
            <a:br>
              <a:rPr lang="fr-FR" sz="3200"/>
            </a:br>
            <a:r>
              <a:rPr lang="fr-FR" sz="3200" i="1"/>
              <a:t/>
            </a:r>
            <a:br>
              <a:rPr lang="fr-FR" sz="3200" i="1"/>
            </a:br>
            <a:r>
              <a:rPr lang="fr-FR" sz="3200" b="0" i="1" u="none" baseline="0"/>
              <a:t>Nom, Poste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fld id="{C3349C05-927F-3348-96DF-9086CF2761D6}" type="datetime1">
              <a:rPr lang="en-US"/>
              <a:pPr algn="l" rtl="0">
                <a:defRPr/>
              </a:pPr>
              <a:t>4/25/2019</a:t>
            </a:fld>
            <a:endParaRPr lang="fr-FR" dirty="0"/>
          </a:p>
        </p:txBody>
      </p:sp>
      <p:sp>
        <p:nvSpPr>
          <p:cNvPr id="5" name="Slide Number Placeholder 4"/>
          <p:cNvSpPr>
            <a:spLocks noGrp="1"/>
          </p:cNvSpPr>
          <p:nvPr>
            <p:ph type="sldNum" sz="quarter" idx="12"/>
          </p:nvPr>
        </p:nvSpPr>
        <p:spPr/>
        <p:txBody>
          <a:bodyPr/>
          <a:lstStyle/>
          <a:p>
            <a:pPr algn="r" rtl="0">
              <a:defRPr/>
            </a:pPr>
            <a:fld id="{42782948-4DBE-204D-AB9E-B65E067054AE}" type="slidenum">
              <a:rPr/>
              <a:pPr>
                <a:defRPr/>
              </a:pPr>
              <a:t>21</a:t>
            </a:fld>
            <a:endParaRPr lang="fr-FR" dirty="0"/>
          </a:p>
        </p:txBody>
      </p:sp>
    </p:spTree>
    <p:custDataLst>
      <p:tags r:id="rId1"/>
    </p:custDataLst>
    <p:extLst>
      <p:ext uri="{BB962C8B-B14F-4D97-AF65-F5344CB8AC3E}">
        <p14:creationId xmlns:p14="http://schemas.microsoft.com/office/powerpoint/2010/main" val="1454592441"/>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ED8631A5-7CBB-41FD-A304-B3D923F4600D}"/>
              </a:ext>
            </a:extLst>
          </p:cNvPr>
          <p:cNvSpPr>
            <a:spLocks noGrp="1"/>
          </p:cNvSpPr>
          <p:nvPr>
            <p:ph idx="1"/>
          </p:nvPr>
        </p:nvSpPr>
        <p:spPr/>
        <p:txBody>
          <a:bodyPr>
            <a:normAutofit lnSpcReduction="10000"/>
          </a:bodyPr>
          <a:lstStyle/>
          <a:p>
            <a:pPr algn="l" rtl="0"/>
            <a:r>
              <a:rPr lang="fr-FR" sz="2400" b="0" i="0" u="none" baseline="0" dirty="0"/>
              <a:t>La liste des produits traceurs doit :</a:t>
            </a:r>
          </a:p>
          <a:p>
            <a:pPr lvl="1" algn="l" rtl="0"/>
            <a:r>
              <a:rPr lang="fr-FR" sz="2400" b="0" i="0" u="none" baseline="0" dirty="0"/>
              <a:t>Être une représentation fiable des programmes du ministère de la Santé </a:t>
            </a:r>
            <a:r>
              <a:rPr lang="fr-FR" sz="2400" b="0" i="1" u="none" baseline="0" dirty="0"/>
              <a:t>(</a:t>
            </a:r>
            <a:r>
              <a:rPr lang="fr-FR" sz="2400" b="0" i="1" u="none" baseline="0" dirty="0" smtClean="0"/>
              <a:t>d’intérêt </a:t>
            </a:r>
            <a:r>
              <a:rPr lang="fr-FR" sz="2400" b="0" i="1" u="none" baseline="0" dirty="0"/>
              <a:t>aux fins de </a:t>
            </a:r>
            <a:r>
              <a:rPr lang="fr-FR" sz="2400" b="0" i="1" u="none" baseline="0" dirty="0" smtClean="0"/>
              <a:t>l’évaluation</a:t>
            </a:r>
            <a:r>
              <a:rPr lang="fr-FR" sz="2400" b="0" i="1" u="none" baseline="0" dirty="0"/>
              <a:t>)</a:t>
            </a:r>
          </a:p>
          <a:p>
            <a:pPr lvl="1" algn="l" rtl="0"/>
            <a:r>
              <a:rPr lang="fr-FR" sz="2400" b="0" i="0" u="none" baseline="0" dirty="0"/>
              <a:t>Fournir suffisamment </a:t>
            </a:r>
            <a:r>
              <a:rPr lang="fr-FR" sz="2400" b="0" i="0" u="none" baseline="0" dirty="0" smtClean="0"/>
              <a:t>d’informations </a:t>
            </a:r>
            <a:r>
              <a:rPr lang="fr-FR" sz="2400" b="0" i="0" u="none" baseline="0" dirty="0"/>
              <a:t>pour que le ministère de la Santé puisse prendre des décisions</a:t>
            </a:r>
          </a:p>
          <a:p>
            <a:pPr lvl="1" algn="l" rtl="0"/>
            <a:r>
              <a:rPr lang="fr-FR" sz="2400" b="0" i="0" u="none" baseline="0" dirty="0"/>
              <a:t>Constituer un défi unique pour la chaîne </a:t>
            </a:r>
            <a:r>
              <a:rPr lang="fr-FR" sz="2400" b="0" i="0" u="none" baseline="0" dirty="0" smtClean="0"/>
              <a:t>d’approvisionnement </a:t>
            </a:r>
            <a:endParaRPr lang="fr-FR" sz="2400" b="0" i="0" u="none" baseline="0" dirty="0"/>
          </a:p>
          <a:p>
            <a:pPr lvl="1" algn="l" rtl="0"/>
            <a:r>
              <a:rPr lang="fr-FR" sz="2400" b="0" i="0" u="none" baseline="0" dirty="0"/>
              <a:t>Représenter les canaux de rapportage imprécis </a:t>
            </a:r>
            <a:r>
              <a:rPr lang="fr-FR" sz="2400" b="0" i="0" u="none" baseline="0" dirty="0" smtClean="0"/>
              <a:t/>
            </a:r>
            <a:br>
              <a:rPr lang="fr-FR" sz="2400" b="0" i="0" u="none" baseline="0" dirty="0" smtClean="0"/>
            </a:br>
            <a:r>
              <a:rPr lang="fr-FR" sz="2400" b="0" i="0" u="none" baseline="0" dirty="0" smtClean="0"/>
              <a:t>qui </a:t>
            </a:r>
            <a:r>
              <a:rPr lang="fr-FR" sz="2400" b="0" i="0" u="none" baseline="0" dirty="0"/>
              <a:t>entraînent des difficultés critiques</a:t>
            </a:r>
          </a:p>
          <a:p>
            <a:pPr lvl="1" algn="l" rtl="0"/>
            <a:r>
              <a:rPr lang="fr-FR" sz="2400" b="0" i="0" u="none" baseline="0" dirty="0"/>
              <a:t>[Insérer les exigences propres au pays] </a:t>
            </a:r>
          </a:p>
          <a:p>
            <a:endParaRPr lang="fr-FR" dirty="0"/>
          </a:p>
        </p:txBody>
      </p:sp>
      <p:sp>
        <p:nvSpPr>
          <p:cNvPr id="3" name="Date Placeholder 2">
            <a:extLst>
              <a:ext uri="{FF2B5EF4-FFF2-40B4-BE49-F238E27FC236}">
                <a16:creationId xmlns="" xmlns:a16="http://schemas.microsoft.com/office/drawing/2014/main" id="{3AEADC19-6F4F-418A-943D-01F91EC16B4B}"/>
              </a:ext>
            </a:extLst>
          </p:cNvPr>
          <p:cNvSpPr>
            <a:spLocks noGrp="1"/>
          </p:cNvSpPr>
          <p:nvPr>
            <p:ph type="dt" sz="half" idx="2"/>
          </p:nvPr>
        </p:nvSpPr>
        <p:spPr/>
        <p:txBody>
          <a:bodyPr/>
          <a:lstStyle/>
          <a:p>
            <a:pPr algn="l" rtl="0"/>
            <a:fld id="{414FB1AD-D69E-B741-965A-0BAE826C2FA6}" type="datetime1">
              <a:rPr lang="en-US"/>
              <a:pPr algn="l" rtl="0"/>
              <a:t>4/25/2019</a:t>
            </a:fld>
            <a:endParaRPr lang="fr-FR" dirty="0"/>
          </a:p>
        </p:txBody>
      </p:sp>
      <p:sp>
        <p:nvSpPr>
          <p:cNvPr id="5" name="Slide Number Placeholder 4">
            <a:extLst>
              <a:ext uri="{FF2B5EF4-FFF2-40B4-BE49-F238E27FC236}">
                <a16:creationId xmlns="" xmlns:a16="http://schemas.microsoft.com/office/drawing/2014/main" id="{FA26F4CF-40C7-4C5B-BC57-602000191F2B}"/>
              </a:ext>
            </a:extLst>
          </p:cNvPr>
          <p:cNvSpPr>
            <a:spLocks noGrp="1"/>
          </p:cNvSpPr>
          <p:nvPr>
            <p:ph type="sldNum" sz="quarter" idx="4"/>
          </p:nvPr>
        </p:nvSpPr>
        <p:spPr/>
        <p:txBody>
          <a:bodyPr/>
          <a:lstStyle/>
          <a:p>
            <a:pPr algn="r" rtl="0"/>
            <a:fld id="{42782948-4DBE-204D-AB9E-B65E067054AE}" type="slidenum">
              <a:rPr/>
              <a:pPr/>
              <a:t>22</a:t>
            </a:fld>
            <a:endParaRPr lang="fr-FR" dirty="0"/>
          </a:p>
        </p:txBody>
      </p:sp>
      <p:sp>
        <p:nvSpPr>
          <p:cNvPr id="6" name="Title 5">
            <a:extLst>
              <a:ext uri="{FF2B5EF4-FFF2-40B4-BE49-F238E27FC236}">
                <a16:creationId xmlns="" xmlns:a16="http://schemas.microsoft.com/office/drawing/2014/main" id="{41407E4D-A4E0-4BA2-BD07-0B8D70473E83}"/>
              </a:ext>
            </a:extLst>
          </p:cNvPr>
          <p:cNvSpPr>
            <a:spLocks noGrp="1"/>
          </p:cNvSpPr>
          <p:nvPr>
            <p:ph type="title"/>
          </p:nvPr>
        </p:nvSpPr>
        <p:spPr>
          <a:xfrm>
            <a:off x="686104" y="848380"/>
            <a:ext cx="7772400" cy="523220"/>
          </a:xfrm>
        </p:spPr>
        <p:txBody>
          <a:bodyPr/>
          <a:lstStyle/>
          <a:p>
            <a:pPr algn="l" rtl="0"/>
            <a:r>
              <a:rPr lang="fr-FR" b="0" i="0" u="none" baseline="0"/>
              <a:t>Critères pour les produits traceurs</a:t>
            </a:r>
          </a:p>
        </p:txBody>
      </p:sp>
    </p:spTree>
    <p:custDataLst>
      <p:tags r:id="rId1"/>
    </p:custDataLst>
    <p:extLst>
      <p:ext uri="{BB962C8B-B14F-4D97-AF65-F5344CB8AC3E}">
        <p14:creationId xmlns:p14="http://schemas.microsoft.com/office/powerpoint/2010/main" val="27140362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dirty="0"/>
          </a:p>
        </p:txBody>
      </p:sp>
      <p:sp>
        <p:nvSpPr>
          <p:cNvPr id="4" name="Footer Placeholder 3"/>
          <p:cNvSpPr>
            <a:spLocks noGrp="1"/>
          </p:cNvSpPr>
          <p:nvPr>
            <p:ph type="ftr" sz="quarter" idx="4294967295"/>
          </p:nvPr>
        </p:nvSpPr>
        <p:spPr>
          <a:xfrm>
            <a:off x="3124200" y="6520934"/>
            <a:ext cx="2895600" cy="184666"/>
          </a:xfrm>
        </p:spPr>
        <p:txBody>
          <a:bodyPr/>
          <a:lstStyle/>
          <a:p>
            <a:pPr rtl="0"/>
            <a:r>
              <a:rPr lang="fr-FR" b="0" i="0" u="none" baseline="0"/>
              <a:t>INSÉRER LE PIED DE PAGE ICI</a:t>
            </a:r>
          </a:p>
        </p:txBody>
      </p:sp>
      <p:sp>
        <p:nvSpPr>
          <p:cNvPr id="5" name="Slide Number Placeholder 4"/>
          <p:cNvSpPr>
            <a:spLocks noGrp="1"/>
          </p:cNvSpPr>
          <p:nvPr>
            <p:ph type="sldNum" sz="quarter" idx="4"/>
          </p:nvPr>
        </p:nvSpPr>
        <p:spPr/>
        <p:txBody>
          <a:bodyPr/>
          <a:lstStyle/>
          <a:p>
            <a:pPr algn="r" rtl="0"/>
            <a:fld id="{42782948-4DBE-204D-AB9E-B65E067054AE}" type="slidenum">
              <a:rPr/>
              <a:pPr/>
              <a:t>23</a:t>
            </a:fld>
            <a:endParaRPr lang="fr-FR" dirty="0"/>
          </a:p>
        </p:txBody>
      </p:sp>
      <p:graphicFrame>
        <p:nvGraphicFramePr>
          <p:cNvPr id="2" name="Table 1"/>
          <p:cNvGraphicFramePr>
            <a:graphicFrameLocks noGrp="1"/>
          </p:cNvGraphicFramePr>
          <p:nvPr>
            <p:extLst>
              <p:ext uri="{D42A27DB-BD31-4B8C-83A1-F6EECF244321}">
                <p14:modId xmlns:p14="http://schemas.microsoft.com/office/powerpoint/2010/main" val="1768610433"/>
              </p:ext>
            </p:extLst>
          </p:nvPr>
        </p:nvGraphicFramePr>
        <p:xfrm>
          <a:off x="0" y="0"/>
          <a:ext cx="9144001" cy="6835140"/>
        </p:xfrm>
        <a:graphic>
          <a:graphicData uri="http://schemas.openxmlformats.org/drawingml/2006/table">
            <a:tbl>
              <a:tblPr firstRow="1" bandRow="1">
                <a:tableStyleId>{5C22544A-7EE6-4342-B048-85BDC9FD1C3A}</a:tableStyleId>
              </a:tblPr>
              <a:tblGrid>
                <a:gridCol w="2590800">
                  <a:extLst>
                    <a:ext uri="{9D8B030D-6E8A-4147-A177-3AD203B41FA5}">
                      <a16:colId xmlns="" xmlns:a16="http://schemas.microsoft.com/office/drawing/2014/main" val="20000"/>
                    </a:ext>
                  </a:extLst>
                </a:gridCol>
                <a:gridCol w="2743200">
                  <a:extLst>
                    <a:ext uri="{9D8B030D-6E8A-4147-A177-3AD203B41FA5}">
                      <a16:colId xmlns="" xmlns:a16="http://schemas.microsoft.com/office/drawing/2014/main" val="20001"/>
                    </a:ext>
                  </a:extLst>
                </a:gridCol>
                <a:gridCol w="1752600">
                  <a:extLst>
                    <a:ext uri="{9D8B030D-6E8A-4147-A177-3AD203B41FA5}">
                      <a16:colId xmlns="" xmlns:a16="http://schemas.microsoft.com/office/drawing/2014/main" val="20002"/>
                    </a:ext>
                  </a:extLst>
                </a:gridCol>
                <a:gridCol w="2057401">
                  <a:extLst>
                    <a:ext uri="{9D8B030D-6E8A-4147-A177-3AD203B41FA5}">
                      <a16:colId xmlns="" xmlns:a16="http://schemas.microsoft.com/office/drawing/2014/main" val="20003"/>
                    </a:ext>
                  </a:extLst>
                </a:gridCol>
              </a:tblGrid>
              <a:tr h="411480">
                <a:tc>
                  <a:txBody>
                    <a:bodyPr/>
                    <a:lstStyle/>
                    <a:p>
                      <a:pPr algn="l" rtl="0">
                        <a:lnSpc>
                          <a:spcPct val="100000"/>
                        </a:lnSpc>
                      </a:pPr>
                      <a:r>
                        <a:rPr lang="fr-FR" sz="1150" b="1" i="0" u="none" baseline="0" dirty="0"/>
                        <a:t>Produit traceur</a:t>
                      </a:r>
                    </a:p>
                  </a:txBody>
                  <a:tcPr/>
                </a:tc>
                <a:tc>
                  <a:txBody>
                    <a:bodyPr/>
                    <a:lstStyle/>
                    <a:p>
                      <a:pPr algn="l" rtl="0">
                        <a:lnSpc>
                          <a:spcPct val="100000"/>
                        </a:lnSpc>
                      </a:pPr>
                      <a:r>
                        <a:rPr lang="fr-FR" sz="1150" b="1" i="0" u="none" baseline="0"/>
                        <a:t>Programme associé</a:t>
                      </a:r>
                    </a:p>
                  </a:txBody>
                  <a:tcPr/>
                </a:tc>
                <a:tc>
                  <a:txBody>
                    <a:bodyPr/>
                    <a:lstStyle/>
                    <a:p>
                      <a:pPr algn="l" rtl="0">
                        <a:lnSpc>
                          <a:spcPct val="100000"/>
                        </a:lnSpc>
                      </a:pPr>
                      <a:r>
                        <a:rPr lang="fr-FR" sz="1150" b="1" i="0" u="none" baseline="0"/>
                        <a:t>Unité de mesure</a:t>
                      </a:r>
                      <a:endParaRPr lang="fr-FR" sz="1150" dirty="0"/>
                    </a:p>
                  </a:txBody>
                  <a:tcPr/>
                </a:tc>
                <a:tc>
                  <a:txBody>
                    <a:bodyPr/>
                    <a:lstStyle/>
                    <a:p>
                      <a:pPr algn="l" rtl="0">
                        <a:lnSpc>
                          <a:spcPct val="100000"/>
                        </a:lnSpc>
                      </a:pPr>
                      <a:r>
                        <a:rPr lang="fr-FR" sz="1150" b="1" i="0" u="none" baseline="0" dirty="0"/>
                        <a:t>Traitement spécifique</a:t>
                      </a:r>
                    </a:p>
                  </a:txBody>
                  <a:tcPr/>
                </a:tc>
                <a:extLst>
                  <a:ext uri="{0D108BD9-81ED-4DB2-BD59-A6C34878D82A}">
                    <a16:rowId xmlns="" xmlns:a16="http://schemas.microsoft.com/office/drawing/2014/main" val="10000"/>
                  </a:ext>
                </a:extLst>
              </a:tr>
              <a:tr h="457200">
                <a:tc>
                  <a:txBody>
                    <a:bodyPr/>
                    <a:lstStyle/>
                    <a:p>
                      <a:pPr algn="l" rtl="0">
                        <a:lnSpc>
                          <a:spcPct val="100000"/>
                        </a:lnSpc>
                      </a:pPr>
                      <a:r>
                        <a:rPr lang="fr-FR" sz="1150" b="0" i="0" u="none" baseline="0" dirty="0" err="1">
                          <a:solidFill>
                            <a:srgbClr val="000000"/>
                          </a:solidFill>
                          <a:latin typeface="+mn-lt"/>
                        </a:rPr>
                        <a:t>Tenofovir</a:t>
                      </a:r>
                      <a:r>
                        <a:rPr lang="fr-FR" sz="1150" b="0" i="0" u="none" baseline="0" dirty="0">
                          <a:solidFill>
                            <a:srgbClr val="000000"/>
                          </a:solidFill>
                          <a:latin typeface="+mn-lt"/>
                        </a:rPr>
                        <a:t>/</a:t>
                      </a:r>
                      <a:r>
                        <a:rPr lang="fr-FR" sz="1150" b="0" i="0" u="none" baseline="0" dirty="0" err="1">
                          <a:solidFill>
                            <a:srgbClr val="000000"/>
                          </a:solidFill>
                          <a:latin typeface="+mn-lt"/>
                        </a:rPr>
                        <a:t>Lamivudine</a:t>
                      </a:r>
                      <a:r>
                        <a:rPr lang="fr-FR" sz="1150" b="0" i="0" u="none" baseline="0" dirty="0">
                          <a:solidFill>
                            <a:srgbClr val="000000"/>
                          </a:solidFill>
                          <a:latin typeface="+mn-lt"/>
                        </a:rPr>
                        <a:t>/</a:t>
                      </a:r>
                      <a:r>
                        <a:rPr lang="fr-FR" sz="1150" b="0" i="0" u="none" baseline="0" dirty="0" err="1">
                          <a:solidFill>
                            <a:srgbClr val="000000"/>
                          </a:solidFill>
                          <a:latin typeface="+mn-lt"/>
                        </a:rPr>
                        <a:t>Efavirenz</a:t>
                      </a:r>
                      <a:r>
                        <a:rPr lang="fr-FR" sz="1150" b="0" i="0" u="none" baseline="0" dirty="0">
                          <a:solidFill>
                            <a:srgbClr val="000000"/>
                          </a:solidFill>
                          <a:latin typeface="+mn-lt"/>
                        </a:rPr>
                        <a:t> 600/300/300</a:t>
                      </a:r>
                      <a:endParaRPr lang="fr-FR" sz="1150" dirty="0">
                        <a:latin typeface="+mn-lt"/>
                      </a:endParaRPr>
                    </a:p>
                  </a:txBody>
                  <a:tcPr/>
                </a:tc>
                <a:tc>
                  <a:txBody>
                    <a:bodyPr/>
                    <a:lstStyle/>
                    <a:p>
                      <a:pPr algn="l" rtl="0">
                        <a:lnSpc>
                          <a:spcPct val="100000"/>
                        </a:lnSpc>
                      </a:pPr>
                      <a:r>
                        <a:rPr lang="fr-FR" sz="1150" b="0" i="0" u="none" baseline="0" dirty="0">
                          <a:latin typeface="+mn-lt"/>
                        </a:rPr>
                        <a:t>VIH</a:t>
                      </a:r>
                    </a:p>
                  </a:txBody>
                  <a:tcPr/>
                </a:tc>
                <a:tc>
                  <a:txBody>
                    <a:bodyPr/>
                    <a:lstStyle/>
                    <a:p>
                      <a:pPr algn="l" rtl="0">
                        <a:lnSpc>
                          <a:spcPct val="100000"/>
                        </a:lnSpc>
                      </a:pPr>
                      <a:r>
                        <a:rPr lang="fr-FR" sz="1150" b="0" i="0" u="none" baseline="0">
                          <a:latin typeface="+mn-lt"/>
                        </a:rPr>
                        <a:t>Flacon de 30 comprimés</a:t>
                      </a:r>
                    </a:p>
                  </a:txBody>
                  <a:tcPr/>
                </a:tc>
                <a:tc>
                  <a:txBody>
                    <a:bodyPr/>
                    <a:lstStyle/>
                    <a:p>
                      <a:pPr algn="l" rtl="0">
                        <a:lnSpc>
                          <a:spcPct val="100000"/>
                        </a:lnSpc>
                      </a:pPr>
                      <a:r>
                        <a:rPr lang="fr-FR" sz="1150" b="0" i="0" u="none" baseline="0">
                          <a:latin typeface="+mn-lt"/>
                        </a:rPr>
                        <a:t>Endroit sec et frais, température inférieure à 25 °C</a:t>
                      </a:r>
                    </a:p>
                  </a:txBody>
                  <a:tcPr/>
                </a:tc>
                <a:extLst>
                  <a:ext uri="{0D108BD9-81ED-4DB2-BD59-A6C34878D82A}">
                    <a16:rowId xmlns="" xmlns:a16="http://schemas.microsoft.com/office/drawing/2014/main" val="10001"/>
                  </a:ext>
                </a:extLst>
              </a:tr>
              <a:tr h="457200">
                <a:tc>
                  <a:txBody>
                    <a:bodyPr/>
                    <a:lstStyle/>
                    <a:p>
                      <a:pPr algn="l" rtl="0">
                        <a:lnSpc>
                          <a:spcPct val="100000"/>
                        </a:lnSpc>
                      </a:pPr>
                      <a:r>
                        <a:rPr lang="fr-FR" sz="1150" b="0" i="0" u="none" baseline="0">
                          <a:latin typeface="+mn-lt"/>
                        </a:rPr>
                        <a:t>Préservatifs masculins</a:t>
                      </a:r>
                    </a:p>
                  </a:txBody>
                  <a:tcPr/>
                </a:tc>
                <a:tc>
                  <a:txBody>
                    <a:bodyPr/>
                    <a:lstStyle/>
                    <a:p>
                      <a:pPr algn="l" rtl="0">
                        <a:lnSpc>
                          <a:spcPct val="100000"/>
                        </a:lnSpc>
                      </a:pPr>
                      <a:r>
                        <a:rPr lang="fr-FR" sz="1150" b="0" i="0" u="none" baseline="0" dirty="0">
                          <a:solidFill>
                            <a:srgbClr val="000000"/>
                          </a:solidFill>
                          <a:latin typeface="+mn-lt"/>
                        </a:rPr>
                        <a:t>Santé reproductive, maternelle, néonatale, infantile et des adolescents (RMNCAH)</a:t>
                      </a:r>
                      <a:endParaRPr lang="fr-FR" sz="1150" dirty="0">
                        <a:latin typeface="+mn-lt"/>
                      </a:endParaRPr>
                    </a:p>
                  </a:txBody>
                  <a:tcPr/>
                </a:tc>
                <a:tc>
                  <a:txBody>
                    <a:bodyPr/>
                    <a:lstStyle/>
                    <a:p>
                      <a:pPr algn="l" rtl="0">
                        <a:lnSpc>
                          <a:spcPct val="100000"/>
                        </a:lnSpc>
                      </a:pPr>
                      <a:r>
                        <a:rPr lang="fr-FR" sz="1150" b="0" i="0" u="none" baseline="0">
                          <a:latin typeface="+mn-lt"/>
                        </a:rPr>
                        <a:t>Boîte de 144 unités</a:t>
                      </a:r>
                      <a:endParaRPr lang="fr-FR" sz="1150" dirty="0">
                        <a:latin typeface="+mn-lt"/>
                      </a:endParaRPr>
                    </a:p>
                  </a:txBody>
                  <a:tcPr/>
                </a:tc>
                <a:tc>
                  <a:txBody>
                    <a:bodyPr/>
                    <a:lstStyle/>
                    <a:p>
                      <a:pPr algn="l" rtl="0">
                        <a:lnSpc>
                          <a:spcPct val="100000"/>
                        </a:lnSpc>
                      </a:pPr>
                      <a:r>
                        <a:rPr lang="fr-FR" sz="1150" b="0" i="0" u="none" baseline="0">
                          <a:latin typeface="+mn-lt"/>
                        </a:rPr>
                        <a:t>Endroit sec et frais, température inférieure à 25 °C</a:t>
                      </a:r>
                    </a:p>
                  </a:txBody>
                  <a:tcPr/>
                </a:tc>
                <a:extLst>
                  <a:ext uri="{0D108BD9-81ED-4DB2-BD59-A6C34878D82A}">
                    <a16:rowId xmlns="" xmlns:a16="http://schemas.microsoft.com/office/drawing/2014/main" val="10002"/>
                  </a:ext>
                </a:extLst>
              </a:tr>
              <a:tr h="457200">
                <a:tc>
                  <a:txBody>
                    <a:bodyPr/>
                    <a:lstStyle/>
                    <a:p>
                      <a:pPr algn="l" rtl="0">
                        <a:lnSpc>
                          <a:spcPct val="100000"/>
                        </a:lnSpc>
                      </a:pPr>
                      <a:r>
                        <a:rPr lang="fr-FR" sz="1150" b="0" i="0" u="none" baseline="0">
                          <a:latin typeface="+mn-lt"/>
                        </a:rPr>
                        <a:t>TDR du paludisme</a:t>
                      </a:r>
                      <a:endParaRPr lang="fr-FR" sz="1150" dirty="0">
                        <a:latin typeface="+mn-lt"/>
                      </a:endParaRPr>
                    </a:p>
                  </a:txBody>
                  <a:tcPr/>
                </a:tc>
                <a:tc>
                  <a:txBody>
                    <a:bodyPr/>
                    <a:lstStyle/>
                    <a:p>
                      <a:pPr algn="l" rtl="0">
                        <a:lnSpc>
                          <a:spcPct val="100000"/>
                        </a:lnSpc>
                      </a:pPr>
                      <a:r>
                        <a:rPr lang="fr-FR" sz="1150" b="0" i="0" u="none" baseline="0" dirty="0">
                          <a:latin typeface="+mn-lt"/>
                        </a:rPr>
                        <a:t>Paludisme / labo</a:t>
                      </a:r>
                    </a:p>
                  </a:txBody>
                  <a:tcPr/>
                </a:tc>
                <a:tc>
                  <a:txBody>
                    <a:bodyPr/>
                    <a:lstStyle/>
                    <a:p>
                      <a:pPr algn="l" rtl="0">
                        <a:lnSpc>
                          <a:spcPct val="100000"/>
                        </a:lnSpc>
                      </a:pPr>
                      <a:r>
                        <a:rPr lang="fr-FR" sz="1150" b="0" i="0" u="none" baseline="0" dirty="0">
                          <a:latin typeface="+mn-lt"/>
                        </a:rPr>
                        <a:t>Test (généralement par boîtes de 25)</a:t>
                      </a:r>
                    </a:p>
                  </a:txBody>
                  <a:tcPr/>
                </a:tc>
                <a:tc>
                  <a:txBody>
                    <a:bodyPr/>
                    <a:lstStyle/>
                    <a:p>
                      <a:pPr algn="l" rtl="0">
                        <a:lnSpc>
                          <a:spcPct val="100000"/>
                        </a:lnSpc>
                      </a:pPr>
                      <a:r>
                        <a:rPr lang="fr-FR" sz="1150" b="0" i="0" u="none" baseline="0">
                          <a:latin typeface="+mn-lt"/>
                        </a:rPr>
                        <a:t>Endroit sec et frais, température inférieure à 25 °C</a:t>
                      </a:r>
                    </a:p>
                  </a:txBody>
                  <a:tcPr/>
                </a:tc>
                <a:extLst>
                  <a:ext uri="{0D108BD9-81ED-4DB2-BD59-A6C34878D82A}">
                    <a16:rowId xmlns="" xmlns:a16="http://schemas.microsoft.com/office/drawing/2014/main" val="10003"/>
                  </a:ext>
                </a:extLst>
              </a:tr>
              <a:tr h="457200">
                <a:tc>
                  <a:txBody>
                    <a:bodyPr/>
                    <a:lstStyle/>
                    <a:p>
                      <a:pPr algn="l" rtl="0">
                        <a:lnSpc>
                          <a:spcPct val="100000"/>
                        </a:lnSpc>
                      </a:pPr>
                      <a:r>
                        <a:rPr lang="fr-FR" sz="1150" b="0" i="0" u="none" baseline="0" dirty="0">
                          <a:latin typeface="+mn-lt"/>
                        </a:rPr>
                        <a:t>Moustiquaires imprégnées </a:t>
                      </a:r>
                      <a:r>
                        <a:rPr lang="fr-FR" sz="1150" b="0" i="0" u="none" baseline="0" dirty="0" smtClean="0">
                          <a:latin typeface="+mn-lt"/>
                        </a:rPr>
                        <a:t>d’insecticide </a:t>
                      </a:r>
                      <a:r>
                        <a:rPr lang="fr-FR" sz="1150" b="0" i="0" u="none" baseline="0" dirty="0">
                          <a:latin typeface="+mn-lt"/>
                        </a:rPr>
                        <a:t>à longue durée </a:t>
                      </a:r>
                      <a:r>
                        <a:rPr lang="fr-FR" sz="1150" b="0" i="0" u="none" baseline="0" dirty="0" smtClean="0">
                          <a:latin typeface="+mn-lt"/>
                        </a:rPr>
                        <a:t>d’action</a:t>
                      </a:r>
                      <a:endParaRPr lang="fr-FR" sz="1150" b="0" i="0" u="none" baseline="0" dirty="0">
                        <a:latin typeface="+mn-lt"/>
                      </a:endParaRPr>
                    </a:p>
                  </a:txBody>
                  <a:tcPr/>
                </a:tc>
                <a:tc>
                  <a:txBody>
                    <a:bodyPr/>
                    <a:lstStyle/>
                    <a:p>
                      <a:pPr algn="l" rtl="0">
                        <a:lnSpc>
                          <a:spcPct val="100000"/>
                        </a:lnSpc>
                      </a:pPr>
                      <a:r>
                        <a:rPr lang="fr-FR" sz="1150" b="0" i="0" u="none" baseline="0" dirty="0">
                          <a:latin typeface="+mn-lt"/>
                        </a:rPr>
                        <a:t>Paludisme</a:t>
                      </a:r>
                    </a:p>
                  </a:txBody>
                  <a:tcPr/>
                </a:tc>
                <a:tc>
                  <a:txBody>
                    <a:bodyPr/>
                    <a:lstStyle/>
                    <a:p>
                      <a:pPr algn="l" rtl="0">
                        <a:lnSpc>
                          <a:spcPct val="100000"/>
                        </a:lnSpc>
                      </a:pPr>
                      <a:r>
                        <a:rPr lang="fr-FR" sz="1150" b="0" i="0" u="none" baseline="0" dirty="0">
                          <a:latin typeface="+mn-lt"/>
                        </a:rPr>
                        <a:t>MILD (individuelle)</a:t>
                      </a:r>
                    </a:p>
                  </a:txBody>
                  <a:tcPr/>
                </a:tc>
                <a:tc>
                  <a:txBody>
                    <a:bodyPr/>
                    <a:lstStyle/>
                    <a:p>
                      <a:pPr algn="l" rtl="0">
                        <a:lnSpc>
                          <a:spcPct val="100000"/>
                        </a:lnSpc>
                      </a:pPr>
                      <a:r>
                        <a:rPr lang="fr-FR" sz="1150" b="0" i="0" u="none" baseline="0">
                          <a:latin typeface="+mn-lt"/>
                        </a:rPr>
                        <a:t>Endroit sec et frais, température inférieure à 25 °C</a:t>
                      </a:r>
                    </a:p>
                  </a:txBody>
                  <a:tcPr/>
                </a:tc>
                <a:extLst>
                  <a:ext uri="{0D108BD9-81ED-4DB2-BD59-A6C34878D82A}">
                    <a16:rowId xmlns="" xmlns:a16="http://schemas.microsoft.com/office/drawing/2014/main" val="10004"/>
                  </a:ext>
                </a:extLst>
              </a:tr>
              <a:tr h="457200">
                <a:tc>
                  <a:txBody>
                    <a:bodyPr/>
                    <a:lstStyle/>
                    <a:p>
                      <a:pPr algn="l" rtl="0">
                        <a:lnSpc>
                          <a:spcPct val="100000"/>
                        </a:lnSpc>
                      </a:pPr>
                      <a:r>
                        <a:rPr lang="fr-FR" sz="1150" b="0" i="0" u="none" baseline="0" dirty="0">
                          <a:latin typeface="+mn-lt"/>
                        </a:rPr>
                        <a:t>Rifampicine/INH/</a:t>
                      </a:r>
                      <a:r>
                        <a:rPr lang="fr-FR" sz="1150" b="0" i="0" u="none" baseline="0" dirty="0" err="1">
                          <a:latin typeface="+mn-lt"/>
                        </a:rPr>
                        <a:t>Pyrazinamide</a:t>
                      </a:r>
                      <a:r>
                        <a:rPr lang="fr-FR" sz="1150" b="0" i="0" u="none" baseline="0" dirty="0" smtClean="0">
                          <a:latin typeface="+mn-lt"/>
                        </a:rPr>
                        <a:t>/</a:t>
                      </a:r>
                      <a:br>
                        <a:rPr lang="fr-FR" sz="1150" b="0" i="0" u="none" baseline="0" dirty="0" smtClean="0">
                          <a:latin typeface="+mn-lt"/>
                        </a:rPr>
                      </a:br>
                      <a:r>
                        <a:rPr lang="fr-FR" sz="1150" b="0" i="0" u="none" baseline="0" dirty="0" err="1" smtClean="0">
                          <a:latin typeface="+mn-lt"/>
                        </a:rPr>
                        <a:t>Ethambutol</a:t>
                      </a:r>
                      <a:r>
                        <a:rPr lang="fr-FR" sz="1150" b="0" i="0" u="none" baseline="0" dirty="0" smtClean="0">
                          <a:latin typeface="+mn-lt"/>
                        </a:rPr>
                        <a:t> </a:t>
                      </a:r>
                      <a:r>
                        <a:rPr lang="fr-FR" sz="1150" b="0" i="0" u="none" baseline="0" dirty="0">
                          <a:latin typeface="+mn-lt"/>
                        </a:rPr>
                        <a:t>150/75/400/275 mg</a:t>
                      </a:r>
                    </a:p>
                  </a:txBody>
                  <a:tcPr/>
                </a:tc>
                <a:tc>
                  <a:txBody>
                    <a:bodyPr/>
                    <a:lstStyle/>
                    <a:p>
                      <a:pPr algn="l" rtl="0">
                        <a:lnSpc>
                          <a:spcPct val="100000"/>
                        </a:lnSpc>
                      </a:pPr>
                      <a:r>
                        <a:rPr lang="fr-FR" sz="1150" b="0" i="0" u="none" baseline="0" dirty="0">
                          <a:latin typeface="+mn-lt"/>
                        </a:rPr>
                        <a:t>Tuberculose</a:t>
                      </a:r>
                    </a:p>
                  </a:txBody>
                  <a:tcPr/>
                </a:tc>
                <a:tc>
                  <a:txBody>
                    <a:bodyPr/>
                    <a:lstStyle/>
                    <a:p>
                      <a:pPr algn="l" rtl="0">
                        <a:lnSpc>
                          <a:spcPct val="100000"/>
                        </a:lnSpc>
                      </a:pPr>
                      <a:r>
                        <a:rPr lang="fr-FR" sz="1150" b="0" i="0" u="none" baseline="0" dirty="0">
                          <a:latin typeface="+mn-lt"/>
                        </a:rPr>
                        <a:t>Ampoule de 28</a:t>
                      </a:r>
                      <a:endParaRPr lang="fr-FR" sz="1150" dirty="0">
                        <a:latin typeface="+mn-lt"/>
                      </a:endParaRPr>
                    </a:p>
                  </a:txBody>
                  <a:tcPr/>
                </a:tc>
                <a:tc>
                  <a:txBody>
                    <a:bodyPr/>
                    <a:lstStyle/>
                    <a:p>
                      <a:pPr algn="l" rtl="0">
                        <a:lnSpc>
                          <a:spcPct val="100000"/>
                        </a:lnSpc>
                      </a:pPr>
                      <a:r>
                        <a:rPr lang="fr-FR" sz="1150" b="0" i="0" u="none" baseline="0">
                          <a:latin typeface="+mn-lt"/>
                        </a:rPr>
                        <a:t>Endroit sec et frais, température inférieure à 25 °C</a:t>
                      </a:r>
                    </a:p>
                  </a:txBody>
                  <a:tcPr/>
                </a:tc>
                <a:extLst>
                  <a:ext uri="{0D108BD9-81ED-4DB2-BD59-A6C34878D82A}">
                    <a16:rowId xmlns="" xmlns:a16="http://schemas.microsoft.com/office/drawing/2014/main" val="10005"/>
                  </a:ext>
                </a:extLst>
              </a:tr>
              <a:tr h="457200">
                <a:tc>
                  <a:txBody>
                    <a:bodyPr/>
                    <a:lstStyle/>
                    <a:p>
                      <a:pPr algn="l" rtl="0">
                        <a:lnSpc>
                          <a:spcPct val="100000"/>
                        </a:lnSpc>
                      </a:pPr>
                      <a:r>
                        <a:rPr lang="fr-FR" sz="1150" b="0" i="0" u="none" kern="1200" baseline="0">
                          <a:solidFill>
                            <a:schemeClr val="dk1"/>
                          </a:solidFill>
                          <a:latin typeface="+mn-lt"/>
                          <a:ea typeface="+mn-ea"/>
                          <a:cs typeface="+mn-cs"/>
                        </a:rPr>
                        <a:t>Acétate de médroxyprogestérone en dépôt - voie intramusculaire</a:t>
                      </a:r>
                    </a:p>
                  </a:txBody>
                  <a:tcPr/>
                </a:tc>
                <a:tc>
                  <a:txBody>
                    <a:bodyPr/>
                    <a:lstStyle/>
                    <a:p>
                      <a:pPr algn="l" rtl="0">
                        <a:lnSpc>
                          <a:spcPct val="100000"/>
                        </a:lnSpc>
                      </a:pPr>
                      <a:r>
                        <a:rPr lang="fr-FR" sz="1150" b="0" i="0" u="none" baseline="0" dirty="0">
                          <a:latin typeface="+mn-lt"/>
                        </a:rPr>
                        <a:t>Santé reproductive, maternelle, néonatale, infantile et des adolescents - Santé familiale</a:t>
                      </a:r>
                    </a:p>
                  </a:txBody>
                  <a:tcPr/>
                </a:tc>
                <a:tc>
                  <a:txBody>
                    <a:bodyPr/>
                    <a:lstStyle/>
                    <a:p>
                      <a:pPr algn="l" rtl="0">
                        <a:lnSpc>
                          <a:spcPct val="100000"/>
                        </a:lnSpc>
                      </a:pPr>
                      <a:r>
                        <a:rPr lang="fr-FR" sz="1150" b="0" i="0" u="none" baseline="0" dirty="0">
                          <a:latin typeface="+mn-lt"/>
                        </a:rPr>
                        <a:t>Flacon</a:t>
                      </a:r>
                    </a:p>
                  </a:txBody>
                  <a:tcPr/>
                </a:tc>
                <a:tc>
                  <a:txBody>
                    <a:bodyPr/>
                    <a:lstStyle/>
                    <a:p>
                      <a:pPr algn="l" rtl="0">
                        <a:lnSpc>
                          <a:spcPct val="100000"/>
                        </a:lnSpc>
                      </a:pPr>
                      <a:r>
                        <a:rPr lang="fr-FR" sz="1150" b="0" i="0" u="none" baseline="0" dirty="0">
                          <a:latin typeface="+mn-lt"/>
                        </a:rPr>
                        <a:t>20-25 °C — Stockage au frais, les flacons doivent être disposés verticalement</a:t>
                      </a:r>
                    </a:p>
                  </a:txBody>
                  <a:tcPr/>
                </a:tc>
                <a:extLst>
                  <a:ext uri="{0D108BD9-81ED-4DB2-BD59-A6C34878D82A}">
                    <a16:rowId xmlns="" xmlns:a16="http://schemas.microsoft.com/office/drawing/2014/main" val="10006"/>
                  </a:ext>
                </a:extLst>
              </a:tr>
              <a:tr h="457200">
                <a:tc>
                  <a:txBody>
                    <a:bodyPr/>
                    <a:lstStyle/>
                    <a:p>
                      <a:pPr algn="l" rtl="0">
                        <a:lnSpc>
                          <a:spcPct val="100000"/>
                        </a:lnSpc>
                      </a:pPr>
                      <a:r>
                        <a:rPr lang="fr-FR" sz="1150" b="0" i="0" u="none" baseline="0">
                          <a:latin typeface="+mn-lt"/>
                        </a:rPr>
                        <a:t>SRO + Zinc</a:t>
                      </a:r>
                    </a:p>
                  </a:txBody>
                  <a:tcPr/>
                </a:tc>
                <a:tc>
                  <a:txBody>
                    <a:bodyPr/>
                    <a:lstStyle/>
                    <a:p>
                      <a:pPr algn="l" rtl="0">
                        <a:lnSpc>
                          <a:spcPct val="100000"/>
                        </a:lnSpc>
                      </a:pPr>
                      <a:r>
                        <a:rPr lang="fr-FR" sz="1150" b="0" i="0" u="none" baseline="0">
                          <a:latin typeface="+mn-lt"/>
                        </a:rPr>
                        <a:t>Santé reproductive, maternelle, néonatale, infantile et des adolescents (RMNCAH)</a:t>
                      </a:r>
                    </a:p>
                  </a:txBody>
                  <a:tcPr/>
                </a:tc>
                <a:tc>
                  <a:txBody>
                    <a:bodyPr/>
                    <a:lstStyle/>
                    <a:p>
                      <a:pPr algn="l" rtl="0">
                        <a:lnSpc>
                          <a:spcPct val="100000"/>
                        </a:lnSpc>
                      </a:pPr>
                      <a:r>
                        <a:rPr lang="fr-FR" sz="1150" b="0" i="0" u="none" baseline="0" dirty="0">
                          <a:latin typeface="+mn-lt"/>
                        </a:rPr>
                        <a:t>Sachet</a:t>
                      </a:r>
                    </a:p>
                  </a:txBody>
                  <a:tcPr/>
                </a:tc>
                <a:tc>
                  <a:txBody>
                    <a:bodyPr/>
                    <a:lstStyle/>
                    <a:p>
                      <a:pPr algn="l" rtl="0">
                        <a:lnSpc>
                          <a:spcPct val="100000"/>
                        </a:lnSpc>
                      </a:pPr>
                      <a:r>
                        <a:rPr lang="fr-FR" sz="1150" b="0" i="0" u="none" baseline="0" dirty="0">
                          <a:latin typeface="+mn-lt"/>
                        </a:rPr>
                        <a:t>Endroit sec et frais</a:t>
                      </a:r>
                      <a:endParaRPr lang="fr-FR" sz="1150" dirty="0">
                        <a:latin typeface="+mn-lt"/>
                      </a:endParaRPr>
                    </a:p>
                  </a:txBody>
                  <a:tcPr/>
                </a:tc>
                <a:extLst>
                  <a:ext uri="{0D108BD9-81ED-4DB2-BD59-A6C34878D82A}">
                    <a16:rowId xmlns="" xmlns:a16="http://schemas.microsoft.com/office/drawing/2014/main" val="10007"/>
                  </a:ext>
                </a:extLst>
              </a:tr>
              <a:tr h="457200">
                <a:tc>
                  <a:txBody>
                    <a:bodyPr/>
                    <a:lstStyle/>
                    <a:p>
                      <a:pPr algn="l" rtl="0">
                        <a:lnSpc>
                          <a:spcPct val="100000"/>
                        </a:lnSpc>
                      </a:pPr>
                      <a:r>
                        <a:rPr lang="fr-FR" sz="1150" b="0" i="0" u="none" baseline="0">
                          <a:latin typeface="+mn-lt"/>
                        </a:rPr>
                        <a:t>Anatoxine tétanique</a:t>
                      </a:r>
                    </a:p>
                  </a:txBody>
                  <a:tcPr/>
                </a:tc>
                <a:tc>
                  <a:txBody>
                    <a:bodyPr/>
                    <a:lstStyle/>
                    <a:p>
                      <a:pPr algn="l" rtl="0">
                        <a:lnSpc>
                          <a:spcPct val="100000"/>
                        </a:lnSpc>
                      </a:pPr>
                      <a:r>
                        <a:rPr lang="fr-FR" sz="1150" b="0" i="0" u="none" baseline="0" dirty="0">
                          <a:latin typeface="+mn-lt"/>
                        </a:rPr>
                        <a:t>Circoncision médicale volontaire et santé reproductive, maternelle, néonatale, infantile et des adolescents</a:t>
                      </a:r>
                    </a:p>
                  </a:txBody>
                  <a:tcPr/>
                </a:tc>
                <a:tc>
                  <a:txBody>
                    <a:bodyPr/>
                    <a:lstStyle/>
                    <a:p>
                      <a:pPr algn="l" rtl="0">
                        <a:lnSpc>
                          <a:spcPct val="100000"/>
                        </a:lnSpc>
                      </a:pPr>
                      <a:r>
                        <a:rPr lang="fr-FR" sz="1150" b="0" i="0" u="none" baseline="0" dirty="0">
                          <a:latin typeface="+mn-lt"/>
                        </a:rPr>
                        <a:t>Flacon</a:t>
                      </a:r>
                    </a:p>
                  </a:txBody>
                  <a:tcPr/>
                </a:tc>
                <a:tc>
                  <a:txBody>
                    <a:bodyPr/>
                    <a:lstStyle/>
                    <a:p>
                      <a:pPr algn="l" rtl="0">
                        <a:lnSpc>
                          <a:spcPct val="100000"/>
                        </a:lnSpc>
                      </a:pPr>
                      <a:r>
                        <a:rPr lang="fr-FR" sz="1150" b="0" i="0" u="none" baseline="0" dirty="0">
                          <a:latin typeface="+mn-lt"/>
                        </a:rPr>
                        <a:t>Stockage au froid (2-8 °C)</a:t>
                      </a:r>
                    </a:p>
                  </a:txBody>
                  <a:tcPr/>
                </a:tc>
                <a:extLst>
                  <a:ext uri="{0D108BD9-81ED-4DB2-BD59-A6C34878D82A}">
                    <a16:rowId xmlns="" xmlns:a16="http://schemas.microsoft.com/office/drawing/2014/main" val="10008"/>
                  </a:ext>
                </a:extLst>
              </a:tr>
              <a:tr h="457200">
                <a:tc>
                  <a:txBody>
                    <a:bodyPr/>
                    <a:lstStyle/>
                    <a:p>
                      <a:pPr algn="l" rtl="0">
                        <a:lnSpc>
                          <a:spcPct val="100000"/>
                        </a:lnSpc>
                      </a:pPr>
                      <a:r>
                        <a:rPr lang="fr-FR" sz="1150" b="0" i="0" u="none" baseline="0" dirty="0">
                          <a:latin typeface="+mn-lt"/>
                        </a:rPr>
                        <a:t>Unités internationales </a:t>
                      </a:r>
                      <a:r>
                        <a:rPr lang="fr-FR" sz="1150" b="0" i="0" u="none" baseline="0" dirty="0" smtClean="0">
                          <a:latin typeface="+mn-lt"/>
                        </a:rPr>
                        <a:t>d’ocytocine</a:t>
                      </a:r>
                      <a:endParaRPr lang="fr-FR" sz="1150" b="0" i="0" u="none" baseline="0" dirty="0">
                        <a:latin typeface="+mn-lt"/>
                      </a:endParaRPr>
                    </a:p>
                  </a:txBody>
                  <a:tcPr/>
                </a:tc>
                <a:tc>
                  <a:txBody>
                    <a:bodyPr/>
                    <a:lstStyle/>
                    <a:p>
                      <a:pPr algn="l" rtl="0">
                        <a:lnSpc>
                          <a:spcPct val="100000"/>
                        </a:lnSpc>
                      </a:pPr>
                      <a:r>
                        <a:rPr lang="fr-FR" sz="1150" b="0" i="0" u="none" baseline="0" dirty="0">
                          <a:latin typeface="+mn-lt"/>
                        </a:rPr>
                        <a:t>Santé reproductive, maternelle, néonatale, infantile et des adolescents (RMNCAH)</a:t>
                      </a:r>
                    </a:p>
                  </a:txBody>
                  <a:tcPr/>
                </a:tc>
                <a:tc>
                  <a:txBody>
                    <a:bodyPr/>
                    <a:lstStyle/>
                    <a:p>
                      <a:pPr algn="l" rtl="0">
                        <a:lnSpc>
                          <a:spcPct val="100000"/>
                        </a:lnSpc>
                      </a:pPr>
                      <a:r>
                        <a:rPr lang="fr-FR" sz="1150" b="0" i="0" u="none" baseline="0" dirty="0">
                          <a:latin typeface="+mn-lt"/>
                        </a:rPr>
                        <a:t>Ampoule</a:t>
                      </a:r>
                    </a:p>
                  </a:txBody>
                  <a:tcPr/>
                </a:tc>
                <a:tc>
                  <a:txBody>
                    <a:bodyPr/>
                    <a:lstStyle/>
                    <a:p>
                      <a:pPr algn="l" rtl="0">
                        <a:lnSpc>
                          <a:spcPct val="100000"/>
                        </a:lnSpc>
                      </a:pPr>
                      <a:r>
                        <a:rPr lang="fr-FR" sz="1150" b="0" i="0" u="none" baseline="0" dirty="0">
                          <a:latin typeface="+mn-lt"/>
                        </a:rPr>
                        <a:t>Stockage au froid (2-8 °C)</a:t>
                      </a:r>
                      <a:endParaRPr lang="fr-FR" sz="1150" dirty="0">
                        <a:latin typeface="+mn-lt"/>
                      </a:endParaRPr>
                    </a:p>
                  </a:txBody>
                  <a:tcPr/>
                </a:tc>
                <a:extLst>
                  <a:ext uri="{0D108BD9-81ED-4DB2-BD59-A6C34878D82A}">
                    <a16:rowId xmlns="" xmlns:a16="http://schemas.microsoft.com/office/drawing/2014/main" val="10009"/>
                  </a:ext>
                </a:extLst>
              </a:tr>
              <a:tr h="457200">
                <a:tc>
                  <a:txBody>
                    <a:bodyPr/>
                    <a:lstStyle/>
                    <a:p>
                      <a:pPr algn="l" rtl="0">
                        <a:lnSpc>
                          <a:spcPct val="100000"/>
                        </a:lnSpc>
                      </a:pPr>
                      <a:r>
                        <a:rPr lang="fr-FR" sz="1150" b="0" i="0" u="none" baseline="0">
                          <a:latin typeface="+mn-lt"/>
                        </a:rPr>
                        <a:t>CTA (AL) 6x4</a:t>
                      </a:r>
                    </a:p>
                  </a:txBody>
                  <a:tcPr/>
                </a:tc>
                <a:tc>
                  <a:txBody>
                    <a:bodyPr/>
                    <a:lstStyle/>
                    <a:p>
                      <a:pPr algn="l" rtl="0">
                        <a:lnSpc>
                          <a:spcPct val="100000"/>
                        </a:lnSpc>
                      </a:pPr>
                      <a:r>
                        <a:rPr lang="fr-FR" sz="1150" b="0" i="0" u="none" baseline="0" dirty="0">
                          <a:latin typeface="+mn-lt"/>
                        </a:rPr>
                        <a:t>Système de soins de santé intégré et paludisme</a:t>
                      </a:r>
                    </a:p>
                  </a:txBody>
                  <a:tcPr/>
                </a:tc>
                <a:tc>
                  <a:txBody>
                    <a:bodyPr/>
                    <a:lstStyle/>
                    <a:p>
                      <a:pPr algn="l" rtl="0">
                        <a:lnSpc>
                          <a:spcPct val="100000"/>
                        </a:lnSpc>
                      </a:pPr>
                      <a:r>
                        <a:rPr lang="fr-FR" sz="1150" b="0" i="0" u="none" baseline="0" dirty="0">
                          <a:latin typeface="+mn-lt"/>
                        </a:rPr>
                        <a:t>Bandes de 24</a:t>
                      </a:r>
                      <a:endParaRPr lang="fr-FR" sz="1150" dirty="0">
                        <a:latin typeface="+mn-lt"/>
                      </a:endParaRPr>
                    </a:p>
                  </a:txBody>
                  <a:tcPr/>
                </a:tc>
                <a:tc>
                  <a:txBody>
                    <a:bodyPr/>
                    <a:lstStyle/>
                    <a:p>
                      <a:pPr algn="l" rtl="0">
                        <a:lnSpc>
                          <a:spcPct val="100000"/>
                        </a:lnSpc>
                      </a:pPr>
                      <a:r>
                        <a:rPr lang="fr-FR" sz="1150" b="0" i="0" u="none" baseline="0" dirty="0">
                          <a:latin typeface="+mn-lt"/>
                        </a:rPr>
                        <a:t>Endroit sec et frais, température inférieure à 25 °C</a:t>
                      </a:r>
                    </a:p>
                  </a:txBody>
                  <a:tcPr/>
                </a:tc>
                <a:extLst>
                  <a:ext uri="{0D108BD9-81ED-4DB2-BD59-A6C34878D82A}">
                    <a16:rowId xmlns="" xmlns:a16="http://schemas.microsoft.com/office/drawing/2014/main" val="10010"/>
                  </a:ext>
                </a:extLst>
              </a:tr>
              <a:tr h="457200">
                <a:tc>
                  <a:txBody>
                    <a:bodyPr/>
                    <a:lstStyle/>
                    <a:p>
                      <a:pPr algn="l" rtl="0">
                        <a:lnSpc>
                          <a:spcPct val="100000"/>
                        </a:lnSpc>
                      </a:pPr>
                      <a:r>
                        <a:rPr lang="fr-FR" sz="1150" b="0" i="0" u="none" baseline="0" dirty="0">
                          <a:latin typeface="+mn-lt"/>
                        </a:rPr>
                        <a:t>Gélule </a:t>
                      </a:r>
                      <a:r>
                        <a:rPr lang="fr-FR" sz="1150" b="0" i="0" u="none" baseline="0" dirty="0" smtClean="0">
                          <a:latin typeface="+mn-lt"/>
                        </a:rPr>
                        <a:t>d’amoxicilline </a:t>
                      </a:r>
                      <a:r>
                        <a:rPr lang="fr-FR" sz="1150" b="0" i="0" u="none" baseline="0" dirty="0">
                          <a:latin typeface="+mn-lt"/>
                        </a:rPr>
                        <a:t>250 mg</a:t>
                      </a:r>
                      <a:endParaRPr lang="fr-FR" sz="1150" dirty="0">
                        <a:latin typeface="+mn-lt"/>
                      </a:endParaRPr>
                    </a:p>
                  </a:txBody>
                  <a:tcPr/>
                </a:tc>
                <a:tc>
                  <a:txBody>
                    <a:bodyPr/>
                    <a:lstStyle/>
                    <a:p>
                      <a:pPr algn="l" rtl="0">
                        <a:lnSpc>
                          <a:spcPct val="100000"/>
                        </a:lnSpc>
                      </a:pPr>
                      <a:r>
                        <a:rPr lang="fr-FR" sz="1150" b="0" i="0" u="none" baseline="0" dirty="0">
                          <a:latin typeface="+mn-lt"/>
                        </a:rPr>
                        <a:t>Système de soins de santé intégré</a:t>
                      </a:r>
                    </a:p>
                  </a:txBody>
                  <a:tcPr/>
                </a:tc>
                <a:tc>
                  <a:txBody>
                    <a:bodyPr/>
                    <a:lstStyle/>
                    <a:p>
                      <a:pPr algn="l" rtl="0">
                        <a:lnSpc>
                          <a:spcPct val="100000"/>
                        </a:lnSpc>
                      </a:pPr>
                      <a:r>
                        <a:rPr lang="fr-FR" sz="1150" b="0" i="0" u="none" baseline="0" dirty="0">
                          <a:latin typeface="+mn-lt"/>
                        </a:rPr>
                        <a:t>Boîte de 1 000 gélules</a:t>
                      </a:r>
                    </a:p>
                  </a:txBody>
                  <a:tcPr/>
                </a:tc>
                <a:tc>
                  <a:txBody>
                    <a:bodyPr/>
                    <a:lstStyle/>
                    <a:p>
                      <a:pPr algn="l" rtl="0">
                        <a:lnSpc>
                          <a:spcPct val="100000"/>
                        </a:lnSpc>
                      </a:pPr>
                      <a:r>
                        <a:rPr lang="fr-FR" sz="1150" b="0" i="0" u="none" baseline="0" dirty="0">
                          <a:latin typeface="+mn-lt"/>
                        </a:rPr>
                        <a:t>Endroit sec et frais, température inférieure à 25 °C</a:t>
                      </a:r>
                    </a:p>
                  </a:txBody>
                  <a:tcPr/>
                </a:tc>
                <a:extLst>
                  <a:ext uri="{0D108BD9-81ED-4DB2-BD59-A6C34878D82A}">
                    <a16:rowId xmlns="" xmlns:a16="http://schemas.microsoft.com/office/drawing/2014/main" val="10011"/>
                  </a:ext>
                </a:extLst>
              </a:tr>
              <a:tr h="457200">
                <a:tc>
                  <a:txBody>
                    <a:bodyPr/>
                    <a:lstStyle/>
                    <a:p>
                      <a:pPr algn="l" rtl="0">
                        <a:lnSpc>
                          <a:spcPct val="100000"/>
                        </a:lnSpc>
                      </a:pPr>
                      <a:r>
                        <a:rPr lang="fr-FR" sz="1150" b="0" i="0" u="none" baseline="0">
                          <a:latin typeface="+mn-lt"/>
                        </a:rPr>
                        <a:t>Comprimés de metformine 500 mg</a:t>
                      </a:r>
                      <a:endParaRPr lang="fr-FR" sz="1150" dirty="0">
                        <a:latin typeface="+mn-lt"/>
                      </a:endParaRPr>
                    </a:p>
                  </a:txBody>
                  <a:tcPr/>
                </a:tc>
                <a:tc>
                  <a:txBody>
                    <a:bodyPr/>
                    <a:lstStyle/>
                    <a:p>
                      <a:pPr algn="l" rtl="0">
                        <a:lnSpc>
                          <a:spcPct val="100000"/>
                        </a:lnSpc>
                      </a:pPr>
                      <a:r>
                        <a:rPr lang="fr-FR" sz="1150" b="0" i="0" u="none" baseline="0">
                          <a:latin typeface="+mn-lt"/>
                        </a:rPr>
                        <a:t>Système de soins de santé intégré et maladies non-transmissibles</a:t>
                      </a:r>
                    </a:p>
                  </a:txBody>
                  <a:tcPr/>
                </a:tc>
                <a:tc>
                  <a:txBody>
                    <a:bodyPr/>
                    <a:lstStyle/>
                    <a:p>
                      <a:pPr algn="l" rtl="0">
                        <a:lnSpc>
                          <a:spcPct val="100000"/>
                        </a:lnSpc>
                      </a:pPr>
                      <a:r>
                        <a:rPr lang="fr-FR" sz="1150" b="0" i="0" u="none" baseline="0" dirty="0">
                          <a:latin typeface="+mn-lt"/>
                        </a:rPr>
                        <a:t>Lot de 100 cachets conditionnés individuellement</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150" b="0" i="0" u="none" baseline="0" dirty="0">
                          <a:latin typeface="+mn-lt"/>
                        </a:rPr>
                        <a:t>Endroit sec et frais, température inférieure à 25 °C</a:t>
                      </a:r>
                    </a:p>
                  </a:txBody>
                  <a:tcPr/>
                </a:tc>
                <a:extLst>
                  <a:ext uri="{0D108BD9-81ED-4DB2-BD59-A6C34878D82A}">
                    <a16:rowId xmlns="" xmlns:a16="http://schemas.microsoft.com/office/drawing/2014/main" val="10012"/>
                  </a:ext>
                </a:extLst>
              </a:tr>
              <a:tr h="457200">
                <a:tc>
                  <a:txBody>
                    <a:bodyPr/>
                    <a:lstStyle/>
                    <a:p>
                      <a:pPr algn="l" rtl="0">
                        <a:lnSpc>
                          <a:spcPct val="100000"/>
                        </a:lnSpc>
                      </a:pPr>
                      <a:r>
                        <a:rPr lang="fr-FR" sz="1150" b="0" i="0" u="none" baseline="0" dirty="0">
                          <a:latin typeface="+mn-lt"/>
                        </a:rPr>
                        <a:t>Déterminer le kit de test rapide pour </a:t>
                      </a:r>
                      <a:r>
                        <a:rPr lang="fr-FR" sz="1150" b="0" i="0" u="none" baseline="0" dirty="0" smtClean="0">
                          <a:latin typeface="+mn-lt"/>
                        </a:rPr>
                        <a:t/>
                      </a:r>
                      <a:br>
                        <a:rPr lang="fr-FR" sz="1150" b="0" i="0" u="none" baseline="0" dirty="0" smtClean="0">
                          <a:latin typeface="+mn-lt"/>
                        </a:rPr>
                      </a:br>
                      <a:r>
                        <a:rPr lang="fr-FR" sz="1150" b="0" i="0" u="none" baseline="0" dirty="0" smtClean="0">
                          <a:latin typeface="+mn-lt"/>
                        </a:rPr>
                        <a:t>le </a:t>
                      </a:r>
                      <a:r>
                        <a:rPr lang="fr-FR" sz="1150" b="0" i="0" u="none" baseline="0" dirty="0">
                          <a:latin typeface="+mn-lt"/>
                        </a:rPr>
                        <a:t>VIH</a:t>
                      </a:r>
                    </a:p>
                  </a:txBody>
                  <a:tcPr/>
                </a:tc>
                <a:tc>
                  <a:txBody>
                    <a:bodyPr/>
                    <a:lstStyle/>
                    <a:p>
                      <a:pPr algn="l" rtl="0">
                        <a:lnSpc>
                          <a:spcPct val="100000"/>
                        </a:lnSpc>
                      </a:pPr>
                      <a:r>
                        <a:rPr lang="fr-FR" sz="1150" b="0" i="0" u="none" baseline="0">
                          <a:latin typeface="+mn-lt"/>
                        </a:rPr>
                        <a:t>VIH</a:t>
                      </a:r>
                    </a:p>
                  </a:txBody>
                  <a:tcPr/>
                </a:tc>
                <a:tc>
                  <a:txBody>
                    <a:bodyPr/>
                    <a:lstStyle/>
                    <a:p>
                      <a:pPr algn="l" rtl="0">
                        <a:lnSpc>
                          <a:spcPct val="100000"/>
                        </a:lnSpc>
                      </a:pPr>
                      <a:r>
                        <a:rPr lang="fr-FR" sz="1150" b="0" i="0" u="none" baseline="0">
                          <a:latin typeface="+mn-lt"/>
                        </a:rPr>
                        <a:t>Test, boîte de 100 le plus souvent</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150" b="0" i="0" u="none" baseline="0" dirty="0">
                          <a:latin typeface="+mn-lt"/>
                        </a:rPr>
                        <a:t>Endroit sec et frais, température inférieure à 25 °C</a:t>
                      </a:r>
                    </a:p>
                  </a:txBody>
                  <a:tcPr/>
                </a:tc>
                <a:extLst>
                  <a:ext uri="{0D108BD9-81ED-4DB2-BD59-A6C34878D82A}">
                    <a16:rowId xmlns="" xmlns:a16="http://schemas.microsoft.com/office/drawing/2014/main" val="10013"/>
                  </a:ext>
                </a:extLst>
              </a:tr>
            </a:tbl>
          </a:graphicData>
        </a:graphic>
      </p:graphicFrame>
    </p:spTree>
    <p:custDataLst>
      <p:tags r:id="rId1"/>
    </p:custDataLst>
    <p:extLst>
      <p:ext uri="{BB962C8B-B14F-4D97-AF65-F5344CB8AC3E}">
        <p14:creationId xmlns:p14="http://schemas.microsoft.com/office/powerpoint/2010/main" val="3611465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4160201"/>
            <a:ext cx="7848600" cy="2554545"/>
          </a:xfrm>
        </p:spPr>
        <p:txBody>
          <a:bodyPr/>
          <a:lstStyle/>
          <a:p>
            <a:pPr algn="l" rtl="0"/>
            <a:r>
              <a:rPr lang="fr-FR" b="0" i="0" u="none" baseline="0" dirty="0"/>
              <a:t>Cartographie de la chaîne </a:t>
            </a:r>
            <a:r>
              <a:rPr lang="fr-FR" b="0" i="0" u="none" baseline="0" dirty="0" smtClean="0"/>
              <a:t>d’approvisionnement</a:t>
            </a:r>
            <a:r>
              <a:rPr lang="fr-FR" dirty="0"/>
              <a:t/>
            </a:r>
            <a:br>
              <a:rPr lang="fr-FR" dirty="0"/>
            </a:br>
            <a:r>
              <a:rPr lang="fr-FR" dirty="0"/>
              <a:t/>
            </a:r>
            <a:br>
              <a:rPr lang="fr-FR" dirty="0"/>
            </a:br>
            <a:r>
              <a:rPr lang="fr-FR" dirty="0"/>
              <a:t/>
            </a:r>
            <a:br>
              <a:rPr lang="fr-FR" dirty="0"/>
            </a:br>
            <a:r>
              <a:rPr lang="fr-FR" b="0" i="1" u="none" baseline="0" dirty="0"/>
              <a:t>Nom, Poste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2781644798"/>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1371600"/>
            <a:ext cx="4001568" cy="5128838"/>
          </a:xfrm>
        </p:spPr>
        <p:txBody>
          <a:bodyPr>
            <a:normAutofit/>
          </a:bodyPr>
          <a:lstStyle/>
          <a:p>
            <a:pPr marL="0" indent="0" algn="l" rtl="0">
              <a:buNone/>
            </a:pPr>
            <a:r>
              <a:rPr lang="fr-FR" b="1" i="0" u="none" baseline="0" dirty="0" smtClean="0">
                <a:solidFill>
                  <a:schemeClr val="tx1">
                    <a:lumMod val="75000"/>
                    <a:lumOff val="25000"/>
                  </a:schemeClr>
                </a:solidFill>
              </a:rPr>
              <a:t>L’atelier </a:t>
            </a:r>
            <a:r>
              <a:rPr lang="fr-FR" b="1" i="0" u="none" baseline="0" dirty="0">
                <a:solidFill>
                  <a:schemeClr val="tx1">
                    <a:lumMod val="75000"/>
                    <a:lumOff val="25000"/>
                  </a:schemeClr>
                </a:solidFill>
              </a:rPr>
              <a:t>de cartographie de </a:t>
            </a:r>
            <a:r>
              <a:rPr lang="fr-FR" b="1" i="0" u="none" baseline="0" dirty="0" smtClean="0">
                <a:solidFill>
                  <a:schemeClr val="tx1">
                    <a:lumMod val="75000"/>
                    <a:lumOff val="25000"/>
                  </a:schemeClr>
                </a:solidFill>
              </a:rPr>
              <a:t/>
            </a:r>
            <a:br>
              <a:rPr lang="fr-FR" b="1" i="0" u="none" baseline="0" dirty="0" smtClean="0">
                <a:solidFill>
                  <a:schemeClr val="tx1">
                    <a:lumMod val="75000"/>
                    <a:lumOff val="25000"/>
                  </a:schemeClr>
                </a:solidFill>
              </a:rPr>
            </a:br>
            <a:r>
              <a:rPr lang="fr-FR" b="1" i="0" u="none" baseline="0" dirty="0" smtClean="0">
                <a:solidFill>
                  <a:schemeClr val="tx1">
                    <a:lumMod val="75000"/>
                    <a:lumOff val="25000"/>
                  </a:schemeClr>
                </a:solidFill>
              </a:rPr>
              <a:t>la </a:t>
            </a:r>
            <a:r>
              <a:rPr lang="fr-FR" b="1" i="0" u="none" baseline="0" dirty="0">
                <a:solidFill>
                  <a:schemeClr val="tx1">
                    <a:lumMod val="75000"/>
                    <a:lumOff val="25000"/>
                  </a:schemeClr>
                </a:solidFill>
              </a:rPr>
              <a:t>chaîne </a:t>
            </a:r>
            <a:r>
              <a:rPr lang="fr-FR" b="1" i="0" u="none" baseline="0" dirty="0" smtClean="0">
                <a:solidFill>
                  <a:schemeClr val="tx1">
                    <a:lumMod val="75000"/>
                    <a:lumOff val="25000"/>
                  </a:schemeClr>
                </a:solidFill>
              </a:rPr>
              <a:t>d’approvisionnement </a:t>
            </a:r>
            <a:r>
              <a:rPr lang="fr-FR" b="1" i="0" u="none" baseline="0" dirty="0">
                <a:solidFill>
                  <a:schemeClr val="tx1">
                    <a:lumMod val="75000"/>
                    <a:lumOff val="25000"/>
                  </a:schemeClr>
                </a:solidFill>
              </a:rPr>
              <a:t>constitue la première étape </a:t>
            </a:r>
            <a:r>
              <a:rPr lang="fr-FR" b="1" i="0" u="none" baseline="0" dirty="0" smtClean="0">
                <a:solidFill>
                  <a:schemeClr val="tx1">
                    <a:lumMod val="75000"/>
                    <a:lumOff val="25000"/>
                  </a:schemeClr>
                </a:solidFill>
              </a:rPr>
              <a:t/>
            </a:r>
            <a:br>
              <a:rPr lang="fr-FR" b="1" i="0" u="none" baseline="0" dirty="0" smtClean="0">
                <a:solidFill>
                  <a:schemeClr val="tx1">
                    <a:lumMod val="75000"/>
                    <a:lumOff val="25000"/>
                  </a:schemeClr>
                </a:solidFill>
              </a:rPr>
            </a:br>
            <a:r>
              <a:rPr lang="fr-FR" b="1" i="0" u="none" baseline="0" dirty="0" smtClean="0">
                <a:solidFill>
                  <a:schemeClr val="tx1">
                    <a:lumMod val="75000"/>
                    <a:lumOff val="25000"/>
                  </a:schemeClr>
                </a:solidFill>
              </a:rPr>
              <a:t>de </a:t>
            </a:r>
            <a:r>
              <a:rPr lang="fr-FR" b="1" i="0" u="none" baseline="0" dirty="0" smtClean="0">
                <a:solidFill>
                  <a:schemeClr val="tx1">
                    <a:lumMod val="75000"/>
                    <a:lumOff val="25000"/>
                  </a:schemeClr>
                </a:solidFill>
              </a:rPr>
              <a:t>l’évaluation</a:t>
            </a:r>
            <a:r>
              <a:rPr lang="fr-FR" b="1" i="0" u="none" baseline="0" dirty="0">
                <a:solidFill>
                  <a:schemeClr val="tx1">
                    <a:lumMod val="75000"/>
                    <a:lumOff val="25000"/>
                  </a:schemeClr>
                </a:solidFill>
              </a:rPr>
              <a:t>. </a:t>
            </a:r>
          </a:p>
          <a:p>
            <a:pPr marL="0" indent="0" algn="l" rtl="0">
              <a:buNone/>
            </a:pPr>
            <a:r>
              <a:rPr lang="fr-FR" b="0" i="0" u="none" baseline="0" dirty="0">
                <a:solidFill>
                  <a:schemeClr val="tx1">
                    <a:lumMod val="75000"/>
                    <a:lumOff val="25000"/>
                  </a:schemeClr>
                </a:solidFill>
              </a:rPr>
              <a:t>Cet exercice a pour but </a:t>
            </a:r>
            <a:r>
              <a:rPr lang="fr-FR" b="0" i="0" u="none" baseline="0" dirty="0" smtClean="0">
                <a:solidFill>
                  <a:schemeClr val="tx1">
                    <a:lumMod val="75000"/>
                    <a:lumOff val="25000"/>
                  </a:schemeClr>
                </a:solidFill>
              </a:rPr>
              <a:t>d’intégrer </a:t>
            </a:r>
            <a:r>
              <a:rPr lang="fr-FR" b="0" i="0" u="none" baseline="0" dirty="0">
                <a:solidFill>
                  <a:schemeClr val="tx1">
                    <a:lumMod val="75000"/>
                    <a:lumOff val="25000"/>
                  </a:schemeClr>
                </a:solidFill>
              </a:rPr>
              <a:t>les parties prenantes essentielles ainsi que le flux de produits et </a:t>
            </a:r>
            <a:r>
              <a:rPr lang="fr-FR" b="0" i="0" u="none" baseline="0" dirty="0" smtClean="0">
                <a:solidFill>
                  <a:schemeClr val="tx1">
                    <a:lumMod val="75000"/>
                    <a:lumOff val="25000"/>
                  </a:schemeClr>
                </a:solidFill>
              </a:rPr>
              <a:t>d’informations </a:t>
            </a:r>
            <a:r>
              <a:rPr lang="fr-FR" b="0" i="0" u="none" baseline="0" dirty="0">
                <a:solidFill>
                  <a:schemeClr val="tx1">
                    <a:lumMod val="75000"/>
                    <a:lumOff val="25000"/>
                  </a:schemeClr>
                </a:solidFill>
              </a:rPr>
              <a:t>dans la chaîne </a:t>
            </a:r>
            <a:r>
              <a:rPr lang="fr-FR" b="0" i="0" u="none" baseline="0" dirty="0" smtClean="0">
                <a:solidFill>
                  <a:schemeClr val="tx1">
                    <a:lumMod val="75000"/>
                    <a:lumOff val="25000"/>
                  </a:schemeClr>
                </a:solidFill>
              </a:rPr>
              <a:t>d’approvisionnement</a:t>
            </a:r>
            <a:r>
              <a:rPr lang="fr-FR" b="0" i="0" u="none" baseline="0" dirty="0">
                <a:solidFill>
                  <a:schemeClr val="tx1">
                    <a:lumMod val="75000"/>
                    <a:lumOff val="25000"/>
                  </a:schemeClr>
                </a:solidFill>
              </a:rPr>
              <a:t>, afin de garantir une représentation exacte de la ou des chaînes </a:t>
            </a:r>
            <a:r>
              <a:rPr lang="fr-FR" b="0" i="0" u="none" baseline="0" dirty="0" smtClean="0">
                <a:solidFill>
                  <a:schemeClr val="tx1">
                    <a:lumMod val="75000"/>
                    <a:lumOff val="25000"/>
                  </a:schemeClr>
                </a:solidFill>
              </a:rPr>
              <a:t>d’approvisionnement </a:t>
            </a:r>
            <a:r>
              <a:rPr lang="fr-FR" b="0" i="0" u="none" baseline="0" dirty="0" smtClean="0">
                <a:solidFill>
                  <a:schemeClr val="tx1">
                    <a:lumMod val="75000"/>
                    <a:lumOff val="25000"/>
                  </a:schemeClr>
                </a:solidFill>
              </a:rPr>
              <a:t/>
            </a:r>
            <a:br>
              <a:rPr lang="fr-FR" b="0" i="0" u="none" baseline="0" dirty="0" smtClean="0">
                <a:solidFill>
                  <a:schemeClr val="tx1">
                    <a:lumMod val="75000"/>
                    <a:lumOff val="25000"/>
                  </a:schemeClr>
                </a:solidFill>
              </a:rPr>
            </a:br>
            <a:r>
              <a:rPr lang="fr-FR" b="0" i="0" u="none" baseline="0" dirty="0" smtClean="0">
                <a:solidFill>
                  <a:schemeClr val="tx1">
                    <a:lumMod val="75000"/>
                    <a:lumOff val="25000"/>
                  </a:schemeClr>
                </a:solidFill>
              </a:rPr>
              <a:t>de </a:t>
            </a:r>
            <a:r>
              <a:rPr lang="fr-FR" b="0" i="0" u="none" baseline="0" dirty="0">
                <a:solidFill>
                  <a:schemeClr val="tx1">
                    <a:lumMod val="75000"/>
                    <a:lumOff val="25000"/>
                  </a:schemeClr>
                </a:solidFill>
              </a:rPr>
              <a:t>santé publique avant la phase </a:t>
            </a:r>
            <a:r>
              <a:rPr lang="fr-FR" b="0" i="0" u="none" baseline="0" dirty="0" smtClean="0">
                <a:solidFill>
                  <a:schemeClr val="tx1">
                    <a:lumMod val="75000"/>
                    <a:lumOff val="25000"/>
                  </a:schemeClr>
                </a:solidFill>
              </a:rPr>
              <a:t/>
            </a:r>
            <a:br>
              <a:rPr lang="fr-FR" b="0" i="0" u="none" baseline="0" dirty="0" smtClean="0">
                <a:solidFill>
                  <a:schemeClr val="tx1">
                    <a:lumMod val="75000"/>
                    <a:lumOff val="25000"/>
                  </a:schemeClr>
                </a:solidFill>
              </a:rPr>
            </a:br>
            <a:r>
              <a:rPr lang="fr-FR" b="0" i="0" u="none" baseline="0" dirty="0" smtClean="0">
                <a:solidFill>
                  <a:schemeClr val="tx1">
                    <a:lumMod val="75000"/>
                    <a:lumOff val="25000"/>
                  </a:schemeClr>
                </a:solidFill>
              </a:rPr>
              <a:t>de </a:t>
            </a:r>
            <a:r>
              <a:rPr lang="fr-FR" b="0" i="0" u="none" baseline="0" dirty="0">
                <a:solidFill>
                  <a:schemeClr val="tx1">
                    <a:lumMod val="75000"/>
                    <a:lumOff val="25000"/>
                  </a:schemeClr>
                </a:solidFill>
              </a:rPr>
              <a:t>collecte des données. </a:t>
            </a:r>
          </a:p>
        </p:txBody>
      </p:sp>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25</a:t>
            </a:fld>
            <a:endParaRPr lang="fr-FR"/>
          </a:p>
        </p:txBody>
      </p:sp>
      <p:sp>
        <p:nvSpPr>
          <p:cNvPr id="6" name="Title 5"/>
          <p:cNvSpPr>
            <a:spLocks noGrp="1"/>
          </p:cNvSpPr>
          <p:nvPr>
            <p:ph type="title"/>
          </p:nvPr>
        </p:nvSpPr>
        <p:spPr>
          <a:xfrm>
            <a:off x="457200" y="188893"/>
            <a:ext cx="7772400" cy="954107"/>
          </a:xfrm>
        </p:spPr>
        <p:txBody>
          <a:bodyPr/>
          <a:lstStyle/>
          <a:p>
            <a:pPr algn="l" rtl="0"/>
            <a:r>
              <a:rPr lang="fr-FR" b="1" i="0" u="none" baseline="0" dirty="0"/>
              <a:t>CARTOGRAPHIE DE LA CHAÎNE </a:t>
            </a:r>
            <a:r>
              <a:rPr lang="fr-FR" b="1" i="0" u="none" baseline="0" dirty="0" smtClean="0"/>
              <a:t>D’APPROVISIONNEMENT</a:t>
            </a:r>
            <a:endParaRPr lang="fr-FR" b="1" i="0" u="none" baseline="0" dirty="0"/>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37664" y="5639851"/>
            <a:ext cx="2743200" cy="859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221986"/>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t>Fabricant/fournisseur</a:t>
            </a:r>
          </a:p>
        </p:txBody>
      </p:sp>
      <p:sp>
        <p:nvSpPr>
          <p:cNvPr id="9" name="Rounded Rectangle 9"/>
          <p:cNvSpPr/>
          <p:nvPr/>
        </p:nvSpPr>
        <p:spPr>
          <a:xfrm>
            <a:off x="1092984" y="2142697"/>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t>Entrepôt central</a:t>
            </a:r>
          </a:p>
        </p:txBody>
      </p:sp>
      <p:sp>
        <p:nvSpPr>
          <p:cNvPr id="10" name="Rounded Rectangle 10"/>
          <p:cNvSpPr/>
          <p:nvPr/>
        </p:nvSpPr>
        <p:spPr>
          <a:xfrm>
            <a:off x="1092984" y="3111440"/>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dirty="0"/>
              <a:t>Entrepôts régionaux</a:t>
            </a:r>
            <a:r>
              <a:rPr lang="fr-FR" sz="1600" b="0" i="0" u="none" baseline="0" dirty="0" smtClean="0"/>
              <a:t>/</a:t>
            </a:r>
            <a:br>
              <a:rPr lang="fr-FR" sz="1600" b="0" i="0" u="none" baseline="0" dirty="0" smtClean="0"/>
            </a:br>
            <a:r>
              <a:rPr lang="fr-FR" sz="1600" b="0" i="0" u="none" baseline="0" dirty="0" smtClean="0"/>
              <a:t>de </a:t>
            </a:r>
            <a:r>
              <a:rPr lang="fr-FR" sz="1600" b="0" i="0" u="none" baseline="0" dirty="0"/>
              <a:t>district</a:t>
            </a:r>
          </a:p>
        </p:txBody>
      </p:sp>
      <p:sp>
        <p:nvSpPr>
          <p:cNvPr id="11" name="Rounded Rectangle 6"/>
          <p:cNvSpPr/>
          <p:nvPr/>
        </p:nvSpPr>
        <p:spPr>
          <a:xfrm>
            <a:off x="732456" y="3999930"/>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Structure sanitaire</a:t>
            </a:r>
          </a:p>
        </p:txBody>
      </p:sp>
      <p:sp>
        <p:nvSpPr>
          <p:cNvPr id="12" name="Rounded Rectangle 12"/>
          <p:cNvSpPr/>
          <p:nvPr/>
        </p:nvSpPr>
        <p:spPr>
          <a:xfrm>
            <a:off x="2616984" y="3999931"/>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Hôpital</a:t>
            </a:r>
          </a:p>
        </p:txBody>
      </p:sp>
      <p:sp>
        <p:nvSpPr>
          <p:cNvPr id="13" name="Rounded Rectangle 13"/>
          <p:cNvSpPr/>
          <p:nvPr/>
        </p:nvSpPr>
        <p:spPr>
          <a:xfrm>
            <a:off x="732456" y="4833139"/>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Patient</a:t>
            </a:r>
          </a:p>
        </p:txBody>
      </p:sp>
      <p:sp>
        <p:nvSpPr>
          <p:cNvPr id="14" name="Rounded Rectangle 14"/>
          <p:cNvSpPr/>
          <p:nvPr/>
        </p:nvSpPr>
        <p:spPr>
          <a:xfrm>
            <a:off x="2616984" y="483813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fr-FR" sz="1600" b="0" i="0" u="none" baseline="0">
                <a:solidFill>
                  <a:schemeClr val="tx1"/>
                </a:solidFill>
              </a:rPr>
              <a:t>Patient</a:t>
            </a:r>
          </a:p>
        </p:txBody>
      </p:sp>
      <p:cxnSp>
        <p:nvCxnSpPr>
          <p:cNvPr id="15" name="Straight Arrow Connector 14"/>
          <p:cNvCxnSpPr>
            <a:stCxn id="8" idx="2"/>
            <a:endCxn id="9" idx="0"/>
          </p:cNvCxnSpPr>
          <p:nvPr/>
        </p:nvCxnSpPr>
        <p:spPr>
          <a:xfrm>
            <a:off x="2453733" y="183158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763934"/>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721040"/>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721040"/>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571999"/>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549103"/>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721040"/>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695131"/>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7045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7901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82067050"/>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839200" cy="400855"/>
          </a:xfrm>
        </p:spPr>
        <p:txBody>
          <a:bodyPr>
            <a:noAutofit/>
          </a:bodyPr>
          <a:lstStyle/>
          <a:p>
            <a:pPr algn="l" rtl="0"/>
            <a:r>
              <a:rPr lang="fr-FR" sz="2400" b="0" i="0" u="none" baseline="0" dirty="0"/>
              <a:t>Exemple de cartographie </a:t>
            </a:r>
            <a:r>
              <a:rPr lang="fr-FR" sz="2400" b="0" i="0" u="none" baseline="0" dirty="0" smtClean="0"/>
              <a:t>d’une </a:t>
            </a:r>
            <a:r>
              <a:rPr lang="fr-FR" sz="2400" b="0" i="0" u="none" baseline="0" dirty="0"/>
              <a:t>chaîne </a:t>
            </a:r>
            <a:r>
              <a:rPr lang="fr-FR" sz="2400" b="0" i="0" u="none" baseline="0" dirty="0" smtClean="0"/>
              <a:t>d’approvisionnement </a:t>
            </a:r>
            <a:r>
              <a:rPr lang="fr-FR" sz="2400" b="0" i="0" u="none" baseline="0" dirty="0"/>
              <a:t>complexe</a:t>
            </a:r>
          </a:p>
        </p:txBody>
      </p:sp>
      <p:sp>
        <p:nvSpPr>
          <p:cNvPr id="4" name="Date Placeholder 3"/>
          <p:cNvSpPr>
            <a:spLocks noGrp="1"/>
          </p:cNvSpPr>
          <p:nvPr>
            <p:ph type="dt" sz="half" idx="10"/>
          </p:nvPr>
        </p:nvSpPr>
        <p:spPr/>
        <p:txBody>
          <a:bodyPr/>
          <a:lstStyle/>
          <a:p>
            <a:pPr algn="l" rtl="0"/>
            <a:fld id="{5B129EE3-CD69-4A0F-982C-29507AE22807}" type="datetime1">
              <a:rPr lang="en-US"/>
              <a:t>4/25/2019</a:t>
            </a:fld>
            <a:endParaRPr lang="fr-FR"/>
          </a:p>
        </p:txBody>
      </p:sp>
      <p:sp>
        <p:nvSpPr>
          <p:cNvPr id="5" name="Footer Placeholder 4"/>
          <p:cNvSpPr>
            <a:spLocks noGrp="1"/>
          </p:cNvSpPr>
          <p:nvPr>
            <p:ph type="ftr" sz="quarter" idx="4294967295"/>
          </p:nvPr>
        </p:nvSpPr>
        <p:spPr>
          <a:xfrm>
            <a:off x="3124200" y="6530079"/>
            <a:ext cx="2895600" cy="184666"/>
          </a:xfrm>
        </p:spPr>
        <p:txBody>
          <a:bodyPr/>
          <a:lstStyle/>
          <a:p>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pPr/>
              <a:t>26</a:t>
            </a:fld>
            <a:endParaRPr lang="fr-FR"/>
          </a:p>
        </p:txBody>
      </p:sp>
      <p:pic>
        <p:nvPicPr>
          <p:cNvPr id="7" name="Picture 6"/>
          <p:cNvPicPr/>
          <p:nvPr/>
        </p:nvPicPr>
        <p:blipFill rotWithShape="1">
          <a:blip r:embed="rId3" cstate="print">
            <a:extLst>
              <a:ext uri="{28A0092B-C50C-407E-A947-70E740481C1C}">
                <a14:useLocalDpi xmlns:a14="http://schemas.microsoft.com/office/drawing/2010/main" val="0"/>
              </a:ext>
            </a:extLst>
          </a:blip>
          <a:srcRect l="10664" t="7331" r="4001" b="11331"/>
          <a:stretch/>
        </p:blipFill>
        <p:spPr bwMode="auto">
          <a:xfrm>
            <a:off x="457200" y="838200"/>
            <a:ext cx="8229600" cy="5876545"/>
          </a:xfrm>
          <a:prstGeom prst="rect">
            <a:avLst/>
          </a:prstGeom>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542437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13545"/>
            <a:ext cx="7772400" cy="400855"/>
          </a:xfrm>
        </p:spPr>
        <p:txBody>
          <a:bodyPr>
            <a:noAutofit/>
          </a:bodyPr>
          <a:lstStyle/>
          <a:p>
            <a:r>
              <a:rPr lang="fr-FR" sz="2400" b="0" i="0" u="none" baseline="0" dirty="0"/>
              <a:t>Exemple de </a:t>
            </a:r>
            <a:r>
              <a:rPr lang="fr-FR" sz="2400" dirty="0"/>
              <a:t>cartographie </a:t>
            </a:r>
            <a:r>
              <a:rPr lang="fr-FR" sz="2400" b="0" i="0" u="none" baseline="0" dirty="0"/>
              <a:t>de la chaîne </a:t>
            </a:r>
            <a:r>
              <a:rPr lang="fr-FR" sz="2400" b="0" i="0" u="none" baseline="0" dirty="0" smtClean="0"/>
              <a:t>d’approvisionnement </a:t>
            </a:r>
            <a:r>
              <a:rPr lang="fr-FR" sz="2400" b="0" i="0" u="none" baseline="0" dirty="0"/>
              <a:t>mondiale </a:t>
            </a:r>
            <a:r>
              <a:rPr lang="fr-FR" sz="2400" b="0" i="0" u="none" baseline="0" dirty="0" smtClean="0"/>
              <a:t>jusqu’au </a:t>
            </a:r>
            <a:r>
              <a:rPr lang="fr-FR" sz="2400" b="0" i="0" u="none" baseline="0" dirty="0"/>
              <a:t>patient</a:t>
            </a:r>
          </a:p>
        </p:txBody>
      </p:sp>
      <p:sp>
        <p:nvSpPr>
          <p:cNvPr id="4" name="Date Placeholder 3"/>
          <p:cNvSpPr>
            <a:spLocks noGrp="1"/>
          </p:cNvSpPr>
          <p:nvPr>
            <p:ph type="dt" sz="half" idx="10"/>
          </p:nvPr>
        </p:nvSpPr>
        <p:spPr/>
        <p:txBody>
          <a:bodyPr/>
          <a:lstStyle/>
          <a:p>
            <a:pPr algn="l" rtl="0"/>
            <a:fld id="{5B129EE3-CD69-4A0F-982C-29507AE22807}" type="datetime1">
              <a:rPr lang="en-US"/>
              <a:t>4/25/2019</a:t>
            </a:fld>
            <a:endParaRPr lang="fr-FR"/>
          </a:p>
        </p:txBody>
      </p:sp>
      <p:sp>
        <p:nvSpPr>
          <p:cNvPr id="5" name="Footer Placeholder 4"/>
          <p:cNvSpPr>
            <a:spLocks noGrp="1"/>
          </p:cNvSpPr>
          <p:nvPr>
            <p:ph type="ftr" sz="quarter" idx="4294967295"/>
          </p:nvPr>
        </p:nvSpPr>
        <p:spPr>
          <a:xfrm>
            <a:off x="3124200" y="6530079"/>
            <a:ext cx="2895600" cy="184666"/>
          </a:xfrm>
        </p:spPr>
        <p:txBody>
          <a:bodyPr/>
          <a:lstStyle/>
          <a:p>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pPr/>
              <a:t>27</a:t>
            </a:fld>
            <a:endParaRPr lang="fr-F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2400" y="935037"/>
            <a:ext cx="8991600" cy="577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353153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13545"/>
            <a:ext cx="8839200" cy="400855"/>
          </a:xfrm>
        </p:spPr>
        <p:txBody>
          <a:bodyPr>
            <a:noAutofit/>
          </a:bodyPr>
          <a:lstStyle/>
          <a:p>
            <a:pPr algn="l" rtl="0"/>
            <a:r>
              <a:rPr lang="fr-FR" sz="2400" b="0" i="0" u="none" baseline="0" dirty="0"/>
              <a:t>Exemple TRÈS clair de cartographie </a:t>
            </a:r>
            <a:r>
              <a:rPr lang="fr-FR" sz="2400" b="0" i="0" u="none" baseline="0" dirty="0" smtClean="0"/>
              <a:t>d’une </a:t>
            </a:r>
            <a:r>
              <a:rPr lang="fr-FR" sz="2400" b="0" i="0" u="none" baseline="0" dirty="0"/>
              <a:t>chaîne </a:t>
            </a:r>
            <a:r>
              <a:rPr lang="fr-FR" sz="2400" b="0" i="0" u="none" baseline="0" dirty="0" smtClean="0"/>
              <a:t/>
            </a:r>
            <a:br>
              <a:rPr lang="fr-FR" sz="2400" b="0" i="0" u="none" baseline="0" dirty="0" smtClean="0"/>
            </a:br>
            <a:r>
              <a:rPr lang="fr-FR" sz="2400" b="0" i="0" u="none" baseline="0" dirty="0" smtClean="0"/>
              <a:t>d’approvisionnement </a:t>
            </a:r>
            <a:r>
              <a:rPr lang="fr-FR" sz="2400" b="0" i="0" u="none" baseline="0" dirty="0"/>
              <a:t>unifiée</a:t>
            </a:r>
          </a:p>
        </p:txBody>
      </p:sp>
      <p:sp>
        <p:nvSpPr>
          <p:cNvPr id="4" name="Date Placeholder 3"/>
          <p:cNvSpPr>
            <a:spLocks noGrp="1"/>
          </p:cNvSpPr>
          <p:nvPr>
            <p:ph type="dt" sz="half" idx="10"/>
          </p:nvPr>
        </p:nvSpPr>
        <p:spPr/>
        <p:txBody>
          <a:bodyPr/>
          <a:lstStyle/>
          <a:p>
            <a:pPr algn="l" rtl="0"/>
            <a:fld id="{5B129EE3-CD69-4A0F-982C-29507AE22807}"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pPr/>
              <a:t>28</a:t>
            </a:fld>
            <a:endParaRPr lang="fr-FR"/>
          </a:p>
        </p:txBody>
      </p:sp>
      <p:pic>
        <p:nvPicPr>
          <p:cNvPr id="7" name="image05.png"/>
          <p:cNvPicPr/>
          <p:nvPr/>
        </p:nvPicPr>
        <p:blipFill>
          <a:blip r:embed="rId3">
            <a:extLst>
              <a:ext uri="{28A0092B-C50C-407E-A947-70E740481C1C}">
                <a14:useLocalDpi xmlns:a14="http://schemas.microsoft.com/office/drawing/2010/main" val="0"/>
              </a:ext>
            </a:extLst>
          </a:blip>
          <a:srcRect l="29807" t="34472" r="30928" b="12179"/>
          <a:stretch>
            <a:fillRect/>
          </a:stretch>
        </p:blipFill>
        <p:spPr>
          <a:xfrm>
            <a:off x="457200" y="838200"/>
            <a:ext cx="8305800" cy="5691879"/>
          </a:xfrm>
          <a:prstGeom prst="rect">
            <a:avLst/>
          </a:prstGeom>
          <a:ln/>
        </p:spPr>
      </p:pic>
    </p:spTree>
    <p:custDataLst>
      <p:tags r:id="rId1"/>
    </p:custDataLst>
    <p:extLst>
      <p:ext uri="{BB962C8B-B14F-4D97-AF65-F5344CB8AC3E}">
        <p14:creationId xmlns:p14="http://schemas.microsoft.com/office/powerpoint/2010/main" val="35945788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15400" cy="400855"/>
          </a:xfrm>
        </p:spPr>
        <p:txBody>
          <a:bodyPr>
            <a:noAutofit/>
          </a:bodyPr>
          <a:lstStyle/>
          <a:p>
            <a:pPr algn="l" rtl="0"/>
            <a:r>
              <a:rPr lang="fr-FR" sz="2400" b="0" i="0" u="none" baseline="0" dirty="0"/>
              <a:t>Exemple – Cartographie de chaînes </a:t>
            </a:r>
            <a:r>
              <a:rPr lang="fr-FR" sz="2400" b="0" i="0" u="none" baseline="0" dirty="0" smtClean="0"/>
              <a:t>d’approvisionnement </a:t>
            </a:r>
            <a:r>
              <a:rPr lang="fr-FR" sz="2400" b="0" i="0" u="none" baseline="0" dirty="0"/>
              <a:t>parallèles</a:t>
            </a:r>
          </a:p>
        </p:txBody>
      </p:sp>
      <p:sp>
        <p:nvSpPr>
          <p:cNvPr id="4" name="Date Placeholder 3"/>
          <p:cNvSpPr>
            <a:spLocks noGrp="1"/>
          </p:cNvSpPr>
          <p:nvPr>
            <p:ph type="dt" sz="half" idx="10"/>
          </p:nvPr>
        </p:nvSpPr>
        <p:spPr/>
        <p:txBody>
          <a:bodyPr/>
          <a:lstStyle/>
          <a:p>
            <a:pPr algn="l" rtl="0"/>
            <a:fld id="{5B129EE3-CD69-4A0F-982C-29507AE22807}" type="datetime1">
              <a:rPr lang="en-US"/>
              <a:t>4/25/2019</a:t>
            </a:fld>
            <a:endParaRPr lang="fr-FR"/>
          </a:p>
        </p:txBody>
      </p:sp>
      <p:sp>
        <p:nvSpPr>
          <p:cNvPr id="5" name="Footer Placeholder 4"/>
          <p:cNvSpPr>
            <a:spLocks noGrp="1"/>
          </p:cNvSpPr>
          <p:nvPr>
            <p:ph type="ftr" sz="quarter" idx="4294967295"/>
          </p:nvPr>
        </p:nvSpPr>
        <p:spPr>
          <a:xfrm>
            <a:off x="3124200" y="6530079"/>
            <a:ext cx="2895600" cy="184666"/>
          </a:xfrm>
        </p:spPr>
        <p:txBody>
          <a:bodyPr/>
          <a:lstStyle/>
          <a:p>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pPr/>
              <a:t>29</a:t>
            </a:fld>
            <a:endParaRPr lang="fr-FR"/>
          </a:p>
        </p:txBody>
      </p:sp>
      <p:pic>
        <p:nvPicPr>
          <p:cNvPr id="8" name="image06.png"/>
          <p:cNvPicPr/>
          <p:nvPr/>
        </p:nvPicPr>
        <p:blipFill rotWithShape="1">
          <a:blip r:embed="rId3"/>
          <a:srcRect l="34484" t="15098" r="27242"/>
          <a:stretch/>
        </p:blipFill>
        <p:spPr>
          <a:xfrm rot="5400000">
            <a:off x="1530118" y="-214862"/>
            <a:ext cx="6007565" cy="78486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Rectangle 2"/>
          <p:cNvSpPr/>
          <p:nvPr/>
        </p:nvSpPr>
        <p:spPr>
          <a:xfrm>
            <a:off x="2819400" y="2362200"/>
            <a:ext cx="381000" cy="76200"/>
          </a:xfrm>
          <a:prstGeom prst="rect">
            <a:avLst/>
          </a:prstGeom>
          <a:gradFill>
            <a:gsLst>
              <a:gs pos="0">
                <a:schemeClr val="bg1"/>
              </a:gs>
              <a:gs pos="100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a:p>
        </p:txBody>
      </p:sp>
    </p:spTree>
    <p:custDataLst>
      <p:tags r:id="rId1"/>
    </p:custDataLst>
    <p:extLst>
      <p:ext uri="{BB962C8B-B14F-4D97-AF65-F5344CB8AC3E}">
        <p14:creationId xmlns:p14="http://schemas.microsoft.com/office/powerpoint/2010/main" val="2414886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rtl="0"/>
            <a:r>
              <a:rPr lang="fr-FR" b="0" i="0" u="none" baseline="0"/>
              <a:t>REMARQUES PRÉLIMINAIRES</a:t>
            </a:r>
          </a:p>
        </p:txBody>
      </p:sp>
      <p:sp>
        <p:nvSpPr>
          <p:cNvPr id="4" name="Date Placeholder 3"/>
          <p:cNvSpPr>
            <a:spLocks noGrp="1"/>
          </p:cNvSpPr>
          <p:nvPr>
            <p:ph type="dt" sz="half" idx="10"/>
          </p:nvPr>
        </p:nvSpPr>
        <p:spPr/>
        <p:txBody>
          <a:bodyPr/>
          <a:lstStyle/>
          <a:p>
            <a:pPr algn="l" rtl="0"/>
            <a:fld id="{AC8B20C7-D5C1-4C36-B53C-46EEFE101D82}" type="datetime1">
              <a:rPr lang="en-US"/>
              <a:t>4/25/2019</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pPr algn="r" rtl="0"/>
            <a:fld id="{A3E3E7B1-5544-488D-89C9-1CBD4FE25131}" type="slidenum">
              <a:rPr/>
              <a:t>3</a:t>
            </a:fld>
            <a:endParaRPr lang="fr-FR" dirty="0"/>
          </a:p>
        </p:txBody>
      </p:sp>
    </p:spTree>
    <p:extLst>
      <p:ext uri="{BB962C8B-B14F-4D97-AF65-F5344CB8AC3E}">
        <p14:creationId xmlns:p14="http://schemas.microsoft.com/office/powerpoint/2010/main" val="975039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 y="76200"/>
            <a:ext cx="8229600" cy="758825"/>
          </a:xfrm>
        </p:spPr>
        <p:txBody>
          <a:bodyPr>
            <a:normAutofit fontScale="90000"/>
          </a:bodyPr>
          <a:lstStyle/>
          <a:p>
            <a:r>
              <a:rPr lang="fr-FR" sz="2400" b="1" i="0" u="none" baseline="0" dirty="0"/>
              <a:t>Cartographie de la chaîne </a:t>
            </a:r>
            <a:r>
              <a:rPr lang="fr-FR" sz="2400" b="1" i="0" u="none" baseline="0" dirty="0" smtClean="0"/>
              <a:t>d’approvisionnement </a:t>
            </a:r>
            <a:r>
              <a:rPr lang="fr-FR" sz="2400" b="1" i="0" u="none" baseline="0" dirty="0"/>
              <a:t>du pays X [créée lors de </a:t>
            </a:r>
            <a:r>
              <a:rPr lang="fr-FR" sz="2400" b="1" i="0" u="none" baseline="0" dirty="0" smtClean="0"/>
              <a:t>l’exercice </a:t>
            </a:r>
            <a:r>
              <a:rPr lang="fr-FR" sz="2400" b="1" i="0" u="none" baseline="0" dirty="0"/>
              <a:t>de </a:t>
            </a:r>
            <a:r>
              <a:rPr lang="fr-FR" sz="2400" b="1" dirty="0"/>
              <a:t>cartographie] </a:t>
            </a:r>
            <a:endParaRPr lang="fr-FR" sz="2400" b="1" i="0" u="none" baseline="0" dirty="0"/>
          </a:p>
        </p:txBody>
      </p:sp>
    </p:spTree>
    <p:custDataLst>
      <p:tags r:id="rId1"/>
    </p:custDataLst>
    <p:extLst>
      <p:ext uri="{BB962C8B-B14F-4D97-AF65-F5344CB8AC3E}">
        <p14:creationId xmlns:p14="http://schemas.microsoft.com/office/powerpoint/2010/main" val="231447957"/>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114800"/>
            <a:ext cx="7162800" cy="2554545"/>
          </a:xfrm>
        </p:spPr>
        <p:txBody>
          <a:bodyPr/>
          <a:lstStyle/>
          <a:p>
            <a:pPr algn="l" rtl="0"/>
            <a:r>
              <a:rPr lang="fr-FR" b="0" i="0" u="none" baseline="0" dirty="0"/>
              <a:t>PRÉSENTATION DE LA TABLETTE </a:t>
            </a:r>
            <a:r>
              <a:rPr lang="fr-FR" b="0" i="0" u="none" baseline="0" dirty="0" smtClean="0"/>
              <a:t/>
            </a:r>
            <a:br>
              <a:rPr lang="fr-FR" b="0" i="0" u="none" baseline="0" dirty="0" smtClean="0"/>
            </a:br>
            <a:r>
              <a:rPr lang="fr-FR" b="0" i="0" u="none" baseline="0" dirty="0" smtClean="0"/>
              <a:t>DE </a:t>
            </a:r>
            <a:r>
              <a:rPr lang="fr-FR" b="0" i="0" u="none" baseline="0" dirty="0"/>
              <a:t>COLLECTE DE DONNÉES </a:t>
            </a:r>
            <a:r>
              <a:rPr lang="fr-FR" dirty="0"/>
              <a:t/>
            </a:r>
            <a:br>
              <a:rPr lang="fr-FR" dirty="0"/>
            </a:br>
            <a:r>
              <a:rPr lang="fr-FR" b="0" i="0" u="none" baseline="0" dirty="0"/>
              <a:t>- Avec la tablette</a:t>
            </a:r>
            <a:r>
              <a:rPr lang="fr-FR" dirty="0"/>
              <a:t/>
            </a:r>
            <a:br>
              <a:rPr lang="fr-FR" dirty="0"/>
            </a:br>
            <a:r>
              <a:rPr lang="fr-FR" i="1" dirty="0"/>
              <a:t/>
            </a:r>
            <a:br>
              <a:rPr lang="fr-FR" i="1" dirty="0"/>
            </a:br>
            <a:r>
              <a:rPr lang="fr-FR" b="0" i="1" u="none" baseline="0" dirty="0"/>
              <a:t>Nom, Poste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418627011"/>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2895600"/>
            <a:ext cx="3276600" cy="1241157"/>
          </a:xfrm>
        </p:spPr>
        <p:txBody>
          <a:bodyPr>
            <a:noAutofit/>
          </a:bodyPr>
          <a:lstStyle/>
          <a:p>
            <a:pPr algn="l" rtl="0"/>
            <a:r>
              <a:rPr lang="fr-FR" b="1" i="0" u="none" baseline="0" dirty="0">
                <a:cs typeface="Arial" charset="0"/>
              </a:rPr>
              <a:t>La tablette servira à la collecte des données</a:t>
            </a:r>
            <a:r>
              <a:rPr lang="fr-FR" b="0" i="0" u="none" baseline="0" dirty="0">
                <a:cs typeface="Arial" charset="0"/>
              </a:rPr>
              <a:t> aux niveaux périphérique, intermédiaire et central de la chaîne </a:t>
            </a:r>
            <a:r>
              <a:rPr lang="fr-FR" b="0" i="0" u="none" baseline="0" dirty="0" smtClean="0">
                <a:cs typeface="Arial" charset="0"/>
              </a:rPr>
              <a:t>d’approvisionnement</a:t>
            </a:r>
            <a:r>
              <a:rPr lang="fr-FR" b="0" i="0" u="none" baseline="0" dirty="0">
                <a:cs typeface="Arial" charset="0"/>
              </a:rPr>
              <a:t>. </a:t>
            </a:r>
          </a:p>
        </p:txBody>
      </p:sp>
      <p:pic>
        <p:nvPicPr>
          <p:cNvPr id="2" name="Picture 1"/>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8562" t="6315" r="9333" b="11273"/>
          <a:stretch/>
        </p:blipFill>
        <p:spPr>
          <a:xfrm rot="5400000">
            <a:off x="3238500" y="1028701"/>
            <a:ext cx="6095998" cy="4800599"/>
          </a:xfrm>
          <a:prstGeom prst="rect">
            <a:avLst/>
          </a:prstGeom>
        </p:spPr>
      </p:pic>
    </p:spTree>
    <p:custDataLst>
      <p:tags r:id="rId1"/>
    </p:custDataLst>
    <p:extLst>
      <p:ext uri="{BB962C8B-B14F-4D97-AF65-F5344CB8AC3E}">
        <p14:creationId xmlns:p14="http://schemas.microsoft.com/office/powerpoint/2010/main" val="3821066047"/>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609600" y="598868"/>
            <a:ext cx="8229600" cy="758825"/>
          </a:xfrm>
        </p:spPr>
        <p:txBody>
          <a:bodyPr>
            <a:noAutofit/>
          </a:bodyPr>
          <a:lstStyle/>
          <a:p>
            <a:pPr algn="ctr" rtl="0" eaLnBrk="1" hangingPunct="1"/>
            <a:r>
              <a:rPr lang="fr-FR" b="1" i="0" u="none" baseline="0" dirty="0">
                <a:cs typeface="Arial" charset="0"/>
              </a:rPr>
              <a:t>Prenez la tablette en main et repérez les </a:t>
            </a:r>
            <a:r>
              <a:rPr lang="fr-FR" b="1" i="0" u="none" baseline="0" dirty="0" smtClean="0">
                <a:cs typeface="Arial" charset="0"/>
              </a:rPr>
              <a:t>boutons </a:t>
            </a:r>
            <a:r>
              <a:rPr lang="fr-FR" b="1" i="0" u="none" baseline="0" dirty="0">
                <a:cs typeface="Arial" charset="0"/>
              </a:rPr>
              <a:t>permettant de la faire fonctionner.</a:t>
            </a:r>
          </a:p>
        </p:txBody>
      </p:sp>
      <p:pic>
        <p:nvPicPr>
          <p:cNvPr id="20483" name="Picture 3" descr="C:\Users\jkamunyori\Desktop\Moz\Mozambique\Pics\samsung-galaxy-tab-3-7-inch-sm-t210-t210r-user-manual-keys-part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828800"/>
            <a:ext cx="528002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ZoneTexte 4"/>
          <p:cNvSpPr txBox="1">
            <a:spLocks noChangeArrowheads="1"/>
          </p:cNvSpPr>
          <p:nvPr/>
        </p:nvSpPr>
        <p:spPr bwMode="auto">
          <a:xfrm>
            <a:off x="1600200" y="2209800"/>
            <a:ext cx="1676400" cy="35394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algn="r" rtl="0" eaLnBrk="1" hangingPunct="1">
              <a:spcBef>
                <a:spcPct val="0"/>
              </a:spcBef>
              <a:buClrTx/>
              <a:buFontTx/>
              <a:buNone/>
            </a:pPr>
            <a:r>
              <a:rPr lang="fr-FR" sz="1600" b="1" i="0" u="none" baseline="0" dirty="0">
                <a:solidFill>
                  <a:srgbClr val="000000"/>
                </a:solidFill>
                <a:latin typeface="Arial" charset="0"/>
                <a:ea typeface="Arial" charset="0"/>
                <a:cs typeface="Arial" charset="0"/>
              </a:rPr>
              <a:t>Capteur de luminosité</a:t>
            </a: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r>
              <a:rPr lang="fr-FR" sz="1600" b="1" i="0" u="none" baseline="0" dirty="0">
                <a:solidFill>
                  <a:srgbClr val="000000"/>
                </a:solidFill>
                <a:latin typeface="Arial" charset="0"/>
                <a:ea typeface="Arial" charset="0"/>
                <a:cs typeface="Arial" charset="0"/>
              </a:rPr>
              <a:t>Écran tactile</a:t>
            </a: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r>
              <a:rPr lang="fr-FR" sz="1600" b="1" i="0" u="none" baseline="0" dirty="0">
                <a:solidFill>
                  <a:srgbClr val="000000"/>
                </a:solidFill>
                <a:latin typeface="Arial" charset="0"/>
                <a:ea typeface="Arial" charset="0"/>
                <a:cs typeface="Arial" charset="0"/>
              </a:rPr>
              <a:t>Bouton Accueil</a:t>
            </a: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rtl="0" eaLnBrk="1" hangingPunct="1">
              <a:spcBef>
                <a:spcPct val="0"/>
              </a:spcBef>
              <a:buClrTx/>
              <a:buFontTx/>
              <a:buNone/>
            </a:pPr>
            <a:r>
              <a:rPr lang="fr-FR" sz="1600" b="1" i="0" u="none" baseline="0" dirty="0">
                <a:solidFill>
                  <a:srgbClr val="000000"/>
                </a:solidFill>
                <a:latin typeface="Arial" charset="0"/>
                <a:ea typeface="Arial" charset="0"/>
                <a:cs typeface="Arial" charset="0"/>
              </a:rPr>
              <a:t>Touche Menu</a:t>
            </a:r>
            <a:endParaRPr lang="fr-FR" altLang="en-US" sz="1600" b="1" dirty="0">
              <a:solidFill>
                <a:srgbClr val="000000"/>
              </a:solidFill>
              <a:latin typeface="Arial" charset="0"/>
              <a:ea typeface="Arial" charset="0"/>
              <a:cs typeface="Arial" charset="0"/>
            </a:endParaRPr>
          </a:p>
        </p:txBody>
      </p:sp>
      <p:sp>
        <p:nvSpPr>
          <p:cNvPr id="20485" name="ZoneTexte 5"/>
          <p:cNvSpPr txBox="1">
            <a:spLocks noChangeArrowheads="1"/>
          </p:cNvSpPr>
          <p:nvPr/>
        </p:nvSpPr>
        <p:spPr bwMode="auto">
          <a:xfrm>
            <a:off x="5867400" y="1897487"/>
            <a:ext cx="2133600" cy="40318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algn="l" rtl="0" eaLnBrk="1" hangingPunct="1">
              <a:spcBef>
                <a:spcPct val="0"/>
              </a:spcBef>
              <a:buClrTx/>
              <a:buFontTx/>
              <a:buNone/>
            </a:pPr>
            <a:r>
              <a:rPr lang="fr-FR" sz="1600" b="1" i="0" u="none" baseline="0" dirty="0">
                <a:solidFill>
                  <a:srgbClr val="000000"/>
                </a:solidFill>
                <a:latin typeface="Arial" charset="0"/>
                <a:ea typeface="Arial" charset="0"/>
                <a:cs typeface="Arial" charset="0"/>
              </a:rPr>
              <a:t>Appareil photo avant</a:t>
            </a:r>
          </a:p>
          <a:p>
            <a:pPr algn="l"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l" rtl="0" eaLnBrk="1" hangingPunct="1">
              <a:spcBef>
                <a:spcPct val="0"/>
              </a:spcBef>
              <a:buClrTx/>
              <a:buFontTx/>
              <a:buNone/>
            </a:pPr>
            <a:r>
              <a:rPr lang="fr-FR" sz="1600" b="1" i="0" u="none" baseline="0" dirty="0">
                <a:solidFill>
                  <a:srgbClr val="000000"/>
                </a:solidFill>
                <a:latin typeface="Arial" charset="0"/>
                <a:ea typeface="Arial" charset="0"/>
                <a:cs typeface="Arial" charset="0"/>
              </a:rPr>
              <a:t>Prise pour écouteurs</a:t>
            </a:r>
            <a:endParaRPr lang="fr-FR" altLang="en-US" sz="1600" b="1" dirty="0">
              <a:solidFill>
                <a:srgbClr val="000000"/>
              </a:solidFill>
              <a:latin typeface="Arial" charset="0"/>
              <a:ea typeface="Arial" charset="0"/>
              <a:cs typeface="Arial" charset="0"/>
            </a:endParaRPr>
          </a:p>
          <a:p>
            <a:pPr algn="l"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l"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l" rtl="0" eaLnBrk="1" hangingPunct="1">
              <a:spcBef>
                <a:spcPct val="0"/>
              </a:spcBef>
              <a:buClrTx/>
              <a:buFontTx/>
              <a:buNone/>
            </a:pPr>
            <a:r>
              <a:rPr lang="fr-FR" sz="1600" b="1" i="0" u="none" baseline="0" dirty="0">
                <a:solidFill>
                  <a:srgbClr val="000000"/>
                </a:solidFill>
                <a:latin typeface="Arial" charset="0"/>
                <a:ea typeface="Arial" charset="0"/>
                <a:cs typeface="Arial" charset="0"/>
              </a:rPr>
              <a:t>Bouton Marche/Arrêt</a:t>
            </a:r>
            <a:endParaRPr lang="fr-FR" altLang="en-US" sz="1600" b="1" dirty="0">
              <a:solidFill>
                <a:srgbClr val="000000"/>
              </a:solidFill>
              <a:latin typeface="Arial" charset="0"/>
              <a:ea typeface="Arial" charset="0"/>
              <a:cs typeface="Arial" charset="0"/>
            </a:endParaRPr>
          </a:p>
          <a:p>
            <a:pPr algn="l"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l"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l"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l"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l"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l" rtl="0" eaLnBrk="1" hangingPunct="1">
              <a:spcBef>
                <a:spcPct val="0"/>
              </a:spcBef>
              <a:buClrTx/>
              <a:buFontTx/>
              <a:buNone/>
            </a:pPr>
            <a:r>
              <a:rPr lang="fr-FR" sz="1600" b="1" i="0" u="none" baseline="0" dirty="0">
                <a:solidFill>
                  <a:srgbClr val="000000"/>
                </a:solidFill>
                <a:latin typeface="Arial" charset="0"/>
                <a:ea typeface="Arial" charset="0"/>
                <a:cs typeface="Arial" charset="0"/>
              </a:rPr>
              <a:t>Touche Retour</a:t>
            </a:r>
            <a:endParaRPr lang="fr-FR" altLang="en-US" sz="1600" b="1" dirty="0">
              <a:solidFill>
                <a:srgbClr val="000000"/>
              </a:solidFill>
              <a:latin typeface="Arial" charset="0"/>
              <a:ea typeface="Arial" charset="0"/>
              <a:cs typeface="Arial" charset="0"/>
            </a:endParaRPr>
          </a:p>
          <a:p>
            <a:pPr algn="l" rtl="0" eaLnBrk="1" hangingPunct="1">
              <a:spcBef>
                <a:spcPct val="0"/>
              </a:spcBef>
              <a:buClrTx/>
              <a:buFontTx/>
              <a:buNone/>
            </a:pPr>
            <a:endParaRPr lang="fr-FR" altLang="en-US" sz="1600" b="1" dirty="0">
              <a:solidFill>
                <a:srgbClr val="000000"/>
              </a:solidFill>
              <a:latin typeface="Arial" charset="0"/>
              <a:ea typeface="Arial" charset="0"/>
              <a:cs typeface="Arial" charset="0"/>
            </a:endParaRPr>
          </a:p>
        </p:txBody>
      </p:sp>
    </p:spTree>
    <p:custDataLst>
      <p:tags r:id="rId1"/>
    </p:custDataLst>
    <p:extLst>
      <p:ext uri="{BB962C8B-B14F-4D97-AF65-F5344CB8AC3E}">
        <p14:creationId xmlns:p14="http://schemas.microsoft.com/office/powerpoint/2010/main" val="535276956"/>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66457" y="838200"/>
            <a:ext cx="8153400" cy="1219200"/>
          </a:xfrm>
        </p:spPr>
        <p:txBody>
          <a:bodyPr>
            <a:noAutofit/>
          </a:bodyPr>
          <a:lstStyle/>
          <a:p>
            <a:pPr algn="ctr" rtl="0" eaLnBrk="1" hangingPunct="1"/>
            <a:r>
              <a:rPr lang="fr-FR" b="1" i="0" u="none" baseline="0" dirty="0">
                <a:cs typeface="Arial" charset="0"/>
              </a:rPr>
              <a:t>La tablette possède un écran tactile :</a:t>
            </a:r>
            <a:r>
              <a:rPr lang="fr-FR" b="1" i="0" u="none" baseline="0" dirty="0"/>
              <a:t> </a:t>
            </a:r>
            <a:r>
              <a:rPr lang="fr-FR" b="1" i="0" u="none" baseline="0" dirty="0" smtClean="0"/>
              <a:t/>
            </a:r>
            <a:br>
              <a:rPr lang="fr-FR" b="1" i="0" u="none" baseline="0" dirty="0" smtClean="0"/>
            </a:br>
            <a:r>
              <a:rPr lang="fr-FR" b="1" i="0" u="none" baseline="0" dirty="0" smtClean="0"/>
              <a:t>un </a:t>
            </a:r>
            <a:r>
              <a:rPr lang="fr-FR" b="1" i="0" u="none" baseline="0" dirty="0"/>
              <a:t>glissement du doigt permet la navigation </a:t>
            </a:r>
            <a:r>
              <a:rPr lang="fr-FR" b="1" i="0" u="none" baseline="0" dirty="0" smtClean="0"/>
              <a:t/>
            </a:r>
            <a:br>
              <a:rPr lang="fr-FR" b="1" i="0" u="none" baseline="0" dirty="0" smtClean="0"/>
            </a:br>
            <a:r>
              <a:rPr lang="fr-FR" b="1" i="0" u="none" baseline="0" dirty="0" smtClean="0"/>
              <a:t>et </a:t>
            </a:r>
            <a:r>
              <a:rPr lang="fr-FR" b="1" i="0" u="none" baseline="0" dirty="0"/>
              <a:t>une pression du doigt permet </a:t>
            </a:r>
            <a:r>
              <a:rPr lang="fr-FR" b="1" i="0" u="none" baseline="0" dirty="0" smtClean="0"/>
              <a:t/>
            </a:r>
            <a:br>
              <a:rPr lang="fr-FR" b="1" i="0" u="none" baseline="0" dirty="0" smtClean="0"/>
            </a:br>
            <a:r>
              <a:rPr lang="fr-FR" b="1" i="0" u="none" baseline="0" dirty="0" smtClean="0"/>
              <a:t>de </a:t>
            </a:r>
            <a:r>
              <a:rPr lang="fr-FR" b="1" i="0" u="none" baseline="0" dirty="0"/>
              <a:t>sélectionner une fonction.</a:t>
            </a:r>
            <a:endParaRPr lang="fr-FR" altLang="en-US" b="1" dirty="0">
              <a:cs typeface="Arial" charset="0"/>
            </a:endParaRPr>
          </a:p>
        </p:txBody>
      </p:sp>
      <p:pic>
        <p:nvPicPr>
          <p:cNvPr id="21507" name="Picture 4" descr="C:\Users\jkamunyori\Desktop\Moz\Mozambique\Pics\tablet-phone-swipe-directio.png"/>
          <p:cNvPicPr>
            <a:picLocks noChangeAspect="1" noChangeArrowheads="1"/>
          </p:cNvPicPr>
          <p:nvPr/>
        </p:nvPicPr>
        <p:blipFill rotWithShape="1">
          <a:blip r:embed="rId3">
            <a:clrChange>
              <a:clrFrom>
                <a:srgbClr val="50565E"/>
              </a:clrFrom>
              <a:clrTo>
                <a:srgbClr val="50565E">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t="17362" b="16460"/>
          <a:stretch/>
        </p:blipFill>
        <p:spPr bwMode="auto">
          <a:xfrm>
            <a:off x="838200" y="2286000"/>
            <a:ext cx="427879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descr="C:\Users\jkamunyori\Desktop\Moz\Mozambique\Pics\tnav-touch-tablets.pn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9036" y="1828800"/>
            <a:ext cx="2695575"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828800" y="4951412"/>
            <a:ext cx="2286000" cy="839788"/>
          </a:xfrm>
          <a:prstGeom prst="wedgeRectCallout">
            <a:avLst>
              <a:gd name="adj1" fmla="val -50319"/>
              <a:gd name="adj2" fmla="val -12125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b="0" i="0" u="none" baseline="0">
                <a:solidFill>
                  <a:prstClr val="white"/>
                </a:solidFill>
              </a:rPr>
              <a:t>Faites glisser votre doigt pour naviguer.</a:t>
            </a:r>
          </a:p>
        </p:txBody>
      </p:sp>
      <p:sp>
        <p:nvSpPr>
          <p:cNvPr id="8" name="Rectangular Callout 7"/>
          <p:cNvSpPr/>
          <p:nvPr/>
        </p:nvSpPr>
        <p:spPr>
          <a:xfrm>
            <a:off x="5638800" y="5627687"/>
            <a:ext cx="2362200" cy="612775"/>
          </a:xfrm>
          <a:prstGeom prst="wedgeRectCallout">
            <a:avLst>
              <a:gd name="adj1" fmla="val -16789"/>
              <a:gd name="adj2" fmla="val -15135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b="0" i="0" u="none" baseline="0" dirty="0">
                <a:solidFill>
                  <a:prstClr val="white"/>
                </a:solidFill>
              </a:rPr>
              <a:t>Touchez </a:t>
            </a:r>
            <a:r>
              <a:rPr lang="fr-FR" b="0" i="0" u="none" baseline="0" dirty="0" smtClean="0">
                <a:solidFill>
                  <a:prstClr val="white"/>
                </a:solidFill>
              </a:rPr>
              <a:t>l’écran </a:t>
            </a:r>
            <a:r>
              <a:rPr lang="fr-FR" b="0" i="0" u="none" baseline="0" dirty="0">
                <a:solidFill>
                  <a:prstClr val="white"/>
                </a:solidFill>
              </a:rPr>
              <a:t>pour effectuer la sélection.</a:t>
            </a:r>
          </a:p>
        </p:txBody>
      </p:sp>
    </p:spTree>
    <p:custDataLst>
      <p:tags r:id="rId1"/>
    </p:custDataLst>
    <p:extLst>
      <p:ext uri="{BB962C8B-B14F-4D97-AF65-F5344CB8AC3E}">
        <p14:creationId xmlns:p14="http://schemas.microsoft.com/office/powerpoint/2010/main" val="120408631"/>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58286"/>
          <a:stretch/>
        </p:blipFill>
        <p:spPr>
          <a:xfrm>
            <a:off x="4648200" y="3810000"/>
            <a:ext cx="4286250" cy="2860719"/>
          </a:xfrm>
          <a:prstGeom prst="rect">
            <a:avLst/>
          </a:prstGeom>
        </p:spPr>
      </p:pic>
      <p:sp>
        <p:nvSpPr>
          <p:cNvPr id="23554" name="Title 3"/>
          <p:cNvSpPr>
            <a:spLocks noGrp="1"/>
          </p:cNvSpPr>
          <p:nvPr>
            <p:ph type="title"/>
          </p:nvPr>
        </p:nvSpPr>
        <p:spPr>
          <a:xfrm>
            <a:off x="838200" y="2667000"/>
            <a:ext cx="3581400" cy="914400"/>
          </a:xfrm>
        </p:spPr>
        <p:txBody>
          <a:bodyPr>
            <a:normAutofit fontScale="90000"/>
          </a:bodyPr>
          <a:lstStyle/>
          <a:p>
            <a:pPr algn="l" rtl="0"/>
            <a:r>
              <a:rPr lang="fr-FR" b="1" i="0" u="none" baseline="0" dirty="0">
                <a:cs typeface="Arial" charset="0"/>
              </a:rPr>
              <a:t>ÉCRAN PRINCIPAL </a:t>
            </a:r>
            <a:r>
              <a:rPr lang="fr-FR" b="0" i="0" u="none" baseline="0" dirty="0">
                <a:cs typeface="Arial" charset="0"/>
              </a:rPr>
              <a:t>– </a:t>
            </a:r>
            <a:r>
              <a:rPr lang="fr-FR" dirty="0">
                <a:cs typeface="Arial" charset="0"/>
              </a:rPr>
              <a:t/>
            </a:r>
            <a:br>
              <a:rPr lang="fr-FR" dirty="0">
                <a:cs typeface="Arial" charset="0"/>
              </a:rPr>
            </a:br>
            <a:r>
              <a:rPr lang="fr-FR" b="0" i="0" u="none" baseline="0" dirty="0">
                <a:cs typeface="Arial" charset="0"/>
              </a:rPr>
              <a:t>fonctions disponibles</a:t>
            </a:r>
            <a:r>
              <a:rPr lang="fr-FR" dirty="0">
                <a:cs typeface="Arial" charset="0"/>
              </a:rPr>
              <a:t/>
            </a:r>
            <a:br>
              <a:rPr lang="fr-FR" dirty="0">
                <a:cs typeface="Arial" charset="0"/>
              </a:rPr>
            </a:br>
            <a:r>
              <a:rPr lang="fr-FR" dirty="0">
                <a:cs typeface="Arial" charset="0"/>
              </a:rPr>
              <a:t/>
            </a:r>
            <a:br>
              <a:rPr lang="fr-FR" dirty="0">
                <a:cs typeface="Arial" charset="0"/>
              </a:rPr>
            </a:br>
            <a:r>
              <a:rPr lang="fr-FR" b="0" i="0" u="none" baseline="0" dirty="0">
                <a:cs typeface="Arial" charset="0"/>
              </a:rPr>
              <a:t>Pour connecter la tablette au Wi-Fi, sélectionnez </a:t>
            </a:r>
            <a:r>
              <a:rPr lang="fr-FR" b="0" i="0" u="none" baseline="0" dirty="0" smtClean="0">
                <a:cs typeface="Arial" charset="0"/>
              </a:rPr>
              <a:t>l’icône </a:t>
            </a:r>
            <a:r>
              <a:rPr lang="fr-FR" b="0" i="1" u="none" baseline="0" dirty="0">
                <a:cs typeface="Arial" charset="0"/>
              </a:rPr>
              <a:t>Paramètres</a:t>
            </a:r>
            <a:r>
              <a:rPr lang="fr-FR" b="0" i="0" u="none" baseline="0" dirty="0">
                <a:cs typeface="Arial" charset="0"/>
              </a:rPr>
              <a:t> sur </a:t>
            </a:r>
            <a:r>
              <a:rPr lang="fr-FR" b="0" i="0" u="none" baseline="0" dirty="0" smtClean="0">
                <a:cs typeface="Arial" charset="0"/>
              </a:rPr>
              <a:t>l’écran </a:t>
            </a:r>
            <a:r>
              <a:rPr lang="fr-FR" b="0" i="0" u="none" baseline="0" dirty="0">
                <a:cs typeface="Arial" charset="0"/>
              </a:rPr>
              <a:t>principal.</a:t>
            </a:r>
            <a:endParaRPr lang="fr-FR" altLang="en-US" dirty="0">
              <a:cs typeface="Arial" charset="0"/>
            </a:endParaRPr>
          </a:p>
        </p:txBody>
      </p:sp>
      <p:sp>
        <p:nvSpPr>
          <p:cNvPr id="4" name="Rectangular Callout 2"/>
          <p:cNvSpPr/>
          <p:nvPr/>
        </p:nvSpPr>
        <p:spPr>
          <a:xfrm>
            <a:off x="7239000" y="3130639"/>
            <a:ext cx="1404938" cy="1136561"/>
          </a:xfrm>
          <a:prstGeom prst="wedgeRectCallout">
            <a:avLst>
              <a:gd name="adj1" fmla="val -118844"/>
              <a:gd name="adj2" fmla="val 10776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b="0" i="0" u="none" baseline="0" dirty="0">
                <a:solidFill>
                  <a:prstClr val="white"/>
                </a:solidFill>
              </a:rPr>
              <a:t>Touchez </a:t>
            </a:r>
            <a:r>
              <a:rPr lang="fr-FR" b="0" i="0" u="none" baseline="0" dirty="0" smtClean="0">
                <a:solidFill>
                  <a:prstClr val="white"/>
                </a:solidFill>
              </a:rPr>
              <a:t>l’icône </a:t>
            </a:r>
            <a:r>
              <a:rPr lang="fr-FR" b="0" i="1" u="none" baseline="0" dirty="0">
                <a:solidFill>
                  <a:prstClr val="white"/>
                </a:solidFill>
              </a:rPr>
              <a:t>Paramètres</a:t>
            </a:r>
          </a:p>
        </p:txBody>
      </p:sp>
      <p:sp>
        <p:nvSpPr>
          <p:cNvPr id="5" name="Oval 4"/>
          <p:cNvSpPr/>
          <p:nvPr/>
        </p:nvSpPr>
        <p:spPr>
          <a:xfrm>
            <a:off x="5409426" y="4267200"/>
            <a:ext cx="914400" cy="142043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Tree>
    <p:custDataLst>
      <p:tags r:id="rId1"/>
    </p:custDataLst>
    <p:extLst>
      <p:ext uri="{BB962C8B-B14F-4D97-AF65-F5344CB8AC3E}">
        <p14:creationId xmlns:p14="http://schemas.microsoft.com/office/powerpoint/2010/main" val="2565225340"/>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758" y="1610540"/>
            <a:ext cx="2790614" cy="4464983"/>
          </a:xfrm>
          <a:prstGeom prst="rect">
            <a:avLst/>
          </a:prstGeom>
        </p:spPr>
      </p:pic>
      <p:sp>
        <p:nvSpPr>
          <p:cNvPr id="26626" name="Title 1"/>
          <p:cNvSpPr>
            <a:spLocks noGrp="1"/>
          </p:cNvSpPr>
          <p:nvPr>
            <p:ph type="title"/>
          </p:nvPr>
        </p:nvSpPr>
        <p:spPr>
          <a:xfrm>
            <a:off x="477592" y="819631"/>
            <a:ext cx="8437808" cy="758825"/>
          </a:xfrm>
        </p:spPr>
        <p:txBody>
          <a:bodyPr>
            <a:normAutofit fontScale="90000"/>
          </a:bodyPr>
          <a:lstStyle/>
          <a:p>
            <a:pPr algn="l" rtl="0" eaLnBrk="1" hangingPunct="1"/>
            <a:r>
              <a:rPr lang="fr-FR" sz="2800" b="1" i="0" u="none" baseline="0" dirty="0">
                <a:cs typeface="Arial" charset="0"/>
              </a:rPr>
              <a:t>Faites basculer le bouton du Wi-Fi sur ON pour activer la connexion Wi-Fi, sélectionnez le réseau auquel vous souhaitez vous connecter et entrez le mot de passe.</a:t>
            </a:r>
          </a:p>
        </p:txBody>
      </p:sp>
      <p:sp>
        <p:nvSpPr>
          <p:cNvPr id="9" name="Oval 8"/>
          <p:cNvSpPr/>
          <p:nvPr/>
        </p:nvSpPr>
        <p:spPr>
          <a:xfrm>
            <a:off x="1981200" y="1947035"/>
            <a:ext cx="1676400" cy="46596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pic>
        <p:nvPicPr>
          <p:cNvPr id="2663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6222" y="2200364"/>
            <a:ext cx="4038600" cy="3333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ight Arrow 6"/>
          <p:cNvSpPr/>
          <p:nvPr/>
        </p:nvSpPr>
        <p:spPr>
          <a:xfrm>
            <a:off x="3490372" y="3403981"/>
            <a:ext cx="1085850" cy="10072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Tree>
    <p:custDataLst>
      <p:tags r:id="rId1"/>
    </p:custDataLst>
    <p:extLst>
      <p:ext uri="{BB962C8B-B14F-4D97-AF65-F5344CB8AC3E}">
        <p14:creationId xmlns:p14="http://schemas.microsoft.com/office/powerpoint/2010/main" val="3547352544"/>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26264" y="762000"/>
            <a:ext cx="8665335" cy="758825"/>
          </a:xfrm>
        </p:spPr>
        <p:txBody>
          <a:bodyPr>
            <a:noAutofit/>
          </a:bodyPr>
          <a:lstStyle/>
          <a:p>
            <a:pPr algn="l" rtl="0" eaLnBrk="1" hangingPunct="1"/>
            <a:r>
              <a:rPr lang="fr-FR" b="1" i="0" u="none" baseline="0" dirty="0">
                <a:cs typeface="Arial" charset="0"/>
              </a:rPr>
              <a:t>Si nécessaire, vous pourrez utiliser la tablette pour prendre des photos des archives. Sur </a:t>
            </a:r>
            <a:r>
              <a:rPr lang="fr-FR" b="1" i="0" u="none" baseline="0" dirty="0" smtClean="0">
                <a:cs typeface="Arial" charset="0"/>
              </a:rPr>
              <a:t>l’écran </a:t>
            </a:r>
            <a:r>
              <a:rPr lang="fr-FR" b="1" i="0" u="none" baseline="0" dirty="0">
                <a:cs typeface="Arial" charset="0"/>
              </a:rPr>
              <a:t>principal, sélectionnez </a:t>
            </a:r>
            <a:r>
              <a:rPr lang="fr-FR" b="1" i="0" u="none" baseline="0" dirty="0" smtClean="0">
                <a:cs typeface="Arial" charset="0"/>
              </a:rPr>
              <a:t>l’icône </a:t>
            </a:r>
            <a:r>
              <a:rPr lang="fr-FR" b="1" i="0" u="none" baseline="0" dirty="0">
                <a:cs typeface="Arial" charset="0"/>
              </a:rPr>
              <a:t>de </a:t>
            </a:r>
            <a:r>
              <a:rPr lang="fr-FR" b="1" i="0" u="none" baseline="0" dirty="0" smtClean="0">
                <a:cs typeface="Arial" charset="0"/>
              </a:rPr>
              <a:t>l’appareil </a:t>
            </a:r>
            <a:r>
              <a:rPr lang="fr-FR" b="1" i="0" u="none" baseline="0" dirty="0">
                <a:cs typeface="Arial" charset="0"/>
              </a:rPr>
              <a:t>photo.</a:t>
            </a:r>
          </a:p>
        </p:txBody>
      </p:sp>
      <p:pic>
        <p:nvPicPr>
          <p:cNvPr id="28675" name="Picture 4" descr="C:\Users\jkamunyori\Desktop\Moz\Mozambique\Pics\Screenshot_2014-11-17-12-03-0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7192" y="1603375"/>
            <a:ext cx="2676525"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ight Arrow 7"/>
          <p:cNvSpPr/>
          <p:nvPr/>
        </p:nvSpPr>
        <p:spPr>
          <a:xfrm>
            <a:off x="5486401" y="3707606"/>
            <a:ext cx="762000" cy="3508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9" name="Oval 8"/>
          <p:cNvSpPr/>
          <p:nvPr/>
        </p:nvSpPr>
        <p:spPr>
          <a:xfrm>
            <a:off x="6858000" y="5410200"/>
            <a:ext cx="1219200" cy="7620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0" name="Oval 9"/>
          <p:cNvSpPr/>
          <p:nvPr/>
        </p:nvSpPr>
        <p:spPr>
          <a:xfrm>
            <a:off x="2667000" y="4058443"/>
            <a:ext cx="533400" cy="76993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pic>
        <p:nvPicPr>
          <p:cNvPr id="28679" name="Content Placeholder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1" y="2177268"/>
            <a:ext cx="5410200" cy="359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447800" y="2819401"/>
            <a:ext cx="1828800" cy="811200"/>
          </a:xfrm>
          <a:prstGeom prst="wedgeRectCallout">
            <a:avLst>
              <a:gd name="adj1" fmla="val 58213"/>
              <a:gd name="adj2" fmla="val 15514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sz="1400" b="0" i="0" u="none" baseline="0" dirty="0">
                <a:solidFill>
                  <a:prstClr val="white"/>
                </a:solidFill>
              </a:rPr>
              <a:t>Sélectionnez </a:t>
            </a:r>
            <a:r>
              <a:rPr lang="fr-FR" sz="1400" b="0" i="0" u="none" baseline="0" dirty="0" smtClean="0">
                <a:solidFill>
                  <a:prstClr val="white"/>
                </a:solidFill>
              </a:rPr>
              <a:t>l’icône </a:t>
            </a:r>
            <a:r>
              <a:rPr lang="fr-FR" sz="1400" b="0" i="0" u="none" baseline="0" dirty="0">
                <a:solidFill>
                  <a:prstClr val="white"/>
                </a:solidFill>
              </a:rPr>
              <a:t>de </a:t>
            </a:r>
            <a:r>
              <a:rPr lang="fr-FR" sz="1400" b="0" i="0" u="none" baseline="0" dirty="0" smtClean="0">
                <a:solidFill>
                  <a:prstClr val="white"/>
                </a:solidFill>
              </a:rPr>
              <a:t>l’appareil </a:t>
            </a:r>
            <a:r>
              <a:rPr lang="fr-FR" sz="1400" b="0" i="0" u="none" baseline="0" dirty="0">
                <a:solidFill>
                  <a:prstClr val="white"/>
                </a:solidFill>
              </a:rPr>
              <a:t>photo </a:t>
            </a:r>
            <a:r>
              <a:rPr lang="fr-FR" sz="1400" b="0" i="0" u="none" baseline="0" dirty="0" smtClean="0">
                <a:solidFill>
                  <a:prstClr val="white"/>
                </a:solidFill>
              </a:rPr>
              <a:t/>
            </a:r>
            <a:br>
              <a:rPr lang="fr-FR" sz="1400" b="0" i="0" u="none" baseline="0" dirty="0" smtClean="0">
                <a:solidFill>
                  <a:prstClr val="white"/>
                </a:solidFill>
              </a:rPr>
            </a:br>
            <a:r>
              <a:rPr lang="fr-FR" sz="1400" b="0" i="0" u="none" baseline="0" dirty="0" smtClean="0">
                <a:solidFill>
                  <a:prstClr val="white"/>
                </a:solidFill>
              </a:rPr>
              <a:t>en </a:t>
            </a:r>
            <a:r>
              <a:rPr lang="fr-FR" sz="1400" b="0" i="0" u="none" baseline="0" dirty="0">
                <a:solidFill>
                  <a:prstClr val="white"/>
                </a:solidFill>
              </a:rPr>
              <a:t>la touchant.</a:t>
            </a:r>
          </a:p>
        </p:txBody>
      </p:sp>
    </p:spTree>
    <p:custDataLst>
      <p:tags r:id="rId1"/>
    </p:custDataLst>
    <p:extLst>
      <p:ext uri="{BB962C8B-B14F-4D97-AF65-F5344CB8AC3E}">
        <p14:creationId xmlns:p14="http://schemas.microsoft.com/office/powerpoint/2010/main" val="2483239922"/>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26264" y="381000"/>
            <a:ext cx="8817736" cy="758825"/>
          </a:xfrm>
        </p:spPr>
        <p:txBody>
          <a:bodyPr>
            <a:noAutofit/>
          </a:bodyPr>
          <a:lstStyle/>
          <a:p>
            <a:pPr algn="l" rtl="0" eaLnBrk="1" hangingPunct="1"/>
            <a:r>
              <a:rPr lang="fr-FR" sz="3800" b="1" i="0" u="none" baseline="0" dirty="0" smtClean="0">
                <a:cs typeface="Arial" charset="0"/>
              </a:rPr>
              <a:t>N’hésitez </a:t>
            </a:r>
            <a:r>
              <a:rPr lang="fr-FR" sz="3800" b="1" i="0" u="none" baseline="0" dirty="0">
                <a:cs typeface="Arial" charset="0"/>
              </a:rPr>
              <a:t>pas à prendre des photos !</a:t>
            </a:r>
          </a:p>
        </p:txBody>
      </p:sp>
      <p:sp>
        <p:nvSpPr>
          <p:cNvPr id="2" name="TextBox 1">
            <a:extLst>
              <a:ext uri="{FF2B5EF4-FFF2-40B4-BE49-F238E27FC236}">
                <a16:creationId xmlns="" xmlns:a16="http://schemas.microsoft.com/office/drawing/2014/main" id="{F1BC67ED-4818-415E-AF3C-FAFDE9BEB06B}"/>
              </a:ext>
            </a:extLst>
          </p:cNvPr>
          <p:cNvSpPr txBox="1"/>
          <p:nvPr/>
        </p:nvSpPr>
        <p:spPr>
          <a:xfrm>
            <a:off x="609600" y="1524000"/>
            <a:ext cx="8229599" cy="4708981"/>
          </a:xfrm>
          <a:prstGeom prst="rect">
            <a:avLst/>
          </a:prstGeom>
          <a:noFill/>
        </p:spPr>
        <p:txBody>
          <a:bodyPr wrap="square" rtlCol="0">
            <a:spAutoFit/>
          </a:bodyPr>
          <a:lstStyle/>
          <a:p>
            <a:pPr marL="285750" indent="-285750" algn="l" rtl="0">
              <a:buFont typeface="Arial" panose="020B0604020202020204" pitchFamily="34" charset="0"/>
              <a:buChar char="•"/>
            </a:pPr>
            <a:r>
              <a:rPr lang="fr-FR" sz="3000" b="0" i="0" u="none" baseline="0" dirty="0"/>
              <a:t>Concours de la photo de la semaine !  </a:t>
            </a:r>
            <a:r>
              <a:rPr lang="fr-FR" sz="3000" b="0" i="0" u="none" baseline="0" dirty="0" smtClean="0"/>
              <a:t/>
            </a:r>
            <a:br>
              <a:rPr lang="fr-FR" sz="3000" b="0" i="0" u="none" baseline="0" dirty="0" smtClean="0"/>
            </a:br>
            <a:r>
              <a:rPr lang="fr-FR" sz="3000" b="0" i="0" u="none" baseline="0" dirty="0" smtClean="0"/>
              <a:t>Gagnez </a:t>
            </a:r>
            <a:r>
              <a:rPr lang="fr-FR" sz="3000" b="0" i="0" u="none" baseline="0" dirty="0"/>
              <a:t>des prix !</a:t>
            </a:r>
          </a:p>
          <a:p>
            <a:pPr marL="285750" indent="-285750" algn="l" rtl="0">
              <a:buFont typeface="Arial" panose="020B0604020202020204" pitchFamily="34" charset="0"/>
              <a:buChar char="•"/>
            </a:pPr>
            <a:r>
              <a:rPr lang="fr-FR" sz="3000" b="0" i="0" u="none" baseline="0" dirty="0"/>
              <a:t>Plusieurs catégories :</a:t>
            </a:r>
          </a:p>
          <a:p>
            <a:pPr marL="742950" lvl="1" indent="-285750" algn="l" rtl="0">
              <a:buFont typeface="Arial" panose="020B0604020202020204" pitchFamily="34" charset="0"/>
              <a:buChar char="•"/>
            </a:pPr>
            <a:r>
              <a:rPr lang="fr-FR" sz="3000" b="0" i="0" u="none" baseline="0" dirty="0"/>
              <a:t>Bonnes pratiques (locaux de stockage correctement organisés !)</a:t>
            </a:r>
          </a:p>
          <a:p>
            <a:pPr marL="742950" lvl="1" indent="-285750" algn="l" rtl="0">
              <a:buFont typeface="Arial" panose="020B0604020202020204" pitchFamily="34" charset="0"/>
              <a:buChar char="•"/>
            </a:pPr>
            <a:r>
              <a:rPr lang="fr-FR" sz="3000" b="0" i="0" u="none" baseline="0" dirty="0"/>
              <a:t>Opportunités </a:t>
            </a:r>
            <a:r>
              <a:rPr lang="fr-FR" sz="3000" b="0" i="0" u="none" baseline="0" dirty="0" smtClean="0"/>
              <a:t>d’apprentissage </a:t>
            </a:r>
            <a:r>
              <a:rPr lang="fr-FR" sz="3000" b="0" i="0" u="none" baseline="0" dirty="0"/>
              <a:t>(à vous de choisir !)</a:t>
            </a:r>
          </a:p>
          <a:p>
            <a:pPr marL="742950" lvl="1" indent="-285750" algn="l" rtl="0">
              <a:buFont typeface="Arial" panose="020B0604020202020204" pitchFamily="34" charset="0"/>
              <a:buChar char="•"/>
            </a:pPr>
            <a:r>
              <a:rPr lang="fr-FR" sz="3000" b="0" i="0" u="none" baseline="0" dirty="0"/>
              <a:t>Photos prises sur le vif (à la chasse aux données avec des collecteurs de données !)</a:t>
            </a:r>
          </a:p>
          <a:p>
            <a:pPr marL="742950" lvl="1" indent="-285750" algn="l" rtl="0">
              <a:buFont typeface="Arial" panose="020B0604020202020204" pitchFamily="34" charset="0"/>
              <a:buChar char="•"/>
            </a:pPr>
            <a:r>
              <a:rPr lang="fr-FR" sz="3000" b="0" i="0" u="none" baseline="0" dirty="0"/>
              <a:t>Documenter les défis (routes inondées, etc.)</a:t>
            </a:r>
          </a:p>
        </p:txBody>
      </p:sp>
    </p:spTree>
    <p:custDataLst>
      <p:tags r:id="rId1"/>
    </p:custDataLst>
    <p:extLst>
      <p:ext uri="{BB962C8B-B14F-4D97-AF65-F5344CB8AC3E}">
        <p14:creationId xmlns:p14="http://schemas.microsoft.com/office/powerpoint/2010/main" val="28740710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508760"/>
            <a:ext cx="3057525" cy="4892040"/>
          </a:xfrm>
          <a:prstGeom prst="rect">
            <a:avLst/>
          </a:prstGeom>
        </p:spPr>
      </p:pic>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989597" y="1600200"/>
            <a:ext cx="2571750" cy="4114800"/>
          </a:xfrm>
        </p:spPr>
      </p:pic>
      <p:sp>
        <p:nvSpPr>
          <p:cNvPr id="29698" name="Title 1"/>
          <p:cNvSpPr>
            <a:spLocks noGrp="1"/>
          </p:cNvSpPr>
          <p:nvPr>
            <p:ph type="title"/>
          </p:nvPr>
        </p:nvSpPr>
        <p:spPr>
          <a:xfrm>
            <a:off x="425003" y="572530"/>
            <a:ext cx="8229600" cy="758825"/>
          </a:xfrm>
        </p:spPr>
        <p:txBody>
          <a:bodyPr>
            <a:noAutofit/>
          </a:bodyPr>
          <a:lstStyle/>
          <a:p>
            <a:pPr algn="l" rtl="0" eaLnBrk="1" hangingPunct="1"/>
            <a:r>
              <a:rPr lang="fr-FR" b="1" i="0" u="none" baseline="0">
                <a:cs typeface="Arial" charset="0"/>
              </a:rPr>
              <a:t>Vous pouvez aussi utiliser la calculatrice. </a:t>
            </a:r>
          </a:p>
        </p:txBody>
      </p:sp>
      <p:sp>
        <p:nvSpPr>
          <p:cNvPr id="9" name="Oval 8"/>
          <p:cNvSpPr/>
          <p:nvPr/>
        </p:nvSpPr>
        <p:spPr>
          <a:xfrm>
            <a:off x="3076074" y="4991100"/>
            <a:ext cx="533400" cy="76993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3" name="Rectangular Callout 2"/>
          <p:cNvSpPr/>
          <p:nvPr/>
        </p:nvSpPr>
        <p:spPr>
          <a:xfrm>
            <a:off x="7748337" y="3505200"/>
            <a:ext cx="1371600" cy="1031875"/>
          </a:xfrm>
          <a:prstGeom prst="wedgeRectCallout">
            <a:avLst>
              <a:gd name="adj1" fmla="val -71964"/>
              <a:gd name="adj2" fmla="val -15673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sz="1400" b="0" i="0" u="none" baseline="0">
                <a:solidFill>
                  <a:prstClr val="white"/>
                </a:solidFill>
              </a:rPr>
              <a:t>Sélectionnez la calculatrice.</a:t>
            </a:r>
          </a:p>
        </p:txBody>
      </p:sp>
      <p:sp>
        <p:nvSpPr>
          <p:cNvPr id="11" name="Rectangular Callout 10"/>
          <p:cNvSpPr/>
          <p:nvPr/>
        </p:nvSpPr>
        <p:spPr>
          <a:xfrm>
            <a:off x="1001629" y="2819400"/>
            <a:ext cx="1600200" cy="895350"/>
          </a:xfrm>
          <a:prstGeom prst="wedgeRectCallout">
            <a:avLst>
              <a:gd name="adj1" fmla="val 84222"/>
              <a:gd name="adj2" fmla="val 20570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sz="1400" b="0" i="0" u="none" baseline="0">
                <a:solidFill>
                  <a:prstClr val="white"/>
                </a:solidFill>
              </a:rPr>
              <a:t>Accédez aux applications en touchant le bouton correspondant.</a:t>
            </a:r>
          </a:p>
        </p:txBody>
      </p:sp>
    </p:spTree>
    <p:custDataLst>
      <p:tags r:id="rId1"/>
    </p:custDataLst>
    <p:extLst>
      <p:ext uri="{BB962C8B-B14F-4D97-AF65-F5344CB8AC3E}">
        <p14:creationId xmlns:p14="http://schemas.microsoft.com/office/powerpoint/2010/main" val="231512761"/>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581400"/>
            <a:ext cx="7772400" cy="674687"/>
          </a:xfrm>
        </p:spPr>
        <p:txBody>
          <a:bodyPr/>
          <a:lstStyle/>
          <a:p>
            <a:endParaRPr lang="fr-FR" dirty="0"/>
          </a:p>
        </p:txBody>
      </p:sp>
      <p:sp>
        <p:nvSpPr>
          <p:cNvPr id="4" name="Title 3"/>
          <p:cNvSpPr>
            <a:spLocks noGrp="1"/>
          </p:cNvSpPr>
          <p:nvPr>
            <p:ph type="title"/>
          </p:nvPr>
        </p:nvSpPr>
        <p:spPr/>
        <p:txBody>
          <a:bodyPr/>
          <a:lstStyle/>
          <a:p>
            <a:endParaRPr lang="fr-FR" dirty="0"/>
          </a:p>
        </p:txBody>
      </p:sp>
    </p:spTree>
    <p:custDataLst>
      <p:tags r:id="rId1"/>
    </p:custDataLst>
    <p:extLst>
      <p:ext uri="{BB962C8B-B14F-4D97-AF65-F5344CB8AC3E}">
        <p14:creationId xmlns:p14="http://schemas.microsoft.com/office/powerpoint/2010/main" val="20167630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32515" y="915987"/>
            <a:ext cx="8458200" cy="758825"/>
          </a:xfrm>
        </p:spPr>
        <p:txBody>
          <a:bodyPr>
            <a:noAutofit/>
          </a:bodyPr>
          <a:lstStyle/>
          <a:p>
            <a:pPr algn="l" rtl="0" eaLnBrk="1" hangingPunct="1"/>
            <a:r>
              <a:rPr lang="fr-FR" b="1" i="0" u="none" baseline="0" dirty="0">
                <a:cs typeface="Arial" charset="0"/>
              </a:rPr>
              <a:t>Afin de préserver la durée de vie de la batterie, </a:t>
            </a:r>
            <a:r>
              <a:rPr lang="fr-FR" b="1" i="0" u="none" baseline="0" dirty="0" smtClean="0">
                <a:cs typeface="Arial" charset="0"/>
              </a:rPr>
              <a:t/>
            </a:r>
            <a:br>
              <a:rPr lang="fr-FR" b="1" i="0" u="none" baseline="0" dirty="0" smtClean="0">
                <a:cs typeface="Arial" charset="0"/>
              </a:rPr>
            </a:br>
            <a:r>
              <a:rPr lang="fr-FR" b="1" i="0" u="none" baseline="0" dirty="0" smtClean="0">
                <a:cs typeface="Arial" charset="0"/>
              </a:rPr>
              <a:t>il </a:t>
            </a:r>
            <a:r>
              <a:rPr lang="fr-FR" b="1" i="0" u="none" baseline="0" dirty="0">
                <a:cs typeface="Arial" charset="0"/>
              </a:rPr>
              <a:t>est conseillé </a:t>
            </a:r>
            <a:r>
              <a:rPr lang="fr-FR" b="1" i="0" u="none" baseline="0" dirty="0" smtClean="0">
                <a:cs typeface="Arial" charset="0"/>
              </a:rPr>
              <a:t>d’éteindre </a:t>
            </a:r>
            <a:r>
              <a:rPr lang="fr-FR" b="1" i="0" u="none" baseline="0" dirty="0">
                <a:cs typeface="Arial" charset="0"/>
              </a:rPr>
              <a:t>la tablette quand vous ne </a:t>
            </a:r>
            <a:r>
              <a:rPr lang="fr-FR" b="1" i="0" u="none" baseline="0" dirty="0" smtClean="0">
                <a:cs typeface="Arial" charset="0"/>
              </a:rPr>
              <a:t>l’utilisez </a:t>
            </a:r>
            <a:r>
              <a:rPr lang="fr-FR" b="1" i="0" u="none" baseline="0" dirty="0">
                <a:cs typeface="Arial" charset="0"/>
              </a:rPr>
              <a:t>pas et de la recharger pendant la nuit. </a:t>
            </a:r>
          </a:p>
        </p:txBody>
      </p:sp>
      <p:pic>
        <p:nvPicPr>
          <p:cNvPr id="31747" name="Picture 2" descr="C:\Users\jkamunyori\Desktop\Moz\Mozambique\Pics\charge-battery-samsung-galaxy-tab-2-7-gt-p3100.jpg"/>
          <p:cNvPicPr>
            <a:picLocks noChangeAspect="1" noChangeArrowheads="1"/>
          </p:cNvPicPr>
          <p:nvPr/>
        </p:nvPicPr>
        <p:blipFill>
          <a:blip r:embed="rId3">
            <a:clrChange>
              <a:clrFrom>
                <a:srgbClr val="EDEDED"/>
              </a:clrFrom>
              <a:clrTo>
                <a:srgbClr val="EDEDED">
                  <a:alpha val="0"/>
                </a:srgbClr>
              </a:clrTo>
            </a:clrChange>
            <a:extLst>
              <a:ext uri="{28A0092B-C50C-407E-A947-70E740481C1C}">
                <a14:useLocalDpi xmlns:a14="http://schemas.microsoft.com/office/drawing/2010/main" val="0"/>
              </a:ext>
            </a:extLst>
          </a:blip>
          <a:srcRect/>
          <a:stretch>
            <a:fillRect/>
          </a:stretch>
        </p:blipFill>
        <p:spPr bwMode="auto">
          <a:xfrm>
            <a:off x="3886200" y="3818385"/>
            <a:ext cx="4606925" cy="23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ular Callout 5"/>
          <p:cNvSpPr/>
          <p:nvPr/>
        </p:nvSpPr>
        <p:spPr>
          <a:xfrm>
            <a:off x="663575" y="5334000"/>
            <a:ext cx="2743200" cy="612775"/>
          </a:xfrm>
          <a:prstGeom prst="wedgeRectCallout">
            <a:avLst>
              <a:gd name="adj1" fmla="val 97575"/>
              <a:gd name="adj2" fmla="val -878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b="0" i="0" u="none" baseline="0" dirty="0">
                <a:solidFill>
                  <a:prstClr val="white"/>
                </a:solidFill>
              </a:rPr>
              <a:t>Pensez à recharger la tablette </a:t>
            </a:r>
            <a:r>
              <a:rPr lang="fr-FR" b="1" i="0" u="none" baseline="0" dirty="0">
                <a:solidFill>
                  <a:prstClr val="white"/>
                </a:solidFill>
              </a:rPr>
              <a:t>chaque soir</a:t>
            </a:r>
            <a:r>
              <a:rPr lang="fr-FR" b="0" i="0" u="none" baseline="0" dirty="0">
                <a:solidFill>
                  <a:prstClr val="white"/>
                </a:solidFill>
              </a:rPr>
              <a:t>.</a:t>
            </a:r>
            <a:endParaRPr lang="fr-FR" dirty="0">
              <a:solidFill>
                <a:prstClr val="white"/>
              </a:solidFill>
            </a:endParaRPr>
          </a:p>
        </p:txBody>
      </p:sp>
      <p:pic>
        <p:nvPicPr>
          <p:cNvPr id="31749" name="Picture 3" descr="C:\Users\jkamunyori\Desktop\Moz\Mozambique\Pics\samsung-galaxy-tab-3-7-inch-sm-t210-t210r-user-manual-keys-parts.jpg"/>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8435" t="5197" r="27809"/>
          <a:stretch/>
        </p:blipFill>
        <p:spPr bwMode="auto">
          <a:xfrm>
            <a:off x="1295400" y="2133600"/>
            <a:ext cx="1560076" cy="27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ular Callout 4"/>
          <p:cNvSpPr/>
          <p:nvPr/>
        </p:nvSpPr>
        <p:spPr>
          <a:xfrm>
            <a:off x="4191000" y="2867804"/>
            <a:ext cx="2667000" cy="612775"/>
          </a:xfrm>
          <a:prstGeom prst="wedgeRectCallout">
            <a:avLst>
              <a:gd name="adj1" fmla="val -101434"/>
              <a:gd name="adj2" fmla="val -5855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solidFill>
                  <a:prstClr val="white"/>
                </a:solidFill>
              </a:rPr>
              <a:t>Éteignez </a:t>
            </a:r>
            <a:r>
              <a:rPr lang="fr-FR" b="0" i="0" u="none" baseline="0" dirty="0">
                <a:solidFill>
                  <a:prstClr val="white"/>
                </a:solidFill>
              </a:rPr>
              <a:t>la tablette quand vous ne </a:t>
            </a:r>
            <a:r>
              <a:rPr lang="fr-FR" b="0" i="0" u="none" baseline="0" dirty="0" smtClean="0">
                <a:solidFill>
                  <a:prstClr val="white"/>
                </a:solidFill>
              </a:rPr>
              <a:t>l’utilisez </a:t>
            </a:r>
            <a:r>
              <a:rPr lang="fr-FR" b="0" i="0" u="none" baseline="0" dirty="0">
                <a:solidFill>
                  <a:prstClr val="white"/>
                </a:solidFill>
              </a:rPr>
              <a:t>pas.</a:t>
            </a:r>
          </a:p>
        </p:txBody>
      </p:sp>
    </p:spTree>
    <p:custDataLst>
      <p:tags r:id="rId1"/>
    </p:custDataLst>
    <p:extLst>
      <p:ext uri="{BB962C8B-B14F-4D97-AF65-F5344CB8AC3E}">
        <p14:creationId xmlns:p14="http://schemas.microsoft.com/office/powerpoint/2010/main" val="308954165"/>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950912"/>
            <a:ext cx="8229600" cy="758825"/>
          </a:xfrm>
        </p:spPr>
        <p:txBody>
          <a:bodyPr>
            <a:noAutofit/>
          </a:bodyPr>
          <a:lstStyle/>
          <a:p>
            <a:pPr algn="l" rtl="0" eaLnBrk="1" hangingPunct="1"/>
            <a:r>
              <a:rPr lang="fr-FR" b="1" i="0" u="none" baseline="0" dirty="0">
                <a:cs typeface="Arial" charset="0"/>
              </a:rPr>
              <a:t>Prenez soin de la tablette ! Rangez-la loin </a:t>
            </a:r>
            <a:r>
              <a:rPr lang="fr-FR" b="1" i="0" u="none" baseline="0" dirty="0" smtClean="0">
                <a:cs typeface="Arial" charset="0"/>
              </a:rPr>
              <a:t/>
            </a:r>
            <a:br>
              <a:rPr lang="fr-FR" b="1" i="0" u="none" baseline="0" dirty="0" smtClean="0">
                <a:cs typeface="Arial" charset="0"/>
              </a:rPr>
            </a:br>
            <a:r>
              <a:rPr lang="fr-FR" b="1" i="0" u="none" baseline="0" dirty="0" smtClean="0">
                <a:cs typeface="Arial" charset="0"/>
              </a:rPr>
              <a:t>de </a:t>
            </a:r>
            <a:r>
              <a:rPr lang="fr-FR" b="1" i="0" u="none" baseline="0" dirty="0">
                <a:cs typeface="Arial" charset="0"/>
              </a:rPr>
              <a:t>tout liquide et évitez le contact avec des objets plus lourds.</a:t>
            </a:r>
          </a:p>
        </p:txBody>
      </p:sp>
      <p:sp>
        <p:nvSpPr>
          <p:cNvPr id="32771" name="Content Placeholder 2"/>
          <p:cNvSpPr>
            <a:spLocks noGrp="1"/>
          </p:cNvSpPr>
          <p:nvPr>
            <p:ph idx="1"/>
          </p:nvPr>
        </p:nvSpPr>
        <p:spPr>
          <a:xfrm>
            <a:off x="529572" y="1998640"/>
            <a:ext cx="3509028" cy="4154488"/>
          </a:xfrm>
        </p:spPr>
        <p:txBody>
          <a:bodyPr>
            <a:normAutofit/>
          </a:bodyPr>
          <a:lstStyle/>
          <a:p>
            <a:pPr algn="l" rtl="0"/>
            <a:r>
              <a:rPr lang="fr-FR" sz="1800" b="0" i="0" u="none" baseline="0" dirty="0">
                <a:cs typeface="Times New Roman" charset="0"/>
              </a:rPr>
              <a:t>Rangez soigneusement la tablette dans sa housse afin </a:t>
            </a:r>
            <a:r>
              <a:rPr lang="fr-FR" sz="1800" b="0" i="0" u="none" baseline="0" dirty="0" smtClean="0">
                <a:cs typeface="Times New Roman" charset="0"/>
              </a:rPr>
              <a:t/>
            </a:r>
            <a:br>
              <a:rPr lang="fr-FR" sz="1800" b="0" i="0" u="none" baseline="0" dirty="0" smtClean="0">
                <a:cs typeface="Times New Roman" charset="0"/>
              </a:rPr>
            </a:br>
            <a:r>
              <a:rPr lang="fr-FR" sz="1800" b="0" i="0" u="none" baseline="0" dirty="0" smtClean="0">
                <a:cs typeface="Times New Roman" charset="0"/>
              </a:rPr>
              <a:t>de </a:t>
            </a:r>
            <a:r>
              <a:rPr lang="fr-FR" sz="1800" b="0" i="0" u="none" baseline="0" dirty="0">
                <a:cs typeface="Times New Roman" charset="0"/>
              </a:rPr>
              <a:t>protéger </a:t>
            </a:r>
            <a:r>
              <a:rPr lang="fr-FR" sz="1800" b="0" i="0" u="none" baseline="0" dirty="0" smtClean="0">
                <a:cs typeface="Times New Roman" charset="0"/>
              </a:rPr>
              <a:t>l’écran</a:t>
            </a:r>
            <a:r>
              <a:rPr lang="fr-FR" sz="1800" b="0" i="0" u="none" baseline="0" dirty="0">
                <a:cs typeface="Times New Roman" charset="0"/>
              </a:rPr>
              <a:t>.</a:t>
            </a:r>
          </a:p>
          <a:p>
            <a:r>
              <a:rPr lang="fr-FR" sz="1800" b="0" i="0" u="none" baseline="0" dirty="0">
                <a:cs typeface="Times New Roman" charset="0"/>
              </a:rPr>
              <a:t>Ne </a:t>
            </a:r>
            <a:r>
              <a:rPr lang="fr-FR" sz="1800" b="1" i="0" u="none" baseline="0" dirty="0">
                <a:cs typeface="Times New Roman" charset="0"/>
              </a:rPr>
              <a:t>pas</a:t>
            </a:r>
            <a:r>
              <a:rPr lang="fr-FR" sz="1800" b="0" i="0" u="none" baseline="0" dirty="0">
                <a:cs typeface="Times New Roman" charset="0"/>
              </a:rPr>
              <a:t> </a:t>
            </a:r>
            <a:r>
              <a:rPr lang="fr-FR" sz="1800" dirty="0">
                <a:cs typeface="Times New Roman" charset="0"/>
              </a:rPr>
              <a:t>la laisser </a:t>
            </a:r>
            <a:r>
              <a:rPr lang="fr-FR" sz="1800" b="0" i="0" u="none" baseline="0" dirty="0">
                <a:cs typeface="Times New Roman" charset="0"/>
              </a:rPr>
              <a:t>tomber.</a:t>
            </a:r>
          </a:p>
          <a:p>
            <a:r>
              <a:rPr lang="fr-FR" sz="1800" b="0" i="0" u="none" baseline="0" dirty="0">
                <a:cs typeface="Times New Roman" charset="0"/>
              </a:rPr>
              <a:t>Ne </a:t>
            </a:r>
            <a:r>
              <a:rPr lang="fr-FR" sz="1800" b="1" i="0" u="none" baseline="0" dirty="0">
                <a:cs typeface="Times New Roman" charset="0"/>
              </a:rPr>
              <a:t>pas</a:t>
            </a:r>
            <a:r>
              <a:rPr lang="fr-FR" sz="1800" b="0" i="0" u="none" baseline="0" dirty="0">
                <a:cs typeface="Times New Roman" charset="0"/>
              </a:rPr>
              <a:t> </a:t>
            </a:r>
            <a:r>
              <a:rPr lang="fr-FR" sz="1800" dirty="0" smtClean="0">
                <a:cs typeface="Times New Roman" charset="0"/>
              </a:rPr>
              <a:t>l’exposer </a:t>
            </a:r>
            <a:r>
              <a:rPr lang="fr-FR" sz="1800" b="0" i="0" u="none" baseline="0" dirty="0">
                <a:cs typeface="Times New Roman" charset="0"/>
              </a:rPr>
              <a:t>à </a:t>
            </a:r>
            <a:r>
              <a:rPr lang="fr-FR" sz="1800" b="0" i="0" u="none" baseline="0" dirty="0" smtClean="0">
                <a:cs typeface="Times New Roman" charset="0"/>
              </a:rPr>
              <a:t>l’humidité</a:t>
            </a:r>
            <a:r>
              <a:rPr lang="fr-FR" sz="1800" b="0" i="0" u="none" baseline="0" dirty="0">
                <a:cs typeface="Times New Roman" charset="0"/>
              </a:rPr>
              <a:t>.</a:t>
            </a:r>
          </a:p>
          <a:p>
            <a:pPr algn="l" rtl="0"/>
            <a:r>
              <a:rPr lang="fr-FR" sz="1800" b="0" i="0" u="none" baseline="0" dirty="0">
                <a:cs typeface="Times New Roman" charset="0"/>
              </a:rPr>
              <a:t>Ne </a:t>
            </a:r>
            <a:r>
              <a:rPr lang="fr-FR" sz="1800" b="1" i="0" u="none" baseline="0" dirty="0">
                <a:cs typeface="Times New Roman" charset="0"/>
              </a:rPr>
              <a:t>pas</a:t>
            </a:r>
            <a:r>
              <a:rPr lang="fr-FR" sz="1800" b="0" i="0" u="none" baseline="0" dirty="0">
                <a:cs typeface="Times New Roman" charset="0"/>
              </a:rPr>
              <a:t> télécharger </a:t>
            </a:r>
            <a:r>
              <a:rPr lang="fr-FR" sz="1800" b="0" i="0" u="none" baseline="0" dirty="0" smtClean="0">
                <a:cs typeface="Times New Roman" charset="0"/>
              </a:rPr>
              <a:t>d’applications</a:t>
            </a:r>
            <a:r>
              <a:rPr lang="fr-FR" sz="1800" b="0" i="0" u="none" baseline="0" dirty="0">
                <a:cs typeface="Times New Roman" charset="0"/>
              </a:rPr>
              <a:t>.</a:t>
            </a:r>
          </a:p>
          <a:p>
            <a:r>
              <a:rPr lang="fr-FR" sz="1800" b="0" i="0" u="none" baseline="0" dirty="0">
                <a:cs typeface="Times New Roman" charset="0"/>
              </a:rPr>
              <a:t>Ne </a:t>
            </a:r>
            <a:r>
              <a:rPr lang="fr-FR" sz="1800" b="1" i="0" u="none" baseline="0" dirty="0">
                <a:cs typeface="Times New Roman" charset="0"/>
              </a:rPr>
              <a:t>pas</a:t>
            </a:r>
            <a:r>
              <a:rPr lang="fr-FR" sz="1800" b="0" i="0" u="none" baseline="0" dirty="0">
                <a:cs typeface="Times New Roman" charset="0"/>
              </a:rPr>
              <a:t> </a:t>
            </a:r>
            <a:r>
              <a:rPr lang="fr-FR" sz="1800" dirty="0" smtClean="0">
                <a:cs typeface="Times New Roman" charset="0"/>
              </a:rPr>
              <a:t>l’utiliser </a:t>
            </a:r>
            <a:r>
              <a:rPr lang="fr-FR" sz="1800" b="0" i="0" u="none" baseline="0" dirty="0">
                <a:cs typeface="Times New Roman" charset="0"/>
              </a:rPr>
              <a:t>à une autre fin que celle de </a:t>
            </a:r>
            <a:r>
              <a:rPr lang="fr-FR" sz="1800" b="0" i="0" u="none" baseline="0" dirty="0" smtClean="0">
                <a:cs typeface="Times New Roman" charset="0"/>
              </a:rPr>
              <a:t>l’outil </a:t>
            </a:r>
            <a:r>
              <a:rPr lang="fr-FR" sz="1800" b="0" i="0" u="none" baseline="0" dirty="0">
                <a:cs typeface="Times New Roman" charset="0"/>
              </a:rPr>
              <a:t>NSCA.</a:t>
            </a:r>
          </a:p>
          <a:p>
            <a:pPr algn="l" rtl="0"/>
            <a:r>
              <a:rPr lang="fr-FR" sz="1800" b="0" i="0" u="none" baseline="0" dirty="0">
                <a:cs typeface="Times New Roman" charset="0"/>
              </a:rPr>
              <a:t>Ne </a:t>
            </a:r>
            <a:r>
              <a:rPr lang="fr-FR" sz="1800" b="1" i="0" u="none" baseline="0" dirty="0">
                <a:cs typeface="Times New Roman" charset="0"/>
              </a:rPr>
              <a:t>pas</a:t>
            </a:r>
            <a:r>
              <a:rPr lang="fr-FR" sz="1800" b="0" i="0" u="none" baseline="0" dirty="0">
                <a:cs typeface="Times New Roman" charset="0"/>
              </a:rPr>
              <a:t> toucher </a:t>
            </a:r>
            <a:r>
              <a:rPr lang="fr-FR" sz="1800" b="0" i="0" u="none" baseline="0" dirty="0" smtClean="0">
                <a:cs typeface="Times New Roman" charset="0"/>
              </a:rPr>
              <a:t>l’écran </a:t>
            </a:r>
            <a:r>
              <a:rPr lang="fr-FR" sz="1800" b="0" i="0" u="none" baseline="0" dirty="0">
                <a:cs typeface="Times New Roman" charset="0"/>
              </a:rPr>
              <a:t>avec </a:t>
            </a:r>
            <a:r>
              <a:rPr lang="fr-FR" sz="1800" b="0" i="0" u="none" baseline="0" dirty="0" smtClean="0">
                <a:cs typeface="Times New Roman" charset="0"/>
              </a:rPr>
              <a:t/>
            </a:r>
            <a:br>
              <a:rPr lang="fr-FR" sz="1800" b="0" i="0" u="none" baseline="0" dirty="0" smtClean="0">
                <a:cs typeface="Times New Roman" charset="0"/>
              </a:rPr>
            </a:br>
            <a:r>
              <a:rPr lang="fr-FR" sz="1800" b="0" i="0" u="none" baseline="0" dirty="0" smtClean="0">
                <a:cs typeface="Times New Roman" charset="0"/>
              </a:rPr>
              <a:t>un </a:t>
            </a:r>
            <a:r>
              <a:rPr lang="fr-FR" sz="1800" b="0" i="0" u="none" baseline="0" dirty="0">
                <a:cs typeface="Times New Roman" charset="0"/>
              </a:rPr>
              <a:t>stylo ou tout autre objet. </a:t>
            </a:r>
          </a:p>
        </p:txBody>
      </p:sp>
      <p:pic>
        <p:nvPicPr>
          <p:cNvPr id="32772" name="Picture 2" descr="C:\Users\jkamunyori\Desktop\Moz\Mozambique\Pics\galaxytabactive_fullbleed_ifa20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8609" y="4152386"/>
            <a:ext cx="2597094" cy="181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3" descr="C:\Users\jkamunyori\Desktop\Moz\Mozambique\Pics\broken_galaxy_tab_10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4300" y="1784350"/>
            <a:ext cx="2551056" cy="177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4" descr="C:\Users\jkamunyori\Desktop\Moz\Mozambique\Pics\327px-Red_X.sv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5242" y="1600200"/>
            <a:ext cx="1629172" cy="208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4" descr="C:\Users\jkamunyori\Desktop\Moz\Mozambique\Pics\327px-Red_X.sv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63176" y="3555508"/>
            <a:ext cx="2192620"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459238923"/>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14799"/>
            <a:ext cx="7848600" cy="2554545"/>
          </a:xfrm>
        </p:spPr>
        <p:txBody>
          <a:bodyPr/>
          <a:lstStyle/>
          <a:p>
            <a:pPr algn="l" rtl="0"/>
            <a:r>
              <a:rPr lang="fr-FR" b="0" i="0" u="none" baseline="0" dirty="0"/>
              <a:t>PRÉSENTATION DE LA TABLETTE </a:t>
            </a:r>
            <a:r>
              <a:rPr lang="fr-FR" b="0" i="0" u="none" baseline="0" dirty="0" smtClean="0"/>
              <a:t/>
            </a:r>
            <a:br>
              <a:rPr lang="fr-FR" b="0" i="0" u="none" baseline="0" dirty="0" smtClean="0"/>
            </a:br>
            <a:r>
              <a:rPr lang="fr-FR" b="0" i="0" u="none" baseline="0" dirty="0" smtClean="0"/>
              <a:t>DE </a:t>
            </a:r>
            <a:r>
              <a:rPr lang="fr-FR" b="0" i="0" u="none" baseline="0" dirty="0"/>
              <a:t>COLLECTE DE DONNÉES</a:t>
            </a:r>
            <a:r>
              <a:rPr lang="fr-FR" dirty="0"/>
              <a:t/>
            </a:r>
            <a:br>
              <a:rPr lang="fr-FR" dirty="0"/>
            </a:br>
            <a:r>
              <a:rPr lang="fr-FR" b="0" i="0" u="none" baseline="0" dirty="0"/>
              <a:t>— avec le logiciel </a:t>
            </a:r>
            <a:r>
              <a:rPr lang="fr-FR" b="0" i="0" u="none" baseline="0" dirty="0" err="1"/>
              <a:t>SurveyCTO</a:t>
            </a:r>
            <a:r>
              <a:rPr lang="fr-FR" dirty="0"/>
              <a:t/>
            </a:r>
            <a:br>
              <a:rPr lang="fr-FR" dirty="0"/>
            </a:br>
            <a:r>
              <a:rPr lang="fr-FR" dirty="0"/>
              <a:t/>
            </a:r>
            <a:br>
              <a:rPr lang="fr-FR" dirty="0"/>
            </a:br>
            <a:r>
              <a:rPr lang="fr-FR" b="0" i="1" u="none" baseline="0" dirty="0"/>
              <a:t>Nom, Poste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1717682392"/>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30609" b="1"/>
          <a:stretch/>
        </p:blipFill>
        <p:spPr>
          <a:xfrm>
            <a:off x="4636168" y="1932029"/>
            <a:ext cx="4286250" cy="4758743"/>
          </a:xfrm>
          <a:prstGeom prst="rect">
            <a:avLst/>
          </a:prstGeom>
        </p:spPr>
      </p:pic>
      <p:sp>
        <p:nvSpPr>
          <p:cNvPr id="35842" name="Title 1"/>
          <p:cNvSpPr>
            <a:spLocks noGrp="1"/>
          </p:cNvSpPr>
          <p:nvPr>
            <p:ph type="title"/>
          </p:nvPr>
        </p:nvSpPr>
        <p:spPr>
          <a:xfrm>
            <a:off x="493690" y="762000"/>
            <a:ext cx="3163910" cy="2092325"/>
          </a:xfrm>
        </p:spPr>
        <p:txBody>
          <a:bodyPr>
            <a:noAutofit/>
          </a:bodyPr>
          <a:lstStyle/>
          <a:p>
            <a:pPr algn="l" rtl="0" eaLnBrk="1" hangingPunct="1"/>
            <a:r>
              <a:rPr lang="fr-FR" b="1" i="0" u="none" baseline="0" dirty="0">
                <a:cs typeface="Arial" charset="0"/>
              </a:rPr>
              <a:t>Ouvrez </a:t>
            </a:r>
            <a:r>
              <a:rPr lang="fr-FR" b="1" i="0" u="none" baseline="0" dirty="0" smtClean="0">
                <a:cs typeface="Arial" charset="0"/>
              </a:rPr>
              <a:t>l’application </a:t>
            </a:r>
            <a:r>
              <a:rPr lang="fr-FR" b="1" i="0" u="none" baseline="0" dirty="0" err="1">
                <a:cs typeface="Arial" charset="0"/>
              </a:rPr>
              <a:t>SurveyCTO</a:t>
            </a:r>
            <a:r>
              <a:rPr lang="fr-FR" b="1" i="0" u="none" baseline="0" dirty="0">
                <a:cs typeface="Arial" charset="0"/>
              </a:rPr>
              <a:t> pour commencer à collecter les données.</a:t>
            </a:r>
          </a:p>
        </p:txBody>
      </p:sp>
      <p:sp>
        <p:nvSpPr>
          <p:cNvPr id="9" name="Oval 8"/>
          <p:cNvSpPr/>
          <p:nvPr/>
        </p:nvSpPr>
        <p:spPr>
          <a:xfrm>
            <a:off x="6693568" y="2286000"/>
            <a:ext cx="1066800" cy="12954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3" name="Arrow: Bent-Up 2"/>
          <p:cNvSpPr/>
          <p:nvPr/>
        </p:nvSpPr>
        <p:spPr>
          <a:xfrm rot="4482843">
            <a:off x="3135919" y="459316"/>
            <a:ext cx="1815994" cy="5269909"/>
          </a:xfrm>
          <a:prstGeom prst="bentUpArrow">
            <a:avLst>
              <a:gd name="adj1" fmla="val 25000"/>
              <a:gd name="adj2" fmla="val 22371"/>
              <a:gd name="adj3" fmla="val 25000"/>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dirty="0"/>
          </a:p>
        </p:txBody>
      </p:sp>
    </p:spTree>
    <p:custDataLst>
      <p:tags r:id="rId1"/>
    </p:custDataLst>
    <p:extLst>
      <p:ext uri="{BB962C8B-B14F-4D97-AF65-F5344CB8AC3E}">
        <p14:creationId xmlns:p14="http://schemas.microsoft.com/office/powerpoint/2010/main" val="2602713417"/>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591" y="-228600"/>
            <a:ext cx="7772400" cy="914400"/>
          </a:xfrm>
        </p:spPr>
        <p:txBody>
          <a:bodyPr/>
          <a:lstStyle/>
          <a:p>
            <a:pPr algn="l" rtl="0"/>
            <a:r>
              <a:rPr lang="fr-FR" b="0" i="0" u="none" baseline="0" dirty="0"/>
              <a:t>Remarque rapide :  Paramètres principaux</a:t>
            </a:r>
          </a:p>
        </p:txBody>
      </p:sp>
      <p:sp>
        <p:nvSpPr>
          <p:cNvPr id="4" name="Date Placeholder 3"/>
          <p:cNvSpPr>
            <a:spLocks noGrp="1"/>
          </p:cNvSpPr>
          <p:nvPr>
            <p:ph type="dt" sz="half" idx="10"/>
          </p:nvPr>
        </p:nvSpPr>
        <p:spPr/>
        <p:txBody>
          <a:bodyPr/>
          <a:lstStyle/>
          <a:p>
            <a:pPr algn="l" rtl="0"/>
            <a:fld id="{C2161C64-498F-7F4C-B0A1-12650882F061}" type="datetimeFigureOut">
              <a:rPr lang="en-US"/>
              <a:t>4/25/2019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44</a:t>
            </a:fld>
            <a:endParaRPr lang="fr-FR"/>
          </a:p>
        </p:txBody>
      </p:sp>
      <p:pic>
        <p:nvPicPr>
          <p:cNvPr id="7" name="Picture 6" descr="Screenshot_2018-05-08-08-51-5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0740" y="740665"/>
            <a:ext cx="3733800" cy="5974080"/>
          </a:xfrm>
          <a:prstGeom prst="rect">
            <a:avLst/>
          </a:prstGeom>
        </p:spPr>
      </p:pic>
      <p:cxnSp>
        <p:nvCxnSpPr>
          <p:cNvPr id="8" name="Straight Arrow Connector 7"/>
          <p:cNvCxnSpPr/>
          <p:nvPr/>
        </p:nvCxnSpPr>
        <p:spPr>
          <a:xfrm flipH="1">
            <a:off x="7467600" y="3618536"/>
            <a:ext cx="533402" cy="724864"/>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flipV="1">
            <a:off x="5029201" y="4800600"/>
            <a:ext cx="2865339" cy="457200"/>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848600" y="2418207"/>
            <a:ext cx="1371600" cy="1200329"/>
          </a:xfrm>
          <a:prstGeom prst="rect">
            <a:avLst/>
          </a:prstGeom>
          <a:noFill/>
        </p:spPr>
        <p:txBody>
          <a:bodyPr wrap="square" rtlCol="0">
            <a:spAutoFit/>
          </a:bodyPr>
          <a:lstStyle/>
          <a:p>
            <a:pPr algn="l" rtl="0"/>
            <a:r>
              <a:rPr lang="fr-FR" b="0" i="0" u="none" baseline="0" dirty="0"/>
              <a:t>Veillez à cocher le paramètre </a:t>
            </a:r>
            <a:r>
              <a:rPr lang="fr-FR" b="0" i="0" u="none" baseline="0" dirty="0" smtClean="0"/>
              <a:t>d’hyperlien</a:t>
            </a:r>
            <a:r>
              <a:rPr lang="fr-FR" b="0" i="0" u="none" baseline="0" dirty="0" smtClean="0"/>
              <a:t>.</a:t>
            </a:r>
            <a:endParaRPr lang="fr-FR" b="0" i="0" u="none" baseline="0" dirty="0"/>
          </a:p>
        </p:txBody>
      </p:sp>
      <p:sp>
        <p:nvSpPr>
          <p:cNvPr id="17" name="TextBox 16"/>
          <p:cNvSpPr txBox="1"/>
          <p:nvPr/>
        </p:nvSpPr>
        <p:spPr>
          <a:xfrm>
            <a:off x="7877309" y="5105400"/>
            <a:ext cx="1219200" cy="1200329"/>
          </a:xfrm>
          <a:prstGeom prst="rect">
            <a:avLst/>
          </a:prstGeom>
          <a:noFill/>
        </p:spPr>
        <p:txBody>
          <a:bodyPr wrap="square" rtlCol="0">
            <a:spAutoFit/>
          </a:bodyPr>
          <a:lstStyle/>
          <a:p>
            <a:pPr algn="l" rtl="0"/>
            <a:r>
              <a:rPr lang="fr-FR" b="0" i="0" u="none" baseline="0" dirty="0"/>
              <a:t>Pour agrandir ou réduire la taille du texte.</a:t>
            </a:r>
          </a:p>
        </p:txBody>
      </p:sp>
      <p:sp>
        <p:nvSpPr>
          <p:cNvPr id="35" name="TextBox 34"/>
          <p:cNvSpPr txBox="1"/>
          <p:nvPr/>
        </p:nvSpPr>
        <p:spPr>
          <a:xfrm>
            <a:off x="374559" y="4953000"/>
            <a:ext cx="3579169" cy="1477328"/>
          </a:xfrm>
          <a:prstGeom prst="rect">
            <a:avLst/>
          </a:prstGeom>
          <a:noFill/>
        </p:spPr>
        <p:txBody>
          <a:bodyPr wrap="square" rtlCol="0">
            <a:spAutoFit/>
          </a:bodyPr>
          <a:lstStyle/>
          <a:p>
            <a:pPr marL="342900" indent="-342900" algn="l" rtl="0">
              <a:buAutoNum type="arabicPeriod"/>
            </a:pPr>
            <a:r>
              <a:rPr lang="fr-FR" b="0" i="0" u="none" baseline="0" dirty="0"/>
              <a:t>Dans le coin supérieur droit (sous </a:t>
            </a:r>
            <a:r>
              <a:rPr lang="fr-FR" b="0" i="0" u="none" baseline="0" dirty="0" smtClean="0"/>
              <a:t>l’heure</a:t>
            </a:r>
            <a:r>
              <a:rPr lang="fr-FR" b="0" i="0" u="none" baseline="0" dirty="0"/>
              <a:t>), cliquez sur les trois points.</a:t>
            </a:r>
          </a:p>
          <a:p>
            <a:pPr marL="342900" indent="-342900" algn="l" rtl="0">
              <a:buAutoNum type="arabicPeriod"/>
            </a:pPr>
            <a:r>
              <a:rPr lang="fr-FR" b="0" i="0" u="none" baseline="0" dirty="0"/>
              <a:t>Cliquez sur General Settings (Paramètres généraux). </a:t>
            </a:r>
          </a:p>
        </p:txBody>
      </p:sp>
      <p:pic>
        <p:nvPicPr>
          <p:cNvPr id="37" name="Picture 36" descr="Screenshot_2018-05-08-08-51-26.png"/>
          <p:cNvPicPr>
            <a:picLocks noChangeAspect="1"/>
          </p:cNvPicPr>
          <p:nvPr/>
        </p:nvPicPr>
        <p:blipFill rotWithShape="1">
          <a:blip r:embed="rId4">
            <a:extLst>
              <a:ext uri="{28A0092B-C50C-407E-A947-70E740481C1C}">
                <a14:useLocalDpi xmlns:a14="http://schemas.microsoft.com/office/drawing/2010/main" val="0"/>
              </a:ext>
            </a:extLst>
          </a:blip>
          <a:srcRect b="42004"/>
          <a:stretch/>
        </p:blipFill>
        <p:spPr>
          <a:xfrm>
            <a:off x="120844" y="743172"/>
            <a:ext cx="4039896" cy="3748748"/>
          </a:xfrm>
          <a:prstGeom prst="rect">
            <a:avLst/>
          </a:prstGeom>
        </p:spPr>
      </p:pic>
      <p:sp>
        <p:nvSpPr>
          <p:cNvPr id="30" name="Oval 29"/>
          <p:cNvSpPr/>
          <p:nvPr/>
        </p:nvSpPr>
        <p:spPr>
          <a:xfrm>
            <a:off x="3574960" y="990599"/>
            <a:ext cx="757538" cy="309929"/>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a:p>
        </p:txBody>
      </p:sp>
      <p:sp>
        <p:nvSpPr>
          <p:cNvPr id="43" name="Oval 42"/>
          <p:cNvSpPr/>
          <p:nvPr/>
        </p:nvSpPr>
        <p:spPr>
          <a:xfrm>
            <a:off x="2587496" y="1290271"/>
            <a:ext cx="1374904" cy="309929"/>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a:p>
        </p:txBody>
      </p:sp>
      <p:cxnSp>
        <p:nvCxnSpPr>
          <p:cNvPr id="50" name="Straight Arrow Connector 49"/>
          <p:cNvCxnSpPr/>
          <p:nvPr/>
        </p:nvCxnSpPr>
        <p:spPr>
          <a:xfrm flipV="1">
            <a:off x="2587496" y="1905002"/>
            <a:ext cx="1070104" cy="3047998"/>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42684324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7" y="0"/>
            <a:ext cx="45720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800600" y="1676400"/>
            <a:ext cx="1239122" cy="461665"/>
          </a:xfrm>
          <a:prstGeom prst="rect">
            <a:avLst/>
          </a:prstGeom>
          <a:noFill/>
        </p:spPr>
        <p:txBody>
          <a:bodyPr wrap="none" rtlCol="0">
            <a:spAutoFit/>
          </a:bodyPr>
          <a:lstStyle/>
          <a:p>
            <a:pPr algn="l" rtl="0"/>
            <a:r>
              <a:rPr lang="fr-FR" sz="2400" b="0" i="0" u="none" baseline="0"/>
              <a:t>Coché</a:t>
            </a:r>
          </a:p>
        </p:txBody>
      </p:sp>
      <p:sp>
        <p:nvSpPr>
          <p:cNvPr id="5" name="Rectangle 4"/>
          <p:cNvSpPr/>
          <p:nvPr/>
        </p:nvSpPr>
        <p:spPr>
          <a:xfrm>
            <a:off x="4800600" y="4343400"/>
            <a:ext cx="1239122" cy="461665"/>
          </a:xfrm>
          <a:prstGeom prst="rect">
            <a:avLst/>
          </a:prstGeom>
        </p:spPr>
        <p:txBody>
          <a:bodyPr wrap="none">
            <a:spAutoFit/>
          </a:bodyPr>
          <a:lstStyle/>
          <a:p>
            <a:pPr algn="l" rtl="0"/>
            <a:r>
              <a:rPr lang="fr-FR" sz="2400" b="0" i="0" u="none" baseline="0"/>
              <a:t>Coché</a:t>
            </a:r>
          </a:p>
        </p:txBody>
      </p:sp>
      <p:sp>
        <p:nvSpPr>
          <p:cNvPr id="8" name="Rectangle 7"/>
          <p:cNvSpPr/>
          <p:nvPr/>
        </p:nvSpPr>
        <p:spPr>
          <a:xfrm>
            <a:off x="4781044" y="5374751"/>
            <a:ext cx="1258678" cy="461665"/>
          </a:xfrm>
          <a:prstGeom prst="rect">
            <a:avLst/>
          </a:prstGeom>
        </p:spPr>
        <p:txBody>
          <a:bodyPr wrap="none">
            <a:spAutoFit/>
          </a:bodyPr>
          <a:lstStyle/>
          <a:p>
            <a:pPr algn="l" rtl="0"/>
            <a:r>
              <a:rPr lang="fr-FR" sz="2400" b="0" i="0" u="none" baseline="0"/>
              <a:t>Décocher</a:t>
            </a:r>
          </a:p>
        </p:txBody>
      </p:sp>
      <p:sp>
        <p:nvSpPr>
          <p:cNvPr id="9" name="TextBox 8"/>
          <p:cNvSpPr txBox="1"/>
          <p:nvPr/>
        </p:nvSpPr>
        <p:spPr>
          <a:xfrm>
            <a:off x="4781044" y="609600"/>
            <a:ext cx="1381789" cy="461665"/>
          </a:xfrm>
          <a:prstGeom prst="rect">
            <a:avLst/>
          </a:prstGeom>
          <a:noFill/>
        </p:spPr>
        <p:txBody>
          <a:bodyPr wrap="none" rtlCol="0">
            <a:spAutoFit/>
          </a:bodyPr>
          <a:lstStyle/>
          <a:p>
            <a:pPr algn="l" rtl="0"/>
            <a:r>
              <a:rPr lang="fr-FR" sz="2400" b="0" i="0" u="none" baseline="0"/>
              <a:t>Coché ?</a:t>
            </a:r>
          </a:p>
        </p:txBody>
      </p:sp>
    </p:spTree>
    <p:custDataLst>
      <p:tags r:id="rId1"/>
    </p:custDataLst>
    <p:extLst>
      <p:ext uri="{BB962C8B-B14F-4D97-AF65-F5344CB8AC3E}">
        <p14:creationId xmlns:p14="http://schemas.microsoft.com/office/powerpoint/2010/main" val="40747329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547" y="228600"/>
            <a:ext cx="7772400" cy="914400"/>
          </a:xfrm>
        </p:spPr>
        <p:txBody>
          <a:bodyPr>
            <a:normAutofit fontScale="90000"/>
          </a:bodyPr>
          <a:lstStyle/>
          <a:p>
            <a:pPr algn="l" rtl="0"/>
            <a:r>
              <a:rPr lang="fr-FR" b="1" i="0" u="none" baseline="0" dirty="0"/>
              <a:t>Commençons par vérifier les mises </a:t>
            </a:r>
            <a:r>
              <a:rPr lang="fr-FR" b="1" i="0" u="none" baseline="0" dirty="0" smtClean="0"/>
              <a:t/>
            </a:r>
            <a:br>
              <a:rPr lang="fr-FR" b="1" i="0" u="none" baseline="0" dirty="0" smtClean="0"/>
            </a:br>
            <a:r>
              <a:rPr lang="fr-FR" b="1" i="0" u="none" baseline="0" dirty="0" smtClean="0"/>
              <a:t>à </a:t>
            </a:r>
            <a:r>
              <a:rPr lang="fr-FR" b="1" i="0" u="none" baseline="0" dirty="0"/>
              <a:t>jour disponibles </a:t>
            </a:r>
          </a:p>
        </p:txBody>
      </p:sp>
      <p:sp>
        <p:nvSpPr>
          <p:cNvPr id="4" name="Date Placeholder 3"/>
          <p:cNvSpPr>
            <a:spLocks noGrp="1"/>
          </p:cNvSpPr>
          <p:nvPr>
            <p:ph type="dt" sz="half" idx="10"/>
          </p:nvPr>
        </p:nvSpPr>
        <p:spPr/>
        <p:txBody>
          <a:bodyPr/>
          <a:lstStyle/>
          <a:p>
            <a:pPr algn="l" rtl="0"/>
            <a:fld id="{C2161C64-498F-7F4C-B0A1-12650882F061}" type="datetimeFigureOut">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46</a:t>
            </a:fld>
            <a:endParaRPr lang="fr-FR"/>
          </a:p>
        </p:txBody>
      </p:sp>
      <p:pic>
        <p:nvPicPr>
          <p:cNvPr id="7" name="Picture 6" descr="Screenshot_2018-05-08-08-31-3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479316"/>
            <a:ext cx="3143250" cy="5029200"/>
          </a:xfrm>
          <a:prstGeom prst="rect">
            <a:avLst/>
          </a:prstGeom>
        </p:spPr>
      </p:pic>
      <p:pic>
        <p:nvPicPr>
          <p:cNvPr id="8" name="Picture 7" descr="Screenshot_2018-05-08-08-31-48 (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0" y="1479316"/>
            <a:ext cx="3200400" cy="5120639"/>
          </a:xfrm>
          <a:prstGeom prst="rect">
            <a:avLst/>
          </a:prstGeom>
        </p:spPr>
      </p:pic>
      <p:sp>
        <p:nvSpPr>
          <p:cNvPr id="10" name="Oval 9"/>
          <p:cNvSpPr/>
          <p:nvPr/>
        </p:nvSpPr>
        <p:spPr>
          <a:xfrm>
            <a:off x="171450" y="2209800"/>
            <a:ext cx="3352800" cy="609600"/>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a:p>
        </p:txBody>
      </p:sp>
      <p:cxnSp>
        <p:nvCxnSpPr>
          <p:cNvPr id="12" name="Straight Arrow Connector 11"/>
          <p:cNvCxnSpPr/>
          <p:nvPr/>
        </p:nvCxnSpPr>
        <p:spPr>
          <a:xfrm flipH="1">
            <a:off x="4572000" y="4419600"/>
            <a:ext cx="2743200" cy="1752600"/>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7162800" y="3828871"/>
            <a:ext cx="1981200" cy="1200329"/>
          </a:xfrm>
          <a:prstGeom prst="rect">
            <a:avLst/>
          </a:prstGeom>
          <a:noFill/>
        </p:spPr>
        <p:txBody>
          <a:bodyPr wrap="square" rtlCol="0">
            <a:spAutoFit/>
          </a:bodyPr>
          <a:lstStyle/>
          <a:p>
            <a:r>
              <a:rPr lang="fr-FR" b="0" i="0" u="none" baseline="0" dirty="0"/>
              <a:t>1. Cliquez sur </a:t>
            </a:r>
            <a:r>
              <a:rPr lang="fr-FR" dirty="0"/>
              <a:t>Activer</a:t>
            </a:r>
            <a:r>
              <a:rPr lang="fr-FR" dirty="0" smtClean="0"/>
              <a:t>/</a:t>
            </a:r>
            <a:br>
              <a:rPr lang="fr-FR" dirty="0" smtClean="0"/>
            </a:br>
            <a:r>
              <a:rPr lang="fr-FR" dirty="0" smtClean="0"/>
              <a:t>Désactiver </a:t>
            </a:r>
            <a:r>
              <a:rPr lang="fr-FR" dirty="0"/>
              <a:t>tout</a:t>
            </a:r>
            <a:endParaRPr lang="fr-FR" b="0" i="0" u="none" baseline="0" dirty="0"/>
          </a:p>
          <a:p>
            <a:endParaRPr lang="fr-FR" dirty="0"/>
          </a:p>
        </p:txBody>
      </p:sp>
      <p:sp>
        <p:nvSpPr>
          <p:cNvPr id="17" name="TextBox 16"/>
          <p:cNvSpPr txBox="1"/>
          <p:nvPr/>
        </p:nvSpPr>
        <p:spPr>
          <a:xfrm>
            <a:off x="7162800" y="4913531"/>
            <a:ext cx="1981200" cy="923330"/>
          </a:xfrm>
          <a:prstGeom prst="rect">
            <a:avLst/>
          </a:prstGeom>
          <a:noFill/>
        </p:spPr>
        <p:txBody>
          <a:bodyPr wrap="square" rtlCol="0">
            <a:spAutoFit/>
          </a:bodyPr>
          <a:lstStyle/>
          <a:p>
            <a:r>
              <a:rPr lang="fr-FR" b="0" i="0" u="none" baseline="0" dirty="0"/>
              <a:t>2. Cliquez sur </a:t>
            </a:r>
            <a:r>
              <a:rPr lang="fr-FR" dirty="0"/>
              <a:t>Installer la sélection</a:t>
            </a:r>
            <a:endParaRPr lang="fr-FR" dirty="0"/>
          </a:p>
        </p:txBody>
      </p:sp>
      <p:cxnSp>
        <p:nvCxnSpPr>
          <p:cNvPr id="18" name="Straight Arrow Connector 17"/>
          <p:cNvCxnSpPr/>
          <p:nvPr/>
        </p:nvCxnSpPr>
        <p:spPr>
          <a:xfrm flipH="1">
            <a:off x="6096000" y="5562600"/>
            <a:ext cx="983394" cy="782356"/>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3" name="Rounded Rectangular Callout 2"/>
          <p:cNvSpPr/>
          <p:nvPr/>
        </p:nvSpPr>
        <p:spPr>
          <a:xfrm>
            <a:off x="6705600" y="205879"/>
            <a:ext cx="2144787" cy="1191139"/>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fr-FR" b="0" i="0" u="none" baseline="0" dirty="0"/>
              <a:t>Avant toute chose, vérifiez que vous êtes bien connecté au Wi-Fi ! </a:t>
            </a:r>
          </a:p>
        </p:txBody>
      </p:sp>
    </p:spTree>
    <p:custDataLst>
      <p:tags r:id="rId1"/>
    </p:custDataLst>
    <p:extLst>
      <p:ext uri="{BB962C8B-B14F-4D97-AF65-F5344CB8AC3E}">
        <p14:creationId xmlns:p14="http://schemas.microsoft.com/office/powerpoint/2010/main" val="27578674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599" y="1745884"/>
            <a:ext cx="3195073" cy="5112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797" y="1676400"/>
            <a:ext cx="3139052" cy="5022484"/>
          </a:xfrm>
          <a:prstGeom prst="rect">
            <a:avLst/>
          </a:prstGeom>
        </p:spPr>
      </p:pic>
      <p:sp>
        <p:nvSpPr>
          <p:cNvPr id="36866" name="Title 1"/>
          <p:cNvSpPr>
            <a:spLocks noGrp="1"/>
          </p:cNvSpPr>
          <p:nvPr>
            <p:ph type="title"/>
          </p:nvPr>
        </p:nvSpPr>
        <p:spPr>
          <a:xfrm>
            <a:off x="381000" y="765175"/>
            <a:ext cx="8077200" cy="758825"/>
          </a:xfrm>
        </p:spPr>
        <p:txBody>
          <a:bodyPr>
            <a:noAutofit/>
          </a:bodyPr>
          <a:lstStyle/>
          <a:p>
            <a:pPr algn="l" rtl="0" eaLnBrk="1" hangingPunct="1"/>
            <a:r>
              <a:rPr lang="fr-FR" b="1" i="0" u="none" baseline="0" dirty="0">
                <a:cs typeface="Arial" charset="0"/>
              </a:rPr>
              <a:t>Sélectionnez le formulaire approprié selon les données que vous souhaitez recueillir et le type de site où vous vous trouvez.</a:t>
            </a:r>
          </a:p>
        </p:txBody>
      </p:sp>
      <p:sp>
        <p:nvSpPr>
          <p:cNvPr id="14" name="Oval 13"/>
          <p:cNvSpPr/>
          <p:nvPr/>
        </p:nvSpPr>
        <p:spPr>
          <a:xfrm>
            <a:off x="4648200" y="2220912"/>
            <a:ext cx="1263650"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0" name="Right Arrow 9"/>
          <p:cNvSpPr/>
          <p:nvPr/>
        </p:nvSpPr>
        <p:spPr>
          <a:xfrm>
            <a:off x="4194174" y="3447941"/>
            <a:ext cx="606425" cy="5144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5" name="Oval 14"/>
          <p:cNvSpPr/>
          <p:nvPr/>
        </p:nvSpPr>
        <p:spPr>
          <a:xfrm>
            <a:off x="1041042" y="2450306"/>
            <a:ext cx="2468563" cy="4556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Tree>
    <p:custDataLst>
      <p:tags r:id="rId1"/>
    </p:custDataLst>
    <p:extLst>
      <p:ext uri="{BB962C8B-B14F-4D97-AF65-F5344CB8AC3E}">
        <p14:creationId xmlns:p14="http://schemas.microsoft.com/office/powerpoint/2010/main" val="1811602055"/>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1062789"/>
            <a:ext cx="8229600" cy="758825"/>
          </a:xfrm>
        </p:spPr>
        <p:txBody>
          <a:bodyPr>
            <a:normAutofit fontScale="90000"/>
          </a:bodyPr>
          <a:lstStyle/>
          <a:p>
            <a:pPr algn="l" rtl="0" eaLnBrk="1" hangingPunct="1"/>
            <a:r>
              <a:rPr lang="fr-FR" sz="2800" b="1" i="0" u="none" baseline="0" dirty="0">
                <a:cs typeface="Arial" charset="0"/>
              </a:rPr>
              <a:t>Après avoir sélectionné le formulaire, faites glisser votre doigt vers LA </a:t>
            </a:r>
            <a:r>
              <a:rPr lang="fr-FR" b="1" i="0" u="none" baseline="0" dirty="0">
                <a:cs typeface="Arial" charset="0"/>
              </a:rPr>
              <a:t>DROITE pour </a:t>
            </a:r>
            <a:r>
              <a:rPr lang="fr-FR" sz="2800" b="1" i="0" u="none" baseline="0" dirty="0">
                <a:cs typeface="Arial" charset="0"/>
              </a:rPr>
              <a:t>commencer à saisir des données dans la tablette. Vous pouvez revenir en arrière à tout moment en balayant vers la gauche.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22910" b="18762"/>
          <a:stretch/>
        </p:blipFill>
        <p:spPr>
          <a:xfrm>
            <a:off x="2666999" y="2089483"/>
            <a:ext cx="4048125" cy="3777917"/>
          </a:xfrm>
          <a:prstGeom prst="rect">
            <a:avLst/>
          </a:prstGeom>
        </p:spPr>
      </p:pic>
    </p:spTree>
    <p:custDataLst>
      <p:tags r:id="rId1"/>
    </p:custDataLst>
    <p:extLst>
      <p:ext uri="{BB962C8B-B14F-4D97-AF65-F5344CB8AC3E}">
        <p14:creationId xmlns:p14="http://schemas.microsoft.com/office/powerpoint/2010/main" val="1338564564"/>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3127375"/>
            <a:ext cx="3505200" cy="758825"/>
          </a:xfrm>
        </p:spPr>
        <p:txBody>
          <a:bodyPr>
            <a:noAutofit/>
          </a:bodyPr>
          <a:lstStyle/>
          <a:p>
            <a:pPr algn="l" rtl="0" eaLnBrk="1" hangingPunct="1"/>
            <a:r>
              <a:rPr lang="fr-FR" b="1" i="0" u="none" baseline="0" dirty="0">
                <a:cs typeface="Arial" charset="0"/>
              </a:rPr>
              <a:t>Chaque formulaire commence avec des données générales à propos de </a:t>
            </a:r>
            <a:r>
              <a:rPr lang="fr-FR" b="1" i="0" u="none" baseline="0" dirty="0" smtClean="0">
                <a:cs typeface="Arial" charset="0"/>
              </a:rPr>
              <a:t>l’établissement </a:t>
            </a:r>
            <a:r>
              <a:rPr lang="fr-FR" b="1" i="0" u="none" baseline="0" dirty="0">
                <a:cs typeface="Arial" charset="0"/>
              </a:rPr>
              <a:t>visité et une introduction.</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6063" y="381000"/>
            <a:ext cx="3862137" cy="6179419"/>
          </a:xfrm>
          <a:prstGeom prst="rect">
            <a:avLst/>
          </a:prstGeom>
        </p:spPr>
      </p:pic>
    </p:spTree>
    <p:custDataLst>
      <p:tags r:id="rId1"/>
    </p:custDataLst>
    <p:extLst>
      <p:ext uri="{BB962C8B-B14F-4D97-AF65-F5344CB8AC3E}">
        <p14:creationId xmlns:p14="http://schemas.microsoft.com/office/powerpoint/2010/main" val="275908636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80001" y="4267200"/>
            <a:ext cx="6248400" cy="2062103"/>
          </a:xfrm>
        </p:spPr>
        <p:txBody>
          <a:bodyPr/>
          <a:lstStyle/>
          <a:p>
            <a:pPr algn="l" rtl="0"/>
            <a:r>
              <a:rPr lang="fr-FR" b="0" i="0" u="none" baseline="0" dirty="0"/>
              <a:t>Vue </a:t>
            </a:r>
            <a:r>
              <a:rPr lang="fr-FR" b="0" i="0" u="none" baseline="0" dirty="0" smtClean="0"/>
              <a:t>d’ensemble</a:t>
            </a:r>
            <a:r>
              <a:rPr lang="fr-FR" dirty="0"/>
              <a:t/>
            </a:r>
            <a:br>
              <a:rPr lang="fr-FR" dirty="0"/>
            </a:br>
            <a:r>
              <a:rPr lang="fr-FR" dirty="0"/>
              <a:t/>
            </a:r>
            <a:br>
              <a:rPr lang="fr-FR" dirty="0"/>
            </a:br>
            <a:r>
              <a:rPr lang="fr-FR" dirty="0"/>
              <a:t/>
            </a:r>
            <a:br>
              <a:rPr lang="fr-FR" dirty="0"/>
            </a:br>
            <a:r>
              <a:rPr lang="fr-FR" b="0" i="1" u="none" baseline="0" dirty="0"/>
              <a:t>Nom, Poste</a:t>
            </a:r>
          </a:p>
        </p:txBody>
      </p:sp>
    </p:spTree>
    <p:custDataLst>
      <p:tags r:id="rId1"/>
    </p:custDataLst>
    <p:extLst>
      <p:ext uri="{BB962C8B-B14F-4D97-AF65-F5344CB8AC3E}">
        <p14:creationId xmlns:p14="http://schemas.microsoft.com/office/powerpoint/2010/main" val="3154786596"/>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204" y="1143474"/>
            <a:ext cx="2857796" cy="457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206" y="1143000"/>
            <a:ext cx="314325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38" name="Title 1"/>
          <p:cNvSpPr>
            <a:spLocks noGrp="1"/>
          </p:cNvSpPr>
          <p:nvPr>
            <p:ph type="title"/>
          </p:nvPr>
        </p:nvSpPr>
        <p:spPr>
          <a:xfrm>
            <a:off x="177888" y="304800"/>
            <a:ext cx="9118512" cy="758825"/>
          </a:xfrm>
        </p:spPr>
        <p:txBody>
          <a:bodyPr>
            <a:noAutofit/>
          </a:bodyPr>
          <a:lstStyle/>
          <a:p>
            <a:pPr algn="l" rtl="0" eaLnBrk="1" hangingPunct="1"/>
            <a:r>
              <a:rPr lang="fr-FR" sz="2600" b="1" i="0" u="none" baseline="0" dirty="0">
                <a:cs typeface="Arial" charset="0"/>
              </a:rPr>
              <a:t>Commencez par sélectionner </a:t>
            </a:r>
            <a:r>
              <a:rPr lang="fr-FR" sz="2600" b="1" i="0" u="none" baseline="0" dirty="0" smtClean="0">
                <a:cs typeface="Arial" charset="0"/>
              </a:rPr>
              <a:t>l’établissement</a:t>
            </a:r>
            <a:r>
              <a:rPr lang="fr-FR" sz="2600" b="1" i="0" u="none" baseline="0" dirty="0" smtClean="0">
                <a:cs typeface="Arial" charset="0"/>
              </a:rPr>
              <a:t>/</a:t>
            </a:r>
            <a:br>
              <a:rPr lang="fr-FR" sz="2600" b="1" i="0" u="none" baseline="0" dirty="0" smtClean="0">
                <a:cs typeface="Arial" charset="0"/>
              </a:rPr>
            </a:br>
            <a:r>
              <a:rPr lang="fr-FR" sz="2600" b="1" i="0" u="none" baseline="0" dirty="0" smtClean="0">
                <a:cs typeface="Arial" charset="0"/>
              </a:rPr>
              <a:t>le </a:t>
            </a:r>
            <a:r>
              <a:rPr lang="fr-FR" sz="2600" b="1" i="0" u="none" baseline="0" dirty="0">
                <a:cs typeface="Arial" charset="0"/>
              </a:rPr>
              <a:t>centre que vous désirez évaluer et son emplacement.</a:t>
            </a:r>
          </a:p>
        </p:txBody>
      </p:sp>
      <p:sp>
        <p:nvSpPr>
          <p:cNvPr id="4" name="Right Arrow 3"/>
          <p:cNvSpPr/>
          <p:nvPr/>
        </p:nvSpPr>
        <p:spPr>
          <a:xfrm>
            <a:off x="191206" y="5867400"/>
            <a:ext cx="8800393"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7" name="Title 1"/>
          <p:cNvSpPr txBox="1">
            <a:spLocks/>
          </p:cNvSpPr>
          <p:nvPr/>
        </p:nvSpPr>
        <p:spPr>
          <a:xfrm>
            <a:off x="6095999" y="3810000"/>
            <a:ext cx="2895599" cy="1524000"/>
          </a:xfrm>
          <a:prstGeom prst="rect">
            <a:avLst/>
          </a:prstGeom>
        </p:spPr>
        <p:txBody>
          <a:bodyPr vert="horz" lIns="91440" tIns="45720" rIns="91440" bIns="45720" rtlCol="0" anchor="b" anchorCtr="0">
            <a:normAutofit fontScale="750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r>
              <a:rPr lang="fr-FR" b="0" i="0" u="none" baseline="0" dirty="0">
                <a:cs typeface="Arial" charset="0"/>
              </a:rPr>
              <a:t>Une fois </a:t>
            </a:r>
            <a:r>
              <a:rPr lang="fr-FR" b="0" i="0" u="none" baseline="0" dirty="0" smtClean="0">
                <a:cs typeface="Arial" charset="0"/>
              </a:rPr>
              <a:t>l’établissement</a:t>
            </a:r>
            <a:r>
              <a:rPr lang="fr-FR" b="0" i="0" u="none" baseline="0" dirty="0" smtClean="0">
                <a:cs typeface="Arial" charset="0"/>
              </a:rPr>
              <a:t>/</a:t>
            </a:r>
            <a:br>
              <a:rPr lang="fr-FR" b="0" i="0" u="none" baseline="0" dirty="0" smtClean="0">
                <a:cs typeface="Arial" charset="0"/>
              </a:rPr>
            </a:br>
            <a:r>
              <a:rPr lang="fr-FR" b="0" i="0" u="none" baseline="0" dirty="0" smtClean="0">
                <a:cs typeface="Arial" charset="0"/>
              </a:rPr>
              <a:t>le </a:t>
            </a:r>
            <a:r>
              <a:rPr lang="fr-FR" b="0" i="0" u="none" baseline="0" dirty="0">
                <a:cs typeface="Arial" charset="0"/>
              </a:rPr>
              <a:t>centre sélectionné, </a:t>
            </a:r>
            <a:r>
              <a:rPr lang="fr-FR" b="0" i="0" u="none" baseline="0" dirty="0" smtClean="0">
                <a:cs typeface="Arial" charset="0"/>
              </a:rPr>
              <a:t/>
            </a:r>
            <a:br>
              <a:rPr lang="fr-FR" b="0" i="0" u="none" baseline="0" dirty="0" smtClean="0">
                <a:cs typeface="Arial" charset="0"/>
              </a:rPr>
            </a:br>
            <a:r>
              <a:rPr lang="fr-FR" b="0" i="0" u="none" baseline="0" dirty="0" smtClean="0">
                <a:cs typeface="Arial" charset="0"/>
              </a:rPr>
              <a:t>les </a:t>
            </a:r>
            <a:r>
              <a:rPr lang="fr-FR" b="0" i="0" u="none" baseline="0" dirty="0">
                <a:cs typeface="Arial" charset="0"/>
              </a:rPr>
              <a:t>informations le concernant </a:t>
            </a:r>
            <a:r>
              <a:rPr lang="fr-FR" b="0" i="0" u="none" baseline="0" dirty="0" smtClean="0">
                <a:cs typeface="Arial" charset="0"/>
              </a:rPr>
              <a:t>s’afficheront</a:t>
            </a:r>
            <a:r>
              <a:rPr lang="fr-FR" b="0" i="0" u="none" baseline="0" dirty="0">
                <a:cs typeface="Arial" charset="0"/>
              </a:rPr>
              <a:t>. </a:t>
            </a:r>
          </a:p>
        </p:txBody>
      </p:sp>
      <p:pic>
        <p:nvPicPr>
          <p:cNvPr id="11"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b="50000"/>
          <a:stretch/>
        </p:blipFill>
        <p:spPr bwMode="auto">
          <a:xfrm>
            <a:off x="6096000" y="1135912"/>
            <a:ext cx="333375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46358461"/>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565" y="1754187"/>
            <a:ext cx="3048000" cy="4876800"/>
          </a:xfrm>
          <a:prstGeom prst="rect">
            <a:avLst/>
          </a:prstGeom>
        </p:spPr>
      </p:pic>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807" t="22588" r="-807" b="34830"/>
          <a:stretch/>
        </p:blipFill>
        <p:spPr>
          <a:xfrm>
            <a:off x="4572000" y="2578476"/>
            <a:ext cx="4286250" cy="2920248"/>
          </a:xfrm>
          <a:prstGeom prst="rect">
            <a:avLst/>
          </a:prstGeom>
        </p:spPr>
      </p:pic>
      <p:sp>
        <p:nvSpPr>
          <p:cNvPr id="41986" name="Title 1"/>
          <p:cNvSpPr>
            <a:spLocks noGrp="1"/>
          </p:cNvSpPr>
          <p:nvPr>
            <p:ph type="title"/>
          </p:nvPr>
        </p:nvSpPr>
        <p:spPr>
          <a:xfrm>
            <a:off x="428222" y="822325"/>
            <a:ext cx="8639577" cy="758825"/>
          </a:xfrm>
        </p:spPr>
        <p:txBody>
          <a:bodyPr>
            <a:normAutofit fontScale="90000"/>
          </a:bodyPr>
          <a:lstStyle/>
          <a:p>
            <a:pPr algn="l" rtl="0" eaLnBrk="1" hangingPunct="1"/>
            <a:r>
              <a:rPr lang="fr-FR" sz="2800" b="1" i="0" u="none" baseline="0" dirty="0">
                <a:cs typeface="Arial" charset="0"/>
              </a:rPr>
              <a:t>Obtenez ensuite les coordonnées GPS du </a:t>
            </a:r>
            <a:r>
              <a:rPr lang="fr-FR" sz="2800" b="1" i="0" u="none" baseline="0" dirty="0" smtClean="0">
                <a:cs typeface="Arial" charset="0"/>
              </a:rPr>
              <a:t>centre/ établissement </a:t>
            </a:r>
            <a:r>
              <a:rPr lang="fr-FR" sz="2800" b="1" i="0" u="none" baseline="0" dirty="0">
                <a:cs typeface="Arial" charset="0"/>
              </a:rPr>
              <a:t>en cliquant sur le bouton </a:t>
            </a:r>
            <a:r>
              <a:rPr lang="fr-FR" sz="2800" b="1" i="0" u="none" baseline="0" dirty="0" smtClean="0">
                <a:cs typeface="Arial" charset="0"/>
              </a:rPr>
              <a:t>de </a:t>
            </a:r>
            <a:r>
              <a:rPr lang="fr-FR" sz="2800" b="1" i="0" u="none" baseline="0" dirty="0">
                <a:cs typeface="Arial" charset="0"/>
              </a:rPr>
              <a:t>sauvegarde des coordonnées du site.</a:t>
            </a:r>
          </a:p>
        </p:txBody>
      </p:sp>
      <p:sp>
        <p:nvSpPr>
          <p:cNvPr id="15" name="Rectangular Callout 14"/>
          <p:cNvSpPr/>
          <p:nvPr/>
        </p:nvSpPr>
        <p:spPr>
          <a:xfrm flipH="1">
            <a:off x="7531217" y="3223418"/>
            <a:ext cx="1639854" cy="741363"/>
          </a:xfrm>
          <a:prstGeom prst="wedgeRectCallout">
            <a:avLst>
              <a:gd name="adj1" fmla="val 70270"/>
              <a:gd name="adj2" fmla="val 11861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sz="1400" b="1" i="0" u="none" baseline="0">
                <a:solidFill>
                  <a:prstClr val="white"/>
                </a:solidFill>
              </a:rPr>
              <a:t>Sauvegardez les coordonnées.</a:t>
            </a:r>
            <a:endParaRPr lang="fr-FR" sz="1400" dirty="0">
              <a:solidFill>
                <a:prstClr val="white"/>
              </a:solidFill>
            </a:endParaRPr>
          </a:p>
        </p:txBody>
      </p:sp>
      <p:sp>
        <p:nvSpPr>
          <p:cNvPr id="17" name="Oval 16"/>
          <p:cNvSpPr/>
          <p:nvPr/>
        </p:nvSpPr>
        <p:spPr>
          <a:xfrm>
            <a:off x="6715125" y="4420393"/>
            <a:ext cx="1295400" cy="99377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4" name="Right Arrow 13"/>
          <p:cNvSpPr/>
          <p:nvPr/>
        </p:nvSpPr>
        <p:spPr>
          <a:xfrm>
            <a:off x="3629059" y="3964781"/>
            <a:ext cx="398462" cy="4556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8" name="Oval 17"/>
          <p:cNvSpPr/>
          <p:nvPr/>
        </p:nvSpPr>
        <p:spPr>
          <a:xfrm>
            <a:off x="1034865" y="2438400"/>
            <a:ext cx="2057400" cy="6715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9" name="Rectangular Callout 18"/>
          <p:cNvSpPr/>
          <p:nvPr/>
        </p:nvSpPr>
        <p:spPr>
          <a:xfrm>
            <a:off x="304800" y="3223418"/>
            <a:ext cx="1887102" cy="1043782"/>
          </a:xfrm>
          <a:prstGeom prst="wedgeRectCallout">
            <a:avLst>
              <a:gd name="adj1" fmla="val 89055"/>
              <a:gd name="adj2" fmla="val -7307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sz="1400" b="1" i="0" u="none" baseline="0" dirty="0">
                <a:solidFill>
                  <a:prstClr val="white"/>
                </a:solidFill>
              </a:rPr>
              <a:t>Cette fonctionnalité fonctionne mieux </a:t>
            </a:r>
            <a:r>
              <a:rPr lang="fr-FR" sz="1400" b="1" i="0" u="none" baseline="0" dirty="0" smtClean="0">
                <a:solidFill>
                  <a:prstClr val="white"/>
                </a:solidFill>
              </a:rPr>
              <a:t/>
            </a:r>
            <a:br>
              <a:rPr lang="fr-FR" sz="1400" b="1" i="0" u="none" baseline="0" dirty="0" smtClean="0">
                <a:solidFill>
                  <a:prstClr val="white"/>
                </a:solidFill>
              </a:rPr>
            </a:br>
            <a:r>
              <a:rPr lang="fr-FR" sz="1400" b="1" i="0" u="none" baseline="0" dirty="0" smtClean="0">
                <a:solidFill>
                  <a:prstClr val="white"/>
                </a:solidFill>
              </a:rPr>
              <a:t>à </a:t>
            </a:r>
            <a:r>
              <a:rPr lang="fr-FR" sz="1400" b="1" i="0" u="none" baseline="0" dirty="0" smtClean="0">
                <a:solidFill>
                  <a:prstClr val="white"/>
                </a:solidFill>
              </a:rPr>
              <a:t>l’extérieur qu’à l’intérieur</a:t>
            </a:r>
            <a:r>
              <a:rPr lang="fr-FR" sz="1400" b="1" i="0" u="none" baseline="0" dirty="0">
                <a:solidFill>
                  <a:prstClr val="white"/>
                </a:solidFill>
              </a:rPr>
              <a:t>.</a:t>
            </a:r>
            <a:endParaRPr lang="fr-FR" sz="1400" dirty="0">
              <a:solidFill>
                <a:prstClr val="white"/>
              </a:solidFill>
            </a:endParaRPr>
          </a:p>
        </p:txBody>
      </p:sp>
    </p:spTree>
    <p:custDataLst>
      <p:tags r:id="rId1"/>
    </p:custDataLst>
    <p:extLst>
      <p:ext uri="{BB962C8B-B14F-4D97-AF65-F5344CB8AC3E}">
        <p14:creationId xmlns:p14="http://schemas.microsoft.com/office/powerpoint/2010/main" val="1455661033"/>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5088"/>
          <a:stretch/>
        </p:blipFill>
        <p:spPr>
          <a:xfrm>
            <a:off x="1371600" y="2133600"/>
            <a:ext cx="4286250" cy="3080084"/>
          </a:xfrm>
          <a:prstGeom prst="rect">
            <a:avLst/>
          </a:prstGeom>
        </p:spPr>
      </p:pic>
      <p:sp>
        <p:nvSpPr>
          <p:cNvPr id="43010" name="Title 1"/>
          <p:cNvSpPr>
            <a:spLocks noGrp="1"/>
          </p:cNvSpPr>
          <p:nvPr>
            <p:ph type="title"/>
          </p:nvPr>
        </p:nvSpPr>
        <p:spPr>
          <a:xfrm>
            <a:off x="533400" y="917575"/>
            <a:ext cx="8077200" cy="758825"/>
          </a:xfrm>
        </p:spPr>
        <p:txBody>
          <a:bodyPr>
            <a:noAutofit/>
          </a:bodyPr>
          <a:lstStyle/>
          <a:p>
            <a:pPr algn="l" rtl="0" eaLnBrk="1" hangingPunct="1"/>
            <a:r>
              <a:rPr lang="fr-FR" b="1" i="0" u="none" baseline="0" dirty="0">
                <a:cs typeface="Arial" charset="0"/>
              </a:rPr>
              <a:t>Les coordonnées GPS du centre/établissement </a:t>
            </a:r>
            <a:r>
              <a:rPr lang="fr-FR" b="1" i="0" u="none" baseline="0" dirty="0" smtClean="0">
                <a:cs typeface="Arial" charset="0"/>
              </a:rPr>
              <a:t>s’afficheront </a:t>
            </a:r>
            <a:r>
              <a:rPr lang="fr-FR" b="1" i="0" u="none" baseline="0" dirty="0">
                <a:cs typeface="Arial" charset="0"/>
              </a:rPr>
              <a:t>dans les informations générales </a:t>
            </a:r>
            <a:r>
              <a:rPr lang="fr-FR" b="1" i="0" u="none" baseline="0" dirty="0" smtClean="0">
                <a:cs typeface="Arial" charset="0"/>
              </a:rPr>
              <a:t/>
            </a:r>
            <a:br>
              <a:rPr lang="fr-FR" b="1" i="0" u="none" baseline="0" dirty="0" smtClean="0">
                <a:cs typeface="Arial" charset="0"/>
              </a:rPr>
            </a:br>
            <a:r>
              <a:rPr lang="fr-FR" b="1" i="0" u="none" baseline="0" dirty="0" smtClean="0">
                <a:cs typeface="Arial" charset="0"/>
              </a:rPr>
              <a:t>du </a:t>
            </a:r>
            <a:r>
              <a:rPr lang="fr-FR" b="1" i="0" u="none" baseline="0" dirty="0">
                <a:cs typeface="Arial" charset="0"/>
              </a:rPr>
              <a:t>site.</a:t>
            </a:r>
          </a:p>
        </p:txBody>
      </p:sp>
      <p:sp>
        <p:nvSpPr>
          <p:cNvPr id="14" name="Oval 13"/>
          <p:cNvSpPr/>
          <p:nvPr/>
        </p:nvSpPr>
        <p:spPr>
          <a:xfrm>
            <a:off x="2486025" y="3579310"/>
            <a:ext cx="2057400" cy="11049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fr-FR">
              <a:solidFill>
                <a:prstClr val="white"/>
              </a:solidFill>
            </a:endParaRPr>
          </a:p>
        </p:txBody>
      </p:sp>
      <p:sp>
        <p:nvSpPr>
          <p:cNvPr id="17" name="Rectangular Callout 16"/>
          <p:cNvSpPr/>
          <p:nvPr/>
        </p:nvSpPr>
        <p:spPr>
          <a:xfrm>
            <a:off x="6172200" y="2057400"/>
            <a:ext cx="2209800" cy="1279525"/>
          </a:xfrm>
          <a:prstGeom prst="wedgeRectCallout">
            <a:avLst>
              <a:gd name="adj1" fmla="val -128535"/>
              <a:gd name="adj2" fmla="val 10606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fr-FR" sz="1200" b="1" i="0" u="none" baseline="0" dirty="0">
                <a:solidFill>
                  <a:prstClr val="white"/>
                </a:solidFill>
              </a:rPr>
              <a:t>ASSUREZ-VOUS </a:t>
            </a:r>
          </a:p>
          <a:p>
            <a:pPr algn="ctr" rtl="0">
              <a:defRPr/>
            </a:pPr>
            <a:r>
              <a:rPr lang="fr-FR" sz="1200" b="1" i="0" u="none" baseline="0" dirty="0">
                <a:solidFill>
                  <a:prstClr val="white"/>
                </a:solidFill>
              </a:rPr>
              <a:t>que les coordonnées de géolocalisation </a:t>
            </a:r>
            <a:r>
              <a:rPr lang="fr-FR" sz="1200" b="1" i="0" u="none" baseline="0" dirty="0" smtClean="0">
                <a:solidFill>
                  <a:prstClr val="white"/>
                </a:solidFill>
              </a:rPr>
              <a:t>s’affichent </a:t>
            </a:r>
            <a:r>
              <a:rPr lang="fr-FR" sz="1200" b="1" i="0" u="none" baseline="0" dirty="0">
                <a:solidFill>
                  <a:prstClr val="white"/>
                </a:solidFill>
              </a:rPr>
              <a:t>dans les informations générales du centre/établissement.</a:t>
            </a:r>
            <a:endParaRPr lang="fr-FR" sz="1200" dirty="0">
              <a:solidFill>
                <a:prstClr val="white"/>
              </a:solidFill>
            </a:endParaRPr>
          </a:p>
        </p:txBody>
      </p:sp>
    </p:spTree>
    <p:custDataLst>
      <p:tags r:id="rId1"/>
    </p:custDataLst>
    <p:extLst>
      <p:ext uri="{BB962C8B-B14F-4D97-AF65-F5344CB8AC3E}">
        <p14:creationId xmlns:p14="http://schemas.microsoft.com/office/powerpoint/2010/main" val="421901857"/>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91000"/>
            <a:ext cx="6781800" cy="2062103"/>
          </a:xfrm>
        </p:spPr>
        <p:txBody>
          <a:bodyPr/>
          <a:lstStyle/>
          <a:p>
            <a:pPr algn="l" rtl="0"/>
            <a:r>
              <a:rPr lang="fr-FR" b="0" i="0" u="none" baseline="0"/>
              <a:t>Capability Maturity Model</a:t>
            </a:r>
            <a:r>
              <a:rPr lang="fr-FR"/>
              <a:t/>
            </a:r>
            <a:br>
              <a:rPr lang="fr-FR"/>
            </a:br>
            <a:r>
              <a:rPr lang="fr-FR"/>
              <a:t/>
            </a:r>
            <a:br>
              <a:rPr lang="fr-FR"/>
            </a:br>
            <a:r>
              <a:rPr lang="fr-FR"/>
              <a:t/>
            </a:r>
            <a:br>
              <a:rPr lang="fr-FR"/>
            </a:br>
            <a:r>
              <a:rPr lang="fr-FR" b="0" i="1" u="none" baseline="0"/>
              <a:t>Nom, Poste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fld id="{C3349C05-927F-3348-96DF-9086CF2761D6}" type="datetime1">
              <a:rPr lang="en-US"/>
              <a:pPr algn="l" rtl="0">
                <a:defRPr/>
              </a:pPr>
              <a:t>4/25/2019</a:t>
            </a:fld>
            <a:endParaRPr lang="fr-FR"/>
          </a:p>
        </p:txBody>
      </p:sp>
      <p:sp>
        <p:nvSpPr>
          <p:cNvPr id="5" name="Slide Number Placeholder 4"/>
          <p:cNvSpPr>
            <a:spLocks noGrp="1"/>
          </p:cNvSpPr>
          <p:nvPr>
            <p:ph type="sldNum" sz="quarter" idx="12"/>
          </p:nvPr>
        </p:nvSpPr>
        <p:spPr/>
        <p:txBody>
          <a:bodyPr/>
          <a:lstStyle/>
          <a:p>
            <a:pPr algn="r" rtl="0">
              <a:defRPr/>
            </a:pPr>
            <a:fld id="{42782948-4DBE-204D-AB9E-B65E067054AE}" type="slidenum">
              <a:rPr/>
              <a:pPr>
                <a:defRPr/>
              </a:pPr>
              <a:t>53</a:t>
            </a:fld>
            <a:endParaRPr lang="fr-FR"/>
          </a:p>
        </p:txBody>
      </p:sp>
    </p:spTree>
    <p:custDataLst>
      <p:tags r:id="rId1"/>
    </p:custDataLst>
    <p:extLst>
      <p:ext uri="{BB962C8B-B14F-4D97-AF65-F5344CB8AC3E}">
        <p14:creationId xmlns:p14="http://schemas.microsoft.com/office/powerpoint/2010/main" val="1569341101"/>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447800"/>
            <a:ext cx="3886200" cy="4800600"/>
          </a:xfrm>
        </p:spPr>
        <p:txBody>
          <a:bodyPr>
            <a:normAutofit lnSpcReduction="10000"/>
          </a:bodyPr>
          <a:lstStyle/>
          <a:p>
            <a:pPr marL="0" indent="0" algn="l" rtl="0">
              <a:buNone/>
            </a:pPr>
            <a:r>
              <a:rPr lang="fr-FR" b="1" i="0" u="none" baseline="0" dirty="0">
                <a:solidFill>
                  <a:schemeClr val="tx1">
                    <a:lumMod val="75000"/>
                    <a:lumOff val="25000"/>
                  </a:schemeClr>
                </a:solidFill>
              </a:rPr>
              <a:t>Le </a:t>
            </a:r>
            <a:r>
              <a:rPr lang="fr-FR" b="1" i="0" u="none" baseline="0" dirty="0" err="1">
                <a:solidFill>
                  <a:schemeClr val="tx1">
                    <a:lumMod val="75000"/>
                    <a:lumOff val="25000"/>
                  </a:schemeClr>
                </a:solidFill>
              </a:rPr>
              <a:t>Capability</a:t>
            </a:r>
            <a:r>
              <a:rPr lang="fr-FR" b="1" i="0" u="none" baseline="0" dirty="0">
                <a:solidFill>
                  <a:schemeClr val="tx1">
                    <a:lumMod val="75000"/>
                    <a:lumOff val="25000"/>
                  </a:schemeClr>
                </a:solidFill>
              </a:rPr>
              <a:t> </a:t>
            </a:r>
            <a:r>
              <a:rPr lang="fr-FR" b="1" i="0" u="none" baseline="0" dirty="0" err="1">
                <a:solidFill>
                  <a:schemeClr val="tx1">
                    <a:lumMod val="75000"/>
                    <a:lumOff val="25000"/>
                  </a:schemeClr>
                </a:solidFill>
              </a:rPr>
              <a:t>Maturity</a:t>
            </a:r>
            <a:r>
              <a:rPr lang="fr-FR" b="1" i="0" u="none" baseline="0" dirty="0">
                <a:solidFill>
                  <a:schemeClr val="tx1">
                    <a:lumMod val="75000"/>
                    <a:lumOff val="25000"/>
                  </a:schemeClr>
                </a:solidFill>
              </a:rPr>
              <a:t> Model évalue les capacités et le fonctionnement grâce à une série de questionnaires couvrant 11 domaines fonctionnels de la chaîne </a:t>
            </a:r>
            <a:r>
              <a:rPr lang="fr-FR" b="1" i="0" u="none" baseline="0" dirty="0" smtClean="0">
                <a:solidFill>
                  <a:schemeClr val="tx1">
                    <a:lumMod val="75000"/>
                    <a:lumOff val="25000"/>
                  </a:schemeClr>
                </a:solidFill>
              </a:rPr>
              <a:t>d’approvisionnement</a:t>
            </a:r>
            <a:r>
              <a:rPr lang="fr-FR" b="1" i="0" u="none" baseline="0" dirty="0">
                <a:solidFill>
                  <a:schemeClr val="tx1">
                    <a:lumMod val="75000"/>
                    <a:lumOff val="25000"/>
                  </a:schemeClr>
                </a:solidFill>
              </a:rPr>
              <a:t>. </a:t>
            </a:r>
          </a:p>
          <a:p>
            <a:pPr marL="0" indent="0" algn="l" rtl="0">
              <a:buNone/>
            </a:pPr>
            <a:r>
              <a:rPr lang="fr-FR" b="0" i="0" u="none" baseline="0" dirty="0">
                <a:solidFill>
                  <a:schemeClr val="tx1">
                    <a:lumMod val="75000"/>
                    <a:lumOff val="25000"/>
                  </a:schemeClr>
                </a:solidFill>
              </a:rPr>
              <a:t>Chaque questionnaire comporte un entretien guidé destiné à valider les résultats et nécessite la validation de documents justificatifs. </a:t>
            </a:r>
          </a:p>
          <a:p>
            <a:pPr marL="0" indent="0" algn="l" rtl="0">
              <a:buNone/>
            </a:pPr>
            <a:r>
              <a:rPr lang="fr-FR" b="0" i="0" u="none" baseline="0" dirty="0">
                <a:solidFill>
                  <a:schemeClr val="tx1">
                    <a:lumMod val="75000"/>
                    <a:lumOff val="25000"/>
                  </a:schemeClr>
                </a:solidFill>
              </a:rPr>
              <a:t>Dans la version actualisée de NSCA 2.0, toutes les questions sont de type Oui/Non afin de garantir </a:t>
            </a:r>
            <a:r>
              <a:rPr lang="fr-FR" b="0" i="0" u="none" baseline="0" dirty="0" smtClean="0">
                <a:solidFill>
                  <a:schemeClr val="tx1">
                    <a:lumMod val="75000"/>
                    <a:lumOff val="25000"/>
                  </a:schemeClr>
                </a:solidFill>
              </a:rPr>
              <a:t>l’objectivité</a:t>
            </a:r>
            <a:r>
              <a:rPr lang="fr-FR" b="0" i="0" u="none" baseline="0" dirty="0">
                <a:solidFill>
                  <a:schemeClr val="tx1">
                    <a:lumMod val="75000"/>
                    <a:lumOff val="25000"/>
                  </a:schemeClr>
                </a:solidFill>
              </a:rPr>
              <a:t>.</a:t>
            </a:r>
          </a:p>
          <a:p>
            <a:pPr marL="0" indent="0" algn="l" rtl="0">
              <a:buNone/>
            </a:pPr>
            <a:endParaRPr lang="fr-FR" dirty="0">
              <a:solidFill>
                <a:schemeClr val="tx1">
                  <a:lumMod val="75000"/>
                  <a:lumOff val="25000"/>
                </a:schemeClr>
              </a:solidFill>
            </a:endParaRPr>
          </a:p>
        </p:txBody>
      </p:sp>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54</a:t>
            </a:fld>
            <a:endParaRPr lang="fr-FR"/>
          </a:p>
        </p:txBody>
      </p:sp>
      <p:sp>
        <p:nvSpPr>
          <p:cNvPr id="6" name="Title 5"/>
          <p:cNvSpPr>
            <a:spLocks noGrp="1"/>
          </p:cNvSpPr>
          <p:nvPr>
            <p:ph type="title"/>
          </p:nvPr>
        </p:nvSpPr>
        <p:spPr>
          <a:xfrm>
            <a:off x="403860" y="545820"/>
            <a:ext cx="7772400" cy="523220"/>
          </a:xfrm>
        </p:spPr>
        <p:txBody>
          <a:bodyPr/>
          <a:lstStyle/>
          <a:p>
            <a:pPr algn="l" rtl="0"/>
            <a:r>
              <a:rPr lang="fr-FR" b="1" i="0" u="none" baseline="0"/>
              <a:t>CAPABILITY MATURITY MODEL (CMM)</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dirty="0"/>
          </a:p>
        </p:txBody>
      </p:sp>
      <p:graphicFrame>
        <p:nvGraphicFramePr>
          <p:cNvPr id="9" name="Object 8"/>
          <p:cNvGraphicFramePr>
            <a:graphicFrameLocks noChangeAspect="1"/>
          </p:cNvGraphicFramePr>
          <p:nvPr>
            <p:extLst/>
          </p:nvPr>
        </p:nvGraphicFramePr>
        <p:xfrm>
          <a:off x="4953000" y="1714501"/>
          <a:ext cx="3581400" cy="4078398"/>
        </p:xfrm>
        <a:graphic>
          <a:graphicData uri="http://schemas.openxmlformats.org/presentationml/2006/ole">
            <mc:AlternateContent xmlns:mc="http://schemas.openxmlformats.org/markup-compatibility/2006">
              <mc:Choice xmlns:v="urn:schemas-microsoft-com:vml" Requires="v">
                <p:oleObj spid="_x0000_s8370" name="Document" r:id="rId4" imgW="6311976" imgH="8821947" progId="Word.Document.12">
                  <p:embed/>
                </p:oleObj>
              </mc:Choice>
              <mc:Fallback>
                <p:oleObj name="Document" r:id="rId4" imgW="6311976" imgH="8821947" progId="Word.Document.12">
                  <p:embed/>
                  <p:pic>
                    <p:nvPicPr>
                      <p:cNvPr id="0" name=""/>
                      <p:cNvPicPr/>
                      <p:nvPr/>
                    </p:nvPicPr>
                    <p:blipFill>
                      <a:blip r:embed="rId5"/>
                      <a:stretch>
                        <a:fillRect/>
                      </a:stretch>
                    </p:blipFill>
                    <p:spPr>
                      <a:xfrm>
                        <a:off x="4953000" y="1714501"/>
                        <a:ext cx="3581400" cy="4078398"/>
                      </a:xfrm>
                      <a:prstGeom prst="rect">
                        <a:avLst/>
                      </a:prstGeom>
                      <a:solidFill>
                        <a:schemeClr val="bg1"/>
                      </a:solidFill>
                    </p:spPr>
                  </p:pic>
                </p:oleObj>
              </mc:Fallback>
            </mc:AlternateContent>
          </a:graphicData>
        </a:graphic>
      </p:graphicFrame>
    </p:spTree>
    <p:custDataLst>
      <p:tags r:id="rId2"/>
    </p:custDataLst>
    <p:extLst>
      <p:ext uri="{BB962C8B-B14F-4D97-AF65-F5344CB8AC3E}">
        <p14:creationId xmlns:p14="http://schemas.microsoft.com/office/powerpoint/2010/main" val="2202579267"/>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066800"/>
            <a:ext cx="8305800" cy="5638800"/>
          </a:xfrm>
        </p:spPr>
        <p:txBody>
          <a:bodyPr>
            <a:normAutofit fontScale="92500"/>
          </a:bodyPr>
          <a:lstStyle/>
          <a:p>
            <a:pPr algn="l" rtl="0"/>
            <a:r>
              <a:rPr lang="fr-FR" sz="2400" b="0" i="0" u="none" baseline="0" dirty="0">
                <a:solidFill>
                  <a:schemeClr val="tx1">
                    <a:lumMod val="75000"/>
                    <a:lumOff val="25000"/>
                  </a:schemeClr>
                </a:solidFill>
              </a:rPr>
              <a:t>Emprunté au secteur privé.</a:t>
            </a:r>
          </a:p>
          <a:p>
            <a:pPr lvl="1" algn="l" rtl="0"/>
            <a:r>
              <a:rPr lang="fr-FR" sz="2400" b="0" i="0" u="none" baseline="0" dirty="0">
                <a:solidFill>
                  <a:schemeClr val="tx1">
                    <a:lumMod val="75000"/>
                    <a:lumOff val="25000"/>
                  </a:schemeClr>
                </a:solidFill>
              </a:rPr>
              <a:t>Utilisé à des fins de développement logiciel, Chaîne </a:t>
            </a:r>
            <a:r>
              <a:rPr lang="fr-FR" sz="2400" b="0" i="0" u="none" baseline="0" dirty="0" smtClean="0">
                <a:solidFill>
                  <a:schemeClr val="tx1">
                    <a:lumMod val="75000"/>
                    <a:lumOff val="25000"/>
                  </a:schemeClr>
                </a:solidFill>
              </a:rPr>
              <a:t>d’approvisionnement</a:t>
            </a:r>
            <a:r>
              <a:rPr lang="fr-FR" sz="2400" b="0" i="0" u="none" baseline="0" dirty="0">
                <a:solidFill>
                  <a:schemeClr val="tx1">
                    <a:lumMod val="75000"/>
                    <a:lumOff val="25000"/>
                  </a:schemeClr>
                </a:solidFill>
              </a:rPr>
              <a:t>, ministère de la Défense des États-Unis</a:t>
            </a:r>
          </a:p>
          <a:p>
            <a:r>
              <a:rPr lang="fr-FR" sz="2400" b="0" i="0" u="none" baseline="0" dirty="0">
                <a:solidFill>
                  <a:schemeClr val="tx1">
                    <a:lumMod val="75000"/>
                    <a:lumOff val="25000"/>
                  </a:schemeClr>
                </a:solidFill>
              </a:rPr>
              <a:t>Développé par </a:t>
            </a:r>
            <a:r>
              <a:rPr lang="fr-FR" sz="2400" b="0" i="0" u="none" baseline="0" dirty="0" err="1">
                <a:solidFill>
                  <a:schemeClr val="tx1">
                    <a:lumMod val="75000"/>
                    <a:lumOff val="25000"/>
                  </a:schemeClr>
                </a:solidFill>
              </a:rPr>
              <a:t>Lockamy</a:t>
            </a:r>
            <a:r>
              <a:rPr lang="fr-FR" sz="2400" b="0" i="0" u="none" baseline="0" dirty="0">
                <a:solidFill>
                  <a:schemeClr val="tx1">
                    <a:lumMod val="75000"/>
                    <a:lumOff val="25000"/>
                  </a:schemeClr>
                </a:solidFill>
              </a:rPr>
              <a:t> et McCormack, </a:t>
            </a:r>
            <a:r>
              <a:rPr lang="fr-FR" sz="2400" dirty="0">
                <a:solidFill>
                  <a:schemeClr val="tx1">
                    <a:lumMod val="75000"/>
                    <a:lumOff val="25000"/>
                  </a:schemeClr>
                </a:solidFill>
              </a:rPr>
              <a:t>après que ces derniers </a:t>
            </a:r>
            <a:r>
              <a:rPr lang="fr-FR" sz="2400" dirty="0" smtClean="0">
                <a:solidFill>
                  <a:schemeClr val="tx1">
                    <a:lumMod val="75000"/>
                    <a:lumOff val="25000"/>
                  </a:schemeClr>
                </a:solidFill>
              </a:rPr>
              <a:t/>
            </a:r>
            <a:br>
              <a:rPr lang="fr-FR" sz="2400" dirty="0" smtClean="0">
                <a:solidFill>
                  <a:schemeClr val="tx1">
                    <a:lumMod val="75000"/>
                    <a:lumOff val="25000"/>
                  </a:schemeClr>
                </a:solidFill>
              </a:rPr>
            </a:br>
            <a:r>
              <a:rPr lang="fr-FR" sz="2400" dirty="0" smtClean="0">
                <a:solidFill>
                  <a:schemeClr val="tx1">
                    <a:lumMod val="75000"/>
                    <a:lumOff val="25000"/>
                  </a:schemeClr>
                </a:solidFill>
              </a:rPr>
              <a:t>ont </a:t>
            </a:r>
            <a:r>
              <a:rPr lang="fr-FR" sz="2400" dirty="0">
                <a:solidFill>
                  <a:schemeClr val="tx1">
                    <a:lumMod val="75000"/>
                    <a:lumOff val="25000"/>
                  </a:schemeClr>
                </a:solidFill>
              </a:rPr>
              <a:t>identifié des lacunes en analysant les explications justifiant </a:t>
            </a:r>
            <a:r>
              <a:rPr lang="fr-FR" sz="2400" dirty="0" smtClean="0">
                <a:solidFill>
                  <a:schemeClr val="tx1">
                    <a:lumMod val="75000"/>
                    <a:lumOff val="25000"/>
                  </a:schemeClr>
                </a:solidFill>
              </a:rPr>
              <a:t/>
            </a:r>
            <a:br>
              <a:rPr lang="fr-FR" sz="2400" dirty="0" smtClean="0">
                <a:solidFill>
                  <a:schemeClr val="tx1">
                    <a:lumMod val="75000"/>
                    <a:lumOff val="25000"/>
                  </a:schemeClr>
                </a:solidFill>
              </a:rPr>
            </a:br>
            <a:r>
              <a:rPr lang="fr-FR" sz="2400" dirty="0" smtClean="0">
                <a:solidFill>
                  <a:schemeClr val="tx1">
                    <a:lumMod val="75000"/>
                    <a:lumOff val="25000"/>
                  </a:schemeClr>
                </a:solidFill>
              </a:rPr>
              <a:t>les </a:t>
            </a:r>
            <a:r>
              <a:rPr lang="fr-FR" sz="2400" b="0" i="0" u="none" baseline="0" dirty="0" smtClean="0">
                <a:solidFill>
                  <a:schemeClr val="tx1">
                    <a:lumMod val="75000"/>
                    <a:lumOff val="25000"/>
                  </a:schemeClr>
                </a:solidFill>
              </a:rPr>
              <a:t>performances </a:t>
            </a:r>
            <a:r>
              <a:rPr lang="fr-FR" sz="2400" b="0" i="0" u="none" baseline="0" dirty="0">
                <a:solidFill>
                  <a:schemeClr val="tx1">
                    <a:lumMod val="75000"/>
                    <a:lumOff val="25000"/>
                  </a:schemeClr>
                </a:solidFill>
              </a:rPr>
              <a:t>insuffisantes/excellentes. </a:t>
            </a:r>
          </a:p>
          <a:p>
            <a:pPr algn="l" rtl="0"/>
            <a:r>
              <a:rPr lang="fr-FR" sz="2400" b="0" i="0" u="none" baseline="0" dirty="0">
                <a:solidFill>
                  <a:schemeClr val="tx1">
                    <a:lumMod val="75000"/>
                    <a:lumOff val="25000"/>
                  </a:schemeClr>
                </a:solidFill>
              </a:rPr>
              <a:t>Au départ, le CMM était divisé en cinq niveaux (Ad hoc à Intégré).</a:t>
            </a:r>
          </a:p>
          <a:p>
            <a:r>
              <a:rPr lang="fr-FR" sz="2400" b="0" i="0" u="none" baseline="0" dirty="0">
                <a:solidFill>
                  <a:schemeClr val="tx1">
                    <a:lumMod val="75000"/>
                    <a:lumOff val="25000"/>
                  </a:schemeClr>
                </a:solidFill>
              </a:rPr>
              <a:t>Perfectionné pour faciliter la collecte de données avec des questions binaires, dont les réponses sont évaluées et pondérées en fonction de </a:t>
            </a:r>
            <a:r>
              <a:rPr lang="fr-FR" sz="2400" dirty="0">
                <a:solidFill>
                  <a:schemeClr val="tx1">
                    <a:lumMod val="75000"/>
                    <a:lumOff val="25000"/>
                  </a:schemeClr>
                </a:solidFill>
              </a:rPr>
              <a:t>leur importance dans </a:t>
            </a:r>
            <a:r>
              <a:rPr lang="fr-FR" sz="2400" dirty="0" smtClean="0">
                <a:solidFill>
                  <a:schemeClr val="tx1">
                    <a:lumMod val="75000"/>
                    <a:lumOff val="25000"/>
                  </a:schemeClr>
                </a:solidFill>
              </a:rPr>
              <a:t> le </a:t>
            </a:r>
            <a:r>
              <a:rPr lang="fr-FR" sz="2400" b="0" i="0" u="none" baseline="0" dirty="0">
                <a:solidFill>
                  <a:schemeClr val="tx1">
                    <a:lumMod val="75000"/>
                    <a:lumOff val="25000"/>
                  </a:schemeClr>
                </a:solidFill>
              </a:rPr>
              <a:t>bon fonctionnement </a:t>
            </a:r>
            <a:r>
              <a:rPr lang="fr-FR" sz="2400" b="0" i="0" u="none" baseline="0" dirty="0" smtClean="0">
                <a:solidFill>
                  <a:schemeClr val="tx1">
                    <a:lumMod val="75000"/>
                    <a:lumOff val="25000"/>
                  </a:schemeClr>
                </a:solidFill>
              </a:rPr>
              <a:t>du </a:t>
            </a:r>
            <a:r>
              <a:rPr lang="fr-FR" sz="2400" b="0" i="0" u="none" baseline="0" dirty="0">
                <a:solidFill>
                  <a:schemeClr val="tx1">
                    <a:lumMod val="75000"/>
                    <a:lumOff val="25000"/>
                  </a:schemeClr>
                </a:solidFill>
              </a:rPr>
              <a:t>système. </a:t>
            </a:r>
          </a:p>
          <a:p>
            <a:pPr lvl="1" algn="l" rtl="0"/>
            <a:r>
              <a:rPr lang="fr-FR" sz="2400" b="0" i="0" u="none" baseline="0" dirty="0">
                <a:solidFill>
                  <a:schemeClr val="tx1">
                    <a:lumMod val="75000"/>
                    <a:lumOff val="25000"/>
                  </a:schemeClr>
                </a:solidFill>
              </a:rPr>
              <a:t>La plupart des questions sont de type oui/non.</a:t>
            </a:r>
          </a:p>
          <a:p>
            <a:pPr algn="l" rtl="0"/>
            <a:r>
              <a:rPr lang="fr-FR" sz="2400" b="0" i="0" u="none" baseline="0" dirty="0">
                <a:solidFill>
                  <a:schemeClr val="tx1">
                    <a:lumMod val="75000"/>
                    <a:lumOff val="25000"/>
                  </a:schemeClr>
                </a:solidFill>
              </a:rPr>
              <a:t>1 module pour chacun des 11 domaines fonctionnels </a:t>
            </a:r>
            <a:r>
              <a:rPr lang="fr-FR" sz="2400" b="0" i="0" u="none" baseline="0" dirty="0" smtClean="0">
                <a:solidFill>
                  <a:schemeClr val="tx1">
                    <a:lumMod val="75000"/>
                    <a:lumOff val="25000"/>
                  </a:schemeClr>
                </a:solidFill>
              </a:rPr>
              <a:t/>
            </a:r>
            <a:br>
              <a:rPr lang="fr-FR" sz="2400" b="0" i="0" u="none" baseline="0" dirty="0" smtClean="0">
                <a:solidFill>
                  <a:schemeClr val="tx1">
                    <a:lumMod val="75000"/>
                    <a:lumOff val="25000"/>
                  </a:schemeClr>
                </a:solidFill>
              </a:rPr>
            </a:br>
            <a:r>
              <a:rPr lang="fr-FR" sz="2400" b="0" i="0" u="none" baseline="0" dirty="0" smtClean="0">
                <a:solidFill>
                  <a:schemeClr val="tx1">
                    <a:lumMod val="75000"/>
                    <a:lumOff val="25000"/>
                  </a:schemeClr>
                </a:solidFill>
              </a:rPr>
              <a:t>(</a:t>
            </a:r>
            <a:r>
              <a:rPr lang="fr-FR" sz="2400" b="0" i="0" u="none" baseline="0" dirty="0">
                <a:solidFill>
                  <a:schemeClr val="tx1">
                    <a:lumMod val="75000"/>
                    <a:lumOff val="25000"/>
                  </a:schemeClr>
                </a:solidFill>
              </a:rPr>
              <a:t>les KPI complètent chaque module).</a:t>
            </a:r>
            <a:endParaRPr lang="fr-FR" dirty="0">
              <a:solidFill>
                <a:schemeClr val="tx1">
                  <a:lumMod val="75000"/>
                  <a:lumOff val="25000"/>
                </a:schemeClr>
              </a:solidFill>
            </a:endParaRPr>
          </a:p>
        </p:txBody>
      </p:sp>
      <p:sp>
        <p:nvSpPr>
          <p:cNvPr id="3" name="Date Placeholder 2"/>
          <p:cNvSpPr>
            <a:spLocks noGrp="1"/>
          </p:cNvSpPr>
          <p:nvPr>
            <p:ph type="dt" sz="half" idx="2"/>
          </p:nvPr>
        </p:nvSpPr>
        <p:spPr/>
        <p:txBody>
          <a:bodyPr/>
          <a:lstStyle/>
          <a:p>
            <a:pPr algn="l" rtl="0"/>
            <a:fld id="{414FB1AD-D69E-B741-965A-0BAE826C2FA6}" type="datetime1">
              <a:rPr lang="en-US"/>
              <a:pPr algn="l" rtl="0"/>
              <a:t>4/25/2019</a:t>
            </a:fld>
            <a:endParaRPr lang="fr-FR"/>
          </a:p>
        </p:txBody>
      </p:sp>
      <p:sp>
        <p:nvSpPr>
          <p:cNvPr id="5" name="Slide Number Placeholder 4"/>
          <p:cNvSpPr>
            <a:spLocks noGrp="1"/>
          </p:cNvSpPr>
          <p:nvPr>
            <p:ph type="sldNum" sz="quarter" idx="4"/>
          </p:nvPr>
        </p:nvSpPr>
        <p:spPr/>
        <p:txBody>
          <a:bodyPr/>
          <a:lstStyle/>
          <a:p>
            <a:pPr algn="r" rtl="0"/>
            <a:fld id="{42782948-4DBE-204D-AB9E-B65E067054AE}" type="slidenum">
              <a:rPr/>
              <a:pPr/>
              <a:t>55</a:t>
            </a:fld>
            <a:endParaRPr lang="fr-FR"/>
          </a:p>
        </p:txBody>
      </p:sp>
      <p:sp>
        <p:nvSpPr>
          <p:cNvPr id="6" name="Title 5"/>
          <p:cNvSpPr>
            <a:spLocks noGrp="1"/>
          </p:cNvSpPr>
          <p:nvPr>
            <p:ph type="title"/>
          </p:nvPr>
        </p:nvSpPr>
        <p:spPr>
          <a:xfrm>
            <a:off x="373038" y="391180"/>
            <a:ext cx="8008961" cy="523220"/>
          </a:xfrm>
        </p:spPr>
        <p:txBody>
          <a:bodyPr/>
          <a:lstStyle/>
          <a:p>
            <a:pPr algn="l" rtl="0"/>
            <a:r>
              <a:rPr lang="fr-FR" b="1" i="0" u="none" baseline="0" dirty="0"/>
              <a:t>CMM – ADAPTATION À </a:t>
            </a:r>
            <a:r>
              <a:rPr lang="fr-FR" b="1" i="0" u="none" baseline="0" dirty="0" smtClean="0"/>
              <a:t>L’OUTIL </a:t>
            </a:r>
            <a:r>
              <a:rPr lang="fr-FR" b="1" i="0" u="none" baseline="0" dirty="0"/>
              <a:t>NSCA</a:t>
            </a:r>
          </a:p>
        </p:txBody>
      </p:sp>
    </p:spTree>
    <p:custDataLst>
      <p:tags r:id="rId1"/>
    </p:custDataLst>
    <p:extLst>
      <p:ext uri="{BB962C8B-B14F-4D97-AF65-F5344CB8AC3E}">
        <p14:creationId xmlns:p14="http://schemas.microsoft.com/office/powerpoint/2010/main" val="2130943287"/>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a:p>
        </p:txBody>
      </p:sp>
      <p:sp>
        <p:nvSpPr>
          <p:cNvPr id="2" name="Title 1"/>
          <p:cNvSpPr>
            <a:spLocks noGrp="1"/>
          </p:cNvSpPr>
          <p:nvPr>
            <p:ph type="title"/>
          </p:nvPr>
        </p:nvSpPr>
        <p:spPr>
          <a:xfrm>
            <a:off x="401757" y="419100"/>
            <a:ext cx="8534401" cy="914400"/>
          </a:xfrm>
        </p:spPr>
        <p:txBody>
          <a:bodyPr>
            <a:normAutofit fontScale="90000"/>
          </a:bodyPr>
          <a:lstStyle/>
          <a:p>
            <a:pPr algn="ctr" rtl="0"/>
            <a:r>
              <a:rPr lang="fr-FR" sz="2400" b="1" i="0" u="none" baseline="0" dirty="0" smtClean="0"/>
              <a:t>L’OUTIL </a:t>
            </a:r>
            <a:r>
              <a:rPr lang="fr-FR" sz="2400" b="1" i="0" u="none" baseline="0" dirty="0"/>
              <a:t>NSCA 2.0 CONTIENT 11 DOMAINES FONCTIONNELS, MESURÉS DANS LE CADRE </a:t>
            </a:r>
            <a:r>
              <a:rPr lang="fr-FR" sz="2400" b="1" i="0" u="none" baseline="0" dirty="0" smtClean="0"/>
              <a:t/>
            </a:r>
            <a:br>
              <a:rPr lang="fr-FR" sz="2400" b="1" i="0" u="none" baseline="0" dirty="0" smtClean="0"/>
            </a:br>
            <a:r>
              <a:rPr lang="fr-FR" sz="2400" b="1" i="0" u="none" baseline="0" dirty="0" smtClean="0"/>
              <a:t>DE </a:t>
            </a:r>
            <a:r>
              <a:rPr lang="fr-FR" sz="2400" b="1" i="0" u="none" baseline="0" dirty="0" smtClean="0"/>
              <a:t>L’ÉVALUATION</a:t>
            </a:r>
            <a:endParaRPr lang="fr-FR" sz="2400" b="1" i="0" u="none" baseline="0" dirty="0"/>
          </a:p>
        </p:txBody>
      </p:sp>
      <p:sp>
        <p:nvSpPr>
          <p:cNvPr id="83" name="Slide Number Placeholder 3"/>
          <p:cNvSpPr>
            <a:spLocks noGrp="1"/>
          </p:cNvSpPr>
          <p:nvPr>
            <p:ph type="sldNum" sz="quarter" idx="10"/>
          </p:nvPr>
        </p:nvSpPr>
        <p:spPr>
          <a:xfrm>
            <a:off x="6992103" y="6389928"/>
            <a:ext cx="2044700" cy="425739"/>
          </a:xfrm>
        </p:spPr>
        <p:txBody>
          <a:bodyPr/>
          <a:lstStyle/>
          <a:p>
            <a:pPr algn="r" rtl="0"/>
            <a:fld id="{A68742CE-0441-40DD-9C59-FF6ADAD92323}" type="slidenum">
              <a:rPr>
                <a:solidFill>
                  <a:srgbClr val="000000"/>
                </a:solidFill>
              </a:rPr>
              <a:pPr/>
              <a:t>56</a:t>
            </a:fld>
            <a:endParaRPr lang="fr-FR">
              <a:solidFill>
                <a:srgbClr val="000000"/>
              </a:solidFill>
            </a:endParaRPr>
          </a:p>
        </p:txBody>
      </p:sp>
      <p:graphicFrame>
        <p:nvGraphicFramePr>
          <p:cNvPr id="10" name="Diagram 9"/>
          <p:cNvGraphicFramePr/>
          <p:nvPr>
            <p:extLst>
              <p:ext uri="{D42A27DB-BD31-4B8C-83A1-F6EECF244321}">
                <p14:modId xmlns:p14="http://schemas.microsoft.com/office/powerpoint/2010/main" val="2909574378"/>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a:xfrm>
            <a:off x="2948436" y="5638800"/>
            <a:ext cx="3200400" cy="369332"/>
          </a:xfrm>
          <a:prstGeom prst="rect">
            <a:avLst/>
          </a:prstGeom>
          <a:noFill/>
        </p:spPr>
        <p:txBody>
          <a:bodyPr wrap="square" rtlCol="0">
            <a:spAutoFit/>
          </a:bodyPr>
          <a:lstStyle/>
          <a:p>
            <a:pPr algn="ctr" rtl="0"/>
            <a:r>
              <a:rPr lang="fr-FR" b="0" i="0" u="none" baseline="0">
                <a:solidFill>
                  <a:schemeClr val="bg1"/>
                </a:solidFill>
              </a:rPr>
              <a:t>ENVIRONNEMENT</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fr-FR" dirty="0"/>
          </a:p>
        </p:txBody>
      </p:sp>
      <p:sp>
        <p:nvSpPr>
          <p:cNvPr id="8" name="TextBox 7"/>
          <p:cNvSpPr txBox="1"/>
          <p:nvPr/>
        </p:nvSpPr>
        <p:spPr>
          <a:xfrm>
            <a:off x="3200400" y="2057400"/>
            <a:ext cx="2667000" cy="276999"/>
          </a:xfrm>
          <a:prstGeom prst="rect">
            <a:avLst/>
          </a:prstGeom>
          <a:noFill/>
        </p:spPr>
        <p:txBody>
          <a:bodyPr wrap="square" rtlCol="0">
            <a:spAutoFit/>
          </a:bodyPr>
          <a:lstStyle/>
          <a:p>
            <a:pPr algn="ctr" rtl="0"/>
            <a:r>
              <a:rPr lang="fr-FR" sz="1200" b="0" i="0" u="none" baseline="0">
                <a:solidFill>
                  <a:schemeClr val="bg1"/>
                </a:solidFill>
              </a:rPr>
              <a:t>Central &gt; Intermédiaire &gt; Périphérique </a:t>
            </a:r>
          </a:p>
        </p:txBody>
      </p:sp>
    </p:spTree>
    <p:custDataLst>
      <p:tags r:id="rId1"/>
    </p:custDataLst>
    <p:extLst>
      <p:ext uri="{BB962C8B-B14F-4D97-AF65-F5344CB8AC3E}">
        <p14:creationId xmlns:p14="http://schemas.microsoft.com/office/powerpoint/2010/main" val="2824924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228600" y="685800"/>
            <a:ext cx="8714232" cy="914400"/>
          </a:xfrm>
        </p:spPr>
        <p:txBody>
          <a:bodyPr>
            <a:normAutofit fontScale="90000"/>
          </a:bodyPr>
          <a:lstStyle/>
          <a:p>
            <a:pPr algn="l" rtl="0"/>
            <a:r>
              <a:rPr lang="fr-FR" b="0" i="0" u="none" baseline="0" dirty="0">
                <a:latin typeface="Gill Sans MT" pitchFamily="34" charset="0"/>
                <a:cs typeface="Gill Sans MT" pitchFamily="34" charset="0"/>
              </a:rPr>
              <a:t>Définitions du degré de maturité et contribution au score général du modèle CMM</a:t>
            </a:r>
            <a:endParaRPr lang="fr-FR" altLang="en-US" strike="sngStrike" dirty="0">
              <a:latin typeface="Gill Sans MT" pitchFamily="34" charset="0"/>
              <a:cs typeface="Gill Sans MT"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93554983"/>
              </p:ext>
            </p:extLst>
          </p:nvPr>
        </p:nvGraphicFramePr>
        <p:xfrm>
          <a:off x="191067" y="1744260"/>
          <a:ext cx="5219133" cy="4351740"/>
        </p:xfrm>
        <a:graphic>
          <a:graphicData uri="http://schemas.openxmlformats.org/drawingml/2006/table">
            <a:tbl>
              <a:tblPr firstRow="1" firstCol="1">
                <a:tableStyleId>{6E25E649-3F16-4E02-A733-19D2CDBF48F0}</a:tableStyleId>
              </a:tblPr>
              <a:tblGrid>
                <a:gridCol w="1561533">
                  <a:extLst>
                    <a:ext uri="{9D8B030D-6E8A-4147-A177-3AD203B41FA5}">
                      <a16:colId xmlns="" xmlns:a16="http://schemas.microsoft.com/office/drawing/2014/main" val="20000"/>
                    </a:ext>
                  </a:extLst>
                </a:gridCol>
                <a:gridCol w="1828800">
                  <a:extLst>
                    <a:ext uri="{9D8B030D-6E8A-4147-A177-3AD203B41FA5}">
                      <a16:colId xmlns="" xmlns:a16="http://schemas.microsoft.com/office/drawing/2014/main" val="20001"/>
                    </a:ext>
                  </a:extLst>
                </a:gridCol>
                <a:gridCol w="1828800">
                  <a:extLst>
                    <a:ext uri="{9D8B030D-6E8A-4147-A177-3AD203B41FA5}">
                      <a16:colId xmlns="" xmlns:a16="http://schemas.microsoft.com/office/drawing/2014/main" val="20002"/>
                    </a:ext>
                  </a:extLst>
                </a:gridCol>
              </a:tblGrid>
              <a:tr h="762000">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dirty="0">
                          <a:ln>
                            <a:noFill/>
                          </a:ln>
                          <a:solidFill>
                            <a:schemeClr val="bg1"/>
                          </a:solidFill>
                          <a:effectLst/>
                        </a:rPr>
                        <a:t>Degré de maturité </a:t>
                      </a:r>
                      <a:r>
                        <a:rPr kumimoji="0" lang="fr-FR" sz="1400" b="1" i="0" u="none" strike="noStrike" cap="none" normalizeH="0" baseline="0" dirty="0">
                          <a:ln>
                            <a:noFill/>
                          </a:ln>
                          <a:solidFill>
                            <a:schemeClr val="bg1"/>
                          </a:solidFill>
                          <a:effectLst/>
                          <a:latin typeface="Gill Sans MT" pitchFamily="34" charset="0"/>
                          <a:cs typeface="Times New Roman" panose="02020603050405020304" pitchFamily="18" charset="0"/>
                        </a:rPr>
                        <a:t>(Contribution)</a:t>
                      </a:r>
                      <a:endParaRPr kumimoji="0" lang="fr-FR" altLang="en-US" sz="1400" u="none" strike="noStrike" cap="none" normalizeH="0" baseline="0" dirty="0">
                        <a:ln>
                          <a:noFill/>
                        </a:ln>
                        <a:solidFill>
                          <a:schemeClr val="bg1"/>
                        </a:solidFill>
                        <a:effectLst/>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fr-FR" sz="1400" b="0" i="0" u="none" strike="noStrike" cap="none" normalizeH="0" baseline="0" dirty="0">
                          <a:ln>
                            <a:noFill/>
                          </a:ln>
                          <a:solidFill>
                            <a:schemeClr val="bg1"/>
                          </a:solidFill>
                          <a:effectLst/>
                        </a:rPr>
                        <a:t>Définition</a:t>
                      </a:r>
                      <a:endParaRPr kumimoji="0" lang="fr-FR" altLang="en-US" sz="14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fr-FR" sz="1400" b="1" i="0" u="none" strike="noStrike" cap="none" normalizeH="0" baseline="0" dirty="0">
                          <a:ln>
                            <a:noFill/>
                          </a:ln>
                          <a:solidFill>
                            <a:schemeClr val="bg1"/>
                          </a:solidFill>
                          <a:effectLst/>
                          <a:latin typeface="Gill Sans MT" pitchFamily="34" charset="0"/>
                          <a:cs typeface="Times New Roman" panose="02020603050405020304" pitchFamily="18" charset="0"/>
                        </a:rPr>
                        <a:t>Exemple </a:t>
                      </a:r>
                      <a:r>
                        <a:rPr kumimoji="0" lang="fr-FR" sz="1400" b="1" i="0" u="none" strike="noStrike" cap="none" normalizeH="0" baseline="0" dirty="0" smtClean="0">
                          <a:ln>
                            <a:noFill/>
                          </a:ln>
                          <a:solidFill>
                            <a:schemeClr val="bg1"/>
                          </a:solidFill>
                          <a:effectLst/>
                          <a:latin typeface="Gill Sans MT" pitchFamily="34" charset="0"/>
                          <a:cs typeface="Times New Roman" panose="02020603050405020304" pitchFamily="18" charset="0"/>
                        </a:rPr>
                        <a:t>d’inventaire</a:t>
                      </a:r>
                      <a:endParaRPr kumimoji="0" lang="fr-FR" sz="14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extLst>
                  <a:ext uri="{0D108BD9-81ED-4DB2-BD59-A6C34878D82A}">
                    <a16:rowId xmlns="" xmlns:a16="http://schemas.microsoft.com/office/drawing/2014/main" val="10000"/>
                  </a:ext>
                </a:extLst>
              </a:tr>
              <a:tr h="82770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a:ln>
                            <a:noFill/>
                          </a:ln>
                          <a:solidFill>
                            <a:schemeClr val="bg1"/>
                          </a:solidFill>
                          <a:effectLst/>
                        </a:rPr>
                        <a:t>De base</a:t>
                      </a:r>
                    </a:p>
                    <a:p>
                      <a:pPr marL="0" marR="0" lvl="0" indent="0" algn="ctr" defTabSz="4572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a:ln>
                            <a:noFill/>
                          </a:ln>
                          <a:solidFill>
                            <a:schemeClr val="bg1"/>
                          </a:solidFill>
                          <a:effectLst/>
                          <a:latin typeface="Gill Sans MT" pitchFamily="34" charset="0"/>
                          <a:cs typeface="Times New Roman" panose="02020603050405020304" pitchFamily="18" charset="0"/>
                        </a:rPr>
                        <a:t>(50 %)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defRPr/>
                      </a:pPr>
                      <a:r>
                        <a:rPr kumimoji="0" lang="fr-FR" sz="16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Doit disposer des capacités et des ressources nécessaires</a:t>
                      </a: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6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F</a:t>
                      </a:r>
                      <a:r>
                        <a:rPr kumimoji="0" lang="fr-FR" sz="1600" b="0" i="0" u="none" strike="noStrike" kern="1200" cap="none" normalizeH="0" baseline="0" dirty="0" smtClean="0">
                          <a:ln>
                            <a:noFill/>
                          </a:ln>
                          <a:solidFill>
                            <a:srgbClr val="635C5B"/>
                          </a:solidFill>
                          <a:effectLst/>
                          <a:latin typeface="Gill Sans MT" pitchFamily="34" charset="0"/>
                          <a:ea typeface="Gill Sans MT" pitchFamily="34" charset="0"/>
                          <a:cs typeface="Gill Sans MT" pitchFamily="34" charset="0"/>
                        </a:rPr>
                        <a:t>iches </a:t>
                      </a:r>
                      <a:r>
                        <a:rPr kumimoji="0" lang="fr-FR" sz="16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de stock</a:t>
                      </a:r>
                      <a:endParaRPr kumimoji="0" lang="fr-FR" altLang="en-US" sz="16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1"/>
                  </a:ext>
                </a:extLst>
              </a:tr>
              <a:tr h="673508">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a:ln>
                            <a:noFill/>
                          </a:ln>
                          <a:solidFill>
                            <a:schemeClr val="bg1"/>
                          </a:solidFill>
                          <a:effectLst/>
                        </a:rPr>
                        <a:t>Intermédiaire</a:t>
                      </a:r>
                      <a:r>
                        <a:rPr kumimoji="0" lang="fr-FR" sz="1400" u="none" strike="noStrike" cap="none" normalizeH="0" baseline="0">
                          <a:ln>
                            <a:noFill/>
                          </a:ln>
                          <a:solidFill>
                            <a:schemeClr val="bg1"/>
                          </a:solidFill>
                          <a:effectLst/>
                        </a:rPr>
                        <a:t/>
                      </a:r>
                      <a:br>
                        <a:rPr kumimoji="0" lang="fr-FR" sz="1400" u="none" strike="noStrike" cap="none" normalizeH="0" baseline="0">
                          <a:ln>
                            <a:noFill/>
                          </a:ln>
                          <a:solidFill>
                            <a:schemeClr val="bg1"/>
                          </a:solidFill>
                          <a:effectLst/>
                        </a:rPr>
                      </a:br>
                      <a:r>
                        <a:rPr kumimoji="0" lang="fr-FR" sz="1400" b="0" i="0" u="none" strike="noStrike" cap="none" normalizeH="0" baseline="0">
                          <a:ln>
                            <a:noFill/>
                          </a:ln>
                          <a:solidFill>
                            <a:schemeClr val="bg1"/>
                          </a:solidFill>
                          <a:effectLst/>
                        </a:rPr>
                        <a:t>(30 %)</a:t>
                      </a:r>
                      <a:endParaRPr kumimoji="0" lang="fr-FR" altLang="en-US" sz="14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600" b="0" i="0" u="none" strike="noStrike" cap="none" normalizeH="0" baseline="0" dirty="0">
                          <a:ln>
                            <a:noFill/>
                          </a:ln>
                          <a:effectLst/>
                        </a:rPr>
                        <a:t>Important, mais </a:t>
                      </a:r>
                      <a:r>
                        <a:rPr kumimoji="0" lang="fr-FR" sz="1600" b="0" i="0" u="none" strike="noStrike" cap="none" normalizeH="0" baseline="0" dirty="0" smtClean="0">
                          <a:ln>
                            <a:noFill/>
                          </a:ln>
                          <a:effectLst/>
                        </a:rPr>
                        <a:t/>
                      </a:r>
                      <a:br>
                        <a:rPr kumimoji="0" lang="fr-FR" sz="1600" b="0" i="0" u="none" strike="noStrike" cap="none" normalizeH="0" baseline="0" dirty="0" smtClean="0">
                          <a:ln>
                            <a:noFill/>
                          </a:ln>
                          <a:effectLst/>
                        </a:rPr>
                      </a:br>
                      <a:r>
                        <a:rPr kumimoji="0" lang="fr-FR" sz="1600" b="0" i="0" u="none" strike="noStrike" cap="none" normalizeH="0" baseline="0" dirty="0" smtClean="0">
                          <a:ln>
                            <a:noFill/>
                          </a:ln>
                          <a:effectLst/>
                        </a:rPr>
                        <a:t>pas </a:t>
                      </a:r>
                      <a:r>
                        <a:rPr kumimoji="0" lang="fr-FR" sz="1600" b="0" i="0" u="none" strike="noStrike" cap="none" normalizeH="0" baseline="0" dirty="0">
                          <a:ln>
                            <a:noFill/>
                          </a:ln>
                          <a:effectLst/>
                        </a:rPr>
                        <a:t>indispensable  </a:t>
                      </a:r>
                      <a:endParaRPr kumimoji="0" lang="fr-FR" altLang="en-US" sz="16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6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U</a:t>
                      </a:r>
                      <a:r>
                        <a:rPr kumimoji="0" lang="fr-FR" sz="1600" b="0" i="0" u="none" strike="noStrike" kern="1200" cap="none" normalizeH="0" baseline="0" dirty="0" smtClean="0">
                          <a:ln>
                            <a:noFill/>
                          </a:ln>
                          <a:solidFill>
                            <a:srgbClr val="635C5B"/>
                          </a:solidFill>
                          <a:effectLst/>
                          <a:latin typeface="Gill Sans MT" pitchFamily="34" charset="0"/>
                          <a:ea typeface="Gill Sans MT" pitchFamily="34" charset="0"/>
                          <a:cs typeface="Gill Sans MT" pitchFamily="34" charset="0"/>
                        </a:rPr>
                        <a:t>ne </a:t>
                      </a:r>
                      <a:r>
                        <a:rPr kumimoji="0" lang="fr-FR" sz="16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feuille Excel</a:t>
                      </a:r>
                      <a:endParaRPr kumimoji="0" lang="fr-FR" altLang="en-US" sz="16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2"/>
                  </a:ext>
                </a:extLst>
              </a:tr>
              <a:tr h="895459">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a:ln>
                            <a:noFill/>
                          </a:ln>
                          <a:solidFill>
                            <a:schemeClr val="bg1"/>
                          </a:solidFill>
                          <a:effectLst/>
                        </a:rPr>
                        <a:t>Avancé</a:t>
                      </a:r>
                    </a:p>
                    <a:p>
                      <a:pPr marL="0" marR="0" lvl="0" indent="0" algn="ctr" defTabSz="4572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a:ln>
                            <a:noFill/>
                          </a:ln>
                          <a:solidFill>
                            <a:schemeClr val="bg1"/>
                          </a:solidFill>
                          <a:effectLst/>
                          <a:latin typeface="Gill Sans MT" pitchFamily="34" charset="0"/>
                          <a:cs typeface="Times New Roman" panose="02020603050405020304" pitchFamily="18" charset="0"/>
                        </a:rPr>
                        <a:t>(15 %)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600" b="0" i="0" u="none" strike="noStrike" cap="none" normalizeH="0" baseline="0" dirty="0">
                          <a:ln>
                            <a:noFill/>
                          </a:ln>
                          <a:effectLst/>
                        </a:rPr>
                        <a:t>Souhaitable  </a:t>
                      </a:r>
                      <a:endParaRPr kumimoji="0" lang="fr-FR" altLang="en-US" sz="16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6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U</a:t>
                      </a:r>
                      <a:r>
                        <a:rPr kumimoji="0" lang="fr-FR" sz="1600" b="0" i="0" u="none" strike="noStrike" kern="1200" cap="none" normalizeH="0" baseline="0" dirty="0" smtClean="0">
                          <a:ln>
                            <a:noFill/>
                          </a:ln>
                          <a:solidFill>
                            <a:srgbClr val="635C5B"/>
                          </a:solidFill>
                          <a:effectLst/>
                          <a:latin typeface="Gill Sans MT" pitchFamily="34" charset="0"/>
                          <a:ea typeface="Gill Sans MT" pitchFamily="34" charset="0"/>
                          <a:cs typeface="Gill Sans MT" pitchFamily="34" charset="0"/>
                        </a:rPr>
                        <a:t>n </a:t>
                      </a:r>
                      <a:r>
                        <a:rPr kumimoji="0" lang="fr-FR" sz="16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outil électronique de gestion de stock </a:t>
                      </a:r>
                      <a:r>
                        <a:rPr kumimoji="0" lang="fr-FR" sz="1600" b="0" i="0" u="none" strike="noStrike" kern="1200" cap="none" normalizeH="0" baseline="0" dirty="0" smtClean="0">
                          <a:ln>
                            <a:noFill/>
                          </a:ln>
                          <a:solidFill>
                            <a:srgbClr val="635C5B"/>
                          </a:solidFill>
                          <a:effectLst/>
                          <a:latin typeface="Gill Sans MT" pitchFamily="34" charset="0"/>
                          <a:ea typeface="Gill Sans MT" pitchFamily="34" charset="0"/>
                          <a:cs typeface="Gill Sans MT" pitchFamily="34" charset="0"/>
                        </a:rPr>
                        <a:t/>
                      </a:r>
                      <a:br>
                        <a:rPr kumimoji="0" lang="fr-FR" sz="1600" b="0" i="0" u="none" strike="noStrike" kern="1200" cap="none" normalizeH="0" baseline="0" dirty="0" smtClean="0">
                          <a:ln>
                            <a:noFill/>
                          </a:ln>
                          <a:solidFill>
                            <a:srgbClr val="635C5B"/>
                          </a:solidFill>
                          <a:effectLst/>
                          <a:latin typeface="Gill Sans MT" pitchFamily="34" charset="0"/>
                          <a:ea typeface="Gill Sans MT" pitchFamily="34" charset="0"/>
                          <a:cs typeface="Gill Sans MT" pitchFamily="34" charset="0"/>
                        </a:rPr>
                      </a:br>
                      <a:r>
                        <a:rPr kumimoji="0" lang="fr-FR" sz="1600" b="0" i="0" u="none" strike="noStrike" kern="1200" cap="none" normalizeH="0" baseline="0" dirty="0" smtClean="0">
                          <a:ln>
                            <a:noFill/>
                          </a:ln>
                          <a:solidFill>
                            <a:srgbClr val="635C5B"/>
                          </a:solidFill>
                          <a:effectLst/>
                          <a:latin typeface="Gill Sans MT" pitchFamily="34" charset="0"/>
                          <a:ea typeface="Gill Sans MT" pitchFamily="34" charset="0"/>
                          <a:cs typeface="Gill Sans MT" pitchFamily="34" charset="0"/>
                        </a:rPr>
                        <a:t>et </a:t>
                      </a:r>
                      <a:r>
                        <a:rPr kumimoji="0" lang="fr-FR" sz="16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de distribution</a:t>
                      </a:r>
                      <a:endParaRPr kumimoji="0" lang="fr-FR" altLang="en-US" sz="16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3"/>
                  </a:ext>
                </a:extLst>
              </a:tr>
              <a:tr h="953318">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a:ln>
                            <a:noFill/>
                          </a:ln>
                          <a:solidFill>
                            <a:schemeClr val="bg1"/>
                          </a:solidFill>
                          <a:effectLst/>
                        </a:rPr>
                        <a:t>Summum</a:t>
                      </a:r>
                    </a:p>
                    <a:p>
                      <a:pPr marL="0" marR="0" lvl="0" indent="0" algn="ctr" defTabSz="4572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a:ln>
                            <a:noFill/>
                          </a:ln>
                          <a:solidFill>
                            <a:schemeClr val="bg1"/>
                          </a:solidFill>
                          <a:effectLst/>
                          <a:latin typeface="Gill Sans MT" pitchFamily="34" charset="0"/>
                          <a:cs typeface="Times New Roman" panose="02020603050405020304" pitchFamily="18" charset="0"/>
                        </a:rPr>
                        <a:t>(5 %)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600" b="0" i="0" u="none" strike="noStrike" cap="none" normalizeH="0" baseline="0" dirty="0">
                          <a:ln>
                            <a:noFill/>
                          </a:ln>
                          <a:effectLst/>
                        </a:rPr>
                        <a:t>Tel que déployé </a:t>
                      </a:r>
                      <a:r>
                        <a:rPr kumimoji="0" lang="fr-FR" sz="1600" b="0" i="0" u="none" strike="noStrike" cap="none" normalizeH="0" baseline="0" dirty="0" smtClean="0">
                          <a:ln>
                            <a:noFill/>
                          </a:ln>
                          <a:effectLst/>
                        </a:rPr>
                        <a:t/>
                      </a:r>
                      <a:br>
                        <a:rPr kumimoji="0" lang="fr-FR" sz="1600" b="0" i="0" u="none" strike="noStrike" cap="none" normalizeH="0" baseline="0" dirty="0" smtClean="0">
                          <a:ln>
                            <a:noFill/>
                          </a:ln>
                          <a:effectLst/>
                        </a:rPr>
                      </a:br>
                      <a:r>
                        <a:rPr kumimoji="0" lang="fr-FR" sz="1600" b="0" i="0" u="none" strike="noStrike" cap="none" normalizeH="0" baseline="0" dirty="0" smtClean="0">
                          <a:ln>
                            <a:noFill/>
                          </a:ln>
                          <a:effectLst/>
                        </a:rPr>
                        <a:t>par </a:t>
                      </a:r>
                      <a:r>
                        <a:rPr kumimoji="0" lang="fr-FR" sz="1600" b="0" i="0" u="none" strike="noStrike" cap="none" normalizeH="0" baseline="0" dirty="0">
                          <a:ln>
                            <a:noFill/>
                          </a:ln>
                          <a:effectLst/>
                        </a:rPr>
                        <a:t>les principaux organismes internationaux </a:t>
                      </a:r>
                      <a:r>
                        <a:rPr kumimoji="0" lang="fr-FR" sz="1600" b="0" i="0" u="none" strike="noStrike" cap="none" normalizeH="0" baseline="0" dirty="0" smtClean="0">
                          <a:ln>
                            <a:noFill/>
                          </a:ln>
                          <a:effectLst/>
                        </a:rPr>
                        <a:t/>
                      </a:r>
                      <a:br>
                        <a:rPr kumimoji="0" lang="fr-FR" sz="1600" b="0" i="0" u="none" strike="noStrike" cap="none" normalizeH="0" baseline="0" dirty="0" smtClean="0">
                          <a:ln>
                            <a:noFill/>
                          </a:ln>
                          <a:effectLst/>
                        </a:rPr>
                      </a:br>
                      <a:r>
                        <a:rPr kumimoji="0" lang="fr-FR" sz="1600" b="0" i="0" u="none" strike="noStrike" cap="none" normalizeH="0" baseline="0" dirty="0" smtClean="0">
                          <a:ln>
                            <a:noFill/>
                          </a:ln>
                          <a:effectLst/>
                        </a:rPr>
                        <a:t>de </a:t>
                      </a:r>
                      <a:r>
                        <a:rPr kumimoji="0" lang="fr-FR" sz="1600" b="0" i="0" u="none" strike="noStrike" cap="none" normalizeH="0" baseline="0" dirty="0">
                          <a:ln>
                            <a:noFill/>
                          </a:ln>
                          <a:effectLst/>
                        </a:rPr>
                        <a:t>la logistique. </a:t>
                      </a:r>
                      <a:endParaRPr kumimoji="0" lang="fr-FR" altLang="en-US" sz="16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fr-FR" sz="16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U</a:t>
                      </a:r>
                      <a:r>
                        <a:rPr kumimoji="0" lang="fr-FR" sz="1600" b="0" i="0" u="none" strike="noStrike" kern="1200" cap="none" normalizeH="0" baseline="0" dirty="0" smtClean="0">
                          <a:ln>
                            <a:noFill/>
                          </a:ln>
                          <a:solidFill>
                            <a:srgbClr val="635C5B"/>
                          </a:solidFill>
                          <a:effectLst/>
                          <a:latin typeface="Gill Sans MT" pitchFamily="34" charset="0"/>
                          <a:ea typeface="Gill Sans MT" pitchFamily="34" charset="0"/>
                          <a:cs typeface="Gill Sans MT" pitchFamily="34" charset="0"/>
                        </a:rPr>
                        <a:t>n </a:t>
                      </a:r>
                      <a:r>
                        <a:rPr kumimoji="0" lang="fr-FR" sz="16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système de planification des ressources </a:t>
                      </a:r>
                      <a:r>
                        <a:rPr kumimoji="0" lang="fr-FR" sz="1600" b="0" i="0" u="none" strike="noStrike" kern="1200" cap="none" normalizeH="0" baseline="0" dirty="0" smtClean="0">
                          <a:ln>
                            <a:noFill/>
                          </a:ln>
                          <a:solidFill>
                            <a:srgbClr val="635C5B"/>
                          </a:solidFill>
                          <a:effectLst/>
                          <a:latin typeface="Gill Sans MT" pitchFamily="34" charset="0"/>
                          <a:ea typeface="Gill Sans MT" pitchFamily="34" charset="0"/>
                          <a:cs typeface="Gill Sans MT" pitchFamily="34" charset="0"/>
                        </a:rPr>
                        <a:t>d’entreprise </a:t>
                      </a:r>
                      <a:r>
                        <a:rPr kumimoji="0" lang="fr-FR" sz="16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(ERP) pour les stocks </a:t>
                      </a:r>
                      <a:endParaRPr kumimoji="0" lang="fr-FR" altLang="en-US" sz="16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4"/>
                  </a:ext>
                </a:extLst>
              </a:tr>
            </a:tbl>
          </a:graphicData>
        </a:graphic>
      </p:graphicFrame>
      <p:sp>
        <p:nvSpPr>
          <p:cNvPr id="44064" name="TextBox 7"/>
          <p:cNvSpPr txBox="1">
            <a:spLocks noChangeArrowheads="1"/>
          </p:cNvSpPr>
          <p:nvPr/>
        </p:nvSpPr>
        <p:spPr bwMode="auto">
          <a:xfrm>
            <a:off x="258762" y="6217592"/>
            <a:ext cx="6904038" cy="461665"/>
          </a:xfrm>
          <a:prstGeom prst="rect">
            <a:avLst/>
          </a:prstGeom>
          <a:noFill/>
          <a:ln w="9525">
            <a:solidFill>
              <a:srgbClr val="FF0000"/>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l" rtl="0"/>
            <a:r>
              <a:rPr lang="fr-FR" sz="1200" b="1" i="1" u="none" baseline="0" dirty="0"/>
              <a:t>Capacités minimales pour opérer avec succès un système de chaîne </a:t>
            </a:r>
            <a:r>
              <a:rPr lang="fr-FR" sz="1200" b="1" i="1" u="none" baseline="0" dirty="0" smtClean="0"/>
              <a:t>d’approvisionnement </a:t>
            </a:r>
            <a:r>
              <a:rPr lang="fr-FR" sz="1200" b="1" i="1" u="none" baseline="0" dirty="0" smtClean="0"/>
              <a:t/>
            </a:r>
            <a:br>
              <a:rPr lang="fr-FR" sz="1200" b="1" i="1" u="none" baseline="0" dirty="0" smtClean="0"/>
            </a:br>
            <a:r>
              <a:rPr lang="fr-FR" sz="1200" b="1" i="1" u="none" baseline="0" dirty="0" smtClean="0"/>
              <a:t>= </a:t>
            </a:r>
            <a:r>
              <a:rPr lang="fr-FR" sz="1200" b="1" i="1" u="none" baseline="0" dirty="0"/>
              <a:t>politiques, structures, processus, procédures, outils, indicateurs, rapports indispensables</a:t>
            </a:r>
            <a:endParaRPr lang="fr-FR" altLang="en-US" sz="1200" b="1" i="1" dirty="0"/>
          </a:p>
        </p:txBody>
      </p:sp>
      <p:sp>
        <p:nvSpPr>
          <p:cNvPr id="3" name="TextBox 2"/>
          <p:cNvSpPr txBox="1"/>
          <p:nvPr/>
        </p:nvSpPr>
        <p:spPr>
          <a:xfrm>
            <a:off x="5667369" y="1857321"/>
            <a:ext cx="3275463" cy="4085734"/>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gn="l" rtl="0">
              <a:spcAft>
                <a:spcPts val="300"/>
              </a:spcAft>
              <a:buFont typeface="Arial" panose="020B0604020202020204" pitchFamily="34" charset="0"/>
              <a:buChar char="•"/>
            </a:pPr>
            <a:r>
              <a:rPr lang="fr-FR" b="0" i="0" u="none" baseline="0" dirty="0">
                <a:solidFill>
                  <a:srgbClr val="635C5B"/>
                </a:solidFill>
                <a:latin typeface="Gill Sans MT" pitchFamily="34" charset="0"/>
                <a:ea typeface="Gill Sans MT" pitchFamily="34" charset="0"/>
                <a:cs typeface="Gill Sans MT" pitchFamily="34" charset="0"/>
              </a:rPr>
              <a:t>À chaque question est attribué un score.</a:t>
            </a:r>
          </a:p>
          <a:p>
            <a:pPr marL="285750" indent="-285750" algn="l" rtl="0">
              <a:spcAft>
                <a:spcPts val="300"/>
              </a:spcAft>
              <a:buFont typeface="Arial" panose="020B0604020202020204" pitchFamily="34" charset="0"/>
              <a:buChar char="•"/>
            </a:pPr>
            <a:r>
              <a:rPr lang="fr-FR" b="0" i="0" u="none" baseline="0" dirty="0">
                <a:solidFill>
                  <a:srgbClr val="635C5B"/>
                </a:solidFill>
                <a:latin typeface="Gill Sans MT" pitchFamily="34" charset="0"/>
                <a:ea typeface="Gill Sans MT" pitchFamily="34" charset="0"/>
                <a:cs typeface="Gill Sans MT" pitchFamily="34" charset="0"/>
              </a:rPr>
              <a:t>La somme des scores individuels obtenus pour chaque niveau de maturité correspond au score maximal pour le niveau en question. </a:t>
            </a:r>
          </a:p>
          <a:p>
            <a:pPr marL="285750" indent="-285750" algn="l" rtl="0">
              <a:spcAft>
                <a:spcPts val="300"/>
              </a:spcAft>
              <a:buFont typeface="Arial" panose="020B0604020202020204" pitchFamily="34" charset="0"/>
              <a:buChar char="•"/>
            </a:pPr>
            <a:r>
              <a:rPr lang="fr-FR" b="0" i="0" u="none" baseline="0" dirty="0">
                <a:solidFill>
                  <a:srgbClr val="635C5B"/>
                </a:solidFill>
                <a:latin typeface="Gill Sans MT" pitchFamily="34" charset="0"/>
                <a:ea typeface="Gill Sans MT" pitchFamily="34" charset="0"/>
                <a:cs typeface="Gill Sans MT" pitchFamily="34" charset="0"/>
              </a:rPr>
              <a:t>La somme de </a:t>
            </a:r>
            <a:r>
              <a:rPr lang="fr-FR" b="0" i="0" u="none" baseline="0" dirty="0" smtClean="0">
                <a:solidFill>
                  <a:srgbClr val="635C5B"/>
                </a:solidFill>
                <a:latin typeface="Gill Sans MT" pitchFamily="34" charset="0"/>
                <a:ea typeface="Gill Sans MT" pitchFamily="34" charset="0"/>
                <a:cs typeface="Gill Sans MT" pitchFamily="34" charset="0"/>
              </a:rPr>
              <a:t>l’ensemble </a:t>
            </a:r>
            <a:r>
              <a:rPr lang="fr-FR" b="0" i="0" u="none" baseline="0" dirty="0">
                <a:solidFill>
                  <a:srgbClr val="635C5B"/>
                </a:solidFill>
                <a:latin typeface="Gill Sans MT" pitchFamily="34" charset="0"/>
                <a:ea typeface="Gill Sans MT" pitchFamily="34" charset="0"/>
                <a:cs typeface="Gill Sans MT" pitchFamily="34" charset="0"/>
              </a:rPr>
              <a:t>des scores donne un score final pour ce module.</a:t>
            </a:r>
          </a:p>
          <a:p>
            <a:pPr marL="285750" indent="-285750" algn="l" rtl="0">
              <a:spcAft>
                <a:spcPts val="300"/>
              </a:spcAft>
              <a:buFont typeface="Arial" panose="020B0604020202020204" pitchFamily="34" charset="0"/>
              <a:buChar char="•"/>
            </a:pPr>
            <a:r>
              <a:rPr lang="fr-FR" b="0" i="0" u="none" baseline="0" dirty="0">
                <a:solidFill>
                  <a:srgbClr val="635C5B"/>
                </a:solidFill>
                <a:latin typeface="Gill Sans MT" pitchFamily="34" charset="0"/>
                <a:ea typeface="Gill Sans MT" pitchFamily="34" charset="0"/>
                <a:cs typeface="Gill Sans MT" pitchFamily="34" charset="0"/>
              </a:rPr>
              <a:t>Il est possible </a:t>
            </a:r>
            <a:r>
              <a:rPr lang="fr-FR" b="0" i="0" u="none" baseline="0" dirty="0" smtClean="0">
                <a:solidFill>
                  <a:srgbClr val="635C5B"/>
                </a:solidFill>
                <a:latin typeface="Gill Sans MT" pitchFamily="34" charset="0"/>
                <a:ea typeface="Gill Sans MT" pitchFamily="34" charset="0"/>
                <a:cs typeface="Gill Sans MT" pitchFamily="34" charset="0"/>
              </a:rPr>
              <a:t>d’avoir </a:t>
            </a:r>
            <a:r>
              <a:rPr lang="fr-FR" b="0" i="0" u="none" baseline="0" dirty="0">
                <a:solidFill>
                  <a:srgbClr val="635C5B"/>
                </a:solidFill>
                <a:latin typeface="Gill Sans MT" pitchFamily="34" charset="0"/>
                <a:ea typeface="Gill Sans MT" pitchFamily="34" charset="0"/>
                <a:cs typeface="Gill Sans MT" pitchFamily="34" charset="0"/>
              </a:rPr>
              <a:t>une combinaison de capacités </a:t>
            </a:r>
            <a:r>
              <a:rPr lang="fr-FR" b="0" i="0" u="none" baseline="0" dirty="0" smtClean="0">
                <a:solidFill>
                  <a:srgbClr val="635C5B"/>
                </a:solidFill>
                <a:latin typeface="Gill Sans MT" pitchFamily="34" charset="0"/>
                <a:ea typeface="Gill Sans MT" pitchFamily="34" charset="0"/>
                <a:cs typeface="Gill Sans MT" pitchFamily="34" charset="0"/>
              </a:rPr>
              <a:t/>
            </a:r>
            <a:br>
              <a:rPr lang="fr-FR" b="0" i="0" u="none" baseline="0" dirty="0" smtClean="0">
                <a:solidFill>
                  <a:srgbClr val="635C5B"/>
                </a:solidFill>
                <a:latin typeface="Gill Sans MT" pitchFamily="34" charset="0"/>
                <a:ea typeface="Gill Sans MT" pitchFamily="34" charset="0"/>
                <a:cs typeface="Gill Sans MT" pitchFamily="34" charset="0"/>
              </a:rPr>
            </a:br>
            <a:r>
              <a:rPr lang="fr-FR" b="0" i="0" u="none" baseline="0" dirty="0" smtClean="0">
                <a:solidFill>
                  <a:srgbClr val="635C5B"/>
                </a:solidFill>
                <a:latin typeface="Gill Sans MT" pitchFamily="34" charset="0"/>
                <a:ea typeface="Gill Sans MT" pitchFamily="34" charset="0"/>
                <a:cs typeface="Gill Sans MT" pitchFamily="34" charset="0"/>
              </a:rPr>
              <a:t>de </a:t>
            </a:r>
            <a:r>
              <a:rPr lang="fr-FR" b="0" i="0" u="none" baseline="0" dirty="0">
                <a:solidFill>
                  <a:srgbClr val="635C5B"/>
                </a:solidFill>
                <a:latin typeface="Gill Sans MT" pitchFamily="34" charset="0"/>
                <a:ea typeface="Gill Sans MT" pitchFamily="34" charset="0"/>
                <a:cs typeface="Gill Sans MT" pitchFamily="34" charset="0"/>
              </a:rPr>
              <a:t>maturité élémentaire </a:t>
            </a:r>
            <a:r>
              <a:rPr lang="fr-FR" b="0" i="0" u="none" baseline="0" dirty="0" smtClean="0">
                <a:solidFill>
                  <a:srgbClr val="635C5B"/>
                </a:solidFill>
                <a:latin typeface="Gill Sans MT" pitchFamily="34" charset="0"/>
                <a:ea typeface="Gill Sans MT" pitchFamily="34" charset="0"/>
                <a:cs typeface="Gill Sans MT" pitchFamily="34" charset="0"/>
              </a:rPr>
              <a:t/>
            </a:r>
            <a:br>
              <a:rPr lang="fr-FR" b="0" i="0" u="none" baseline="0" dirty="0" smtClean="0">
                <a:solidFill>
                  <a:srgbClr val="635C5B"/>
                </a:solidFill>
                <a:latin typeface="Gill Sans MT" pitchFamily="34" charset="0"/>
                <a:ea typeface="Gill Sans MT" pitchFamily="34" charset="0"/>
                <a:cs typeface="Gill Sans MT" pitchFamily="34" charset="0"/>
              </a:rPr>
            </a:br>
            <a:r>
              <a:rPr lang="fr-FR" b="0" i="0" u="none" baseline="0" dirty="0" smtClean="0">
                <a:solidFill>
                  <a:srgbClr val="635C5B"/>
                </a:solidFill>
                <a:latin typeface="Gill Sans MT" pitchFamily="34" charset="0"/>
                <a:ea typeface="Gill Sans MT" pitchFamily="34" charset="0"/>
                <a:cs typeface="Gill Sans MT" pitchFamily="34" charset="0"/>
              </a:rPr>
              <a:t>et </a:t>
            </a:r>
            <a:r>
              <a:rPr lang="fr-FR" b="0" i="0" u="none" baseline="0" dirty="0">
                <a:solidFill>
                  <a:srgbClr val="635C5B"/>
                </a:solidFill>
                <a:latin typeface="Gill Sans MT" pitchFamily="34" charset="0"/>
                <a:ea typeface="Gill Sans MT" pitchFamily="34" charset="0"/>
                <a:cs typeface="Gill Sans MT" pitchFamily="34" charset="0"/>
              </a:rPr>
              <a:t>de maturité plus élevée.</a:t>
            </a:r>
          </a:p>
        </p:txBody>
      </p:sp>
      <p:sp>
        <p:nvSpPr>
          <p:cNvPr id="10" name="Title 1"/>
          <p:cNvSpPr txBox="1">
            <a:spLocks/>
          </p:cNvSpPr>
          <p:nvPr/>
        </p:nvSpPr>
        <p:spPr bwMode="auto">
          <a:xfrm>
            <a:off x="191068" y="228600"/>
            <a:ext cx="8792596"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ctr">
              <a:defRPr/>
            </a:pPr>
            <a:r>
              <a:rPr lang="fr-FR" sz="3000" b="1" i="0" u="none" baseline="0" dirty="0"/>
              <a:t>Score général </a:t>
            </a:r>
            <a:r>
              <a:rPr lang="fr-FR" sz="3000" dirty="0"/>
              <a:t>du modèle </a:t>
            </a:r>
            <a:r>
              <a:rPr lang="fr-FR" sz="3000" dirty="0" smtClean="0"/>
              <a:t>CMM</a:t>
            </a:r>
            <a:endParaRPr lang="fr-FR" sz="3000" strike="sngStrike" dirty="0"/>
          </a:p>
        </p:txBody>
      </p:sp>
      <p:sp>
        <p:nvSpPr>
          <p:cNvPr id="2" name="Slide Number Placeholder 1"/>
          <p:cNvSpPr>
            <a:spLocks noGrp="1"/>
          </p:cNvSpPr>
          <p:nvPr>
            <p:ph type="sldNum" sz="quarter" idx="12"/>
          </p:nvPr>
        </p:nvSpPr>
        <p:spPr/>
        <p:txBody>
          <a:bodyPr/>
          <a:lstStyle/>
          <a:p>
            <a:pPr algn="r" rtl="0"/>
            <a:fld id="{B9F1CF4F-F94A-4E72-8A7A-1D90E0D98BB3}" type="slidenum">
              <a:rPr/>
              <a:pPr/>
              <a:t>57</a:t>
            </a:fld>
            <a:endParaRPr lang="fr-FR" altLang="en-US"/>
          </a:p>
        </p:txBody>
      </p:sp>
    </p:spTree>
    <p:custDataLst>
      <p:tags r:id="rId1"/>
    </p:custDataLst>
    <p:extLst>
      <p:ext uri="{BB962C8B-B14F-4D97-AF65-F5344CB8AC3E}">
        <p14:creationId xmlns:p14="http://schemas.microsoft.com/office/powerpoint/2010/main" val="2900148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064"/>
                                        </p:tgtEl>
                                        <p:attrNameLst>
                                          <p:attrName>style.visibility</p:attrName>
                                        </p:attrNameLst>
                                      </p:cBhvr>
                                      <p:to>
                                        <p:strVal val="visible"/>
                                      </p:to>
                                    </p:set>
                                    <p:animEffect transition="in" filter="fade">
                                      <p:cBhvr>
                                        <p:cTn id="7" dur="1000"/>
                                        <p:tgtEl>
                                          <p:spTgt spid="44064"/>
                                        </p:tgtEl>
                                      </p:cBhvr>
                                    </p:animEffect>
                                    <p:anim calcmode="lin" valueType="num">
                                      <p:cBhvr>
                                        <p:cTn id="8" dur="1000" fill="hold"/>
                                        <p:tgtEl>
                                          <p:spTgt spid="44064"/>
                                        </p:tgtEl>
                                        <p:attrNameLst>
                                          <p:attrName>ppt_x</p:attrName>
                                        </p:attrNameLst>
                                      </p:cBhvr>
                                      <p:tavLst>
                                        <p:tav tm="0">
                                          <p:val>
                                            <p:strVal val="#ppt_x"/>
                                          </p:val>
                                        </p:tav>
                                        <p:tav tm="100000">
                                          <p:val>
                                            <p:strVal val="#ppt_x"/>
                                          </p:val>
                                        </p:tav>
                                      </p:tavLst>
                                    </p:anim>
                                    <p:anim calcmode="lin" valueType="num">
                                      <p:cBhvr>
                                        <p:cTn id="9" dur="1000" fill="hold"/>
                                        <p:tgtEl>
                                          <p:spTgt spid="440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6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1940"/>
            <a:ext cx="8805863" cy="609600"/>
          </a:xfrm>
        </p:spPr>
        <p:txBody>
          <a:bodyPr>
            <a:normAutofit/>
          </a:bodyPr>
          <a:lstStyle/>
          <a:p>
            <a:pPr algn="ctr" rtl="0"/>
            <a:r>
              <a:rPr lang="fr-FR" b="0" i="0" u="none" baseline="0" dirty="0"/>
              <a:t>Pays X - NSCA 2.0 - Résultats du CMM du SIGL</a:t>
            </a:r>
          </a:p>
        </p:txBody>
      </p:sp>
      <p:sp>
        <p:nvSpPr>
          <p:cNvPr id="4" name="Slide Number Placeholder 3"/>
          <p:cNvSpPr>
            <a:spLocks noGrp="1"/>
          </p:cNvSpPr>
          <p:nvPr>
            <p:ph type="sldNum" sz="quarter" idx="12"/>
          </p:nvPr>
        </p:nvSpPr>
        <p:spPr/>
        <p:txBody>
          <a:bodyPr/>
          <a:lstStyle/>
          <a:p>
            <a:pPr algn="r" rtl="0"/>
            <a:fld id="{B9F1CF4F-F94A-4E72-8A7A-1D90E0D98BB3}" type="slidenum">
              <a:rPr/>
              <a:pPr/>
              <a:t>58</a:t>
            </a:fld>
            <a:endParaRPr lang="fr-FR" altLang="en-US"/>
          </a:p>
        </p:txBody>
      </p:sp>
      <p:pic>
        <p:nvPicPr>
          <p:cNvPr id="5" name="Picture 4"/>
          <p:cNvPicPr/>
          <p:nvPr/>
        </p:nvPicPr>
        <p:blipFill>
          <a:blip r:embed="rId3">
            <a:extLst>
              <a:ext uri="{28A0092B-C50C-407E-A947-70E740481C1C}">
                <a14:useLocalDpi xmlns:a14="http://schemas.microsoft.com/office/drawing/2010/main"/>
              </a:ext>
            </a:extLst>
          </a:blip>
          <a:srcRect/>
          <a:stretch>
            <a:fillRect/>
          </a:stretch>
        </p:blipFill>
        <p:spPr bwMode="auto">
          <a:xfrm>
            <a:off x="228600" y="1219201"/>
            <a:ext cx="8901112" cy="5257799"/>
          </a:xfrm>
          <a:prstGeom prst="rect">
            <a:avLst/>
          </a:prstGeom>
          <a:noFill/>
        </p:spPr>
      </p:pic>
      <p:sp>
        <p:nvSpPr>
          <p:cNvPr id="7" name="Rectangle 6"/>
          <p:cNvSpPr/>
          <p:nvPr/>
        </p:nvSpPr>
        <p:spPr bwMode="auto">
          <a:xfrm>
            <a:off x="3352800" y="6129338"/>
            <a:ext cx="952499" cy="22860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800" b="0" i="0" u="none" strike="noStrike" cap="none" normalizeH="0" baseline="0">
              <a:ln>
                <a:noFill/>
              </a:ln>
              <a:solidFill>
                <a:schemeClr val="tx1"/>
              </a:solidFill>
              <a:effectLst/>
              <a:latin typeface="Arial" panose="020B0604020202020204" pitchFamily="34" charset="0"/>
            </a:endParaRPr>
          </a:p>
        </p:txBody>
      </p:sp>
      <p:sp>
        <p:nvSpPr>
          <p:cNvPr id="6" name="TextBox 5"/>
          <p:cNvSpPr txBox="1"/>
          <p:nvPr/>
        </p:nvSpPr>
        <p:spPr>
          <a:xfrm>
            <a:off x="3276600" y="6087548"/>
            <a:ext cx="842963" cy="230832"/>
          </a:xfrm>
          <a:prstGeom prst="rect">
            <a:avLst/>
          </a:prstGeom>
          <a:noFill/>
        </p:spPr>
        <p:txBody>
          <a:bodyPr wrap="square" rtlCol="0">
            <a:spAutoFit/>
          </a:bodyPr>
          <a:lstStyle/>
          <a:p>
            <a:pPr algn="l" rtl="0"/>
            <a:r>
              <a:rPr lang="fr-FR" sz="900" b="0" i="0" u="none" baseline="0" dirty="0"/>
              <a:t>De base </a:t>
            </a:r>
          </a:p>
        </p:txBody>
      </p:sp>
      <p:sp>
        <p:nvSpPr>
          <p:cNvPr id="8" name="Rectangle 7"/>
          <p:cNvSpPr/>
          <p:nvPr/>
        </p:nvSpPr>
        <p:spPr bwMode="auto">
          <a:xfrm>
            <a:off x="4429125" y="6115050"/>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800" b="0" i="0" u="none" strike="noStrike" cap="none" normalizeH="0" baseline="0">
              <a:ln>
                <a:noFill/>
              </a:ln>
              <a:solidFill>
                <a:schemeClr val="tx1"/>
              </a:solidFill>
              <a:effectLst/>
              <a:latin typeface="Arial" panose="020B0604020202020204" pitchFamily="34" charset="0"/>
            </a:endParaRPr>
          </a:p>
        </p:txBody>
      </p:sp>
      <p:sp>
        <p:nvSpPr>
          <p:cNvPr id="9" name="Rectangle 8"/>
          <p:cNvSpPr/>
          <p:nvPr/>
        </p:nvSpPr>
        <p:spPr bwMode="auto">
          <a:xfrm>
            <a:off x="5144864" y="6096000"/>
            <a:ext cx="677114"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800" b="0" i="0" u="none" strike="noStrike" cap="none" normalizeH="0" baseline="0">
              <a:ln>
                <a:noFill/>
              </a:ln>
              <a:solidFill>
                <a:schemeClr val="tx1"/>
              </a:solidFill>
              <a:effectLst/>
              <a:latin typeface="Arial" panose="020B0604020202020204" pitchFamily="34" charset="0"/>
            </a:endParaRPr>
          </a:p>
        </p:txBody>
      </p:sp>
      <p:sp>
        <p:nvSpPr>
          <p:cNvPr id="10" name="Rectangle 9"/>
          <p:cNvSpPr/>
          <p:nvPr/>
        </p:nvSpPr>
        <p:spPr bwMode="auto">
          <a:xfrm>
            <a:off x="5897860" y="6100762"/>
            <a:ext cx="549372"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800" b="0" i="0" u="none" strike="noStrike" cap="none" normalizeH="0" baseline="0">
              <a:ln>
                <a:noFill/>
              </a:ln>
              <a:solidFill>
                <a:schemeClr val="tx1"/>
              </a:solidFill>
              <a:effectLst/>
              <a:latin typeface="Arial" panose="020B0604020202020204" pitchFamily="34" charset="0"/>
            </a:endParaRPr>
          </a:p>
        </p:txBody>
      </p:sp>
      <p:sp>
        <p:nvSpPr>
          <p:cNvPr id="11" name="TextBox 10"/>
          <p:cNvSpPr txBox="1"/>
          <p:nvPr/>
        </p:nvSpPr>
        <p:spPr>
          <a:xfrm>
            <a:off x="4332679" y="6087548"/>
            <a:ext cx="842963" cy="230832"/>
          </a:xfrm>
          <a:prstGeom prst="rect">
            <a:avLst/>
          </a:prstGeom>
          <a:noFill/>
        </p:spPr>
        <p:txBody>
          <a:bodyPr wrap="square" rtlCol="0">
            <a:spAutoFit/>
          </a:bodyPr>
          <a:lstStyle/>
          <a:p>
            <a:pPr algn="l" rtl="0"/>
            <a:r>
              <a:rPr lang="fr-FR" sz="900" b="0" i="0" u="none" baseline="0" dirty="0"/>
              <a:t>Intermédiaire </a:t>
            </a:r>
          </a:p>
        </p:txBody>
      </p:sp>
      <p:sp>
        <p:nvSpPr>
          <p:cNvPr id="12" name="TextBox 11"/>
          <p:cNvSpPr txBox="1"/>
          <p:nvPr/>
        </p:nvSpPr>
        <p:spPr>
          <a:xfrm>
            <a:off x="5093343" y="6078765"/>
            <a:ext cx="621657" cy="230832"/>
          </a:xfrm>
          <a:prstGeom prst="rect">
            <a:avLst/>
          </a:prstGeom>
          <a:noFill/>
        </p:spPr>
        <p:txBody>
          <a:bodyPr wrap="square" rtlCol="0">
            <a:spAutoFit/>
          </a:bodyPr>
          <a:lstStyle/>
          <a:p>
            <a:pPr algn="l" rtl="0"/>
            <a:r>
              <a:rPr lang="fr-FR" sz="900" b="0" i="0" u="none" baseline="0" dirty="0"/>
              <a:t>Avancé</a:t>
            </a:r>
          </a:p>
        </p:txBody>
      </p:sp>
      <p:sp>
        <p:nvSpPr>
          <p:cNvPr id="13" name="TextBox 12"/>
          <p:cNvSpPr txBox="1"/>
          <p:nvPr/>
        </p:nvSpPr>
        <p:spPr>
          <a:xfrm>
            <a:off x="5849295" y="6084516"/>
            <a:ext cx="1246585" cy="230832"/>
          </a:xfrm>
          <a:prstGeom prst="rect">
            <a:avLst/>
          </a:prstGeom>
          <a:noFill/>
        </p:spPr>
        <p:txBody>
          <a:bodyPr wrap="square" rtlCol="0">
            <a:spAutoFit/>
          </a:bodyPr>
          <a:lstStyle/>
          <a:p>
            <a:pPr algn="l" rtl="0"/>
            <a:r>
              <a:rPr lang="fr-FR" sz="900" b="0" i="0" u="none" baseline="0" dirty="0"/>
              <a:t>Summum</a:t>
            </a:r>
          </a:p>
        </p:txBody>
      </p:sp>
    </p:spTree>
    <p:custDataLst>
      <p:tags r:id="rId1"/>
    </p:custDataLst>
    <p:extLst>
      <p:ext uri="{BB962C8B-B14F-4D97-AF65-F5344CB8AC3E}">
        <p14:creationId xmlns:p14="http://schemas.microsoft.com/office/powerpoint/2010/main" val="32372048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73163" y="131655"/>
            <a:ext cx="881843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l" rtl="0"/>
            <a:r>
              <a:rPr lang="fr-FR" sz="2700" b="1" i="0" u="none" baseline="0" dirty="0"/>
              <a:t>Carte de chaleur CMM — Par fonction et par niveau</a:t>
            </a:r>
          </a:p>
        </p:txBody>
      </p:sp>
      <p:sp>
        <p:nvSpPr>
          <p:cNvPr id="4" name="Slide Number Placeholder 3"/>
          <p:cNvSpPr>
            <a:spLocks noGrp="1"/>
          </p:cNvSpPr>
          <p:nvPr>
            <p:ph type="sldNum" sz="quarter" idx="12"/>
          </p:nvPr>
        </p:nvSpPr>
        <p:spPr/>
        <p:txBody>
          <a:bodyPr/>
          <a:lstStyle/>
          <a:p>
            <a:pPr algn="r" rtl="0"/>
            <a:fld id="{B9F1CF4F-F94A-4E72-8A7A-1D90E0D98BB3}" type="slidenum">
              <a:rPr/>
              <a:pPr/>
              <a:t>59</a:t>
            </a:fld>
            <a:endParaRPr lang="fr-FR" altLang="en-US"/>
          </a:p>
        </p:txBody>
      </p:sp>
      <p:pic>
        <p:nvPicPr>
          <p:cNvPr id="6" name="Picture 5"/>
          <p:cNvPicPr/>
          <p:nvPr/>
        </p:nvPicPr>
        <p:blipFill rotWithShape="1">
          <a:blip r:embed="rId4">
            <a:extLst>
              <a:ext uri="{28A0092B-C50C-407E-A947-70E740481C1C}">
                <a14:useLocalDpi xmlns:a14="http://schemas.microsoft.com/office/drawing/2010/main" val="0"/>
              </a:ext>
            </a:extLst>
          </a:blip>
          <a:srcRect b="18184"/>
          <a:stretch/>
        </p:blipFill>
        <p:spPr bwMode="auto">
          <a:xfrm>
            <a:off x="381000" y="1066801"/>
            <a:ext cx="8305800" cy="4469842"/>
          </a:xfrm>
          <a:prstGeom prst="rect">
            <a:avLst/>
          </a:prstGeom>
          <a:noFill/>
          <a:ln>
            <a:noFill/>
          </a:ln>
        </p:spPr>
      </p:pic>
      <p:pic>
        <p:nvPicPr>
          <p:cNvPr id="2560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5715000"/>
            <a:ext cx="8229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909846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33400" y="487551"/>
            <a:ext cx="6400800" cy="523220"/>
          </a:xfrm>
          <a:prstGeom prst="rect">
            <a:avLst/>
          </a:prstGeom>
          <a:noFill/>
        </p:spPr>
        <p:txBody>
          <a:bodyPr wrap="square" rtlCol="0">
            <a:spAutoFit/>
          </a:bodyPr>
          <a:lstStyle/>
          <a:p>
            <a:pPr algn="l" rtl="0"/>
            <a:r>
              <a:rPr lang="fr-FR" sz="2800" b="1" i="0" u="none" baseline="0">
                <a:solidFill>
                  <a:srgbClr val="BA0C2F"/>
                </a:solidFill>
              </a:rPr>
              <a:t>CALENDRIER DE LA FORMATION</a:t>
            </a:r>
          </a:p>
        </p:txBody>
      </p:sp>
      <p:sp>
        <p:nvSpPr>
          <p:cNvPr id="8" name="Content Placeholder 2"/>
          <p:cNvSpPr txBox="1">
            <a:spLocks/>
          </p:cNvSpPr>
          <p:nvPr/>
        </p:nvSpPr>
        <p:spPr bwMode="auto">
          <a:xfrm>
            <a:off x="1295400" y="2209800"/>
            <a:ext cx="6858000" cy="3048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lgn="l" rtl="0">
              <a:spcAft>
                <a:spcPts val="1200"/>
              </a:spcAft>
              <a:buFont typeface="Wingdings" pitchFamily="2" charset="2"/>
              <a:buChar char="Ø"/>
            </a:pPr>
            <a:endParaRPr lang="fr-FR" sz="2800" dirty="0"/>
          </a:p>
        </p:txBody>
      </p:sp>
      <p:graphicFrame>
        <p:nvGraphicFramePr>
          <p:cNvPr id="10" name="Diagram 9"/>
          <p:cNvGraphicFramePr/>
          <p:nvPr>
            <p:extLst>
              <p:ext uri="{D42A27DB-BD31-4B8C-83A1-F6EECF244321}">
                <p14:modId xmlns:p14="http://schemas.microsoft.com/office/powerpoint/2010/main" val="3046887887"/>
              </p:ext>
            </p:extLst>
          </p:nvPr>
        </p:nvGraphicFramePr>
        <p:xfrm>
          <a:off x="304800" y="1371600"/>
          <a:ext cx="8686799" cy="5105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449207046"/>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685800"/>
          </a:xfrm>
        </p:spPr>
        <p:txBody>
          <a:bodyPr>
            <a:normAutofit/>
          </a:bodyPr>
          <a:lstStyle/>
          <a:p>
            <a:pPr algn="l" rtl="0"/>
            <a:r>
              <a:rPr lang="fr-FR" b="1" i="0" u="none" baseline="0"/>
              <a:t>Parties consacrées aux remarques</a:t>
            </a:r>
          </a:p>
        </p:txBody>
      </p:sp>
      <p:sp>
        <p:nvSpPr>
          <p:cNvPr id="3" name="Content Placeholder 2"/>
          <p:cNvSpPr>
            <a:spLocks noGrp="1"/>
          </p:cNvSpPr>
          <p:nvPr>
            <p:ph idx="1"/>
          </p:nvPr>
        </p:nvSpPr>
        <p:spPr>
          <a:xfrm>
            <a:off x="685800" y="1295400"/>
            <a:ext cx="8077200" cy="4953000"/>
          </a:xfrm>
        </p:spPr>
        <p:txBody>
          <a:bodyPr>
            <a:noAutofit/>
          </a:bodyPr>
          <a:lstStyle/>
          <a:p>
            <a:pPr algn="l" rtl="0"/>
            <a:r>
              <a:rPr lang="fr-FR" sz="1800" b="0" i="0" u="none" baseline="0" dirty="0"/>
              <a:t>Après chaque module CMM se trouve une section consacrée aux remarques ; </a:t>
            </a:r>
            <a:r>
              <a:rPr lang="fr-FR" sz="1800" b="0" i="0" u="none" baseline="0" dirty="0" smtClean="0"/>
              <a:t>utilisez-la</a:t>
            </a:r>
            <a:r>
              <a:rPr lang="fr-FR" sz="1800" b="0" i="0" u="none" baseline="0" dirty="0"/>
              <a:t> !</a:t>
            </a:r>
          </a:p>
          <a:p>
            <a:r>
              <a:rPr lang="fr-FR" sz="1800" b="0" i="0" u="none" baseline="0" dirty="0"/>
              <a:t>Les remarques doivent renseigner sur le contexte et expliquer davantage les conclusions obtenues. </a:t>
            </a:r>
            <a:r>
              <a:rPr lang="fr-FR" sz="1800" dirty="0"/>
              <a:t>Pour ce </a:t>
            </a:r>
            <a:r>
              <a:rPr lang="fr-FR" sz="1800" b="0" i="0" u="none" baseline="0" dirty="0"/>
              <a:t>module, notez aussi tout problème affectant la collecte des données. </a:t>
            </a:r>
          </a:p>
          <a:p>
            <a:pPr algn="l" rtl="0"/>
            <a:r>
              <a:rPr lang="fr-FR" sz="1800" b="0" i="0" u="none" baseline="0" dirty="0"/>
              <a:t>Si vous </a:t>
            </a:r>
            <a:r>
              <a:rPr lang="fr-FR" sz="1800" b="0" i="0" u="none" baseline="0" dirty="0" smtClean="0"/>
              <a:t>n’avez </a:t>
            </a:r>
            <a:r>
              <a:rPr lang="fr-FR" sz="1800" b="0" i="0" u="none" baseline="0" dirty="0"/>
              <a:t>pas pu vous entretenir avec la personne la mieux informée, notez-le. </a:t>
            </a:r>
          </a:p>
          <a:p>
            <a:pPr algn="l" rtl="0"/>
            <a:r>
              <a:rPr lang="fr-FR" sz="1800" b="0" i="0" u="none" baseline="0" dirty="0"/>
              <a:t>Si quelque chose qui </a:t>
            </a:r>
            <a:r>
              <a:rPr lang="fr-FR" sz="1800" b="0" i="0" u="none" baseline="0" dirty="0" smtClean="0"/>
              <a:t>n’est </a:t>
            </a:r>
            <a:r>
              <a:rPr lang="fr-FR" sz="1800" b="0" i="0" u="none" baseline="0" dirty="0"/>
              <a:t>pas mentionné par le CMM vous frappe, ce peut être utile et vous devez aussi le noter.</a:t>
            </a:r>
          </a:p>
          <a:p>
            <a:pPr algn="l" rtl="0"/>
            <a:r>
              <a:rPr lang="fr-FR" sz="1800" b="0" i="0" u="none" baseline="0" dirty="0"/>
              <a:t>Si une personne vous paraît particulièrement compétente dans son domaine </a:t>
            </a:r>
            <a:r>
              <a:rPr lang="fr-FR" sz="1800" b="0" i="0" u="none" baseline="0" dirty="0" smtClean="0"/>
              <a:t>d’expertise</a:t>
            </a:r>
            <a:r>
              <a:rPr lang="fr-FR" sz="1800" b="0" i="0" u="none" baseline="0" dirty="0"/>
              <a:t>, prenez ses coordonnées ; peut-être </a:t>
            </a:r>
            <a:r>
              <a:rPr lang="fr-FR" sz="1800" b="0" i="0" u="none" baseline="0" dirty="0" err="1"/>
              <a:t>pourra-t-elle</a:t>
            </a:r>
            <a:r>
              <a:rPr lang="fr-FR" sz="1800" b="0" i="0" u="none" baseline="0" dirty="0"/>
              <a:t> partager ses connaissances avec </a:t>
            </a:r>
            <a:r>
              <a:rPr lang="fr-FR" sz="1800" b="0" i="0" u="none" baseline="0" dirty="0" smtClean="0"/>
              <a:t>d’autres </a:t>
            </a:r>
            <a:r>
              <a:rPr lang="fr-FR" sz="1800" b="0" i="0" u="none" baseline="0" dirty="0"/>
              <a:t>sites. </a:t>
            </a:r>
          </a:p>
          <a:p>
            <a:pPr algn="l" rtl="0"/>
            <a:r>
              <a:rPr lang="fr-FR" sz="1800" b="0" i="0" u="none" baseline="0" dirty="0"/>
              <a:t>Vous remarquez une pratique nouvelle, des exemples de bonnes pratiques, ou une solution pertinente à un problème, notez-le également. </a:t>
            </a:r>
          </a:p>
          <a:p>
            <a:pPr algn="l" rtl="0"/>
            <a:r>
              <a:rPr lang="fr-FR" sz="1800" b="0" i="0" u="none" baseline="0" dirty="0"/>
              <a:t>Consignez aussi toute remarque vous paraissant pertinente à propos du site.  </a:t>
            </a:r>
          </a:p>
          <a:p>
            <a:endParaRPr lang="fr-FR" sz="1800" dirty="0"/>
          </a:p>
        </p:txBody>
      </p:sp>
      <p:sp>
        <p:nvSpPr>
          <p:cNvPr id="4" name="Date Placeholder 3"/>
          <p:cNvSpPr>
            <a:spLocks noGrp="1"/>
          </p:cNvSpPr>
          <p:nvPr>
            <p:ph type="dt" sz="half" idx="10"/>
          </p:nvPr>
        </p:nvSpPr>
        <p:spPr/>
        <p:txBody>
          <a:bodyPr/>
          <a:lstStyle/>
          <a:p>
            <a:pPr algn="l" rtl="0"/>
            <a:fld id="{69DC0D11-08B2-4D94-B6A0-E3FED1B404E8}"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60</a:t>
            </a:fld>
            <a:endParaRPr lang="fr-FR"/>
          </a:p>
        </p:txBody>
      </p:sp>
    </p:spTree>
    <p:custDataLst>
      <p:tags r:id="rId1"/>
    </p:custDataLst>
    <p:extLst>
      <p:ext uri="{BB962C8B-B14F-4D97-AF65-F5344CB8AC3E}">
        <p14:creationId xmlns:p14="http://schemas.microsoft.com/office/powerpoint/2010/main" val="5117145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2971800"/>
            <a:ext cx="7772400" cy="1362075"/>
          </a:xfrm>
        </p:spPr>
        <p:txBody>
          <a:bodyPr>
            <a:noAutofit/>
          </a:bodyPr>
          <a:lstStyle/>
          <a:p>
            <a:pPr algn="l" rtl="0"/>
            <a:r>
              <a:rPr lang="fr-FR" sz="3200" b="1" i="0" u="none" cap="none" baseline="0"/>
              <a:t>Modules relatifs aux capacités au niveau des points de prestation de services </a:t>
            </a:r>
          </a:p>
        </p:txBody>
      </p:sp>
      <p:sp>
        <p:nvSpPr>
          <p:cNvPr id="4" name="Date Placeholder 3"/>
          <p:cNvSpPr>
            <a:spLocks noGrp="1"/>
          </p:cNvSpPr>
          <p:nvPr>
            <p:ph type="dt" sz="half" idx="4294967295"/>
          </p:nvPr>
        </p:nvSpPr>
        <p:spPr>
          <a:xfrm>
            <a:off x="0" y="6529388"/>
            <a:ext cx="2133600" cy="185737"/>
          </a:xfrm>
        </p:spPr>
        <p:txBody>
          <a:bodyPr/>
          <a:lstStyle/>
          <a:p>
            <a:pPr algn="l" rtl="0"/>
            <a:fld id="{C35102F0-A3F4-4435-AD57-11A0445CFB53}" type="datetime1">
              <a:rPr lang="en-US"/>
              <a:t>4/25/2019</a:t>
            </a:fld>
            <a:endParaRPr lang="fr-FR"/>
          </a:p>
        </p:txBody>
      </p:sp>
      <p:sp>
        <p:nvSpPr>
          <p:cNvPr id="6" name="Slide Number Placeholder 5"/>
          <p:cNvSpPr>
            <a:spLocks noGrp="1"/>
          </p:cNvSpPr>
          <p:nvPr>
            <p:ph type="sldNum" sz="quarter" idx="4294967295"/>
          </p:nvPr>
        </p:nvSpPr>
        <p:spPr>
          <a:xfrm>
            <a:off x="7010400" y="6529388"/>
            <a:ext cx="2133600" cy="185737"/>
          </a:xfrm>
        </p:spPr>
        <p:txBody>
          <a:bodyPr/>
          <a:lstStyle/>
          <a:p>
            <a:pPr algn="r" rtl="0"/>
            <a:fld id="{80AB4CF6-B2FB-1E49-909C-D679BE094D01}" type="slidenum">
              <a:rPr/>
              <a:t>61</a:t>
            </a:fld>
            <a:endParaRPr lang="fr-FR"/>
          </a:p>
        </p:txBody>
      </p:sp>
    </p:spTree>
    <p:custDataLst>
      <p:tags r:id="rId1"/>
    </p:custDataLst>
    <p:extLst>
      <p:ext uri="{BB962C8B-B14F-4D97-AF65-F5344CB8AC3E}">
        <p14:creationId xmlns:p14="http://schemas.microsoft.com/office/powerpoint/2010/main" val="3744746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056" y="304800"/>
            <a:ext cx="8239344" cy="609600"/>
          </a:xfrm>
        </p:spPr>
        <p:txBody>
          <a:bodyPr>
            <a:normAutofit fontScale="90000"/>
          </a:bodyPr>
          <a:lstStyle/>
          <a:p>
            <a:pPr algn="l" rtl="0"/>
            <a:r>
              <a:rPr lang="fr-FR" b="1" i="0" u="none" baseline="0" dirty="0"/>
              <a:t>Modules par type de point de prestation de services</a:t>
            </a:r>
          </a:p>
        </p:txBody>
      </p:sp>
      <p:sp>
        <p:nvSpPr>
          <p:cNvPr id="4" name="Date Placeholder 3"/>
          <p:cNvSpPr>
            <a:spLocks noGrp="1"/>
          </p:cNvSpPr>
          <p:nvPr>
            <p:ph type="dt" sz="half" idx="10"/>
          </p:nvPr>
        </p:nvSpPr>
        <p:spPr/>
        <p:txBody>
          <a:bodyPr/>
          <a:lstStyle/>
          <a:p>
            <a:pPr algn="l" rtl="0"/>
            <a:fld id="{A6AEEAA2-2F67-4062-B14C-C3C049024CFE}"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62</a:t>
            </a:fld>
            <a:endParaRPr lang="fr-FR"/>
          </a:p>
        </p:txBody>
      </p:sp>
      <p:graphicFrame>
        <p:nvGraphicFramePr>
          <p:cNvPr id="7" name="Table 6"/>
          <p:cNvGraphicFramePr>
            <a:graphicFrameLocks noGrp="1"/>
          </p:cNvGraphicFramePr>
          <p:nvPr>
            <p:extLst>
              <p:ext uri="{D42A27DB-BD31-4B8C-83A1-F6EECF244321}">
                <p14:modId xmlns:p14="http://schemas.microsoft.com/office/powerpoint/2010/main" val="2590681068"/>
              </p:ext>
            </p:extLst>
          </p:nvPr>
        </p:nvGraphicFramePr>
        <p:xfrm>
          <a:off x="152400" y="1295400"/>
          <a:ext cx="8839202" cy="5060421"/>
        </p:xfrm>
        <a:graphic>
          <a:graphicData uri="http://schemas.openxmlformats.org/drawingml/2006/table">
            <a:tbl>
              <a:tblPr>
                <a:tableStyleId>{5C22544A-7EE6-4342-B048-85BDC9FD1C3A}</a:tableStyleId>
              </a:tblPr>
              <a:tblGrid>
                <a:gridCol w="762000">
                  <a:extLst>
                    <a:ext uri="{9D8B030D-6E8A-4147-A177-3AD203B41FA5}">
                      <a16:colId xmlns="" xmlns:a16="http://schemas.microsoft.com/office/drawing/2014/main" val="20000"/>
                    </a:ext>
                  </a:extLst>
                </a:gridCol>
                <a:gridCol w="914400">
                  <a:extLst>
                    <a:ext uri="{9D8B030D-6E8A-4147-A177-3AD203B41FA5}">
                      <a16:colId xmlns="" xmlns:a16="http://schemas.microsoft.com/office/drawing/2014/main" val="20001"/>
                    </a:ext>
                  </a:extLst>
                </a:gridCol>
                <a:gridCol w="457200">
                  <a:extLst>
                    <a:ext uri="{9D8B030D-6E8A-4147-A177-3AD203B41FA5}">
                      <a16:colId xmlns="" xmlns:a16="http://schemas.microsoft.com/office/drawing/2014/main" val="20002"/>
                    </a:ext>
                  </a:extLst>
                </a:gridCol>
                <a:gridCol w="457200">
                  <a:extLst>
                    <a:ext uri="{9D8B030D-6E8A-4147-A177-3AD203B41FA5}">
                      <a16:colId xmlns="" xmlns:a16="http://schemas.microsoft.com/office/drawing/2014/main" val="20003"/>
                    </a:ext>
                  </a:extLst>
                </a:gridCol>
                <a:gridCol w="685800">
                  <a:extLst>
                    <a:ext uri="{9D8B030D-6E8A-4147-A177-3AD203B41FA5}">
                      <a16:colId xmlns="" xmlns:a16="http://schemas.microsoft.com/office/drawing/2014/main" val="20004"/>
                    </a:ext>
                  </a:extLst>
                </a:gridCol>
                <a:gridCol w="762000">
                  <a:extLst>
                    <a:ext uri="{9D8B030D-6E8A-4147-A177-3AD203B41FA5}">
                      <a16:colId xmlns="" xmlns:a16="http://schemas.microsoft.com/office/drawing/2014/main" val="20005"/>
                    </a:ext>
                  </a:extLst>
                </a:gridCol>
                <a:gridCol w="838200">
                  <a:extLst>
                    <a:ext uri="{9D8B030D-6E8A-4147-A177-3AD203B41FA5}">
                      <a16:colId xmlns="" xmlns:a16="http://schemas.microsoft.com/office/drawing/2014/main" val="20006"/>
                    </a:ext>
                  </a:extLst>
                </a:gridCol>
                <a:gridCol w="990600">
                  <a:extLst>
                    <a:ext uri="{9D8B030D-6E8A-4147-A177-3AD203B41FA5}">
                      <a16:colId xmlns="" xmlns:a16="http://schemas.microsoft.com/office/drawing/2014/main" val="20007"/>
                    </a:ext>
                  </a:extLst>
                </a:gridCol>
                <a:gridCol w="914400">
                  <a:extLst>
                    <a:ext uri="{9D8B030D-6E8A-4147-A177-3AD203B41FA5}">
                      <a16:colId xmlns="" xmlns:a16="http://schemas.microsoft.com/office/drawing/2014/main" val="20008"/>
                    </a:ext>
                  </a:extLst>
                </a:gridCol>
                <a:gridCol w="762000">
                  <a:extLst>
                    <a:ext uri="{9D8B030D-6E8A-4147-A177-3AD203B41FA5}">
                      <a16:colId xmlns="" xmlns:a16="http://schemas.microsoft.com/office/drawing/2014/main" val="20009"/>
                    </a:ext>
                  </a:extLst>
                </a:gridCol>
                <a:gridCol w="568038">
                  <a:extLst>
                    <a:ext uri="{9D8B030D-6E8A-4147-A177-3AD203B41FA5}">
                      <a16:colId xmlns="" xmlns:a16="http://schemas.microsoft.com/office/drawing/2014/main" val="20010"/>
                    </a:ext>
                  </a:extLst>
                </a:gridCol>
                <a:gridCol w="727364">
                  <a:extLst>
                    <a:ext uri="{9D8B030D-6E8A-4147-A177-3AD203B41FA5}">
                      <a16:colId xmlns="" xmlns:a16="http://schemas.microsoft.com/office/drawing/2014/main" val="20011"/>
                    </a:ext>
                  </a:extLst>
                </a:gridCol>
              </a:tblGrid>
              <a:tr h="1371599">
                <a:tc>
                  <a:txBody>
                    <a:bodyPr/>
                    <a:lstStyle/>
                    <a:p>
                      <a:pPr algn="l" rtl="0" fontAlgn="b"/>
                      <a:r>
                        <a:rPr lang="fr-FR" sz="1100" b="1" i="0" u="none" strike="noStrike" baseline="0" dirty="0">
                          <a:effectLst/>
                        </a:rPr>
                        <a:t>Acteur</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1" i="0" u="none" strike="noStrike" baseline="0" dirty="0">
                          <a:effectLst/>
                        </a:rPr>
                        <a:t>Gestion et planification stratégiques</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1" i="0" u="none" strike="noStrike" baseline="0" dirty="0">
                          <a:effectLst/>
                        </a:rPr>
                        <a:t>RH</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1" i="0" u="none" strike="noStrike" baseline="0" dirty="0">
                          <a:effectLst/>
                        </a:rPr>
                        <a:t>SIGL</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1" i="0" u="none" strike="noStrike" baseline="0" dirty="0">
                          <a:effectLst/>
                        </a:rPr>
                        <a:t>Viabilité financière</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1" i="0" u="none" strike="noStrike" baseline="0" dirty="0">
                          <a:effectLst/>
                        </a:rPr>
                        <a:t>Politiques et </a:t>
                      </a:r>
                      <a:r>
                        <a:rPr lang="fr-FR" sz="1100" b="1" i="0" u="none" strike="noStrike" baseline="0" dirty="0" err="1" smtClean="0">
                          <a:effectLst/>
                        </a:rPr>
                        <a:t>gouver-nance</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1" i="0" u="none" strike="noStrike" baseline="0" dirty="0">
                          <a:effectLst/>
                        </a:rPr>
                        <a:t>Qualité et </a:t>
                      </a:r>
                      <a:r>
                        <a:rPr lang="fr-FR" sz="1100" b="1" i="0" u="none" strike="noStrike" baseline="0" dirty="0" err="1" smtClean="0">
                          <a:effectLst/>
                        </a:rPr>
                        <a:t>pharma-covigilance</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1" i="0" u="none" strike="noStrike" baseline="0" dirty="0">
                          <a:effectLst/>
                        </a:rPr>
                        <a:t>Prévision et </a:t>
                      </a:r>
                      <a:r>
                        <a:rPr lang="fr-FR" sz="1100" b="1" i="0" u="none" strike="noStrike" baseline="0" dirty="0" smtClean="0">
                          <a:effectLst/>
                        </a:rPr>
                        <a:t>planification </a:t>
                      </a:r>
                      <a:r>
                        <a:rPr lang="fr-FR" sz="1100" b="1" i="0" u="none" strike="noStrike" baseline="0" dirty="0" smtClean="0">
                          <a:effectLst/>
                        </a:rPr>
                        <a:t>d’</a:t>
                      </a:r>
                      <a:r>
                        <a:rPr lang="fr-FR" sz="1100" b="1" i="0" u="none" strike="noStrike" baseline="0" dirty="0" err="1" smtClean="0">
                          <a:effectLst/>
                        </a:rPr>
                        <a:t>approvision-nement</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1" i="0" u="none" strike="noStrike" baseline="0" dirty="0" err="1" smtClean="0">
                          <a:effectLst/>
                        </a:rPr>
                        <a:t>Approvision-nement</a:t>
                      </a:r>
                      <a:r>
                        <a:rPr lang="fr-FR" sz="1100" b="1" i="0" u="none" strike="noStrike" baseline="0" dirty="0" smtClean="0">
                          <a:effectLst/>
                        </a:rPr>
                        <a:t> </a:t>
                      </a:r>
                      <a:r>
                        <a:rPr lang="fr-FR" sz="1100" b="1" i="0" u="none" strike="noStrike" baseline="0" dirty="0">
                          <a:effectLst/>
                        </a:rPr>
                        <a:t>et </a:t>
                      </a:r>
                      <a:r>
                        <a:rPr lang="fr-FR" sz="1100" b="1" i="0" u="none" strike="noStrike" baseline="0" dirty="0" smtClean="0">
                          <a:effectLst/>
                        </a:rPr>
                        <a:t/>
                      </a:r>
                      <a:br>
                        <a:rPr lang="fr-FR" sz="1100" b="1" i="0" u="none" strike="noStrike" baseline="0" dirty="0" smtClean="0">
                          <a:effectLst/>
                        </a:rPr>
                      </a:br>
                      <a:r>
                        <a:rPr lang="fr-FR" sz="1100" b="1" i="0" u="none" strike="noStrike" baseline="0" dirty="0" err="1" smtClean="0">
                          <a:effectLst/>
                        </a:rPr>
                        <a:t>dédouane-ment</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1" i="0" u="none" strike="noStrike" baseline="0" dirty="0" err="1" smtClean="0">
                          <a:effectLst/>
                        </a:rPr>
                        <a:t>Entre-posage</a:t>
                      </a:r>
                      <a:r>
                        <a:rPr lang="fr-FR" sz="1100" b="1" i="0" u="none" strike="noStrike" baseline="0" dirty="0" smtClean="0">
                          <a:effectLst/>
                        </a:rPr>
                        <a:t> </a:t>
                      </a:r>
                      <a:r>
                        <a:rPr lang="fr-FR" sz="1100" b="1" i="0" u="none" strike="noStrike" baseline="0" dirty="0">
                          <a:effectLst/>
                        </a:rPr>
                        <a:t>et stockage</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1" i="0" u="none" strike="noStrike" baseline="0" dirty="0" err="1" smtClean="0">
                          <a:effectLst/>
                        </a:rPr>
                        <a:t>Distri-bution</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1" i="0" u="none" strike="noStrike" baseline="0" dirty="0" smtClean="0">
                          <a:effectLst/>
                        </a:rPr>
                        <a:t>Gestion  </a:t>
                      </a:r>
                      <a:r>
                        <a:rPr lang="fr-FR" sz="1100" b="1" i="0" u="none" strike="noStrike" baseline="0" dirty="0">
                          <a:effectLst/>
                        </a:rPr>
                        <a:t>des déchets</a:t>
                      </a:r>
                      <a:endParaRPr lang="fr-FR" sz="1100" b="1" i="0" u="none" strike="noStrike" dirty="0">
                        <a:solidFill>
                          <a:srgbClr val="000000"/>
                        </a:solidFill>
                        <a:effectLst/>
                        <a:latin typeface="Calibri" panose="020F0502020204030204" pitchFamily="34" charset="0"/>
                      </a:endParaRPr>
                    </a:p>
                  </a:txBody>
                  <a:tcPr marL="6565" marR="6565" marT="6565" marB="0" anchor="b"/>
                </a:tc>
                <a:extLst>
                  <a:ext uri="{0D108BD9-81ED-4DB2-BD59-A6C34878D82A}">
                    <a16:rowId xmlns="" xmlns:a16="http://schemas.microsoft.com/office/drawing/2014/main" val="10000"/>
                  </a:ext>
                </a:extLst>
              </a:tr>
              <a:tr h="875463">
                <a:tc>
                  <a:txBody>
                    <a:bodyPr/>
                    <a:lstStyle/>
                    <a:p>
                      <a:pPr algn="l" rtl="0" fontAlgn="b"/>
                      <a:r>
                        <a:rPr lang="fr-FR" sz="1100" b="1" i="0" u="none" strike="noStrike" baseline="0" dirty="0">
                          <a:effectLst/>
                        </a:rPr>
                        <a:t>Hôpital national </a:t>
                      </a:r>
                      <a:r>
                        <a:rPr lang="fr-FR" sz="1100" b="1" i="0" u="none" strike="noStrike" baseline="0" dirty="0" smtClean="0">
                          <a:effectLst/>
                        </a:rPr>
                        <a:t/>
                      </a:r>
                      <a:br>
                        <a:rPr lang="fr-FR" sz="1100" b="1" i="0" u="none" strike="noStrike" baseline="0" dirty="0" smtClean="0">
                          <a:effectLst/>
                        </a:rPr>
                      </a:br>
                      <a:r>
                        <a:rPr lang="fr-FR" sz="1100" b="1" i="0" u="none" strike="noStrike" baseline="0" dirty="0" smtClean="0">
                          <a:effectLst/>
                        </a:rPr>
                        <a:t>de </a:t>
                      </a:r>
                      <a:r>
                        <a:rPr lang="fr-FR" sz="1100" b="1" i="0" u="none" strike="noStrike" baseline="0" dirty="0">
                          <a:effectLst/>
                        </a:rPr>
                        <a:t>référence</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dirty="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fr-FR" sz="1100" b="0" i="0" u="none" strike="noStrike" baseline="0">
                          <a:effectLst/>
                        </a:rPr>
                        <a:t> non </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 xmlns:a16="http://schemas.microsoft.com/office/drawing/2014/main" val="10001"/>
                  </a:ext>
                </a:extLst>
              </a:tr>
              <a:tr h="835181">
                <a:tc>
                  <a:txBody>
                    <a:bodyPr/>
                    <a:lstStyle/>
                    <a:p>
                      <a:pPr algn="l" rtl="0" fontAlgn="b"/>
                      <a:r>
                        <a:rPr lang="fr-FR" sz="1100" b="1" i="0" u="none" strike="noStrike" baseline="0" dirty="0">
                          <a:effectLst/>
                        </a:rPr>
                        <a:t>Hôpital régional </a:t>
                      </a:r>
                      <a:r>
                        <a:rPr lang="fr-FR" sz="1100" b="1" i="0" u="none" strike="noStrike" baseline="0" dirty="0" smtClean="0">
                          <a:effectLst/>
                        </a:rPr>
                        <a:t/>
                      </a:r>
                      <a:br>
                        <a:rPr lang="fr-FR" sz="1100" b="1" i="0" u="none" strike="noStrike" baseline="0" dirty="0" smtClean="0">
                          <a:effectLst/>
                        </a:rPr>
                      </a:br>
                      <a:r>
                        <a:rPr lang="fr-FR" sz="1100" b="1" i="0" u="none" strike="noStrike" baseline="0" dirty="0" smtClean="0">
                          <a:effectLst/>
                        </a:rPr>
                        <a:t>de </a:t>
                      </a:r>
                      <a:r>
                        <a:rPr lang="fr-FR" sz="1100" b="1" i="0" u="none" strike="noStrike" baseline="0" dirty="0">
                          <a:effectLst/>
                        </a:rPr>
                        <a:t>référence</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dirty="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 non </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 xmlns:a16="http://schemas.microsoft.com/office/drawing/2014/main" val="10002"/>
                  </a:ext>
                </a:extLst>
              </a:tr>
              <a:tr h="593320">
                <a:tc>
                  <a:txBody>
                    <a:bodyPr/>
                    <a:lstStyle/>
                    <a:p>
                      <a:pPr algn="l" rtl="0" fontAlgn="b"/>
                      <a:r>
                        <a:rPr lang="fr-FR" sz="1100" b="1" i="0" u="none" strike="noStrike" baseline="0">
                          <a:effectLst/>
                        </a:rPr>
                        <a:t>Hôpital</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fr-FR" sz="1100" b="0" i="0" u="none" strike="noStrike" baseline="0">
                          <a:effectLst/>
                        </a:rPr>
                        <a:t> non </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 non</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non </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fr-FR" sz="1100" b="0" i="0" u="none" strike="noStrike" baseline="0">
                          <a:effectLst/>
                        </a:rPr>
                        <a:t> non </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 xmlns:a16="http://schemas.microsoft.com/office/drawing/2014/main" val="10003"/>
                  </a:ext>
                </a:extLst>
              </a:tr>
              <a:tr h="692429">
                <a:tc>
                  <a:txBody>
                    <a:bodyPr/>
                    <a:lstStyle/>
                    <a:p>
                      <a:pPr algn="l" rtl="0" fontAlgn="b"/>
                      <a:r>
                        <a:rPr lang="fr-FR" sz="1100" b="1" i="0" u="none" strike="noStrike" baseline="0" dirty="0">
                          <a:effectLst/>
                        </a:rPr>
                        <a:t>Centre </a:t>
                      </a:r>
                      <a:r>
                        <a:rPr lang="fr-FR" sz="1100" b="1" i="0" u="none" strike="noStrike" baseline="0" dirty="0" smtClean="0">
                          <a:effectLst/>
                        </a:rPr>
                        <a:t/>
                      </a:r>
                      <a:br>
                        <a:rPr lang="fr-FR" sz="1100" b="1" i="0" u="none" strike="noStrike" baseline="0" dirty="0" smtClean="0">
                          <a:effectLst/>
                        </a:rPr>
                      </a:br>
                      <a:r>
                        <a:rPr lang="fr-FR" sz="1100" b="1" i="0" u="none" strike="noStrike" baseline="0" dirty="0" smtClean="0">
                          <a:effectLst/>
                        </a:rPr>
                        <a:t>de </a:t>
                      </a:r>
                      <a:r>
                        <a:rPr lang="fr-FR" sz="1100" b="1" i="0" u="none" strike="noStrike" baseline="0" dirty="0">
                          <a:effectLst/>
                        </a:rPr>
                        <a:t>santé </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fr-FR" sz="1100" b="0" i="0" u="none" strike="noStrike" baseline="0">
                          <a:effectLst/>
                        </a:rPr>
                        <a:t> non </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Oui</a:t>
                      </a:r>
                      <a:endParaRPr lang="fr-FR" sz="11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 non</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non </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fr-FR" sz="1100" b="0" i="0" u="none" strike="noStrike" baseline="0">
                          <a:effectLst/>
                        </a:rPr>
                        <a:t> non </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 xmlns:a16="http://schemas.microsoft.com/office/drawing/2014/main" val="10004"/>
                  </a:ext>
                </a:extLst>
              </a:tr>
              <a:tr h="692429">
                <a:tc>
                  <a:txBody>
                    <a:bodyPr/>
                    <a:lstStyle/>
                    <a:p>
                      <a:pPr algn="l" rtl="0" fontAlgn="b"/>
                      <a:r>
                        <a:rPr lang="fr-FR" sz="1100" b="1" i="0" u="none" strike="noStrike" baseline="0" dirty="0">
                          <a:effectLst/>
                        </a:rPr>
                        <a:t>Poste </a:t>
                      </a:r>
                      <a:r>
                        <a:rPr lang="fr-FR" sz="1100" b="1" i="0" u="none" strike="noStrike" baseline="0" dirty="0" smtClean="0">
                          <a:effectLst/>
                        </a:rPr>
                        <a:t/>
                      </a:r>
                      <a:br>
                        <a:rPr lang="fr-FR" sz="1100" b="1" i="0" u="none" strike="noStrike" baseline="0" dirty="0" smtClean="0">
                          <a:effectLst/>
                        </a:rPr>
                      </a:br>
                      <a:r>
                        <a:rPr lang="fr-FR" sz="1100" b="1" i="0" u="none" strike="noStrike" baseline="0" dirty="0" smtClean="0">
                          <a:effectLst/>
                        </a:rPr>
                        <a:t>de </a:t>
                      </a:r>
                      <a:r>
                        <a:rPr lang="fr-FR" sz="1100" b="1" i="0" u="none" strike="noStrike" baseline="0" dirty="0">
                          <a:effectLst/>
                        </a:rPr>
                        <a:t>santé</a:t>
                      </a:r>
                      <a:endParaRPr lang="fr-FR" sz="1100" b="1" i="0" u="none" strike="noStrike" dirty="0">
                        <a:solidFill>
                          <a:srgbClr val="000000"/>
                        </a:solidFill>
                        <a:effectLst/>
                        <a:latin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fr-FR" sz="1100" b="0" i="0" u="none" strike="noStrike" baseline="0">
                          <a:effectLst/>
                        </a:rPr>
                        <a:t> non </a:t>
                      </a:r>
                      <a:endParaRPr lang="fr-FR" sz="1100" b="0" i="0" u="none" strike="noStrike" dirty="0">
                        <a:solidFill>
                          <a:srgbClr val="000000"/>
                        </a:solidFill>
                        <a:effectLst/>
                        <a:latin typeface="Calibri" panose="020F0502020204030204" pitchFamily="34" charset="0"/>
                      </a:endParaRPr>
                    </a:p>
                    <a:p>
                      <a:pPr algn="ctr" rtl="0" fontAlgn="b"/>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Oui</a:t>
                      </a:r>
                      <a:endParaRPr lang="fr-FR" sz="11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rtl="0" fontAlgn="b"/>
                      <a:r>
                        <a:rPr lang="fr-FR" sz="1100" b="0" i="0" u="none" strike="noStrike" baseline="0">
                          <a:effectLst/>
                        </a:rPr>
                        <a:t> non</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non </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fr-FR" sz="1100" b="0" i="0" u="none" strike="noStrike" baseline="0">
                          <a:effectLst/>
                        </a:rPr>
                        <a:t> non </a:t>
                      </a:r>
                      <a:endParaRPr lang="fr-FR" sz="11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fr-FR" sz="1100" b="0" i="0" u="none" strike="noStrike" baseline="0" dirty="0">
                          <a:effectLst/>
                        </a:rPr>
                        <a:t>Oui</a:t>
                      </a:r>
                      <a:endParaRPr lang="fr-FR" sz="11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 xmlns:a16="http://schemas.microsoft.com/office/drawing/2014/main" val="10005"/>
                  </a:ext>
                </a:extLst>
              </a:tr>
            </a:tbl>
          </a:graphicData>
        </a:graphic>
      </p:graphicFrame>
    </p:spTree>
    <p:custDataLst>
      <p:tags r:id="rId1"/>
    </p:custDataLst>
    <p:extLst>
      <p:ext uri="{BB962C8B-B14F-4D97-AF65-F5344CB8AC3E}">
        <p14:creationId xmlns:p14="http://schemas.microsoft.com/office/powerpoint/2010/main" val="7225381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303" y="228600"/>
            <a:ext cx="8973207" cy="838199"/>
          </a:xfrm>
        </p:spPr>
        <p:txBody>
          <a:bodyPr>
            <a:normAutofit fontScale="90000"/>
          </a:bodyPr>
          <a:lstStyle/>
          <a:p>
            <a:pPr algn="l" rtl="0"/>
            <a:r>
              <a:rPr lang="fr-FR" b="1" i="0" u="none" baseline="0" dirty="0"/>
              <a:t>Gestion et planification stratégiques – uniquement aux Hôpitaux de référence</a:t>
            </a:r>
          </a:p>
        </p:txBody>
      </p:sp>
      <p:sp>
        <p:nvSpPr>
          <p:cNvPr id="3" name="Content Placeholder 2"/>
          <p:cNvSpPr>
            <a:spLocks noGrp="1"/>
          </p:cNvSpPr>
          <p:nvPr>
            <p:ph idx="1"/>
          </p:nvPr>
        </p:nvSpPr>
        <p:spPr>
          <a:xfrm>
            <a:off x="304800" y="1143000"/>
            <a:ext cx="8458200" cy="5387078"/>
          </a:xfrm>
        </p:spPr>
        <p:txBody>
          <a:bodyPr>
            <a:normAutofit fontScale="92500"/>
          </a:bodyPr>
          <a:lstStyle/>
          <a:p>
            <a:pPr marL="0" indent="0" algn="l" rtl="0">
              <a:buNone/>
            </a:pPr>
            <a:r>
              <a:rPr lang="fr-FR" b="1" i="0" u="none" baseline="0" dirty="0"/>
              <a:t>À qui parler ?</a:t>
            </a:r>
          </a:p>
          <a:p>
            <a:r>
              <a:rPr lang="fr-FR" b="1" i="0" u="none" baseline="0" dirty="0"/>
              <a:t>HÔPITAL DE RÉFÉRENCE RÉGIONAL ou NATIONAL : </a:t>
            </a:r>
            <a:r>
              <a:rPr lang="fr-FR" b="0" i="0" u="none" baseline="0" dirty="0" smtClean="0"/>
              <a:t>S’entretenir </a:t>
            </a:r>
            <a:r>
              <a:rPr lang="fr-FR" b="0" i="0" u="none" baseline="0" dirty="0"/>
              <a:t>avec le directeur de </a:t>
            </a:r>
            <a:r>
              <a:rPr lang="fr-FR" b="0" i="0" u="none" baseline="0" dirty="0" smtClean="0"/>
              <a:t>l’hôpital</a:t>
            </a:r>
            <a:r>
              <a:rPr lang="fr-FR" b="0" i="0" u="none" baseline="0" dirty="0"/>
              <a:t>, si celui-ci est disponible. Dans le cas contraire, </a:t>
            </a:r>
            <a:r>
              <a:rPr lang="fr-FR" b="0" i="0" u="none" baseline="0" dirty="0" smtClean="0"/>
              <a:t>s’entretenir </a:t>
            </a:r>
            <a:r>
              <a:rPr lang="fr-FR" b="0" i="0" u="none" baseline="0" dirty="0"/>
              <a:t>avec le directeur adjoint de </a:t>
            </a:r>
            <a:r>
              <a:rPr lang="fr-FR" b="0" i="0" u="none" baseline="0" dirty="0" smtClean="0"/>
              <a:t>l’hôpital </a:t>
            </a:r>
            <a:r>
              <a:rPr lang="fr-FR" b="0" i="0" u="none" baseline="0" dirty="0"/>
              <a:t>ou toute autre personne </a:t>
            </a:r>
            <a:r>
              <a:rPr lang="fr-FR" dirty="0"/>
              <a:t>qui connaît bien </a:t>
            </a:r>
            <a:r>
              <a:rPr lang="fr-FR" b="0" i="0" u="none" baseline="0" dirty="0"/>
              <a:t>la gestion de la chaîne </a:t>
            </a:r>
            <a:r>
              <a:rPr lang="fr-FR" b="0" i="0" u="none" baseline="0" dirty="0" smtClean="0"/>
              <a:t>d’approvisionnement </a:t>
            </a:r>
            <a:r>
              <a:rPr lang="fr-FR" b="0" i="0" u="none" baseline="0" dirty="0"/>
              <a:t>globale pour le site.</a:t>
            </a:r>
          </a:p>
          <a:p>
            <a:pPr algn="l" rtl="0"/>
            <a:r>
              <a:rPr lang="fr-FR" b="1" i="0" u="none" baseline="0" dirty="0"/>
              <a:t>POINTS DE PRESTATION DE SERVICES DE NIVEAU INFÉRIEUR : </a:t>
            </a:r>
            <a:r>
              <a:rPr lang="fr-FR" b="0" i="0" u="none" baseline="0" dirty="0"/>
              <a:t>Sans objet.</a:t>
            </a:r>
          </a:p>
          <a:p>
            <a:pPr marL="0" indent="0" algn="l" rtl="0">
              <a:buNone/>
            </a:pPr>
            <a:r>
              <a:rPr lang="fr-FR" b="1" i="0" u="none" baseline="0" dirty="0"/>
              <a:t>Motif ?</a:t>
            </a:r>
          </a:p>
          <a:p>
            <a:pPr algn="l" rtl="0"/>
            <a:r>
              <a:rPr lang="fr-FR" b="0" i="0" u="none" baseline="0" dirty="0"/>
              <a:t>Déterminer si tous les niveaux connaissent et utilisent un plan stratégique.</a:t>
            </a:r>
          </a:p>
          <a:p>
            <a:pPr algn="l" rtl="0"/>
            <a:r>
              <a:rPr lang="fr-FR" b="0" i="0" u="none" baseline="0" dirty="0"/>
              <a:t>Veiller à ce que chaque niveau suive sa propre performance afin de </a:t>
            </a:r>
            <a:r>
              <a:rPr lang="fr-FR" b="0" i="0" u="none" baseline="0" dirty="0" smtClean="0"/>
              <a:t>s’améliorer</a:t>
            </a:r>
            <a:r>
              <a:rPr lang="fr-FR" b="0" i="0" u="none" baseline="0" dirty="0"/>
              <a:t>. </a:t>
            </a:r>
          </a:p>
          <a:p>
            <a:pPr marL="0" indent="0" algn="l" rtl="0">
              <a:buNone/>
            </a:pPr>
            <a:r>
              <a:rPr lang="fr-FR" b="1" i="0" u="none" baseline="0" dirty="0"/>
              <a:t>Validation ?</a:t>
            </a:r>
          </a:p>
          <a:p>
            <a:pPr marL="0" indent="0">
              <a:buNone/>
            </a:pPr>
            <a:r>
              <a:rPr lang="fr-FR" b="0" i="0" u="none" baseline="0" dirty="0"/>
              <a:t>Oui, nous demanderons à la personne </a:t>
            </a:r>
            <a:r>
              <a:rPr lang="fr-FR" dirty="0"/>
              <a:t>interrogée </a:t>
            </a:r>
            <a:r>
              <a:rPr lang="fr-FR" b="0" i="0" u="none" baseline="0" dirty="0"/>
              <a:t>de nous présenter son plan stratégique et au DC de </a:t>
            </a:r>
            <a:r>
              <a:rPr lang="fr-FR" b="0" i="0" u="none" baseline="0" dirty="0" smtClean="0"/>
              <a:t>l’évaluer </a:t>
            </a:r>
            <a:r>
              <a:rPr lang="fr-FR" b="0" i="0" u="none" baseline="0" dirty="0"/>
              <a:t>rapidement afin de garantir </a:t>
            </a:r>
            <a:r>
              <a:rPr lang="fr-FR" b="0" i="0" u="none" baseline="0" dirty="0" smtClean="0"/>
              <a:t>qu’il </a:t>
            </a:r>
            <a:r>
              <a:rPr lang="fr-FR" b="0" i="0" u="none" baseline="0" dirty="0"/>
              <a:t>regroupe plusieurs composants.  </a:t>
            </a:r>
          </a:p>
          <a:p>
            <a:endParaRPr lang="fr-FR" dirty="0"/>
          </a:p>
        </p:txBody>
      </p:sp>
      <p:sp>
        <p:nvSpPr>
          <p:cNvPr id="4" name="Date Placeholder 3"/>
          <p:cNvSpPr>
            <a:spLocks noGrp="1"/>
          </p:cNvSpPr>
          <p:nvPr>
            <p:ph type="dt" sz="half" idx="10"/>
          </p:nvPr>
        </p:nvSpPr>
        <p:spPr/>
        <p:txBody>
          <a:bodyPr/>
          <a:lstStyle/>
          <a:p>
            <a:pPr algn="l" rtl="0"/>
            <a:fld id="{A6AEEAA2-2F67-4062-B14C-C3C049024CFE}"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63</a:t>
            </a:fld>
            <a:endParaRPr lang="fr-FR"/>
          </a:p>
        </p:txBody>
      </p:sp>
    </p:spTree>
    <p:custDataLst>
      <p:tags r:id="rId1"/>
    </p:custDataLst>
    <p:extLst>
      <p:ext uri="{BB962C8B-B14F-4D97-AF65-F5344CB8AC3E}">
        <p14:creationId xmlns:p14="http://schemas.microsoft.com/office/powerpoint/2010/main" val="29545358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00718"/>
            <a:ext cx="7772400" cy="609600"/>
          </a:xfrm>
        </p:spPr>
        <p:txBody>
          <a:bodyPr/>
          <a:lstStyle/>
          <a:p>
            <a:pPr algn="l" rtl="0"/>
            <a:r>
              <a:rPr lang="fr-FR" b="1" i="0" u="none" baseline="0"/>
              <a:t>Ressources humaines – Partout !</a:t>
            </a:r>
          </a:p>
        </p:txBody>
      </p:sp>
      <p:sp>
        <p:nvSpPr>
          <p:cNvPr id="3" name="Content Placeholder 2"/>
          <p:cNvSpPr>
            <a:spLocks noGrp="1"/>
          </p:cNvSpPr>
          <p:nvPr>
            <p:ph idx="1"/>
          </p:nvPr>
        </p:nvSpPr>
        <p:spPr>
          <a:xfrm>
            <a:off x="304800" y="819462"/>
            <a:ext cx="8686800" cy="3752537"/>
          </a:xfrm>
        </p:spPr>
        <p:txBody>
          <a:bodyPr>
            <a:normAutofit fontScale="85000" lnSpcReduction="10000"/>
          </a:bodyPr>
          <a:lstStyle/>
          <a:p>
            <a:r>
              <a:rPr lang="fr-FR" sz="1700" b="1" i="0" u="none" baseline="0" dirty="0"/>
              <a:t>HÔPITAL DE RÉFÉRENCE : </a:t>
            </a:r>
            <a:r>
              <a:rPr lang="fr-FR" sz="1700" b="0" i="0" u="none" baseline="0" dirty="0"/>
              <a:t> </a:t>
            </a:r>
            <a:r>
              <a:rPr lang="fr-FR" sz="1700" b="0" i="0" u="none" baseline="0" dirty="0" smtClean="0"/>
              <a:t>S’entretenir </a:t>
            </a:r>
            <a:r>
              <a:rPr lang="fr-FR" sz="1700" b="0" i="0" u="none" baseline="0" dirty="0"/>
              <a:t>avec le directeur des ressources humaines de </a:t>
            </a:r>
            <a:r>
              <a:rPr lang="fr-FR" sz="1700" b="0" i="0" u="none" baseline="0" dirty="0" smtClean="0"/>
              <a:t>l’hôpital</a:t>
            </a:r>
            <a:r>
              <a:rPr lang="fr-FR" sz="1700" b="0" i="0" u="none" baseline="0" dirty="0"/>
              <a:t>, si celui-ci </a:t>
            </a:r>
            <a:r>
              <a:rPr lang="fr-FR" sz="1700" b="0" i="0" u="none" baseline="0" dirty="0" smtClean="0"/>
              <a:t/>
            </a:r>
            <a:br>
              <a:rPr lang="fr-FR" sz="1700" b="0" i="0" u="none" baseline="0" dirty="0" smtClean="0"/>
            </a:br>
            <a:r>
              <a:rPr lang="fr-FR" sz="1700" b="0" i="0" u="none" baseline="0" dirty="0" smtClean="0"/>
              <a:t>est </a:t>
            </a:r>
            <a:r>
              <a:rPr lang="fr-FR" sz="1700" b="0" i="0" u="none" baseline="0" dirty="0"/>
              <a:t>disponible.</a:t>
            </a:r>
            <a:r>
              <a:rPr lang="fr-FR" sz="1800" b="0" i="0" u="none" baseline="0" dirty="0"/>
              <a:t> Dans le cas contraire, </a:t>
            </a:r>
            <a:r>
              <a:rPr lang="fr-FR" sz="1800" b="0" i="0" u="none" baseline="0" dirty="0" smtClean="0"/>
              <a:t>s’entretenir </a:t>
            </a:r>
            <a:r>
              <a:rPr lang="fr-FR" sz="1800" b="0" i="0" u="none" baseline="0" dirty="0"/>
              <a:t>avec le directeur de la pharmacie ou du local de stockage, ou toute autre personne </a:t>
            </a:r>
            <a:r>
              <a:rPr lang="fr-FR" sz="1800" dirty="0"/>
              <a:t>qui connaît bien </a:t>
            </a:r>
            <a:r>
              <a:rPr lang="fr-FR" sz="1800" dirty="0" smtClean="0"/>
              <a:t>la </a:t>
            </a:r>
            <a:r>
              <a:rPr lang="fr-FR" sz="1800" b="0" i="0" u="none" baseline="0" dirty="0"/>
              <a:t>gestion des ressources humaines pour le personnel impliqué dans la chaîne </a:t>
            </a:r>
            <a:r>
              <a:rPr lang="fr-FR" sz="1800" b="0" i="0" u="none" baseline="0" dirty="0" smtClean="0"/>
              <a:t>d’approvisionnement </a:t>
            </a:r>
            <a:r>
              <a:rPr lang="fr-FR" sz="1800" b="0" i="0" u="none" baseline="0" dirty="0"/>
              <a:t>de </a:t>
            </a:r>
            <a:r>
              <a:rPr lang="fr-FR" sz="1800" b="0" i="0" u="none" baseline="0" dirty="0" smtClean="0"/>
              <a:t>l’hôpital</a:t>
            </a:r>
            <a:r>
              <a:rPr lang="fr-FR" sz="1800" b="0" i="0" u="none" baseline="0" dirty="0"/>
              <a:t>.</a:t>
            </a:r>
            <a:endParaRPr lang="fr-FR" sz="1700" dirty="0"/>
          </a:p>
          <a:p>
            <a:r>
              <a:rPr lang="fr-FR" sz="1700" b="1" i="0" u="none" baseline="0" dirty="0"/>
              <a:t>POINTS DE PRESTATION DE SERVICES : </a:t>
            </a:r>
            <a:r>
              <a:rPr lang="fr-FR" sz="1700" b="0" i="0" u="none" baseline="0" dirty="0" smtClean="0"/>
              <a:t>S’entretenir </a:t>
            </a:r>
            <a:r>
              <a:rPr lang="fr-FR" sz="1700" b="0" i="0" u="none" baseline="0" dirty="0"/>
              <a:t>avec le directeur de </a:t>
            </a:r>
            <a:r>
              <a:rPr lang="fr-FR" sz="1700" b="0" i="0" u="none" baseline="0" dirty="0" smtClean="0"/>
              <a:t>l’établissement</a:t>
            </a:r>
            <a:r>
              <a:rPr lang="fr-FR" sz="1700" b="0" i="0" u="none" baseline="0" dirty="0"/>
              <a:t>, si celui-ci est disponible.</a:t>
            </a:r>
            <a:r>
              <a:rPr lang="fr-FR" sz="1800" b="0" i="0" u="none" baseline="0" dirty="0"/>
              <a:t> Dans le cas contraire, </a:t>
            </a:r>
            <a:r>
              <a:rPr lang="fr-FR" sz="1800" b="0" i="0" u="none" baseline="0" dirty="0" smtClean="0"/>
              <a:t>s’entretenir </a:t>
            </a:r>
            <a:r>
              <a:rPr lang="fr-FR" sz="1800" b="0" i="0" u="none" baseline="0" dirty="0"/>
              <a:t>avec le directeur adjoint de </a:t>
            </a:r>
            <a:r>
              <a:rPr lang="fr-FR" sz="1800" b="0" i="0" u="none" baseline="0" dirty="0" smtClean="0"/>
              <a:t>l’établissement </a:t>
            </a:r>
            <a:r>
              <a:rPr lang="fr-FR" sz="1800" b="0" i="0" u="none" baseline="0" dirty="0"/>
              <a:t>ou toute autre personne </a:t>
            </a:r>
            <a:r>
              <a:rPr lang="fr-FR" sz="1800" dirty="0"/>
              <a:t>qui connaît bien la </a:t>
            </a:r>
            <a:r>
              <a:rPr lang="fr-FR" sz="1800" b="0" i="0" u="none" baseline="0" dirty="0"/>
              <a:t>gestion des ressources humaines au sein de </a:t>
            </a:r>
            <a:r>
              <a:rPr lang="fr-FR" sz="1800" b="0" i="0" u="none" baseline="0" dirty="0" smtClean="0"/>
              <a:t>l’établissement</a:t>
            </a:r>
            <a:r>
              <a:rPr lang="fr-FR" sz="1800" b="0" i="0" u="none" baseline="0" dirty="0"/>
              <a:t>.</a:t>
            </a:r>
            <a:endParaRPr lang="fr-FR" sz="1700" dirty="0"/>
          </a:p>
          <a:p>
            <a:pPr marL="0" indent="0" algn="l" rtl="0">
              <a:buNone/>
            </a:pPr>
            <a:r>
              <a:rPr lang="fr-FR" sz="1700" b="1" i="0" u="none" baseline="0" dirty="0"/>
              <a:t>Motif ?</a:t>
            </a:r>
          </a:p>
          <a:p>
            <a:pPr algn="l" rtl="0"/>
            <a:r>
              <a:rPr lang="fr-FR" sz="1700" b="0" i="0" u="none" baseline="0" dirty="0" smtClean="0"/>
              <a:t>S’assurer </a:t>
            </a:r>
            <a:r>
              <a:rPr lang="fr-FR" sz="1700" b="0" i="0" u="none" baseline="0" dirty="0"/>
              <a:t>que le personnel dispose des ressources professionnelles nécessaires pour apporter son soutien à la chaîne </a:t>
            </a:r>
            <a:r>
              <a:rPr lang="fr-FR" sz="1700" b="0" i="0" u="none" baseline="0" dirty="0" smtClean="0"/>
              <a:t>d’approvisionnement</a:t>
            </a:r>
            <a:r>
              <a:rPr lang="fr-FR" sz="1700" b="0" i="0" u="none" baseline="0" dirty="0"/>
              <a:t>.</a:t>
            </a:r>
          </a:p>
          <a:p>
            <a:pPr marL="0" indent="0" algn="l" rtl="0">
              <a:buNone/>
            </a:pPr>
            <a:r>
              <a:rPr lang="fr-FR" sz="1700" b="1" i="0" u="none" baseline="0" dirty="0"/>
              <a:t>Validation ?</a:t>
            </a:r>
          </a:p>
          <a:p>
            <a:pPr algn="l" rtl="0"/>
            <a:r>
              <a:rPr lang="fr-FR" sz="1700" b="0" i="0" u="none" baseline="0" dirty="0"/>
              <a:t>Oui, politique de recrutement, descriptifs des postes, plan de gestion du personnel, plan de perfectionnement </a:t>
            </a:r>
            <a:r>
              <a:rPr lang="fr-FR" sz="1700" b="0" i="0" u="none" baseline="0" dirty="0" smtClean="0"/>
              <a:t/>
            </a:r>
            <a:br>
              <a:rPr lang="fr-FR" sz="1700" b="0" i="0" u="none" baseline="0" dirty="0" smtClean="0"/>
            </a:br>
            <a:r>
              <a:rPr lang="fr-FR" sz="1700" b="0" i="0" u="none" baseline="0" dirty="0" smtClean="0"/>
              <a:t>du </a:t>
            </a:r>
            <a:r>
              <a:rPr lang="fr-FR" sz="1700" b="0" i="0" u="none" baseline="0" dirty="0"/>
              <a:t>personnel et directives de soutien adapté. </a:t>
            </a:r>
          </a:p>
        </p:txBody>
      </p:sp>
      <p:sp>
        <p:nvSpPr>
          <p:cNvPr id="4" name="Date Placeholder 3"/>
          <p:cNvSpPr>
            <a:spLocks noGrp="1"/>
          </p:cNvSpPr>
          <p:nvPr>
            <p:ph type="dt" sz="half" idx="10"/>
          </p:nvPr>
        </p:nvSpPr>
        <p:spPr/>
        <p:txBody>
          <a:bodyPr/>
          <a:lstStyle/>
          <a:p>
            <a:pPr algn="l" rtl="0"/>
            <a:fld id="{A6AEEAA2-2F67-4062-B14C-C3C049024CFE}"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64</a:t>
            </a:fld>
            <a:endParaRPr lang="fr-FR"/>
          </a:p>
        </p:txBody>
      </p:sp>
      <p:pic>
        <p:nvPicPr>
          <p:cNvPr id="12290" name="Picture 2" descr="Image result for human resour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4373964"/>
            <a:ext cx="5559425" cy="23316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6766545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83016"/>
            <a:ext cx="7772400" cy="609600"/>
          </a:xfrm>
        </p:spPr>
        <p:txBody>
          <a:bodyPr/>
          <a:lstStyle/>
          <a:p>
            <a:pPr algn="l" rtl="0"/>
            <a:r>
              <a:rPr lang="fr-FR" b="1" i="0" u="none" baseline="0"/>
              <a:t>Viabilité financière – Partout</a:t>
            </a:r>
          </a:p>
        </p:txBody>
      </p:sp>
      <p:sp>
        <p:nvSpPr>
          <p:cNvPr id="3" name="Content Placeholder 2"/>
          <p:cNvSpPr>
            <a:spLocks noGrp="1"/>
          </p:cNvSpPr>
          <p:nvPr>
            <p:ph idx="1"/>
          </p:nvPr>
        </p:nvSpPr>
        <p:spPr>
          <a:xfrm>
            <a:off x="304800" y="914399"/>
            <a:ext cx="5638800" cy="5615679"/>
          </a:xfrm>
        </p:spPr>
        <p:txBody>
          <a:bodyPr>
            <a:normAutofit fontScale="85000" lnSpcReduction="10000"/>
          </a:bodyPr>
          <a:lstStyle/>
          <a:p>
            <a:r>
              <a:rPr lang="fr-FR" b="1" i="0" u="none" baseline="0" dirty="0"/>
              <a:t>HÔPITAL DE RÉFÉRENCE : </a:t>
            </a:r>
            <a:r>
              <a:rPr lang="fr-FR" b="0" i="0" u="none" baseline="0" dirty="0" smtClean="0"/>
              <a:t>S’entretenir </a:t>
            </a:r>
            <a:r>
              <a:rPr lang="fr-FR" b="0" i="0" u="none" baseline="0" dirty="0"/>
              <a:t>avec le directeur de </a:t>
            </a:r>
            <a:r>
              <a:rPr lang="fr-FR" b="0" i="0" u="none" baseline="0" dirty="0" smtClean="0"/>
              <a:t>l’hôpital</a:t>
            </a:r>
            <a:r>
              <a:rPr lang="fr-FR" b="0" i="0" u="none" baseline="0" dirty="0"/>
              <a:t>, si celui-ci est disponible. Dans le cas contraire, </a:t>
            </a:r>
            <a:r>
              <a:rPr lang="fr-FR" b="0" i="0" u="none" baseline="0" dirty="0" smtClean="0"/>
              <a:t>s’entretenir </a:t>
            </a:r>
            <a:r>
              <a:rPr lang="fr-FR" b="0" i="0" u="none" baseline="0" dirty="0"/>
              <a:t>avec le directeur adjoint de </a:t>
            </a:r>
            <a:r>
              <a:rPr lang="fr-FR" b="0" i="0" u="none" baseline="0" dirty="0" smtClean="0"/>
              <a:t>l’hôpital</a:t>
            </a:r>
            <a:r>
              <a:rPr lang="fr-FR" b="0" i="0" u="none" baseline="0" dirty="0"/>
              <a:t>, le responsable financier/comptable ou toute autre personne </a:t>
            </a:r>
            <a:r>
              <a:rPr lang="fr-FR" dirty="0"/>
              <a:t>qui connaît bien les finances </a:t>
            </a:r>
            <a:r>
              <a:rPr lang="fr-FR" b="0" i="0" u="none" baseline="0" dirty="0"/>
              <a:t>et </a:t>
            </a:r>
            <a:r>
              <a:rPr lang="fr-FR" b="0" i="0" u="none" baseline="0" dirty="0" smtClean="0"/>
              <a:t>la </a:t>
            </a:r>
            <a:r>
              <a:rPr lang="fr-FR" b="0" i="0" u="none" baseline="0" dirty="0"/>
              <a:t>gestion financière </a:t>
            </a:r>
            <a:r>
              <a:rPr lang="fr-FR" b="0" i="0" u="none" baseline="0" dirty="0" smtClean="0"/>
              <a:t>de l’hôpital</a:t>
            </a:r>
            <a:r>
              <a:rPr lang="fr-FR" b="0" i="0" u="none" baseline="0" dirty="0"/>
              <a:t>.</a:t>
            </a:r>
          </a:p>
          <a:p>
            <a:r>
              <a:rPr lang="fr-FR" b="1" i="0" u="none" baseline="0" dirty="0"/>
              <a:t>POINTS DE PRESTATION DE SERVICES : </a:t>
            </a:r>
            <a:r>
              <a:rPr lang="fr-FR" b="0" i="0" u="none" baseline="0" dirty="0" smtClean="0"/>
              <a:t>S’entretenir </a:t>
            </a:r>
            <a:r>
              <a:rPr lang="fr-FR" b="0" i="0" u="none" baseline="0" dirty="0"/>
              <a:t>avec le directeur de </a:t>
            </a:r>
            <a:r>
              <a:rPr lang="fr-FR" b="0" i="0" u="none" baseline="0" dirty="0" smtClean="0"/>
              <a:t>l’établissement</a:t>
            </a:r>
            <a:r>
              <a:rPr lang="fr-FR" b="0" i="0" u="none" baseline="0" dirty="0"/>
              <a:t>, si celui-ci est disponible. Dans le cas contraire, </a:t>
            </a:r>
            <a:r>
              <a:rPr lang="fr-FR" b="0" i="0" u="none" baseline="0" dirty="0" smtClean="0"/>
              <a:t>s’entretenir </a:t>
            </a:r>
            <a:r>
              <a:rPr lang="fr-FR" b="0" i="0" u="none" baseline="0" dirty="0"/>
              <a:t>avec le comptable ou toute autre personne </a:t>
            </a:r>
            <a:r>
              <a:rPr lang="fr-FR" dirty="0"/>
              <a:t>qui connaît bien les finances </a:t>
            </a:r>
            <a:r>
              <a:rPr lang="fr-FR" b="0" i="0" u="none" baseline="0" dirty="0" smtClean="0"/>
              <a:t>et la </a:t>
            </a:r>
            <a:r>
              <a:rPr lang="fr-FR" b="0" i="0" u="none" baseline="0" dirty="0"/>
              <a:t>gestion financière de </a:t>
            </a:r>
            <a:r>
              <a:rPr lang="fr-FR" b="0" i="0" u="none" baseline="0" dirty="0" smtClean="0"/>
              <a:t>l’établissement</a:t>
            </a:r>
            <a:r>
              <a:rPr lang="fr-FR" b="0" i="0" u="none" baseline="0" dirty="0"/>
              <a:t>.</a:t>
            </a:r>
          </a:p>
          <a:p>
            <a:pPr marL="0" indent="0" algn="l" rtl="0">
              <a:buNone/>
            </a:pPr>
            <a:r>
              <a:rPr lang="fr-FR" b="0" i="0" u="none" baseline="0" dirty="0"/>
              <a:t>Motif ?</a:t>
            </a:r>
          </a:p>
          <a:p>
            <a:pPr algn="l" rtl="0"/>
            <a:r>
              <a:rPr lang="fr-FR" b="0" i="0" u="none" baseline="0" dirty="0" smtClean="0"/>
              <a:t>S’assurer </a:t>
            </a:r>
            <a:r>
              <a:rPr lang="fr-FR" b="0" i="0" u="none" baseline="0" dirty="0"/>
              <a:t>que les activités de la chaîne </a:t>
            </a:r>
            <a:r>
              <a:rPr lang="fr-FR" b="0" i="0" u="none" baseline="0" dirty="0" smtClean="0"/>
              <a:t>d’approvisionnement </a:t>
            </a:r>
            <a:r>
              <a:rPr lang="fr-FR" b="0" i="0" u="none" baseline="0" dirty="0"/>
              <a:t>bénéficient </a:t>
            </a:r>
            <a:r>
              <a:rPr lang="fr-FR" b="0" i="0" u="none" baseline="0" dirty="0" smtClean="0"/>
              <a:t>d’un </a:t>
            </a:r>
            <a:r>
              <a:rPr lang="fr-FR" b="0" i="0" u="none" baseline="0" dirty="0"/>
              <a:t>financement suffisant. Dans le cas contraire, identifier les lacunes.</a:t>
            </a:r>
          </a:p>
          <a:p>
            <a:pPr marL="0" indent="0" algn="l" rtl="0">
              <a:buNone/>
            </a:pPr>
            <a:r>
              <a:rPr lang="fr-FR" b="0" i="0" u="none" baseline="0" dirty="0"/>
              <a:t>Validation ?</a:t>
            </a:r>
          </a:p>
          <a:p>
            <a:pPr algn="l" rtl="0"/>
            <a:r>
              <a:rPr lang="fr-FR" b="0" i="0" u="none" baseline="0" dirty="0"/>
              <a:t>En fonction des réponses obtenues, le collecteur des données pourra demander à voir les états financiers, </a:t>
            </a:r>
            <a:r>
              <a:rPr lang="fr-FR" b="0" i="0" u="none" baseline="0" dirty="0" smtClean="0"/>
              <a:t/>
            </a:r>
            <a:br>
              <a:rPr lang="fr-FR" b="0" i="0" u="none" baseline="0" dirty="0" smtClean="0"/>
            </a:br>
            <a:r>
              <a:rPr lang="fr-FR" b="0" i="0" u="none" baseline="0" dirty="0" smtClean="0"/>
              <a:t>les </a:t>
            </a:r>
            <a:r>
              <a:rPr lang="fr-FR" b="0" i="0" u="none" baseline="0" dirty="0"/>
              <a:t>stratégies de coûts et un plan de partage des coûts. </a:t>
            </a:r>
          </a:p>
          <a:p>
            <a:endParaRPr lang="fr-FR" dirty="0"/>
          </a:p>
          <a:p>
            <a:endParaRPr lang="fr-FR" dirty="0"/>
          </a:p>
        </p:txBody>
      </p:sp>
      <p:sp>
        <p:nvSpPr>
          <p:cNvPr id="4" name="Date Placeholder 3"/>
          <p:cNvSpPr>
            <a:spLocks noGrp="1"/>
          </p:cNvSpPr>
          <p:nvPr>
            <p:ph type="dt" sz="half" idx="10"/>
          </p:nvPr>
        </p:nvSpPr>
        <p:spPr/>
        <p:txBody>
          <a:bodyPr/>
          <a:lstStyle/>
          <a:p>
            <a:pPr algn="l" rtl="0"/>
            <a:fld id="{A6AEEAA2-2F67-4062-B14C-C3C049024CFE}"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65</a:t>
            </a:fld>
            <a:endParaRPr lang="fr-FR"/>
          </a:p>
        </p:txBody>
      </p:sp>
      <p:pic>
        <p:nvPicPr>
          <p:cNvPr id="13314" name="Picture 2" descr="Image result for financial sustainabil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1219200"/>
            <a:ext cx="2895600" cy="4724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9522048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889" y="228600"/>
            <a:ext cx="7772400" cy="556521"/>
          </a:xfrm>
        </p:spPr>
        <p:txBody>
          <a:bodyPr>
            <a:normAutofit/>
          </a:bodyPr>
          <a:lstStyle/>
          <a:p>
            <a:pPr algn="l" rtl="0"/>
            <a:r>
              <a:rPr lang="fr-FR" b="1" i="0" u="none" baseline="0"/>
              <a:t>Politiques et gouvernance – partout !</a:t>
            </a:r>
          </a:p>
        </p:txBody>
      </p:sp>
      <p:sp>
        <p:nvSpPr>
          <p:cNvPr id="3" name="Content Placeholder 2"/>
          <p:cNvSpPr>
            <a:spLocks noGrp="1"/>
          </p:cNvSpPr>
          <p:nvPr>
            <p:ph idx="1"/>
          </p:nvPr>
        </p:nvSpPr>
        <p:spPr>
          <a:xfrm>
            <a:off x="381000" y="990600"/>
            <a:ext cx="8382000" cy="5638800"/>
          </a:xfrm>
        </p:spPr>
        <p:txBody>
          <a:bodyPr>
            <a:normAutofit fontScale="92500" lnSpcReduction="20000"/>
          </a:bodyPr>
          <a:lstStyle/>
          <a:p>
            <a:r>
              <a:rPr lang="fr-FR" b="1" i="0" u="none" baseline="0" dirty="0"/>
              <a:t>HÔPITAL DE RÉFÉRENCE :</a:t>
            </a:r>
            <a:r>
              <a:rPr lang="fr-FR" b="0" i="0" u="none" baseline="0" dirty="0"/>
              <a:t> </a:t>
            </a:r>
            <a:r>
              <a:rPr lang="fr-FR" b="0" i="0" u="none" baseline="0" dirty="0" smtClean="0"/>
              <a:t>S’entretenir </a:t>
            </a:r>
            <a:r>
              <a:rPr lang="fr-FR" b="0" i="0" u="none" baseline="0" dirty="0"/>
              <a:t>avec le directeur de </a:t>
            </a:r>
            <a:r>
              <a:rPr lang="fr-FR" b="0" i="0" u="none" baseline="0" dirty="0" smtClean="0"/>
              <a:t>l’hôpital</a:t>
            </a:r>
            <a:r>
              <a:rPr lang="fr-FR" b="0" i="0" u="none" baseline="0" dirty="0"/>
              <a:t>, </a:t>
            </a:r>
            <a:r>
              <a:rPr lang="fr-FR" b="0" i="0" u="none" baseline="0" dirty="0" smtClean="0"/>
              <a:t/>
            </a:r>
            <a:br>
              <a:rPr lang="fr-FR" b="0" i="0" u="none" baseline="0" dirty="0" smtClean="0"/>
            </a:br>
            <a:r>
              <a:rPr lang="fr-FR" b="0" i="0" u="none" baseline="0" dirty="0" smtClean="0"/>
              <a:t>si </a:t>
            </a:r>
            <a:r>
              <a:rPr lang="fr-FR" b="0" i="0" u="none" baseline="0" dirty="0"/>
              <a:t>celui-ci est disponible. Dans le cas contraire, </a:t>
            </a:r>
            <a:r>
              <a:rPr lang="fr-FR" b="0" i="0" u="none" baseline="0" dirty="0" smtClean="0"/>
              <a:t>s’entretenir </a:t>
            </a:r>
            <a:r>
              <a:rPr lang="fr-FR" b="0" i="0" u="none" baseline="0" dirty="0"/>
              <a:t>avec le responsable adjoint de </a:t>
            </a:r>
            <a:r>
              <a:rPr lang="fr-FR" b="0" i="0" u="none" baseline="0" dirty="0" smtClean="0"/>
              <a:t>l’hôpital </a:t>
            </a:r>
            <a:r>
              <a:rPr lang="fr-FR" b="0" i="0" u="none" baseline="0" dirty="0"/>
              <a:t>ou toute autre personne </a:t>
            </a:r>
            <a:r>
              <a:rPr lang="fr-FR" dirty="0"/>
              <a:t>qui connaît bien la </a:t>
            </a:r>
            <a:r>
              <a:rPr lang="fr-FR" b="0" i="0" u="none" baseline="0" dirty="0"/>
              <a:t>gouvernance et </a:t>
            </a:r>
            <a:r>
              <a:rPr lang="fr-FR" b="0" i="0" u="none" baseline="0" dirty="0" smtClean="0"/>
              <a:t>les </a:t>
            </a:r>
            <a:r>
              <a:rPr lang="fr-FR" b="0" i="0" u="none" baseline="0" dirty="0"/>
              <a:t>politiques de chaîne </a:t>
            </a:r>
            <a:r>
              <a:rPr lang="fr-FR" b="0" i="0" u="none" baseline="0" dirty="0" smtClean="0"/>
              <a:t>d’approvisionnement </a:t>
            </a:r>
            <a:r>
              <a:rPr lang="fr-FR" b="0" i="0" u="none" baseline="0" dirty="0"/>
              <a:t>au niveau de </a:t>
            </a:r>
            <a:r>
              <a:rPr lang="fr-FR" b="0" i="0" u="none" baseline="0" dirty="0" smtClean="0"/>
              <a:t>l’hôpital</a:t>
            </a:r>
            <a:r>
              <a:rPr lang="fr-FR" b="0" i="0" u="none" baseline="0" dirty="0"/>
              <a:t>. </a:t>
            </a:r>
          </a:p>
          <a:p>
            <a:r>
              <a:rPr lang="fr-FR" b="1" i="0" u="none" baseline="0" dirty="0"/>
              <a:t>POINTS DE PRESTATION DE SERVICES :</a:t>
            </a:r>
            <a:r>
              <a:rPr lang="fr-FR" b="0" i="0" u="none" baseline="0" dirty="0"/>
              <a:t> </a:t>
            </a:r>
            <a:r>
              <a:rPr lang="fr-FR" b="0" i="0" u="none" baseline="0" dirty="0" smtClean="0"/>
              <a:t>s’entretenir </a:t>
            </a:r>
            <a:r>
              <a:rPr lang="fr-FR" b="0" i="0" u="none" baseline="0" dirty="0"/>
              <a:t>avec le directeur de </a:t>
            </a:r>
            <a:r>
              <a:rPr lang="fr-FR" b="0" i="0" u="none" baseline="0" dirty="0" smtClean="0"/>
              <a:t>l’établissement</a:t>
            </a:r>
            <a:r>
              <a:rPr lang="fr-FR" b="0" i="0" u="none" baseline="0" dirty="0"/>
              <a:t>, si celui-ci est disponible. Dans le cas contraire, </a:t>
            </a:r>
            <a:r>
              <a:rPr lang="fr-FR" b="0" i="0" u="none" baseline="0" dirty="0" smtClean="0"/>
              <a:t>s’entretenir </a:t>
            </a:r>
            <a:r>
              <a:rPr lang="fr-FR" b="0" i="0" u="none" baseline="0" dirty="0"/>
              <a:t>avec une autre une personne </a:t>
            </a:r>
            <a:r>
              <a:rPr lang="fr-FR" dirty="0"/>
              <a:t>qui connaît bien les directives </a:t>
            </a:r>
            <a:r>
              <a:rPr lang="fr-FR" b="0" i="0" u="none" baseline="0" dirty="0"/>
              <a:t>thérapeutiques standard au sein de </a:t>
            </a:r>
            <a:r>
              <a:rPr lang="fr-FR" b="0" i="0" u="none" baseline="0" dirty="0" smtClean="0"/>
              <a:t>l’établissement</a:t>
            </a:r>
            <a:r>
              <a:rPr lang="fr-FR" b="0" i="0" u="none" baseline="0" dirty="0"/>
              <a:t>.</a:t>
            </a:r>
          </a:p>
          <a:p>
            <a:pPr marL="0" indent="0">
              <a:buNone/>
            </a:pPr>
            <a:r>
              <a:rPr lang="fr-FR" b="0" i="0" u="none" baseline="0" dirty="0"/>
              <a:t>**Remarque : Ce module </a:t>
            </a:r>
            <a:r>
              <a:rPr lang="fr-FR" dirty="0"/>
              <a:t>comporte </a:t>
            </a:r>
            <a:r>
              <a:rPr lang="fr-FR" b="1" i="0" u="none" baseline="0" dirty="0"/>
              <a:t>seulement quelques questions </a:t>
            </a:r>
            <a:r>
              <a:rPr lang="fr-FR" b="0" i="0" u="none" baseline="0" dirty="0"/>
              <a:t>à propos </a:t>
            </a:r>
            <a:r>
              <a:rPr lang="fr-FR" b="0" i="0" u="none" baseline="0" dirty="0" smtClean="0"/>
              <a:t/>
            </a:r>
            <a:br>
              <a:rPr lang="fr-FR" b="0" i="0" u="none" baseline="0" dirty="0" smtClean="0"/>
            </a:br>
            <a:r>
              <a:rPr lang="fr-FR" b="0" i="0" u="none" baseline="0" dirty="0" smtClean="0"/>
              <a:t>des </a:t>
            </a:r>
            <a:r>
              <a:rPr lang="fr-FR" b="0" i="0" u="none" baseline="0" dirty="0"/>
              <a:t>directives thérapeutiques standard pour les points de prestations de services.**</a:t>
            </a:r>
          </a:p>
          <a:p>
            <a:pPr marL="0" indent="0" algn="l" rtl="0">
              <a:buNone/>
            </a:pPr>
            <a:r>
              <a:rPr lang="fr-FR" b="0" i="0" u="none" baseline="0" dirty="0"/>
              <a:t>Motif ?</a:t>
            </a:r>
          </a:p>
          <a:p>
            <a:pPr algn="l" rtl="0"/>
            <a:r>
              <a:rPr lang="fr-FR" b="0" i="0" u="none" baseline="0" dirty="0"/>
              <a:t>Garantir la présence de directives </a:t>
            </a:r>
            <a:r>
              <a:rPr lang="fr-FR" b="0" i="0" u="none" baseline="0" dirty="0" smtClean="0"/>
              <a:t/>
            </a:r>
            <a:br>
              <a:rPr lang="fr-FR" b="0" i="0" u="none" baseline="0" dirty="0" smtClean="0"/>
            </a:br>
            <a:r>
              <a:rPr lang="fr-FR" b="0" i="0" u="none" baseline="0" dirty="0" smtClean="0"/>
              <a:t>thérapeutiques </a:t>
            </a:r>
            <a:r>
              <a:rPr lang="fr-FR" b="0" i="0" u="none" baseline="0" dirty="0"/>
              <a:t>standard sur tous </a:t>
            </a:r>
            <a:r>
              <a:rPr lang="fr-FR" b="0" i="0" u="none" baseline="0" dirty="0" smtClean="0"/>
              <a:t/>
            </a:r>
            <a:br>
              <a:rPr lang="fr-FR" b="0" i="0" u="none" baseline="0" dirty="0" smtClean="0"/>
            </a:br>
            <a:r>
              <a:rPr lang="fr-FR" b="0" i="0" u="none" baseline="0" dirty="0" smtClean="0"/>
              <a:t>les </a:t>
            </a:r>
            <a:r>
              <a:rPr lang="fr-FR" b="0" i="0" u="none" baseline="0" dirty="0"/>
              <a:t>sites.</a:t>
            </a:r>
          </a:p>
          <a:p>
            <a:pPr marL="0" indent="0" algn="l" rtl="0">
              <a:buNone/>
            </a:pPr>
            <a:r>
              <a:rPr lang="fr-FR" b="0" i="0" u="none" baseline="0" dirty="0"/>
              <a:t>Validation ?</a:t>
            </a:r>
          </a:p>
          <a:p>
            <a:pPr algn="l" rtl="0"/>
            <a:r>
              <a:rPr lang="fr-FR" b="0" i="0" u="none" baseline="0" dirty="0"/>
              <a:t>Directives et directives thérapeutiques </a:t>
            </a:r>
            <a:r>
              <a:rPr lang="fr-FR" b="0" i="0" u="none" baseline="0" dirty="0" smtClean="0"/>
              <a:t/>
            </a:r>
            <a:br>
              <a:rPr lang="fr-FR" b="0" i="0" u="none" baseline="0" dirty="0" smtClean="0"/>
            </a:br>
            <a:r>
              <a:rPr lang="fr-FR" b="0" i="0" u="none" baseline="0" dirty="0" smtClean="0"/>
              <a:t>standard </a:t>
            </a:r>
            <a:r>
              <a:rPr lang="fr-FR" b="0" i="0" u="none" baseline="0" dirty="0"/>
              <a:t>de la chaîne </a:t>
            </a:r>
            <a:r>
              <a:rPr lang="fr-FR" b="0" i="0" u="none" baseline="0" dirty="0" smtClean="0"/>
              <a:t/>
            </a:r>
            <a:br>
              <a:rPr lang="fr-FR" b="0" i="0" u="none" baseline="0" dirty="0" smtClean="0"/>
            </a:br>
            <a:r>
              <a:rPr lang="fr-FR" b="0" i="0" u="none" baseline="0" dirty="0" smtClean="0"/>
              <a:t>d’approvisionnement</a:t>
            </a:r>
            <a:endParaRPr lang="fr-FR" b="0" i="0" u="none" baseline="0" dirty="0"/>
          </a:p>
          <a:p>
            <a:endParaRPr lang="fr-FR" dirty="0"/>
          </a:p>
        </p:txBody>
      </p:sp>
      <p:sp>
        <p:nvSpPr>
          <p:cNvPr id="4" name="Date Placeholder 3"/>
          <p:cNvSpPr>
            <a:spLocks noGrp="1"/>
          </p:cNvSpPr>
          <p:nvPr>
            <p:ph type="dt" sz="half" idx="10"/>
          </p:nvPr>
        </p:nvSpPr>
        <p:spPr/>
        <p:txBody>
          <a:bodyPr/>
          <a:lstStyle/>
          <a:p>
            <a:pPr algn="l" rtl="0"/>
            <a:fld id="{A6AEEAA2-2F67-4062-B14C-C3C049024CFE}"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66</a:t>
            </a:fld>
            <a:endParaRPr lang="fr-FR"/>
          </a:p>
        </p:txBody>
      </p:sp>
      <p:pic>
        <p:nvPicPr>
          <p:cNvPr id="15362" name="Picture 2" descr="Image result for only a few questions carto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924300"/>
            <a:ext cx="4257675" cy="25527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093116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
            <a:ext cx="8686800" cy="571500"/>
          </a:xfrm>
        </p:spPr>
        <p:txBody>
          <a:bodyPr>
            <a:normAutofit/>
          </a:bodyPr>
          <a:lstStyle/>
          <a:p>
            <a:pPr algn="l" rtl="0"/>
            <a:r>
              <a:rPr lang="fr-FR" b="1" i="0" u="none" baseline="0"/>
              <a:t>Qualité et pharmacovigilance – partout !</a:t>
            </a:r>
          </a:p>
        </p:txBody>
      </p:sp>
      <p:sp>
        <p:nvSpPr>
          <p:cNvPr id="3" name="Content Placeholder 2"/>
          <p:cNvSpPr>
            <a:spLocks noGrp="1"/>
          </p:cNvSpPr>
          <p:nvPr>
            <p:ph idx="1"/>
          </p:nvPr>
        </p:nvSpPr>
        <p:spPr>
          <a:xfrm>
            <a:off x="304800" y="800100"/>
            <a:ext cx="8686800" cy="5600700"/>
          </a:xfrm>
        </p:spPr>
        <p:txBody>
          <a:bodyPr>
            <a:normAutofit fontScale="92500" lnSpcReduction="20000"/>
          </a:bodyPr>
          <a:lstStyle/>
          <a:p>
            <a:pPr algn="l" rtl="0"/>
            <a:r>
              <a:rPr lang="fr-FR" b="1" i="0" u="none" baseline="0" dirty="0"/>
              <a:t>HÔPITAL DE RÉFÉRENCE : </a:t>
            </a:r>
            <a:r>
              <a:rPr lang="fr-FR" b="0" i="0" u="none" baseline="0" dirty="0" smtClean="0"/>
              <a:t>S’entretenir </a:t>
            </a:r>
            <a:r>
              <a:rPr lang="fr-FR" b="0" i="0" u="none" baseline="0" dirty="0"/>
              <a:t>avec le responsable de la pharmacie </a:t>
            </a:r>
            <a:r>
              <a:rPr lang="fr-FR" b="0" i="0" u="none" baseline="0" dirty="0" smtClean="0"/>
              <a:t/>
            </a:r>
            <a:br>
              <a:rPr lang="fr-FR" b="0" i="0" u="none" baseline="0" dirty="0" smtClean="0"/>
            </a:br>
            <a:r>
              <a:rPr lang="fr-FR" b="0" i="0" u="none" baseline="0" dirty="0" smtClean="0"/>
              <a:t>de l’hôpital</a:t>
            </a:r>
            <a:r>
              <a:rPr lang="fr-FR" b="0" i="0" u="none" baseline="0" dirty="0"/>
              <a:t>, si celui-ci est disponible. Dans le cas contraire, </a:t>
            </a:r>
            <a:r>
              <a:rPr lang="fr-FR" b="0" i="0" u="none" baseline="0" dirty="0" smtClean="0"/>
              <a:t>s’entretenir </a:t>
            </a:r>
            <a:r>
              <a:rPr lang="fr-FR" b="0" i="0" u="none" baseline="0" dirty="0"/>
              <a:t>avec le responsable du local de stockage ou toute autre personne au sein de </a:t>
            </a:r>
            <a:r>
              <a:rPr lang="fr-FR" b="0" i="0" u="none" baseline="0" dirty="0" smtClean="0"/>
              <a:t>l’hôpital </a:t>
            </a:r>
            <a:r>
              <a:rPr lang="fr-FR" b="0" i="0" u="none" baseline="0" dirty="0"/>
              <a:t>qui connaît bien les différents aspects de </a:t>
            </a:r>
            <a:r>
              <a:rPr lang="fr-FR" b="0" i="0" u="none" baseline="0" dirty="0" smtClean="0"/>
              <a:t>l’assurance </a:t>
            </a:r>
            <a:r>
              <a:rPr lang="fr-FR" b="0" i="0" u="none" baseline="0" dirty="0"/>
              <a:t>qualité et de la pharmacovigilance. </a:t>
            </a:r>
          </a:p>
          <a:p>
            <a:r>
              <a:rPr lang="fr-FR" b="1" i="0" u="none" baseline="0" dirty="0"/>
              <a:t>POINTS DE PRESTATION DE SERVICES : </a:t>
            </a:r>
            <a:r>
              <a:rPr lang="fr-FR" b="0" i="0" u="none" baseline="0" dirty="0" smtClean="0"/>
              <a:t>S’entretenir </a:t>
            </a:r>
            <a:r>
              <a:rPr lang="fr-FR" b="0" i="0" u="none" baseline="0" dirty="0"/>
              <a:t>avec le responsable de la pharmacie de </a:t>
            </a:r>
            <a:r>
              <a:rPr lang="fr-FR" b="0" i="0" u="none" baseline="0" dirty="0" smtClean="0"/>
              <a:t>l’établissement</a:t>
            </a:r>
            <a:r>
              <a:rPr lang="fr-FR" b="0" i="0" u="none" baseline="0" dirty="0"/>
              <a:t>, si celui-ci est disponible. </a:t>
            </a:r>
            <a:r>
              <a:rPr lang="fr-FR" b="0" i="0" u="none" baseline="0" dirty="0" smtClean="0"/>
              <a:t>Dans </a:t>
            </a:r>
            <a:r>
              <a:rPr lang="fr-FR" b="0" i="0" u="none" baseline="0" dirty="0"/>
              <a:t>le cas contraire, </a:t>
            </a:r>
            <a:r>
              <a:rPr lang="fr-FR" b="0" i="0" u="none" baseline="0" dirty="0" smtClean="0"/>
              <a:t>s’entretenir </a:t>
            </a:r>
            <a:r>
              <a:rPr lang="fr-FR" b="0" i="0" u="none" baseline="0" dirty="0"/>
              <a:t>avec le responsable de </a:t>
            </a:r>
            <a:r>
              <a:rPr lang="fr-FR" b="0" i="0" u="none" baseline="0" dirty="0" smtClean="0"/>
              <a:t>l’établissement</a:t>
            </a:r>
            <a:r>
              <a:rPr lang="fr-FR" b="0" i="0" u="none" baseline="0" dirty="0"/>
              <a:t>, </a:t>
            </a:r>
            <a:r>
              <a:rPr lang="fr-FR" b="0" i="0" u="none" baseline="0" dirty="0" smtClean="0"/>
              <a:t>du </a:t>
            </a:r>
            <a:r>
              <a:rPr lang="fr-FR" b="0" i="0" u="none" baseline="0" dirty="0"/>
              <a:t>local de stockage ou toute autre personne </a:t>
            </a:r>
            <a:r>
              <a:rPr lang="fr-FR" dirty="0"/>
              <a:t>qui connaît bien </a:t>
            </a:r>
            <a:r>
              <a:rPr lang="fr-FR" b="0" i="0" u="none" baseline="0" dirty="0" smtClean="0"/>
              <a:t>l’assurance qualité et </a:t>
            </a:r>
            <a:r>
              <a:rPr lang="fr-FR" b="0" i="0" u="none" baseline="0" dirty="0"/>
              <a:t>la pharmacovigilance au sein de </a:t>
            </a:r>
            <a:r>
              <a:rPr lang="fr-FR" b="0" i="0" u="none" baseline="0" dirty="0" smtClean="0"/>
              <a:t>l’établissement</a:t>
            </a:r>
            <a:r>
              <a:rPr lang="fr-FR" b="0" i="0" u="none" baseline="0" dirty="0"/>
              <a:t>.</a:t>
            </a:r>
          </a:p>
          <a:p>
            <a:pPr marL="0" indent="0" algn="l" rtl="0">
              <a:buNone/>
            </a:pPr>
            <a:r>
              <a:rPr lang="fr-FR" b="1" i="0" u="none" baseline="0" dirty="0"/>
              <a:t>**Relativement court !**</a:t>
            </a:r>
          </a:p>
          <a:p>
            <a:pPr marL="0" indent="0" algn="l" rtl="0">
              <a:buNone/>
            </a:pPr>
            <a:r>
              <a:rPr lang="fr-FR" b="1" i="0" u="none" baseline="0" dirty="0"/>
              <a:t>Motif ?</a:t>
            </a:r>
          </a:p>
          <a:p>
            <a:pPr algn="l" rtl="0"/>
            <a:r>
              <a:rPr lang="fr-FR" b="0" i="0" u="none" baseline="0" dirty="0"/>
              <a:t>Garantir un système de qualité avec des ressources </a:t>
            </a:r>
            <a:r>
              <a:rPr lang="fr-FR" b="0" i="0" u="none" baseline="0" dirty="0" smtClean="0"/>
              <a:t/>
            </a:r>
            <a:br>
              <a:rPr lang="fr-FR" b="0" i="0" u="none" baseline="0" dirty="0" smtClean="0"/>
            </a:br>
            <a:r>
              <a:rPr lang="fr-FR" b="0" i="0" u="none" baseline="0" dirty="0" smtClean="0"/>
              <a:t>de </a:t>
            </a:r>
            <a:r>
              <a:rPr lang="fr-FR" b="0" i="0" u="none" baseline="0" dirty="0"/>
              <a:t>produits </a:t>
            </a:r>
            <a:r>
              <a:rPr lang="fr-FR" b="0" i="0" u="none" baseline="0" dirty="0" smtClean="0"/>
              <a:t>adéquates</a:t>
            </a:r>
            <a:r>
              <a:rPr lang="fr-FR" b="0" i="0" u="none" baseline="0" dirty="0"/>
              <a:t>.</a:t>
            </a:r>
          </a:p>
          <a:p>
            <a:pPr marL="0" indent="0" algn="l" rtl="0">
              <a:buNone/>
            </a:pPr>
            <a:r>
              <a:rPr lang="fr-FR" b="1" i="0" u="none" baseline="0" dirty="0"/>
              <a:t>Validation ?</a:t>
            </a:r>
          </a:p>
          <a:p>
            <a:pPr algn="l" rtl="0"/>
            <a:r>
              <a:rPr lang="fr-FR" b="0" i="0" u="none" baseline="0" dirty="0"/>
              <a:t>Directives en matière </a:t>
            </a:r>
            <a:r>
              <a:rPr lang="fr-FR" b="0" i="0" u="none" baseline="0" dirty="0" smtClean="0"/>
              <a:t>d’assurance </a:t>
            </a:r>
            <a:r>
              <a:rPr lang="fr-FR" b="0" i="0" u="none" baseline="0" dirty="0"/>
              <a:t>qualité des produits, </a:t>
            </a:r>
            <a:r>
              <a:rPr lang="fr-FR" b="0" i="0" u="none" baseline="0" dirty="0" smtClean="0"/>
              <a:t/>
            </a:r>
            <a:br>
              <a:rPr lang="fr-FR" b="0" i="0" u="none" baseline="0" dirty="0" smtClean="0"/>
            </a:br>
            <a:r>
              <a:rPr lang="fr-FR" b="0" i="0" u="none" baseline="0" dirty="0" smtClean="0"/>
              <a:t>procédures </a:t>
            </a:r>
            <a:r>
              <a:rPr lang="fr-FR" b="0" i="0" u="none" baseline="0" dirty="0"/>
              <a:t>opérationnelles standard de mise en </a:t>
            </a:r>
            <a:r>
              <a:rPr lang="fr-FR" b="0" i="0" u="none" baseline="0" dirty="0" smtClean="0"/>
              <a:t/>
            </a:r>
            <a:br>
              <a:rPr lang="fr-FR" b="0" i="0" u="none" baseline="0" dirty="0" smtClean="0"/>
            </a:br>
            <a:r>
              <a:rPr lang="fr-FR" b="0" i="0" u="none" baseline="0" dirty="0" smtClean="0"/>
              <a:t>quarantaine, outils/procédures </a:t>
            </a:r>
            <a:r>
              <a:rPr lang="fr-FR" b="0" i="0" u="none" baseline="0" dirty="0"/>
              <a:t>opérationnelles standard </a:t>
            </a:r>
            <a:r>
              <a:rPr lang="fr-FR" b="0" i="0" u="none" baseline="0" dirty="0" smtClean="0"/>
              <a:t/>
            </a:r>
            <a:br>
              <a:rPr lang="fr-FR" b="0" i="0" u="none" baseline="0" dirty="0" smtClean="0"/>
            </a:br>
            <a:r>
              <a:rPr lang="fr-FR" b="0" i="0" u="none" baseline="0" dirty="0" smtClean="0"/>
              <a:t>aux </a:t>
            </a:r>
            <a:r>
              <a:rPr lang="fr-FR" b="0" i="0" u="none" baseline="0" dirty="0"/>
              <a:t>fins </a:t>
            </a:r>
            <a:r>
              <a:rPr lang="fr-FR" b="0" i="0" u="none" baseline="0" dirty="0" smtClean="0"/>
              <a:t>de l’assurance qualité/la </a:t>
            </a:r>
            <a:r>
              <a:rPr lang="fr-FR" b="0" i="0" u="none" baseline="0" dirty="0"/>
              <a:t>pharmacovigilance.</a:t>
            </a:r>
          </a:p>
          <a:p>
            <a:pPr marL="0" indent="0" algn="l" rtl="0">
              <a:buNone/>
            </a:pPr>
            <a:endParaRPr lang="fr-FR" dirty="0"/>
          </a:p>
          <a:p>
            <a:endParaRPr lang="fr-FR" dirty="0"/>
          </a:p>
          <a:p>
            <a:pPr marL="0" indent="0" algn="l" rtl="0">
              <a:buNone/>
            </a:pPr>
            <a:endParaRPr lang="fr-FR" dirty="0"/>
          </a:p>
          <a:p>
            <a:endParaRPr lang="fr-FR" dirty="0"/>
          </a:p>
        </p:txBody>
      </p:sp>
      <p:sp>
        <p:nvSpPr>
          <p:cNvPr id="4" name="Date Placeholder 3"/>
          <p:cNvSpPr>
            <a:spLocks noGrp="1"/>
          </p:cNvSpPr>
          <p:nvPr>
            <p:ph type="dt" sz="half" idx="10"/>
          </p:nvPr>
        </p:nvSpPr>
        <p:spPr/>
        <p:txBody>
          <a:bodyPr/>
          <a:lstStyle/>
          <a:p>
            <a:pPr algn="l" rtl="0"/>
            <a:fld id="{A6AEEAA2-2F67-4062-B14C-C3C049024CFE}"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67</a:t>
            </a:fld>
            <a:endParaRPr lang="fr-FR"/>
          </a:p>
        </p:txBody>
      </p:sp>
      <p:pic>
        <p:nvPicPr>
          <p:cNvPr id="14338" name="Picture 2" descr="Image result for its relatively short cartoon"/>
          <p:cNvPicPr>
            <a:picLocks noChangeAspect="1" noChangeArrowheads="1"/>
          </p:cNvPicPr>
          <p:nvPr/>
        </p:nvPicPr>
        <p:blipFill rotWithShape="1">
          <a:blip r:embed="rId3">
            <a:extLst>
              <a:ext uri="{28A0092B-C50C-407E-A947-70E740481C1C}">
                <a14:useLocalDpi xmlns:a14="http://schemas.microsoft.com/office/drawing/2010/main" val="0"/>
              </a:ext>
            </a:extLst>
          </a:blip>
          <a:srcRect l="8475" t="2667" r="9473" b="8000"/>
          <a:stretch/>
        </p:blipFill>
        <p:spPr bwMode="auto">
          <a:xfrm>
            <a:off x="6273421" y="2971800"/>
            <a:ext cx="2565779" cy="3581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183379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839200" cy="609600"/>
          </a:xfrm>
        </p:spPr>
        <p:txBody>
          <a:bodyPr>
            <a:normAutofit fontScale="90000"/>
          </a:bodyPr>
          <a:lstStyle/>
          <a:p>
            <a:r>
              <a:rPr lang="fr-FR" b="1" i="0" u="none" baseline="0" dirty="0"/>
              <a:t>Prévision et planification </a:t>
            </a:r>
            <a:r>
              <a:rPr lang="fr-FR" b="1" i="0" u="none" baseline="0" dirty="0" smtClean="0"/>
              <a:t>d’approvisionnement</a:t>
            </a:r>
            <a:r>
              <a:rPr lang="fr-FR" b="0" i="0" u="none" baseline="0" dirty="0" smtClean="0"/>
              <a:t> </a:t>
            </a:r>
            <a:r>
              <a:rPr lang="fr-FR" b="1" i="0" u="none" baseline="0" dirty="0"/>
              <a:t>– uniquement </a:t>
            </a:r>
            <a:r>
              <a:rPr lang="fr-FR" b="1" dirty="0"/>
              <a:t>au niveau des </a:t>
            </a:r>
            <a:r>
              <a:rPr lang="fr-FR" b="1" i="0" u="none" baseline="0" dirty="0"/>
              <a:t>hôpitaux de référence</a:t>
            </a:r>
          </a:p>
        </p:txBody>
      </p:sp>
      <p:sp>
        <p:nvSpPr>
          <p:cNvPr id="3" name="Content Placeholder 2"/>
          <p:cNvSpPr>
            <a:spLocks noGrp="1"/>
          </p:cNvSpPr>
          <p:nvPr>
            <p:ph idx="1"/>
          </p:nvPr>
        </p:nvSpPr>
        <p:spPr>
          <a:xfrm>
            <a:off x="304800" y="914399"/>
            <a:ext cx="5105400" cy="5800345"/>
          </a:xfrm>
        </p:spPr>
        <p:txBody>
          <a:bodyPr>
            <a:normAutofit fontScale="85000" lnSpcReduction="20000"/>
          </a:bodyPr>
          <a:lstStyle/>
          <a:p>
            <a:r>
              <a:rPr lang="fr-FR" b="1" i="0" u="none" baseline="0" dirty="0"/>
              <a:t>HÔPITAL DE RÉFÉRENCE : </a:t>
            </a:r>
            <a:r>
              <a:rPr lang="fr-FR" b="0" i="0" u="none" baseline="0" dirty="0" smtClean="0"/>
              <a:t>S’entretenir </a:t>
            </a:r>
            <a:r>
              <a:rPr lang="fr-FR" b="0" i="0" u="none" baseline="0" dirty="0"/>
              <a:t>avec </a:t>
            </a:r>
            <a:r>
              <a:rPr lang="fr-FR" b="0" i="0" u="none" baseline="0" dirty="0" smtClean="0"/>
              <a:t/>
            </a:r>
            <a:br>
              <a:rPr lang="fr-FR" b="0" i="0" u="none" baseline="0" dirty="0" smtClean="0"/>
            </a:br>
            <a:r>
              <a:rPr lang="fr-FR" b="0" i="0" u="none" baseline="0" dirty="0" smtClean="0"/>
              <a:t>le </a:t>
            </a:r>
            <a:r>
              <a:rPr lang="fr-FR" b="0" i="0" u="none" baseline="0" dirty="0"/>
              <a:t>responsable de la prévision et planification des approvisionnements au niveau de </a:t>
            </a:r>
            <a:r>
              <a:rPr lang="fr-FR" b="0" i="0" u="none" baseline="0" dirty="0" smtClean="0"/>
              <a:t>l’hôpital</a:t>
            </a:r>
            <a:r>
              <a:rPr lang="fr-FR" b="0" i="0" u="none" baseline="0" dirty="0"/>
              <a:t>, si celui-ci est disponible. Dans le cas contraire, </a:t>
            </a:r>
            <a:r>
              <a:rPr lang="fr-FR" b="0" i="0" u="none" baseline="0" dirty="0" smtClean="0"/>
              <a:t>s’entretenir </a:t>
            </a:r>
            <a:r>
              <a:rPr lang="fr-FR" b="0" i="0" u="none" baseline="0" dirty="0" smtClean="0"/>
              <a:t/>
            </a:r>
            <a:br>
              <a:rPr lang="fr-FR" b="0" i="0" u="none" baseline="0" dirty="0" smtClean="0"/>
            </a:br>
            <a:r>
              <a:rPr lang="fr-FR" b="0" i="0" u="none" baseline="0" dirty="0" smtClean="0"/>
              <a:t>avec </a:t>
            </a:r>
            <a:r>
              <a:rPr lang="fr-FR" b="0" i="0" u="none" baseline="0" dirty="0"/>
              <a:t>le responsable des approvisionnements, </a:t>
            </a:r>
            <a:r>
              <a:rPr lang="fr-FR" b="0" i="0" u="none" baseline="0" dirty="0" smtClean="0"/>
              <a:t/>
            </a:r>
            <a:br>
              <a:rPr lang="fr-FR" b="0" i="0" u="none" baseline="0" dirty="0" smtClean="0"/>
            </a:br>
            <a:r>
              <a:rPr lang="fr-FR" b="0" i="0" u="none" baseline="0" dirty="0" smtClean="0"/>
              <a:t>le </a:t>
            </a:r>
            <a:r>
              <a:rPr lang="fr-FR" b="0" i="0" u="none" baseline="0" dirty="0"/>
              <a:t>pharmacien en chef ou tout autre membre </a:t>
            </a:r>
            <a:r>
              <a:rPr lang="fr-FR" b="0" i="0" u="none" baseline="0" dirty="0" smtClean="0"/>
              <a:t/>
            </a:r>
            <a:br>
              <a:rPr lang="fr-FR" b="0" i="0" u="none" baseline="0" dirty="0" smtClean="0"/>
            </a:br>
            <a:r>
              <a:rPr lang="fr-FR" b="0" i="0" u="none" baseline="0" dirty="0" smtClean="0"/>
              <a:t>de </a:t>
            </a:r>
            <a:r>
              <a:rPr lang="fr-FR" b="0" i="0" u="none" baseline="0" dirty="0" smtClean="0"/>
              <a:t>l’équipe </a:t>
            </a:r>
            <a:r>
              <a:rPr lang="fr-FR" b="0" i="0" u="none" baseline="0" dirty="0"/>
              <a:t>de direction de </a:t>
            </a:r>
            <a:r>
              <a:rPr lang="fr-FR" b="0" i="0" u="none" baseline="0" dirty="0" smtClean="0"/>
              <a:t>l’hôpital </a:t>
            </a:r>
            <a:r>
              <a:rPr lang="fr-FR" dirty="0"/>
              <a:t>qui connaît bien les processus </a:t>
            </a:r>
            <a:r>
              <a:rPr lang="fr-FR" b="0" i="0" u="none" baseline="0" dirty="0"/>
              <a:t>de prévision et de planification des approvisionnements au sein de </a:t>
            </a:r>
            <a:r>
              <a:rPr lang="fr-FR" b="0" i="0" u="none" baseline="0" dirty="0" smtClean="0"/>
              <a:t>l’hôpital</a:t>
            </a:r>
            <a:r>
              <a:rPr lang="fr-FR" b="0" i="0" u="none" baseline="0" dirty="0"/>
              <a:t>.</a:t>
            </a:r>
          </a:p>
          <a:p>
            <a:pPr algn="l" rtl="0"/>
            <a:r>
              <a:rPr lang="fr-FR" b="1" i="0" u="none" baseline="0" dirty="0"/>
              <a:t>POINTS DE PRESTATION DE SERVICES : </a:t>
            </a:r>
            <a:r>
              <a:rPr lang="fr-FR" b="1" i="0" u="none" baseline="0" dirty="0" smtClean="0"/>
              <a:t/>
            </a:r>
            <a:br>
              <a:rPr lang="fr-FR" b="1" i="0" u="none" baseline="0" dirty="0" smtClean="0"/>
            </a:br>
            <a:r>
              <a:rPr lang="fr-FR" b="0" i="0" u="none" baseline="0" dirty="0" smtClean="0"/>
              <a:t>S</a:t>
            </a:r>
            <a:r>
              <a:rPr lang="fr-FR" b="0" i="0" u="none" baseline="0" dirty="0"/>
              <a:t>. O.</a:t>
            </a:r>
          </a:p>
          <a:p>
            <a:pPr marL="0" indent="0" algn="l" rtl="0">
              <a:buNone/>
            </a:pPr>
            <a:r>
              <a:rPr lang="fr-FR" b="1" i="0" u="none" baseline="0" dirty="0"/>
              <a:t>Motif</a:t>
            </a:r>
          </a:p>
          <a:p>
            <a:pPr algn="l" rtl="0"/>
            <a:r>
              <a:rPr lang="fr-FR" b="0" i="0" u="none" baseline="0" dirty="0"/>
              <a:t>Veiller à ce que les prévisions soient réalisées à </a:t>
            </a:r>
            <a:r>
              <a:rPr lang="fr-FR" b="0" i="0" u="none" baseline="0" dirty="0" smtClean="0"/>
              <a:t>l’aide </a:t>
            </a:r>
            <a:r>
              <a:rPr lang="fr-FR" b="0" i="0" u="none" baseline="0" dirty="0"/>
              <a:t>de données de qualité et de méthodes éprouvées et à ce </a:t>
            </a:r>
            <a:r>
              <a:rPr lang="fr-FR" b="0" i="0" u="none" baseline="0" dirty="0" smtClean="0"/>
              <a:t>qu’elles </a:t>
            </a:r>
            <a:r>
              <a:rPr lang="fr-FR" b="0" i="0" u="none" baseline="0" dirty="0"/>
              <a:t>soient suivies de façon régulière de sorte à ce </a:t>
            </a:r>
            <a:r>
              <a:rPr lang="fr-FR" b="0" i="0" u="none" baseline="0" dirty="0" smtClean="0"/>
              <a:t>qu’elles </a:t>
            </a:r>
            <a:r>
              <a:rPr lang="fr-FR" b="0" i="0" u="none" baseline="0" dirty="0"/>
              <a:t>puissent dicter </a:t>
            </a:r>
            <a:r>
              <a:rPr lang="fr-FR" b="0" i="0" u="none" baseline="0" dirty="0" smtClean="0"/>
              <a:t>l’approvisionnement</a:t>
            </a:r>
            <a:r>
              <a:rPr lang="fr-FR" b="0" i="0" u="none" baseline="0" dirty="0"/>
              <a:t>.</a:t>
            </a:r>
          </a:p>
          <a:p>
            <a:pPr marL="0" indent="0" algn="l" rtl="0">
              <a:buNone/>
            </a:pPr>
            <a:r>
              <a:rPr lang="fr-FR" b="1" i="0" u="none" baseline="0" dirty="0"/>
              <a:t>Validation ?</a:t>
            </a:r>
          </a:p>
          <a:p>
            <a:pPr algn="l" rtl="0"/>
            <a:r>
              <a:rPr lang="fr-FR" b="0" i="0" u="none" baseline="0" dirty="0"/>
              <a:t>Procédures opérationnelles standard en matière de prévision, plans </a:t>
            </a:r>
            <a:r>
              <a:rPr lang="fr-FR" b="0" i="0" u="none" baseline="0" dirty="0" smtClean="0"/>
              <a:t>d’approvisionnement</a:t>
            </a:r>
            <a:r>
              <a:rPr lang="fr-FR" b="0" i="0" u="none" baseline="0" dirty="0"/>
              <a:t>, preuve du suivi de la performance.</a:t>
            </a:r>
          </a:p>
          <a:p>
            <a:endParaRPr lang="fr-FR" dirty="0"/>
          </a:p>
        </p:txBody>
      </p:sp>
      <p:sp>
        <p:nvSpPr>
          <p:cNvPr id="4" name="Date Placeholder 3"/>
          <p:cNvSpPr>
            <a:spLocks noGrp="1"/>
          </p:cNvSpPr>
          <p:nvPr>
            <p:ph type="dt" sz="half" idx="10"/>
          </p:nvPr>
        </p:nvSpPr>
        <p:spPr/>
        <p:txBody>
          <a:bodyPr/>
          <a:lstStyle/>
          <a:p>
            <a:pPr algn="l" rtl="0"/>
            <a:fld id="{A6AEEAA2-2F67-4062-B14C-C3C049024CFE}" type="datetime1">
              <a:rPr lang="en-US"/>
              <a:t>4/25/2019</a:t>
            </a:fld>
            <a:endParaRPr lang="fr-FR" dirty="0"/>
          </a:p>
        </p:txBody>
      </p:sp>
      <p:sp>
        <p:nvSpPr>
          <p:cNvPr id="6" name="Slide Number Placeholder 5"/>
          <p:cNvSpPr>
            <a:spLocks noGrp="1"/>
          </p:cNvSpPr>
          <p:nvPr>
            <p:ph type="sldNum" sz="quarter" idx="12"/>
          </p:nvPr>
        </p:nvSpPr>
        <p:spPr/>
        <p:txBody>
          <a:bodyPr/>
          <a:lstStyle/>
          <a:p>
            <a:pPr algn="r" rtl="0"/>
            <a:fld id="{80AB4CF6-B2FB-1E49-909C-D679BE094D01}" type="slidenum">
              <a:rPr/>
              <a:t>68</a:t>
            </a:fld>
            <a:endParaRPr lang="fr-FR"/>
          </a:p>
        </p:txBody>
      </p:sp>
      <p:pic>
        <p:nvPicPr>
          <p:cNvPr id="16386" name="Picture 2" descr="Image result for Santa forecast accuracy demand is seasonal carto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3050" y="1257299"/>
            <a:ext cx="3714750" cy="445770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334827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8642"/>
            <a:ext cx="8839200" cy="715758"/>
          </a:xfrm>
        </p:spPr>
        <p:txBody>
          <a:bodyPr>
            <a:normAutofit fontScale="90000"/>
          </a:bodyPr>
          <a:lstStyle/>
          <a:p>
            <a:r>
              <a:rPr lang="fr-FR" sz="2600" b="1" i="0" u="none" baseline="0" dirty="0"/>
              <a:t>Approvisionnement et dédouanement – uniquement </a:t>
            </a:r>
            <a:r>
              <a:rPr lang="fr-FR" sz="2600" b="1" dirty="0"/>
              <a:t>au niveau des </a:t>
            </a:r>
            <a:r>
              <a:rPr lang="fr-FR" sz="2600" b="1" i="0" u="none" baseline="0" dirty="0"/>
              <a:t>hôpitaux de référence</a:t>
            </a:r>
          </a:p>
        </p:txBody>
      </p:sp>
      <p:sp>
        <p:nvSpPr>
          <p:cNvPr id="3" name="Content Placeholder 2"/>
          <p:cNvSpPr>
            <a:spLocks noGrp="1"/>
          </p:cNvSpPr>
          <p:nvPr>
            <p:ph idx="1"/>
          </p:nvPr>
        </p:nvSpPr>
        <p:spPr>
          <a:xfrm>
            <a:off x="4572000" y="1066799"/>
            <a:ext cx="4419600" cy="5647945"/>
          </a:xfrm>
        </p:spPr>
        <p:txBody>
          <a:bodyPr>
            <a:normAutofit fontScale="85000" lnSpcReduction="10000"/>
          </a:bodyPr>
          <a:lstStyle/>
          <a:p>
            <a:r>
              <a:rPr lang="fr-FR" b="1" i="0" u="none" baseline="0" dirty="0"/>
              <a:t>HÔPITAL DE RÉFÉRENCE : </a:t>
            </a:r>
            <a:r>
              <a:rPr lang="fr-FR" b="0" i="0" u="none" baseline="0" dirty="0" smtClean="0"/>
              <a:t>S’entretenir </a:t>
            </a:r>
            <a:r>
              <a:rPr lang="fr-FR" b="0" i="0" u="none" baseline="0" dirty="0"/>
              <a:t>avec le responsable de </a:t>
            </a:r>
            <a:r>
              <a:rPr lang="fr-FR" b="0" i="0" u="none" baseline="0" dirty="0" smtClean="0"/>
              <a:t>l’approvisionnement </a:t>
            </a:r>
            <a:r>
              <a:rPr lang="fr-FR" b="0" i="0" u="none" baseline="0" dirty="0"/>
              <a:t>de </a:t>
            </a:r>
            <a:r>
              <a:rPr lang="fr-FR" b="0" i="0" u="none" baseline="0" dirty="0" smtClean="0"/>
              <a:t>l’hôpital</a:t>
            </a:r>
            <a:r>
              <a:rPr lang="fr-FR" b="0" i="0" u="none" baseline="0" dirty="0"/>
              <a:t>, si celui-ci est disponible. Dans le cas contraire, </a:t>
            </a:r>
            <a:r>
              <a:rPr lang="fr-FR" b="0" i="0" u="none" baseline="0" dirty="0" smtClean="0"/>
              <a:t>s’entretenir </a:t>
            </a:r>
            <a:r>
              <a:rPr lang="fr-FR" b="0" i="0" u="none" baseline="0" dirty="0"/>
              <a:t>avec le directeur ou tout autre membre de </a:t>
            </a:r>
            <a:r>
              <a:rPr lang="fr-FR" b="0" i="0" u="none" baseline="0" dirty="0" smtClean="0"/>
              <a:t>l’équipe </a:t>
            </a:r>
            <a:r>
              <a:rPr lang="fr-FR" b="0" i="0" u="none" baseline="0" dirty="0"/>
              <a:t>de direction de </a:t>
            </a:r>
            <a:r>
              <a:rPr lang="fr-FR" b="0" i="0" u="none" baseline="0" dirty="0" smtClean="0"/>
              <a:t>l’hôpital </a:t>
            </a:r>
            <a:r>
              <a:rPr lang="fr-FR" b="0" i="0" u="none" baseline="0" dirty="0"/>
              <a:t>(p. ex., pharmacien en </a:t>
            </a:r>
            <a:r>
              <a:rPr lang="fr-FR" b="0" i="0" u="none" baseline="0" dirty="0" smtClean="0"/>
              <a:t>chef</a:t>
            </a:r>
            <a:r>
              <a:rPr lang="fr-FR" dirty="0"/>
              <a:t>) qui connaît bien les processus </a:t>
            </a:r>
            <a:r>
              <a:rPr lang="fr-FR" b="0" i="0" u="none" baseline="0" dirty="0" smtClean="0"/>
              <a:t>d’achat </a:t>
            </a:r>
            <a:r>
              <a:rPr lang="fr-FR" b="0" i="0" u="none" baseline="0" dirty="0"/>
              <a:t>au sein </a:t>
            </a:r>
            <a:r>
              <a:rPr lang="fr-FR" b="0" i="0" u="none" baseline="0" dirty="0" smtClean="0"/>
              <a:t>de l’hôpital</a:t>
            </a:r>
            <a:r>
              <a:rPr lang="fr-FR" b="0" i="0" u="none" baseline="0" dirty="0"/>
              <a:t>.</a:t>
            </a:r>
          </a:p>
          <a:p>
            <a:pPr algn="l" rtl="0"/>
            <a:r>
              <a:rPr lang="fr-FR" b="1" i="0" u="none" baseline="0" dirty="0"/>
              <a:t>POINTS DE PRESTATION DE SERVICES : </a:t>
            </a:r>
            <a:r>
              <a:rPr lang="fr-FR" b="0" i="0" u="none" baseline="0" dirty="0"/>
              <a:t>S. O.</a:t>
            </a:r>
          </a:p>
          <a:p>
            <a:pPr marL="0" indent="0" algn="l" rtl="0">
              <a:buNone/>
            </a:pPr>
            <a:r>
              <a:rPr lang="fr-FR" b="0" i="0" u="none" baseline="0" dirty="0"/>
              <a:t>Motif ?</a:t>
            </a:r>
          </a:p>
          <a:p>
            <a:pPr algn="l" rtl="0"/>
            <a:r>
              <a:rPr lang="fr-FR" b="0" i="0" u="none" baseline="0" dirty="0" smtClean="0"/>
              <a:t>Établir </a:t>
            </a:r>
            <a:r>
              <a:rPr lang="fr-FR" b="0" i="0" u="none" baseline="0" dirty="0"/>
              <a:t>que </a:t>
            </a:r>
            <a:r>
              <a:rPr lang="fr-FR" b="0" i="0" u="none" baseline="0" dirty="0" smtClean="0"/>
              <a:t>l’approvisionnement </a:t>
            </a:r>
            <a:r>
              <a:rPr lang="fr-FR" b="0" i="0" u="none" baseline="0" dirty="0"/>
              <a:t>a lieu de manière transparente et conformément </a:t>
            </a:r>
            <a:r>
              <a:rPr lang="fr-FR" b="0" i="0" u="none" baseline="0" dirty="0" smtClean="0"/>
              <a:t/>
            </a:r>
            <a:br>
              <a:rPr lang="fr-FR" b="0" i="0" u="none" baseline="0" dirty="0" smtClean="0"/>
            </a:br>
            <a:r>
              <a:rPr lang="fr-FR" b="0" i="0" u="none" baseline="0" dirty="0" smtClean="0"/>
              <a:t>aux </a:t>
            </a:r>
            <a:r>
              <a:rPr lang="fr-FR" b="0" i="0" u="none" baseline="0" dirty="0"/>
              <a:t>bonnes pratiques.</a:t>
            </a:r>
          </a:p>
          <a:p>
            <a:pPr marL="0" indent="0" algn="l" rtl="0">
              <a:buNone/>
            </a:pPr>
            <a:r>
              <a:rPr lang="fr-FR" b="0" i="0" u="none" baseline="0" dirty="0"/>
              <a:t>Validation ?</a:t>
            </a:r>
          </a:p>
          <a:p>
            <a:pPr algn="l" rtl="0"/>
            <a:r>
              <a:rPr lang="fr-FR" b="0" i="0" u="none" baseline="0" dirty="0"/>
              <a:t>Procédures opérationnelles standard en matière </a:t>
            </a:r>
            <a:r>
              <a:rPr lang="fr-FR" b="0" i="0" u="none" baseline="0" dirty="0" smtClean="0"/>
              <a:t>d’approvisionnement</a:t>
            </a:r>
            <a:r>
              <a:rPr lang="fr-FR" b="0" i="0" u="none" baseline="0" dirty="0"/>
              <a:t>, suivi de la performance des fournisseurs, preuve </a:t>
            </a:r>
            <a:r>
              <a:rPr lang="fr-FR" b="0" i="0" u="none" baseline="0" dirty="0" smtClean="0"/>
              <a:t>d’un </a:t>
            </a:r>
            <a:r>
              <a:rPr lang="fr-FR" b="0" i="0" u="none" baseline="0" dirty="0"/>
              <a:t>système </a:t>
            </a:r>
            <a:r>
              <a:rPr lang="fr-FR" b="0" i="0" u="none" baseline="0" dirty="0" smtClean="0"/>
              <a:t>d’approvisionnement </a:t>
            </a:r>
            <a:r>
              <a:rPr lang="fr-FR" b="0" i="0" u="none" baseline="0" dirty="0"/>
              <a:t>transparent. </a:t>
            </a:r>
          </a:p>
        </p:txBody>
      </p:sp>
      <p:sp>
        <p:nvSpPr>
          <p:cNvPr id="4" name="Date Placeholder 3"/>
          <p:cNvSpPr>
            <a:spLocks noGrp="1"/>
          </p:cNvSpPr>
          <p:nvPr>
            <p:ph type="dt" sz="half" idx="10"/>
          </p:nvPr>
        </p:nvSpPr>
        <p:spPr/>
        <p:txBody>
          <a:bodyPr/>
          <a:lstStyle/>
          <a:p>
            <a:pPr algn="l" rtl="0"/>
            <a:fld id="{A6AEEAA2-2F67-4062-B14C-C3C049024CFE}"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69</a:t>
            </a:fld>
            <a:endParaRPr lang="fr-FR"/>
          </a:p>
        </p:txBody>
      </p:sp>
      <p:pic>
        <p:nvPicPr>
          <p:cNvPr id="17410" name="Picture 2" descr="Image result for procurement carto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066800"/>
            <a:ext cx="4267200" cy="499262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43960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609600" y="990600"/>
            <a:ext cx="7467600" cy="472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lgn="l" rtl="0">
              <a:spcAft>
                <a:spcPts val="1200"/>
              </a:spcAft>
              <a:buFont typeface="Wingdings" panose="05000000000000000000" pitchFamily="2" charset="2"/>
              <a:buChar char="ü"/>
            </a:pPr>
            <a:r>
              <a:rPr lang="fr-FR" sz="2400" b="0" i="0" u="none" baseline="0" dirty="0">
                <a:solidFill>
                  <a:schemeClr val="tx1">
                    <a:lumMod val="75000"/>
                    <a:lumOff val="25000"/>
                  </a:schemeClr>
                </a:solidFill>
              </a:rPr>
              <a:t>Comprendre la finalité </a:t>
            </a:r>
            <a:r>
              <a:rPr lang="fr-FR" sz="2400" b="0" i="0" u="none" baseline="0" dirty="0" smtClean="0">
                <a:solidFill>
                  <a:schemeClr val="tx1">
                    <a:lumMod val="75000"/>
                    <a:lumOff val="25000"/>
                  </a:schemeClr>
                </a:solidFill>
              </a:rPr>
              <a:t>d’une </a:t>
            </a:r>
            <a:r>
              <a:rPr lang="fr-FR" sz="2400" b="0" i="0" u="none" baseline="0" dirty="0">
                <a:solidFill>
                  <a:schemeClr val="tx1">
                    <a:lumMod val="75000"/>
                    <a:lumOff val="25000"/>
                  </a:schemeClr>
                </a:solidFill>
              </a:rPr>
              <a:t>évaluation de la chaîne </a:t>
            </a:r>
            <a:r>
              <a:rPr lang="fr-FR" sz="2400" b="0" i="0" u="none" baseline="0" dirty="0" smtClean="0">
                <a:solidFill>
                  <a:schemeClr val="tx1">
                    <a:lumMod val="75000"/>
                    <a:lumOff val="25000"/>
                  </a:schemeClr>
                </a:solidFill>
              </a:rPr>
              <a:t>d’approvisionnement</a:t>
            </a:r>
            <a:endParaRPr lang="fr-FR" sz="2400" b="0" i="0" u="none" baseline="0" dirty="0">
              <a:solidFill>
                <a:schemeClr val="tx1">
                  <a:lumMod val="75000"/>
                  <a:lumOff val="25000"/>
                </a:schemeClr>
              </a:solidFill>
            </a:endParaRPr>
          </a:p>
          <a:p>
            <a:pPr marL="342900" indent="-342900">
              <a:spcAft>
                <a:spcPts val="1200"/>
              </a:spcAft>
              <a:buFont typeface="Wingdings" panose="05000000000000000000" pitchFamily="2" charset="2"/>
              <a:buChar char="ü"/>
            </a:pPr>
            <a:r>
              <a:rPr lang="fr-FR" sz="2400" b="0" i="0" u="none" baseline="0" dirty="0">
                <a:solidFill>
                  <a:schemeClr val="tx1">
                    <a:lumMod val="75000"/>
                    <a:lumOff val="25000"/>
                  </a:schemeClr>
                </a:solidFill>
              </a:rPr>
              <a:t>Veiller à ce que les objectifs et méthodes </a:t>
            </a:r>
            <a:r>
              <a:rPr lang="fr-FR" sz="2400" dirty="0">
                <a:solidFill>
                  <a:schemeClr val="tx1">
                    <a:lumMod val="75000"/>
                    <a:lumOff val="25000"/>
                  </a:schemeClr>
                </a:solidFill>
              </a:rPr>
              <a:t>de la </a:t>
            </a:r>
            <a:r>
              <a:rPr lang="fr-FR" sz="2400" b="0" i="0" u="none" baseline="0" dirty="0">
                <a:solidFill>
                  <a:schemeClr val="tx1">
                    <a:lumMod val="75000"/>
                    <a:lumOff val="25000"/>
                  </a:schemeClr>
                </a:solidFill>
              </a:rPr>
              <a:t>NSCA 2.0 soient compris </a:t>
            </a:r>
          </a:p>
          <a:p>
            <a:pPr marL="342900" indent="-342900" algn="l" rtl="0">
              <a:spcAft>
                <a:spcPts val="1200"/>
              </a:spcAft>
              <a:buFont typeface="Wingdings" panose="05000000000000000000" pitchFamily="2" charset="2"/>
              <a:buChar char="ü"/>
            </a:pPr>
            <a:r>
              <a:rPr lang="fr-FR" sz="2400" b="0" i="0" u="none" baseline="0" dirty="0">
                <a:solidFill>
                  <a:schemeClr val="tx1">
                    <a:lumMod val="75000"/>
                    <a:lumOff val="25000"/>
                  </a:schemeClr>
                </a:solidFill>
              </a:rPr>
              <a:t>Enseigner aux collecteurs de données à mettre en œuvre </a:t>
            </a:r>
            <a:r>
              <a:rPr lang="fr-FR" sz="2400" b="0" i="0" u="none" baseline="0" dirty="0" smtClean="0">
                <a:solidFill>
                  <a:schemeClr val="tx1">
                    <a:lumMod val="75000"/>
                    <a:lumOff val="25000"/>
                  </a:schemeClr>
                </a:solidFill>
              </a:rPr>
              <a:t>l’outil </a:t>
            </a:r>
            <a:r>
              <a:rPr lang="fr-FR" sz="2400" b="0" i="0" u="none" baseline="0" dirty="0">
                <a:solidFill>
                  <a:schemeClr val="tx1">
                    <a:lumMod val="75000"/>
                    <a:lumOff val="25000"/>
                  </a:schemeClr>
                </a:solidFill>
              </a:rPr>
              <a:t>NSCA </a:t>
            </a:r>
          </a:p>
          <a:p>
            <a:pPr marL="342900" indent="-342900" algn="l" rtl="0">
              <a:spcAft>
                <a:spcPts val="1200"/>
              </a:spcAft>
              <a:buFont typeface="Wingdings" panose="05000000000000000000" pitchFamily="2" charset="2"/>
              <a:buChar char="ü"/>
            </a:pPr>
            <a:r>
              <a:rPr lang="fr-FR" sz="2400" b="0" i="0" u="none" baseline="0" dirty="0" smtClean="0">
                <a:solidFill>
                  <a:schemeClr val="tx1">
                    <a:lumMod val="75000"/>
                    <a:lumOff val="25000"/>
                  </a:schemeClr>
                </a:solidFill>
              </a:rPr>
              <a:t>S’assurer </a:t>
            </a:r>
            <a:r>
              <a:rPr lang="fr-FR" sz="2400" b="0" i="0" u="none" baseline="0" dirty="0">
                <a:solidFill>
                  <a:schemeClr val="tx1">
                    <a:lumMod val="75000"/>
                    <a:lumOff val="25000"/>
                  </a:schemeClr>
                </a:solidFill>
              </a:rPr>
              <a:t>que les collecteurs de données comprennent les outils servant à la collecte des données</a:t>
            </a:r>
          </a:p>
        </p:txBody>
      </p:sp>
      <p:sp>
        <p:nvSpPr>
          <p:cNvPr id="9" name="TextBox 8"/>
          <p:cNvSpPr txBox="1"/>
          <p:nvPr/>
        </p:nvSpPr>
        <p:spPr>
          <a:xfrm>
            <a:off x="533400" y="487551"/>
            <a:ext cx="6400800" cy="523220"/>
          </a:xfrm>
          <a:prstGeom prst="rect">
            <a:avLst/>
          </a:prstGeom>
          <a:noFill/>
        </p:spPr>
        <p:txBody>
          <a:bodyPr wrap="square" rtlCol="0">
            <a:spAutoFit/>
          </a:bodyPr>
          <a:lstStyle/>
          <a:p>
            <a:pPr algn="l" rtl="0"/>
            <a:r>
              <a:rPr lang="fr-FR" sz="2800" b="1" i="0" u="none" baseline="0" dirty="0">
                <a:solidFill>
                  <a:srgbClr val="BA0C2F"/>
                </a:solidFill>
              </a:rPr>
              <a:t>OBJECTIFS </a:t>
            </a:r>
            <a:r>
              <a:rPr lang="fr-FR" sz="2800" b="1" i="0" u="none" baseline="0" dirty="0" smtClean="0">
                <a:solidFill>
                  <a:srgbClr val="BA0C2F"/>
                </a:solidFill>
              </a:rPr>
              <a:t>D’APPRENTISSAGE</a:t>
            </a:r>
            <a:endParaRPr lang="fr-FR" sz="2800" b="1" i="0" u="none" baseline="0" dirty="0">
              <a:solidFill>
                <a:srgbClr val="BA0C2F"/>
              </a:solidFill>
            </a:endParaRPr>
          </a:p>
        </p:txBody>
      </p:sp>
    </p:spTree>
    <p:custDataLst>
      <p:tags r:id="rId1"/>
    </p:custDataLst>
    <p:extLst>
      <p:ext uri="{BB962C8B-B14F-4D97-AF65-F5344CB8AC3E}">
        <p14:creationId xmlns:p14="http://schemas.microsoft.com/office/powerpoint/2010/main" val="32042673"/>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096" y="204273"/>
            <a:ext cx="8306104" cy="586479"/>
          </a:xfrm>
        </p:spPr>
        <p:txBody>
          <a:bodyPr/>
          <a:lstStyle/>
          <a:p>
            <a:pPr algn="l" rtl="0"/>
            <a:r>
              <a:rPr lang="fr-FR" b="1" i="0" u="none" baseline="0"/>
              <a:t>Entreposage et stockage – partout !</a:t>
            </a:r>
          </a:p>
        </p:txBody>
      </p:sp>
      <p:sp>
        <p:nvSpPr>
          <p:cNvPr id="3" name="Content Placeholder 2"/>
          <p:cNvSpPr>
            <a:spLocks noGrp="1"/>
          </p:cNvSpPr>
          <p:nvPr>
            <p:ph idx="1"/>
          </p:nvPr>
        </p:nvSpPr>
        <p:spPr>
          <a:xfrm>
            <a:off x="381000" y="968929"/>
            <a:ext cx="8381999" cy="5660471"/>
          </a:xfrm>
        </p:spPr>
        <p:txBody>
          <a:bodyPr>
            <a:normAutofit fontScale="92500" lnSpcReduction="10000"/>
          </a:bodyPr>
          <a:lstStyle/>
          <a:p>
            <a:pPr algn="l" rtl="0"/>
            <a:r>
              <a:rPr lang="fr-FR" b="1" i="0" u="none" baseline="0" dirty="0"/>
              <a:t>HÔPITAL DE RÉFÉRENCE : </a:t>
            </a:r>
            <a:r>
              <a:rPr lang="fr-FR" b="0" i="0" u="none" baseline="0" dirty="0" smtClean="0"/>
              <a:t>S’entretenir </a:t>
            </a:r>
            <a:r>
              <a:rPr lang="fr-FR" b="0" i="0" u="none" baseline="0" dirty="0"/>
              <a:t>avec le responsable du local de stockage, si celui-ci est disponible. Dans le cas contraire, </a:t>
            </a:r>
            <a:r>
              <a:rPr lang="fr-FR" b="0" i="0" u="none" baseline="0" dirty="0" smtClean="0"/>
              <a:t>s’entretenir </a:t>
            </a:r>
            <a:r>
              <a:rPr lang="fr-FR" b="0" i="0" u="none" baseline="0" dirty="0"/>
              <a:t>avec le responsable adjoint du local de stockage ou toute autre personne responsable des opérations générales de stockage (p. ex., pharmacien en chef).</a:t>
            </a:r>
          </a:p>
          <a:p>
            <a:pPr algn="l" rtl="0"/>
            <a:r>
              <a:rPr lang="fr-FR" b="1" i="0" u="none" baseline="0" dirty="0"/>
              <a:t>Points de prestation de service : </a:t>
            </a:r>
            <a:r>
              <a:rPr lang="fr-FR" b="0" i="0" u="none" baseline="0" dirty="0" smtClean="0"/>
              <a:t>S’entretenir </a:t>
            </a:r>
            <a:r>
              <a:rPr lang="fr-FR" b="0" i="0" u="none" baseline="0" dirty="0"/>
              <a:t>avec le responsable du local </a:t>
            </a:r>
            <a:r>
              <a:rPr lang="fr-FR" b="0" i="0" u="none" baseline="0" dirty="0" smtClean="0"/>
              <a:t/>
            </a:r>
            <a:br>
              <a:rPr lang="fr-FR" b="0" i="0" u="none" baseline="0" dirty="0" smtClean="0"/>
            </a:br>
            <a:r>
              <a:rPr lang="fr-FR" b="0" i="0" u="none" baseline="0" dirty="0" smtClean="0"/>
              <a:t>de </a:t>
            </a:r>
            <a:r>
              <a:rPr lang="fr-FR" b="0" i="0" u="none" baseline="0" dirty="0"/>
              <a:t>stockage, si celui-ci est disponible. Dans le cas contraire, </a:t>
            </a:r>
            <a:r>
              <a:rPr lang="fr-FR" b="0" i="0" u="none" baseline="0" dirty="0" smtClean="0"/>
              <a:t>s’entretenir </a:t>
            </a:r>
            <a:r>
              <a:rPr lang="fr-FR" b="0" i="0" u="none" baseline="0" dirty="0"/>
              <a:t>avec un gestionnaire du local de stockage ou toute autre personne responsable des opérations générales de stockage. Dans le cas des postes de santé de moindre importance, la responsabilité de la gestion des stocks peut être associée à </a:t>
            </a:r>
            <a:r>
              <a:rPr lang="fr-FR" b="0" i="0" u="none" baseline="0" dirty="0" smtClean="0"/>
              <a:t>d’autres </a:t>
            </a:r>
            <a:r>
              <a:rPr lang="fr-FR" b="0" i="0" u="none" baseline="0" dirty="0"/>
              <a:t>missions, ou peut incomber au responsable des points de prestation </a:t>
            </a:r>
            <a:r>
              <a:rPr lang="fr-FR" b="0" i="0" u="none" baseline="0" dirty="0" smtClean="0"/>
              <a:t/>
            </a:r>
            <a:br>
              <a:rPr lang="fr-FR" b="0" i="0" u="none" baseline="0" dirty="0" smtClean="0"/>
            </a:br>
            <a:r>
              <a:rPr lang="fr-FR" b="0" i="0" u="none" baseline="0" dirty="0" smtClean="0"/>
              <a:t>de </a:t>
            </a:r>
            <a:r>
              <a:rPr lang="fr-FR" b="0" i="0" u="none" baseline="0" dirty="0"/>
              <a:t>services, au responsable de la pharmacie ou au cadre infirmier.</a:t>
            </a:r>
          </a:p>
          <a:p>
            <a:pPr marL="0" indent="0">
              <a:buNone/>
            </a:pPr>
            <a:r>
              <a:rPr lang="fr-FR" b="0" i="0" u="none" baseline="0" dirty="0"/>
              <a:t>***Remarque </a:t>
            </a:r>
            <a:r>
              <a:rPr lang="fr-FR" b="0" i="0" u="none" baseline="0" dirty="0" smtClean="0"/>
              <a:t>: </a:t>
            </a:r>
            <a:r>
              <a:rPr lang="fr-FR" dirty="0" smtClean="0"/>
              <a:t>Pour </a:t>
            </a:r>
            <a:r>
              <a:rPr lang="fr-FR" dirty="0"/>
              <a:t>ce </a:t>
            </a:r>
            <a:r>
              <a:rPr lang="fr-FR" b="0" i="0" u="none" baseline="0" dirty="0"/>
              <a:t>module, vous devrez </a:t>
            </a:r>
            <a:r>
              <a:rPr lang="fr-FR" b="1" i="0" u="none" baseline="0" dirty="0"/>
              <a:t>vous rendre dans le ou les locaux de stockage</a:t>
            </a:r>
            <a:r>
              <a:rPr lang="fr-FR" b="0" i="0" u="none" baseline="0" dirty="0"/>
              <a:t> et corroborer les informations qui vous auront été communiquées pendant </a:t>
            </a:r>
            <a:r>
              <a:rPr lang="fr-FR" b="0" i="0" u="none" baseline="0" dirty="0" smtClean="0"/>
              <a:t>l’entretien</a:t>
            </a:r>
            <a:r>
              <a:rPr lang="fr-FR" b="0" i="0" u="none" baseline="0" dirty="0"/>
              <a:t>. </a:t>
            </a:r>
          </a:p>
          <a:p>
            <a:pPr marL="0" indent="0">
              <a:buNone/>
            </a:pPr>
            <a:r>
              <a:rPr lang="fr-FR" b="0" i="0" u="none" baseline="0" dirty="0"/>
              <a:t>***</a:t>
            </a:r>
            <a:r>
              <a:rPr lang="fr-FR" b="1" i="0" u="none" baseline="0" dirty="0" smtClean="0"/>
              <a:t>C’est </a:t>
            </a:r>
            <a:r>
              <a:rPr lang="fr-FR" b="1" i="0" u="none" baseline="0" dirty="0"/>
              <a:t>le seul module où la vérification des </a:t>
            </a:r>
            <a:r>
              <a:rPr lang="fr-FR" b="1" dirty="0"/>
              <a:t>locaux </a:t>
            </a:r>
            <a:r>
              <a:rPr lang="fr-FR" b="1" i="0" u="none" baseline="0" dirty="0"/>
              <a:t>aura lieu pendant </a:t>
            </a:r>
            <a:r>
              <a:rPr lang="fr-FR" b="1" i="0" u="none" baseline="0" dirty="0" smtClean="0"/>
              <a:t>l’entretien</a:t>
            </a:r>
            <a:r>
              <a:rPr lang="fr-FR" b="0" i="0" u="none" baseline="0" dirty="0" smtClean="0"/>
              <a:t> </a:t>
            </a:r>
            <a:r>
              <a:rPr lang="fr-FR" b="0" i="0" u="none" baseline="0" dirty="0"/>
              <a:t>plutôt </a:t>
            </a:r>
            <a:r>
              <a:rPr lang="fr-FR" b="0" i="0" u="none" baseline="0" dirty="0" smtClean="0"/>
              <a:t>qu’en </a:t>
            </a:r>
            <a:r>
              <a:rPr lang="fr-FR" b="0" i="0" u="none" baseline="0" dirty="0"/>
              <a:t>fin </a:t>
            </a:r>
            <a:r>
              <a:rPr lang="fr-FR" b="0" i="0" u="none" baseline="0" dirty="0" smtClean="0"/>
              <a:t>d’entretien</a:t>
            </a:r>
            <a:r>
              <a:rPr lang="fr-FR" b="0" i="0" u="none" baseline="0" dirty="0"/>
              <a:t>.***</a:t>
            </a:r>
          </a:p>
          <a:p>
            <a:pPr marL="0" indent="0">
              <a:buNone/>
            </a:pPr>
            <a:r>
              <a:rPr lang="fr-FR" b="0" i="0" u="none" baseline="0" dirty="0"/>
              <a:t>Motif </a:t>
            </a:r>
            <a:r>
              <a:rPr lang="fr-FR" b="0" i="0" u="none" baseline="0" dirty="0" smtClean="0"/>
              <a:t>:  Veiller </a:t>
            </a:r>
            <a:r>
              <a:rPr lang="fr-FR" b="0" i="0" u="none" baseline="0" dirty="0"/>
              <a:t>à ce que les produits pharmaceutiques soient stockés </a:t>
            </a:r>
            <a:r>
              <a:rPr lang="fr-FR" dirty="0"/>
              <a:t>de façon à ne pas altérer leur qualité</a:t>
            </a:r>
            <a:r>
              <a:rPr lang="fr-FR" dirty="0" smtClean="0"/>
              <a:t>.</a:t>
            </a:r>
            <a:endParaRPr lang="fr-FR" b="0" i="0" u="none" baseline="0" dirty="0"/>
          </a:p>
        </p:txBody>
      </p:sp>
      <p:sp>
        <p:nvSpPr>
          <p:cNvPr id="4" name="Date Placeholder 3"/>
          <p:cNvSpPr>
            <a:spLocks noGrp="1"/>
          </p:cNvSpPr>
          <p:nvPr>
            <p:ph type="dt" sz="half" idx="10"/>
          </p:nvPr>
        </p:nvSpPr>
        <p:spPr/>
        <p:txBody>
          <a:bodyPr/>
          <a:lstStyle/>
          <a:p>
            <a:pPr algn="l" rtl="0"/>
            <a:fld id="{A6AEEAA2-2F67-4062-B14C-C3C049024CFE}"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70</a:t>
            </a:fld>
            <a:endParaRPr lang="fr-FR"/>
          </a:p>
        </p:txBody>
      </p:sp>
    </p:spTree>
    <p:custDataLst>
      <p:tags r:id="rId1"/>
    </p:custDataLst>
    <p:extLst>
      <p:ext uri="{BB962C8B-B14F-4D97-AF65-F5344CB8AC3E}">
        <p14:creationId xmlns:p14="http://schemas.microsoft.com/office/powerpoint/2010/main" val="28017774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772400" cy="838200"/>
          </a:xfrm>
        </p:spPr>
        <p:txBody>
          <a:bodyPr>
            <a:normAutofit fontScale="90000"/>
          </a:bodyPr>
          <a:lstStyle/>
          <a:p>
            <a:pPr algn="l" rtl="0"/>
            <a:r>
              <a:rPr lang="fr-FR" b="1" i="0" u="none" baseline="0" dirty="0"/>
              <a:t>Système </a:t>
            </a:r>
            <a:r>
              <a:rPr lang="fr-FR" b="1" i="0" u="none" baseline="0" dirty="0" smtClean="0"/>
              <a:t>d’information </a:t>
            </a:r>
            <a:r>
              <a:rPr lang="fr-FR" b="1" i="0" u="none" baseline="0" dirty="0"/>
              <a:t>de la gestion logistique (SIGL) – partout !</a:t>
            </a:r>
          </a:p>
        </p:txBody>
      </p:sp>
      <p:sp>
        <p:nvSpPr>
          <p:cNvPr id="3" name="Content Placeholder 2"/>
          <p:cNvSpPr>
            <a:spLocks noGrp="1"/>
          </p:cNvSpPr>
          <p:nvPr>
            <p:ph idx="1"/>
          </p:nvPr>
        </p:nvSpPr>
        <p:spPr>
          <a:xfrm>
            <a:off x="152400" y="1219201"/>
            <a:ext cx="8534400" cy="5495544"/>
          </a:xfrm>
        </p:spPr>
        <p:txBody>
          <a:bodyPr>
            <a:normAutofit fontScale="92500" lnSpcReduction="20000"/>
          </a:bodyPr>
          <a:lstStyle/>
          <a:p>
            <a:pPr algn="l" rtl="0"/>
            <a:r>
              <a:rPr lang="fr-FR" b="1" i="0" u="none" baseline="0" dirty="0"/>
              <a:t>HÔPITAL DE RÉFÉRENCE : </a:t>
            </a:r>
            <a:r>
              <a:rPr lang="fr-FR" b="0" i="0" u="none" baseline="0" dirty="0" smtClean="0"/>
              <a:t>S’entretenir </a:t>
            </a:r>
            <a:r>
              <a:rPr lang="fr-FR" b="0" i="0" u="none" baseline="0" dirty="0"/>
              <a:t>avec le responsable du local de stockage, si celui-ci est disponible. Dans le cas contraire, </a:t>
            </a:r>
            <a:r>
              <a:rPr lang="fr-FR" b="0" i="0" u="none" baseline="0" dirty="0" smtClean="0"/>
              <a:t>s’entretenir </a:t>
            </a:r>
            <a:r>
              <a:rPr lang="fr-FR" b="0" i="0" u="none" baseline="0" dirty="0"/>
              <a:t>avec le responsable adjoint du local de stockage, le responsable des systèmes de </a:t>
            </a:r>
            <a:r>
              <a:rPr lang="fr-FR" b="0" i="0" u="none" baseline="0" dirty="0" smtClean="0"/>
              <a:t>données/d’information</a:t>
            </a:r>
            <a:r>
              <a:rPr lang="fr-FR" b="0" i="0" u="none" baseline="0" dirty="0"/>
              <a:t>, ou toute autre personne responsable ou au fait des processus SIGL de </a:t>
            </a:r>
            <a:r>
              <a:rPr lang="fr-FR" b="0" i="0" u="none" baseline="0" dirty="0" smtClean="0"/>
              <a:t>l’hôpital</a:t>
            </a:r>
            <a:r>
              <a:rPr lang="fr-FR" b="0" i="0" u="none" baseline="0" dirty="0"/>
              <a:t>.</a:t>
            </a:r>
          </a:p>
          <a:p>
            <a:r>
              <a:rPr lang="fr-FR" b="1" i="0" u="none" baseline="0" dirty="0"/>
              <a:t>POINTS DE PRESTATION DE SERVICES : </a:t>
            </a:r>
            <a:r>
              <a:rPr lang="fr-FR" b="0" i="0" u="none" baseline="0" dirty="0" smtClean="0"/>
              <a:t>S’entretenir </a:t>
            </a:r>
            <a:r>
              <a:rPr lang="fr-FR" b="0" i="0" u="none" baseline="0" dirty="0"/>
              <a:t>avec le responsable du local de stockage, si celui-ci est disponible. Dans le cas contraire, </a:t>
            </a:r>
            <a:r>
              <a:rPr lang="fr-FR" b="0" i="0" u="none" baseline="0" dirty="0" smtClean="0"/>
              <a:t>s’entretenir </a:t>
            </a:r>
            <a:r>
              <a:rPr lang="fr-FR" b="0" i="0" u="none" baseline="0" dirty="0"/>
              <a:t>avec le responsable adjoint du local de stockage, un opérateur de saisie ou toute personne </a:t>
            </a:r>
            <a:r>
              <a:rPr lang="fr-FR" dirty="0"/>
              <a:t>qui connaît bien les processus </a:t>
            </a:r>
            <a:r>
              <a:rPr lang="fr-FR" b="0" i="0" u="none" baseline="0" dirty="0"/>
              <a:t>SIGL de </a:t>
            </a:r>
            <a:r>
              <a:rPr lang="fr-FR" b="0" i="0" u="none" baseline="0" dirty="0" smtClean="0"/>
              <a:t>l’établissement</a:t>
            </a:r>
            <a:r>
              <a:rPr lang="fr-FR" b="0" i="0" u="none" baseline="0" dirty="0"/>
              <a:t>.  Dans le cas des postes de santé de moindre importance, la responsabilité du SIGL peut être associée à </a:t>
            </a:r>
            <a:r>
              <a:rPr lang="fr-FR" b="0" i="0" u="none" baseline="0" dirty="0" smtClean="0"/>
              <a:t>d’autres </a:t>
            </a:r>
            <a:r>
              <a:rPr lang="fr-FR" b="0" i="0" u="none" baseline="0" dirty="0"/>
              <a:t>missions, ou peut incomber au responsable des points de prestation de services, au responsable de la pharmacie ou au cadre infirmier.</a:t>
            </a:r>
          </a:p>
          <a:p>
            <a:pPr marL="0" indent="0" algn="l" rtl="0">
              <a:buNone/>
            </a:pPr>
            <a:r>
              <a:rPr lang="fr-FR" b="0" i="0" u="none" baseline="0" dirty="0"/>
              <a:t>Motif ?</a:t>
            </a:r>
          </a:p>
          <a:p>
            <a:pPr algn="l" rtl="0"/>
            <a:r>
              <a:rPr lang="fr-FR" b="0" i="0" u="none" baseline="0" dirty="0"/>
              <a:t>Veiller à ce que les outils et guides disponibles permettent à un site de commander le produit nécessaire à temps. </a:t>
            </a:r>
          </a:p>
          <a:p>
            <a:pPr marL="0" indent="0" algn="l" rtl="0">
              <a:buNone/>
            </a:pPr>
            <a:r>
              <a:rPr lang="fr-FR" b="0" i="0" u="none" baseline="0" dirty="0"/>
              <a:t>Validation ?</a:t>
            </a:r>
          </a:p>
          <a:p>
            <a:pPr algn="l" rtl="0"/>
            <a:r>
              <a:rPr lang="fr-FR" b="0" i="0" u="none" baseline="0" dirty="0"/>
              <a:t>Procédures opérationnelles standard/directives pour le SIGL, preuve du suivi de la performance du SIGL et évaluation de la qualité des données. </a:t>
            </a:r>
          </a:p>
        </p:txBody>
      </p:sp>
      <p:sp>
        <p:nvSpPr>
          <p:cNvPr id="4" name="Date Placeholder 3"/>
          <p:cNvSpPr>
            <a:spLocks noGrp="1"/>
          </p:cNvSpPr>
          <p:nvPr>
            <p:ph type="dt" sz="half" idx="10"/>
          </p:nvPr>
        </p:nvSpPr>
        <p:spPr/>
        <p:txBody>
          <a:bodyPr/>
          <a:lstStyle/>
          <a:p>
            <a:pPr algn="l" rtl="0"/>
            <a:fld id="{A6AEEAA2-2F67-4062-B14C-C3C049024CFE}"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71</a:t>
            </a:fld>
            <a:endParaRPr lang="fr-FR"/>
          </a:p>
        </p:txBody>
      </p:sp>
    </p:spTree>
    <p:custDataLst>
      <p:tags r:id="rId1"/>
    </p:custDataLst>
    <p:extLst>
      <p:ext uri="{BB962C8B-B14F-4D97-AF65-F5344CB8AC3E}">
        <p14:creationId xmlns:p14="http://schemas.microsoft.com/office/powerpoint/2010/main" val="32353320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7772400" cy="685800"/>
          </a:xfrm>
        </p:spPr>
        <p:txBody>
          <a:bodyPr/>
          <a:lstStyle/>
          <a:p>
            <a:pPr algn="l" rtl="0"/>
            <a:r>
              <a:rPr lang="fr-FR" b="1" i="0" u="none" baseline="0" dirty="0"/>
              <a:t>Gestion des déchets – partout !</a:t>
            </a:r>
          </a:p>
        </p:txBody>
      </p:sp>
      <p:sp>
        <p:nvSpPr>
          <p:cNvPr id="3" name="Content Placeholder 2"/>
          <p:cNvSpPr>
            <a:spLocks noGrp="1"/>
          </p:cNvSpPr>
          <p:nvPr>
            <p:ph idx="1"/>
          </p:nvPr>
        </p:nvSpPr>
        <p:spPr>
          <a:xfrm>
            <a:off x="304800" y="762000"/>
            <a:ext cx="8686800" cy="4114800"/>
          </a:xfrm>
        </p:spPr>
        <p:txBody>
          <a:bodyPr>
            <a:normAutofit lnSpcReduction="10000"/>
          </a:bodyPr>
          <a:lstStyle/>
          <a:p>
            <a:pPr algn="l" rtl="0"/>
            <a:r>
              <a:rPr lang="fr-FR" b="1" i="0" u="none" baseline="0" dirty="0"/>
              <a:t>HÔPITAL DE RÉFÉRENCE ET POINTS DE PRESTATION DE SERVICES :</a:t>
            </a:r>
            <a:r>
              <a:rPr lang="fr-FR" b="0" i="0" u="none" baseline="0" dirty="0"/>
              <a:t> </a:t>
            </a:r>
            <a:r>
              <a:rPr lang="fr-FR" b="0" i="0" u="none" baseline="0" dirty="0" smtClean="0"/>
              <a:t>s’entretenir </a:t>
            </a:r>
            <a:r>
              <a:rPr lang="fr-FR" b="0" i="0" u="none" baseline="0" dirty="0"/>
              <a:t>avec le responsable du local de stockage ou le responsable de la pharmacie, si celui-ci est disponible. Dans le cas contraire, interrogez un autre cadre compétent en matière de processus de gestion des déchets. Pour un point de prestation de services de taille plus modeste, la personne responsable est le plus souvent le directeur de ce point de prestation de services.</a:t>
            </a:r>
          </a:p>
          <a:p>
            <a:pPr marL="0" indent="0" algn="l" rtl="0">
              <a:buNone/>
            </a:pPr>
            <a:r>
              <a:rPr lang="fr-FR" b="0" i="0" u="none" baseline="0" dirty="0"/>
              <a:t>Motif ?</a:t>
            </a:r>
          </a:p>
          <a:p>
            <a:pPr algn="l" rtl="0"/>
            <a:r>
              <a:rPr lang="fr-FR" b="0" i="0" u="none" baseline="0" dirty="0"/>
              <a:t>Garantir que le plan national de gestion des déchets est respecté et que les produits non utilisables sont mis en quarantaine.</a:t>
            </a:r>
          </a:p>
          <a:p>
            <a:pPr marL="0" indent="0" algn="l" rtl="0">
              <a:buNone/>
            </a:pPr>
            <a:r>
              <a:rPr lang="fr-FR" b="0" i="0" u="none" baseline="0" dirty="0"/>
              <a:t>Validation ?</a:t>
            </a:r>
          </a:p>
          <a:p>
            <a:pPr algn="l" rtl="0"/>
            <a:r>
              <a:rPr lang="fr-FR" b="0" i="0" u="none" baseline="0" dirty="0"/>
              <a:t>Procédures opérationnelles standard, </a:t>
            </a:r>
          </a:p>
        </p:txBody>
      </p:sp>
      <p:sp>
        <p:nvSpPr>
          <p:cNvPr id="4" name="Date Placeholder 3"/>
          <p:cNvSpPr>
            <a:spLocks noGrp="1"/>
          </p:cNvSpPr>
          <p:nvPr>
            <p:ph type="dt" sz="half" idx="10"/>
          </p:nvPr>
        </p:nvSpPr>
        <p:spPr/>
        <p:txBody>
          <a:bodyPr/>
          <a:lstStyle/>
          <a:p>
            <a:pPr algn="l" rtl="0"/>
            <a:fld id="{A6AEEAA2-2F67-4062-B14C-C3C049024CFE}"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72</a:t>
            </a:fld>
            <a:endParaRPr lang="fr-FR"/>
          </a:p>
        </p:txBody>
      </p:sp>
      <p:pic>
        <p:nvPicPr>
          <p:cNvPr id="19458" name="Picture 2" descr="Image result for waste management sharps disposal"/>
          <p:cNvPicPr>
            <a:picLocks noChangeAspect="1" noChangeArrowheads="1"/>
          </p:cNvPicPr>
          <p:nvPr/>
        </p:nvPicPr>
        <p:blipFill rotWithShape="1">
          <a:blip r:embed="rId3">
            <a:extLst>
              <a:ext uri="{28A0092B-C50C-407E-A947-70E740481C1C}">
                <a14:useLocalDpi xmlns:a14="http://schemas.microsoft.com/office/drawing/2010/main" val="0"/>
              </a:ext>
            </a:extLst>
          </a:blip>
          <a:srcRect l="7306" t="42808" r="8694" b="8784"/>
          <a:stretch/>
        </p:blipFill>
        <p:spPr bwMode="auto">
          <a:xfrm>
            <a:off x="1295400" y="4742543"/>
            <a:ext cx="6553201" cy="197636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726315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359733"/>
            <a:ext cx="7239000" cy="3539430"/>
          </a:xfrm>
        </p:spPr>
        <p:txBody>
          <a:bodyPr/>
          <a:lstStyle/>
          <a:p>
            <a:r>
              <a:rPr lang="fr-FR" b="0" i="0" u="none" baseline="0" dirty="0"/>
              <a:t>ACTIVITÉ DE </a:t>
            </a:r>
            <a:r>
              <a:rPr lang="fr-FR" b="0" i="0" u="none" baseline="0" dirty="0" smtClean="0"/>
              <a:t>L’OUTIL </a:t>
            </a:r>
            <a:r>
              <a:rPr lang="fr-FR" b="0" i="0" u="none" baseline="0" dirty="0"/>
              <a:t>NSCA</a:t>
            </a:r>
            <a:r>
              <a:rPr lang="fr-FR" dirty="0"/>
              <a:t/>
            </a:r>
            <a:br>
              <a:rPr lang="fr-FR" dirty="0"/>
            </a:br>
            <a:r>
              <a:rPr lang="fr-FR" dirty="0"/>
              <a:t/>
            </a:r>
            <a:br>
              <a:rPr lang="fr-FR" dirty="0"/>
            </a:br>
            <a:r>
              <a:rPr lang="fr-FR" b="0" i="0" u="none" baseline="0" dirty="0"/>
              <a:t>Jeu de rôle </a:t>
            </a:r>
            <a:r>
              <a:rPr lang="fr-FR" dirty="0"/>
              <a:t>sur le modèle CMM</a:t>
            </a:r>
            <a:r>
              <a:rPr lang="fr-FR" i="1" dirty="0"/>
              <a:t/>
            </a:r>
            <a:br>
              <a:rPr lang="fr-FR" i="1" dirty="0"/>
            </a:br>
            <a:r>
              <a:rPr lang="fr-FR" i="1" dirty="0"/>
              <a:t/>
            </a:r>
            <a:br>
              <a:rPr lang="fr-FR" i="1" dirty="0"/>
            </a:br>
            <a:r>
              <a:rPr lang="fr-FR" dirty="0"/>
              <a:t/>
            </a:r>
            <a:br>
              <a:rPr lang="fr-FR" dirty="0"/>
            </a:br>
            <a:r>
              <a:rPr lang="fr-FR" i="1" dirty="0"/>
              <a:t/>
            </a:r>
            <a:br>
              <a:rPr lang="fr-FR" i="1" dirty="0"/>
            </a:br>
            <a:endParaRPr lang="fr-FR"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fld id="{C3349C05-927F-3348-96DF-9086CF2761D6}" type="datetime1">
              <a:rPr lang="en-US"/>
              <a:pPr algn="l" rtl="0">
                <a:defRPr/>
              </a:pPr>
              <a:t>4/25/2019</a:t>
            </a:fld>
            <a:endParaRPr lang="fr-FR"/>
          </a:p>
        </p:txBody>
      </p:sp>
      <p:sp>
        <p:nvSpPr>
          <p:cNvPr id="5" name="Slide Number Placeholder 4"/>
          <p:cNvSpPr>
            <a:spLocks noGrp="1"/>
          </p:cNvSpPr>
          <p:nvPr>
            <p:ph type="sldNum" sz="quarter" idx="12"/>
          </p:nvPr>
        </p:nvSpPr>
        <p:spPr/>
        <p:txBody>
          <a:bodyPr/>
          <a:lstStyle/>
          <a:p>
            <a:pPr algn="r" rtl="0">
              <a:defRPr/>
            </a:pPr>
            <a:fld id="{42782948-4DBE-204D-AB9E-B65E067054AE}" type="slidenum">
              <a:rPr/>
              <a:pPr>
                <a:defRPr/>
              </a:pPr>
              <a:t>73</a:t>
            </a:fld>
            <a:endParaRPr lang="fr-FR"/>
          </a:p>
        </p:txBody>
      </p:sp>
    </p:spTree>
    <p:custDataLst>
      <p:tags r:id="rId1"/>
    </p:custDataLst>
    <p:extLst>
      <p:ext uri="{BB962C8B-B14F-4D97-AF65-F5344CB8AC3E}">
        <p14:creationId xmlns:p14="http://schemas.microsoft.com/office/powerpoint/2010/main" val="817225025"/>
      </p:ext>
    </p:ext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404121"/>
            <a:ext cx="7772400" cy="609600"/>
          </a:xfrm>
        </p:spPr>
        <p:txBody>
          <a:bodyPr/>
          <a:lstStyle/>
          <a:p>
            <a:pPr algn="l" rtl="0"/>
            <a:r>
              <a:rPr lang="fr-FR" b="1" i="0" u="none" baseline="0"/>
              <a:t>Instructions pour le jeu de rôle</a:t>
            </a:r>
          </a:p>
        </p:txBody>
      </p:sp>
      <p:sp>
        <p:nvSpPr>
          <p:cNvPr id="3" name="Content Placeholder 2"/>
          <p:cNvSpPr>
            <a:spLocks noGrp="1"/>
          </p:cNvSpPr>
          <p:nvPr>
            <p:ph idx="1"/>
          </p:nvPr>
        </p:nvSpPr>
        <p:spPr>
          <a:xfrm>
            <a:off x="457504" y="1219200"/>
            <a:ext cx="8001000" cy="5105400"/>
          </a:xfrm>
        </p:spPr>
        <p:txBody>
          <a:bodyPr>
            <a:normAutofit/>
          </a:bodyPr>
          <a:lstStyle/>
          <a:p>
            <a:pPr marL="514350" indent="-514350" algn="l" rtl="0">
              <a:buFont typeface="+mj-lt"/>
              <a:buAutoNum type="arabicPeriod"/>
            </a:pPr>
            <a:r>
              <a:rPr lang="fr-FR" sz="2800" b="0" i="0" u="none" baseline="0" dirty="0"/>
              <a:t>Trouvez-vous un partenaire.</a:t>
            </a:r>
          </a:p>
          <a:p>
            <a:pPr marL="514350" indent="-514350">
              <a:buFont typeface="+mj-lt"/>
              <a:buAutoNum type="arabicPeriod"/>
            </a:pPr>
            <a:r>
              <a:rPr lang="fr-FR" sz="2800" b="0" i="0" u="none" baseline="0" dirty="0"/>
              <a:t>Décidez ensemble de celui qui jouera le rôle </a:t>
            </a:r>
            <a:r>
              <a:rPr lang="fr-FR" sz="2800" b="0" i="0" u="none" baseline="0" dirty="0" smtClean="0"/>
              <a:t/>
            </a:r>
            <a:br>
              <a:rPr lang="fr-FR" sz="2800" b="0" i="0" u="none" baseline="0" dirty="0" smtClean="0"/>
            </a:br>
            <a:r>
              <a:rPr lang="fr-FR" sz="2800" b="0" i="0" u="none" baseline="0" dirty="0" smtClean="0"/>
              <a:t>de </a:t>
            </a:r>
            <a:r>
              <a:rPr lang="fr-FR" sz="2800" dirty="0" smtClean="0"/>
              <a:t>l’enquêteur </a:t>
            </a:r>
            <a:r>
              <a:rPr lang="fr-FR" sz="2800" b="0" i="0" u="none" baseline="0" dirty="0"/>
              <a:t>et de celui qui jouera le rôle de la personne </a:t>
            </a:r>
            <a:r>
              <a:rPr lang="fr-FR" sz="2800" dirty="0"/>
              <a:t>interrogée.</a:t>
            </a:r>
            <a:endParaRPr lang="fr-FR" sz="2800" b="0" i="0" u="none" baseline="0" dirty="0"/>
          </a:p>
          <a:p>
            <a:pPr marL="514350" indent="-514350">
              <a:buFont typeface="+mj-lt"/>
              <a:buAutoNum type="arabicPeriod"/>
            </a:pPr>
            <a:r>
              <a:rPr lang="fr-FR" sz="2800" b="0" i="0" u="none" baseline="0" dirty="0" smtClean="0"/>
              <a:t>L</a:t>
            </a:r>
            <a:r>
              <a:rPr lang="fr-FR" sz="2800" dirty="0" smtClean="0"/>
              <a:t>’enquêteur </a:t>
            </a:r>
            <a:r>
              <a:rPr lang="fr-FR" sz="2800" b="0" i="0" u="none" baseline="0" dirty="0"/>
              <a:t>choisit un module CMM et la personne </a:t>
            </a:r>
            <a:r>
              <a:rPr lang="fr-FR" sz="2800" dirty="0"/>
              <a:t>interrogée </a:t>
            </a:r>
            <a:r>
              <a:rPr lang="fr-FR" sz="2800" b="0" i="0" u="none" baseline="0" dirty="0"/>
              <a:t>répond aux questions comme si/elle se trouvait sur un site.</a:t>
            </a:r>
          </a:p>
          <a:p>
            <a:pPr marL="514350" indent="-514350" algn="l" rtl="0">
              <a:buFont typeface="+mj-lt"/>
              <a:buAutoNum type="arabicPeriod"/>
            </a:pPr>
            <a:r>
              <a:rPr lang="fr-FR" sz="2800" b="0" i="0" u="none" baseline="0" dirty="0"/>
              <a:t>Terminez le module.  </a:t>
            </a:r>
          </a:p>
          <a:p>
            <a:pPr marL="514350" indent="-514350">
              <a:buFont typeface="+mj-lt"/>
              <a:buAutoNum type="arabicPeriod"/>
            </a:pPr>
            <a:r>
              <a:rPr lang="fr-FR" sz="2800" b="0" i="0" u="none" baseline="0" dirty="0"/>
              <a:t>Changez de rôle.  </a:t>
            </a:r>
            <a:r>
              <a:rPr lang="fr-FR" sz="2800" b="0" i="0" u="none" baseline="0" dirty="0" smtClean="0"/>
              <a:t>L</a:t>
            </a:r>
            <a:r>
              <a:rPr lang="fr-FR" sz="2800" dirty="0" smtClean="0"/>
              <a:t>’enquêteur </a:t>
            </a:r>
            <a:r>
              <a:rPr lang="fr-FR" sz="2800" b="0" i="0" u="none" baseline="0" dirty="0"/>
              <a:t>devient la personne </a:t>
            </a:r>
            <a:r>
              <a:rPr lang="fr-FR" sz="2800" dirty="0"/>
              <a:t>interrogée </a:t>
            </a:r>
            <a:r>
              <a:rPr lang="fr-FR" sz="2800" b="0" i="0" u="none" baseline="0" dirty="0"/>
              <a:t>, et vice versa.</a:t>
            </a:r>
          </a:p>
        </p:txBody>
      </p:sp>
      <p:sp>
        <p:nvSpPr>
          <p:cNvPr id="4" name="Date Placeholder 3"/>
          <p:cNvSpPr>
            <a:spLocks noGrp="1"/>
          </p:cNvSpPr>
          <p:nvPr>
            <p:ph type="dt" sz="half" idx="10"/>
          </p:nvPr>
        </p:nvSpPr>
        <p:spPr/>
        <p:txBody>
          <a:bodyPr/>
          <a:lstStyle/>
          <a:p>
            <a:pPr algn="l" rtl="0"/>
            <a:fld id="{02DF3F38-FF01-4A69-B0AE-ECA27FEB5142}"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74</a:t>
            </a:fld>
            <a:endParaRPr lang="fr-FR"/>
          </a:p>
        </p:txBody>
      </p:sp>
    </p:spTree>
    <p:custDataLst>
      <p:tags r:id="rId1"/>
    </p:custDataLst>
    <p:extLst>
      <p:ext uri="{BB962C8B-B14F-4D97-AF65-F5344CB8AC3E}">
        <p14:creationId xmlns:p14="http://schemas.microsoft.com/office/powerpoint/2010/main" val="599085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67200"/>
            <a:ext cx="7239000" cy="2062103"/>
          </a:xfrm>
        </p:spPr>
        <p:txBody>
          <a:bodyPr/>
          <a:lstStyle/>
          <a:p>
            <a:pPr algn="l" rtl="0"/>
            <a:r>
              <a:rPr lang="fr-FR" b="0" i="0" u="none" baseline="0"/>
              <a:t>Indicateurs clés de performance</a:t>
            </a:r>
            <a:r>
              <a:rPr lang="fr-FR"/>
              <a:t/>
            </a:r>
            <a:br>
              <a:rPr lang="fr-FR"/>
            </a:br>
            <a:r>
              <a:rPr lang="fr-FR"/>
              <a:t/>
            </a:r>
            <a:br>
              <a:rPr lang="fr-FR"/>
            </a:br>
            <a:r>
              <a:rPr lang="fr-FR"/>
              <a:t/>
            </a:r>
            <a:br>
              <a:rPr lang="fr-FR"/>
            </a:br>
            <a:r>
              <a:rPr lang="fr-FR" b="0" i="1" u="none" baseline="0"/>
              <a:t>Nom, Poste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fld id="{C3349C05-927F-3348-96DF-9086CF2761D6}" type="datetime1">
              <a:rPr lang="en-US"/>
              <a:pPr algn="l" rtl="0">
                <a:defRPr/>
              </a:pPr>
              <a:t>4/25/2019</a:t>
            </a:fld>
            <a:endParaRPr lang="fr-FR"/>
          </a:p>
        </p:txBody>
      </p:sp>
      <p:sp>
        <p:nvSpPr>
          <p:cNvPr id="5" name="Slide Number Placeholder 4"/>
          <p:cNvSpPr>
            <a:spLocks noGrp="1"/>
          </p:cNvSpPr>
          <p:nvPr>
            <p:ph type="sldNum" sz="quarter" idx="12"/>
          </p:nvPr>
        </p:nvSpPr>
        <p:spPr/>
        <p:txBody>
          <a:bodyPr/>
          <a:lstStyle/>
          <a:p>
            <a:pPr algn="r" rtl="0">
              <a:defRPr/>
            </a:pPr>
            <a:fld id="{42782948-4DBE-204D-AB9E-B65E067054AE}" type="slidenum">
              <a:rPr/>
              <a:pPr>
                <a:defRPr/>
              </a:pPr>
              <a:t>75</a:t>
            </a:fld>
            <a:endParaRPr lang="fr-FR"/>
          </a:p>
        </p:txBody>
      </p:sp>
    </p:spTree>
    <p:custDataLst>
      <p:tags r:id="rId1"/>
    </p:custDataLst>
    <p:extLst>
      <p:ext uri="{BB962C8B-B14F-4D97-AF65-F5344CB8AC3E}">
        <p14:creationId xmlns:p14="http://schemas.microsoft.com/office/powerpoint/2010/main" val="2954652482"/>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404121"/>
            <a:ext cx="7772400" cy="609600"/>
          </a:xfrm>
        </p:spPr>
        <p:txBody>
          <a:bodyPr>
            <a:normAutofit fontScale="90000"/>
          </a:bodyPr>
          <a:lstStyle/>
          <a:p>
            <a:pPr algn="l" rtl="0"/>
            <a:r>
              <a:rPr lang="fr-FR" b="1" i="0" u="none" baseline="0" dirty="0"/>
              <a:t>Critères pour </a:t>
            </a:r>
            <a:r>
              <a:rPr lang="fr-FR" b="1" i="0" u="none" baseline="0" dirty="0" smtClean="0"/>
              <a:t>l’inclusion </a:t>
            </a:r>
            <a:r>
              <a:rPr lang="fr-FR" b="1" i="0" u="none" baseline="0" dirty="0"/>
              <a:t>de KPI supplémentaires</a:t>
            </a:r>
          </a:p>
        </p:txBody>
      </p:sp>
      <p:sp>
        <p:nvSpPr>
          <p:cNvPr id="3" name="Content Placeholder 2"/>
          <p:cNvSpPr>
            <a:spLocks noGrp="1"/>
          </p:cNvSpPr>
          <p:nvPr>
            <p:ph idx="1"/>
          </p:nvPr>
        </p:nvSpPr>
        <p:spPr>
          <a:xfrm>
            <a:off x="457504" y="1219200"/>
            <a:ext cx="8001000" cy="5105400"/>
          </a:xfrm>
        </p:spPr>
        <p:txBody>
          <a:bodyPr>
            <a:normAutofit fontScale="92500" lnSpcReduction="10000"/>
          </a:bodyPr>
          <a:lstStyle/>
          <a:p>
            <a:pPr marL="0" indent="0">
              <a:buNone/>
            </a:pPr>
            <a:r>
              <a:rPr lang="fr-FR" sz="2800" b="0" i="0" u="none" baseline="0" dirty="0"/>
              <a:t>Les KPI de base sont toujours </a:t>
            </a:r>
            <a:r>
              <a:rPr lang="fr-FR" sz="2800" dirty="0"/>
              <a:t>calculés, </a:t>
            </a:r>
            <a:r>
              <a:rPr lang="fr-FR" sz="2800" b="0" i="0" u="none" baseline="0" dirty="0"/>
              <a:t>mais les KPI facultatifs peuvent être exclus et </a:t>
            </a:r>
            <a:r>
              <a:rPr lang="fr-FR" sz="2800" b="0" i="0" u="none" baseline="0" dirty="0" smtClean="0"/>
              <a:t>d’autres </a:t>
            </a:r>
            <a:r>
              <a:rPr lang="fr-FR" sz="2800" b="0" i="0" u="none" baseline="0" dirty="0"/>
              <a:t>KPI peuvent être ajoutés </a:t>
            </a:r>
            <a:r>
              <a:rPr lang="fr-FR" sz="2800" b="0" i="0" u="none" baseline="0" dirty="0" smtClean="0"/>
              <a:t>s’ils </a:t>
            </a:r>
            <a:r>
              <a:rPr lang="fr-FR" sz="2800" b="0" i="0" u="none" baseline="0" dirty="0"/>
              <a:t>répondent aux critères suivants :</a:t>
            </a:r>
          </a:p>
          <a:p>
            <a:pPr algn="l" rtl="0"/>
            <a:r>
              <a:rPr lang="fr-FR" sz="2800" b="0" i="0" u="none" baseline="0" dirty="0"/>
              <a:t>Les données doivent être disponibles, uniformes dans leur définition et standardisées pour leur collecte.</a:t>
            </a:r>
          </a:p>
          <a:p>
            <a:pPr algn="l" rtl="0"/>
            <a:r>
              <a:rPr lang="fr-FR" sz="2800" b="0" i="0" u="none" baseline="0" dirty="0"/>
              <a:t>Les données ne peuvent pas être disparates – une comparaison doit pouvoir être établie entre les sites et différentes heures.</a:t>
            </a:r>
          </a:p>
          <a:p>
            <a:pPr algn="l" rtl="0"/>
            <a:r>
              <a:rPr lang="fr-FR" sz="2800" b="0" i="0" u="none" baseline="0" dirty="0"/>
              <a:t>Les données issues </a:t>
            </a:r>
            <a:r>
              <a:rPr lang="fr-FR" sz="2800" b="0" i="0" u="none" baseline="0" dirty="0" smtClean="0"/>
              <a:t>d’une </a:t>
            </a:r>
            <a:r>
              <a:rPr lang="fr-FR" sz="2800" b="0" i="0" u="none" baseline="0" dirty="0"/>
              <a:t>métrique calculée doivent être exploitables pour </a:t>
            </a:r>
            <a:r>
              <a:rPr lang="fr-FR" sz="2800" b="0" i="0" u="none" baseline="0" dirty="0" smtClean="0"/>
              <a:t>l’amélioration </a:t>
            </a:r>
            <a:r>
              <a:rPr lang="fr-FR" sz="2800" b="0" i="0" u="none" baseline="0" dirty="0"/>
              <a:t>des performances.</a:t>
            </a:r>
          </a:p>
          <a:p>
            <a:pPr algn="l" rtl="0"/>
            <a:r>
              <a:rPr lang="fr-FR" sz="2800" b="0" i="0" u="none" baseline="0" dirty="0"/>
              <a:t>La métrique doit être réévaluée régulièrement par le </a:t>
            </a:r>
            <a:r>
              <a:rPr lang="fr-FR" sz="2800" b="0" i="0" u="none" baseline="0" dirty="0" smtClean="0"/>
              <a:t>gouvernement</a:t>
            </a:r>
            <a:r>
              <a:rPr lang="fr-FR" sz="2800" b="0" i="0" u="none" baseline="0" dirty="0"/>
              <a:t>.</a:t>
            </a:r>
          </a:p>
        </p:txBody>
      </p:sp>
      <p:sp>
        <p:nvSpPr>
          <p:cNvPr id="4" name="Date Placeholder 3"/>
          <p:cNvSpPr>
            <a:spLocks noGrp="1"/>
          </p:cNvSpPr>
          <p:nvPr>
            <p:ph type="dt" sz="half" idx="10"/>
          </p:nvPr>
        </p:nvSpPr>
        <p:spPr/>
        <p:txBody>
          <a:bodyPr/>
          <a:lstStyle/>
          <a:p>
            <a:pPr algn="l" rtl="0"/>
            <a:fld id="{02DF3F38-FF01-4A69-B0AE-ECA27FEB5142}"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76</a:t>
            </a:fld>
            <a:endParaRPr lang="fr-FR"/>
          </a:p>
        </p:txBody>
      </p:sp>
    </p:spTree>
    <p:custDataLst>
      <p:tags r:id="rId1"/>
    </p:custDataLst>
    <p:extLst>
      <p:ext uri="{BB962C8B-B14F-4D97-AF65-F5344CB8AC3E}">
        <p14:creationId xmlns:p14="http://schemas.microsoft.com/office/powerpoint/2010/main" val="335450044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849684088"/>
              </p:ext>
            </p:extLst>
          </p:nvPr>
        </p:nvGraphicFramePr>
        <p:xfrm>
          <a:off x="228600" y="706845"/>
          <a:ext cx="8686800" cy="5571981"/>
        </p:xfrm>
        <a:graphic>
          <a:graphicData uri="http://schemas.openxmlformats.org/drawingml/2006/table">
            <a:tbl>
              <a:tblPr firstRow="1">
                <a:tableStyleId>{69012ECD-51FC-41F1-AA8D-1B2483CD663E}</a:tableStyleId>
              </a:tblPr>
              <a:tblGrid>
                <a:gridCol w="1371600">
                  <a:extLst>
                    <a:ext uri="{9D8B030D-6E8A-4147-A177-3AD203B41FA5}">
                      <a16:colId xmlns="" xmlns:a16="http://schemas.microsoft.com/office/drawing/2014/main" val="20000"/>
                    </a:ext>
                  </a:extLst>
                </a:gridCol>
                <a:gridCol w="3200400">
                  <a:extLst>
                    <a:ext uri="{9D8B030D-6E8A-4147-A177-3AD203B41FA5}">
                      <a16:colId xmlns="" xmlns:a16="http://schemas.microsoft.com/office/drawing/2014/main" val="20001"/>
                    </a:ext>
                  </a:extLst>
                </a:gridCol>
                <a:gridCol w="4114800">
                  <a:extLst>
                    <a:ext uri="{9D8B030D-6E8A-4147-A177-3AD203B41FA5}">
                      <a16:colId xmlns="" xmlns:a16="http://schemas.microsoft.com/office/drawing/2014/main" val="20002"/>
                    </a:ext>
                  </a:extLst>
                </a:gridCol>
              </a:tblGrid>
              <a:tr h="266699">
                <a:tc>
                  <a:txBody>
                    <a:bodyPr/>
                    <a:lstStyle/>
                    <a:p>
                      <a:pPr marL="0" marR="0" indent="0" algn="l" rtl="0">
                        <a:lnSpc>
                          <a:spcPct val="107000"/>
                        </a:lnSpc>
                        <a:spcBef>
                          <a:spcPts val="0"/>
                        </a:spcBef>
                        <a:spcAft>
                          <a:spcPts val="1200"/>
                        </a:spcAft>
                        <a:buFont typeface="Arial" panose="020B0604020202020204" pitchFamily="34" charset="0"/>
                        <a:buNone/>
                      </a:pPr>
                      <a:r>
                        <a:rPr lang="fr-FR" sz="1200" b="0" i="0" u="none" baseline="0" dirty="0">
                          <a:effectLst/>
                        </a:rPr>
                        <a:t>Catégorie</a:t>
                      </a:r>
                      <a:endParaRPr lang="fr-FR" sz="12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0"/>
                        </a:spcAft>
                        <a:buFont typeface="Symbol" panose="05050102010706020507" pitchFamily="18" charset="2"/>
                        <a:buNone/>
                      </a:pPr>
                      <a:r>
                        <a:rPr lang="fr-FR" sz="1200" b="0" i="0" u="none" baseline="0">
                          <a:effectLst/>
                        </a:rPr>
                        <a:t>KPI de base</a:t>
                      </a:r>
                      <a:endParaRPr lang="fr-FR" sz="12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1200"/>
                        </a:spcAft>
                        <a:buFont typeface="Symbol" panose="05050102010706020507" pitchFamily="18" charset="2"/>
                        <a:buNone/>
                      </a:pPr>
                      <a:r>
                        <a:rPr lang="fr-FR" sz="1200" b="0" i="0" u="none" baseline="0">
                          <a:effectLst/>
                        </a:rPr>
                        <a:t>KPI facultatifs</a:t>
                      </a:r>
                      <a:endParaRPr lang="fr-FR" sz="12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45021">
                <a:tc>
                  <a:txBody>
                    <a:bodyPr/>
                    <a:lstStyle/>
                    <a:p>
                      <a:pPr marL="0" marR="0" algn="l" rtl="0">
                        <a:lnSpc>
                          <a:spcPct val="107000"/>
                        </a:lnSpc>
                        <a:spcBef>
                          <a:spcPts val="0"/>
                        </a:spcBef>
                        <a:spcAft>
                          <a:spcPts val="1200"/>
                        </a:spcAft>
                      </a:pPr>
                      <a:r>
                        <a:rPr lang="fr-FR" sz="1200" b="0" i="0" u="none" baseline="0">
                          <a:effectLst/>
                        </a:rPr>
                        <a:t>Prévision</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rtl="0">
                        <a:lnSpc>
                          <a:spcPct val="107000"/>
                        </a:lnSpc>
                        <a:spcBef>
                          <a:spcPts val="0"/>
                        </a:spcBef>
                        <a:spcAft>
                          <a:spcPts val="0"/>
                        </a:spcAft>
                        <a:buFont typeface="Symbol" panose="05050102010706020507" pitchFamily="18" charset="2"/>
                        <a:buChar char=""/>
                      </a:pPr>
                      <a:r>
                        <a:rPr lang="fr-FR" sz="1200" b="0" i="0" u="none" baseline="0" dirty="0">
                          <a:effectLst/>
                        </a:rPr>
                        <a:t>Précision des prévisions </a:t>
                      </a:r>
                    </a:p>
                    <a:p>
                      <a:pPr marL="177800" marR="0" lvl="0" indent="-177800" algn="l" rtl="0">
                        <a:lnSpc>
                          <a:spcPct val="107000"/>
                        </a:lnSpc>
                        <a:spcBef>
                          <a:spcPts val="0"/>
                        </a:spcBef>
                        <a:spcAft>
                          <a:spcPts val="0"/>
                        </a:spcAft>
                        <a:buFont typeface="Symbol" panose="05050102010706020507" pitchFamily="18" charset="2"/>
                        <a:buChar char=""/>
                      </a:pPr>
                      <a:r>
                        <a:rPr lang="fr-FR" sz="1200" b="0" i="0" u="none" baseline="0" dirty="0">
                          <a:effectLst/>
                        </a:rPr>
                        <a:t>Source des financements</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Précision du plan </a:t>
                      </a:r>
                      <a:r>
                        <a:rPr lang="fr-FR" sz="1200" b="0" i="0" u="none" kern="1200" baseline="0" dirty="0" smtClean="0">
                          <a:effectLst/>
                        </a:rPr>
                        <a:t>d’approvisionnement</a:t>
                      </a:r>
                      <a:endParaRPr lang="fr-FR"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335060">
                <a:tc>
                  <a:txBody>
                    <a:bodyPr/>
                    <a:lstStyle/>
                    <a:p>
                      <a:pPr marL="0" marR="0" algn="l" rtl="0">
                        <a:lnSpc>
                          <a:spcPct val="107000"/>
                        </a:lnSpc>
                        <a:spcBef>
                          <a:spcPts val="0"/>
                        </a:spcBef>
                        <a:spcAft>
                          <a:spcPts val="1200"/>
                        </a:spcAft>
                      </a:pPr>
                      <a:r>
                        <a:rPr lang="fr-FR" sz="1200" b="0" i="0" u="none" baseline="0" dirty="0">
                          <a:effectLst/>
                        </a:rPr>
                        <a:t>Approvisionnement</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de ponctualité et </a:t>
                      </a:r>
                      <a:r>
                        <a:rPr lang="fr-FR" sz="1200" b="0" i="0" u="none" kern="1200" baseline="0" dirty="0" smtClean="0">
                          <a:effectLst/>
                        </a:rPr>
                        <a:t>d’exécution </a:t>
                      </a:r>
                      <a:r>
                        <a:rPr lang="fr-FR" sz="1200" b="0" i="0" u="none" kern="1200" baseline="0" dirty="0">
                          <a:effectLst/>
                        </a:rPr>
                        <a:t>complète des commandes pour le fournisseur</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Pourcentage du prix de référence international payé</a:t>
                      </a:r>
                      <a:endParaRPr lang="fr-FR"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Pourcentage de commandes passées en urgence auprès des fournisseurs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a:t>
                      </a:r>
                      <a:r>
                        <a:rPr lang="fr-FR" sz="1200" b="0" i="0" u="none" kern="1200" baseline="0" dirty="0" smtClean="0">
                          <a:effectLst/>
                        </a:rPr>
                        <a:t>d’exécution </a:t>
                      </a:r>
                      <a:r>
                        <a:rPr lang="fr-FR" sz="1200" b="0" i="0" u="none" kern="1200" baseline="0" dirty="0">
                          <a:effectLst/>
                        </a:rPr>
                        <a:t>des commandes du fournisseur</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Méthodes </a:t>
                      </a:r>
                      <a:r>
                        <a:rPr lang="fr-FR" sz="1200" b="0" i="0" u="none" kern="1200" baseline="0" dirty="0" smtClean="0">
                          <a:effectLst/>
                        </a:rPr>
                        <a:t>d’approvisionnement </a:t>
                      </a:r>
                      <a:r>
                        <a:rPr lang="fr-FR" sz="1200" b="0" i="0" u="none" kern="1200" baseline="0" dirty="0">
                          <a:effectLst/>
                        </a:rPr>
                        <a:t>utilisées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Pourcentage des produits de santé achetés figurant sur la liste nationale des médicaments essentiels ou sur un document similaire </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Délai de dédouanement</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1980291">
                <a:tc>
                  <a:txBody>
                    <a:bodyPr/>
                    <a:lstStyle/>
                    <a:p>
                      <a:pPr marL="0" marR="0" algn="l" rtl="0">
                        <a:lnSpc>
                          <a:spcPct val="107000"/>
                        </a:lnSpc>
                        <a:spcBef>
                          <a:spcPts val="0"/>
                        </a:spcBef>
                        <a:spcAft>
                          <a:spcPts val="1200"/>
                        </a:spcAft>
                      </a:pPr>
                      <a:r>
                        <a:rPr lang="fr-FR" sz="1200" b="0" i="0" u="none" baseline="0" dirty="0">
                          <a:effectLst/>
                        </a:rPr>
                        <a:t>Gestion de </a:t>
                      </a:r>
                      <a:r>
                        <a:rPr lang="fr-FR" sz="1200" b="0" i="0" u="none" baseline="0" dirty="0" smtClean="0">
                          <a:effectLst/>
                        </a:rPr>
                        <a:t>l’entreposage </a:t>
                      </a:r>
                      <a:r>
                        <a:rPr lang="fr-FR" sz="1200" b="0" i="0" u="none" baseline="0" dirty="0">
                          <a:effectLst/>
                        </a:rPr>
                        <a:t>et </a:t>
                      </a:r>
                      <a:r>
                        <a:rPr lang="fr-FR" sz="1200" b="0" i="0" u="none" baseline="0" dirty="0" smtClean="0">
                          <a:effectLst/>
                        </a:rPr>
                        <a:t/>
                      </a:r>
                      <a:br>
                        <a:rPr lang="fr-FR" sz="1200" b="0" i="0" u="none" baseline="0" dirty="0" smtClean="0">
                          <a:effectLst/>
                        </a:rPr>
                      </a:br>
                      <a:r>
                        <a:rPr lang="fr-FR" sz="1200" b="0" i="0" u="none" baseline="0" dirty="0" smtClean="0">
                          <a:effectLst/>
                        </a:rPr>
                        <a:t>des </a:t>
                      </a:r>
                      <a:r>
                        <a:rPr lang="fr-FR" sz="1200" b="0" i="0" u="none" baseline="0" dirty="0">
                          <a:effectLst/>
                        </a:rPr>
                        <a:t>stocks</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Stockage selon le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Taux de rupture de stock par produit traceur par niveau dans le système</a:t>
                      </a:r>
                      <a:endParaRPr lang="fr-FR" sz="12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Exactitude des stocks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Taux </a:t>
                      </a:r>
                      <a:r>
                        <a:rPr lang="fr-FR" sz="1200" b="1" i="0" u="sng" kern="1200" baseline="0" dirty="0" smtClean="0">
                          <a:effectLst/>
                        </a:rPr>
                        <a:t>d’exécution </a:t>
                      </a:r>
                      <a:r>
                        <a:rPr lang="fr-FR" sz="1200" b="1" i="0" u="sng" kern="1200" baseline="0" dirty="0">
                          <a:effectLst/>
                        </a:rPr>
                        <a:t>des commandes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Gaspillage dû aux dommages, aux vols et à la péremption </a:t>
                      </a:r>
                      <a:endParaRPr lang="fr-FR"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solidFill>
                            <a:schemeClr val="tx1"/>
                          </a:solidFill>
                          <a:effectLst/>
                          <a:latin typeface="+mn-lt"/>
                          <a:ea typeface="+mn-ea"/>
                          <a:cs typeface="+mn-cs"/>
                        </a:rPr>
                        <a:t>Rotation annuelle des stocks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Nombre et durée des écarts de température dans </a:t>
                      </a:r>
                      <a:r>
                        <a:rPr lang="fr-FR" sz="1200" b="1" i="0" u="sng" kern="1200" baseline="0" dirty="0" smtClean="0">
                          <a:effectLst/>
                        </a:rPr>
                        <a:t>l’entrepôt </a:t>
                      </a:r>
                      <a:r>
                        <a:rPr lang="fr-FR" sz="1200" b="1" i="0" u="sng" kern="1200" baseline="0" dirty="0">
                          <a:effectLst/>
                        </a:rPr>
                        <a:t>frigorifique</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00" b="1" i="0" u="sng" kern="1200" baseline="0" dirty="0">
                          <a:effectLst/>
                        </a:rPr>
                        <a:t>Taux de rupture de stock </a:t>
                      </a:r>
                      <a:r>
                        <a:rPr lang="fr-FR" sz="1200" b="1" i="0" u="sng" kern="1200" baseline="0" dirty="0" smtClean="0">
                          <a:effectLst/>
                        </a:rPr>
                        <a:t>d’un </a:t>
                      </a:r>
                      <a:r>
                        <a:rPr lang="fr-FR" sz="1200" b="1" i="0" u="sng" kern="1200" baseline="0" dirty="0">
                          <a:effectLst/>
                        </a:rPr>
                        <a:t>ou de plusieurs produits traceurs par établissement</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00" b="0" i="0" u="none" kern="1200" baseline="0" dirty="0">
                          <a:effectLst/>
                        </a:rPr>
                        <a:t>Coût de </a:t>
                      </a:r>
                      <a:r>
                        <a:rPr lang="fr-FR" sz="1200" b="0" i="0" u="none" kern="1200" baseline="0" dirty="0" smtClean="0">
                          <a:effectLst/>
                        </a:rPr>
                        <a:t>l’opération d’entreposage </a:t>
                      </a:r>
                      <a:endParaRPr lang="fr-FR" sz="1200" b="0" i="0" u="none" kern="1200" baseline="0" dirty="0">
                        <a:effectLst/>
                      </a:endParaRP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00" b="0" i="0" u="none" kern="1200" baseline="0" dirty="0">
                          <a:effectLst/>
                        </a:rPr>
                        <a:t>Délai </a:t>
                      </a:r>
                      <a:r>
                        <a:rPr lang="fr-FR" sz="1200" b="0" i="0" u="none" kern="1200" baseline="0" dirty="0" smtClean="0">
                          <a:effectLst/>
                        </a:rPr>
                        <a:t>d’exécution </a:t>
                      </a:r>
                      <a:r>
                        <a:rPr lang="fr-FR" sz="1200" b="0" i="0" u="none" kern="1200" baseline="0" dirty="0">
                          <a:effectLst/>
                        </a:rPr>
                        <a:t>des commandes</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00" b="0" i="0" u="none" kern="1200" baseline="0" dirty="0">
                          <a:solidFill>
                            <a:schemeClr val="tx1"/>
                          </a:solidFill>
                          <a:effectLst/>
                          <a:latin typeface="+mn-lt"/>
                          <a:ea typeface="+mn-ea"/>
                          <a:cs typeface="+mn-cs"/>
                        </a:rPr>
                        <a:t>Pourcentage des lots entrants testés à des fins de qualité</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00" b="0" i="0" u="none" kern="1200" baseline="0" dirty="0">
                          <a:solidFill>
                            <a:schemeClr val="tx1"/>
                          </a:solidFill>
                          <a:effectLst/>
                          <a:latin typeface="+mn-lt"/>
                          <a:ea typeface="+mn-ea"/>
                          <a:cs typeface="+mn-cs"/>
                        </a:rPr>
                        <a:t>Pourcentage des lots de produits testés conformes aux normes de qualité</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667530">
                <a:tc>
                  <a:txBody>
                    <a:bodyPr/>
                    <a:lstStyle/>
                    <a:p>
                      <a:pPr marL="0" marR="0" algn="l" rtl="0">
                        <a:lnSpc>
                          <a:spcPct val="107000"/>
                        </a:lnSpc>
                        <a:spcBef>
                          <a:spcPts val="0"/>
                        </a:spcBef>
                        <a:spcAft>
                          <a:spcPts val="1200"/>
                        </a:spcAft>
                      </a:pPr>
                      <a:r>
                        <a:rPr lang="fr-FR" sz="1200" b="0" i="0" u="none" baseline="0" dirty="0">
                          <a:effectLst/>
                        </a:rPr>
                        <a:t>Distribution</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Livraison dans les délais à </a:t>
                      </a:r>
                      <a:r>
                        <a:rPr lang="fr-FR" sz="1200" b="1" i="0" u="sng" kern="1200" baseline="0" dirty="0" smtClean="0">
                          <a:effectLst/>
                        </a:rPr>
                        <a:t>l’établissement</a:t>
                      </a:r>
                      <a:endParaRPr lang="fr-FR" sz="1200" b="1" i="0" u="sng" kern="1200" baseline="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effectLst/>
                        </a:rPr>
                        <a:t>Pourcentage de commandes passées en urgence par les structures sanitaires</a:t>
                      </a:r>
                      <a:endParaRPr lang="fr-FR"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fr-FR" sz="1200" b="0" i="0" u="none" kern="1200" baseline="0" dirty="0">
                          <a:solidFill>
                            <a:schemeClr val="tx1"/>
                          </a:solidFill>
                          <a:effectLst/>
                          <a:latin typeface="+mn-lt"/>
                          <a:ea typeface="+mn-ea"/>
                          <a:cs typeface="+mn-cs"/>
                        </a:rPr>
                        <a:t>Coût de </a:t>
                      </a:r>
                      <a:r>
                        <a:rPr lang="fr-FR" sz="1200" b="0" i="0" u="none" kern="1200" baseline="0" dirty="0" smtClean="0">
                          <a:solidFill>
                            <a:schemeClr val="tx1"/>
                          </a:solidFill>
                          <a:effectLst/>
                          <a:latin typeface="+mn-lt"/>
                          <a:ea typeface="+mn-ea"/>
                          <a:cs typeface="+mn-cs"/>
                        </a:rPr>
                        <a:t>l’opération </a:t>
                      </a:r>
                      <a:r>
                        <a:rPr lang="fr-FR" sz="1200" b="0" i="0" u="none" kern="1200" baseline="0" dirty="0">
                          <a:solidFill>
                            <a:schemeClr val="tx1"/>
                          </a:solidFill>
                          <a:effectLst/>
                          <a:latin typeface="+mn-lt"/>
                          <a:ea typeface="+mn-ea"/>
                          <a:cs typeface="+mn-cs"/>
                        </a:rPr>
                        <a:t>de distribution</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67943">
                <a:tc>
                  <a:txBody>
                    <a:bodyPr/>
                    <a:lstStyle/>
                    <a:p>
                      <a:pPr marL="0" marR="0" algn="l" rtl="0">
                        <a:lnSpc>
                          <a:spcPct val="107000"/>
                        </a:lnSpc>
                        <a:spcBef>
                          <a:spcPts val="0"/>
                        </a:spcBef>
                        <a:spcAft>
                          <a:spcPts val="1200"/>
                        </a:spcAft>
                      </a:pPr>
                      <a:r>
                        <a:rPr lang="fr-FR" sz="1200" b="0" i="0" u="none" baseline="0">
                          <a:effectLst/>
                        </a:rPr>
                        <a:t>RH</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a:effectLst/>
                        </a:rPr>
                        <a:t>Taux de rotation du personnel</a:t>
                      </a:r>
                      <a:endParaRPr lang="fr-FR"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1" i="0" u="sng" kern="1200" baseline="0" dirty="0">
                          <a:solidFill>
                            <a:schemeClr val="tx1"/>
                          </a:solidFill>
                          <a:effectLst/>
                          <a:latin typeface="+mn-lt"/>
                          <a:ea typeface="+mn-ea"/>
                          <a:cs typeface="+mn-cs"/>
                        </a:rPr>
                        <a:t>Pourcentage de postes clés vacants</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380365">
                <a:tc>
                  <a:txBody>
                    <a:bodyPr/>
                    <a:lstStyle/>
                    <a:p>
                      <a:pPr marL="0" marR="0" algn="l" rtl="0">
                        <a:lnSpc>
                          <a:spcPct val="107000"/>
                        </a:lnSpc>
                        <a:spcBef>
                          <a:spcPts val="0"/>
                        </a:spcBef>
                        <a:spcAft>
                          <a:spcPts val="1200"/>
                        </a:spcAft>
                      </a:pPr>
                      <a:r>
                        <a:rPr lang="fr-FR" sz="1200" b="0" i="0" u="none" baseline="0">
                          <a:effectLst/>
                        </a:rPr>
                        <a:t>Données et informations</a:t>
                      </a:r>
                      <a:endParaRPr lang="fr-FR"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de rapportage dans les temps de </a:t>
                      </a:r>
                      <a:r>
                        <a:rPr lang="fr-FR" sz="1200" b="0" i="0" u="none" kern="1200" baseline="0" dirty="0" smtClean="0">
                          <a:effectLst/>
                        </a:rPr>
                        <a:t>l’établissement</a:t>
                      </a:r>
                      <a:endParaRPr lang="fr-FR"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fr-FR" sz="1200" b="0" i="0" u="none" kern="1200" baseline="0" dirty="0">
                          <a:effectLst/>
                        </a:rPr>
                        <a:t>Taux de rapportage pour </a:t>
                      </a:r>
                      <a:r>
                        <a:rPr lang="fr-FR" sz="1200" b="0" i="0" u="none" kern="1200" baseline="0" dirty="0" smtClean="0">
                          <a:effectLst/>
                        </a:rPr>
                        <a:t>l’établissement </a:t>
                      </a:r>
                      <a:r>
                        <a:rPr lang="fr-FR" sz="1200" b="0" i="0" u="none" kern="1200" baseline="0" dirty="0">
                          <a:effectLst/>
                        </a:rPr>
                        <a:t>- rapports complets</a:t>
                      </a:r>
                      <a:endParaRPr lang="fr-FR" sz="12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
        <p:nvSpPr>
          <p:cNvPr id="8" name="Rectangle 7"/>
          <p:cNvSpPr/>
          <p:nvPr/>
        </p:nvSpPr>
        <p:spPr bwMode="auto">
          <a:xfrm>
            <a:off x="4495800" y="6477000"/>
            <a:ext cx="4495800" cy="264632"/>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algn="l" defTabSz="342900" rtl="0">
              <a:lnSpc>
                <a:spcPct val="107000"/>
              </a:lnSpc>
              <a:defRPr/>
            </a:pPr>
            <a:r>
              <a:rPr lang="fr-FR" sz="1050" b="1" i="0" u="sng" baseline="0">
                <a:solidFill>
                  <a:prstClr val="black"/>
                </a:solidFill>
              </a:rPr>
              <a:t>En gras, souligné = KPI des points de prestation de services/hôpitaux</a:t>
            </a:r>
          </a:p>
        </p:txBody>
      </p:sp>
      <p:sp>
        <p:nvSpPr>
          <p:cNvPr id="6" name="Title 2"/>
          <p:cNvSpPr>
            <a:spLocks noGrp="1"/>
          </p:cNvSpPr>
          <p:nvPr>
            <p:ph type="title"/>
          </p:nvPr>
        </p:nvSpPr>
        <p:spPr>
          <a:xfrm>
            <a:off x="228599" y="152400"/>
            <a:ext cx="8382001" cy="457200"/>
          </a:xfrm>
        </p:spPr>
        <p:txBody>
          <a:bodyPr rtlCol="0">
            <a:normAutofit fontScale="90000"/>
          </a:bodyPr>
          <a:lstStyle/>
          <a:p>
            <a:pPr algn="l" rtl="0">
              <a:defRPr/>
            </a:pPr>
            <a:r>
              <a:rPr lang="fr-FR" sz="2700" b="0" i="0" u="none" baseline="0" dirty="0"/>
              <a:t>Indicateurs clés de performance sélectionnés dans le pays X</a:t>
            </a:r>
          </a:p>
        </p:txBody>
      </p:sp>
      <p:sp>
        <p:nvSpPr>
          <p:cNvPr id="253991" name="Slide Number Placeholder 1"/>
          <p:cNvSpPr>
            <a:spLocks noGrp="1"/>
          </p:cNvSpPr>
          <p:nvPr>
            <p:ph type="sldNum" sz="quarter" idx="12"/>
          </p:nvPr>
        </p:nvSpPr>
        <p:spPr bwMode="auto">
          <a:xfrm>
            <a:off x="6341269" y="5731840"/>
            <a:ext cx="1428750" cy="1615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r" rtl="0" eaLnBrk="1" hangingPunct="1">
              <a:spcAft>
                <a:spcPct val="0"/>
              </a:spcAft>
              <a:buFontTx/>
              <a:buNone/>
            </a:pPr>
            <a:fld id="{E1E0D98E-C425-4AE8-BB68-1C854DE95566}" type="slidenum">
              <a:rPr sz="450">
                <a:cs typeface="Arial" panose="020B0604020202020204" pitchFamily="34" charset="0"/>
              </a:rPr>
              <a:pPr eaLnBrk="1" hangingPunct="1">
                <a:spcAft>
                  <a:spcPct val="0"/>
                </a:spcAft>
                <a:buFontTx/>
                <a:buNone/>
              </a:pPr>
              <a:t>77</a:t>
            </a:fld>
            <a:endParaRPr lang="fr-FR" altLang="en-US" sz="450">
              <a:cs typeface="Arial" panose="020B0604020202020204" pitchFamily="34" charset="0"/>
            </a:endParaRPr>
          </a:p>
        </p:txBody>
      </p:sp>
    </p:spTree>
    <p:custDataLst>
      <p:tags r:id="rId1"/>
    </p:custDataLst>
    <p:extLst>
      <p:ext uri="{BB962C8B-B14F-4D97-AF65-F5344CB8AC3E}">
        <p14:creationId xmlns:p14="http://schemas.microsoft.com/office/powerpoint/2010/main" val="9748817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6400496" cy="609600"/>
          </a:xfrm>
        </p:spPr>
        <p:txBody>
          <a:bodyPr>
            <a:normAutofit fontScale="90000"/>
          </a:bodyPr>
          <a:lstStyle/>
          <a:p>
            <a:r>
              <a:rPr lang="fr-FR" b="1" i="0" u="none" baseline="0" dirty="0"/>
              <a:t>Où les KPI de base ont-ils été </a:t>
            </a:r>
            <a:r>
              <a:rPr lang="fr-FR" b="1" dirty="0"/>
              <a:t>calculés </a:t>
            </a:r>
            <a:r>
              <a:rPr lang="fr-FR" b="1" i="0" u="none" baseline="0" dirty="0" smtClean="0"/>
              <a:t>? </a:t>
            </a:r>
            <a:endParaRPr lang="fr-FR" b="1" i="0" u="none" baseline="0" dirty="0"/>
          </a:p>
        </p:txBody>
      </p:sp>
      <p:sp>
        <p:nvSpPr>
          <p:cNvPr id="4" name="Date Placeholder 3"/>
          <p:cNvSpPr>
            <a:spLocks noGrp="1"/>
          </p:cNvSpPr>
          <p:nvPr>
            <p:ph type="dt" sz="half" idx="10"/>
          </p:nvPr>
        </p:nvSpPr>
        <p:spPr/>
        <p:txBody>
          <a:bodyPr/>
          <a:lstStyle/>
          <a:p>
            <a:pPr algn="l" rtl="0"/>
            <a:fld id="{C8D03B2F-572C-492E-A1D0-9B78652AC566}"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78</a:t>
            </a:fld>
            <a:endParaRPr lang="fr-F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433420865"/>
              </p:ext>
            </p:extLst>
          </p:nvPr>
        </p:nvGraphicFramePr>
        <p:xfrm>
          <a:off x="304800" y="1142999"/>
          <a:ext cx="7772400" cy="4754881"/>
        </p:xfrm>
        <a:graphic>
          <a:graphicData uri="http://schemas.openxmlformats.org/drawingml/2006/table">
            <a:tbl>
              <a:tblPr firstRow="1" bandRow="1">
                <a:tableStyleId>{5C22544A-7EE6-4342-B048-85BDC9FD1C3A}</a:tableStyleId>
              </a:tblPr>
              <a:tblGrid>
                <a:gridCol w="2819400">
                  <a:extLst>
                    <a:ext uri="{9D8B030D-6E8A-4147-A177-3AD203B41FA5}">
                      <a16:colId xmlns="" xmlns:a16="http://schemas.microsoft.com/office/drawing/2014/main" val="20000"/>
                    </a:ext>
                  </a:extLst>
                </a:gridCol>
                <a:gridCol w="1066800">
                  <a:extLst>
                    <a:ext uri="{9D8B030D-6E8A-4147-A177-3AD203B41FA5}">
                      <a16:colId xmlns="" xmlns:a16="http://schemas.microsoft.com/office/drawing/2014/main" val="20001"/>
                    </a:ext>
                  </a:extLst>
                </a:gridCol>
                <a:gridCol w="1143000">
                  <a:extLst>
                    <a:ext uri="{9D8B030D-6E8A-4147-A177-3AD203B41FA5}">
                      <a16:colId xmlns="" xmlns:a16="http://schemas.microsoft.com/office/drawing/2014/main" val="20002"/>
                    </a:ext>
                  </a:extLst>
                </a:gridCol>
                <a:gridCol w="1371600">
                  <a:extLst>
                    <a:ext uri="{9D8B030D-6E8A-4147-A177-3AD203B41FA5}">
                      <a16:colId xmlns="" xmlns:a16="http://schemas.microsoft.com/office/drawing/2014/main" val="20003"/>
                    </a:ext>
                  </a:extLst>
                </a:gridCol>
                <a:gridCol w="1371600">
                  <a:extLst>
                    <a:ext uri="{9D8B030D-6E8A-4147-A177-3AD203B41FA5}">
                      <a16:colId xmlns="" xmlns:a16="http://schemas.microsoft.com/office/drawing/2014/main" val="20004"/>
                    </a:ext>
                  </a:extLst>
                </a:gridCol>
              </a:tblGrid>
              <a:tr h="1047565">
                <a:tc>
                  <a:txBody>
                    <a:bodyPr/>
                    <a:lstStyle/>
                    <a:p>
                      <a:pPr algn="l" rtl="0"/>
                      <a:r>
                        <a:rPr lang="fr-FR" sz="1600" b="1" i="0" u="none" baseline="0" dirty="0"/>
                        <a:t>Métrique</a:t>
                      </a:r>
                    </a:p>
                  </a:txBody>
                  <a:tcPr/>
                </a:tc>
                <a:tc>
                  <a:txBody>
                    <a:bodyPr/>
                    <a:lstStyle/>
                    <a:p>
                      <a:pPr algn="l" rtl="0"/>
                      <a:r>
                        <a:rPr lang="fr-FR" sz="1600" b="1" i="0" u="none" baseline="0" dirty="0"/>
                        <a:t>Centre de santé</a:t>
                      </a:r>
                    </a:p>
                  </a:txBody>
                  <a:tcPr/>
                </a:tc>
                <a:tc>
                  <a:txBody>
                    <a:bodyPr/>
                    <a:lstStyle/>
                    <a:p>
                      <a:pPr algn="l" rtl="0"/>
                      <a:r>
                        <a:rPr lang="fr-FR" sz="1600" b="1" i="0" u="none" baseline="0" dirty="0"/>
                        <a:t>Hôpital</a:t>
                      </a:r>
                    </a:p>
                  </a:txBody>
                  <a:tcPr/>
                </a:tc>
                <a:tc>
                  <a:txBody>
                    <a:bodyPr/>
                    <a:lstStyle/>
                    <a:p>
                      <a:pPr algn="l" rtl="0"/>
                      <a:r>
                        <a:rPr lang="fr-FR" sz="1600" b="1" i="0" u="none" baseline="0" dirty="0"/>
                        <a:t>Hôpital régional </a:t>
                      </a:r>
                      <a:r>
                        <a:rPr lang="fr-FR" sz="1600" b="1" i="0" u="none" baseline="0" dirty="0" smtClean="0"/>
                        <a:t>de </a:t>
                      </a:r>
                      <a:r>
                        <a:rPr lang="fr-FR" sz="1600" b="1" i="0" u="none" baseline="0" dirty="0"/>
                        <a:t>référence</a:t>
                      </a:r>
                      <a:endParaRPr lang="fr-FR" sz="1600" dirty="0"/>
                    </a:p>
                  </a:txBody>
                  <a:tcPr/>
                </a:tc>
                <a:tc>
                  <a:txBody>
                    <a:bodyPr/>
                    <a:lstStyle/>
                    <a:p>
                      <a:pPr algn="l" rtl="0"/>
                      <a:r>
                        <a:rPr lang="fr-FR" sz="1600" b="1" i="0" u="none" baseline="0" dirty="0"/>
                        <a:t>Hôpital national de référence</a:t>
                      </a:r>
                      <a:endParaRPr lang="fr-FR" sz="1600" dirty="0"/>
                    </a:p>
                  </a:txBody>
                  <a:tcPr/>
                </a:tc>
                <a:extLst>
                  <a:ext uri="{0D108BD9-81ED-4DB2-BD59-A6C34878D82A}">
                    <a16:rowId xmlns="" xmlns:a16="http://schemas.microsoft.com/office/drawing/2014/main" val="10000"/>
                  </a:ext>
                </a:extLst>
              </a:tr>
              <a:tr h="424846">
                <a:tc>
                  <a:txBody>
                    <a:bodyPr/>
                    <a:lstStyle/>
                    <a:p>
                      <a:pPr algn="l" rtl="0"/>
                      <a:r>
                        <a:rPr lang="fr-FR" sz="1600" b="0" i="0" u="none" baseline="0"/>
                        <a:t>Stockage selon le plan</a:t>
                      </a:r>
                      <a:endParaRPr lang="fr-FR" sz="1600" dirty="0"/>
                    </a:p>
                  </a:txBody>
                  <a:tcPr/>
                </a:tc>
                <a:tc>
                  <a:txBody>
                    <a:bodyPr/>
                    <a:lstStyle/>
                    <a:p>
                      <a:pPr algn="l" rtl="0"/>
                      <a:r>
                        <a:rPr lang="fr-FR" sz="1600" b="0" i="0" u="none" baseline="0" dirty="0"/>
                        <a:t>Oui</a:t>
                      </a:r>
                    </a:p>
                  </a:txBody>
                  <a:tcPr/>
                </a:tc>
                <a:tc>
                  <a:txBody>
                    <a:bodyPr/>
                    <a:lstStyle/>
                    <a:p>
                      <a:pPr algn="l" rtl="0"/>
                      <a:r>
                        <a:rPr lang="fr-FR" sz="1600" b="0" i="0" u="none" baseline="0" dirty="0"/>
                        <a:t>Oui</a:t>
                      </a:r>
                      <a:endParaRPr lang="fr-FR" sz="1600" dirty="0"/>
                    </a:p>
                  </a:txBody>
                  <a:tcPr/>
                </a:tc>
                <a:tc>
                  <a:txBody>
                    <a:bodyPr/>
                    <a:lstStyle/>
                    <a:p>
                      <a:pPr algn="l" rtl="0"/>
                      <a:r>
                        <a:rPr lang="fr-FR" sz="1600" b="0" i="0" u="none" baseline="0"/>
                        <a:t>Oui</a:t>
                      </a:r>
                      <a:endParaRPr lang="fr-FR" sz="1600" dirty="0"/>
                    </a:p>
                  </a:txBody>
                  <a:tcPr/>
                </a:tc>
                <a:tc>
                  <a:txBody>
                    <a:bodyPr/>
                    <a:lstStyle/>
                    <a:p>
                      <a:pPr algn="l" rtl="0"/>
                      <a:r>
                        <a:rPr lang="fr-FR" sz="1600" b="0" i="0" u="none" baseline="0" dirty="0"/>
                        <a:t>Oui</a:t>
                      </a:r>
                      <a:endParaRPr lang="fr-FR" sz="1600" dirty="0"/>
                    </a:p>
                  </a:txBody>
                  <a:tcPr/>
                </a:tc>
                <a:extLst>
                  <a:ext uri="{0D108BD9-81ED-4DB2-BD59-A6C34878D82A}">
                    <a16:rowId xmlns="" xmlns:a16="http://schemas.microsoft.com/office/drawing/2014/main" val="10001"/>
                  </a:ext>
                </a:extLst>
              </a:tr>
              <a:tr h="424846">
                <a:tc>
                  <a:txBody>
                    <a:bodyPr/>
                    <a:lstStyle/>
                    <a:p>
                      <a:pPr algn="l" rtl="0"/>
                      <a:r>
                        <a:rPr lang="fr-FR" sz="1600" b="0" i="0" u="none" baseline="0"/>
                        <a:t>Rupture de stock par produit traceur, par niveau</a:t>
                      </a:r>
                    </a:p>
                  </a:txBody>
                  <a:tcPr/>
                </a:tc>
                <a:tc>
                  <a:txBody>
                    <a:bodyPr/>
                    <a:lstStyle/>
                    <a:p>
                      <a:pPr algn="l" rtl="0"/>
                      <a:r>
                        <a:rPr lang="fr-FR" sz="1600" b="0" i="0" u="none" baseline="0" dirty="0"/>
                        <a:t>Oui</a:t>
                      </a:r>
                      <a:endParaRPr lang="fr-FR" sz="1600" dirty="0"/>
                    </a:p>
                  </a:txBody>
                  <a:tcPr/>
                </a:tc>
                <a:tc>
                  <a:txBody>
                    <a:bodyPr/>
                    <a:lstStyle/>
                    <a:p>
                      <a:pPr algn="l" rtl="0"/>
                      <a:r>
                        <a:rPr lang="fr-FR" sz="1600" b="0" i="0" u="none" baseline="0" dirty="0"/>
                        <a:t>Oui</a:t>
                      </a:r>
                      <a:endParaRPr lang="fr-FR" sz="1600" dirty="0"/>
                    </a:p>
                  </a:txBody>
                  <a:tcPr/>
                </a:tc>
                <a:tc>
                  <a:txBody>
                    <a:bodyPr/>
                    <a:lstStyle/>
                    <a:p>
                      <a:pPr algn="l" rtl="0"/>
                      <a:r>
                        <a:rPr lang="fr-FR" sz="1600" b="0" i="0" u="none" baseline="0"/>
                        <a:t>Oui</a:t>
                      </a:r>
                      <a:endParaRPr lang="fr-FR" sz="1600" dirty="0"/>
                    </a:p>
                  </a:txBody>
                  <a:tcPr/>
                </a:tc>
                <a:tc>
                  <a:txBody>
                    <a:bodyPr/>
                    <a:lstStyle/>
                    <a:p>
                      <a:pPr algn="l" rtl="0"/>
                      <a:r>
                        <a:rPr lang="fr-FR" sz="1600" b="0" i="0" u="none" baseline="0" dirty="0"/>
                        <a:t>Oui</a:t>
                      </a:r>
                      <a:endParaRPr lang="fr-FR" sz="1600" dirty="0"/>
                    </a:p>
                  </a:txBody>
                  <a:tcPr/>
                </a:tc>
                <a:extLst>
                  <a:ext uri="{0D108BD9-81ED-4DB2-BD59-A6C34878D82A}">
                    <a16:rowId xmlns="" xmlns:a16="http://schemas.microsoft.com/office/drawing/2014/main" val="10002"/>
                  </a:ext>
                </a:extLst>
              </a:tr>
              <a:tr h="424846">
                <a:tc>
                  <a:txBody>
                    <a:bodyPr/>
                    <a:lstStyle/>
                    <a:p>
                      <a:pPr algn="l" rtl="0"/>
                      <a:r>
                        <a:rPr lang="fr-FR" sz="1600" b="0" i="0" u="none" baseline="0"/>
                        <a:t>Exactitude des stocks</a:t>
                      </a:r>
                    </a:p>
                  </a:txBody>
                  <a:tcPr/>
                </a:tc>
                <a:tc>
                  <a:txBody>
                    <a:bodyPr/>
                    <a:lstStyle/>
                    <a:p>
                      <a:pPr algn="l" rtl="0"/>
                      <a:r>
                        <a:rPr lang="fr-FR" sz="1600" b="0" i="0" u="none" baseline="0"/>
                        <a:t>Oui</a:t>
                      </a:r>
                      <a:endParaRPr lang="fr-FR" sz="1600" dirty="0"/>
                    </a:p>
                  </a:txBody>
                  <a:tcPr/>
                </a:tc>
                <a:tc>
                  <a:txBody>
                    <a:bodyPr/>
                    <a:lstStyle/>
                    <a:p>
                      <a:pPr algn="l" rtl="0"/>
                      <a:r>
                        <a:rPr lang="fr-FR" sz="1600" b="0" i="0" u="none" baseline="0" dirty="0"/>
                        <a:t>Oui</a:t>
                      </a:r>
                      <a:endParaRPr lang="fr-FR" sz="1600" dirty="0"/>
                    </a:p>
                  </a:txBody>
                  <a:tcPr/>
                </a:tc>
                <a:tc>
                  <a:txBody>
                    <a:bodyPr/>
                    <a:lstStyle/>
                    <a:p>
                      <a:pPr algn="l" rtl="0"/>
                      <a:r>
                        <a:rPr lang="fr-FR" sz="1600" b="0" i="0" u="none" baseline="0" dirty="0"/>
                        <a:t>Oui</a:t>
                      </a:r>
                    </a:p>
                  </a:txBody>
                  <a:tcPr/>
                </a:tc>
                <a:tc>
                  <a:txBody>
                    <a:bodyPr/>
                    <a:lstStyle/>
                    <a:p>
                      <a:pPr algn="l" rtl="0"/>
                      <a:r>
                        <a:rPr lang="fr-FR" sz="1600" b="0" i="0" u="none" baseline="0" dirty="0"/>
                        <a:t>Oui</a:t>
                      </a:r>
                      <a:endParaRPr lang="fr-FR" sz="1600" dirty="0"/>
                    </a:p>
                  </a:txBody>
                  <a:tcPr/>
                </a:tc>
                <a:extLst>
                  <a:ext uri="{0D108BD9-81ED-4DB2-BD59-A6C34878D82A}">
                    <a16:rowId xmlns="" xmlns:a16="http://schemas.microsoft.com/office/drawing/2014/main" val="10003"/>
                  </a:ext>
                </a:extLst>
              </a:tr>
              <a:tr h="424846">
                <a:tc>
                  <a:txBody>
                    <a:bodyPr/>
                    <a:lstStyle/>
                    <a:p>
                      <a:pPr algn="l" rtl="0"/>
                      <a:r>
                        <a:rPr lang="fr-FR" sz="1600" b="0" i="0" u="none" baseline="0" dirty="0"/>
                        <a:t>Taux </a:t>
                      </a:r>
                      <a:r>
                        <a:rPr lang="fr-FR" sz="1600" b="0" i="0" u="none" baseline="0" dirty="0" smtClean="0"/>
                        <a:t>d’exécution </a:t>
                      </a:r>
                      <a:r>
                        <a:rPr lang="fr-FR" sz="1600" b="0" i="0" u="none" baseline="0" dirty="0"/>
                        <a:t>des commandes</a:t>
                      </a:r>
                    </a:p>
                  </a:txBody>
                  <a:tcPr/>
                </a:tc>
                <a:tc>
                  <a:txBody>
                    <a:bodyPr/>
                    <a:lstStyle/>
                    <a:p>
                      <a:pPr algn="l" rtl="0"/>
                      <a:r>
                        <a:rPr lang="fr-FR" sz="1600" b="0" i="0" u="none" baseline="0"/>
                        <a:t>Oui</a:t>
                      </a:r>
                      <a:endParaRPr lang="fr-FR" sz="1600" dirty="0"/>
                    </a:p>
                  </a:txBody>
                  <a:tcPr/>
                </a:tc>
                <a:tc>
                  <a:txBody>
                    <a:bodyPr/>
                    <a:lstStyle/>
                    <a:p>
                      <a:pPr algn="l" rtl="0"/>
                      <a:r>
                        <a:rPr lang="fr-FR" sz="1600" b="0" i="0" u="none" baseline="0" dirty="0"/>
                        <a:t>Oui</a:t>
                      </a:r>
                      <a:endParaRPr lang="fr-FR" sz="1600" dirty="0"/>
                    </a:p>
                  </a:txBody>
                  <a:tcPr/>
                </a:tc>
                <a:tc>
                  <a:txBody>
                    <a:bodyPr/>
                    <a:lstStyle/>
                    <a:p>
                      <a:pPr algn="l" rtl="0"/>
                      <a:r>
                        <a:rPr lang="fr-FR" sz="1600" b="0" i="0" u="none" baseline="0" dirty="0"/>
                        <a:t>Oui</a:t>
                      </a:r>
                      <a:endParaRPr lang="fr-FR" sz="1600" dirty="0"/>
                    </a:p>
                  </a:txBody>
                  <a:tcPr/>
                </a:tc>
                <a:tc>
                  <a:txBody>
                    <a:bodyPr/>
                    <a:lstStyle/>
                    <a:p>
                      <a:pPr algn="l" rtl="0"/>
                      <a:r>
                        <a:rPr lang="fr-FR" sz="1600" b="0" i="0" u="none" baseline="0" dirty="0"/>
                        <a:t>Oui</a:t>
                      </a:r>
                      <a:endParaRPr lang="fr-FR" sz="1600" dirty="0"/>
                    </a:p>
                  </a:txBody>
                  <a:tcPr/>
                </a:tc>
                <a:extLst>
                  <a:ext uri="{0D108BD9-81ED-4DB2-BD59-A6C34878D82A}">
                    <a16:rowId xmlns="" xmlns:a16="http://schemas.microsoft.com/office/drawing/2014/main" val="10004"/>
                  </a:ext>
                </a:extLst>
              </a:tr>
              <a:tr h="424846">
                <a:tc>
                  <a:txBody>
                    <a:bodyPr/>
                    <a:lstStyle/>
                    <a:p>
                      <a:pPr algn="l" rtl="0"/>
                      <a:r>
                        <a:rPr lang="fr-FR" sz="1600" b="0" i="0" u="none" baseline="0"/>
                        <a:t>Déchets</a:t>
                      </a:r>
                    </a:p>
                  </a:txBody>
                  <a:tcPr/>
                </a:tc>
                <a:tc>
                  <a:txBody>
                    <a:bodyPr/>
                    <a:lstStyle/>
                    <a:p>
                      <a:pPr algn="l" rtl="0"/>
                      <a:r>
                        <a:rPr lang="fr-FR" sz="1600" b="0" i="0" u="none" baseline="0"/>
                        <a:t>Oui</a:t>
                      </a:r>
                      <a:endParaRPr lang="fr-FR" sz="1600" dirty="0"/>
                    </a:p>
                  </a:txBody>
                  <a:tcPr/>
                </a:tc>
                <a:tc>
                  <a:txBody>
                    <a:bodyPr/>
                    <a:lstStyle/>
                    <a:p>
                      <a:pPr algn="l" rtl="0"/>
                      <a:r>
                        <a:rPr lang="fr-FR" sz="1600" b="0" i="0" u="none" baseline="0" dirty="0"/>
                        <a:t>Oui</a:t>
                      </a:r>
                      <a:endParaRPr lang="fr-FR" sz="1600" dirty="0"/>
                    </a:p>
                  </a:txBody>
                  <a:tcPr/>
                </a:tc>
                <a:tc>
                  <a:txBody>
                    <a:bodyPr/>
                    <a:lstStyle/>
                    <a:p>
                      <a:pPr algn="l" rtl="0"/>
                      <a:r>
                        <a:rPr lang="fr-FR" sz="1600" b="0" i="0" u="none" baseline="0" dirty="0"/>
                        <a:t>Oui</a:t>
                      </a:r>
                      <a:endParaRPr lang="fr-FR" sz="1600" dirty="0"/>
                    </a:p>
                  </a:txBody>
                  <a:tcPr/>
                </a:tc>
                <a:tc>
                  <a:txBody>
                    <a:bodyPr/>
                    <a:lstStyle/>
                    <a:p>
                      <a:pPr algn="l" rtl="0"/>
                      <a:r>
                        <a:rPr lang="fr-FR" sz="1600" b="0" i="0" u="none" baseline="0" dirty="0"/>
                        <a:t>Oui</a:t>
                      </a:r>
                      <a:endParaRPr lang="fr-FR" sz="1600" dirty="0"/>
                    </a:p>
                  </a:txBody>
                  <a:tcPr/>
                </a:tc>
                <a:extLst>
                  <a:ext uri="{0D108BD9-81ED-4DB2-BD59-A6C34878D82A}">
                    <a16:rowId xmlns="" xmlns:a16="http://schemas.microsoft.com/office/drawing/2014/main" val="10005"/>
                  </a:ext>
                </a:extLst>
              </a:tr>
              <a:tr h="424846">
                <a:tc>
                  <a:txBody>
                    <a:bodyPr/>
                    <a:lstStyle/>
                    <a:p>
                      <a:pPr algn="l" rtl="0"/>
                      <a:r>
                        <a:rPr lang="fr-FR" sz="1600" b="0" i="0" u="none" baseline="0"/>
                        <a:t>Livraison dans les délais</a:t>
                      </a:r>
                    </a:p>
                  </a:txBody>
                  <a:tcPr/>
                </a:tc>
                <a:tc>
                  <a:txBody>
                    <a:bodyPr/>
                    <a:lstStyle/>
                    <a:p>
                      <a:pPr algn="l" rtl="0"/>
                      <a:r>
                        <a:rPr lang="fr-FR" sz="1600" b="0" i="0" u="none" baseline="0"/>
                        <a:t>Oui</a:t>
                      </a:r>
                      <a:endParaRPr lang="fr-FR" sz="1600" dirty="0"/>
                    </a:p>
                  </a:txBody>
                  <a:tcPr/>
                </a:tc>
                <a:tc>
                  <a:txBody>
                    <a:bodyPr/>
                    <a:lstStyle/>
                    <a:p>
                      <a:pPr algn="l" rtl="0"/>
                      <a:r>
                        <a:rPr lang="fr-FR" sz="1600" b="0" i="0" u="none" baseline="0"/>
                        <a:t>Oui</a:t>
                      </a:r>
                      <a:endParaRPr lang="fr-FR" sz="1600" dirty="0"/>
                    </a:p>
                  </a:txBody>
                  <a:tcPr/>
                </a:tc>
                <a:tc>
                  <a:txBody>
                    <a:bodyPr/>
                    <a:lstStyle/>
                    <a:p>
                      <a:pPr algn="l" rtl="0"/>
                      <a:r>
                        <a:rPr lang="fr-FR" sz="1600" b="0" i="0" u="none" baseline="0" dirty="0"/>
                        <a:t>Oui</a:t>
                      </a:r>
                      <a:endParaRPr lang="fr-FR" sz="1600" dirty="0"/>
                    </a:p>
                  </a:txBody>
                  <a:tcPr/>
                </a:tc>
                <a:tc>
                  <a:txBody>
                    <a:bodyPr/>
                    <a:lstStyle/>
                    <a:p>
                      <a:pPr algn="l" rtl="0"/>
                      <a:r>
                        <a:rPr lang="fr-FR" sz="1600" b="0" i="0" u="none" baseline="0" dirty="0"/>
                        <a:t>Oui</a:t>
                      </a:r>
                      <a:endParaRPr lang="fr-FR" sz="1600" dirty="0"/>
                    </a:p>
                  </a:txBody>
                  <a:tcPr/>
                </a:tc>
                <a:extLst>
                  <a:ext uri="{0D108BD9-81ED-4DB2-BD59-A6C34878D82A}">
                    <a16:rowId xmlns="" xmlns:a16="http://schemas.microsoft.com/office/drawing/2014/main" val="10006"/>
                  </a:ext>
                </a:extLst>
              </a:tr>
              <a:tr h="424846">
                <a:tc>
                  <a:txBody>
                    <a:bodyPr/>
                    <a:lstStyle/>
                    <a:p>
                      <a:pPr algn="l" rtl="0"/>
                      <a:r>
                        <a:rPr lang="fr-FR" sz="1600" b="0" i="0" u="none" baseline="0"/>
                        <a:t>Commandes urgentes</a:t>
                      </a:r>
                    </a:p>
                  </a:txBody>
                  <a:tcPr/>
                </a:tc>
                <a:tc>
                  <a:txBody>
                    <a:bodyPr/>
                    <a:lstStyle/>
                    <a:p>
                      <a:pPr algn="l" rtl="0"/>
                      <a:r>
                        <a:rPr lang="fr-FR" sz="1600" b="0" i="0" u="none" baseline="0"/>
                        <a:t>Oui</a:t>
                      </a:r>
                      <a:endParaRPr lang="fr-FR" sz="1600" dirty="0"/>
                    </a:p>
                  </a:txBody>
                  <a:tcPr/>
                </a:tc>
                <a:tc>
                  <a:txBody>
                    <a:bodyPr/>
                    <a:lstStyle/>
                    <a:p>
                      <a:pPr algn="l" rtl="0"/>
                      <a:r>
                        <a:rPr lang="fr-FR" sz="1600" b="0" i="0" u="none" baseline="0"/>
                        <a:t>Oui</a:t>
                      </a:r>
                      <a:endParaRPr lang="fr-FR" sz="1600" dirty="0"/>
                    </a:p>
                  </a:txBody>
                  <a:tcPr/>
                </a:tc>
                <a:tc>
                  <a:txBody>
                    <a:bodyPr/>
                    <a:lstStyle/>
                    <a:p>
                      <a:pPr algn="l" rtl="0"/>
                      <a:r>
                        <a:rPr lang="fr-FR" sz="1600" b="0" i="0" u="none" baseline="0" dirty="0"/>
                        <a:t>Oui</a:t>
                      </a:r>
                      <a:endParaRPr lang="fr-FR" sz="1600" dirty="0"/>
                    </a:p>
                  </a:txBody>
                  <a:tcPr/>
                </a:tc>
                <a:tc>
                  <a:txBody>
                    <a:bodyPr/>
                    <a:lstStyle/>
                    <a:p>
                      <a:pPr algn="l" rtl="0"/>
                      <a:r>
                        <a:rPr lang="fr-FR" sz="1600" b="0" i="0" u="none" baseline="0" dirty="0"/>
                        <a:t>Oui</a:t>
                      </a:r>
                      <a:endParaRPr lang="fr-FR" sz="1600" dirty="0"/>
                    </a:p>
                  </a:txBody>
                  <a:tcPr/>
                </a:tc>
                <a:extLst>
                  <a:ext uri="{0D108BD9-81ED-4DB2-BD59-A6C34878D82A}">
                    <a16:rowId xmlns="" xmlns:a16="http://schemas.microsoft.com/office/drawing/2014/main" val="10007"/>
                  </a:ext>
                </a:extLst>
              </a:tr>
              <a:tr h="424846">
                <a:tc>
                  <a:txBody>
                    <a:bodyPr/>
                    <a:lstStyle/>
                    <a:p>
                      <a:pPr algn="l" rtl="0"/>
                      <a:r>
                        <a:rPr lang="fr-FR" sz="1600" b="0" i="0" u="none" baseline="0"/>
                        <a:t>Rotation du personnel</a:t>
                      </a:r>
                    </a:p>
                  </a:txBody>
                  <a:tcPr/>
                </a:tc>
                <a:tc>
                  <a:txBody>
                    <a:bodyPr/>
                    <a:lstStyle/>
                    <a:p>
                      <a:pPr algn="l" rtl="0"/>
                      <a:r>
                        <a:rPr lang="fr-FR" sz="1600" b="0" i="0" u="none" baseline="0"/>
                        <a:t>Oui</a:t>
                      </a:r>
                      <a:endParaRPr lang="fr-FR" sz="1600" dirty="0"/>
                    </a:p>
                  </a:txBody>
                  <a:tcPr/>
                </a:tc>
                <a:tc>
                  <a:txBody>
                    <a:bodyPr/>
                    <a:lstStyle/>
                    <a:p>
                      <a:pPr algn="l" rtl="0"/>
                      <a:r>
                        <a:rPr lang="fr-FR" sz="1600" b="0" i="0" u="none" baseline="0"/>
                        <a:t>Oui</a:t>
                      </a:r>
                      <a:endParaRPr lang="fr-FR" sz="1600" dirty="0"/>
                    </a:p>
                  </a:txBody>
                  <a:tcPr/>
                </a:tc>
                <a:tc>
                  <a:txBody>
                    <a:bodyPr/>
                    <a:lstStyle/>
                    <a:p>
                      <a:pPr algn="l" rtl="0"/>
                      <a:r>
                        <a:rPr lang="fr-FR" sz="1600" b="0" i="0" u="none" baseline="0" dirty="0"/>
                        <a:t>Oui</a:t>
                      </a:r>
                      <a:endParaRPr lang="fr-FR" sz="1600" dirty="0"/>
                    </a:p>
                  </a:txBody>
                  <a:tcPr/>
                </a:tc>
                <a:tc>
                  <a:txBody>
                    <a:bodyPr/>
                    <a:lstStyle/>
                    <a:p>
                      <a:pPr algn="l" rtl="0"/>
                      <a:r>
                        <a:rPr lang="fr-FR" sz="1600" b="0" i="0" u="none" baseline="0" dirty="0"/>
                        <a:t>Oui</a:t>
                      </a:r>
                    </a:p>
                  </a:txBody>
                  <a:tcPr/>
                </a:tc>
                <a:extLst>
                  <a:ext uri="{0D108BD9-81ED-4DB2-BD59-A6C34878D82A}">
                    <a16:rowId xmlns="" xmlns:a16="http://schemas.microsoft.com/office/drawing/2014/main" val="10008"/>
                  </a:ext>
                </a:extLst>
              </a:tr>
            </a:tbl>
          </a:graphicData>
        </a:graphic>
      </p:graphicFrame>
    </p:spTree>
    <p:custDataLst>
      <p:tags r:id="rId1"/>
    </p:custDataLst>
    <p:extLst>
      <p:ext uri="{BB962C8B-B14F-4D97-AF65-F5344CB8AC3E}">
        <p14:creationId xmlns:p14="http://schemas.microsoft.com/office/powerpoint/2010/main" val="23008735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6400496" cy="609600"/>
          </a:xfrm>
        </p:spPr>
        <p:txBody>
          <a:bodyPr>
            <a:normAutofit fontScale="90000"/>
          </a:bodyPr>
          <a:lstStyle/>
          <a:p>
            <a:r>
              <a:rPr lang="fr-FR" b="1" i="0" u="none" baseline="0" dirty="0"/>
              <a:t>Où les KPI facultatifs ont-ils été </a:t>
            </a:r>
            <a:r>
              <a:rPr lang="fr-FR" b="1" dirty="0"/>
              <a:t>calculés </a:t>
            </a:r>
            <a:r>
              <a:rPr lang="fr-FR" b="1" i="0" u="none" baseline="0" dirty="0" smtClean="0"/>
              <a:t>? </a:t>
            </a:r>
            <a:endParaRPr lang="fr-FR" b="1" i="0" u="none" baseline="0" dirty="0"/>
          </a:p>
        </p:txBody>
      </p:sp>
      <p:sp>
        <p:nvSpPr>
          <p:cNvPr id="4" name="Date Placeholder 3"/>
          <p:cNvSpPr>
            <a:spLocks noGrp="1"/>
          </p:cNvSpPr>
          <p:nvPr>
            <p:ph type="dt" sz="half" idx="10"/>
          </p:nvPr>
        </p:nvSpPr>
        <p:spPr/>
        <p:txBody>
          <a:bodyPr/>
          <a:lstStyle/>
          <a:p>
            <a:pPr algn="l" rtl="0"/>
            <a:fld id="{C8D03B2F-572C-492E-A1D0-9B78652AC566}"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79</a:t>
            </a:fld>
            <a:endParaRPr lang="fr-F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2899588137"/>
              </p:ext>
            </p:extLst>
          </p:nvPr>
        </p:nvGraphicFramePr>
        <p:xfrm>
          <a:off x="304800" y="1142999"/>
          <a:ext cx="7772400" cy="3362171"/>
        </p:xfrm>
        <a:graphic>
          <a:graphicData uri="http://schemas.openxmlformats.org/drawingml/2006/table">
            <a:tbl>
              <a:tblPr firstRow="1" bandRow="1">
                <a:tableStyleId>{5C22544A-7EE6-4342-B048-85BDC9FD1C3A}</a:tableStyleId>
              </a:tblPr>
              <a:tblGrid>
                <a:gridCol w="2819400">
                  <a:extLst>
                    <a:ext uri="{9D8B030D-6E8A-4147-A177-3AD203B41FA5}">
                      <a16:colId xmlns="" xmlns:a16="http://schemas.microsoft.com/office/drawing/2014/main" val="20000"/>
                    </a:ext>
                  </a:extLst>
                </a:gridCol>
                <a:gridCol w="1066800">
                  <a:extLst>
                    <a:ext uri="{9D8B030D-6E8A-4147-A177-3AD203B41FA5}">
                      <a16:colId xmlns="" xmlns:a16="http://schemas.microsoft.com/office/drawing/2014/main" val="20001"/>
                    </a:ext>
                  </a:extLst>
                </a:gridCol>
                <a:gridCol w="1143000">
                  <a:extLst>
                    <a:ext uri="{9D8B030D-6E8A-4147-A177-3AD203B41FA5}">
                      <a16:colId xmlns="" xmlns:a16="http://schemas.microsoft.com/office/drawing/2014/main" val="20002"/>
                    </a:ext>
                  </a:extLst>
                </a:gridCol>
                <a:gridCol w="1371600">
                  <a:extLst>
                    <a:ext uri="{9D8B030D-6E8A-4147-A177-3AD203B41FA5}">
                      <a16:colId xmlns="" xmlns:a16="http://schemas.microsoft.com/office/drawing/2014/main" val="20003"/>
                    </a:ext>
                  </a:extLst>
                </a:gridCol>
                <a:gridCol w="1371600">
                  <a:extLst>
                    <a:ext uri="{9D8B030D-6E8A-4147-A177-3AD203B41FA5}">
                      <a16:colId xmlns="" xmlns:a16="http://schemas.microsoft.com/office/drawing/2014/main" val="20004"/>
                    </a:ext>
                  </a:extLst>
                </a:gridCol>
              </a:tblGrid>
              <a:tr h="1047565">
                <a:tc>
                  <a:txBody>
                    <a:bodyPr/>
                    <a:lstStyle/>
                    <a:p>
                      <a:pPr algn="l" rtl="0"/>
                      <a:r>
                        <a:rPr lang="fr-FR" sz="1600" b="1" i="0" u="none" baseline="0" dirty="0"/>
                        <a:t>Métrique</a:t>
                      </a:r>
                    </a:p>
                  </a:txBody>
                  <a:tcPr/>
                </a:tc>
                <a:tc>
                  <a:txBody>
                    <a:bodyPr/>
                    <a:lstStyle/>
                    <a:p>
                      <a:pPr algn="l" rtl="0"/>
                      <a:r>
                        <a:rPr lang="fr-FR" sz="1600" b="1" i="0" u="none" baseline="0" dirty="0"/>
                        <a:t>Centre de santé</a:t>
                      </a:r>
                    </a:p>
                  </a:txBody>
                  <a:tcPr/>
                </a:tc>
                <a:tc>
                  <a:txBody>
                    <a:bodyPr/>
                    <a:lstStyle/>
                    <a:p>
                      <a:pPr algn="l" rtl="0"/>
                      <a:r>
                        <a:rPr lang="fr-FR" sz="1600" b="1" i="0" u="none" baseline="0" dirty="0"/>
                        <a:t>Hôpital</a:t>
                      </a:r>
                    </a:p>
                  </a:txBody>
                  <a:tcPr/>
                </a:tc>
                <a:tc>
                  <a:txBody>
                    <a:bodyPr/>
                    <a:lstStyle/>
                    <a:p>
                      <a:pPr algn="l" rtl="0"/>
                      <a:r>
                        <a:rPr lang="fr-FR" sz="1600" b="1" i="0" u="none" baseline="0" dirty="0"/>
                        <a:t>Hôpital régional de référence</a:t>
                      </a:r>
                      <a:endParaRPr lang="fr-FR" sz="1600" dirty="0"/>
                    </a:p>
                  </a:txBody>
                  <a:tcPr/>
                </a:tc>
                <a:tc>
                  <a:txBody>
                    <a:bodyPr/>
                    <a:lstStyle/>
                    <a:p>
                      <a:pPr algn="l" rtl="0"/>
                      <a:r>
                        <a:rPr lang="fr-FR" sz="1600" b="1" i="0" u="none" baseline="0" dirty="0"/>
                        <a:t>Hôpital national de référence</a:t>
                      </a:r>
                      <a:endParaRPr lang="fr-FR" sz="1600" dirty="0"/>
                    </a:p>
                  </a:txBody>
                  <a:tcPr/>
                </a:tc>
                <a:extLst>
                  <a:ext uri="{0D108BD9-81ED-4DB2-BD59-A6C34878D82A}">
                    <a16:rowId xmlns="" xmlns:a16="http://schemas.microsoft.com/office/drawing/2014/main" val="10000"/>
                  </a:ext>
                </a:extLst>
              </a:tr>
              <a:tr h="424846">
                <a:tc>
                  <a:txBody>
                    <a:bodyPr/>
                    <a:lstStyle/>
                    <a:p>
                      <a:pPr algn="l" rtl="0"/>
                      <a:r>
                        <a:rPr lang="fr-FR" sz="1600" b="0" i="0" u="none" baseline="0"/>
                        <a:t>Écarts de température</a:t>
                      </a:r>
                    </a:p>
                  </a:txBody>
                  <a:tcPr/>
                </a:tc>
                <a:tc>
                  <a:txBody>
                    <a:bodyPr/>
                    <a:lstStyle/>
                    <a:p>
                      <a:pPr algn="l" rtl="0"/>
                      <a:r>
                        <a:rPr lang="fr-FR" sz="1600" b="0" i="0" u="none" baseline="0"/>
                        <a:t>Oui</a:t>
                      </a:r>
                    </a:p>
                  </a:txBody>
                  <a:tcPr/>
                </a:tc>
                <a:tc>
                  <a:txBody>
                    <a:bodyPr/>
                    <a:lstStyle/>
                    <a:p>
                      <a:pPr algn="l" rtl="0"/>
                      <a:r>
                        <a:rPr lang="fr-FR" sz="1600" b="0" i="0" u="none" baseline="0" dirty="0"/>
                        <a:t>Oui</a:t>
                      </a:r>
                    </a:p>
                  </a:txBody>
                  <a:tcPr/>
                </a:tc>
                <a:tc>
                  <a:txBody>
                    <a:bodyPr/>
                    <a:lstStyle/>
                    <a:p>
                      <a:pPr algn="l" rtl="0"/>
                      <a:r>
                        <a:rPr lang="fr-FR" sz="1600" b="0" i="0" u="none" baseline="0"/>
                        <a:t>Oui</a:t>
                      </a:r>
                    </a:p>
                  </a:txBody>
                  <a:tcPr/>
                </a:tc>
                <a:tc>
                  <a:txBody>
                    <a:bodyPr/>
                    <a:lstStyle/>
                    <a:p>
                      <a:pPr algn="l" rtl="0"/>
                      <a:r>
                        <a:rPr lang="fr-FR" sz="1600" b="0" i="0" u="none" baseline="0" dirty="0"/>
                        <a:t>Oui</a:t>
                      </a:r>
                    </a:p>
                  </a:txBody>
                  <a:tcPr/>
                </a:tc>
                <a:extLst>
                  <a:ext uri="{0D108BD9-81ED-4DB2-BD59-A6C34878D82A}">
                    <a16:rowId xmlns="" xmlns:a16="http://schemas.microsoft.com/office/drawing/2014/main" val="10001"/>
                  </a:ext>
                </a:extLst>
              </a:tr>
              <a:tr h="424846">
                <a:tc>
                  <a:txBody>
                    <a:bodyPr/>
                    <a:lstStyle/>
                    <a:p>
                      <a:pPr algn="l" rtl="0"/>
                      <a:r>
                        <a:rPr lang="fr-FR" sz="1600" b="0" i="0" u="none" kern="1200" baseline="0" dirty="0">
                          <a:solidFill>
                            <a:schemeClr val="dk1"/>
                          </a:solidFill>
                          <a:effectLst/>
                          <a:latin typeface="+mn-lt"/>
                          <a:ea typeface="+mn-ea"/>
                          <a:cs typeface="+mn-cs"/>
                        </a:rPr>
                        <a:t>Taux de rupture de stock </a:t>
                      </a:r>
                      <a:r>
                        <a:rPr lang="fr-FR" sz="1600" b="0" i="0" u="none" kern="1200" baseline="0" dirty="0" smtClean="0">
                          <a:solidFill>
                            <a:schemeClr val="dk1"/>
                          </a:solidFill>
                          <a:effectLst/>
                          <a:latin typeface="+mn-lt"/>
                          <a:ea typeface="+mn-ea"/>
                          <a:cs typeface="+mn-cs"/>
                        </a:rPr>
                        <a:t>d’un </a:t>
                      </a:r>
                      <a:r>
                        <a:rPr lang="fr-FR" sz="1600" b="0" i="0" u="none" kern="1200" baseline="0" dirty="0">
                          <a:solidFill>
                            <a:schemeClr val="dk1"/>
                          </a:solidFill>
                          <a:effectLst/>
                          <a:latin typeface="+mn-lt"/>
                          <a:ea typeface="+mn-ea"/>
                          <a:cs typeface="+mn-cs"/>
                        </a:rPr>
                        <a:t>ou de plusieurs produits traceurs par établissement </a:t>
                      </a:r>
                      <a:r>
                        <a:rPr lang="fr-FR" sz="1600" b="0" i="0" u="none" kern="1200" baseline="0" dirty="0" smtClean="0">
                          <a:solidFill>
                            <a:schemeClr val="dk1"/>
                          </a:solidFill>
                          <a:effectLst/>
                          <a:latin typeface="+mn-lt"/>
                          <a:ea typeface="+mn-ea"/>
                          <a:cs typeface="+mn-cs"/>
                        </a:rPr>
                        <a:t/>
                      </a:r>
                      <a:br>
                        <a:rPr lang="fr-FR" sz="1600" b="0" i="0" u="none" kern="1200" baseline="0" dirty="0" smtClean="0">
                          <a:solidFill>
                            <a:schemeClr val="dk1"/>
                          </a:solidFill>
                          <a:effectLst/>
                          <a:latin typeface="+mn-lt"/>
                          <a:ea typeface="+mn-ea"/>
                          <a:cs typeface="+mn-cs"/>
                        </a:rPr>
                      </a:br>
                      <a:r>
                        <a:rPr lang="fr-FR" sz="1600" b="0" i="0" u="none" kern="1200" baseline="0" dirty="0" smtClean="0">
                          <a:solidFill>
                            <a:schemeClr val="dk1"/>
                          </a:solidFill>
                          <a:effectLst/>
                          <a:latin typeface="+mn-lt"/>
                          <a:ea typeface="+mn-ea"/>
                          <a:cs typeface="+mn-cs"/>
                        </a:rPr>
                        <a:t>de </a:t>
                      </a:r>
                      <a:r>
                        <a:rPr lang="fr-FR" sz="1600" b="0" i="0" u="none" kern="1200" baseline="0" dirty="0">
                          <a:solidFill>
                            <a:schemeClr val="dk1"/>
                          </a:solidFill>
                          <a:effectLst/>
                          <a:latin typeface="+mn-lt"/>
                          <a:ea typeface="+mn-ea"/>
                          <a:cs typeface="+mn-cs"/>
                        </a:rPr>
                        <a:t>stockage</a:t>
                      </a:r>
                      <a:endParaRPr lang="fr-FR" sz="1600" dirty="0"/>
                    </a:p>
                  </a:txBody>
                  <a:tcPr/>
                </a:tc>
                <a:tc>
                  <a:txBody>
                    <a:bodyPr/>
                    <a:lstStyle/>
                    <a:p>
                      <a:pPr algn="l" rtl="0"/>
                      <a:r>
                        <a:rPr lang="fr-FR" sz="1600" b="0" i="0" u="none" baseline="0"/>
                        <a:t>Oui</a:t>
                      </a:r>
                    </a:p>
                  </a:txBody>
                  <a:tcPr/>
                </a:tc>
                <a:tc>
                  <a:txBody>
                    <a:bodyPr/>
                    <a:lstStyle/>
                    <a:p>
                      <a:pPr algn="l" rtl="0"/>
                      <a:r>
                        <a:rPr lang="fr-FR" sz="1600" b="0" i="0" u="none" baseline="0" dirty="0"/>
                        <a:t>Oui</a:t>
                      </a:r>
                    </a:p>
                  </a:txBody>
                  <a:tcPr/>
                </a:tc>
                <a:tc>
                  <a:txBody>
                    <a:bodyPr/>
                    <a:lstStyle/>
                    <a:p>
                      <a:pPr algn="l" rtl="0"/>
                      <a:r>
                        <a:rPr lang="fr-FR" sz="1600" b="0" i="0" u="none" baseline="0" dirty="0"/>
                        <a:t>Oui</a:t>
                      </a:r>
                    </a:p>
                  </a:txBody>
                  <a:tcPr/>
                </a:tc>
                <a:tc>
                  <a:txBody>
                    <a:bodyPr/>
                    <a:lstStyle/>
                    <a:p>
                      <a:pPr algn="l" rtl="0"/>
                      <a:r>
                        <a:rPr lang="fr-FR" sz="1600" b="0" i="0" u="none" baseline="0" dirty="0"/>
                        <a:t>Oui</a:t>
                      </a:r>
                    </a:p>
                  </a:txBody>
                  <a:tcPr/>
                </a:tc>
                <a:extLst>
                  <a:ext uri="{0D108BD9-81ED-4DB2-BD59-A6C34878D82A}">
                    <a16:rowId xmlns="" xmlns:a16="http://schemas.microsoft.com/office/drawing/2014/main" val="10002"/>
                  </a:ext>
                </a:extLst>
              </a:tr>
              <a:tr h="424846">
                <a:tc>
                  <a:txBody>
                    <a:bodyPr/>
                    <a:lstStyle/>
                    <a:p>
                      <a:pPr algn="l" rtl="0"/>
                      <a:r>
                        <a:rPr lang="fr-FR" sz="1600" b="0" i="0" u="none" kern="1200" baseline="0" dirty="0">
                          <a:solidFill>
                            <a:schemeClr val="dk1"/>
                          </a:solidFill>
                          <a:effectLst/>
                          <a:latin typeface="+mn-lt"/>
                          <a:ea typeface="+mn-ea"/>
                          <a:cs typeface="+mn-cs"/>
                        </a:rPr>
                        <a:t>Pourcentage de postes vacants dans la chaîne </a:t>
                      </a:r>
                      <a:r>
                        <a:rPr lang="fr-FR" sz="1600" b="0" i="0" u="none" kern="1200" baseline="0" dirty="0" smtClean="0">
                          <a:solidFill>
                            <a:schemeClr val="dk1"/>
                          </a:solidFill>
                          <a:effectLst/>
                          <a:latin typeface="+mn-lt"/>
                          <a:ea typeface="+mn-ea"/>
                          <a:cs typeface="+mn-cs"/>
                        </a:rPr>
                        <a:t>d’approvisionnement</a:t>
                      </a:r>
                      <a:endParaRPr lang="fr-FR" sz="1600" b="1" u="sng" kern="1200" dirty="0">
                        <a:solidFill>
                          <a:schemeClr val="tx1"/>
                        </a:solidFill>
                        <a:effectLst/>
                        <a:latin typeface="+mn-lt"/>
                        <a:ea typeface="+mn-ea"/>
                        <a:cs typeface="+mn-cs"/>
                      </a:endParaRPr>
                    </a:p>
                  </a:txBody>
                  <a:tcPr/>
                </a:tc>
                <a:tc>
                  <a:txBody>
                    <a:bodyPr/>
                    <a:lstStyle/>
                    <a:p>
                      <a:pPr algn="l" rtl="0"/>
                      <a:r>
                        <a:rPr lang="fr-FR" sz="1600" b="0" i="0" u="none" baseline="0"/>
                        <a:t>Oui</a:t>
                      </a:r>
                    </a:p>
                  </a:txBody>
                  <a:tcPr/>
                </a:tc>
                <a:tc>
                  <a:txBody>
                    <a:bodyPr/>
                    <a:lstStyle/>
                    <a:p>
                      <a:pPr algn="l" rtl="0"/>
                      <a:r>
                        <a:rPr lang="fr-FR" sz="1600" b="0" i="0" u="none" baseline="0"/>
                        <a:t>Oui</a:t>
                      </a:r>
                    </a:p>
                  </a:txBody>
                  <a:tcPr/>
                </a:tc>
                <a:tc>
                  <a:txBody>
                    <a:bodyPr/>
                    <a:lstStyle/>
                    <a:p>
                      <a:pPr algn="l" rtl="0"/>
                      <a:r>
                        <a:rPr lang="fr-FR" sz="1600" b="0" i="0" u="none" baseline="0" dirty="0"/>
                        <a:t>Oui</a:t>
                      </a:r>
                    </a:p>
                  </a:txBody>
                  <a:tcPr/>
                </a:tc>
                <a:tc>
                  <a:txBody>
                    <a:bodyPr/>
                    <a:lstStyle/>
                    <a:p>
                      <a:pPr algn="l" rtl="0"/>
                      <a:r>
                        <a:rPr lang="fr-FR" sz="1600" b="0" i="0" u="none" baseline="0" dirty="0"/>
                        <a:t>Oui</a:t>
                      </a:r>
                    </a:p>
                  </a:txBody>
                  <a:tcPr/>
                </a:tc>
                <a:extLst>
                  <a:ext uri="{0D108BD9-81ED-4DB2-BD59-A6C34878D82A}">
                    <a16:rowId xmlns=""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2335910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algn="l" defTabSz="342900" rtl="0">
              <a:defRPr/>
            </a:pPr>
            <a:fld id="{F1C838E6-2EFE-2E47-BF15-73F64BC0A44F}" type="datetime1">
              <a:rPr lang="en-US"/>
              <a:pPr algn="l" defTabSz="342900" rtl="0">
                <a:defRPr/>
              </a:pPr>
              <a:t>4/25/2019</a:t>
            </a:fld>
            <a:endParaRPr lang="fr-FR" dirty="0"/>
          </a:p>
        </p:txBody>
      </p:sp>
      <p:sp>
        <p:nvSpPr>
          <p:cNvPr id="6" name="Slide Number Placeholder 5"/>
          <p:cNvSpPr>
            <a:spLocks noGrp="1"/>
          </p:cNvSpPr>
          <p:nvPr>
            <p:ph type="sldNum" sz="quarter" idx="4"/>
          </p:nvPr>
        </p:nvSpPr>
        <p:spPr/>
        <p:txBody>
          <a:bodyPr/>
          <a:lstStyle/>
          <a:p>
            <a:pPr algn="r" defTabSz="342900" rtl="0">
              <a:defRPr/>
            </a:pPr>
            <a:fld id="{42782948-4DBE-204D-AB9E-B65E067054AE}" type="slidenum">
              <a:rPr/>
              <a:pPr defTabSz="342900">
                <a:defRPr/>
              </a:pPr>
              <a:t>8</a:t>
            </a:fld>
            <a:endParaRPr lang="fr-FR" dirty="0"/>
          </a:p>
        </p:txBody>
      </p:sp>
      <p:sp>
        <p:nvSpPr>
          <p:cNvPr id="8" name="Title 7"/>
          <p:cNvSpPr>
            <a:spLocks noGrp="1"/>
          </p:cNvSpPr>
          <p:nvPr>
            <p:ph type="title"/>
          </p:nvPr>
        </p:nvSpPr>
        <p:spPr>
          <a:xfrm>
            <a:off x="584200" y="639546"/>
            <a:ext cx="7950200" cy="523220"/>
          </a:xfrm>
        </p:spPr>
        <p:txBody>
          <a:bodyPr/>
          <a:lstStyle/>
          <a:p>
            <a:pPr algn="l" rtl="0"/>
            <a:r>
              <a:rPr lang="fr-FR" b="1" i="0" u="none" baseline="0" dirty="0">
                <a:solidFill>
                  <a:srgbClr val="C00000"/>
                </a:solidFill>
              </a:rPr>
              <a:t>OBJECTIF GÉNÉRAL DE </a:t>
            </a:r>
            <a:r>
              <a:rPr lang="fr-FR" b="1" i="0" u="none" baseline="0" dirty="0" smtClean="0">
                <a:solidFill>
                  <a:srgbClr val="C00000"/>
                </a:solidFill>
              </a:rPr>
              <a:t>L’OUTIL </a:t>
            </a:r>
            <a:r>
              <a:rPr lang="fr-FR" b="1" i="0" u="none" baseline="0" dirty="0">
                <a:solidFill>
                  <a:srgbClr val="C00000"/>
                </a:solidFill>
              </a:rPr>
              <a:t>NSCA 2.0</a:t>
            </a:r>
            <a:endParaRPr lang="fr-FR" dirty="0">
              <a:solidFill>
                <a:srgbClr val="C00000"/>
              </a:solidFill>
            </a:endParaRPr>
          </a:p>
        </p:txBody>
      </p:sp>
      <p:sp>
        <p:nvSpPr>
          <p:cNvPr id="3" name="Rectangle 2"/>
          <p:cNvSpPr/>
          <p:nvPr/>
        </p:nvSpPr>
        <p:spPr>
          <a:xfrm>
            <a:off x="685800" y="1447800"/>
            <a:ext cx="8305800" cy="4893647"/>
          </a:xfrm>
          <a:prstGeom prst="rect">
            <a:avLst/>
          </a:prstGeom>
        </p:spPr>
        <p:txBody>
          <a:bodyPr wrap="square">
            <a:spAutoFit/>
          </a:bodyPr>
          <a:lstStyle/>
          <a:p>
            <a:pPr lvl="0" algn="l" rtl="0"/>
            <a:r>
              <a:rPr lang="fr-FR" sz="2400" b="1" i="0" u="none" baseline="0" dirty="0"/>
              <a:t>Gestion des performances </a:t>
            </a:r>
          </a:p>
          <a:p>
            <a:pPr marL="342900" indent="-342900" algn="l" rtl="0">
              <a:buFont typeface="+mj-lt"/>
              <a:buAutoNum type="arabicPeriod"/>
            </a:pPr>
            <a:r>
              <a:rPr lang="fr-FR" sz="2400" b="0" i="0" u="none" baseline="0" dirty="0"/>
              <a:t>Mesurer les capacités, le fonctionnement et les performances de la chaîne </a:t>
            </a:r>
            <a:r>
              <a:rPr lang="fr-FR" sz="2400" b="0" i="0" u="none" baseline="0" dirty="0" smtClean="0"/>
              <a:t>d’approvisionnement</a:t>
            </a:r>
            <a:endParaRPr lang="fr-FR" sz="2400" b="0" i="0" u="none" baseline="0" dirty="0"/>
          </a:p>
          <a:p>
            <a:pPr marL="342900" indent="-342900">
              <a:buFont typeface="+mj-lt"/>
              <a:buAutoNum type="arabicPeriod"/>
            </a:pPr>
            <a:r>
              <a:rPr lang="fr-FR" sz="2400" b="0" i="0" u="none" baseline="0" dirty="0"/>
              <a:t>Identifier les goulots </a:t>
            </a:r>
            <a:r>
              <a:rPr lang="fr-FR" sz="2400" b="0" i="0" u="none" baseline="0" dirty="0" smtClean="0"/>
              <a:t>d’étranglement </a:t>
            </a:r>
            <a:r>
              <a:rPr lang="fr-FR" sz="2400" b="0" i="0" u="none" baseline="0" dirty="0"/>
              <a:t>et les </a:t>
            </a:r>
            <a:r>
              <a:rPr lang="fr-FR" sz="2400" dirty="0"/>
              <a:t>lacunes </a:t>
            </a:r>
            <a:r>
              <a:rPr lang="fr-FR" sz="2400" b="0" i="0" u="none" baseline="0" dirty="0"/>
              <a:t>tout au long de la chaîne </a:t>
            </a:r>
            <a:r>
              <a:rPr lang="fr-FR" sz="2400" b="0" i="0" u="none" baseline="0" dirty="0" smtClean="0"/>
              <a:t>d’approvisionnement </a:t>
            </a:r>
            <a:r>
              <a:rPr lang="fr-FR" sz="2400" b="0" i="0" u="none" baseline="0" dirty="0"/>
              <a:t>à des fins </a:t>
            </a:r>
            <a:r>
              <a:rPr lang="fr-FR" sz="2400" b="0" i="0" u="none" baseline="0" dirty="0" smtClean="0"/>
              <a:t>d’amélioration </a:t>
            </a:r>
            <a:endParaRPr lang="fr-FR" sz="2400" b="0" i="0" u="none" baseline="0" dirty="0"/>
          </a:p>
          <a:p>
            <a:pPr marL="342900" indent="-342900" algn="l" rtl="0">
              <a:buFont typeface="+mj-lt"/>
              <a:buAutoNum type="arabicPeriod"/>
            </a:pPr>
            <a:r>
              <a:rPr lang="fr-FR" sz="2400" b="0" i="0" u="none" baseline="0" dirty="0"/>
              <a:t>Suivre </a:t>
            </a:r>
            <a:r>
              <a:rPr lang="fr-FR" sz="2400" b="0" i="0" u="none" baseline="0" dirty="0" smtClean="0"/>
              <a:t>l’impact </a:t>
            </a:r>
            <a:r>
              <a:rPr lang="fr-FR" sz="2400" b="0" i="0" u="none" baseline="0" dirty="0"/>
              <a:t>des actions et/ou des investissements destinés à améliorer la chaîne </a:t>
            </a:r>
            <a:r>
              <a:rPr lang="fr-FR" sz="2400" b="0" i="0" u="none" baseline="0" dirty="0" smtClean="0"/>
              <a:t>d’approvisionnement</a:t>
            </a:r>
            <a:endParaRPr lang="fr-FR" sz="2400" b="0" i="0" u="none" baseline="0" dirty="0"/>
          </a:p>
          <a:p>
            <a:endParaRPr lang="fr-FR" sz="2400" b="1" dirty="0"/>
          </a:p>
          <a:p>
            <a:pPr algn="l" rtl="0"/>
            <a:r>
              <a:rPr lang="fr-FR" sz="2400" b="1" i="0" u="none" baseline="0" dirty="0"/>
              <a:t>Optimisation de la planification</a:t>
            </a:r>
          </a:p>
          <a:p>
            <a:pPr marL="342900" indent="-342900" algn="l" rtl="0">
              <a:buFont typeface="+mj-lt"/>
              <a:buAutoNum type="arabicPeriod" startAt="4"/>
            </a:pPr>
            <a:r>
              <a:rPr lang="fr-FR" sz="2400" b="0" i="0" u="none" baseline="0" dirty="0"/>
              <a:t>Documenter et orienter les investissements du pays et des bailleurs de fonds dans la chaîne </a:t>
            </a:r>
            <a:r>
              <a:rPr lang="fr-FR" sz="2400" b="0" i="0" u="none" baseline="0" dirty="0" smtClean="0"/>
              <a:t>d’approvisionnement</a:t>
            </a:r>
            <a:endParaRPr lang="fr-FR" sz="2400" b="0" i="0" u="none" baseline="0" dirty="0"/>
          </a:p>
          <a:p>
            <a:pPr marL="342900" indent="-342900" algn="l" rtl="0">
              <a:buFont typeface="+mj-lt"/>
              <a:buAutoNum type="arabicPeriod" startAt="4"/>
            </a:pPr>
            <a:r>
              <a:rPr lang="fr-FR" sz="2400" b="0" i="0" u="none" baseline="0" dirty="0"/>
              <a:t>Documenter la planification stratégique, la politique et la gestion à </a:t>
            </a:r>
            <a:r>
              <a:rPr lang="fr-FR" sz="2400" b="0" i="0" u="none" baseline="0" dirty="0" smtClean="0"/>
              <a:t>l’échelle d’un </a:t>
            </a:r>
            <a:r>
              <a:rPr lang="fr-FR" sz="2400" b="0" i="0" u="none" baseline="0" dirty="0"/>
              <a:t>pays</a:t>
            </a:r>
            <a:endParaRPr lang="fr-FR" sz="2400" dirty="0"/>
          </a:p>
        </p:txBody>
      </p:sp>
    </p:spTree>
    <p:custDataLst>
      <p:tags r:id="rId1"/>
    </p:custDataLst>
    <p:extLst>
      <p:ext uri="{BB962C8B-B14F-4D97-AF65-F5344CB8AC3E}">
        <p14:creationId xmlns:p14="http://schemas.microsoft.com/office/powerpoint/2010/main" val="1562361446"/>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fr-FR" sz="3600" b="0" i="0" u="none" baseline="0"/>
              <a:t>Collecte des données pour les KPI</a:t>
            </a:r>
          </a:p>
        </p:txBody>
      </p:sp>
      <p:sp>
        <p:nvSpPr>
          <p:cNvPr id="3" name="Content Placeholder 2"/>
          <p:cNvSpPr>
            <a:spLocks noGrp="1"/>
          </p:cNvSpPr>
          <p:nvPr>
            <p:ph idx="1"/>
          </p:nvPr>
        </p:nvSpPr>
        <p:spPr/>
        <p:txBody>
          <a:bodyPr>
            <a:normAutofit fontScale="92500"/>
          </a:bodyPr>
          <a:lstStyle/>
          <a:p>
            <a:r>
              <a:rPr lang="fr-FR" sz="2800" dirty="0"/>
              <a:t>Aucun calcul fastidieux</a:t>
            </a:r>
            <a:r>
              <a:rPr lang="fr-FR" sz="2800" dirty="0" smtClean="0"/>
              <a:t>.</a:t>
            </a:r>
            <a:endParaRPr lang="fr-FR" sz="2800" b="0" i="0" u="none" baseline="0" dirty="0" smtClean="0"/>
          </a:p>
          <a:p>
            <a:pPr algn="l" rtl="0"/>
            <a:r>
              <a:rPr lang="fr-FR" sz="2800" b="0" i="0" u="none" baseline="0" dirty="0" smtClean="0"/>
              <a:t>Il vous sera indiqué, via la tablette, quelles informations vous devez rechercher et quelles questions poser. </a:t>
            </a:r>
          </a:p>
          <a:p>
            <a:pPr algn="l" rtl="0"/>
            <a:r>
              <a:rPr lang="fr-FR" sz="2800" b="0" i="0" u="none" baseline="0" dirty="0" smtClean="0"/>
              <a:t>La </a:t>
            </a:r>
            <a:r>
              <a:rPr lang="fr-FR" sz="2800" b="0" i="0" u="none" baseline="0" dirty="0"/>
              <a:t>logique de saut est incluse.</a:t>
            </a:r>
          </a:p>
          <a:p>
            <a:pPr algn="l" rtl="0"/>
            <a:r>
              <a:rPr lang="fr-FR" sz="2800" b="0" i="0" u="none" baseline="0" dirty="0"/>
              <a:t>Les calculs complexes seront réalisés une fois les données au niveau du site soumises. </a:t>
            </a:r>
          </a:p>
          <a:p>
            <a:pPr algn="l" rtl="0"/>
            <a:r>
              <a:rPr lang="fr-FR" sz="2800" b="0" i="0" u="none" baseline="0" dirty="0"/>
              <a:t>La performance ne sera pas attribuée à un site spécifique et aucune pénalité ne sera appliquée. </a:t>
            </a:r>
          </a:p>
          <a:p>
            <a:endParaRPr lang="fr-FR" dirty="0"/>
          </a:p>
        </p:txBody>
      </p:sp>
      <p:sp>
        <p:nvSpPr>
          <p:cNvPr id="4" name="Date Placeholder 3"/>
          <p:cNvSpPr>
            <a:spLocks noGrp="1"/>
          </p:cNvSpPr>
          <p:nvPr>
            <p:ph type="dt" sz="half" idx="10"/>
          </p:nvPr>
        </p:nvSpPr>
        <p:spPr/>
        <p:txBody>
          <a:bodyPr/>
          <a:lstStyle/>
          <a:p>
            <a:pPr algn="l" rtl="0"/>
            <a:fld id="{FD35534A-C2E9-45DB-A3CF-50C3910E37DA}"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80</a:t>
            </a:fld>
            <a:endParaRPr lang="fr-FR"/>
          </a:p>
        </p:txBody>
      </p:sp>
    </p:spTree>
    <p:custDataLst>
      <p:tags r:id="rId1"/>
    </p:custDataLst>
    <p:extLst>
      <p:ext uri="{BB962C8B-B14F-4D97-AF65-F5344CB8AC3E}">
        <p14:creationId xmlns:p14="http://schemas.microsoft.com/office/powerpoint/2010/main" val="30445615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390" y="152400"/>
            <a:ext cx="7772400" cy="712339"/>
          </a:xfrm>
        </p:spPr>
        <p:txBody>
          <a:bodyPr>
            <a:normAutofit/>
          </a:bodyPr>
          <a:lstStyle/>
          <a:p>
            <a:pPr algn="l" rtl="0"/>
            <a:r>
              <a:rPr lang="fr-FR" sz="3600" b="0" i="0" u="none" baseline="0"/>
              <a:t>Section narrative concernant les KPI</a:t>
            </a:r>
          </a:p>
        </p:txBody>
      </p:sp>
      <p:sp>
        <p:nvSpPr>
          <p:cNvPr id="3" name="Content Placeholder 2"/>
          <p:cNvSpPr>
            <a:spLocks noGrp="1"/>
          </p:cNvSpPr>
          <p:nvPr>
            <p:ph idx="1"/>
          </p:nvPr>
        </p:nvSpPr>
        <p:spPr>
          <a:xfrm>
            <a:off x="228600" y="838200"/>
            <a:ext cx="8763000" cy="5876545"/>
          </a:xfrm>
        </p:spPr>
        <p:txBody>
          <a:bodyPr>
            <a:normAutofit fontScale="92500" lnSpcReduction="20000"/>
          </a:bodyPr>
          <a:lstStyle/>
          <a:p>
            <a:pPr algn="l" rtl="0"/>
            <a:r>
              <a:rPr lang="fr-FR" sz="2400" b="0" i="0" u="none" baseline="0" dirty="0"/>
              <a:t>Précisions</a:t>
            </a:r>
          </a:p>
          <a:p>
            <a:pPr lvl="1" algn="l" rtl="0"/>
            <a:r>
              <a:rPr lang="fr-FR" sz="2400" b="0" i="0" u="none" baseline="0" dirty="0"/>
              <a:t>Les boîtes de </a:t>
            </a:r>
            <a:r>
              <a:rPr lang="fr-FR" sz="2400" b="0" i="0" u="none" baseline="0" dirty="0" err="1"/>
              <a:t>Depo</a:t>
            </a:r>
            <a:r>
              <a:rPr lang="fr-FR" sz="2400" b="0" i="0" u="none" baseline="0" dirty="0"/>
              <a:t> sont-elles stockées debout ou couchées ?</a:t>
            </a:r>
          </a:p>
          <a:p>
            <a:pPr lvl="1" algn="l" rtl="0"/>
            <a:r>
              <a:rPr lang="fr-FR" sz="2400" b="0" i="0" u="none" baseline="0" dirty="0" smtClean="0"/>
              <a:t>L’ocytocine </a:t>
            </a:r>
            <a:r>
              <a:rPr lang="fr-FR" sz="2400" b="0" i="0" u="none" baseline="0" dirty="0"/>
              <a:t>est-elle conservée au frigo. Remarquez-vous une rupture de la chaîne du froid ?</a:t>
            </a:r>
          </a:p>
          <a:p>
            <a:pPr lvl="1" algn="l" rtl="0"/>
            <a:r>
              <a:rPr lang="fr-FR" sz="2400" b="0" i="0" u="none" baseline="0" dirty="0"/>
              <a:t>Les produits sont-ils conservés ailleurs que dans le local de stockage (couloirs, etc.) ? </a:t>
            </a:r>
          </a:p>
          <a:p>
            <a:pPr lvl="1" algn="l" rtl="0"/>
            <a:r>
              <a:rPr lang="fr-FR" sz="2400" b="0" i="0" u="none" baseline="0" dirty="0"/>
              <a:t>Existe-t-il plusieurs lots de kits de test rapide ? Comptez les tests disponibles et sélectionnez « autre » pour indiquer la quantité.  </a:t>
            </a:r>
          </a:p>
          <a:p>
            <a:pPr lvl="1" algn="l" rtl="0"/>
            <a:r>
              <a:rPr lang="fr-FR" sz="2400" b="0" i="0" u="none" baseline="0" dirty="0"/>
              <a:t>Notez-le si un site est en rupture de stock pour </a:t>
            </a:r>
            <a:r>
              <a:rPr lang="fr-FR" sz="2400" b="0" i="0" u="none" baseline="0" dirty="0" smtClean="0"/>
              <a:t>l’AL</a:t>
            </a:r>
            <a:r>
              <a:rPr lang="fr-FR" sz="2400" b="0" i="0" u="none" baseline="0" dirty="0"/>
              <a:t> 6x4 mais dispose </a:t>
            </a:r>
            <a:r>
              <a:rPr lang="fr-FR" sz="2400" b="0" i="0" u="none" baseline="0" dirty="0" smtClean="0"/>
              <a:t>d’un </a:t>
            </a:r>
            <a:r>
              <a:rPr lang="fr-FR" sz="2400" b="0" i="0" u="none" baseline="0" dirty="0"/>
              <a:t>autre conditionnement </a:t>
            </a:r>
            <a:r>
              <a:rPr lang="fr-FR" sz="2400" b="0" i="0" u="none" baseline="0" dirty="0" smtClean="0"/>
              <a:t>d’AL </a:t>
            </a:r>
            <a:r>
              <a:rPr lang="fr-FR" sz="2400" b="0" i="0" u="none" baseline="0" dirty="0"/>
              <a:t>(6x1, 6x2, 6x3).</a:t>
            </a:r>
          </a:p>
          <a:p>
            <a:pPr lvl="1" algn="l" rtl="0"/>
            <a:r>
              <a:rPr lang="fr-FR" sz="2400" b="0" i="0" u="none" baseline="0" dirty="0"/>
              <a:t>Si le magasin est en rupture de stock, considérez le site comme en rupture de stock.  Ne pas aller à la pharmacie pour voir </a:t>
            </a:r>
            <a:r>
              <a:rPr lang="fr-FR" sz="2400" b="0" i="0" u="none" baseline="0" dirty="0" smtClean="0"/>
              <a:t>s’il </a:t>
            </a:r>
            <a:r>
              <a:rPr lang="fr-FR" sz="2400" b="0" i="0" u="none" baseline="0" dirty="0"/>
              <a:t>reste du produit.</a:t>
            </a:r>
          </a:p>
          <a:p>
            <a:pPr lvl="1" algn="l" rtl="0"/>
            <a:r>
              <a:rPr lang="fr-FR" sz="2400" b="0" i="0" u="none" baseline="0" dirty="0"/>
              <a:t>KPI RH — ajouter, modifier ou supprimer les postes selon </a:t>
            </a:r>
            <a:r>
              <a:rPr lang="fr-FR" sz="2400" b="0" i="0" u="none" baseline="0" dirty="0" smtClean="0"/>
              <a:t>l’établissement</a:t>
            </a:r>
            <a:r>
              <a:rPr lang="fr-FR" sz="2400" b="0" i="0" u="none" baseline="0" dirty="0"/>
              <a:t>.</a:t>
            </a:r>
          </a:p>
          <a:p>
            <a:pPr lvl="1" algn="l" rtl="0"/>
            <a:r>
              <a:rPr lang="fr-FR" sz="2400" b="0" i="0" u="none" baseline="0" dirty="0" smtClean="0"/>
              <a:t>N’oubliez </a:t>
            </a:r>
            <a:r>
              <a:rPr lang="fr-FR" sz="2400" b="0" i="0" u="none" baseline="0" dirty="0"/>
              <a:t>pas </a:t>
            </a:r>
            <a:r>
              <a:rPr lang="fr-FR" sz="2400" b="0" i="0" u="none" baseline="0" dirty="0" smtClean="0"/>
              <a:t>d’obtenir </a:t>
            </a:r>
            <a:r>
              <a:rPr lang="fr-FR" sz="2400" b="0" i="0" u="none" baseline="0" dirty="0"/>
              <a:t>les coordonnées GPS de chaque site.</a:t>
            </a:r>
          </a:p>
          <a:p>
            <a:pPr lvl="1" algn="l" rtl="0"/>
            <a:endParaRPr lang="fr-FR" sz="2400" dirty="0"/>
          </a:p>
          <a:p>
            <a:pPr lvl="1" algn="l" rtl="0"/>
            <a:endParaRPr lang="fr-FR" sz="2400" dirty="0"/>
          </a:p>
          <a:p>
            <a:endParaRPr lang="fr-FR" sz="2400" dirty="0"/>
          </a:p>
        </p:txBody>
      </p:sp>
      <p:sp>
        <p:nvSpPr>
          <p:cNvPr id="4" name="Date Placeholder 3"/>
          <p:cNvSpPr>
            <a:spLocks noGrp="1"/>
          </p:cNvSpPr>
          <p:nvPr>
            <p:ph type="dt" sz="half" idx="10"/>
          </p:nvPr>
        </p:nvSpPr>
        <p:spPr/>
        <p:txBody>
          <a:bodyPr/>
          <a:lstStyle/>
          <a:p>
            <a:pPr algn="l" rtl="0"/>
            <a:fld id="{FD35534A-C2E9-45DB-A3CF-50C3910E37DA}" type="datetime1">
              <a:rPr lang="en-US"/>
              <a:t>4/25/2019</a:t>
            </a:fld>
            <a:endParaRPr lang="fr-FR"/>
          </a:p>
        </p:txBody>
      </p:sp>
      <p:sp>
        <p:nvSpPr>
          <p:cNvPr id="6" name="Slide Number Placeholder 5"/>
          <p:cNvSpPr>
            <a:spLocks noGrp="1"/>
          </p:cNvSpPr>
          <p:nvPr>
            <p:ph type="sldNum" sz="quarter" idx="12"/>
          </p:nvPr>
        </p:nvSpPr>
        <p:spPr/>
        <p:txBody>
          <a:bodyPr/>
          <a:lstStyle/>
          <a:p>
            <a:pPr algn="r" rtl="0"/>
            <a:fld id="{80AB4CF6-B2FB-1E49-909C-D679BE094D01}" type="slidenum">
              <a:rPr/>
              <a:t>81</a:t>
            </a:fld>
            <a:endParaRPr lang="fr-FR"/>
          </a:p>
        </p:txBody>
      </p:sp>
    </p:spTree>
    <p:custDataLst>
      <p:tags r:id="rId1"/>
    </p:custDataLst>
    <p:extLst>
      <p:ext uri="{BB962C8B-B14F-4D97-AF65-F5344CB8AC3E}">
        <p14:creationId xmlns:p14="http://schemas.microsoft.com/office/powerpoint/2010/main" val="36925790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14800"/>
            <a:ext cx="6400800" cy="1569660"/>
          </a:xfrm>
        </p:spPr>
        <p:txBody>
          <a:bodyPr/>
          <a:lstStyle/>
          <a:p>
            <a:r>
              <a:rPr lang="fr-FR" b="0" i="0" u="none" baseline="0" dirty="0"/>
              <a:t>Activité de </a:t>
            </a:r>
            <a:r>
              <a:rPr lang="fr-FR" b="0" i="0" u="none" baseline="0" dirty="0" smtClean="0"/>
              <a:t>l’outil </a:t>
            </a:r>
            <a:r>
              <a:rPr lang="fr-FR" b="0" i="0" u="none" baseline="0" dirty="0"/>
              <a:t>NSCA !</a:t>
            </a:r>
            <a:r>
              <a:rPr lang="fr-FR" dirty="0"/>
              <a:t/>
            </a:r>
            <a:br>
              <a:rPr lang="fr-FR" dirty="0"/>
            </a:br>
            <a:r>
              <a:rPr lang="fr-FR" dirty="0"/>
              <a:t/>
            </a:r>
            <a:br>
              <a:rPr lang="fr-FR" dirty="0"/>
            </a:br>
            <a:r>
              <a:rPr lang="fr-FR" b="0" i="0" u="none" baseline="0" dirty="0"/>
              <a:t>Jeu de rôle </a:t>
            </a:r>
            <a:r>
              <a:rPr lang="fr-FR" dirty="0"/>
              <a:t>sur les KPI</a:t>
            </a:r>
            <a:endParaRPr lang="fr-FR"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dirty="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3231885955"/>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14800"/>
            <a:ext cx="6400800" cy="2062103"/>
          </a:xfrm>
        </p:spPr>
        <p:txBody>
          <a:bodyPr/>
          <a:lstStyle/>
          <a:p>
            <a:pPr algn="l" rtl="0"/>
            <a:r>
              <a:rPr lang="fr-FR" b="0" i="0" u="none" baseline="0" dirty="0"/>
              <a:t>Calendrier de la NSCA</a:t>
            </a:r>
            <a:r>
              <a:rPr lang="fr-FR" dirty="0"/>
              <a:t/>
            </a:r>
            <a:br>
              <a:rPr lang="fr-FR" dirty="0"/>
            </a:br>
            <a:r>
              <a:rPr lang="fr-FR" dirty="0"/>
              <a:t/>
            </a:r>
            <a:br>
              <a:rPr lang="fr-FR" dirty="0"/>
            </a:br>
            <a:r>
              <a:rPr lang="fr-FR" dirty="0"/>
              <a:t/>
            </a:r>
            <a:br>
              <a:rPr lang="fr-FR" dirty="0"/>
            </a:br>
            <a:r>
              <a:rPr lang="fr-FR" b="0" i="1" u="none" baseline="0" dirty="0"/>
              <a:t>Nom, Poste</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617082596"/>
      </p:ext>
    </p:extLst>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429" y="304800"/>
            <a:ext cx="8794113" cy="547983"/>
          </a:xfrm>
        </p:spPr>
        <p:txBody>
          <a:bodyPr>
            <a:noAutofit/>
          </a:bodyPr>
          <a:lstStyle/>
          <a:p>
            <a:pPr algn="l" rtl="0"/>
            <a:r>
              <a:rPr lang="fr-FR" sz="2700" b="1" i="0" u="none" baseline="0"/>
              <a:t>Calendrier de la NSCA</a:t>
            </a:r>
            <a:endParaRPr lang="fr-FR" sz="2700" b="1" dirty="0"/>
          </a:p>
        </p:txBody>
      </p:sp>
      <p:grpSp>
        <p:nvGrpSpPr>
          <p:cNvPr id="45" name="Group 44">
            <a:extLst>
              <a:ext uri="{FF2B5EF4-FFF2-40B4-BE49-F238E27FC236}">
                <a16:creationId xmlns="" xmlns:a16="http://schemas.microsoft.com/office/drawing/2014/main" id="{E65CD7DE-2774-45D2-8CD8-897BB9C9D5E6}"/>
              </a:ext>
            </a:extLst>
          </p:cNvPr>
          <p:cNvGrpSpPr/>
          <p:nvPr>
            <p:custDataLst>
              <p:tags r:id="rId2"/>
            </p:custDataLst>
          </p:nvPr>
        </p:nvGrpSpPr>
        <p:grpSpPr>
          <a:xfrm>
            <a:off x="6967127" y="2816822"/>
            <a:ext cx="1452075" cy="741259"/>
            <a:chOff x="7649023" y="930577"/>
            <a:chExt cx="1268200" cy="570282"/>
          </a:xfrm>
        </p:grpSpPr>
        <p:sp>
          <p:nvSpPr>
            <p:cNvPr id="46" name="Freeform 3">
              <a:extLst>
                <a:ext uri="{FF2B5EF4-FFF2-40B4-BE49-F238E27FC236}">
                  <a16:creationId xmlns="" xmlns:a16="http://schemas.microsoft.com/office/drawing/2014/main" id="{BDD730AE-B2DF-4BE5-AAA5-0EC87B784A0D}"/>
                </a:ext>
              </a:extLst>
            </p:cNvPr>
            <p:cNvSpPr/>
            <p:nvPr>
              <p:custDataLst>
                <p:tags r:id="rId15"/>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fr-FR" sz="1000" dirty="0" err="1">
                <a:solidFill>
                  <a:schemeClr val="tx1"/>
                </a:solidFill>
              </a:endParaRPr>
            </a:p>
          </p:txBody>
        </p:sp>
        <p:sp>
          <p:nvSpPr>
            <p:cNvPr id="47" name="TextBox 46">
              <a:extLst>
                <a:ext uri="{FF2B5EF4-FFF2-40B4-BE49-F238E27FC236}">
                  <a16:creationId xmlns="" xmlns:a16="http://schemas.microsoft.com/office/drawing/2014/main" id="{CEF84BDA-4866-4196-A70E-6683A2B031A9}"/>
                </a:ext>
              </a:extLst>
            </p:cNvPr>
            <p:cNvSpPr txBox="1">
              <a:spLocks/>
            </p:cNvSpPr>
            <p:nvPr>
              <p:custDataLst>
                <p:tags r:id="rId16"/>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ctr" rtl="0">
                <a:lnSpc>
                  <a:spcPct val="90000"/>
                </a:lnSpc>
              </a:pPr>
              <a:r>
                <a:rPr lang="fr-FR" sz="1000" b="1" i="0" u="none" baseline="0">
                  <a:solidFill>
                    <a:schemeClr val="bg1"/>
                  </a:solidFill>
                </a:rPr>
                <a:t>Suivi des performances</a:t>
              </a:r>
            </a:p>
          </p:txBody>
        </p:sp>
      </p:grpSp>
      <p:grpSp>
        <p:nvGrpSpPr>
          <p:cNvPr id="93" name="Group 92">
            <a:extLst>
              <a:ext uri="{FF2B5EF4-FFF2-40B4-BE49-F238E27FC236}">
                <a16:creationId xmlns="" xmlns:a16="http://schemas.microsoft.com/office/drawing/2014/main" id="{EA5E01E0-0046-402D-97B2-FF4B3B35F7C0}"/>
              </a:ext>
            </a:extLst>
          </p:cNvPr>
          <p:cNvGrpSpPr>
            <a:grpSpLocks/>
          </p:cNvGrpSpPr>
          <p:nvPr/>
        </p:nvGrpSpPr>
        <p:grpSpPr>
          <a:xfrm>
            <a:off x="544287" y="1522809"/>
            <a:ext cx="5079064" cy="295466"/>
            <a:chOff x="289302" y="818835"/>
            <a:chExt cx="4644649" cy="295466"/>
          </a:xfrm>
        </p:grpSpPr>
        <p:sp>
          <p:nvSpPr>
            <p:cNvPr id="94" name="Rectangle 286"/>
            <p:cNvSpPr txBox="1">
              <a:spLocks noChangeArrowheads="1"/>
            </p:cNvSpPr>
            <p:nvPr/>
          </p:nvSpPr>
          <p:spPr bwMode="auto">
            <a:xfrm>
              <a:off x="289302" y="818835"/>
              <a:ext cx="4644649" cy="295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lgn="l" rtl="0">
                <a:spcBef>
                  <a:spcPts val="488"/>
                </a:spcBef>
                <a:buClr>
                  <a:srgbClr val="FCAF17"/>
                </a:buClr>
              </a:pPr>
              <a:r>
                <a:rPr lang="fr-FR" sz="1800" b="1" i="0" u="none" baseline="0">
                  <a:solidFill>
                    <a:schemeClr val="accent4"/>
                  </a:solidFill>
                </a:rPr>
                <a:t>* Calendrier indicatif de réalisation de la NSCA</a:t>
              </a:r>
            </a:p>
          </p:txBody>
        </p:sp>
        <p:cxnSp>
          <p:nvCxnSpPr>
            <p:cNvPr id="95" name="Straight Connector 9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40" name="Group 139">
            <a:extLst>
              <a:ext uri="{FF2B5EF4-FFF2-40B4-BE49-F238E27FC236}">
                <a16:creationId xmlns="" xmlns:a16="http://schemas.microsoft.com/office/drawing/2014/main" id="{11D2B2E3-4D45-4145-ADBD-D8BE8D3E457F}"/>
              </a:ext>
            </a:extLst>
          </p:cNvPr>
          <p:cNvGrpSpPr/>
          <p:nvPr>
            <p:custDataLst>
              <p:tags r:id="rId3"/>
            </p:custDataLst>
          </p:nvPr>
        </p:nvGrpSpPr>
        <p:grpSpPr>
          <a:xfrm>
            <a:off x="3537451" y="2822722"/>
            <a:ext cx="1534450" cy="741259"/>
            <a:chOff x="7472510" y="950246"/>
            <a:chExt cx="1268200" cy="570282"/>
          </a:xfrm>
        </p:grpSpPr>
        <p:sp>
          <p:nvSpPr>
            <p:cNvPr id="141" name="Freeform 3">
              <a:extLst>
                <a:ext uri="{FF2B5EF4-FFF2-40B4-BE49-F238E27FC236}">
                  <a16:creationId xmlns="" xmlns:a16="http://schemas.microsoft.com/office/drawing/2014/main" id="{BD4E87BC-3FA5-490D-A37F-78FD2AE33DEA}"/>
                </a:ext>
              </a:extLst>
            </p:cNvPr>
            <p:cNvSpPr/>
            <p:nvPr>
              <p:custDataLst>
                <p:tags r:id="rId13"/>
              </p:custDataLst>
            </p:nvPr>
          </p:nvSpPr>
          <p:spPr>
            <a:xfrm>
              <a:off x="7472510" y="950246"/>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fr-FR" sz="1000" dirty="0" err="1">
                <a:solidFill>
                  <a:schemeClr val="tx1"/>
                </a:solidFill>
              </a:endParaRPr>
            </a:p>
          </p:txBody>
        </p:sp>
        <p:sp>
          <p:nvSpPr>
            <p:cNvPr id="142" name="TextBox 141">
              <a:extLst>
                <a:ext uri="{FF2B5EF4-FFF2-40B4-BE49-F238E27FC236}">
                  <a16:creationId xmlns="" xmlns:a16="http://schemas.microsoft.com/office/drawing/2014/main" id="{D859BB2C-8295-4FAA-8328-7E885F082AA5}"/>
                </a:ext>
              </a:extLst>
            </p:cNvPr>
            <p:cNvSpPr txBox="1">
              <a:spLocks/>
            </p:cNvSpPr>
            <p:nvPr>
              <p:custDataLst>
                <p:tags r:id="rId14"/>
              </p:custDataLst>
            </p:nvPr>
          </p:nvSpPr>
          <p:spPr>
            <a:xfrm>
              <a:off x="7587653" y="987825"/>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ctr" rtl="0">
                <a:lnSpc>
                  <a:spcPct val="90000"/>
                </a:lnSpc>
              </a:pPr>
              <a:r>
                <a:rPr lang="fr-FR" sz="1000" b="1" i="0" u="none" baseline="0" dirty="0">
                  <a:solidFill>
                    <a:schemeClr val="bg1"/>
                  </a:solidFill>
                </a:rPr>
                <a:t>Évaluation </a:t>
              </a:r>
              <a:r>
                <a:rPr lang="fr-FR" sz="1000" b="1" i="0" u="none" baseline="0" dirty="0" smtClean="0">
                  <a:solidFill>
                    <a:schemeClr val="bg1"/>
                  </a:solidFill>
                </a:rPr>
                <a:t/>
              </a:r>
              <a:br>
                <a:rPr lang="fr-FR" sz="1000" b="1" i="0" u="none" baseline="0" dirty="0" smtClean="0">
                  <a:solidFill>
                    <a:schemeClr val="bg1"/>
                  </a:solidFill>
                </a:rPr>
              </a:br>
              <a:r>
                <a:rPr lang="fr-FR" sz="1000" b="1" i="0" u="none" baseline="0" dirty="0" smtClean="0">
                  <a:solidFill>
                    <a:schemeClr val="bg1"/>
                  </a:solidFill>
                </a:rPr>
                <a:t>(</a:t>
              </a:r>
              <a:r>
                <a:rPr lang="fr-FR" sz="1000" b="1" i="0" u="none" baseline="0" dirty="0">
                  <a:solidFill>
                    <a:schemeClr val="bg1"/>
                  </a:solidFill>
                </a:rPr>
                <a:t>dans le pays) </a:t>
              </a:r>
            </a:p>
          </p:txBody>
        </p:sp>
      </p:grpSp>
      <p:grpSp>
        <p:nvGrpSpPr>
          <p:cNvPr id="143" name="Group 142">
            <a:extLst>
              <a:ext uri="{FF2B5EF4-FFF2-40B4-BE49-F238E27FC236}">
                <a16:creationId xmlns="" xmlns:a16="http://schemas.microsoft.com/office/drawing/2014/main" id="{E65CD7DE-2774-45D2-8CD8-897BB9C9D5E6}"/>
              </a:ext>
            </a:extLst>
          </p:cNvPr>
          <p:cNvGrpSpPr/>
          <p:nvPr>
            <p:custDataLst>
              <p:tags r:id="rId4"/>
            </p:custDataLst>
          </p:nvPr>
        </p:nvGrpSpPr>
        <p:grpSpPr>
          <a:xfrm>
            <a:off x="4974251" y="2816822"/>
            <a:ext cx="2056448" cy="741259"/>
            <a:chOff x="7649023" y="930577"/>
            <a:chExt cx="1268200" cy="570282"/>
          </a:xfrm>
        </p:grpSpPr>
        <p:sp>
          <p:nvSpPr>
            <p:cNvPr id="144" name="Freeform 3">
              <a:extLst>
                <a:ext uri="{FF2B5EF4-FFF2-40B4-BE49-F238E27FC236}">
                  <a16:creationId xmlns="" xmlns:a16="http://schemas.microsoft.com/office/drawing/2014/main" id="{BDD730AE-B2DF-4BE5-AAA5-0EC87B784A0D}"/>
                </a:ext>
              </a:extLst>
            </p:cNvPr>
            <p:cNvSpPr/>
            <p:nvPr>
              <p:custDataLst>
                <p:tags r:id="rId11"/>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fr-FR" sz="1000" dirty="0" err="1">
                <a:solidFill>
                  <a:schemeClr val="tx1"/>
                </a:solidFill>
              </a:endParaRPr>
            </a:p>
          </p:txBody>
        </p:sp>
        <p:sp>
          <p:nvSpPr>
            <p:cNvPr id="145" name="TextBox 144">
              <a:extLst>
                <a:ext uri="{FF2B5EF4-FFF2-40B4-BE49-F238E27FC236}">
                  <a16:creationId xmlns="" xmlns:a16="http://schemas.microsoft.com/office/drawing/2014/main" id="{CEF84BDA-4866-4196-A70E-6683A2B031A9}"/>
                </a:ext>
              </a:extLst>
            </p:cNvPr>
            <p:cNvSpPr txBox="1">
              <a:spLocks/>
            </p:cNvSpPr>
            <p:nvPr>
              <p:custDataLst>
                <p:tags r:id="rId12"/>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ctr" rtl="0">
                <a:lnSpc>
                  <a:spcPct val="90000"/>
                </a:lnSpc>
              </a:pPr>
              <a:r>
                <a:rPr lang="fr-FR" sz="1000" b="1" i="0" u="none" baseline="0" dirty="0">
                  <a:solidFill>
                    <a:schemeClr val="bg1"/>
                  </a:solidFill>
                </a:rPr>
                <a:t>Analyse des données </a:t>
              </a:r>
              <a:r>
                <a:rPr lang="fr-FR" sz="1000" b="1" i="0" u="none" baseline="0" dirty="0" smtClean="0">
                  <a:solidFill>
                    <a:schemeClr val="bg1"/>
                  </a:solidFill>
                </a:rPr>
                <a:t/>
              </a:r>
              <a:br>
                <a:rPr lang="fr-FR" sz="1000" b="1" i="0" u="none" baseline="0" dirty="0" smtClean="0">
                  <a:solidFill>
                    <a:schemeClr val="bg1"/>
                  </a:solidFill>
                </a:rPr>
              </a:br>
              <a:r>
                <a:rPr lang="fr-FR" sz="1000" b="1" i="0" u="none" baseline="0" dirty="0" smtClean="0">
                  <a:solidFill>
                    <a:schemeClr val="bg1"/>
                  </a:solidFill>
                </a:rPr>
                <a:t>et </a:t>
              </a:r>
              <a:r>
                <a:rPr lang="fr-FR" sz="1000" b="1" i="0" u="none" baseline="0" dirty="0">
                  <a:solidFill>
                    <a:schemeClr val="bg1"/>
                  </a:solidFill>
                </a:rPr>
                <a:t>rapport final</a:t>
              </a:r>
            </a:p>
          </p:txBody>
        </p:sp>
      </p:grpSp>
      <p:grpSp>
        <p:nvGrpSpPr>
          <p:cNvPr id="146" name="Group 145">
            <a:extLst>
              <a:ext uri="{FF2B5EF4-FFF2-40B4-BE49-F238E27FC236}">
                <a16:creationId xmlns="" xmlns:a16="http://schemas.microsoft.com/office/drawing/2014/main" id="{FE212E20-5962-4DDA-B2C3-A7688FBD6E60}"/>
              </a:ext>
            </a:extLst>
          </p:cNvPr>
          <p:cNvGrpSpPr/>
          <p:nvPr>
            <p:custDataLst>
              <p:tags r:id="rId5"/>
            </p:custDataLst>
          </p:nvPr>
        </p:nvGrpSpPr>
        <p:grpSpPr>
          <a:xfrm>
            <a:off x="2327703" y="2810852"/>
            <a:ext cx="1268200" cy="741259"/>
            <a:chOff x="5275030" y="930577"/>
            <a:chExt cx="1268200" cy="570282"/>
          </a:xfrm>
        </p:grpSpPr>
        <p:sp>
          <p:nvSpPr>
            <p:cNvPr id="147" name="Freeform 3">
              <a:extLst>
                <a:ext uri="{FF2B5EF4-FFF2-40B4-BE49-F238E27FC236}">
                  <a16:creationId xmlns="" xmlns:a16="http://schemas.microsoft.com/office/drawing/2014/main" id="{3DFE0B9E-C023-4580-BF22-DE5B48C297CF}"/>
                </a:ext>
              </a:extLst>
            </p:cNvPr>
            <p:cNvSpPr/>
            <p:nvPr>
              <p:custDataLst>
                <p:tags r:id="rId9"/>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fr-FR" sz="1000" dirty="0" err="1">
                <a:solidFill>
                  <a:schemeClr val="tx1"/>
                </a:solidFill>
              </a:endParaRPr>
            </a:p>
          </p:txBody>
        </p:sp>
        <p:sp>
          <p:nvSpPr>
            <p:cNvPr id="148" name="TextBox 147">
              <a:extLst>
                <a:ext uri="{FF2B5EF4-FFF2-40B4-BE49-F238E27FC236}">
                  <a16:creationId xmlns="" xmlns:a16="http://schemas.microsoft.com/office/drawing/2014/main" id="{DB2FDF89-A7DD-4802-B362-56759D743C8B}"/>
                </a:ext>
              </a:extLst>
            </p:cNvPr>
            <p:cNvSpPr txBox="1">
              <a:spLocks/>
            </p:cNvSpPr>
            <p:nvPr>
              <p:custDataLst>
                <p:tags r:id="rId10"/>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ctr" rtl="0">
                <a:lnSpc>
                  <a:spcPct val="90000"/>
                </a:lnSpc>
              </a:pPr>
              <a:r>
                <a:rPr lang="fr-FR" sz="1000" b="1" i="0" u="none" baseline="0" dirty="0">
                  <a:solidFill>
                    <a:schemeClr val="bg1"/>
                  </a:solidFill>
                </a:rPr>
                <a:t>Étude documentaire, mobilisation </a:t>
              </a:r>
              <a:r>
                <a:rPr lang="fr-FR" sz="1000" b="1" i="0" u="none" baseline="0" dirty="0" smtClean="0">
                  <a:solidFill>
                    <a:schemeClr val="bg1"/>
                  </a:solidFill>
                </a:rPr>
                <a:t/>
              </a:r>
              <a:br>
                <a:rPr lang="fr-FR" sz="1000" b="1" i="0" u="none" baseline="0" dirty="0" smtClean="0">
                  <a:solidFill>
                    <a:schemeClr val="bg1"/>
                  </a:solidFill>
                </a:rPr>
              </a:br>
              <a:r>
                <a:rPr lang="fr-FR" sz="1000" b="1" i="0" u="none" baseline="0" dirty="0" smtClean="0">
                  <a:solidFill>
                    <a:schemeClr val="bg1"/>
                  </a:solidFill>
                </a:rPr>
                <a:t>de </a:t>
              </a:r>
              <a:r>
                <a:rPr lang="fr-FR" sz="1000" b="1" i="0" u="none" baseline="0" dirty="0" smtClean="0">
                  <a:solidFill>
                    <a:schemeClr val="bg1"/>
                  </a:solidFill>
                </a:rPr>
                <a:t>l’équipe </a:t>
              </a:r>
              <a:r>
                <a:rPr lang="fr-FR" sz="1000" b="1" i="0" u="none" baseline="0" dirty="0">
                  <a:solidFill>
                    <a:schemeClr val="bg1"/>
                  </a:solidFill>
                </a:rPr>
                <a:t>sélectionnée</a:t>
              </a:r>
            </a:p>
          </p:txBody>
        </p:sp>
      </p:grpSp>
      <p:grpSp>
        <p:nvGrpSpPr>
          <p:cNvPr id="149" name="Group 148">
            <a:extLst>
              <a:ext uri="{FF2B5EF4-FFF2-40B4-BE49-F238E27FC236}">
                <a16:creationId xmlns="" xmlns:a16="http://schemas.microsoft.com/office/drawing/2014/main" id="{5ECAA0C5-0012-4980-9C88-60094DB6743A}"/>
              </a:ext>
            </a:extLst>
          </p:cNvPr>
          <p:cNvGrpSpPr/>
          <p:nvPr>
            <p:custDataLst>
              <p:tags r:id="rId6"/>
            </p:custDataLst>
          </p:nvPr>
        </p:nvGrpSpPr>
        <p:grpSpPr>
          <a:xfrm>
            <a:off x="448357" y="2810852"/>
            <a:ext cx="1922525" cy="741259"/>
            <a:chOff x="4088035" y="930577"/>
            <a:chExt cx="1268200" cy="570282"/>
          </a:xfrm>
          <a:solidFill>
            <a:schemeClr val="accent4"/>
          </a:solidFill>
        </p:grpSpPr>
        <p:sp>
          <p:nvSpPr>
            <p:cNvPr id="150" name="Freeform 3">
              <a:extLst>
                <a:ext uri="{FF2B5EF4-FFF2-40B4-BE49-F238E27FC236}">
                  <a16:creationId xmlns="" xmlns:a16="http://schemas.microsoft.com/office/drawing/2014/main" id="{E386028E-4C95-4D28-8D01-962ADA266C67}"/>
                </a:ext>
              </a:extLst>
            </p:cNvPr>
            <p:cNvSpPr/>
            <p:nvPr>
              <p:custDataLst>
                <p:tags r:id="rId7"/>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fr-FR" sz="1000" dirty="0" err="1">
                <a:solidFill>
                  <a:schemeClr val="tx1"/>
                </a:solidFill>
              </a:endParaRPr>
            </a:p>
          </p:txBody>
        </p:sp>
        <p:sp>
          <p:nvSpPr>
            <p:cNvPr id="151" name="TextBox 150">
              <a:extLst>
                <a:ext uri="{FF2B5EF4-FFF2-40B4-BE49-F238E27FC236}">
                  <a16:creationId xmlns="" xmlns:a16="http://schemas.microsoft.com/office/drawing/2014/main" id="{84CD6D18-671C-42E2-911B-CEB806E68CDB}"/>
                </a:ext>
              </a:extLst>
            </p:cNvPr>
            <p:cNvSpPr txBox="1">
              <a:spLocks/>
            </p:cNvSpPr>
            <p:nvPr>
              <p:custDataLst>
                <p:tags r:id="rId8"/>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fr-FR" sz="1600" baseline="0"/>
              </a:lvl1pPr>
              <a:lvl2pPr marL="148205" lvl="1" indent="-146990" defTabSz="685145" fontAlgn="base">
                <a:spcBef>
                  <a:spcPct val="0"/>
                </a:spcBef>
                <a:spcAft>
                  <a:spcPct val="0"/>
                </a:spcAft>
                <a:buClr>
                  <a:schemeClr val="tx2"/>
                </a:buClr>
                <a:buSzPct val="125000"/>
                <a:buFont typeface="Arial" charset="0"/>
                <a:buChar char="▪"/>
                <a:defRPr lang="fr-FR" sz="1600" baseline="0"/>
              </a:lvl2pPr>
              <a:lvl3pPr marL="349861" lvl="2" indent="-200441" defTabSz="685145" fontAlgn="base">
                <a:spcBef>
                  <a:spcPct val="0"/>
                </a:spcBef>
                <a:spcAft>
                  <a:spcPct val="0"/>
                </a:spcAft>
                <a:buClr>
                  <a:schemeClr val="tx2"/>
                </a:buClr>
                <a:buSzPct val="120000"/>
                <a:buFont typeface="Arial" charset="0"/>
                <a:buChar char="–"/>
                <a:defRPr lang="fr-FR" sz="1600" baseline="0"/>
              </a:lvl3pPr>
              <a:lvl4pPr marL="470126" lvl="3" indent="-119050" defTabSz="685145" fontAlgn="base">
                <a:spcBef>
                  <a:spcPct val="0"/>
                </a:spcBef>
                <a:spcAft>
                  <a:spcPct val="0"/>
                </a:spcAft>
                <a:buClr>
                  <a:schemeClr val="tx2"/>
                </a:buClr>
                <a:buSzPct val="120000"/>
                <a:buFont typeface="Arial" charset="0"/>
                <a:buChar char="▫"/>
                <a:defRPr lang="fr-FR" sz="1600" baseline="0"/>
              </a:lvl4pPr>
              <a:lvl5pPr marL="573772" lvl="4" indent="-99614" defTabSz="685145" fontAlgn="base">
                <a:spcBef>
                  <a:spcPct val="0"/>
                </a:spcBef>
                <a:spcAft>
                  <a:spcPct val="0"/>
                </a:spcAft>
                <a:buClr>
                  <a:schemeClr val="tx2"/>
                </a:buClr>
                <a:buSzPct val="89000"/>
                <a:buFont typeface="Arial" charset="0"/>
                <a:buChar char="-"/>
                <a:defRPr lang="fr-FR" sz="1600" baseline="0"/>
              </a:lvl5pPr>
              <a:lvl6pPr marL="573772" indent="-99614" defTabSz="685145" fontAlgn="base">
                <a:spcBef>
                  <a:spcPct val="0"/>
                </a:spcBef>
                <a:spcAft>
                  <a:spcPct val="0"/>
                </a:spcAft>
                <a:buClr>
                  <a:schemeClr val="tx2"/>
                </a:buClr>
                <a:buSzPct val="89000"/>
                <a:buFont typeface="Arial" charset="0"/>
                <a:buChar char="-"/>
                <a:defRPr lang="fr-FR" sz="1224" baseline="0"/>
              </a:lvl6pPr>
              <a:lvl7pPr marL="573772" indent="-99614" defTabSz="685145" fontAlgn="base">
                <a:spcBef>
                  <a:spcPct val="0"/>
                </a:spcBef>
                <a:spcAft>
                  <a:spcPct val="0"/>
                </a:spcAft>
                <a:buClr>
                  <a:schemeClr val="tx2"/>
                </a:buClr>
                <a:buSzPct val="89000"/>
                <a:buFont typeface="Arial" charset="0"/>
                <a:buChar char="-"/>
                <a:defRPr lang="fr-FR" sz="1224" baseline="0"/>
              </a:lvl7pPr>
              <a:lvl8pPr marL="573772" indent="-99614" defTabSz="685145" fontAlgn="base">
                <a:spcBef>
                  <a:spcPct val="0"/>
                </a:spcBef>
                <a:spcAft>
                  <a:spcPct val="0"/>
                </a:spcAft>
                <a:buClr>
                  <a:schemeClr val="tx2"/>
                </a:buClr>
                <a:buSzPct val="89000"/>
                <a:buFont typeface="Arial" charset="0"/>
                <a:buChar char="-"/>
                <a:defRPr lang="fr-FR" sz="1224" baseline="0"/>
              </a:lvl8pPr>
              <a:lvl9pPr marL="573772" indent="-99614" defTabSz="685145" fontAlgn="base">
                <a:spcBef>
                  <a:spcPct val="0"/>
                </a:spcBef>
                <a:spcAft>
                  <a:spcPct val="0"/>
                </a:spcAft>
                <a:buClr>
                  <a:schemeClr val="tx2"/>
                </a:buClr>
                <a:buSzPct val="89000"/>
                <a:buFont typeface="Arial" charset="0"/>
                <a:buChar char="-"/>
                <a:defRPr lang="fr-FR" sz="1224" baseline="0"/>
              </a:lvl9pPr>
            </a:lstStyle>
            <a:p>
              <a:pPr algn="ctr" rtl="0">
                <a:lnSpc>
                  <a:spcPct val="90000"/>
                </a:lnSpc>
              </a:pPr>
              <a:r>
                <a:rPr lang="fr-FR" sz="1000" b="1" i="0" u="none" baseline="0" dirty="0">
                  <a:solidFill>
                    <a:schemeClr val="bg1"/>
                  </a:solidFill>
                </a:rPr>
                <a:t>Élaboration </a:t>
              </a:r>
              <a:r>
                <a:rPr lang="fr-FR" sz="1000" b="1" i="0" u="none" baseline="0" dirty="0" smtClean="0">
                  <a:solidFill>
                    <a:schemeClr val="bg1"/>
                  </a:solidFill>
                </a:rPr>
                <a:t>d’un </a:t>
              </a:r>
              <a:r>
                <a:rPr lang="fr-FR" sz="1000" b="1" i="0" u="none" baseline="0" dirty="0">
                  <a:solidFill>
                    <a:schemeClr val="bg1"/>
                  </a:solidFill>
                </a:rPr>
                <a:t>cadre </a:t>
              </a:r>
              <a:r>
                <a:rPr lang="fr-FR" sz="1000" b="1" i="0" u="none" baseline="0" dirty="0" smtClean="0">
                  <a:solidFill>
                    <a:schemeClr val="bg1"/>
                  </a:solidFill>
                </a:rPr>
                <a:t/>
              </a:r>
              <a:br>
                <a:rPr lang="fr-FR" sz="1000" b="1" i="0" u="none" baseline="0" dirty="0" smtClean="0">
                  <a:solidFill>
                    <a:schemeClr val="bg1"/>
                  </a:solidFill>
                </a:rPr>
              </a:br>
              <a:r>
                <a:rPr lang="fr-FR" sz="1000" b="1" i="0" u="none" baseline="0" dirty="0" smtClean="0">
                  <a:solidFill>
                    <a:schemeClr val="bg1"/>
                  </a:solidFill>
                </a:rPr>
                <a:t>de </a:t>
              </a:r>
              <a:r>
                <a:rPr lang="fr-FR" sz="1000" b="1" i="0" u="none" baseline="0" dirty="0">
                  <a:solidFill>
                    <a:schemeClr val="bg1"/>
                  </a:solidFill>
                </a:rPr>
                <a:t>référence, organisation de </a:t>
              </a:r>
              <a:r>
                <a:rPr lang="fr-FR" sz="1000" b="1" i="0" u="none" baseline="0" dirty="0" smtClean="0">
                  <a:solidFill>
                    <a:schemeClr val="bg1"/>
                  </a:solidFill>
                </a:rPr>
                <a:t>l’équipe</a:t>
              </a:r>
              <a:endParaRPr lang="fr-FR" sz="1000" b="1" i="0" u="none" baseline="0" dirty="0">
                <a:solidFill>
                  <a:schemeClr val="bg1"/>
                </a:solidFill>
              </a:endParaRPr>
            </a:p>
          </p:txBody>
        </p:sp>
      </p:grpSp>
      <p:cxnSp>
        <p:nvCxnSpPr>
          <p:cNvPr id="152" name="Straight Arrow Connector 151"/>
          <p:cNvCxnSpPr>
            <a:cxnSpLocks/>
          </p:cNvCxnSpPr>
          <p:nvPr/>
        </p:nvCxnSpPr>
        <p:spPr>
          <a:xfrm flipV="1">
            <a:off x="470818" y="2637087"/>
            <a:ext cx="1715741" cy="12095"/>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6" name="Rectangle 155"/>
          <p:cNvSpPr>
            <a:spLocks/>
          </p:cNvSpPr>
          <p:nvPr/>
        </p:nvSpPr>
        <p:spPr>
          <a:xfrm>
            <a:off x="685800" y="2334161"/>
            <a:ext cx="1220625"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fr-FR" sz="1600" b="0" i="1" u="none" baseline="0">
                <a:solidFill>
                  <a:schemeClr val="tx1"/>
                </a:solidFill>
                <a:latin typeface="Georgia" panose="02040502050405020303" pitchFamily="18" charset="0"/>
                <a:cs typeface="Arial" panose="020B0604020202020204" pitchFamily="34" charset="0"/>
              </a:rPr>
              <a:t>12 semaines</a:t>
            </a:r>
          </a:p>
        </p:txBody>
      </p:sp>
      <p:sp>
        <p:nvSpPr>
          <p:cNvPr id="157" name="Rectangle 156"/>
          <p:cNvSpPr>
            <a:spLocks/>
          </p:cNvSpPr>
          <p:nvPr/>
        </p:nvSpPr>
        <p:spPr>
          <a:xfrm>
            <a:off x="2303424" y="2334161"/>
            <a:ext cx="12017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fr-FR" sz="1600" b="0" i="1" u="none" baseline="0">
                <a:solidFill>
                  <a:schemeClr val="tx1"/>
                </a:solidFill>
                <a:latin typeface="Georgia" panose="02040502050405020303" pitchFamily="18" charset="0"/>
                <a:cs typeface="Arial" panose="020B0604020202020204" pitchFamily="34" charset="0"/>
              </a:rPr>
              <a:t>3 semaines</a:t>
            </a:r>
          </a:p>
        </p:txBody>
      </p:sp>
      <p:sp>
        <p:nvSpPr>
          <p:cNvPr id="158" name="Rectangle 157"/>
          <p:cNvSpPr>
            <a:spLocks/>
          </p:cNvSpPr>
          <p:nvPr/>
        </p:nvSpPr>
        <p:spPr>
          <a:xfrm>
            <a:off x="3657600" y="2334161"/>
            <a:ext cx="1204448"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fr-FR" sz="1600" b="0" i="1" u="none" baseline="0">
                <a:solidFill>
                  <a:schemeClr val="tx1"/>
                </a:solidFill>
                <a:latin typeface="Georgia" panose="02040502050405020303" pitchFamily="18" charset="0"/>
                <a:cs typeface="Arial" panose="020B0604020202020204" pitchFamily="34" charset="0"/>
              </a:rPr>
              <a:t>4 semaines</a:t>
            </a:r>
          </a:p>
        </p:txBody>
      </p:sp>
      <p:sp>
        <p:nvSpPr>
          <p:cNvPr id="159" name="Rectangle 158"/>
          <p:cNvSpPr>
            <a:spLocks/>
          </p:cNvSpPr>
          <p:nvPr/>
        </p:nvSpPr>
        <p:spPr>
          <a:xfrm>
            <a:off x="5168726" y="2334161"/>
            <a:ext cx="17652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fr-FR" sz="1600" b="0" i="1" u="none" baseline="0">
                <a:solidFill>
                  <a:schemeClr val="tx1"/>
                </a:solidFill>
                <a:latin typeface="Georgia" panose="02040502050405020303" pitchFamily="18" charset="0"/>
                <a:cs typeface="Arial" panose="020B0604020202020204" pitchFamily="34" charset="0"/>
              </a:rPr>
              <a:t>8-12 semaines</a:t>
            </a:r>
          </a:p>
        </p:txBody>
      </p:sp>
      <p:cxnSp>
        <p:nvCxnSpPr>
          <p:cNvPr id="161" name="Straight Arrow Connector 160"/>
          <p:cNvCxnSpPr>
            <a:cxnSpLocks/>
          </p:cNvCxnSpPr>
          <p:nvPr/>
        </p:nvCxnSpPr>
        <p:spPr>
          <a:xfrm>
            <a:off x="2422419" y="2649182"/>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cxnSpLocks/>
          </p:cNvCxnSpPr>
          <p:nvPr/>
        </p:nvCxnSpPr>
        <p:spPr>
          <a:xfrm>
            <a:off x="3737048" y="2651201"/>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cxnSpLocks/>
          </p:cNvCxnSpPr>
          <p:nvPr/>
        </p:nvCxnSpPr>
        <p:spPr>
          <a:xfrm flipV="1">
            <a:off x="5207320" y="2649181"/>
            <a:ext cx="1544429" cy="2984"/>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Double Brace 2"/>
          <p:cNvSpPr/>
          <p:nvPr/>
        </p:nvSpPr>
        <p:spPr>
          <a:xfrm rot="5400000">
            <a:off x="3754706" y="2452018"/>
            <a:ext cx="1053593" cy="1534450"/>
          </a:xfrm>
          <a:prstGeom prst="bracePair">
            <a:avLst/>
          </a:prstGeom>
          <a:ln>
            <a:solidFill>
              <a:schemeClr val="bg2"/>
            </a:solidFill>
          </a:ln>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fr-FR"/>
          </a:p>
        </p:txBody>
      </p:sp>
      <p:sp>
        <p:nvSpPr>
          <p:cNvPr id="5" name="TextBox 4"/>
          <p:cNvSpPr txBox="1"/>
          <p:nvPr/>
        </p:nvSpPr>
        <p:spPr>
          <a:xfrm>
            <a:off x="457200" y="4191000"/>
            <a:ext cx="8479342" cy="1938992"/>
          </a:xfrm>
          <a:prstGeom prst="rect">
            <a:avLst/>
          </a:prstGeom>
          <a:noFill/>
          <a:ln>
            <a:solidFill>
              <a:schemeClr val="accent1">
                <a:shade val="95000"/>
                <a:satMod val="105000"/>
              </a:schemeClr>
            </a:solidFill>
          </a:ln>
        </p:spPr>
        <p:txBody>
          <a:bodyPr wrap="square" rtlCol="0">
            <a:spAutoFit/>
          </a:bodyPr>
          <a:lstStyle/>
          <a:p>
            <a:pPr algn="l" rtl="0"/>
            <a:r>
              <a:rPr lang="fr-FR" sz="2000" b="0" i="0" u="none" baseline="0" dirty="0"/>
              <a:t>Semaine 1 – Cartographie de la chaîne </a:t>
            </a:r>
            <a:r>
              <a:rPr lang="fr-FR" sz="2000" b="0" i="0" u="none" baseline="0" dirty="0" smtClean="0"/>
              <a:t>d’approvisionnement </a:t>
            </a:r>
            <a:r>
              <a:rPr lang="fr-FR" sz="2000" b="0" i="0" u="none" baseline="0" dirty="0"/>
              <a:t>et formation </a:t>
            </a:r>
            <a:r>
              <a:rPr lang="fr-FR" sz="2000" b="0" i="0" u="none" baseline="0" dirty="0" smtClean="0"/>
              <a:t/>
            </a:r>
            <a:br>
              <a:rPr lang="fr-FR" sz="2000" b="0" i="0" u="none" baseline="0" dirty="0" smtClean="0"/>
            </a:br>
            <a:r>
              <a:rPr lang="fr-FR" sz="2000" b="0" i="0" u="none" baseline="0" dirty="0" smtClean="0"/>
              <a:t>		</a:t>
            </a:r>
            <a:r>
              <a:rPr lang="fr-FR" sz="2000" b="0" i="0" u="none" dirty="0" smtClean="0"/>
              <a:t>      </a:t>
            </a:r>
            <a:r>
              <a:rPr lang="fr-FR" sz="2000" b="0" i="0" u="none" baseline="0" dirty="0" smtClean="0"/>
              <a:t>de </a:t>
            </a:r>
            <a:r>
              <a:rPr lang="fr-FR" sz="2000" b="0" i="0" u="none" baseline="0" dirty="0"/>
              <a:t>4 jours à la collecte des données (MAINTENANT !).</a:t>
            </a:r>
          </a:p>
          <a:p>
            <a:pPr algn="l" rtl="0"/>
            <a:r>
              <a:rPr lang="fr-FR" sz="2000" b="0" i="0" u="none" baseline="0" dirty="0"/>
              <a:t>Semaine 2 – La collecte des données à tous les niveaux commence.</a:t>
            </a:r>
          </a:p>
          <a:p>
            <a:pPr algn="l" rtl="0"/>
            <a:r>
              <a:rPr lang="fr-FR" sz="2000" b="0" i="0" u="none" baseline="0" dirty="0"/>
              <a:t>Semaine 3 – La collecte des données à tous les niveaux continue et se termine.</a:t>
            </a:r>
          </a:p>
          <a:p>
            <a:pPr algn="l" rtl="0"/>
            <a:r>
              <a:rPr lang="fr-FR" sz="2000" b="0" i="0" u="none" baseline="0" dirty="0"/>
              <a:t>Semaine 4 – Les parties prenantes présentent leurs conclusions préliminaires </a:t>
            </a:r>
            <a:r>
              <a:rPr lang="fr-FR" sz="2000" b="0" i="0" u="none" baseline="0" dirty="0" smtClean="0"/>
              <a:t/>
            </a:r>
            <a:br>
              <a:rPr lang="fr-FR" sz="2000" b="0" i="0" u="none" baseline="0" dirty="0" smtClean="0"/>
            </a:br>
            <a:r>
              <a:rPr lang="fr-FR" sz="2000" b="0" i="0" u="none" baseline="0" dirty="0" smtClean="0"/>
              <a:t>		</a:t>
            </a:r>
            <a:r>
              <a:rPr lang="fr-FR" sz="2000" b="0" i="0" u="none" dirty="0" smtClean="0"/>
              <a:t>      </a:t>
            </a:r>
            <a:r>
              <a:rPr lang="fr-FR" sz="2000" b="0" i="0" u="none" baseline="0" dirty="0" smtClean="0"/>
              <a:t>dans </a:t>
            </a:r>
            <a:r>
              <a:rPr lang="fr-FR" sz="2000" b="0" i="0" u="none" baseline="0" dirty="0"/>
              <a:t>un </a:t>
            </a:r>
            <a:r>
              <a:rPr lang="fr-FR" sz="2000" b="0" i="0" u="none" baseline="0" dirty="0" smtClean="0"/>
              <a:t>compte rendu</a:t>
            </a:r>
            <a:r>
              <a:rPr lang="fr-FR" sz="2000" b="0" i="0" u="none" baseline="0" dirty="0"/>
              <a:t>.</a:t>
            </a:r>
          </a:p>
        </p:txBody>
      </p:sp>
    </p:spTree>
    <p:custDataLst>
      <p:tags r:id="rId1"/>
    </p:custDataLst>
    <p:extLst>
      <p:ext uri="{BB962C8B-B14F-4D97-AF65-F5344CB8AC3E}">
        <p14:creationId xmlns:p14="http://schemas.microsoft.com/office/powerpoint/2010/main" val="170074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500" fill="hold"/>
                                        <p:tgtEl>
                                          <p:spTgt spid="93"/>
                                        </p:tgtEl>
                                        <p:attrNameLst>
                                          <p:attrName>ppt_x</p:attrName>
                                        </p:attrNameLst>
                                      </p:cBhvr>
                                      <p:tavLst>
                                        <p:tav tm="0">
                                          <p:val>
                                            <p:strVal val="#ppt_x"/>
                                          </p:val>
                                        </p:tav>
                                        <p:tav tm="100000">
                                          <p:val>
                                            <p:strVal val="#ppt_x"/>
                                          </p:val>
                                        </p:tav>
                                      </p:tavLst>
                                    </p:anim>
                                    <p:anim calcmode="lin" valueType="num">
                                      <p:cBhvr additive="base">
                                        <p:cTn id="12" dur="500" fill="hold"/>
                                        <p:tgtEl>
                                          <p:spTgt spid="9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0"/>
                                        </p:tgtEl>
                                        <p:attrNameLst>
                                          <p:attrName>style.visibility</p:attrName>
                                        </p:attrNameLst>
                                      </p:cBhvr>
                                      <p:to>
                                        <p:strVal val="visible"/>
                                      </p:to>
                                    </p:set>
                                    <p:anim calcmode="lin" valueType="num">
                                      <p:cBhvr additive="base">
                                        <p:cTn id="15" dur="500" fill="hold"/>
                                        <p:tgtEl>
                                          <p:spTgt spid="140"/>
                                        </p:tgtEl>
                                        <p:attrNameLst>
                                          <p:attrName>ppt_x</p:attrName>
                                        </p:attrNameLst>
                                      </p:cBhvr>
                                      <p:tavLst>
                                        <p:tav tm="0">
                                          <p:val>
                                            <p:strVal val="#ppt_x"/>
                                          </p:val>
                                        </p:tav>
                                        <p:tav tm="100000">
                                          <p:val>
                                            <p:strVal val="#ppt_x"/>
                                          </p:val>
                                        </p:tav>
                                      </p:tavLst>
                                    </p:anim>
                                    <p:anim calcmode="lin" valueType="num">
                                      <p:cBhvr additive="base">
                                        <p:cTn id="16" dur="500" fill="hold"/>
                                        <p:tgtEl>
                                          <p:spTgt spid="14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3"/>
                                        </p:tgtEl>
                                        <p:attrNameLst>
                                          <p:attrName>style.visibility</p:attrName>
                                        </p:attrNameLst>
                                      </p:cBhvr>
                                      <p:to>
                                        <p:strVal val="visible"/>
                                      </p:to>
                                    </p:set>
                                    <p:anim calcmode="lin" valueType="num">
                                      <p:cBhvr additive="base">
                                        <p:cTn id="19" dur="500" fill="hold"/>
                                        <p:tgtEl>
                                          <p:spTgt spid="143"/>
                                        </p:tgtEl>
                                        <p:attrNameLst>
                                          <p:attrName>ppt_x</p:attrName>
                                        </p:attrNameLst>
                                      </p:cBhvr>
                                      <p:tavLst>
                                        <p:tav tm="0">
                                          <p:val>
                                            <p:strVal val="#ppt_x"/>
                                          </p:val>
                                        </p:tav>
                                        <p:tav tm="100000">
                                          <p:val>
                                            <p:strVal val="#ppt_x"/>
                                          </p:val>
                                        </p:tav>
                                      </p:tavLst>
                                    </p:anim>
                                    <p:anim calcmode="lin" valueType="num">
                                      <p:cBhvr additive="base">
                                        <p:cTn id="20" dur="500" fill="hold"/>
                                        <p:tgtEl>
                                          <p:spTgt spid="1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6"/>
                                        </p:tgtEl>
                                        <p:attrNameLst>
                                          <p:attrName>style.visibility</p:attrName>
                                        </p:attrNameLst>
                                      </p:cBhvr>
                                      <p:to>
                                        <p:strVal val="visible"/>
                                      </p:to>
                                    </p:set>
                                    <p:anim calcmode="lin" valueType="num">
                                      <p:cBhvr additive="base">
                                        <p:cTn id="23" dur="500" fill="hold"/>
                                        <p:tgtEl>
                                          <p:spTgt spid="146"/>
                                        </p:tgtEl>
                                        <p:attrNameLst>
                                          <p:attrName>ppt_x</p:attrName>
                                        </p:attrNameLst>
                                      </p:cBhvr>
                                      <p:tavLst>
                                        <p:tav tm="0">
                                          <p:val>
                                            <p:strVal val="#ppt_x"/>
                                          </p:val>
                                        </p:tav>
                                        <p:tav tm="100000">
                                          <p:val>
                                            <p:strVal val="#ppt_x"/>
                                          </p:val>
                                        </p:tav>
                                      </p:tavLst>
                                    </p:anim>
                                    <p:anim calcmode="lin" valueType="num">
                                      <p:cBhvr additive="base">
                                        <p:cTn id="24" dur="500" fill="hold"/>
                                        <p:tgtEl>
                                          <p:spTgt spid="14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ppt_x"/>
                                          </p:val>
                                        </p:tav>
                                        <p:tav tm="100000">
                                          <p:val>
                                            <p:strVal val="#ppt_x"/>
                                          </p:val>
                                        </p:tav>
                                      </p:tavLst>
                                    </p:anim>
                                    <p:anim calcmode="lin" valueType="num">
                                      <p:cBhvr additive="base">
                                        <p:cTn id="28" dur="500" fill="hold"/>
                                        <p:tgtEl>
                                          <p:spTgt spid="14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2"/>
                                        </p:tgtEl>
                                        <p:attrNameLst>
                                          <p:attrName>style.visibility</p:attrName>
                                        </p:attrNameLst>
                                      </p:cBhvr>
                                      <p:to>
                                        <p:strVal val="visible"/>
                                      </p:to>
                                    </p:set>
                                    <p:anim calcmode="lin" valueType="num">
                                      <p:cBhvr additive="base">
                                        <p:cTn id="31" dur="500" fill="hold"/>
                                        <p:tgtEl>
                                          <p:spTgt spid="152"/>
                                        </p:tgtEl>
                                        <p:attrNameLst>
                                          <p:attrName>ppt_x</p:attrName>
                                        </p:attrNameLst>
                                      </p:cBhvr>
                                      <p:tavLst>
                                        <p:tav tm="0">
                                          <p:val>
                                            <p:strVal val="#ppt_x"/>
                                          </p:val>
                                        </p:tav>
                                        <p:tav tm="100000">
                                          <p:val>
                                            <p:strVal val="#ppt_x"/>
                                          </p:val>
                                        </p:tav>
                                      </p:tavLst>
                                    </p:anim>
                                    <p:anim calcmode="lin" valueType="num">
                                      <p:cBhvr additive="base">
                                        <p:cTn id="32" dur="500" fill="hold"/>
                                        <p:tgtEl>
                                          <p:spTgt spid="1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7"/>
                                        </p:tgtEl>
                                        <p:attrNameLst>
                                          <p:attrName>style.visibility</p:attrName>
                                        </p:attrNameLst>
                                      </p:cBhvr>
                                      <p:to>
                                        <p:strVal val="visible"/>
                                      </p:to>
                                    </p:set>
                                    <p:anim calcmode="lin" valueType="num">
                                      <p:cBhvr additive="base">
                                        <p:cTn id="39" dur="500" fill="hold"/>
                                        <p:tgtEl>
                                          <p:spTgt spid="157"/>
                                        </p:tgtEl>
                                        <p:attrNameLst>
                                          <p:attrName>ppt_x</p:attrName>
                                        </p:attrNameLst>
                                      </p:cBhvr>
                                      <p:tavLst>
                                        <p:tav tm="0">
                                          <p:val>
                                            <p:strVal val="#ppt_x"/>
                                          </p:val>
                                        </p:tav>
                                        <p:tav tm="100000">
                                          <p:val>
                                            <p:strVal val="#ppt_x"/>
                                          </p:val>
                                        </p:tav>
                                      </p:tavLst>
                                    </p:anim>
                                    <p:anim calcmode="lin" valueType="num">
                                      <p:cBhvr additive="base">
                                        <p:cTn id="40" dur="500" fill="hold"/>
                                        <p:tgtEl>
                                          <p:spTgt spid="15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8"/>
                                        </p:tgtEl>
                                        <p:attrNameLst>
                                          <p:attrName>style.visibility</p:attrName>
                                        </p:attrNameLst>
                                      </p:cBhvr>
                                      <p:to>
                                        <p:strVal val="visible"/>
                                      </p:to>
                                    </p:set>
                                    <p:anim calcmode="lin" valueType="num">
                                      <p:cBhvr additive="base">
                                        <p:cTn id="43" dur="500" fill="hold"/>
                                        <p:tgtEl>
                                          <p:spTgt spid="158"/>
                                        </p:tgtEl>
                                        <p:attrNameLst>
                                          <p:attrName>ppt_x</p:attrName>
                                        </p:attrNameLst>
                                      </p:cBhvr>
                                      <p:tavLst>
                                        <p:tav tm="0">
                                          <p:val>
                                            <p:strVal val="#ppt_x"/>
                                          </p:val>
                                        </p:tav>
                                        <p:tav tm="100000">
                                          <p:val>
                                            <p:strVal val="#ppt_x"/>
                                          </p:val>
                                        </p:tav>
                                      </p:tavLst>
                                    </p:anim>
                                    <p:anim calcmode="lin" valueType="num">
                                      <p:cBhvr additive="base">
                                        <p:cTn id="44" dur="500" fill="hold"/>
                                        <p:tgtEl>
                                          <p:spTgt spid="15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9"/>
                                        </p:tgtEl>
                                        <p:attrNameLst>
                                          <p:attrName>style.visibility</p:attrName>
                                        </p:attrNameLst>
                                      </p:cBhvr>
                                      <p:to>
                                        <p:strVal val="visible"/>
                                      </p:to>
                                    </p:set>
                                    <p:anim calcmode="lin" valueType="num">
                                      <p:cBhvr additive="base">
                                        <p:cTn id="47" dur="500" fill="hold"/>
                                        <p:tgtEl>
                                          <p:spTgt spid="159"/>
                                        </p:tgtEl>
                                        <p:attrNameLst>
                                          <p:attrName>ppt_x</p:attrName>
                                        </p:attrNameLst>
                                      </p:cBhvr>
                                      <p:tavLst>
                                        <p:tav tm="0">
                                          <p:val>
                                            <p:strVal val="#ppt_x"/>
                                          </p:val>
                                        </p:tav>
                                        <p:tav tm="100000">
                                          <p:val>
                                            <p:strVal val="#ppt_x"/>
                                          </p:val>
                                        </p:tav>
                                      </p:tavLst>
                                    </p:anim>
                                    <p:anim calcmode="lin" valueType="num">
                                      <p:cBhvr additive="base">
                                        <p:cTn id="48" dur="500" fill="hold"/>
                                        <p:tgtEl>
                                          <p:spTgt spid="15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1"/>
                                        </p:tgtEl>
                                        <p:attrNameLst>
                                          <p:attrName>style.visibility</p:attrName>
                                        </p:attrNameLst>
                                      </p:cBhvr>
                                      <p:to>
                                        <p:strVal val="visible"/>
                                      </p:to>
                                    </p:set>
                                    <p:anim calcmode="lin" valueType="num">
                                      <p:cBhvr additive="base">
                                        <p:cTn id="51" dur="500" fill="hold"/>
                                        <p:tgtEl>
                                          <p:spTgt spid="161"/>
                                        </p:tgtEl>
                                        <p:attrNameLst>
                                          <p:attrName>ppt_x</p:attrName>
                                        </p:attrNameLst>
                                      </p:cBhvr>
                                      <p:tavLst>
                                        <p:tav tm="0">
                                          <p:val>
                                            <p:strVal val="#ppt_x"/>
                                          </p:val>
                                        </p:tav>
                                        <p:tav tm="100000">
                                          <p:val>
                                            <p:strVal val="#ppt_x"/>
                                          </p:val>
                                        </p:tav>
                                      </p:tavLst>
                                    </p:anim>
                                    <p:anim calcmode="lin" valueType="num">
                                      <p:cBhvr additive="base">
                                        <p:cTn id="52" dur="500" fill="hold"/>
                                        <p:tgtEl>
                                          <p:spTgt spid="16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2"/>
                                        </p:tgtEl>
                                        <p:attrNameLst>
                                          <p:attrName>style.visibility</p:attrName>
                                        </p:attrNameLst>
                                      </p:cBhvr>
                                      <p:to>
                                        <p:strVal val="visible"/>
                                      </p:to>
                                    </p:set>
                                    <p:anim calcmode="lin" valueType="num">
                                      <p:cBhvr additive="base">
                                        <p:cTn id="55" dur="500" fill="hold"/>
                                        <p:tgtEl>
                                          <p:spTgt spid="162"/>
                                        </p:tgtEl>
                                        <p:attrNameLst>
                                          <p:attrName>ppt_x</p:attrName>
                                        </p:attrNameLst>
                                      </p:cBhvr>
                                      <p:tavLst>
                                        <p:tav tm="0">
                                          <p:val>
                                            <p:strVal val="#ppt_x"/>
                                          </p:val>
                                        </p:tav>
                                        <p:tav tm="100000">
                                          <p:val>
                                            <p:strVal val="#ppt_x"/>
                                          </p:val>
                                        </p:tav>
                                      </p:tavLst>
                                    </p:anim>
                                    <p:anim calcmode="lin" valueType="num">
                                      <p:cBhvr additive="base">
                                        <p:cTn id="56" dur="500" fill="hold"/>
                                        <p:tgtEl>
                                          <p:spTgt spid="16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63"/>
                                        </p:tgtEl>
                                        <p:attrNameLst>
                                          <p:attrName>style.visibility</p:attrName>
                                        </p:attrNameLst>
                                      </p:cBhvr>
                                      <p:to>
                                        <p:strVal val="visible"/>
                                      </p:to>
                                    </p:set>
                                    <p:anim calcmode="lin" valueType="num">
                                      <p:cBhvr additive="base">
                                        <p:cTn id="59" dur="500" fill="hold"/>
                                        <p:tgtEl>
                                          <p:spTgt spid="163"/>
                                        </p:tgtEl>
                                        <p:attrNameLst>
                                          <p:attrName>ppt_x</p:attrName>
                                        </p:attrNameLst>
                                      </p:cBhvr>
                                      <p:tavLst>
                                        <p:tav tm="0">
                                          <p:val>
                                            <p:strVal val="#ppt_x"/>
                                          </p:val>
                                        </p:tav>
                                        <p:tav tm="100000">
                                          <p:val>
                                            <p:strVal val="#ppt_x"/>
                                          </p:val>
                                        </p:tav>
                                      </p:tavLst>
                                    </p:anim>
                                    <p:anim calcmode="lin" valueType="num">
                                      <p:cBhvr additive="base">
                                        <p:cTn id="60" dur="500" fill="hold"/>
                                        <p:tgtEl>
                                          <p:spTgt spid="16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57" grpId="0" animBg="1"/>
      <p:bldP spid="158" grpId="0" animBg="1"/>
      <p:bldP spid="159" grpId="0" animBg="1"/>
      <p:bldP spid="3" grpId="0" animBg="1"/>
      <p:bldP spid="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F5B4226C-BC72-46EC-BA80-28A10AB022DE}"/>
              </a:ext>
            </a:extLst>
          </p:cNvPr>
          <p:cNvSpPr>
            <a:spLocks noGrp="1"/>
          </p:cNvSpPr>
          <p:nvPr>
            <p:ph type="dt" sz="half" idx="10"/>
          </p:nvPr>
        </p:nvSpPr>
        <p:spPr/>
        <p:txBody>
          <a:bodyPr/>
          <a:lstStyle/>
          <a:p>
            <a:pPr algn="l" rtl="0"/>
            <a:fld id="{978A7FB3-827A-442D-8D07-280E2D02830C}" type="datetime1">
              <a:rPr lang="en-US"/>
              <a:t>4/25/2019</a:t>
            </a:fld>
            <a:endParaRPr lang="fr-FR"/>
          </a:p>
        </p:txBody>
      </p:sp>
      <p:sp>
        <p:nvSpPr>
          <p:cNvPr id="5" name="Slide Number Placeholder 4">
            <a:extLst>
              <a:ext uri="{FF2B5EF4-FFF2-40B4-BE49-F238E27FC236}">
                <a16:creationId xmlns="" xmlns:a16="http://schemas.microsoft.com/office/drawing/2014/main" id="{5BA50F0B-A6B2-49B7-9EF8-35AE3AA46021}"/>
              </a:ext>
            </a:extLst>
          </p:cNvPr>
          <p:cNvSpPr>
            <a:spLocks noGrp="1"/>
          </p:cNvSpPr>
          <p:nvPr>
            <p:ph type="sldNum" sz="quarter" idx="12"/>
          </p:nvPr>
        </p:nvSpPr>
        <p:spPr/>
        <p:txBody>
          <a:bodyPr/>
          <a:lstStyle/>
          <a:p>
            <a:pPr algn="r" rtl="0"/>
            <a:fld id="{80AB4CF6-B2FB-1E49-909C-D679BE094D01}" type="slidenum">
              <a:rPr/>
              <a:t>85</a:t>
            </a:fld>
            <a:endParaRPr lang="fr-FR"/>
          </a:p>
        </p:txBody>
      </p:sp>
      <p:pic>
        <p:nvPicPr>
          <p:cNvPr id="8" name="Picture 7">
            <a:extLst>
              <a:ext uri="{FF2B5EF4-FFF2-40B4-BE49-F238E27FC236}">
                <a16:creationId xmlns="" xmlns:a16="http://schemas.microsoft.com/office/drawing/2014/main" id="{32D0447B-F620-448D-8444-A8B73AB97177}"/>
              </a:ext>
            </a:extLst>
          </p:cNvPr>
          <p:cNvPicPr>
            <a:picLocks noChangeAspect="1"/>
          </p:cNvPicPr>
          <p:nvPr/>
        </p:nvPicPr>
        <p:blipFill rotWithShape="1">
          <a:blip r:embed="rId3"/>
          <a:srcRect l="42914" t="16401" r="16334" b="11151"/>
          <a:stretch/>
        </p:blipFill>
        <p:spPr>
          <a:xfrm>
            <a:off x="2209800" y="228600"/>
            <a:ext cx="6629400" cy="6629400"/>
          </a:xfrm>
          <a:prstGeom prst="rect">
            <a:avLst/>
          </a:prstGeom>
        </p:spPr>
      </p:pic>
      <p:sp>
        <p:nvSpPr>
          <p:cNvPr id="2" name="TextBox 1"/>
          <p:cNvSpPr txBox="1"/>
          <p:nvPr/>
        </p:nvSpPr>
        <p:spPr>
          <a:xfrm>
            <a:off x="381000" y="1371600"/>
            <a:ext cx="1676400" cy="2031325"/>
          </a:xfrm>
          <a:prstGeom prst="rect">
            <a:avLst/>
          </a:prstGeom>
          <a:noFill/>
        </p:spPr>
        <p:txBody>
          <a:bodyPr wrap="square" rtlCol="0">
            <a:spAutoFit/>
          </a:bodyPr>
          <a:lstStyle/>
          <a:p>
            <a:pPr algn="l" rtl="0"/>
            <a:r>
              <a:rPr lang="fr-FR" b="0" i="0" u="none" baseline="0" dirty="0"/>
              <a:t>Insérer la carte du pays ici, avec des sites sélectionnés au hasard et leurs coordonnées GPS.</a:t>
            </a:r>
          </a:p>
        </p:txBody>
      </p:sp>
    </p:spTree>
    <p:custDataLst>
      <p:tags r:id="rId1"/>
    </p:custDataLst>
    <p:extLst>
      <p:ext uri="{BB962C8B-B14F-4D97-AF65-F5344CB8AC3E}">
        <p14:creationId xmlns:p14="http://schemas.microsoft.com/office/powerpoint/2010/main" val="423330427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0F81E0C-0745-4E19-9146-D57B0BCEBFA8}"/>
              </a:ext>
            </a:extLst>
          </p:cNvPr>
          <p:cNvSpPr>
            <a:spLocks noGrp="1"/>
          </p:cNvSpPr>
          <p:nvPr>
            <p:ph type="title"/>
          </p:nvPr>
        </p:nvSpPr>
        <p:spPr>
          <a:xfrm>
            <a:off x="270695" y="310197"/>
            <a:ext cx="7886700" cy="604203"/>
          </a:xfrm>
        </p:spPr>
        <p:txBody>
          <a:bodyPr>
            <a:noAutofit/>
          </a:bodyPr>
          <a:lstStyle/>
          <a:p>
            <a:pPr algn="l" rtl="0"/>
            <a:r>
              <a:rPr lang="fr-FR" b="1" i="0" u="none" baseline="0"/>
              <a:t>Calendrier des collecteurs de données</a:t>
            </a:r>
          </a:p>
        </p:txBody>
      </p:sp>
      <p:pic>
        <p:nvPicPr>
          <p:cNvPr id="21506" name="Picture 2" descr="Image result for USAID health cen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206" y="1905000"/>
            <a:ext cx="4013994" cy="286599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419600" y="2895600"/>
            <a:ext cx="3276600" cy="430887"/>
          </a:xfrm>
          <a:prstGeom prst="rect">
            <a:avLst/>
          </a:prstGeom>
          <a:noFill/>
        </p:spPr>
        <p:txBody>
          <a:bodyPr wrap="square" lIns="0" tIns="0" rIns="0" bIns="0" rtlCol="0">
            <a:spAutoFit/>
          </a:bodyPr>
          <a:lstStyle/>
          <a:p>
            <a:pPr algn="l" rtl="0"/>
            <a:r>
              <a:rPr lang="fr-FR" sz="2800" b="0" i="0" u="none" baseline="0" dirty="0"/>
              <a:t>= Une demi-journée</a:t>
            </a:r>
          </a:p>
        </p:txBody>
      </p:sp>
    </p:spTree>
    <p:custDataLst>
      <p:tags r:id="rId1"/>
    </p:custDataLst>
    <p:extLst>
      <p:ext uri="{BB962C8B-B14F-4D97-AF65-F5344CB8AC3E}">
        <p14:creationId xmlns:p14="http://schemas.microsoft.com/office/powerpoint/2010/main" val="20924518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0F81E0C-0745-4E19-9146-D57B0BCEBFA8}"/>
              </a:ext>
            </a:extLst>
          </p:cNvPr>
          <p:cNvSpPr>
            <a:spLocks noGrp="1"/>
          </p:cNvSpPr>
          <p:nvPr>
            <p:ph type="title"/>
          </p:nvPr>
        </p:nvSpPr>
        <p:spPr>
          <a:xfrm>
            <a:off x="270695" y="310197"/>
            <a:ext cx="7886700" cy="604203"/>
          </a:xfrm>
        </p:spPr>
        <p:txBody>
          <a:bodyPr>
            <a:noAutofit/>
          </a:bodyPr>
          <a:lstStyle/>
          <a:p>
            <a:pPr algn="l" rtl="0"/>
            <a:r>
              <a:rPr lang="fr-FR" b="1" i="0" u="none" baseline="0"/>
              <a:t>Calendrier des collecteurs de données</a:t>
            </a:r>
          </a:p>
        </p:txBody>
      </p:sp>
      <p:sp>
        <p:nvSpPr>
          <p:cNvPr id="3" name="TextBox 2"/>
          <p:cNvSpPr txBox="1"/>
          <p:nvPr/>
        </p:nvSpPr>
        <p:spPr>
          <a:xfrm>
            <a:off x="4495800" y="2464713"/>
            <a:ext cx="1752600" cy="861774"/>
          </a:xfrm>
          <a:prstGeom prst="rect">
            <a:avLst/>
          </a:prstGeom>
          <a:noFill/>
        </p:spPr>
        <p:txBody>
          <a:bodyPr wrap="square" lIns="0" tIns="0" rIns="0" bIns="0" rtlCol="0">
            <a:spAutoFit/>
          </a:bodyPr>
          <a:lstStyle/>
          <a:p>
            <a:pPr algn="l" rtl="0"/>
            <a:r>
              <a:rPr lang="fr-FR" sz="2800" b="0" i="0" u="none" baseline="0" dirty="0"/>
              <a:t>= Une </a:t>
            </a:r>
            <a:r>
              <a:rPr lang="fr-FR" sz="2800" b="0" i="0" u="none" baseline="0" dirty="0" smtClean="0"/>
              <a:t/>
            </a:r>
            <a:br>
              <a:rPr lang="fr-FR" sz="2800" b="0" i="0" u="none" baseline="0" dirty="0" smtClean="0"/>
            </a:br>
            <a:r>
              <a:rPr lang="fr-FR" sz="2800" b="0" i="0" u="none" baseline="0" dirty="0" smtClean="0"/>
              <a:t>   journée</a:t>
            </a:r>
            <a:endParaRPr lang="fr-FR" sz="2800" b="0" i="0" u="none" baseline="0" dirty="0"/>
          </a:p>
        </p:txBody>
      </p:sp>
      <p:pic>
        <p:nvPicPr>
          <p:cNvPr id="22530" name="Picture 2" descr="Image result for USAID Hospit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338406"/>
            <a:ext cx="4156075" cy="277639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00200" y="990600"/>
            <a:ext cx="1600200" cy="369332"/>
          </a:xfrm>
          <a:prstGeom prst="rect">
            <a:avLst/>
          </a:prstGeom>
          <a:noFill/>
        </p:spPr>
        <p:txBody>
          <a:bodyPr wrap="square" rtlCol="0">
            <a:spAutoFit/>
          </a:bodyPr>
          <a:lstStyle/>
          <a:p>
            <a:pPr algn="l" rtl="0"/>
            <a:r>
              <a:rPr lang="fr-FR" b="0" i="0" u="none" baseline="0"/>
              <a:t>Hôpital</a:t>
            </a:r>
          </a:p>
        </p:txBody>
      </p:sp>
      <p:pic>
        <p:nvPicPr>
          <p:cNvPr id="22532" name="Picture 4" descr="Image result for USAID Referral Hospital"/>
          <p:cNvPicPr>
            <a:picLocks noChangeAspect="1" noChangeArrowheads="1"/>
          </p:cNvPicPr>
          <p:nvPr/>
        </p:nvPicPr>
        <p:blipFill rotWithShape="1">
          <a:blip r:embed="rId5">
            <a:extLst>
              <a:ext uri="{28A0092B-C50C-407E-A947-70E740481C1C}">
                <a14:useLocalDpi xmlns:a14="http://schemas.microsoft.com/office/drawing/2010/main" val="0"/>
              </a:ext>
            </a:extLst>
          </a:blip>
          <a:srcRect l="3252" t="5756" r="5691" b="9121"/>
          <a:stretch/>
        </p:blipFill>
        <p:spPr bwMode="auto">
          <a:xfrm>
            <a:off x="4572000" y="4572000"/>
            <a:ext cx="4267200" cy="2133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752600" y="5234226"/>
            <a:ext cx="3200400" cy="430887"/>
          </a:xfrm>
          <a:prstGeom prst="rect">
            <a:avLst/>
          </a:prstGeom>
          <a:noFill/>
        </p:spPr>
        <p:txBody>
          <a:bodyPr wrap="square" lIns="0" tIns="0" rIns="0" bIns="0" rtlCol="0">
            <a:spAutoFit/>
          </a:bodyPr>
          <a:lstStyle/>
          <a:p>
            <a:pPr algn="l" rtl="0"/>
            <a:r>
              <a:rPr lang="fr-FR" sz="2800" b="0" i="0" u="none" baseline="0"/>
              <a:t>1 à 1,5 jour = </a:t>
            </a:r>
          </a:p>
        </p:txBody>
      </p:sp>
      <p:sp>
        <p:nvSpPr>
          <p:cNvPr id="5" name="TextBox 4"/>
          <p:cNvSpPr txBox="1"/>
          <p:nvPr/>
        </p:nvSpPr>
        <p:spPr>
          <a:xfrm>
            <a:off x="6400800" y="1600200"/>
            <a:ext cx="2438400" cy="2308324"/>
          </a:xfrm>
          <a:prstGeom prst="rect">
            <a:avLst/>
          </a:prstGeom>
          <a:noFill/>
        </p:spPr>
        <p:txBody>
          <a:bodyPr wrap="square" rtlCol="0">
            <a:spAutoFit/>
          </a:bodyPr>
          <a:lstStyle/>
          <a:p>
            <a:pPr algn="l" rtl="0"/>
            <a:r>
              <a:rPr lang="fr-FR" b="0" i="0" u="none" baseline="0" dirty="0"/>
              <a:t>Si vous prenez du retard ou que vous êtes en avance, signalez-le au point de contact de votre équipe. </a:t>
            </a:r>
          </a:p>
          <a:p>
            <a:endParaRPr lang="fr-FR" dirty="0"/>
          </a:p>
          <a:p>
            <a:pPr algn="l" rtl="0"/>
            <a:r>
              <a:rPr lang="fr-FR" b="0" i="0" u="none" baseline="0" dirty="0"/>
              <a:t>WhatsApp</a:t>
            </a:r>
          </a:p>
          <a:p>
            <a:pPr algn="l" rtl="0"/>
            <a:r>
              <a:rPr lang="fr-FR" b="0" i="0" u="none" baseline="0" dirty="0"/>
              <a:t>Appel téléphonique</a:t>
            </a:r>
          </a:p>
          <a:p>
            <a:pPr algn="l" rtl="0"/>
            <a:r>
              <a:rPr lang="fr-FR" b="0" i="0" u="none" baseline="0" dirty="0"/>
              <a:t>SMS</a:t>
            </a:r>
          </a:p>
        </p:txBody>
      </p:sp>
    </p:spTree>
    <p:custDataLst>
      <p:tags r:id="rId1"/>
    </p:custDataLst>
    <p:extLst>
      <p:ext uri="{BB962C8B-B14F-4D97-AF65-F5344CB8AC3E}">
        <p14:creationId xmlns:p14="http://schemas.microsoft.com/office/powerpoint/2010/main" val="2813165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71553"/>
            <a:ext cx="5486400" cy="2062103"/>
          </a:xfrm>
        </p:spPr>
        <p:txBody>
          <a:bodyPr/>
          <a:lstStyle/>
          <a:p>
            <a:pPr algn="l" rtl="0"/>
            <a:r>
              <a:rPr lang="fr-FR" b="0" i="0" u="none" baseline="0" dirty="0"/>
              <a:t>Échantillon de la NSCA</a:t>
            </a:r>
            <a:r>
              <a:rPr lang="fr-FR" dirty="0"/>
              <a:t/>
            </a:r>
            <a:br>
              <a:rPr lang="fr-FR" dirty="0"/>
            </a:br>
            <a:r>
              <a:rPr lang="fr-FR" dirty="0"/>
              <a:t/>
            </a:r>
            <a:br>
              <a:rPr lang="fr-FR" dirty="0"/>
            </a:br>
            <a:r>
              <a:rPr lang="fr-FR" dirty="0"/>
              <a:t/>
            </a:r>
            <a:br>
              <a:rPr lang="fr-FR" dirty="0"/>
            </a:br>
            <a:r>
              <a:rPr lang="fr-FR" b="0" i="1" u="none" baseline="0" dirty="0"/>
              <a:t>Nom, Poste</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35C5B"/>
                </a:solidFill>
                <a:effectLst/>
                <a:uLnTx/>
                <a:uFillTx/>
                <a:latin typeface="Gill Sans MT"/>
                <a:ea typeface="+mn-ea"/>
              </a:rPr>
              <a:t>INSÉRER LE PIED DE PAGE ICI</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4073935391"/>
      </p:ext>
    </p:extLst>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Slide Number Placeholder 4"/>
          <p:cNvSpPr>
            <a:spLocks noGrp="1"/>
          </p:cNvSpPr>
          <p:nvPr>
            <p:ph type="sldNum" sz="quarter" idx="4294967295"/>
          </p:nvPr>
        </p:nvSpPr>
        <p:spPr bwMode="auto">
          <a:xfrm>
            <a:off x="6858000" y="5748337"/>
            <a:ext cx="2133600" cy="1381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r" rtl="0" eaLnBrk="1" hangingPunct="1">
              <a:spcAft>
                <a:spcPct val="0"/>
              </a:spcAft>
              <a:buFontTx/>
              <a:buNone/>
            </a:pPr>
            <a:fld id="{F50D3352-44BE-4854-B495-E87F61489F8F}" type="slidenum">
              <a:rPr sz="450">
                <a:solidFill>
                  <a:srgbClr val="6C6463"/>
                </a:solidFill>
                <a:cs typeface="Arial" panose="020B0604020202020204" pitchFamily="34" charset="0"/>
              </a:rPr>
              <a:pPr eaLnBrk="1" hangingPunct="1">
                <a:spcAft>
                  <a:spcPct val="0"/>
                </a:spcAft>
                <a:buFontTx/>
                <a:buNone/>
              </a:pPr>
              <a:t>89</a:t>
            </a:fld>
            <a:endParaRPr lang="fr-FR" altLang="en-US" sz="450">
              <a:solidFill>
                <a:srgbClr val="6C6463"/>
              </a:solidFill>
              <a:cs typeface="Arial" panose="020B0604020202020204" pitchFamily="34" charset="0"/>
            </a:endParaRPr>
          </a:p>
        </p:txBody>
      </p:sp>
      <p:sp>
        <p:nvSpPr>
          <p:cNvPr id="257028" name="Title 5"/>
          <p:cNvSpPr>
            <a:spLocks noGrp="1"/>
          </p:cNvSpPr>
          <p:nvPr>
            <p:ph type="title"/>
          </p:nvPr>
        </p:nvSpPr>
        <p:spPr>
          <a:xfrm>
            <a:off x="400473" y="397666"/>
            <a:ext cx="8434466" cy="523220"/>
          </a:xfrm>
        </p:spPr>
        <p:txBody>
          <a:bodyPr/>
          <a:lstStyle/>
          <a:p>
            <a:r>
              <a:rPr lang="fr-FR" b="0" i="0" u="none" baseline="0" dirty="0" smtClean="0">
                <a:latin typeface="Gill Sans MT" panose="020B0502020104020203" pitchFamily="34" charset="0"/>
                <a:cs typeface="Gill Sans MT" panose="020B0502020104020203" pitchFamily="34" charset="0"/>
              </a:rPr>
              <a:t>Insérez </a:t>
            </a:r>
            <a:r>
              <a:rPr lang="fr-FR" b="0" i="0" u="none" baseline="0" dirty="0">
                <a:latin typeface="Gill Sans MT" panose="020B0502020104020203" pitchFamily="34" charset="0"/>
                <a:cs typeface="Gill Sans MT" panose="020B0502020104020203" pitchFamily="34" charset="0"/>
              </a:rPr>
              <a:t>des informations </a:t>
            </a:r>
            <a:r>
              <a:rPr lang="fr-FR" dirty="0">
                <a:latin typeface="Gill Sans MT" panose="020B0502020104020203" pitchFamily="34" charset="0"/>
                <a:cs typeface="Gill Sans MT" panose="020B0502020104020203" pitchFamily="34" charset="0"/>
              </a:rPr>
              <a:t>sur </a:t>
            </a:r>
            <a:r>
              <a:rPr lang="fr-FR" dirty="0" smtClean="0">
                <a:latin typeface="Gill Sans MT" panose="020B0502020104020203" pitchFamily="34" charset="0"/>
                <a:cs typeface="Gill Sans MT" panose="020B0502020104020203" pitchFamily="34" charset="0"/>
              </a:rPr>
              <a:t>l’échantillon </a:t>
            </a:r>
            <a:r>
              <a:rPr lang="fr-FR" b="0" i="0" u="none" baseline="0" dirty="0">
                <a:latin typeface="Gill Sans MT" panose="020B0502020104020203" pitchFamily="34" charset="0"/>
                <a:cs typeface="Gill Sans MT" panose="020B0502020104020203" pitchFamily="34" charset="0"/>
              </a:rPr>
              <a:t>ici.</a:t>
            </a:r>
          </a:p>
        </p:txBody>
      </p:sp>
      <p:graphicFrame>
        <p:nvGraphicFramePr>
          <p:cNvPr id="9" name="Table 8"/>
          <p:cNvGraphicFramePr>
            <a:graphicFrameLocks noGrp="1"/>
          </p:cNvGraphicFramePr>
          <p:nvPr>
            <p:extLst>
              <p:ext uri="{D42A27DB-BD31-4B8C-83A1-F6EECF244321}">
                <p14:modId xmlns:p14="http://schemas.microsoft.com/office/powerpoint/2010/main" val="2730890758"/>
              </p:ext>
            </p:extLst>
          </p:nvPr>
        </p:nvGraphicFramePr>
        <p:xfrm>
          <a:off x="425053" y="1219200"/>
          <a:ext cx="3499247" cy="1970255"/>
        </p:xfrm>
        <a:graphic>
          <a:graphicData uri="http://schemas.openxmlformats.org/drawingml/2006/table">
            <a:tbl>
              <a:tblPr>
                <a:tableStyleId>{5C22544A-7EE6-4342-B048-85BDC9FD1C3A}</a:tableStyleId>
              </a:tblPr>
              <a:tblGrid>
                <a:gridCol w="1940663">
                  <a:extLst>
                    <a:ext uri="{9D8B030D-6E8A-4147-A177-3AD203B41FA5}">
                      <a16:colId xmlns="" xmlns:a16="http://schemas.microsoft.com/office/drawing/2014/main" val="20000"/>
                    </a:ext>
                  </a:extLst>
                </a:gridCol>
                <a:gridCol w="1558584">
                  <a:extLst>
                    <a:ext uri="{9D8B030D-6E8A-4147-A177-3AD203B41FA5}">
                      <a16:colId xmlns="" xmlns:a16="http://schemas.microsoft.com/office/drawing/2014/main" val="20001"/>
                    </a:ext>
                  </a:extLst>
                </a:gridCol>
              </a:tblGrid>
              <a:tr h="215333">
                <a:tc>
                  <a:txBody>
                    <a:bodyPr/>
                    <a:lstStyle/>
                    <a:p>
                      <a:pPr algn="l" rtl="0" fontAlgn="b"/>
                      <a:r>
                        <a:rPr lang="fr-FR" sz="1400" b="0" i="0" u="none" strike="noStrike" baseline="0" dirty="0">
                          <a:effectLst/>
                        </a:rPr>
                        <a:t>Entrepôt central</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effectLst/>
                        </a:rPr>
                        <a:t>2</a:t>
                      </a:r>
                      <a:endParaRPr lang="fr-FR"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0"/>
                  </a:ext>
                </a:extLst>
              </a:tr>
              <a:tr h="215333">
                <a:tc>
                  <a:txBody>
                    <a:bodyPr/>
                    <a:lstStyle/>
                    <a:p>
                      <a:pPr algn="l" rtl="0" fontAlgn="b"/>
                      <a:r>
                        <a:rPr lang="fr-FR" sz="1400" b="0" i="0" u="none" strike="noStrike" baseline="0">
                          <a:effectLst/>
                        </a:rPr>
                        <a:t>Centre de santé II</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effectLst/>
                        </a:rPr>
                        <a:t>31</a:t>
                      </a:r>
                      <a:endParaRPr lang="fr-FR"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1"/>
                  </a:ext>
                </a:extLst>
              </a:tr>
              <a:tr h="215333">
                <a:tc>
                  <a:txBody>
                    <a:bodyPr/>
                    <a:lstStyle/>
                    <a:p>
                      <a:pPr algn="l" rtl="0" fontAlgn="b"/>
                      <a:r>
                        <a:rPr lang="fr-FR" sz="1400" b="0" i="0" u="none" strike="noStrike" baseline="0" dirty="0">
                          <a:effectLst/>
                        </a:rPr>
                        <a:t>Centre de santé III</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effectLst/>
                        </a:rPr>
                        <a:t>31</a:t>
                      </a:r>
                      <a:endParaRPr lang="fr-FR"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2"/>
                  </a:ext>
                </a:extLst>
              </a:tr>
              <a:tr h="215333">
                <a:tc>
                  <a:txBody>
                    <a:bodyPr/>
                    <a:lstStyle/>
                    <a:p>
                      <a:pPr algn="l" rtl="0" fontAlgn="b"/>
                      <a:r>
                        <a:rPr lang="fr-FR" sz="1400" b="0" i="0" u="none" strike="noStrike" baseline="0">
                          <a:effectLst/>
                        </a:rPr>
                        <a:t>Centre de santé IV</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effectLst/>
                        </a:rPr>
                        <a:t>22</a:t>
                      </a:r>
                      <a:endParaRPr lang="fr-FR"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3"/>
                  </a:ext>
                </a:extLst>
              </a:tr>
              <a:tr h="215333">
                <a:tc>
                  <a:txBody>
                    <a:bodyPr/>
                    <a:lstStyle/>
                    <a:p>
                      <a:pPr algn="l" rtl="0" fontAlgn="b"/>
                      <a:r>
                        <a:rPr lang="fr-FR" sz="1400" b="0" i="0" u="none" strike="noStrike" baseline="0">
                          <a:effectLst/>
                        </a:rPr>
                        <a:t>Hôpitaux</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effectLst/>
                        </a:rPr>
                        <a:t>17</a:t>
                      </a:r>
                      <a:endParaRPr lang="fr-FR"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4"/>
                  </a:ext>
                </a:extLst>
              </a:tr>
              <a:tr h="215333">
                <a:tc>
                  <a:txBody>
                    <a:bodyPr/>
                    <a:lstStyle/>
                    <a:p>
                      <a:pPr algn="l" rtl="0" fontAlgn="b"/>
                      <a:r>
                        <a:rPr lang="fr-FR" sz="1400" b="0" i="0" u="none" strike="noStrike" baseline="0">
                          <a:effectLst/>
                        </a:rPr>
                        <a:t>Ministère de la Santé ou institution similaire</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solidFill>
                            <a:schemeClr val="dk1"/>
                          </a:solidFill>
                          <a:effectLst/>
                          <a:latin typeface="+mn-lt"/>
                        </a:rPr>
                        <a:t>3</a:t>
                      </a:r>
                      <a:endParaRPr lang="fr-FR"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5"/>
                  </a:ext>
                </a:extLst>
              </a:tr>
              <a:tr h="215333">
                <a:tc>
                  <a:txBody>
                    <a:bodyPr/>
                    <a:lstStyle/>
                    <a:p>
                      <a:pPr algn="l" rtl="0" fontAlgn="b"/>
                      <a:r>
                        <a:rPr lang="fr-FR" sz="1400" b="0" i="0" u="none" strike="noStrike" baseline="0">
                          <a:effectLst/>
                        </a:rPr>
                        <a:t>Hôpital régional de référence</a:t>
                      </a:r>
                      <a:endParaRPr lang="fr-FR"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fr-FR" sz="1400" b="0" i="0" u="none" strike="noStrike" baseline="0">
                          <a:effectLst/>
                        </a:rPr>
                        <a:t>8</a:t>
                      </a:r>
                      <a:endParaRPr lang="fr-FR"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6"/>
                  </a:ext>
                </a:extLst>
              </a:tr>
            </a:tbl>
          </a:graphicData>
        </a:graphic>
      </p:graphicFrame>
      <p:sp>
        <p:nvSpPr>
          <p:cNvPr id="100" name="Oval Callout 99"/>
          <p:cNvSpPr/>
          <p:nvPr/>
        </p:nvSpPr>
        <p:spPr>
          <a:xfrm>
            <a:off x="1343025" y="3117056"/>
            <a:ext cx="1428750" cy="1275159"/>
          </a:xfrm>
          <a:prstGeom prst="wedgeEllipseCallout">
            <a:avLst>
              <a:gd name="adj1" fmla="val 96951"/>
              <a:gd name="adj2" fmla="val -79924"/>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fr-FR" sz="1350" b="0" i="0" u="none" baseline="0" dirty="0"/>
              <a:t>Total de 145 sites.</a:t>
            </a:r>
          </a:p>
        </p:txBody>
      </p:sp>
      <p:sp>
        <p:nvSpPr>
          <p:cNvPr id="2" name="TextBox 1"/>
          <p:cNvSpPr txBox="1"/>
          <p:nvPr/>
        </p:nvSpPr>
        <p:spPr>
          <a:xfrm>
            <a:off x="201305" y="4800600"/>
            <a:ext cx="3837295" cy="1477328"/>
          </a:xfrm>
          <a:prstGeom prst="rect">
            <a:avLst/>
          </a:prstGeom>
          <a:noFill/>
        </p:spPr>
        <p:txBody>
          <a:bodyPr wrap="square" rtlCol="0">
            <a:spAutoFit/>
          </a:bodyPr>
          <a:lstStyle/>
          <a:p>
            <a:pPr algn="l" rtl="0"/>
            <a:r>
              <a:rPr lang="fr-FR" b="0" i="0" u="none" baseline="0" dirty="0"/>
              <a:t>*Les districts ont été choisis au hasard et les sites à </a:t>
            </a:r>
            <a:r>
              <a:rPr lang="fr-FR" b="0" i="0" u="none" baseline="0" dirty="0" smtClean="0"/>
              <a:t>l’intérieur </a:t>
            </a:r>
            <a:r>
              <a:rPr lang="fr-FR" b="0" i="0" u="none" baseline="0" dirty="0"/>
              <a:t>des districts </a:t>
            </a:r>
            <a:r>
              <a:rPr lang="fr-FR" b="0" i="0" u="none" baseline="0" dirty="0" smtClean="0"/>
              <a:t>l’ont </a:t>
            </a:r>
            <a:r>
              <a:rPr lang="fr-FR" b="0" i="0" u="none" baseline="0" dirty="0"/>
              <a:t>également été pour être représentatifs par niveau et à </a:t>
            </a:r>
            <a:r>
              <a:rPr lang="fr-FR" b="0" i="0" u="none" baseline="0" dirty="0" smtClean="0"/>
              <a:t>l’échelle </a:t>
            </a:r>
            <a:r>
              <a:rPr lang="fr-FR" b="0" i="0" u="none" baseline="0" dirty="0"/>
              <a:t>nationale.</a:t>
            </a:r>
          </a:p>
        </p:txBody>
      </p:sp>
      <p:pic>
        <p:nvPicPr>
          <p:cNvPr id="8" name="Picture 7">
            <a:extLst>
              <a:ext uri="{FF2B5EF4-FFF2-40B4-BE49-F238E27FC236}">
                <a16:creationId xmlns="" xmlns:a16="http://schemas.microsoft.com/office/drawing/2014/main" id="{ED3D2D64-87E3-4F06-B18B-CF787375999C}"/>
              </a:ext>
            </a:extLst>
          </p:cNvPr>
          <p:cNvPicPr>
            <a:picLocks noChangeAspect="1"/>
          </p:cNvPicPr>
          <p:nvPr/>
        </p:nvPicPr>
        <p:blipFill rotWithShape="1">
          <a:blip r:embed="rId3"/>
          <a:srcRect l="43333" t="18875" r="17500" b="5533"/>
          <a:stretch/>
        </p:blipFill>
        <p:spPr>
          <a:xfrm>
            <a:off x="4262939" y="1219200"/>
            <a:ext cx="4572000" cy="4961108"/>
          </a:xfrm>
          <a:prstGeom prst="rect">
            <a:avLst/>
          </a:prstGeom>
        </p:spPr>
      </p:pic>
    </p:spTree>
    <p:custDataLst>
      <p:tags r:id="rId1"/>
    </p:custDataLst>
    <p:extLst>
      <p:ext uri="{BB962C8B-B14F-4D97-AF65-F5344CB8AC3E}">
        <p14:creationId xmlns:p14="http://schemas.microsoft.com/office/powerpoint/2010/main" val="156825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algn="l" defTabSz="342900" rtl="0">
              <a:defRPr/>
            </a:pPr>
            <a:fld id="{F1C838E6-2EFE-2E47-BF15-73F64BC0A44F}" type="datetime1">
              <a:rPr lang="en-US"/>
              <a:pPr algn="l" defTabSz="342900" rtl="0">
                <a:defRPr/>
              </a:pPr>
              <a:t>4/25/2019</a:t>
            </a:fld>
            <a:endParaRPr lang="fr-FR" dirty="0"/>
          </a:p>
        </p:txBody>
      </p:sp>
      <p:sp>
        <p:nvSpPr>
          <p:cNvPr id="6" name="Slide Number Placeholder 5"/>
          <p:cNvSpPr>
            <a:spLocks noGrp="1"/>
          </p:cNvSpPr>
          <p:nvPr>
            <p:ph type="sldNum" sz="quarter" idx="4"/>
          </p:nvPr>
        </p:nvSpPr>
        <p:spPr/>
        <p:txBody>
          <a:bodyPr/>
          <a:lstStyle/>
          <a:p>
            <a:pPr algn="r" defTabSz="342900" rtl="0">
              <a:defRPr/>
            </a:pPr>
            <a:fld id="{42782948-4DBE-204D-AB9E-B65E067054AE}" type="slidenum">
              <a:rPr/>
              <a:pPr defTabSz="342900">
                <a:defRPr/>
              </a:pPr>
              <a:t>9</a:t>
            </a:fld>
            <a:endParaRPr lang="fr-FR" dirty="0"/>
          </a:p>
        </p:txBody>
      </p:sp>
      <p:sp>
        <p:nvSpPr>
          <p:cNvPr id="8" name="Title 7"/>
          <p:cNvSpPr>
            <a:spLocks noGrp="1"/>
          </p:cNvSpPr>
          <p:nvPr>
            <p:ph type="title"/>
          </p:nvPr>
        </p:nvSpPr>
        <p:spPr>
          <a:xfrm>
            <a:off x="618186" y="381000"/>
            <a:ext cx="8297214" cy="954107"/>
          </a:xfrm>
        </p:spPr>
        <p:txBody>
          <a:bodyPr/>
          <a:lstStyle/>
          <a:p>
            <a:r>
              <a:rPr lang="fr-FR" b="1" dirty="0">
                <a:solidFill>
                  <a:srgbClr val="C00000"/>
                </a:solidFill>
              </a:rPr>
              <a:t>OBJECTIF DE </a:t>
            </a:r>
            <a:r>
              <a:rPr lang="fr-FR" b="1" i="0" u="none" baseline="0" dirty="0" smtClean="0">
                <a:solidFill>
                  <a:srgbClr val="C00000"/>
                </a:solidFill>
              </a:rPr>
              <a:t>L’OUTIL </a:t>
            </a:r>
            <a:r>
              <a:rPr lang="fr-FR" b="1" i="0" u="none" baseline="0" dirty="0">
                <a:solidFill>
                  <a:srgbClr val="C00000"/>
                </a:solidFill>
              </a:rPr>
              <a:t>NSCA 2.0 POUR </a:t>
            </a:r>
            <a:r>
              <a:rPr lang="fr-FR" b="1" i="0" u="none" baseline="0" dirty="0" smtClean="0">
                <a:solidFill>
                  <a:srgbClr val="C00000"/>
                </a:solidFill>
              </a:rPr>
              <a:t/>
            </a:r>
            <a:br>
              <a:rPr lang="fr-FR" b="1" i="0" u="none" baseline="0" dirty="0" smtClean="0">
                <a:solidFill>
                  <a:srgbClr val="C00000"/>
                </a:solidFill>
              </a:rPr>
            </a:br>
            <a:r>
              <a:rPr lang="fr-FR" b="1" i="0" u="none" baseline="0" dirty="0" smtClean="0">
                <a:solidFill>
                  <a:srgbClr val="C00000"/>
                </a:solidFill>
              </a:rPr>
              <a:t>LE </a:t>
            </a:r>
            <a:r>
              <a:rPr lang="fr-FR" b="1" i="0" u="none" baseline="0" dirty="0">
                <a:solidFill>
                  <a:srgbClr val="C00000"/>
                </a:solidFill>
              </a:rPr>
              <a:t>PAYS X</a:t>
            </a:r>
            <a:endParaRPr lang="fr-FR" dirty="0">
              <a:solidFill>
                <a:srgbClr val="C00000"/>
              </a:solidFill>
            </a:endParaRPr>
          </a:p>
        </p:txBody>
      </p:sp>
      <p:sp>
        <p:nvSpPr>
          <p:cNvPr id="3" name="Rectangle 2"/>
          <p:cNvSpPr/>
          <p:nvPr/>
        </p:nvSpPr>
        <p:spPr>
          <a:xfrm>
            <a:off x="618186" y="1491020"/>
            <a:ext cx="8373414" cy="4985980"/>
          </a:xfrm>
          <a:prstGeom prst="rect">
            <a:avLst/>
          </a:prstGeom>
        </p:spPr>
        <p:txBody>
          <a:bodyPr wrap="square">
            <a:spAutoFit/>
          </a:bodyPr>
          <a:lstStyle/>
          <a:p>
            <a:pPr marL="342900" indent="-342900" algn="l" rtl="0">
              <a:buFont typeface="+mj-lt"/>
              <a:buAutoNum type="arabicPeriod"/>
            </a:pPr>
            <a:r>
              <a:rPr lang="fr-FR" sz="2400" b="0" i="0" u="none" baseline="0" dirty="0"/>
              <a:t>Fournir un aperçu complet de la maturité et des performances de la chaîne </a:t>
            </a:r>
            <a:r>
              <a:rPr lang="fr-FR" sz="2400" b="0" i="0" u="none" baseline="0" dirty="0" smtClean="0"/>
              <a:t>d’approvisionnement </a:t>
            </a:r>
            <a:r>
              <a:rPr lang="fr-FR" sz="2400" b="0" i="0" u="none" baseline="0" dirty="0"/>
              <a:t>pharmaceutique du PAYS X pour mieux cibler les interventions visant à répondre directement aux besoins des établissements.</a:t>
            </a:r>
          </a:p>
          <a:p>
            <a:pPr marL="342900" indent="-342900" algn="l" rtl="0">
              <a:buFont typeface="+mj-lt"/>
              <a:buAutoNum type="arabicPeriod"/>
            </a:pPr>
            <a:r>
              <a:rPr lang="fr-FR" sz="2400" b="0" i="0" u="none" baseline="0" dirty="0"/>
              <a:t>Analyser et mesurer les performances et les capacités de la chaîne </a:t>
            </a:r>
            <a:r>
              <a:rPr lang="fr-FR" sz="2400" b="0" i="0" u="none" baseline="0" dirty="0" smtClean="0"/>
              <a:t>d’approvisionnement </a:t>
            </a:r>
            <a:r>
              <a:rPr lang="fr-FR" sz="2400" b="0" i="0" u="none" baseline="0" dirty="0"/>
              <a:t>dans le secteur public.</a:t>
            </a:r>
          </a:p>
          <a:p>
            <a:pPr marL="342900" indent="-342900" algn="l" rtl="0">
              <a:buFont typeface="+mj-lt"/>
              <a:buAutoNum type="arabicPeriod"/>
            </a:pPr>
            <a:r>
              <a:rPr lang="fr-FR" sz="2400" b="0" i="0" u="none" baseline="0" dirty="0"/>
              <a:t>Identifier les domaines </a:t>
            </a:r>
            <a:r>
              <a:rPr lang="fr-FR" sz="2400" b="0" i="0" u="none" baseline="0" dirty="0" smtClean="0"/>
              <a:t>d’opportunités </a:t>
            </a:r>
            <a:r>
              <a:rPr lang="fr-FR" sz="2400" b="0" i="0" u="none" baseline="0" dirty="0"/>
              <a:t>prioritaires pour la planification du ministère de la Santé et la coordination des parties prenantes, afin de documenter le développement de plans de transformation destinés à orienter les investissements dans le renforcement des systèmes.</a:t>
            </a:r>
          </a:p>
          <a:p>
            <a:pPr lvl="0" algn="l" rtl="0"/>
            <a:endParaRPr lang="fr-FR" dirty="0"/>
          </a:p>
          <a:p>
            <a:pPr marL="342900" indent="-342900" algn="l" rtl="0">
              <a:buFont typeface="+mj-lt"/>
              <a:buAutoNum type="arabicPeriod"/>
            </a:pPr>
            <a:endParaRPr lang="fr-FR" dirty="0"/>
          </a:p>
          <a:p>
            <a:pPr marL="342900" indent="-342900" algn="l" rtl="0">
              <a:buFont typeface="+mj-lt"/>
              <a:buAutoNum type="arabicPeriod"/>
            </a:pPr>
            <a:endParaRPr lang="fr-FR" dirty="0"/>
          </a:p>
        </p:txBody>
      </p:sp>
    </p:spTree>
    <p:custDataLst>
      <p:tags r:id="rId1"/>
    </p:custDataLst>
    <p:extLst>
      <p:ext uri="{BB962C8B-B14F-4D97-AF65-F5344CB8AC3E}">
        <p14:creationId xmlns:p14="http://schemas.microsoft.com/office/powerpoint/2010/main" val="2164258336"/>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4191000"/>
            <a:ext cx="7772400" cy="3046988"/>
          </a:xfrm>
        </p:spPr>
        <p:txBody>
          <a:bodyPr/>
          <a:lstStyle/>
          <a:p>
            <a:r>
              <a:rPr lang="fr-FR" b="0" i="0" u="none" baseline="0" dirty="0"/>
              <a:t>COLLECTE DES DONNÉES :</a:t>
            </a:r>
            <a:r>
              <a:rPr lang="fr-FR" dirty="0"/>
              <a:t/>
            </a:r>
            <a:br>
              <a:rPr lang="fr-FR" dirty="0"/>
            </a:br>
            <a:r>
              <a:rPr lang="fr-FR" dirty="0"/>
              <a:t>Au niveau </a:t>
            </a:r>
            <a:r>
              <a:rPr lang="fr-FR" b="0" i="0" u="none" baseline="0" dirty="0"/>
              <a:t>des centres de santé et hôpitaux</a:t>
            </a:r>
            <a:r>
              <a:rPr lang="fr-FR" dirty="0"/>
              <a:t/>
            </a:r>
            <a:br>
              <a:rPr lang="fr-FR" dirty="0"/>
            </a:br>
            <a:r>
              <a:rPr lang="fr-FR" dirty="0"/>
              <a:t/>
            </a:r>
            <a:br>
              <a:rPr lang="fr-FR" dirty="0"/>
            </a:br>
            <a:r>
              <a:rPr lang="fr-FR" dirty="0"/>
              <a:t/>
            </a:r>
            <a:br>
              <a:rPr lang="fr-FR" dirty="0"/>
            </a:br>
            <a:r>
              <a:rPr lang="fr-FR" b="0" i="1" u="none" baseline="0" dirty="0"/>
              <a:t>Nom, Poste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3493593404"/>
      </p:ext>
    </p:extLst>
  </p:cSld>
  <p:clrMapOvr>
    <a:masterClrMapping/>
  </p:clrMapOvr>
  <p:transition spd="slow">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228600" y="384175"/>
            <a:ext cx="8229600" cy="758825"/>
          </a:xfrm>
        </p:spPr>
        <p:txBody>
          <a:bodyPr>
            <a:noAutofit/>
          </a:bodyPr>
          <a:lstStyle/>
          <a:p>
            <a:pPr algn="l" rtl="0" eaLnBrk="1" hangingPunct="1"/>
            <a:r>
              <a:rPr lang="fr-FR" b="1" i="0" u="none" baseline="0" dirty="0">
                <a:cs typeface="Arial" charset="0"/>
              </a:rPr>
              <a:t>Avant la collecte des données au niveau des sites – ce </a:t>
            </a:r>
            <a:r>
              <a:rPr lang="fr-FR" b="1" i="0" u="none" baseline="0" dirty="0" smtClean="0">
                <a:cs typeface="Arial" charset="0"/>
              </a:rPr>
              <a:t>qu’il </a:t>
            </a:r>
            <a:r>
              <a:rPr lang="fr-FR" b="1" i="0" u="none" baseline="0" dirty="0">
                <a:cs typeface="Arial" charset="0"/>
              </a:rPr>
              <a:t>faut emporter </a:t>
            </a:r>
          </a:p>
        </p:txBody>
      </p:sp>
      <p:sp>
        <p:nvSpPr>
          <p:cNvPr id="6" name="Content Placeholder 5"/>
          <p:cNvSpPr>
            <a:spLocks noGrp="1"/>
          </p:cNvSpPr>
          <p:nvPr>
            <p:ph idx="1"/>
          </p:nvPr>
        </p:nvSpPr>
        <p:spPr>
          <a:xfrm>
            <a:off x="533400" y="1143000"/>
            <a:ext cx="7848600" cy="5486400"/>
          </a:xfrm>
        </p:spPr>
        <p:txBody>
          <a:bodyPr>
            <a:normAutofit/>
          </a:bodyPr>
          <a:lstStyle/>
          <a:p>
            <a:pPr algn="l" rtl="0">
              <a:defRPr/>
            </a:pPr>
            <a:r>
              <a:rPr lang="fr-FR" sz="2800" b="0" i="0" u="none" baseline="0" dirty="0"/>
              <a:t>Lettres de présentation, à remplir par </a:t>
            </a:r>
            <a:r>
              <a:rPr lang="fr-FR" sz="2800" b="0" i="0" u="none" baseline="0" dirty="0" smtClean="0"/>
              <a:t>l’équipe</a:t>
            </a:r>
            <a:endParaRPr lang="fr-FR" sz="2800" b="0" i="0" u="none" baseline="0" dirty="0"/>
          </a:p>
          <a:p>
            <a:pPr algn="l" rtl="0">
              <a:defRPr/>
            </a:pPr>
            <a:r>
              <a:rPr lang="fr-FR" sz="2800" b="0" i="0" u="none" baseline="0" dirty="0"/>
              <a:t>Exemplaires papier supplémentaires des formulaires, au cas où la tablette tombe en panne</a:t>
            </a:r>
          </a:p>
          <a:p>
            <a:pPr algn="l" rtl="0">
              <a:defRPr/>
            </a:pPr>
            <a:r>
              <a:rPr lang="fr-FR" sz="2800" b="0" i="0" u="none" baseline="0" dirty="0"/>
              <a:t>Une copie de la lettre envoyée au site pour les informer de leur inclusion</a:t>
            </a:r>
          </a:p>
          <a:p>
            <a:pPr algn="l" rtl="0">
              <a:defRPr/>
            </a:pPr>
            <a:r>
              <a:rPr lang="fr-FR" sz="2800" b="0" i="0" u="none" baseline="0" dirty="0"/>
              <a:t>Stylo/crayon</a:t>
            </a:r>
          </a:p>
          <a:p>
            <a:pPr algn="l" rtl="0">
              <a:defRPr/>
            </a:pPr>
            <a:r>
              <a:rPr lang="fr-FR" sz="2800" b="0" i="0" u="none" baseline="0" dirty="0"/>
              <a:t>Tablette chargée et chargeurs</a:t>
            </a:r>
          </a:p>
          <a:p>
            <a:pPr algn="l" rtl="0">
              <a:defRPr/>
            </a:pPr>
            <a:r>
              <a:rPr lang="fr-FR" sz="2800" b="0" i="0" u="none" baseline="0" dirty="0"/>
              <a:t>Une bouteille </a:t>
            </a:r>
            <a:r>
              <a:rPr lang="fr-FR" sz="2800" b="0" i="0" u="none" baseline="0" dirty="0" smtClean="0"/>
              <a:t>d’eau</a:t>
            </a:r>
            <a:endParaRPr lang="fr-FR" sz="2800" b="0" i="0" u="none" baseline="0" dirty="0"/>
          </a:p>
          <a:p>
            <a:pPr algn="l" rtl="0">
              <a:defRPr/>
            </a:pPr>
            <a:r>
              <a:rPr lang="fr-FR" sz="2800" b="0" i="0" u="none" baseline="0" dirty="0"/>
              <a:t>Autre chose ?</a:t>
            </a:r>
          </a:p>
        </p:txBody>
      </p:sp>
    </p:spTree>
    <p:custDataLst>
      <p:tags r:id="rId1"/>
    </p:custDataLst>
    <p:extLst>
      <p:ext uri="{BB962C8B-B14F-4D97-AF65-F5344CB8AC3E}">
        <p14:creationId xmlns:p14="http://schemas.microsoft.com/office/powerpoint/2010/main" val="3257069666"/>
      </p:ext>
    </p:extLst>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228600" y="74612"/>
            <a:ext cx="8763000" cy="758825"/>
          </a:xfrm>
        </p:spPr>
        <p:txBody>
          <a:bodyPr>
            <a:noAutofit/>
          </a:bodyPr>
          <a:lstStyle/>
          <a:p>
            <a:pPr algn="l" rtl="0" eaLnBrk="1" hangingPunct="1"/>
            <a:r>
              <a:rPr lang="fr-FR" b="1" i="0" u="none" baseline="0" dirty="0">
                <a:cs typeface="Arial" charset="0"/>
              </a:rPr>
              <a:t>Avant la collecte des données au niveau des sites </a:t>
            </a:r>
          </a:p>
        </p:txBody>
      </p:sp>
      <p:sp>
        <p:nvSpPr>
          <p:cNvPr id="6" name="Content Placeholder 5"/>
          <p:cNvSpPr>
            <a:spLocks noGrp="1"/>
          </p:cNvSpPr>
          <p:nvPr>
            <p:ph idx="1"/>
          </p:nvPr>
        </p:nvSpPr>
        <p:spPr>
          <a:xfrm>
            <a:off x="381000" y="852993"/>
            <a:ext cx="8458200" cy="5486400"/>
          </a:xfrm>
        </p:spPr>
        <p:txBody>
          <a:bodyPr>
            <a:noAutofit/>
          </a:bodyPr>
          <a:lstStyle/>
          <a:p>
            <a:pPr algn="l" rtl="0" eaLnBrk="1" hangingPunct="1">
              <a:spcAft>
                <a:spcPts val="300"/>
              </a:spcAft>
              <a:defRPr/>
            </a:pPr>
            <a:r>
              <a:rPr lang="fr-FR" sz="2100" b="0" i="0" u="none" baseline="0" dirty="0"/>
              <a:t>Présentez-vous au bureau de santé de district.</a:t>
            </a:r>
          </a:p>
          <a:p>
            <a:pPr lvl="1" algn="l" rtl="0">
              <a:spcAft>
                <a:spcPts val="300"/>
              </a:spcAft>
              <a:defRPr/>
            </a:pPr>
            <a:r>
              <a:rPr lang="fr-FR" sz="2100" b="0" i="0" u="none" baseline="0" dirty="0"/>
              <a:t>Présentations</a:t>
            </a:r>
          </a:p>
          <a:p>
            <a:pPr lvl="1" algn="l" rtl="0">
              <a:spcAft>
                <a:spcPts val="300"/>
              </a:spcAft>
              <a:defRPr/>
            </a:pPr>
            <a:r>
              <a:rPr lang="fr-FR" sz="2100" b="0" i="0" u="none" baseline="0" dirty="0"/>
              <a:t>Décrire la NSCA</a:t>
            </a:r>
          </a:p>
          <a:p>
            <a:pPr lvl="1">
              <a:spcAft>
                <a:spcPts val="300"/>
              </a:spcAft>
              <a:defRPr/>
            </a:pPr>
            <a:r>
              <a:rPr lang="fr-FR" sz="2100" dirty="0"/>
              <a:t>Établir </a:t>
            </a:r>
            <a:r>
              <a:rPr lang="fr-FR" sz="2100" b="0" i="0" u="none" baseline="0" dirty="0"/>
              <a:t>une liste </a:t>
            </a:r>
            <a:r>
              <a:rPr lang="fr-FR" sz="2100" dirty="0" smtClean="0"/>
              <a:t>d’établissements </a:t>
            </a:r>
            <a:r>
              <a:rPr lang="fr-FR" sz="2100" dirty="0"/>
              <a:t>choisis au </a:t>
            </a:r>
            <a:r>
              <a:rPr lang="fr-FR" sz="2100" b="0" i="0" u="none" baseline="0" dirty="0"/>
              <a:t>hasard</a:t>
            </a:r>
          </a:p>
          <a:p>
            <a:pPr lvl="1" algn="l" rtl="0">
              <a:spcAft>
                <a:spcPts val="300"/>
              </a:spcAft>
              <a:defRPr/>
            </a:pPr>
            <a:r>
              <a:rPr lang="fr-FR" sz="2100" b="0" i="0" u="none" baseline="0" dirty="0"/>
              <a:t>Décider ensemble de la nécessité de se faire accompagner et aider par un représentant du district.</a:t>
            </a:r>
          </a:p>
          <a:p>
            <a:pPr algn="l" rtl="0" eaLnBrk="1" hangingPunct="1">
              <a:spcAft>
                <a:spcPts val="300"/>
              </a:spcAft>
              <a:defRPr/>
            </a:pPr>
            <a:r>
              <a:rPr lang="fr-FR" sz="2100" b="0" i="0" u="none" baseline="0" dirty="0"/>
              <a:t>Si nécessaire, faites-vous accompagner par un(e) collègue du bureau de santé de district</a:t>
            </a:r>
          </a:p>
          <a:p>
            <a:pPr lvl="1">
              <a:spcAft>
                <a:spcPts val="300"/>
              </a:spcAft>
              <a:defRPr/>
            </a:pPr>
            <a:r>
              <a:rPr lang="fr-FR" sz="2100" b="0" i="0" u="none" baseline="0" dirty="0"/>
              <a:t>Indemnité pour la journée de </a:t>
            </a:r>
            <a:r>
              <a:rPr lang="fr-FR" sz="2100" dirty="0"/>
              <a:t>déplacement</a:t>
            </a:r>
            <a:endParaRPr lang="fr-FR" sz="2100" b="0" i="0" u="none" baseline="0" dirty="0"/>
          </a:p>
          <a:p>
            <a:pPr lvl="1" algn="l" rtl="0">
              <a:spcAft>
                <a:spcPts val="300"/>
              </a:spcAft>
              <a:defRPr/>
            </a:pPr>
            <a:r>
              <a:rPr lang="fr-FR" sz="2100" b="0" i="0" u="none" baseline="0" dirty="0"/>
              <a:t>Virement bancaire</a:t>
            </a:r>
          </a:p>
          <a:p>
            <a:pPr lvl="1" algn="l" rtl="0">
              <a:spcAft>
                <a:spcPts val="300"/>
              </a:spcAft>
              <a:defRPr/>
            </a:pPr>
            <a:r>
              <a:rPr lang="fr-FR" sz="2100" b="0" i="0" u="none" baseline="0" dirty="0"/>
              <a:t>20 000 USH</a:t>
            </a:r>
          </a:p>
          <a:p>
            <a:pPr lvl="1">
              <a:spcAft>
                <a:spcPts val="300"/>
              </a:spcAft>
              <a:defRPr/>
            </a:pPr>
            <a:r>
              <a:rPr lang="fr-FR" sz="2100" b="0" i="0" u="none" baseline="0" dirty="0"/>
              <a:t>Le nom du rapport et </a:t>
            </a:r>
            <a:r>
              <a:rPr lang="fr-FR" sz="2100" b="0" i="0" u="none" baseline="0" dirty="0" smtClean="0"/>
              <a:t>l’indemnité </a:t>
            </a:r>
            <a:r>
              <a:rPr lang="fr-FR" sz="2100" b="0" i="0" u="none" baseline="0" dirty="0"/>
              <a:t>pour la journée de </a:t>
            </a:r>
            <a:r>
              <a:rPr lang="fr-FR" sz="2100" dirty="0"/>
              <a:t>déplacement </a:t>
            </a:r>
            <a:r>
              <a:rPr lang="fr-FR" sz="2100" b="0" i="0" u="none" baseline="0" dirty="0"/>
              <a:t>seront envoyés au retour.</a:t>
            </a:r>
          </a:p>
          <a:p>
            <a:pPr lvl="1" algn="l" rtl="0">
              <a:spcAft>
                <a:spcPts val="300"/>
              </a:spcAft>
              <a:defRPr/>
            </a:pPr>
            <a:r>
              <a:rPr lang="fr-FR" sz="2100" b="0" i="0" u="none" baseline="0" dirty="0"/>
              <a:t>Utilisez les formulaires fournis pour prendre note des éléments nécessaires (nom, nom de </a:t>
            </a:r>
            <a:r>
              <a:rPr lang="fr-FR" sz="2100" b="0" i="0" u="none" baseline="0" dirty="0" smtClean="0"/>
              <a:t>l’hôte</a:t>
            </a:r>
            <a:r>
              <a:rPr lang="fr-FR" sz="2100" b="0" i="0" u="none" baseline="0" dirty="0"/>
              <a:t>, carte SIM) et nous permettre </a:t>
            </a:r>
            <a:r>
              <a:rPr lang="fr-FR" sz="2100" b="0" i="0" u="none" baseline="0" dirty="0" smtClean="0"/>
              <a:t>d’effectuer </a:t>
            </a:r>
            <a:r>
              <a:rPr lang="fr-FR" sz="2100" b="0" i="0" u="none" baseline="0" dirty="0"/>
              <a:t>le virement mobile à la bonne personne.</a:t>
            </a:r>
          </a:p>
        </p:txBody>
      </p:sp>
    </p:spTree>
    <p:custDataLst>
      <p:tags r:id="rId1"/>
    </p:custDataLst>
    <p:extLst>
      <p:ext uri="{BB962C8B-B14F-4D97-AF65-F5344CB8AC3E}">
        <p14:creationId xmlns:p14="http://schemas.microsoft.com/office/powerpoint/2010/main" val="3586114790"/>
      </p:ext>
    </p:extLst>
  </p:cSld>
  <p:clrMapOvr>
    <a:masterClrMapping/>
  </p:clrMapOvr>
  <p:transition spd="slow">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2225" y="304800"/>
            <a:ext cx="8229600" cy="758825"/>
          </a:xfrm>
        </p:spPr>
        <p:txBody>
          <a:bodyPr>
            <a:noAutofit/>
          </a:bodyPr>
          <a:lstStyle/>
          <a:p>
            <a:pPr algn="l" rtl="0" eaLnBrk="1" hangingPunct="1"/>
            <a:r>
              <a:rPr lang="fr-FR" b="1" i="0" u="none" baseline="0" dirty="0">
                <a:cs typeface="Arial" charset="0"/>
              </a:rPr>
              <a:t>Au niveau des points de prestation de services : </a:t>
            </a:r>
          </a:p>
        </p:txBody>
      </p:sp>
      <p:sp>
        <p:nvSpPr>
          <p:cNvPr id="6" name="Content Placeholder 5"/>
          <p:cNvSpPr>
            <a:spLocks noGrp="1"/>
          </p:cNvSpPr>
          <p:nvPr>
            <p:ph idx="1"/>
          </p:nvPr>
        </p:nvSpPr>
        <p:spPr>
          <a:xfrm>
            <a:off x="533400" y="1063625"/>
            <a:ext cx="8458200" cy="5334000"/>
          </a:xfrm>
        </p:spPr>
        <p:txBody>
          <a:bodyPr>
            <a:normAutofit fontScale="77500" lnSpcReduction="20000"/>
          </a:bodyPr>
          <a:lstStyle/>
          <a:p>
            <a:pPr marL="0" indent="0" algn="l" rtl="0" eaLnBrk="1" hangingPunct="1">
              <a:lnSpc>
                <a:spcPct val="110000"/>
              </a:lnSpc>
              <a:buFont typeface="Arial" charset="0"/>
              <a:buNone/>
              <a:defRPr/>
            </a:pPr>
            <a:endParaRPr lang="fr-FR" sz="800" dirty="0"/>
          </a:p>
          <a:p>
            <a:pPr algn="l" rtl="0">
              <a:lnSpc>
                <a:spcPct val="110000"/>
              </a:lnSpc>
              <a:defRPr/>
            </a:pPr>
            <a:r>
              <a:rPr lang="fr-FR" b="0" i="0" u="none" baseline="0" dirty="0"/>
              <a:t>Obtenez les coordonnées GPS avant de pénétrer sur le site.</a:t>
            </a:r>
          </a:p>
          <a:p>
            <a:pPr algn="l" rtl="0">
              <a:lnSpc>
                <a:spcPct val="110000"/>
              </a:lnSpc>
              <a:defRPr/>
            </a:pPr>
            <a:r>
              <a:rPr lang="fr-FR" b="0" i="0" u="none" baseline="0" dirty="0"/>
              <a:t>Présentez-vous – aidez-vous des </a:t>
            </a:r>
            <a:r>
              <a:rPr lang="fr-FR" b="0" i="0" u="none" baseline="0" dirty="0" smtClean="0"/>
              <a:t>lettres types </a:t>
            </a:r>
            <a:r>
              <a:rPr lang="fr-FR" b="0" i="0" u="none" baseline="0" dirty="0"/>
              <a:t>de présentation.</a:t>
            </a:r>
          </a:p>
          <a:p>
            <a:pPr algn="l" rtl="0">
              <a:lnSpc>
                <a:spcPct val="110000"/>
              </a:lnSpc>
              <a:defRPr/>
            </a:pPr>
            <a:r>
              <a:rPr lang="fr-FR" b="0" i="0" u="none" baseline="0" dirty="0"/>
              <a:t>Expliquez au personnel du site que vous collecterez des données relatives aux domaines suivants :</a:t>
            </a:r>
          </a:p>
          <a:p>
            <a:pPr algn="l" rtl="0">
              <a:lnSpc>
                <a:spcPct val="110000"/>
              </a:lnSpc>
              <a:defRPr/>
            </a:pPr>
            <a:endParaRPr lang="fr-FR" dirty="0"/>
          </a:p>
          <a:p>
            <a:pPr lvl="1" algn="l" rtl="0">
              <a:lnSpc>
                <a:spcPct val="110000"/>
              </a:lnSpc>
              <a:defRPr/>
            </a:pPr>
            <a:endParaRPr lang="fr-FR" dirty="0"/>
          </a:p>
          <a:p>
            <a:pPr lvl="1" algn="l" rtl="0">
              <a:lnSpc>
                <a:spcPct val="110000"/>
              </a:lnSpc>
              <a:defRPr/>
            </a:pPr>
            <a:endParaRPr lang="fr-FR" dirty="0"/>
          </a:p>
          <a:p>
            <a:pPr algn="l" rtl="0" eaLnBrk="1" hangingPunct="1">
              <a:lnSpc>
                <a:spcPct val="110000"/>
              </a:lnSpc>
              <a:defRPr/>
            </a:pPr>
            <a:endParaRPr lang="fr-FR" dirty="0"/>
          </a:p>
          <a:p>
            <a:pPr algn="l" rtl="0" eaLnBrk="1" hangingPunct="1">
              <a:lnSpc>
                <a:spcPct val="110000"/>
              </a:lnSpc>
              <a:defRPr/>
            </a:pPr>
            <a:r>
              <a:rPr lang="fr-FR" b="0" i="0" u="none" baseline="0" dirty="0"/>
              <a:t>Demandez </a:t>
            </a:r>
            <a:r>
              <a:rPr lang="fr-FR" b="0" i="0" u="none" baseline="0" dirty="0" smtClean="0"/>
              <a:t>qu’on </a:t>
            </a:r>
            <a:r>
              <a:rPr lang="fr-FR" b="0" i="0" u="none" baseline="0" dirty="0"/>
              <a:t>vous communique les données suivantes :</a:t>
            </a:r>
          </a:p>
          <a:p>
            <a:pPr lvl="1" algn="l" rtl="0">
              <a:lnSpc>
                <a:spcPct val="110000"/>
              </a:lnSpc>
              <a:defRPr/>
            </a:pPr>
            <a:r>
              <a:rPr lang="fr-FR" b="0" i="0" u="none" baseline="0" dirty="0"/>
              <a:t>Données sur les stocks pour les produits traceurs (jour de la visite et mois précédents)</a:t>
            </a:r>
          </a:p>
          <a:p>
            <a:pPr lvl="1" algn="l" rtl="0">
              <a:lnSpc>
                <a:spcPct val="110000"/>
              </a:lnSpc>
              <a:defRPr/>
            </a:pPr>
            <a:r>
              <a:rPr lang="fr-FR" b="0" i="0" u="none" baseline="0" dirty="0"/>
              <a:t>Données de commande (6 derniers mois)</a:t>
            </a:r>
          </a:p>
          <a:p>
            <a:pPr lvl="1" algn="l" rtl="0">
              <a:lnSpc>
                <a:spcPct val="110000"/>
              </a:lnSpc>
              <a:defRPr/>
            </a:pPr>
            <a:r>
              <a:rPr lang="fr-FR" b="0" i="0" u="none" baseline="0" dirty="0"/>
              <a:t>Données </a:t>
            </a:r>
            <a:r>
              <a:rPr lang="fr-FR" b="0" i="0" u="none" baseline="0" dirty="0" smtClean="0"/>
              <a:t>d’écarts </a:t>
            </a:r>
            <a:r>
              <a:rPr lang="fr-FR" b="0" i="0" u="none" baseline="0" dirty="0"/>
              <a:t>de température (6 derniers mois)</a:t>
            </a:r>
          </a:p>
          <a:p>
            <a:pPr lvl="1" algn="l" rtl="0">
              <a:lnSpc>
                <a:spcPct val="110000"/>
              </a:lnSpc>
              <a:defRPr/>
            </a:pPr>
            <a:r>
              <a:rPr lang="fr-FR" b="0" i="0" u="none" baseline="0" dirty="0"/>
              <a:t>Données RH (nombre de postes, nombre de postes pourvus, nombre de postes vacants)</a:t>
            </a:r>
          </a:p>
        </p:txBody>
      </p:sp>
      <p:graphicFrame>
        <p:nvGraphicFramePr>
          <p:cNvPr id="2" name="Table 1">
            <a:extLst>
              <a:ext uri="{FF2B5EF4-FFF2-40B4-BE49-F238E27FC236}">
                <a16:creationId xmlns="" xmlns:a16="http://schemas.microsoft.com/office/drawing/2014/main" id="{52AED0F4-799D-4B38-BFD1-5B1931AD8255}"/>
              </a:ext>
            </a:extLst>
          </p:cNvPr>
          <p:cNvGraphicFramePr>
            <a:graphicFrameLocks noGrp="1"/>
          </p:cNvGraphicFramePr>
          <p:nvPr>
            <p:extLst>
              <p:ext uri="{D42A27DB-BD31-4B8C-83A1-F6EECF244321}">
                <p14:modId xmlns:p14="http://schemas.microsoft.com/office/powerpoint/2010/main" val="3210403102"/>
              </p:ext>
            </p:extLst>
          </p:nvPr>
        </p:nvGraphicFramePr>
        <p:xfrm>
          <a:off x="1371600" y="2555240"/>
          <a:ext cx="6096000" cy="1483360"/>
        </p:xfrm>
        <a:graphic>
          <a:graphicData uri="http://schemas.openxmlformats.org/drawingml/2006/table">
            <a:tbl>
              <a:tblPr firstRow="1" bandRow="1">
                <a:tableStyleId>{5C22544A-7EE6-4342-B048-85BDC9FD1C3A}</a:tableStyleId>
              </a:tblPr>
              <a:tblGrid>
                <a:gridCol w="3048000">
                  <a:extLst>
                    <a:ext uri="{9D8B030D-6E8A-4147-A177-3AD203B41FA5}">
                      <a16:colId xmlns="" xmlns:a16="http://schemas.microsoft.com/office/drawing/2014/main" val="2617973545"/>
                    </a:ext>
                  </a:extLst>
                </a:gridCol>
                <a:gridCol w="3048000">
                  <a:extLst>
                    <a:ext uri="{9D8B030D-6E8A-4147-A177-3AD203B41FA5}">
                      <a16:colId xmlns="" xmlns:a16="http://schemas.microsoft.com/office/drawing/2014/main" val="851113761"/>
                    </a:ext>
                  </a:extLst>
                </a:gridCol>
              </a:tblGrid>
              <a:tr h="370840">
                <a:tc>
                  <a:txBody>
                    <a:bodyPr/>
                    <a:lstStyle/>
                    <a:p>
                      <a:pPr algn="l" rtl="0"/>
                      <a:r>
                        <a:rPr lang="fr-FR" sz="1800" b="0" i="0" u="none" kern="1200" baseline="0" dirty="0">
                          <a:solidFill>
                            <a:schemeClr val="dk1"/>
                          </a:solidFill>
                          <a:latin typeface="+mn-lt"/>
                          <a:ea typeface="+mn-ea"/>
                          <a:cs typeface="+mn-cs"/>
                        </a:rPr>
                        <a:t>RH</a:t>
                      </a:r>
                    </a:p>
                  </a:txBody>
                  <a:tcPr>
                    <a:solidFill>
                      <a:schemeClr val="bg1">
                        <a:lumMod val="85000"/>
                      </a:schemeClr>
                    </a:solidFill>
                  </a:tcPr>
                </a:tc>
                <a:tc>
                  <a:txBody>
                    <a:bodyPr/>
                    <a:lstStyle/>
                    <a:p>
                      <a:pPr algn="l" rtl="0"/>
                      <a:r>
                        <a:rPr lang="fr-FR" sz="1800" b="0" i="0" u="none" kern="1200" baseline="0">
                          <a:solidFill>
                            <a:schemeClr val="dk1"/>
                          </a:solidFill>
                          <a:latin typeface="+mn-lt"/>
                          <a:ea typeface="+mn-ea"/>
                          <a:cs typeface="+mn-cs"/>
                        </a:rPr>
                        <a:t>SIGL</a:t>
                      </a:r>
                    </a:p>
                  </a:txBody>
                  <a:tcPr>
                    <a:solidFill>
                      <a:schemeClr val="bg1">
                        <a:lumMod val="85000"/>
                      </a:schemeClr>
                    </a:solidFill>
                  </a:tcPr>
                </a:tc>
                <a:extLst>
                  <a:ext uri="{0D108BD9-81ED-4DB2-BD59-A6C34878D82A}">
                    <a16:rowId xmlns="" xmlns:a16="http://schemas.microsoft.com/office/drawing/2014/main" val="868937250"/>
                  </a:ext>
                </a:extLst>
              </a:tr>
              <a:tr h="370840">
                <a:tc>
                  <a:txBody>
                    <a:bodyPr/>
                    <a:lstStyle/>
                    <a:p>
                      <a:pPr algn="l" rtl="0"/>
                      <a:r>
                        <a:rPr lang="fr-FR" b="0" i="0" u="none" baseline="0" dirty="0"/>
                        <a:t>Viabilité financière</a:t>
                      </a:r>
                    </a:p>
                  </a:txBody>
                  <a:tcPr/>
                </a:tc>
                <a:tc>
                  <a:txBody>
                    <a:bodyPr/>
                    <a:lstStyle/>
                    <a:p>
                      <a:pPr algn="l" rtl="0"/>
                      <a:r>
                        <a:rPr lang="fr-FR" b="0" i="0" u="none" baseline="0"/>
                        <a:t>Politiques et gouvernance</a:t>
                      </a:r>
                    </a:p>
                  </a:txBody>
                  <a:tcPr/>
                </a:tc>
                <a:extLst>
                  <a:ext uri="{0D108BD9-81ED-4DB2-BD59-A6C34878D82A}">
                    <a16:rowId xmlns="" xmlns:a16="http://schemas.microsoft.com/office/drawing/2014/main" val="3308252720"/>
                  </a:ext>
                </a:extLst>
              </a:tr>
              <a:tr h="370840">
                <a:tc>
                  <a:txBody>
                    <a:bodyPr/>
                    <a:lstStyle/>
                    <a:p>
                      <a:pPr algn="l" rtl="0"/>
                      <a:r>
                        <a:rPr lang="fr-FR" b="0" i="0" u="none" baseline="0"/>
                        <a:t>Qualité et pharmacovigilance</a:t>
                      </a:r>
                      <a:endParaRPr lang="fr-FR" dirty="0"/>
                    </a:p>
                  </a:txBody>
                  <a:tcPr/>
                </a:tc>
                <a:tc>
                  <a:txBody>
                    <a:bodyPr/>
                    <a:lstStyle/>
                    <a:p>
                      <a:pPr algn="l" rtl="0"/>
                      <a:r>
                        <a:rPr lang="fr-FR" b="0" i="0" u="none" baseline="0"/>
                        <a:t>Gestion des déchets</a:t>
                      </a:r>
                    </a:p>
                  </a:txBody>
                  <a:tcPr/>
                </a:tc>
                <a:extLst>
                  <a:ext uri="{0D108BD9-81ED-4DB2-BD59-A6C34878D82A}">
                    <a16:rowId xmlns="" xmlns:a16="http://schemas.microsoft.com/office/drawing/2014/main" val="1300288765"/>
                  </a:ext>
                </a:extLst>
              </a:tr>
              <a:tr h="370840">
                <a:tc>
                  <a:txBody>
                    <a:bodyPr/>
                    <a:lstStyle/>
                    <a:p>
                      <a:pPr algn="l" rtl="0"/>
                      <a:r>
                        <a:rPr lang="fr-FR" b="0" i="0" u="none" baseline="0"/>
                        <a:t>Entreposage et stockage</a:t>
                      </a:r>
                    </a:p>
                  </a:txBody>
                  <a:tcPr/>
                </a:tc>
                <a:tc>
                  <a:txBody>
                    <a:bodyPr/>
                    <a:lstStyle/>
                    <a:p>
                      <a:endParaRPr lang="fr-FR" dirty="0"/>
                    </a:p>
                  </a:txBody>
                  <a:tcPr/>
                </a:tc>
                <a:extLst>
                  <a:ext uri="{0D108BD9-81ED-4DB2-BD59-A6C34878D82A}">
                    <a16:rowId xmlns=""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732689751"/>
      </p:ext>
    </p:extLst>
  </p:cSld>
  <p:clrMapOvr>
    <a:masterClrMapping/>
  </p:clrMapOvr>
  <p:transition spd="slow">
    <p:push dir="u"/>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6912"/>
          <a:stretch/>
        </p:blipFill>
        <p:spPr>
          <a:xfrm>
            <a:off x="4841139" y="1540452"/>
            <a:ext cx="3998061" cy="4784148"/>
          </a:xfrm>
          <a:prstGeom prst="rect">
            <a:avLst/>
          </a:prstGeom>
        </p:spPr>
      </p:pic>
      <p:sp>
        <p:nvSpPr>
          <p:cNvPr id="46082" name="Title 4"/>
          <p:cNvSpPr>
            <a:spLocks noGrp="1"/>
          </p:cNvSpPr>
          <p:nvPr>
            <p:ph type="title"/>
          </p:nvPr>
        </p:nvSpPr>
        <p:spPr>
          <a:xfrm>
            <a:off x="457200" y="228600"/>
            <a:ext cx="8229600" cy="758825"/>
          </a:xfrm>
        </p:spPr>
        <p:txBody>
          <a:bodyPr>
            <a:normAutofit fontScale="90000"/>
          </a:bodyPr>
          <a:lstStyle/>
          <a:p>
            <a:pPr algn="l" rtl="0" eaLnBrk="1" hangingPunct="1"/>
            <a:r>
              <a:rPr lang="fr-FR" sz="2800" b="1" i="0" u="none" baseline="0" dirty="0">
                <a:cs typeface="Arial" charset="0"/>
              </a:rPr>
              <a:t>Renseignez le questionnaire portant sur les capacités </a:t>
            </a:r>
          </a:p>
        </p:txBody>
      </p:sp>
      <p:sp>
        <p:nvSpPr>
          <p:cNvPr id="6" name="Content Placeholder 5"/>
          <p:cNvSpPr>
            <a:spLocks noGrp="1"/>
          </p:cNvSpPr>
          <p:nvPr>
            <p:ph idx="1"/>
          </p:nvPr>
        </p:nvSpPr>
        <p:spPr>
          <a:xfrm>
            <a:off x="609600" y="1295400"/>
            <a:ext cx="7543800" cy="4114800"/>
          </a:xfrm>
        </p:spPr>
        <p:txBody>
          <a:bodyPr/>
          <a:lstStyle/>
          <a:p>
            <a:pPr algn="l" rtl="0" eaLnBrk="1" hangingPunct="1">
              <a:defRPr/>
            </a:pPr>
            <a:endParaRPr lang="fr-FR" dirty="0"/>
          </a:p>
          <a:p>
            <a:pPr algn="l" rtl="0" eaLnBrk="1" hangingPunct="1">
              <a:defRPr/>
            </a:pPr>
            <a:endParaRPr lang="fr-FR" dirty="0"/>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40784"/>
          <a:stretch/>
        </p:blipFill>
        <p:spPr>
          <a:xfrm>
            <a:off x="762000" y="3374519"/>
            <a:ext cx="3458297" cy="3276600"/>
          </a:xfrm>
          <a:prstGeom prst="rect">
            <a:avLst/>
          </a:prstGeom>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b="71041"/>
          <a:stretch/>
        </p:blipFill>
        <p:spPr>
          <a:xfrm>
            <a:off x="381000" y="1452293"/>
            <a:ext cx="3810000" cy="1765333"/>
          </a:xfrm>
          <a:prstGeom prst="rect">
            <a:avLst/>
          </a:prstGeom>
        </p:spPr>
      </p:pic>
    </p:spTree>
    <p:custDataLst>
      <p:tags r:id="rId1"/>
    </p:custDataLst>
    <p:extLst>
      <p:ext uri="{BB962C8B-B14F-4D97-AF65-F5344CB8AC3E}">
        <p14:creationId xmlns:p14="http://schemas.microsoft.com/office/powerpoint/2010/main" val="3134347927"/>
      </p:ext>
    </p:extLst>
  </p:cSld>
  <p:clrMapOvr>
    <a:masterClrMapping/>
  </p:clrMapOvr>
  <p:transition spd="slow">
    <p:push dir="u"/>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57200" y="268336"/>
            <a:ext cx="8229600" cy="609600"/>
          </a:xfrm>
        </p:spPr>
        <p:txBody>
          <a:bodyPr>
            <a:normAutofit/>
          </a:bodyPr>
          <a:lstStyle/>
          <a:p>
            <a:pPr algn="l" rtl="0" eaLnBrk="1" hangingPunct="1"/>
            <a:r>
              <a:rPr lang="fr-FR" sz="2800" b="1" i="0" u="none" baseline="0" dirty="0">
                <a:cs typeface="Arial" charset="0"/>
              </a:rPr>
              <a:t>Entretien avec </a:t>
            </a:r>
            <a:r>
              <a:rPr lang="fr-FR" sz="2800" b="1" i="0" u="none" baseline="0" dirty="0" smtClean="0">
                <a:cs typeface="Arial" charset="0"/>
              </a:rPr>
              <a:t>l’informateur </a:t>
            </a:r>
            <a:r>
              <a:rPr lang="fr-FR" sz="2800" b="1" i="0" u="none" baseline="0" dirty="0">
                <a:cs typeface="Arial" charset="0"/>
              </a:rPr>
              <a:t>concerné</a:t>
            </a:r>
          </a:p>
        </p:txBody>
      </p:sp>
      <p:sp>
        <p:nvSpPr>
          <p:cNvPr id="6" name="Content Placeholder 5"/>
          <p:cNvSpPr>
            <a:spLocks noGrp="1"/>
          </p:cNvSpPr>
          <p:nvPr>
            <p:ph idx="1"/>
          </p:nvPr>
        </p:nvSpPr>
        <p:spPr>
          <a:xfrm>
            <a:off x="609600" y="1295400"/>
            <a:ext cx="4343400" cy="5105400"/>
          </a:xfrm>
        </p:spPr>
        <p:txBody>
          <a:bodyPr>
            <a:normAutofit/>
          </a:bodyPr>
          <a:lstStyle/>
          <a:p>
            <a:pPr>
              <a:defRPr/>
            </a:pPr>
            <a:r>
              <a:rPr lang="fr-FR" dirty="0"/>
              <a:t>Chaque équipe utilise le questionnaire pour naviguer à travers les questions</a:t>
            </a:r>
            <a:r>
              <a:rPr lang="fr-FR" dirty="0" smtClean="0"/>
              <a:t>.</a:t>
            </a:r>
            <a:endParaRPr lang="fr-FR" b="0" i="0" u="none" baseline="0" dirty="0" smtClean="0"/>
          </a:p>
          <a:p>
            <a:pPr algn="l" rtl="0">
              <a:defRPr/>
            </a:pPr>
            <a:r>
              <a:rPr lang="fr-FR" b="0" i="0" u="none" baseline="0" dirty="0" smtClean="0"/>
              <a:t>Posez les questions qui y figurent aux personnes pertinentes et faites les remarques nécessaires afin de vérifier ou de contester leurs réponses. </a:t>
            </a:r>
          </a:p>
          <a:p>
            <a:pPr algn="l" rtl="0">
              <a:defRPr/>
            </a:pPr>
            <a:r>
              <a:rPr lang="fr-FR" b="0" i="0" u="none" baseline="0" dirty="0" smtClean="0"/>
              <a:t>Si </a:t>
            </a:r>
            <a:r>
              <a:rPr lang="fr-FR" b="0" i="0" u="none" baseline="0" dirty="0"/>
              <a:t>nécessaire, posez </a:t>
            </a:r>
            <a:r>
              <a:rPr lang="fr-FR" b="0" i="0" u="none" baseline="0" dirty="0" smtClean="0"/>
              <a:t>d’autres </a:t>
            </a:r>
            <a:r>
              <a:rPr lang="fr-FR" b="0" i="0" u="none" baseline="0" dirty="0"/>
              <a:t>questions pour vous assurer que vous comprenez les réponses qui vous sont faites et que vous êtes en mesure de cerner la situation. </a:t>
            </a:r>
          </a:p>
          <a:p>
            <a:pPr algn="l" rtl="0">
              <a:defRPr/>
            </a:pPr>
            <a:r>
              <a:rPr lang="fr-FR" b="0" i="0" u="none" baseline="0" dirty="0"/>
              <a:t>Veillez à ne pas poser de questions suggérant une réponse plutôt </a:t>
            </a:r>
            <a:r>
              <a:rPr lang="fr-FR" b="0" i="0" u="none" baseline="0" dirty="0" smtClean="0"/>
              <a:t>qu’une </a:t>
            </a:r>
            <a:r>
              <a:rPr lang="fr-FR" b="0" i="0" u="none" baseline="0" dirty="0"/>
              <a:t>autre pour ne pas biaiser </a:t>
            </a:r>
            <a:r>
              <a:rPr lang="fr-FR" b="0" i="0" u="none" baseline="0" dirty="0" smtClean="0"/>
              <a:t>l’entretien</a:t>
            </a:r>
            <a:r>
              <a:rPr lang="fr-FR" b="0" i="0" u="none" baseline="0" dirty="0"/>
              <a:t>.</a:t>
            </a:r>
          </a:p>
          <a:p>
            <a:pPr algn="l" rtl="0" eaLnBrk="1" hangingPunct="1">
              <a:defRPr/>
            </a:pPr>
            <a:endParaRPr lang="fr-FR" dirty="0"/>
          </a:p>
        </p:txBody>
      </p:sp>
      <p:sp>
        <p:nvSpPr>
          <p:cNvPr id="4" name="Rounded Rectangular Callout 18"/>
          <p:cNvSpPr/>
          <p:nvPr/>
        </p:nvSpPr>
        <p:spPr>
          <a:xfrm>
            <a:off x="6096000" y="1155880"/>
            <a:ext cx="2438400" cy="1434920"/>
          </a:xfrm>
          <a:prstGeom prst="wedgeRoundRectCallout">
            <a:avLst>
              <a:gd name="adj1" fmla="val -69652"/>
              <a:gd name="adj2" fmla="val 66330"/>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rtl="0">
              <a:defRPr/>
            </a:pPr>
            <a:r>
              <a:rPr lang="fr-FR" sz="1400" b="0" i="0" u="none" baseline="0" dirty="0">
                <a:solidFill>
                  <a:srgbClr val="003366"/>
                </a:solidFill>
              </a:rPr>
              <a:t>Quelle est la politique nationale, la procédure opérationnelle standard, etc. permettant de déterminer </a:t>
            </a:r>
            <a:r>
              <a:rPr lang="fr-FR" sz="1400" b="0" i="0" u="none" baseline="0" dirty="0" smtClean="0">
                <a:solidFill>
                  <a:srgbClr val="003366"/>
                </a:solidFill>
              </a:rPr>
              <a:t>l’article </a:t>
            </a:r>
            <a:r>
              <a:rPr lang="fr-FR" sz="1400" b="0" i="0" u="none" baseline="0" dirty="0">
                <a:solidFill>
                  <a:srgbClr val="003366"/>
                </a:solidFill>
              </a:rPr>
              <a:t>du stock à sortir </a:t>
            </a:r>
            <a:r>
              <a:rPr lang="fr-FR" sz="1400" b="0" i="0" u="none" baseline="0" dirty="0" smtClean="0">
                <a:solidFill>
                  <a:srgbClr val="003366"/>
                </a:solidFill>
              </a:rPr>
              <a:t/>
            </a:r>
            <a:br>
              <a:rPr lang="fr-FR" sz="1400" b="0" i="0" u="none" baseline="0" dirty="0" smtClean="0">
                <a:solidFill>
                  <a:srgbClr val="003366"/>
                </a:solidFill>
              </a:rPr>
            </a:br>
            <a:r>
              <a:rPr lang="fr-FR" sz="1400" b="0" i="0" u="none" baseline="0" dirty="0" smtClean="0">
                <a:solidFill>
                  <a:srgbClr val="003366"/>
                </a:solidFill>
              </a:rPr>
              <a:t>en </a:t>
            </a:r>
            <a:r>
              <a:rPr lang="fr-FR" sz="1400" b="0" i="0" u="none" baseline="0" dirty="0">
                <a:solidFill>
                  <a:srgbClr val="003366"/>
                </a:solidFill>
              </a:rPr>
              <a:t>premier ?</a:t>
            </a:r>
          </a:p>
        </p:txBody>
      </p:sp>
      <p:sp>
        <p:nvSpPr>
          <p:cNvPr id="5" name="Rounded Rectangular Callout 19"/>
          <p:cNvSpPr/>
          <p:nvPr/>
        </p:nvSpPr>
        <p:spPr>
          <a:xfrm>
            <a:off x="5911850" y="2936875"/>
            <a:ext cx="2238375" cy="1250950"/>
          </a:xfrm>
          <a:prstGeom prst="wedgeRoundRectCallout">
            <a:avLst>
              <a:gd name="adj1" fmla="val 53553"/>
              <a:gd name="adj2" fmla="val 71369"/>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rtl="0">
              <a:defRPr/>
            </a:pPr>
            <a:r>
              <a:rPr lang="fr-FR" sz="1400" b="0" i="0" u="none" baseline="0">
                <a:solidFill>
                  <a:srgbClr val="003366"/>
                </a:solidFill>
              </a:rPr>
              <a:t>Nous délivrons les produits selon leur date de péremption.</a:t>
            </a:r>
          </a:p>
        </p:txBody>
      </p:sp>
      <p:sp>
        <p:nvSpPr>
          <p:cNvPr id="7" name="Rounded Rectangular Callout 20"/>
          <p:cNvSpPr/>
          <p:nvPr/>
        </p:nvSpPr>
        <p:spPr>
          <a:xfrm>
            <a:off x="6278562" y="4618038"/>
            <a:ext cx="2239963" cy="1250950"/>
          </a:xfrm>
          <a:prstGeom prst="wedgeRoundRectCallout">
            <a:avLst>
              <a:gd name="adj1" fmla="val -69652"/>
              <a:gd name="adj2" fmla="val 66330"/>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rtl="0">
              <a:defRPr/>
            </a:pPr>
            <a:r>
              <a:rPr lang="fr-FR" sz="1400" b="0" i="0" u="none" baseline="0">
                <a:solidFill>
                  <a:srgbClr val="003366"/>
                </a:solidFill>
              </a:rPr>
              <a:t>Que faites-vous des produits qui ne comportent pas de date de péremption ?</a:t>
            </a:r>
          </a:p>
        </p:txBody>
      </p:sp>
      <p:sp>
        <p:nvSpPr>
          <p:cNvPr id="8" name="TextBox 7"/>
          <p:cNvSpPr txBox="1"/>
          <p:nvPr/>
        </p:nvSpPr>
        <p:spPr>
          <a:xfrm>
            <a:off x="5099446" y="1321484"/>
            <a:ext cx="400110" cy="1377086"/>
          </a:xfrm>
          <a:prstGeom prst="rect">
            <a:avLst/>
          </a:prstGeom>
          <a:solidFill>
            <a:schemeClr val="accent2"/>
          </a:solidFill>
        </p:spPr>
        <p:txBody>
          <a:bodyPr vert="vert270">
            <a:spAutoFit/>
          </a:bodyPr>
          <a:lstStyle/>
          <a:p>
            <a:pPr algn="ctr" rtl="0">
              <a:defRPr/>
            </a:pPr>
            <a:r>
              <a:rPr lang="fr-FR" sz="1400" b="0" i="0" u="none" baseline="0">
                <a:solidFill>
                  <a:prstClr val="white"/>
                </a:solidFill>
                <a:latin typeface="Arial" charset="0"/>
                <a:ea typeface="+mn-ea"/>
                <a:cs typeface="+mn-cs"/>
              </a:rPr>
              <a:t>Question initiale</a:t>
            </a:r>
          </a:p>
        </p:txBody>
      </p:sp>
      <p:sp>
        <p:nvSpPr>
          <p:cNvPr id="9" name="TextBox 8"/>
          <p:cNvSpPr txBox="1"/>
          <p:nvPr/>
        </p:nvSpPr>
        <p:spPr>
          <a:xfrm>
            <a:off x="5099447" y="3097732"/>
            <a:ext cx="400110" cy="964207"/>
          </a:xfrm>
          <a:prstGeom prst="rect">
            <a:avLst/>
          </a:prstGeom>
          <a:solidFill>
            <a:schemeClr val="accent2"/>
          </a:solidFill>
        </p:spPr>
        <p:txBody>
          <a:bodyPr vert="vert270">
            <a:spAutoFit/>
          </a:bodyPr>
          <a:lstStyle/>
          <a:p>
            <a:pPr algn="ctr" rtl="0">
              <a:defRPr/>
            </a:pPr>
            <a:r>
              <a:rPr lang="fr-FR" sz="1400" b="0" i="0" u="none" baseline="0">
                <a:solidFill>
                  <a:prstClr val="white"/>
                </a:solidFill>
                <a:latin typeface="Arial" charset="0"/>
                <a:ea typeface="+mn-ea"/>
                <a:cs typeface="+mn-cs"/>
              </a:rPr>
              <a:t>Réponse</a:t>
            </a:r>
          </a:p>
        </p:txBody>
      </p:sp>
      <p:sp>
        <p:nvSpPr>
          <p:cNvPr id="10" name="TextBox 9"/>
          <p:cNvSpPr txBox="1"/>
          <p:nvPr/>
        </p:nvSpPr>
        <p:spPr>
          <a:xfrm>
            <a:off x="5099447" y="4423312"/>
            <a:ext cx="615553" cy="1825088"/>
          </a:xfrm>
          <a:prstGeom prst="rect">
            <a:avLst/>
          </a:prstGeom>
          <a:solidFill>
            <a:schemeClr val="accent2"/>
          </a:solidFill>
        </p:spPr>
        <p:txBody>
          <a:bodyPr vert="vert270" wrap="square">
            <a:spAutoFit/>
          </a:bodyPr>
          <a:lstStyle/>
          <a:p>
            <a:pPr algn="ctr" rtl="0">
              <a:defRPr/>
            </a:pPr>
            <a:r>
              <a:rPr lang="fr-FR" sz="1400" b="0" i="0" u="none" baseline="0" dirty="0">
                <a:solidFill>
                  <a:prstClr val="white"/>
                </a:solidFill>
                <a:latin typeface="Arial" charset="0"/>
                <a:ea typeface="+mn-ea"/>
                <a:cs typeface="+mn-cs"/>
              </a:rPr>
              <a:t>Question </a:t>
            </a:r>
            <a:r>
              <a:rPr lang="fr-FR" sz="1400" b="0" i="0" u="none" baseline="0" dirty="0" smtClean="0">
                <a:solidFill>
                  <a:prstClr val="white"/>
                </a:solidFill>
                <a:latin typeface="Arial" charset="0"/>
                <a:ea typeface="+mn-ea"/>
                <a:cs typeface="+mn-cs"/>
              </a:rPr>
              <a:t>d’approfondissement</a:t>
            </a:r>
            <a:endParaRPr lang="fr-FR" sz="1400" b="0" i="0" u="none" baseline="0" dirty="0">
              <a:solidFill>
                <a:prstClr val="white"/>
              </a:solidFill>
              <a:latin typeface="Arial" charset="0"/>
              <a:ea typeface="+mn-ea"/>
              <a:cs typeface="+mn-cs"/>
            </a:endParaRPr>
          </a:p>
        </p:txBody>
      </p:sp>
    </p:spTree>
    <p:custDataLst>
      <p:tags r:id="rId1"/>
    </p:custDataLst>
    <p:extLst>
      <p:ext uri="{BB962C8B-B14F-4D97-AF65-F5344CB8AC3E}">
        <p14:creationId xmlns:p14="http://schemas.microsoft.com/office/powerpoint/2010/main" val="3855316402"/>
      </p:ext>
    </p:extLst>
  </p:cSld>
  <p:clrMapOvr>
    <a:masterClrMapping/>
  </p:clrMapOvr>
  <p:transition spd="slow">
    <p:push dir="u"/>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67200"/>
            <a:ext cx="7162800" cy="2062103"/>
          </a:xfrm>
        </p:spPr>
        <p:txBody>
          <a:bodyPr/>
          <a:lstStyle/>
          <a:p>
            <a:pPr algn="l" rtl="0"/>
            <a:r>
              <a:rPr lang="fr-FR" b="0" i="0" u="none" baseline="0" dirty="0"/>
              <a:t>Points clés</a:t>
            </a:r>
            <a:r>
              <a:rPr lang="fr-FR" dirty="0"/>
              <a:t/>
            </a:r>
            <a:br>
              <a:rPr lang="fr-FR" dirty="0"/>
            </a:br>
            <a:r>
              <a:rPr lang="fr-FR" dirty="0"/>
              <a:t/>
            </a:r>
            <a:br>
              <a:rPr lang="fr-FR" dirty="0"/>
            </a:br>
            <a:r>
              <a:rPr lang="fr-FR" dirty="0"/>
              <a:t/>
            </a:r>
            <a:br>
              <a:rPr lang="fr-FR" dirty="0"/>
            </a:br>
            <a:r>
              <a:rPr lang="fr-FR" b="0" i="1" u="none" baseline="0" dirty="0"/>
              <a:t>Nom, titre</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fr-FR"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600" b="0" i="0" u="none" strike="noStrike" kern="1200" cap="none" spc="0" normalizeH="0" baseline="0">
                <a:ln>
                  <a:noFill/>
                </a:ln>
                <a:solidFill>
                  <a:srgbClr val="635C5B"/>
                </a:solidFill>
                <a:effectLst/>
                <a:uLnTx/>
                <a:uFillTx/>
                <a:latin typeface="Gill Sans MT"/>
                <a:ea typeface="+mn-ea"/>
              </a:rPr>
              <a:t>INSÉRER LE PIED DE PAGE ICI</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fr-FR" sz="600" b="0" i="0" u="none" strike="noStrike" kern="1200" cap="none" spc="0" normalizeH="0" baseline="0" noProof="0">
              <a:ln>
                <a:noFill/>
              </a:ln>
              <a:solidFill>
                <a:srgbClr val="FFFFFF"/>
              </a:solidFill>
              <a:effectLst/>
              <a:uLnTx/>
              <a:uFillTx/>
              <a:latin typeface="Gill Sans MT"/>
              <a:ea typeface="+mn-ea"/>
            </a:endParaRPr>
          </a:p>
        </p:txBody>
      </p:sp>
    </p:spTree>
    <p:custDataLst>
      <p:tags r:id="rId1"/>
    </p:custDataLst>
    <p:extLst>
      <p:ext uri="{BB962C8B-B14F-4D97-AF65-F5344CB8AC3E}">
        <p14:creationId xmlns:p14="http://schemas.microsoft.com/office/powerpoint/2010/main" val="3809890735"/>
      </p:ext>
    </p:extLst>
  </p:cSld>
  <p:clrMapOvr>
    <a:masterClrMapping/>
  </p:clrMapOvr>
  <p:transition spd="slow">
    <p:push dir="u"/>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177243" y="292985"/>
            <a:ext cx="8890557" cy="758825"/>
          </a:xfrm>
        </p:spPr>
        <p:txBody>
          <a:bodyPr>
            <a:noAutofit/>
          </a:bodyPr>
          <a:lstStyle/>
          <a:p>
            <a:pPr algn="l" rtl="0"/>
            <a:r>
              <a:rPr lang="fr-FR" sz="2400" b="1" i="0" u="none" baseline="0" dirty="0">
                <a:cs typeface="Arial" charset="0"/>
              </a:rPr>
              <a:t>POINT CLÉ :</a:t>
            </a:r>
            <a:r>
              <a:rPr lang="fr-FR" sz="2400" b="1" dirty="0">
                <a:cs typeface="Arial" charset="0"/>
              </a:rPr>
              <a:t/>
            </a:r>
            <a:br>
              <a:rPr lang="fr-FR" sz="2400" b="1" dirty="0">
                <a:cs typeface="Arial" charset="0"/>
              </a:rPr>
            </a:br>
            <a:r>
              <a:rPr lang="fr-FR" sz="2300" b="0" i="0" u="none" baseline="0" dirty="0">
                <a:cs typeface="Arial" charset="0"/>
              </a:rPr>
              <a:t>Techniques pour obtenir des réponses plus pertinentes durant </a:t>
            </a:r>
            <a:r>
              <a:rPr lang="fr-FR" sz="2300" b="0" i="0" u="none" baseline="0" dirty="0" smtClean="0">
                <a:cs typeface="Arial" charset="0"/>
              </a:rPr>
              <a:t>l’entretien </a:t>
            </a:r>
            <a:endParaRPr lang="fr-FR" altLang="en-US" sz="2300" dirty="0">
              <a:cs typeface="Arial" charset="0"/>
            </a:endParaRPr>
          </a:p>
        </p:txBody>
      </p:sp>
      <p:sp>
        <p:nvSpPr>
          <p:cNvPr id="6" name="Content Placeholder 5"/>
          <p:cNvSpPr>
            <a:spLocks noGrp="1"/>
          </p:cNvSpPr>
          <p:nvPr>
            <p:ph idx="1"/>
          </p:nvPr>
        </p:nvSpPr>
        <p:spPr>
          <a:xfrm>
            <a:off x="304800" y="1066800"/>
            <a:ext cx="8635442" cy="3276599"/>
          </a:xfrm>
        </p:spPr>
        <p:txBody>
          <a:bodyPr>
            <a:normAutofit fontScale="92500"/>
          </a:bodyPr>
          <a:lstStyle/>
          <a:p>
            <a:pPr algn="l" rtl="0">
              <a:defRPr/>
            </a:pPr>
            <a:r>
              <a:rPr lang="fr-FR" sz="2100" b="0" i="0" u="none" baseline="0" dirty="0"/>
              <a:t>Répétez la question, marquez une pause et </a:t>
            </a:r>
            <a:r>
              <a:rPr lang="fr-FR" sz="2100" b="0" i="1" u="none" baseline="0" dirty="0"/>
              <a:t>faites comme si</a:t>
            </a:r>
            <a:r>
              <a:rPr lang="fr-FR" sz="2100" b="0" i="0" u="none" baseline="0" dirty="0"/>
              <a:t> vous vous attendiez à une réponse plus détaillée.</a:t>
            </a:r>
          </a:p>
          <a:p>
            <a:pPr algn="l" rtl="0">
              <a:defRPr/>
            </a:pPr>
            <a:r>
              <a:rPr lang="fr-FR" sz="2100" b="0" i="0" u="none" baseline="0" dirty="0"/>
              <a:t>Utilisez les invites intégrées au questionnaire.</a:t>
            </a:r>
          </a:p>
          <a:p>
            <a:pPr algn="l" rtl="0">
              <a:defRPr/>
            </a:pPr>
            <a:r>
              <a:rPr lang="fr-FR" sz="2100" b="0" i="0" u="none" baseline="0" dirty="0"/>
              <a:t>Reformulez la réponse. Formulez des observations ou posez des questions neutres : « Quoi </a:t>
            </a:r>
            <a:r>
              <a:rPr lang="fr-FR" sz="2100" b="0" i="0" u="none" baseline="0" dirty="0" smtClean="0"/>
              <a:t>d’autre</a:t>
            </a:r>
            <a:r>
              <a:rPr lang="fr-FR" sz="2100" b="0" i="0" u="none" baseline="0" dirty="0"/>
              <a:t> ? », « Souhaitez-vous ajouter quelque chose ? »</a:t>
            </a:r>
          </a:p>
          <a:p>
            <a:pPr algn="l" rtl="0">
              <a:defRPr/>
            </a:pPr>
            <a:r>
              <a:rPr lang="fr-FR" sz="2100" b="0" i="0" u="none" baseline="0" dirty="0"/>
              <a:t>Posez des questions sur ce qui vous paraît incohérent, contradictoire ou ambigu.</a:t>
            </a:r>
          </a:p>
          <a:p>
            <a:pPr algn="l" rtl="0" eaLnBrk="1" hangingPunct="1">
              <a:defRPr/>
            </a:pPr>
            <a:r>
              <a:rPr lang="fr-FR" b="0" i="0" u="none" baseline="0" dirty="0"/>
              <a:t>Sauf </a:t>
            </a:r>
            <a:r>
              <a:rPr lang="fr-FR" b="0" i="0" u="none" baseline="0" dirty="0" smtClean="0"/>
              <a:t>lorsqu’il </a:t>
            </a:r>
            <a:r>
              <a:rPr lang="fr-FR" b="0" i="0" u="none" baseline="0" dirty="0"/>
              <a:t>est indiqué « Ne pas montrer cette question au répondant », </a:t>
            </a:r>
            <a:r>
              <a:rPr lang="fr-FR" b="0" i="0" u="none" baseline="0" dirty="0" smtClean="0"/>
              <a:t/>
            </a:r>
            <a:br>
              <a:rPr lang="fr-FR" b="0" i="0" u="none" baseline="0" dirty="0" smtClean="0"/>
            </a:br>
            <a:r>
              <a:rPr lang="fr-FR" b="0" i="0" u="none" baseline="0" dirty="0" smtClean="0"/>
              <a:t>vous </a:t>
            </a:r>
            <a:r>
              <a:rPr lang="fr-FR" b="0" i="0" u="none" baseline="0" dirty="0"/>
              <a:t>pouvez montrer la question sur la tablette au répondant. </a:t>
            </a:r>
          </a:p>
          <a:p>
            <a:pPr algn="l" rtl="0" eaLnBrk="1" hangingPunct="1">
              <a:defRPr/>
            </a:pPr>
            <a:endParaRPr lang="fr-FR" dirty="0"/>
          </a:p>
        </p:txBody>
      </p:sp>
      <p:pic>
        <p:nvPicPr>
          <p:cNvPr id="25602" name="Picture 2" descr="Image result for Interviewing techniq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191000"/>
            <a:ext cx="5029198" cy="25146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48102259"/>
      </p:ext>
    </p:extLst>
  </p:cSld>
  <p:clrMapOvr>
    <a:masterClrMapping/>
  </p:clrMapOvr>
  <p:transition spd="slow">
    <p:push dir="u"/>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3299" y="990600"/>
            <a:ext cx="8229600" cy="758825"/>
          </a:xfrm>
        </p:spPr>
        <p:txBody>
          <a:bodyPr>
            <a:noAutofit/>
          </a:bodyPr>
          <a:lstStyle/>
          <a:p>
            <a:pPr algn="l" rtl="0"/>
            <a:r>
              <a:rPr lang="fr-FR" b="1" i="0" u="none" baseline="0">
                <a:cs typeface="Arial" charset="0"/>
              </a:rPr>
              <a:t>POINT CLÉ :</a:t>
            </a:r>
            <a:r>
              <a:rPr lang="fr-FR" b="1">
                <a:cs typeface="Arial" charset="0"/>
              </a:rPr>
              <a:t/>
            </a:r>
            <a:br>
              <a:rPr lang="fr-FR" b="1">
                <a:cs typeface="Arial" charset="0"/>
              </a:rPr>
            </a:br>
            <a:r>
              <a:rPr lang="fr-FR" b="0" i="0" u="none" baseline="0">
                <a:cs typeface="Arial" charset="0"/>
              </a:rPr>
              <a:t>Que faire lorsque le répondant dit « Je ne sais pas » ?</a:t>
            </a:r>
            <a:endParaRPr lang="fr-FR" altLang="en-US" dirty="0">
              <a:cs typeface="Arial" charset="0"/>
            </a:endParaRPr>
          </a:p>
        </p:txBody>
      </p:sp>
      <p:sp>
        <p:nvSpPr>
          <p:cNvPr id="6" name="Content Placeholder 5"/>
          <p:cNvSpPr>
            <a:spLocks noGrp="1"/>
          </p:cNvSpPr>
          <p:nvPr>
            <p:ph idx="1"/>
          </p:nvPr>
        </p:nvSpPr>
        <p:spPr>
          <a:xfrm>
            <a:off x="473299" y="1981200"/>
            <a:ext cx="3717701" cy="4419600"/>
          </a:xfrm>
        </p:spPr>
        <p:txBody>
          <a:bodyPr>
            <a:normAutofit fontScale="92500" lnSpcReduction="10000"/>
          </a:bodyPr>
          <a:lstStyle/>
          <a:p>
            <a:pPr algn="l" rtl="0">
              <a:defRPr/>
            </a:pPr>
            <a:r>
              <a:rPr lang="fr-FR" sz="2100" b="0" i="0" u="none" baseline="0" dirty="0"/>
              <a:t>Aidez-le en utilisant les réponses possibles proposées (sauf </a:t>
            </a:r>
            <a:r>
              <a:rPr lang="fr-FR" sz="2100" b="0" i="0" u="none" baseline="0" dirty="0" smtClean="0"/>
              <a:t>lorsqu’il </a:t>
            </a:r>
            <a:r>
              <a:rPr lang="fr-FR" sz="2100" b="0" i="0" u="none" baseline="0" dirty="0"/>
              <a:t>est indiqué de NE PAS lire les réponses possibles).</a:t>
            </a:r>
          </a:p>
          <a:p>
            <a:pPr algn="l" rtl="0">
              <a:defRPr/>
            </a:pPr>
            <a:r>
              <a:rPr lang="fr-FR" sz="2100" b="0" i="0" u="none" baseline="0" dirty="0"/>
              <a:t>Assurez-vous que le répondant est la personne la plus apte à répondre à cette question. Demandez-lui </a:t>
            </a:r>
            <a:r>
              <a:rPr lang="fr-FR" sz="2100" b="0" i="0" u="none" baseline="0" dirty="0" smtClean="0"/>
              <a:t>s’il/elle </a:t>
            </a:r>
            <a:r>
              <a:rPr lang="fr-FR" sz="2100" b="0" i="0" u="none" baseline="0" dirty="0"/>
              <a:t>souhaite </a:t>
            </a:r>
            <a:r>
              <a:rPr lang="fr-FR" sz="2100" b="0" i="0" u="none" baseline="0" dirty="0" smtClean="0"/>
              <a:t>qu’un(e</a:t>
            </a:r>
            <a:r>
              <a:rPr lang="fr-FR" sz="2100" b="0" i="0" u="none" baseline="0" dirty="0"/>
              <a:t>) collègue prenne sa relève.</a:t>
            </a:r>
          </a:p>
          <a:p>
            <a:pPr algn="l" rtl="0">
              <a:defRPr/>
            </a:pPr>
            <a:r>
              <a:rPr lang="fr-FR" sz="2100" b="0" i="0" u="none" baseline="0" dirty="0"/>
              <a:t>À la fin du module, indiquez que le répondant a souvent dit ne pas connaître la réponse aux questions posées.</a:t>
            </a:r>
          </a:p>
          <a:p>
            <a:pPr algn="l" rtl="0">
              <a:defRPr/>
            </a:pPr>
            <a:endParaRPr lang="fr-FR" sz="2100" dirty="0"/>
          </a:p>
          <a:p>
            <a:pPr algn="l" rtl="0" eaLnBrk="1" hangingPunct="1">
              <a:defRPr/>
            </a:pPr>
            <a:endParaRPr lang="fr-FR" dirty="0"/>
          </a:p>
          <a:p>
            <a:pPr algn="l" rtl="0" eaLnBrk="1" hangingPunct="1">
              <a:defRPr/>
            </a:pPr>
            <a:endParaRPr lang="fr-FR" dirty="0"/>
          </a:p>
        </p:txBody>
      </p:sp>
      <p:pic>
        <p:nvPicPr>
          <p:cNvPr id="23554" name="Picture 2" descr="Image result for I dont know in surveys carto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795462"/>
            <a:ext cx="3810000" cy="448627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792629480"/>
      </p:ext>
    </p:extLst>
  </p:cSld>
  <p:clrMapOvr>
    <a:masterClrMapping/>
  </p:clrMapOvr>
  <p:transition spd="slow">
    <p:push dir="u"/>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3298" y="609600"/>
            <a:ext cx="8365902" cy="758825"/>
          </a:xfrm>
        </p:spPr>
        <p:txBody>
          <a:bodyPr>
            <a:noAutofit/>
          </a:bodyPr>
          <a:lstStyle/>
          <a:p>
            <a:pPr algn="l" rtl="0">
              <a:lnSpc>
                <a:spcPct val="90000"/>
              </a:lnSpc>
            </a:pPr>
            <a:r>
              <a:rPr lang="fr-FR" sz="2400" b="1" i="0" u="none" baseline="0" dirty="0">
                <a:cs typeface="Arial" charset="0"/>
              </a:rPr>
              <a:t>POINT CLÉ :</a:t>
            </a:r>
            <a:r>
              <a:rPr lang="fr-FR" sz="2400" b="1" dirty="0">
                <a:cs typeface="Arial" charset="0"/>
              </a:rPr>
              <a:t/>
            </a:r>
            <a:br>
              <a:rPr lang="fr-FR" sz="2400" b="1" dirty="0">
                <a:cs typeface="Arial" charset="0"/>
              </a:rPr>
            </a:br>
            <a:r>
              <a:rPr lang="fr-FR" sz="2400" b="0" i="0" u="none" baseline="0" dirty="0">
                <a:cs typeface="Arial" charset="0"/>
              </a:rPr>
              <a:t>Dans certains cas, la réponse faite peut être validée </a:t>
            </a:r>
            <a:r>
              <a:rPr lang="fr-FR" sz="2400" b="0" i="0" u="none" baseline="0" dirty="0" smtClean="0">
                <a:cs typeface="Arial" charset="0"/>
              </a:rPr>
              <a:t>par </a:t>
            </a:r>
            <a:r>
              <a:rPr lang="fr-FR" sz="2400" b="0" i="0" u="none" baseline="0" dirty="0">
                <a:cs typeface="Arial" charset="0"/>
              </a:rPr>
              <a:t>vos observations directes/visuelles.</a:t>
            </a:r>
          </a:p>
        </p:txBody>
      </p:sp>
      <p:sp>
        <p:nvSpPr>
          <p:cNvPr id="6" name="Content Placeholder 5"/>
          <p:cNvSpPr>
            <a:spLocks noGrp="1"/>
          </p:cNvSpPr>
          <p:nvPr>
            <p:ph idx="1"/>
          </p:nvPr>
        </p:nvSpPr>
        <p:spPr>
          <a:xfrm>
            <a:off x="473299" y="1368425"/>
            <a:ext cx="7832501" cy="1831975"/>
          </a:xfrm>
        </p:spPr>
        <p:txBody>
          <a:bodyPr>
            <a:normAutofit/>
          </a:bodyPr>
          <a:lstStyle/>
          <a:p>
            <a:pPr>
              <a:lnSpc>
                <a:spcPct val="90000"/>
              </a:lnSpc>
              <a:spcAft>
                <a:spcPts val="600"/>
              </a:spcAft>
              <a:defRPr/>
            </a:pPr>
            <a:r>
              <a:rPr lang="fr-FR" b="0" i="0" u="none" baseline="0" dirty="0"/>
              <a:t>Les </a:t>
            </a:r>
            <a:r>
              <a:rPr lang="fr-FR" dirty="0"/>
              <a:t>enquêteurs </a:t>
            </a:r>
            <a:r>
              <a:rPr lang="fr-FR" b="0" i="0" u="none" baseline="0" dirty="0"/>
              <a:t>doivent faire des remarques (sur les documents, </a:t>
            </a:r>
            <a:r>
              <a:rPr lang="fr-FR" b="0" i="0" u="none" baseline="0" dirty="0" smtClean="0"/>
              <a:t>l’infrastructure</a:t>
            </a:r>
            <a:r>
              <a:rPr lang="fr-FR" b="0" i="0" u="none" baseline="0" dirty="0"/>
              <a:t>, etc.) pour confirmer ou réfuter ce qui a été dit. </a:t>
            </a:r>
          </a:p>
          <a:p>
            <a:pPr algn="l" rtl="0">
              <a:lnSpc>
                <a:spcPct val="90000"/>
              </a:lnSpc>
              <a:spcAft>
                <a:spcPts val="600"/>
              </a:spcAft>
              <a:defRPr/>
            </a:pPr>
            <a:r>
              <a:rPr lang="fr-FR" b="0" i="0" u="none" baseline="0" dirty="0"/>
              <a:t>Dans les modules consacrés à </a:t>
            </a:r>
            <a:r>
              <a:rPr lang="fr-FR" b="0" i="0" u="none" baseline="0" dirty="0" smtClean="0"/>
              <a:t>l’entreposage </a:t>
            </a:r>
            <a:r>
              <a:rPr lang="fr-FR" b="0" i="0" u="none" baseline="0" dirty="0"/>
              <a:t>et au stockage, cette étape a lieu en même temps que </a:t>
            </a:r>
            <a:r>
              <a:rPr lang="fr-FR" b="0" i="0" u="none" baseline="0" dirty="0" smtClean="0"/>
              <a:t>l’entretien</a:t>
            </a:r>
            <a:r>
              <a:rPr lang="fr-FR" b="0" i="0" u="none" baseline="0" dirty="0"/>
              <a:t>, et il est important que </a:t>
            </a:r>
            <a:r>
              <a:rPr lang="fr-FR" b="0" i="0" u="none" baseline="0" dirty="0" smtClean="0"/>
              <a:t>l’entretien </a:t>
            </a:r>
            <a:r>
              <a:rPr lang="fr-FR" b="0" i="0" u="none" baseline="0" dirty="0"/>
              <a:t>ait lieu dans un endroit adapté.  </a:t>
            </a:r>
          </a:p>
        </p:txBody>
      </p:sp>
      <p:graphicFrame>
        <p:nvGraphicFramePr>
          <p:cNvPr id="2" name="Table 1"/>
          <p:cNvGraphicFramePr>
            <a:graphicFrameLocks noGrp="1"/>
          </p:cNvGraphicFramePr>
          <p:nvPr>
            <p:extLst>
              <p:ext uri="{D42A27DB-BD31-4B8C-83A1-F6EECF244321}">
                <p14:modId xmlns:p14="http://schemas.microsoft.com/office/powerpoint/2010/main" val="504005069"/>
              </p:ext>
            </p:extLst>
          </p:nvPr>
        </p:nvGraphicFramePr>
        <p:xfrm>
          <a:off x="1173854" y="2960011"/>
          <a:ext cx="7040880" cy="1280160"/>
        </p:xfrm>
        <a:graphic>
          <a:graphicData uri="http://schemas.openxmlformats.org/drawingml/2006/table">
            <a:tbl>
              <a:tblPr/>
              <a:tblGrid>
                <a:gridCol w="1097280">
                  <a:extLst>
                    <a:ext uri="{9D8B030D-6E8A-4147-A177-3AD203B41FA5}">
                      <a16:colId xmlns="" xmlns:a16="http://schemas.microsoft.com/office/drawing/2014/main" val="20000"/>
                    </a:ext>
                  </a:extLst>
                </a:gridCol>
                <a:gridCol w="3657600">
                  <a:extLst>
                    <a:ext uri="{9D8B030D-6E8A-4147-A177-3AD203B41FA5}">
                      <a16:colId xmlns="" xmlns:a16="http://schemas.microsoft.com/office/drawing/2014/main" val="20001"/>
                    </a:ext>
                  </a:extLst>
                </a:gridCol>
                <a:gridCol w="1828800">
                  <a:extLst>
                    <a:ext uri="{9D8B030D-6E8A-4147-A177-3AD203B41FA5}">
                      <a16:colId xmlns="" xmlns:a16="http://schemas.microsoft.com/office/drawing/2014/main" val="20002"/>
                    </a:ext>
                  </a:extLst>
                </a:gridCol>
                <a:gridCol w="457200">
                  <a:extLst>
                    <a:ext uri="{9D8B030D-6E8A-4147-A177-3AD203B41FA5}">
                      <a16:colId xmlns="" xmlns:a16="http://schemas.microsoft.com/office/drawing/2014/main" val="20003"/>
                    </a:ext>
                  </a:extLst>
                </a:gridCol>
              </a:tblGrid>
              <a:tr h="60960">
                <a:tc rowSpan="3">
                  <a:txBody>
                    <a:bodyPr/>
                    <a:lstStyle/>
                    <a:p>
                      <a:pPr marL="0" marR="0" algn="ctr" rtl="0">
                        <a:spcBef>
                          <a:spcPts val="200"/>
                        </a:spcBef>
                        <a:spcAft>
                          <a:spcPts val="200"/>
                        </a:spcAft>
                      </a:pPr>
                      <a:r>
                        <a:rPr lang="fr-FR" sz="1400" b="1" i="0" u="none" baseline="0" dirty="0">
                          <a:effectLst/>
                          <a:latin typeface="Arial"/>
                          <a:ea typeface="Times New Roman"/>
                          <a:cs typeface="Angsana New"/>
                        </a:rPr>
                        <a:t>WS-304</a:t>
                      </a:r>
                      <a:endParaRPr lang="fr-FR" sz="1600" dirty="0">
                        <a:effectLst/>
                        <a:latin typeface="Bookman Old Style"/>
                        <a:ea typeface="Times New Roman"/>
                        <a:cs typeface="Angsana New"/>
                      </a:endParaRPr>
                    </a:p>
                    <a:p>
                      <a:pPr marL="0" marR="0" algn="ctr" rtl="0">
                        <a:spcBef>
                          <a:spcPts val="200"/>
                        </a:spcBef>
                        <a:spcAft>
                          <a:spcPts val="200"/>
                        </a:spcAft>
                      </a:pPr>
                      <a:r>
                        <a:rPr lang="fr-FR" sz="1400" b="0" i="0" u="none" baseline="0" dirty="0">
                          <a:effectLst/>
                          <a:latin typeface="Arial"/>
                          <a:ea typeface="Times New Roman"/>
                          <a:cs typeface="Angsana New"/>
                        </a:rPr>
                        <a:t> </a:t>
                      </a:r>
                      <a:endParaRPr lang="fr-FR" sz="1600" dirty="0">
                        <a:effectLst/>
                        <a:latin typeface="Bookman Old Style"/>
                        <a:ea typeface="Times New Roman"/>
                        <a:cs typeface="Angsana New"/>
                      </a:endParaRPr>
                    </a:p>
                    <a:p>
                      <a:pPr marL="0" marR="0" algn="ctr" rtl="0">
                        <a:spcBef>
                          <a:spcPts val="200"/>
                        </a:spcBef>
                        <a:spcAft>
                          <a:spcPts val="200"/>
                        </a:spcAft>
                      </a:pPr>
                      <a:r>
                        <a:rPr lang="fr-FR" sz="1400" b="0" i="0" u="none" baseline="0" dirty="0">
                          <a:effectLst/>
                          <a:latin typeface="Arial"/>
                          <a:ea typeface="Times New Roman"/>
                          <a:cs typeface="Angsana New"/>
                        </a:rPr>
                        <a:t> </a:t>
                      </a:r>
                      <a:endParaRPr lang="fr-FR" sz="1600" dirty="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3">
                  <a:txBody>
                    <a:bodyPr/>
                    <a:lstStyle/>
                    <a:p>
                      <a:pPr marL="0" marR="0" algn="ctr" rtl="0">
                        <a:spcBef>
                          <a:spcPts val="0"/>
                        </a:spcBef>
                        <a:spcAft>
                          <a:spcPts val="0"/>
                        </a:spcAft>
                      </a:pPr>
                      <a:r>
                        <a:rPr lang="fr-FR" sz="1400" b="0" i="0" u="none" baseline="0" dirty="0">
                          <a:effectLst/>
                          <a:latin typeface="Arial"/>
                          <a:ea typeface="Times New Roman"/>
                          <a:cs typeface="Angsana New"/>
                        </a:rPr>
                        <a:t>Les zones de réception et de répartition présentent-elles des quais distincts ?</a:t>
                      </a:r>
                      <a:endParaRPr lang="fr-FR" sz="1600" dirty="0">
                        <a:effectLst/>
                        <a:latin typeface="Bookman Old Style"/>
                        <a:ea typeface="Times New Roman"/>
                        <a:cs typeface="Angsana New"/>
                      </a:endParaRPr>
                    </a:p>
                    <a:p>
                      <a:pPr marL="0" marR="0" algn="ctr" rtl="0">
                        <a:spcBef>
                          <a:spcPts val="0"/>
                        </a:spcBef>
                        <a:spcAft>
                          <a:spcPts val="0"/>
                        </a:spcAft>
                      </a:pPr>
                      <a:r>
                        <a:rPr lang="fr-FR" sz="1400" b="0" i="0" u="none" baseline="0" dirty="0">
                          <a:effectLst/>
                          <a:latin typeface="Arial"/>
                          <a:ea typeface="Times New Roman"/>
                          <a:cs typeface="Angsana New"/>
                        </a:rPr>
                        <a:t> </a:t>
                      </a:r>
                      <a:endParaRPr lang="fr-FR" sz="1600" dirty="0">
                        <a:effectLst/>
                        <a:latin typeface="Bookman Old Style"/>
                        <a:ea typeface="Times New Roman"/>
                        <a:cs typeface="Angsana New"/>
                      </a:endParaRPr>
                    </a:p>
                    <a:p>
                      <a:pPr marL="0" marR="0" algn="ctr" rtl="0">
                        <a:spcBef>
                          <a:spcPts val="0"/>
                        </a:spcBef>
                        <a:spcAft>
                          <a:spcPts val="0"/>
                        </a:spcAft>
                      </a:pPr>
                      <a:r>
                        <a:rPr lang="fr-FR" sz="1400" b="1" i="0" u="none" baseline="0" dirty="0">
                          <a:effectLst/>
                          <a:latin typeface="Arial"/>
                          <a:ea typeface="Times New Roman"/>
                          <a:cs typeface="Angsana New"/>
                        </a:rPr>
                        <a:t>[OBSERVER ET VÉRIFIER PHYSIQUEMENT. ENREGISTRER UNIQUEMENT LES ÉLÉMENTS VÉRIFIÉS]</a:t>
                      </a:r>
                      <a:endParaRPr lang="fr-FR" sz="1600" dirty="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1407795" algn="dec"/>
                          <a:tab pos="1547495" algn="dec"/>
                          <a:tab pos="2157095" algn="r"/>
                          <a:tab pos="2385695" algn="dec"/>
                        </a:tabLst>
                      </a:pPr>
                      <a:r>
                        <a:rPr lang="fr-FR" sz="1400" b="0" i="0" u="none" baseline="0">
                          <a:effectLst/>
                          <a:latin typeface="Arial"/>
                          <a:ea typeface="Arial Unicode MS"/>
                          <a:cs typeface="Angsana New"/>
                        </a:rPr>
                        <a:t>Oui</a:t>
                      </a:r>
                      <a:endParaRPr lang="fr-FR" sz="1600">
                        <a:effectLst/>
                        <a:latin typeface="Bookman Old Style"/>
                        <a:ea typeface="Times New Roman"/>
                        <a:cs typeface="Angsana New"/>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1407795" algn="dec"/>
                          <a:tab pos="1547495" algn="dec"/>
                          <a:tab pos="2157095" algn="r"/>
                          <a:tab pos="2385695" algn="dec"/>
                        </a:tabLst>
                      </a:pPr>
                      <a:r>
                        <a:rPr lang="fr-FR" sz="1400" b="0" i="0" u="none" baseline="0">
                          <a:effectLst/>
                          <a:latin typeface="Arial"/>
                          <a:ea typeface="Times New Roman"/>
                          <a:cs typeface="Angsana New"/>
                        </a:rPr>
                        <a:t> </a:t>
                      </a:r>
                      <a:endParaRPr lang="fr-FR" sz="160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172720">
                <a:tc vMerge="1">
                  <a:txBody>
                    <a:bodyPr/>
                    <a:lstStyle/>
                    <a:p>
                      <a:endParaRPr lang="fr-FR"/>
                    </a:p>
                  </a:txBody>
                  <a:tcPr/>
                </a:tc>
                <a:tc vMerge="1">
                  <a:txBody>
                    <a:bodyPr/>
                    <a:lstStyle/>
                    <a:p>
                      <a:endParaRPr lang="fr-FR"/>
                    </a:p>
                  </a:txBody>
                  <a:tcPr/>
                </a:tc>
                <a:tc>
                  <a:txBody>
                    <a:bodyPr/>
                    <a:lstStyle/>
                    <a:p>
                      <a:pPr marL="0" marR="0" algn="ctr" rtl="0">
                        <a:spcBef>
                          <a:spcPts val="200"/>
                        </a:spcBef>
                        <a:spcAft>
                          <a:spcPts val="200"/>
                        </a:spcAft>
                        <a:tabLst>
                          <a:tab pos="1407795" algn="dec"/>
                          <a:tab pos="1547495" algn="dec"/>
                          <a:tab pos="2157095" algn="r"/>
                          <a:tab pos="2385695" algn="dec"/>
                        </a:tabLst>
                      </a:pPr>
                      <a:r>
                        <a:rPr lang="fr-FR" sz="1400" b="0" i="0" u="none" baseline="0" dirty="0">
                          <a:effectLst/>
                          <a:latin typeface="Arial"/>
                          <a:ea typeface="Arial Unicode MS"/>
                          <a:cs typeface="Angsana New"/>
                        </a:rPr>
                        <a:t>Non</a:t>
                      </a:r>
                      <a:endParaRPr lang="fr-FR" sz="1600" dirty="0">
                        <a:effectLst/>
                        <a:latin typeface="Bookman Old Style"/>
                        <a:ea typeface="Times New Roman"/>
                        <a:cs typeface="Angsana New"/>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1407795" algn="dec"/>
                          <a:tab pos="1547495" algn="dec"/>
                          <a:tab pos="2157095" algn="r"/>
                          <a:tab pos="2385695" algn="dec"/>
                        </a:tabLst>
                      </a:pPr>
                      <a:r>
                        <a:rPr lang="fr-FR" sz="1400" b="0" i="0" u="none" baseline="0">
                          <a:effectLst/>
                          <a:latin typeface="Arial"/>
                          <a:ea typeface="Times New Roman"/>
                          <a:cs typeface="Angsana New"/>
                        </a:rPr>
                        <a:t> </a:t>
                      </a:r>
                      <a:endParaRPr lang="fr-FR" sz="160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172720">
                <a:tc vMerge="1">
                  <a:txBody>
                    <a:bodyPr/>
                    <a:lstStyle/>
                    <a:p>
                      <a:endParaRPr lang="fr-FR"/>
                    </a:p>
                  </a:txBody>
                  <a:tcPr/>
                </a:tc>
                <a:tc vMerge="1">
                  <a:txBody>
                    <a:bodyPr/>
                    <a:lstStyle/>
                    <a:p>
                      <a:endParaRPr lang="fr-FR"/>
                    </a:p>
                  </a:txBody>
                  <a:tcPr/>
                </a:tc>
                <a:tc>
                  <a:txBody>
                    <a:bodyPr/>
                    <a:lstStyle/>
                    <a:p>
                      <a:pPr marL="0" marR="0" algn="ctr" rtl="0">
                        <a:spcBef>
                          <a:spcPts val="200"/>
                        </a:spcBef>
                        <a:spcAft>
                          <a:spcPts val="200"/>
                        </a:spcAft>
                        <a:tabLst>
                          <a:tab pos="1407795" algn="dec"/>
                          <a:tab pos="1547495" algn="dec"/>
                          <a:tab pos="2157095" algn="r"/>
                          <a:tab pos="2385695" algn="dec"/>
                        </a:tabLst>
                      </a:pPr>
                      <a:r>
                        <a:rPr lang="fr-FR" sz="1400" b="0" i="0" u="none" baseline="0" dirty="0">
                          <a:effectLst/>
                          <a:latin typeface="Arial"/>
                          <a:ea typeface="Arial Unicode MS"/>
                          <a:cs typeface="Angsana New"/>
                        </a:rPr>
                        <a:t>Je ne sais pas</a:t>
                      </a:r>
                      <a:endParaRPr lang="fr-FR" sz="1600" dirty="0">
                        <a:effectLst/>
                        <a:latin typeface="Bookman Old Style"/>
                        <a:ea typeface="Times New Roman"/>
                        <a:cs typeface="Angsana New"/>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1407795" algn="dec"/>
                          <a:tab pos="1547495" algn="dec"/>
                          <a:tab pos="2157095" algn="r"/>
                          <a:tab pos="2385695" algn="dec"/>
                        </a:tabLst>
                      </a:pPr>
                      <a:r>
                        <a:rPr lang="fr-FR" sz="1400" b="0" i="0" u="none" baseline="0" dirty="0">
                          <a:effectLst/>
                          <a:latin typeface="Arial"/>
                          <a:ea typeface="Times New Roman"/>
                          <a:cs typeface="Angsana New"/>
                        </a:rPr>
                        <a:t> </a:t>
                      </a:r>
                      <a:endParaRPr lang="fr-FR" sz="1600" dirty="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7" name="Rectangle 6"/>
          <p:cNvSpPr/>
          <p:nvPr/>
        </p:nvSpPr>
        <p:spPr>
          <a:xfrm>
            <a:off x="459188" y="4343400"/>
            <a:ext cx="8456212" cy="707886"/>
          </a:xfrm>
          <a:prstGeom prst="rect">
            <a:avLst/>
          </a:prstGeom>
        </p:spPr>
        <p:txBody>
          <a:bodyPr wrap="square">
            <a:spAutoFit/>
          </a:bodyPr>
          <a:lstStyle/>
          <a:p>
            <a:pPr marL="230188" lvl="0" indent="-230188" algn="l" rtl="0">
              <a:spcAft>
                <a:spcPts val="600"/>
              </a:spcAft>
              <a:buFont typeface="Arial"/>
              <a:buChar char="•"/>
              <a:defRPr/>
            </a:pPr>
            <a:r>
              <a:rPr lang="fr-FR" sz="2000" b="0" i="0" u="none" baseline="0" dirty="0">
                <a:solidFill>
                  <a:srgbClr val="635C5B"/>
                </a:solidFill>
              </a:rPr>
              <a:t>À la fin de chaque module, le questionnaire vous rappellera de valider les documents importants mentionnés pendant </a:t>
            </a:r>
            <a:r>
              <a:rPr lang="fr-FR" sz="2000" b="0" i="0" u="none" baseline="0" dirty="0" smtClean="0">
                <a:solidFill>
                  <a:srgbClr val="635C5B"/>
                </a:solidFill>
              </a:rPr>
              <a:t>l’entretien</a:t>
            </a:r>
            <a:r>
              <a:rPr lang="fr-FR" sz="2000" b="0" i="0" u="none" baseline="0" dirty="0" smtClean="0">
                <a:solidFill>
                  <a:srgbClr val="635C5B"/>
                </a:solidFill>
              </a:rPr>
              <a:t>.</a:t>
            </a:r>
            <a:endParaRPr lang="fr-FR" dirty="0">
              <a:solidFill>
                <a:srgbClr val="635C5B"/>
              </a:solidFill>
              <a:highlight>
                <a:srgbClr val="FFFF00"/>
              </a:highlight>
            </a:endParaRPr>
          </a:p>
        </p:txBody>
      </p:sp>
      <p:graphicFrame>
        <p:nvGraphicFramePr>
          <p:cNvPr id="8" name="Table 7"/>
          <p:cNvGraphicFramePr>
            <a:graphicFrameLocks noGrp="1"/>
          </p:cNvGraphicFramePr>
          <p:nvPr>
            <p:extLst>
              <p:ext uri="{D42A27DB-BD31-4B8C-83A1-F6EECF244321}">
                <p14:modId xmlns:p14="http://schemas.microsoft.com/office/powerpoint/2010/main" val="422912005"/>
              </p:ext>
            </p:extLst>
          </p:nvPr>
        </p:nvGraphicFramePr>
        <p:xfrm>
          <a:off x="1188720" y="5257800"/>
          <a:ext cx="7040880" cy="904240"/>
        </p:xfrm>
        <a:graphic>
          <a:graphicData uri="http://schemas.openxmlformats.org/drawingml/2006/table">
            <a:tbl>
              <a:tblPr/>
              <a:tblGrid>
                <a:gridCol w="1097280">
                  <a:extLst>
                    <a:ext uri="{9D8B030D-6E8A-4147-A177-3AD203B41FA5}">
                      <a16:colId xmlns="" xmlns:a16="http://schemas.microsoft.com/office/drawing/2014/main" val="20000"/>
                    </a:ext>
                  </a:extLst>
                </a:gridCol>
                <a:gridCol w="3657600">
                  <a:extLst>
                    <a:ext uri="{9D8B030D-6E8A-4147-A177-3AD203B41FA5}">
                      <a16:colId xmlns="" xmlns:a16="http://schemas.microsoft.com/office/drawing/2014/main" val="20001"/>
                    </a:ext>
                  </a:extLst>
                </a:gridCol>
                <a:gridCol w="1828800">
                  <a:extLst>
                    <a:ext uri="{9D8B030D-6E8A-4147-A177-3AD203B41FA5}">
                      <a16:colId xmlns="" xmlns:a16="http://schemas.microsoft.com/office/drawing/2014/main" val="20002"/>
                    </a:ext>
                  </a:extLst>
                </a:gridCol>
                <a:gridCol w="457200">
                  <a:extLst>
                    <a:ext uri="{9D8B030D-6E8A-4147-A177-3AD203B41FA5}">
                      <a16:colId xmlns="" xmlns:a16="http://schemas.microsoft.com/office/drawing/2014/main" val="20003"/>
                    </a:ext>
                  </a:extLst>
                </a:gridCol>
              </a:tblGrid>
              <a:tr h="0">
                <a:tc rowSpan="2">
                  <a:txBody>
                    <a:bodyPr/>
                    <a:lstStyle/>
                    <a:p>
                      <a:pPr marL="0" marR="0" algn="ctr" rtl="0">
                        <a:spcBef>
                          <a:spcPts val="200"/>
                        </a:spcBef>
                        <a:spcAft>
                          <a:spcPts val="200"/>
                        </a:spcAft>
                      </a:pPr>
                      <a:r>
                        <a:rPr lang="fr-FR" sz="1400" b="1" i="0" u="none" baseline="0" dirty="0">
                          <a:effectLst/>
                          <a:latin typeface="Arial"/>
                          <a:ea typeface="Arial"/>
                          <a:cs typeface="Angsana New"/>
                        </a:rPr>
                        <a:t>SPM-701</a:t>
                      </a:r>
                      <a:endParaRPr lang="fr-FR" sz="1600" dirty="0">
                        <a:effectLst/>
                        <a:latin typeface="Bookman Old Style"/>
                        <a:ea typeface="Times New Roman"/>
                        <a:cs typeface="Angsana New"/>
                      </a:endParaRPr>
                    </a:p>
                    <a:p>
                      <a:pPr marL="0" marR="0" algn="ctr" rtl="0">
                        <a:spcBef>
                          <a:spcPts val="200"/>
                        </a:spcBef>
                        <a:spcAft>
                          <a:spcPts val="200"/>
                        </a:spcAft>
                      </a:pPr>
                      <a:r>
                        <a:rPr lang="fr-FR" sz="1400" b="0" i="0" u="none" baseline="0" dirty="0">
                          <a:effectLst/>
                          <a:latin typeface="Arial"/>
                          <a:ea typeface="Arial"/>
                          <a:cs typeface="Angsana New"/>
                        </a:rPr>
                        <a:t> </a:t>
                      </a:r>
                      <a:endParaRPr lang="fr-FR" sz="1600" dirty="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marL="0" marR="0" algn="ctr" rtl="0">
                        <a:spcBef>
                          <a:spcPts val="0"/>
                        </a:spcBef>
                        <a:spcAft>
                          <a:spcPts val="0"/>
                        </a:spcAft>
                      </a:pPr>
                      <a:r>
                        <a:rPr lang="fr-FR" sz="1400" b="0" i="0" u="none" baseline="0" dirty="0">
                          <a:effectLst/>
                          <a:latin typeface="Arial"/>
                          <a:ea typeface="Arial"/>
                          <a:cs typeface="Angsana New"/>
                        </a:rPr>
                        <a:t>Vérifier </a:t>
                      </a:r>
                      <a:r>
                        <a:rPr lang="fr-FR" sz="1400" b="0" i="0" u="none" baseline="0" dirty="0" smtClean="0">
                          <a:effectLst/>
                          <a:latin typeface="Arial"/>
                          <a:ea typeface="Arial"/>
                          <a:cs typeface="Angsana New"/>
                        </a:rPr>
                        <a:t>l’existence d’un </a:t>
                      </a:r>
                      <a:r>
                        <a:rPr lang="fr-FR" sz="1400" b="0" i="0" u="none" baseline="0" dirty="0">
                          <a:effectLst/>
                          <a:latin typeface="Arial"/>
                          <a:ea typeface="Arial"/>
                          <a:cs typeface="Angsana New"/>
                        </a:rPr>
                        <a:t>plan stratégique de la chaîne </a:t>
                      </a:r>
                      <a:r>
                        <a:rPr lang="fr-FR" sz="1400" b="0" i="0" u="none" baseline="0" dirty="0" smtClean="0">
                          <a:effectLst/>
                          <a:latin typeface="Arial"/>
                          <a:ea typeface="Arial"/>
                          <a:cs typeface="Angsana New"/>
                        </a:rPr>
                        <a:t>d’approvisionnement </a:t>
                      </a:r>
                      <a:r>
                        <a:rPr lang="fr-FR" sz="1400" b="0" i="0" u="none" baseline="0" dirty="0">
                          <a:effectLst/>
                          <a:latin typeface="Arial"/>
                          <a:ea typeface="Arial"/>
                          <a:cs typeface="Angsana New"/>
                        </a:rPr>
                        <a:t>approuvé.</a:t>
                      </a:r>
                      <a:endParaRPr lang="fr-FR" sz="1600" dirty="0">
                        <a:effectLst/>
                        <a:latin typeface="Bookman Old Style"/>
                        <a:ea typeface="Times New Roman"/>
                        <a:cs typeface="Angsana New"/>
                      </a:endParaRPr>
                    </a:p>
                    <a:p>
                      <a:pPr marL="0" marR="0" algn="ctr" rtl="0">
                        <a:spcBef>
                          <a:spcPts val="0"/>
                        </a:spcBef>
                        <a:spcAft>
                          <a:spcPts val="0"/>
                        </a:spcAft>
                      </a:pPr>
                      <a:r>
                        <a:rPr lang="fr-FR" sz="1400" b="0" i="0" u="none" baseline="0" dirty="0">
                          <a:effectLst/>
                          <a:latin typeface="Arial"/>
                          <a:ea typeface="Arial"/>
                          <a:cs typeface="Angsana New"/>
                        </a:rPr>
                        <a:t> </a:t>
                      </a:r>
                      <a:endParaRPr lang="fr-FR" sz="1600" dirty="0">
                        <a:effectLst/>
                        <a:latin typeface="Bookman Old Style"/>
                        <a:ea typeface="Times New Roman"/>
                        <a:cs typeface="Angsana New"/>
                      </a:endParaRPr>
                    </a:p>
                    <a:p>
                      <a:pPr marL="0" marR="0" algn="ctr" rtl="0">
                        <a:spcBef>
                          <a:spcPts val="0"/>
                        </a:spcBef>
                        <a:spcAft>
                          <a:spcPts val="0"/>
                        </a:spcAft>
                      </a:pPr>
                      <a:r>
                        <a:rPr lang="fr-FR" sz="1400" b="1" i="0" u="none" baseline="0" dirty="0">
                          <a:effectLst/>
                          <a:latin typeface="Arial"/>
                          <a:ea typeface="Arial"/>
                          <a:cs typeface="Angsana New"/>
                        </a:rPr>
                        <a:t>[VÉRIFIE SPM-101]</a:t>
                      </a:r>
                      <a:endParaRPr lang="fr-FR" sz="1600" dirty="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2157095" algn="r"/>
                        </a:tabLst>
                      </a:pPr>
                      <a:r>
                        <a:rPr lang="fr-FR" sz="1400" b="0" i="0" u="none" baseline="0" dirty="0">
                          <a:effectLst/>
                          <a:latin typeface="Arial"/>
                          <a:ea typeface="Arial"/>
                          <a:cs typeface="Angsana New"/>
                        </a:rPr>
                        <a:t>Vérifié physiquement</a:t>
                      </a:r>
                      <a:endParaRPr lang="fr-FR" sz="1600" dirty="0">
                        <a:effectLst/>
                        <a:latin typeface="Bookman Old Style"/>
                        <a:ea typeface="Times New Roman"/>
                        <a:cs typeface="Angsana New"/>
                      </a:endParaRPr>
                    </a:p>
                    <a:p>
                      <a:pPr marL="0" marR="0" algn="ctr" rtl="0">
                        <a:spcBef>
                          <a:spcPts val="200"/>
                        </a:spcBef>
                        <a:spcAft>
                          <a:spcPts val="200"/>
                        </a:spcAft>
                        <a:tabLst>
                          <a:tab pos="2157095" algn="r"/>
                        </a:tabLst>
                      </a:pPr>
                      <a:r>
                        <a:rPr lang="fr-FR" sz="1400" b="0" i="0" u="none" baseline="0" dirty="0">
                          <a:effectLst/>
                          <a:latin typeface="Arial"/>
                          <a:ea typeface="Arial"/>
                          <a:cs typeface="Angsana New"/>
                        </a:rPr>
                        <a:t> </a:t>
                      </a:r>
                      <a:endParaRPr lang="fr-FR" sz="1600" dirty="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2157095" algn="r"/>
                        </a:tabLst>
                      </a:pPr>
                      <a:r>
                        <a:rPr lang="fr-FR" sz="1400" b="0" i="0" u="none" baseline="0">
                          <a:effectLst/>
                          <a:latin typeface="Arial"/>
                          <a:ea typeface="Arial"/>
                          <a:cs typeface="Angsana New"/>
                        </a:rPr>
                        <a:t> </a:t>
                      </a:r>
                      <a:endParaRPr lang="fr-FR" sz="160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31750">
                <a:tc vMerge="1">
                  <a:txBody>
                    <a:bodyPr/>
                    <a:lstStyle/>
                    <a:p>
                      <a:endParaRPr lang="fr-FR"/>
                    </a:p>
                  </a:txBody>
                  <a:tcPr/>
                </a:tc>
                <a:tc vMerge="1">
                  <a:txBody>
                    <a:bodyPr/>
                    <a:lstStyle/>
                    <a:p>
                      <a:endParaRPr lang="fr-FR"/>
                    </a:p>
                  </a:txBody>
                  <a:tcPr/>
                </a:tc>
                <a:tc>
                  <a:txBody>
                    <a:bodyPr/>
                    <a:lstStyle/>
                    <a:p>
                      <a:pPr marL="0" marR="0" algn="ctr" rtl="0">
                        <a:spcBef>
                          <a:spcPts val="200"/>
                        </a:spcBef>
                        <a:spcAft>
                          <a:spcPts val="200"/>
                        </a:spcAft>
                        <a:tabLst>
                          <a:tab pos="2157095" algn="r"/>
                        </a:tabLst>
                      </a:pPr>
                      <a:r>
                        <a:rPr lang="fr-FR" sz="1400" b="0" i="0" u="none" baseline="0" dirty="0" smtClean="0">
                          <a:effectLst/>
                          <a:latin typeface="Arial"/>
                          <a:ea typeface="Arial"/>
                          <a:cs typeface="Angsana New"/>
                        </a:rPr>
                        <a:t>N’a </a:t>
                      </a:r>
                      <a:r>
                        <a:rPr lang="fr-FR" sz="1400" b="0" i="0" u="none" baseline="0" dirty="0">
                          <a:effectLst/>
                          <a:latin typeface="Arial"/>
                          <a:ea typeface="Arial"/>
                          <a:cs typeface="Angsana New"/>
                        </a:rPr>
                        <a:t>pas pu être vérifié physiquement</a:t>
                      </a:r>
                      <a:endParaRPr lang="fr-FR" sz="1600" dirty="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2157095" algn="r"/>
                        </a:tabLst>
                      </a:pPr>
                      <a:r>
                        <a:rPr lang="fr-FR" sz="1400" b="0" i="0" u="none" baseline="0" dirty="0">
                          <a:effectLst/>
                          <a:latin typeface="Arial"/>
                          <a:ea typeface="Arial"/>
                          <a:cs typeface="Angsana New"/>
                        </a:rPr>
                        <a:t> </a:t>
                      </a:r>
                      <a:endParaRPr lang="fr-FR" sz="1600" dirty="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Tree>
    <p:custDataLst>
      <p:tags r:id="rId1"/>
    </p:custDataLst>
    <p:extLst>
      <p:ext uri="{BB962C8B-B14F-4D97-AF65-F5344CB8AC3E}">
        <p14:creationId xmlns:p14="http://schemas.microsoft.com/office/powerpoint/2010/main" val="602666579"/>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31"/>
</p:tagLst>
</file>

<file path=ppt/tags/tag10.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NAME" val="SingleBoat"/>
</p:tagLst>
</file>

<file path=ppt/tags/tag105.xml><?xml version="1.0" encoding="utf-8"?>
<p:tagLst xmlns:a="http://schemas.openxmlformats.org/drawingml/2006/main" xmlns:r="http://schemas.openxmlformats.org/officeDocument/2006/relationships" xmlns:p="http://schemas.openxmlformats.org/presentationml/2006/main">
  <p:tag name="NAME" val="SingleBoat"/>
</p:tagLst>
</file>

<file path=ppt/tags/tag106.xml><?xml version="1.0" encoding="utf-8"?>
<p:tagLst xmlns:a="http://schemas.openxmlformats.org/drawingml/2006/main" xmlns:r="http://schemas.openxmlformats.org/officeDocument/2006/relationships" xmlns:p="http://schemas.openxmlformats.org/presentationml/2006/main">
  <p:tag name="NAME" val="SingleBoat"/>
</p:tagLst>
</file>

<file path=ppt/tags/tag107.xml><?xml version="1.0" encoding="utf-8"?>
<p:tagLst xmlns:a="http://schemas.openxmlformats.org/drawingml/2006/main" xmlns:r="http://schemas.openxmlformats.org/officeDocument/2006/relationships" xmlns:p="http://schemas.openxmlformats.org/presentationml/2006/main">
  <p:tag name="NAME" val="SingleBoat"/>
</p:tagLst>
</file>

<file path=ppt/tags/tag108.xml><?xml version="1.0" encoding="utf-8"?>
<p:tagLst xmlns:a="http://schemas.openxmlformats.org/drawingml/2006/main" xmlns:r="http://schemas.openxmlformats.org/officeDocument/2006/relationships" xmlns:p="http://schemas.openxmlformats.org/presentationml/2006/main">
  <p:tag name="NAME" val="SingleBoat"/>
</p:tagLst>
</file>

<file path=ppt/tags/tag109.xml><?xml version="1.0" encoding="utf-8"?>
<p:tagLst xmlns:a="http://schemas.openxmlformats.org/drawingml/2006/main" xmlns:r="http://schemas.openxmlformats.org/officeDocument/2006/relationships" xmlns:p="http://schemas.openxmlformats.org/presentationml/2006/main">
  <p:tag name="NAME" val="SingleBoatShape"/>
</p:tagLst>
</file>

<file path=ppt/tags/tag1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0.xml><?xml version="1.0" encoding="utf-8"?>
<p:tagLst xmlns:a="http://schemas.openxmlformats.org/drawingml/2006/main" xmlns:r="http://schemas.openxmlformats.org/officeDocument/2006/relationships" xmlns:p="http://schemas.openxmlformats.org/presentationml/2006/main">
  <p:tag name="NAME" val="SingleBoatText"/>
</p:tagLst>
</file>

<file path=ppt/tags/tag111.xml><?xml version="1.0" encoding="utf-8"?>
<p:tagLst xmlns:a="http://schemas.openxmlformats.org/drawingml/2006/main" xmlns:r="http://schemas.openxmlformats.org/officeDocument/2006/relationships" xmlns:p="http://schemas.openxmlformats.org/presentationml/2006/main">
  <p:tag name="NAME" val="SingleBoatShape"/>
</p:tagLst>
</file>

<file path=ppt/tags/tag112.xml><?xml version="1.0" encoding="utf-8"?>
<p:tagLst xmlns:a="http://schemas.openxmlformats.org/drawingml/2006/main" xmlns:r="http://schemas.openxmlformats.org/officeDocument/2006/relationships" xmlns:p="http://schemas.openxmlformats.org/presentationml/2006/main">
  <p:tag name="NAME" val="SingleBoatText"/>
</p:tagLst>
</file>

<file path=ppt/tags/tag113.xml><?xml version="1.0" encoding="utf-8"?>
<p:tagLst xmlns:a="http://schemas.openxmlformats.org/drawingml/2006/main" xmlns:r="http://schemas.openxmlformats.org/officeDocument/2006/relationships" xmlns:p="http://schemas.openxmlformats.org/presentationml/2006/main">
  <p:tag name="NAME" val="SingleBoatShape"/>
</p:tagLst>
</file>

<file path=ppt/tags/tag114.xml><?xml version="1.0" encoding="utf-8"?>
<p:tagLst xmlns:a="http://schemas.openxmlformats.org/drawingml/2006/main" xmlns:r="http://schemas.openxmlformats.org/officeDocument/2006/relationships" xmlns:p="http://schemas.openxmlformats.org/presentationml/2006/main">
  <p:tag name="NAME" val="SingleBoatText"/>
</p:tagLst>
</file>

<file path=ppt/tags/tag115.xml><?xml version="1.0" encoding="utf-8"?>
<p:tagLst xmlns:a="http://schemas.openxmlformats.org/drawingml/2006/main" xmlns:r="http://schemas.openxmlformats.org/officeDocument/2006/relationships" xmlns:p="http://schemas.openxmlformats.org/presentationml/2006/main">
  <p:tag name="NAME" val="SingleBoatShape"/>
</p:tagLst>
</file>

<file path=ppt/tags/tag116.xml><?xml version="1.0" encoding="utf-8"?>
<p:tagLst xmlns:a="http://schemas.openxmlformats.org/drawingml/2006/main" xmlns:r="http://schemas.openxmlformats.org/officeDocument/2006/relationships" xmlns:p="http://schemas.openxmlformats.org/presentationml/2006/main">
  <p:tag name="NAME" val="SingleBoatText"/>
</p:tagLst>
</file>

<file path=ppt/tags/tag117.xml><?xml version="1.0" encoding="utf-8"?>
<p:tagLst xmlns:a="http://schemas.openxmlformats.org/drawingml/2006/main" xmlns:r="http://schemas.openxmlformats.org/officeDocument/2006/relationships" xmlns:p="http://schemas.openxmlformats.org/presentationml/2006/main">
  <p:tag name="NAME" val="SingleBoatShape"/>
</p:tagLst>
</file>

<file path=ppt/tags/tag118.xml><?xml version="1.0" encoding="utf-8"?>
<p:tagLst xmlns:a="http://schemas.openxmlformats.org/drawingml/2006/main" xmlns:r="http://schemas.openxmlformats.org/officeDocument/2006/relationships" xmlns:p="http://schemas.openxmlformats.org/presentationml/2006/main">
  <p:tag name="NAME" val="SingleBoatText"/>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8.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NAME" val="Logo"/>
</p:tagLst>
</file>

<file path=ppt/tags/tag22.xml><?xml version="1.0" encoding="utf-8"?>
<p:tagLst xmlns:a="http://schemas.openxmlformats.org/drawingml/2006/main" xmlns:r="http://schemas.openxmlformats.org/officeDocument/2006/relationships" xmlns:p="http://schemas.openxmlformats.org/presentationml/2006/main">
  <p:tag name="NAME" val="Logo"/>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NAME" val="Moon"/>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template_Blue">
  <a:themeElements>
    <a:clrScheme name="Cyan_blu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McKinsey Blue with Orang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clrMap bg1="lt1" tx1="dk1" bg2="lt2" tx2="dk2" accent1="accent1" accent2="accent2" accent3="accent3" accent4="accent4" accent5="accent5" accent6="accent6" hlink="hlink" folHlink="folHlink"/>
    </a:extraClrScheme>
    <a:extraClrScheme>
      <a:clrScheme name="McKinsey Blue with Pink">
        <a:dk1>
          <a:srgbClr val="000000"/>
        </a:dk1>
        <a:lt1>
          <a:srgbClr val="FFFFFF"/>
        </a:lt1>
        <a:dk2>
          <a:srgbClr val="002960"/>
        </a:dk2>
        <a:lt2>
          <a:srgbClr val="FFFFFF"/>
        </a:lt2>
        <a:accent1>
          <a:srgbClr val="C5C5C5"/>
        </a:accent1>
        <a:accent2>
          <a:srgbClr val="00ADEF"/>
        </a:accent2>
        <a:accent3>
          <a:srgbClr val="006983"/>
        </a:accent3>
        <a:accent4>
          <a:srgbClr val="002960"/>
        </a:accent4>
        <a:accent5>
          <a:srgbClr val="AD005B"/>
        </a:accent5>
        <a:accent6>
          <a:srgbClr val="808080"/>
        </a:accent6>
        <a:hlink>
          <a:srgbClr val="006983"/>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Firm Format - template - blue - normal" id="{DFFC87FE-E378-48E5-880C-429190FD33BA}" vid="{9B5EF60C-54F3-4236-9E99-4AFEC72687A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822e118f-d533-465d-b5ca-7beed2256e09" ContentTypeId="0x0101008DA58B5CA681664FAB24816C56F4108502"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Props1.xml><?xml version="1.0" encoding="utf-8"?>
<ds:datastoreItem xmlns:ds="http://schemas.openxmlformats.org/officeDocument/2006/customXml" ds:itemID="{72494BF0-9662-403E-8995-24E6A9A7A44E}"/>
</file>

<file path=customXml/itemProps2.xml><?xml version="1.0" encoding="utf-8"?>
<ds:datastoreItem xmlns:ds="http://schemas.openxmlformats.org/officeDocument/2006/customXml" ds:itemID="{071D80B5-C804-4E94-BD78-F2F62C65087E}"/>
</file>

<file path=customXml/itemProps3.xml><?xml version="1.0" encoding="utf-8"?>
<ds:datastoreItem xmlns:ds="http://schemas.openxmlformats.org/officeDocument/2006/customXml" ds:itemID="{85AF28B5-77A9-45BA-AEC9-1409C62AF316}"/>
</file>

<file path=customXml/itemProps4.xml><?xml version="1.0" encoding="utf-8"?>
<ds:datastoreItem xmlns:ds="http://schemas.openxmlformats.org/officeDocument/2006/customXml" ds:itemID="{B59BDF88-B911-4001-863F-A256645E44CA}"/>
</file>

<file path=docProps/app.xml><?xml version="1.0" encoding="utf-8"?>
<Properties xmlns="http://schemas.openxmlformats.org/officeDocument/2006/extended-properties" xmlns:vt="http://schemas.openxmlformats.org/officeDocument/2006/docPropsVTypes">
  <Template>4.3-Template_4.29.2016</Template>
  <TotalTime>41283</TotalTime>
  <Words>5169</Words>
  <Application>Microsoft Office PowerPoint</Application>
  <PresentationFormat>On-screen Show (4:3)</PresentationFormat>
  <Paragraphs>1325</Paragraphs>
  <Slides>131</Slides>
  <Notes>57</Notes>
  <HiddenSlides>0</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131</vt:i4>
      </vt:variant>
    </vt:vector>
  </HeadingPairs>
  <TitlesOfParts>
    <vt:vector size="136" baseType="lpstr">
      <vt:lpstr>4.3-Template_4.29.2016</vt:lpstr>
      <vt:lpstr>1_4.3-Template_4.29.2016</vt:lpstr>
      <vt:lpstr>Firm Format - template_Blue</vt:lpstr>
      <vt:lpstr>think-cell Slide</vt:lpstr>
      <vt:lpstr>Document</vt:lpstr>
      <vt:lpstr>ÉVALUATION NATIONALE DE LA CHAÎNE D’APPROVISIONNEMENT (NSCA)</vt:lpstr>
      <vt:lpstr>PRÉSENTATIONS</vt:lpstr>
      <vt:lpstr>REMARQUES PRÉLIMINAIRES</vt:lpstr>
      <vt:lpstr>PowerPoint Presentation</vt:lpstr>
      <vt:lpstr>Vue d’ensemble   Nom, Poste</vt:lpstr>
      <vt:lpstr>PowerPoint Presentation</vt:lpstr>
      <vt:lpstr>PowerPoint Presentation</vt:lpstr>
      <vt:lpstr>OBJECTIF GÉNÉRAL DE L’OUTIL NSCA 2.0</vt:lpstr>
      <vt:lpstr>OBJECTIF DE L’OUTIL NSCA 2.0 POUR  LE PAYS X</vt:lpstr>
      <vt:lpstr>UTILISATION DE L’OUTIL NSCA 2.0 POUR  LE PAYS X</vt:lpstr>
      <vt:lpstr>Principes de base   Nom, Poste</vt:lpstr>
      <vt:lpstr>L’OUTIL NSCA 2.0 SE COMPOSE DE 3 LÉMENTS</vt:lpstr>
      <vt:lpstr>1. CARTOGRAPHIE DE LA CHAÎNE      D’APPROVISIONNEMENT</vt:lpstr>
      <vt:lpstr>CAPACITÉS ET FONCTIONNEMENT</vt:lpstr>
      <vt:lpstr>L’OUTIL NSCA 2.0 CONTIENT 11 DOMAINES FONCTIONNELS, MESURÉS DANS LE CADRE  DE L’ÉVALUATION</vt:lpstr>
      <vt:lpstr>Détails des indicateurs clés de performance  de NSCA 2.0</vt:lpstr>
      <vt:lpstr>Les outils évaluent les capacités, le fonctionnement et les performances de la chaîne d’approvisionnement et permettent de réaliser une représentation graphique de chaque domaine fonctionnel où ces attributs se recoupent.</vt:lpstr>
      <vt:lpstr>Les résultats attendus comprennent un tableau de bord des performances, une analyse des résultats et un rapport technique accompagné de recommandations. </vt:lpstr>
      <vt:lpstr>PowerPoint Presentation</vt:lpstr>
      <vt:lpstr>PowerPoint Presentation</vt:lpstr>
      <vt:lpstr>Produits traceurs   Nom, Poste</vt:lpstr>
      <vt:lpstr>Critères pour les produits traceurs</vt:lpstr>
      <vt:lpstr>PowerPoint Presentation</vt:lpstr>
      <vt:lpstr>Cartographie de la chaîne d’approvisionnement   Nom, Poste</vt:lpstr>
      <vt:lpstr>CARTOGRAPHIE DE LA CHAÎNE D’APPROVISIONNEMENT</vt:lpstr>
      <vt:lpstr>Exemple de cartographie d’une chaîne d’approvisionnement complexe</vt:lpstr>
      <vt:lpstr>Exemple de cartographie de la chaîne d’approvisionnement mondiale jusqu’au patient</vt:lpstr>
      <vt:lpstr>Exemple TRÈS clair de cartographie d’une chaîne  d’approvisionnement unifiée</vt:lpstr>
      <vt:lpstr>Exemple – Cartographie de chaînes d’approvisionnement parallèles</vt:lpstr>
      <vt:lpstr>Cartographie de la chaîne d’approvisionnement du pays X [créée lors de l’exercice de cartographie] </vt:lpstr>
      <vt:lpstr>PRÉSENTATION DE LA TABLETTE  DE COLLECTE DE DONNÉES  - Avec la tablette  Nom, Poste</vt:lpstr>
      <vt:lpstr>La tablette servira à la collecte des données aux niveaux périphérique, intermédiaire et central de la chaîne d’approvisionnement. </vt:lpstr>
      <vt:lpstr>Prenez la tablette en main et repérez les boutons permettant de la faire fonctionner.</vt:lpstr>
      <vt:lpstr>La tablette possède un écran tactile :  un glissement du doigt permet la navigation  et une pression du doigt permet  de sélectionner une fonction.</vt:lpstr>
      <vt:lpstr>ÉCRAN PRINCIPAL –  fonctions disponibles  Pour connecter la tablette au Wi-Fi, sélectionnez l’icône Paramètres sur l’écran principal.</vt:lpstr>
      <vt:lpstr>Faites basculer le bouton du Wi-Fi sur ON pour activer la connexion Wi-Fi, sélectionnez le réseau auquel vous souhaitez vous connecter et entrez le mot de passe.</vt:lpstr>
      <vt:lpstr>Si nécessaire, vous pourrez utiliser la tablette pour prendre des photos des archives. Sur l’écran principal, sélectionnez l’icône de l’appareil photo.</vt:lpstr>
      <vt:lpstr>N’hésitez pas à prendre des photos !</vt:lpstr>
      <vt:lpstr>Vous pouvez aussi utiliser la calculatrice. </vt:lpstr>
      <vt:lpstr>Afin de préserver la durée de vie de la batterie,  il est conseillé d’éteindre la tablette quand vous ne l’utilisez pas et de la recharger pendant la nuit. </vt:lpstr>
      <vt:lpstr>Prenez soin de la tablette ! Rangez-la loin  de tout liquide et évitez le contact avec des objets plus lourds.</vt:lpstr>
      <vt:lpstr>PRÉSENTATION DE LA TABLETTE  DE COLLECTE DE DONNÉES — avec le logiciel SurveyCTO  Nom, Poste</vt:lpstr>
      <vt:lpstr>Ouvrez l’application SurveyCTO pour commencer à collecter les données.</vt:lpstr>
      <vt:lpstr>Remarque rapide :  Paramètres principaux</vt:lpstr>
      <vt:lpstr>PowerPoint Presentation</vt:lpstr>
      <vt:lpstr>Commençons par vérifier les mises  à jour disponibles </vt:lpstr>
      <vt:lpstr>Sélectionnez le formulaire approprié selon les données que vous souhaitez recueillir et le type de site où vous vous trouvez.</vt:lpstr>
      <vt:lpstr>Après avoir sélectionné le formulaire, faites glisser votre doigt vers LA DROITE pour commencer à saisir des données dans la tablette. Vous pouvez revenir en arrière à tout moment en balayant vers la gauche.</vt:lpstr>
      <vt:lpstr>Chaque formulaire commence avec des données générales à propos de l’établissement visité et une introduction.</vt:lpstr>
      <vt:lpstr>Commencez par sélectionner l’établissement/ le centre que vous désirez évaluer et son emplacement.</vt:lpstr>
      <vt:lpstr>Obtenez ensuite les coordonnées GPS du centre/ établissement en cliquant sur le bouton de sauvegarde des coordonnées du site.</vt:lpstr>
      <vt:lpstr>Les coordonnées GPS du centre/établissement s’afficheront dans les informations générales  du site.</vt:lpstr>
      <vt:lpstr>Capability Maturity Model   Nom, Poste</vt:lpstr>
      <vt:lpstr>CAPABILITY MATURITY MODEL (CMM)</vt:lpstr>
      <vt:lpstr>CMM – ADAPTATION À L’OUTIL NSCA</vt:lpstr>
      <vt:lpstr>L’OUTIL NSCA 2.0 CONTIENT 11 DOMAINES FONCTIONNELS, MESURÉS DANS LE CADRE  DE L’ÉVALUATION</vt:lpstr>
      <vt:lpstr>Définitions du degré de maturité et contribution au score général du modèle CMM</vt:lpstr>
      <vt:lpstr>Pays X - NSCA 2.0 - Résultats du CMM du SIGL</vt:lpstr>
      <vt:lpstr>PowerPoint Presentation</vt:lpstr>
      <vt:lpstr>Parties consacrées aux remarques</vt:lpstr>
      <vt:lpstr>Modules relatifs aux capacités au niveau des points de prestation de services </vt:lpstr>
      <vt:lpstr>Modules par type de point de prestation de services</vt:lpstr>
      <vt:lpstr>Gestion et planification stratégiques – uniquement aux Hôpitaux de référence</vt:lpstr>
      <vt:lpstr>Ressources humaines – Partout !</vt:lpstr>
      <vt:lpstr>Viabilité financière – Partout</vt:lpstr>
      <vt:lpstr>Politiques et gouvernance – partout !</vt:lpstr>
      <vt:lpstr>Qualité et pharmacovigilance – partout !</vt:lpstr>
      <vt:lpstr>Prévision et planification d’approvisionnement – uniquement au niveau des hôpitaux de référence</vt:lpstr>
      <vt:lpstr>Approvisionnement et dédouanement – uniquement au niveau des hôpitaux de référence</vt:lpstr>
      <vt:lpstr>Entreposage et stockage – partout !</vt:lpstr>
      <vt:lpstr>Système d’information de la gestion logistique (SIGL) – partout !</vt:lpstr>
      <vt:lpstr>Gestion des déchets – partout !</vt:lpstr>
      <vt:lpstr>ACTIVITÉ DE L’OUTIL NSCA  Jeu de rôle sur le modèle CMM    </vt:lpstr>
      <vt:lpstr>Instructions pour le jeu de rôle</vt:lpstr>
      <vt:lpstr>Indicateurs clés de performance   Nom, Poste</vt:lpstr>
      <vt:lpstr>Critères pour l’inclusion de KPI supplémentaires</vt:lpstr>
      <vt:lpstr>Indicateurs clés de performance sélectionnés dans le pays X</vt:lpstr>
      <vt:lpstr>Où les KPI de base ont-ils été calculés ? </vt:lpstr>
      <vt:lpstr>Où les KPI facultatifs ont-ils été calculés ? </vt:lpstr>
      <vt:lpstr>Collecte des données pour les KPI</vt:lpstr>
      <vt:lpstr>Section narrative concernant les KPI</vt:lpstr>
      <vt:lpstr>Activité de l’outil NSCA !  Jeu de rôle sur les KPI</vt:lpstr>
      <vt:lpstr>Calendrier de la NSCA   Nom, Poste</vt:lpstr>
      <vt:lpstr>Calendrier de la NSCA</vt:lpstr>
      <vt:lpstr>PowerPoint Presentation</vt:lpstr>
      <vt:lpstr>Calendrier des collecteurs de données</vt:lpstr>
      <vt:lpstr>Calendrier des collecteurs de données</vt:lpstr>
      <vt:lpstr>Échantillon de la NSCA   Nom, Poste</vt:lpstr>
      <vt:lpstr>Insérez des informations sur l’échantillon ici.</vt:lpstr>
      <vt:lpstr>COLLECTE DES DONNÉES : Au niveau des centres de santé et hôpitaux   Nom, Poste</vt:lpstr>
      <vt:lpstr>Avant la collecte des données au niveau des sites – ce qu’il faut emporter </vt:lpstr>
      <vt:lpstr>Avant la collecte des données au niveau des sites </vt:lpstr>
      <vt:lpstr>Au niveau des points de prestation de services : </vt:lpstr>
      <vt:lpstr>Renseignez le questionnaire portant sur les capacités </vt:lpstr>
      <vt:lpstr>Entretien avec l’informateur concerné</vt:lpstr>
      <vt:lpstr>Points clés   Nom, titre</vt:lpstr>
      <vt:lpstr>POINT CLÉ : Techniques pour obtenir des réponses plus pertinentes durant l’entretien </vt:lpstr>
      <vt:lpstr>POINT CLÉ : Que faire lorsque le répondant dit « Je ne sais pas » ?</vt:lpstr>
      <vt:lpstr>POINT CLÉ : Dans certains cas, la réponse faite peut être validée par vos observations directes/visuelles.</vt:lpstr>
      <vt:lpstr>PowerPoint Presentation</vt:lpstr>
      <vt:lpstr>Une fois le questionnaire rempli et l’entretien terminé, appuyez sur le bouton « ENREGISTRER  ET QUITTER ».</vt:lpstr>
      <vt:lpstr>Les modifications peuvent être effectuées  en cliquant sur « MODIFIER LE FORMULAIRE ENREGISTRÉ ».</vt:lpstr>
      <vt:lpstr>Une fois le formulaire enregistré, cliquer sur ENVOYER LE FORMULAIRE FINALISÉ. Sélectionnez le formulaire à envoyer  et cliquer sur « ENVOYER LA SÉLECTION ».</vt:lpstr>
      <vt:lpstr>Notez que l’envoi des données nécessite une connexion Internet.</vt:lpstr>
      <vt:lpstr>PowerPoint Presentation</vt:lpstr>
      <vt:lpstr>Création d’un point d’accès mobile sur un téléphone portable pour accéder à Internet  sur une tablette  Nom, Poste</vt:lpstr>
      <vt:lpstr>Création d’un point d’accès mobile sur un téléphone Android</vt:lpstr>
      <vt:lpstr>Création d’un point d’accès mobile sur un téléphone Android — suite</vt:lpstr>
      <vt:lpstr>Création d’un point d’accès mobile sur un téléphone Android — suite</vt:lpstr>
      <vt:lpstr>Création d’un point d’accès mobile sur un téléphone Android — suite</vt:lpstr>
      <vt:lpstr>Création d’un point d’accès mobile sur un téléphone Android — suite</vt:lpstr>
      <vt:lpstr>Création d’un point d’accès mobile sur un téléphone Android — suite</vt:lpstr>
      <vt:lpstr>Connectez votre tablette au point d’accès mobile</vt:lpstr>
      <vt:lpstr>Point d’accès mobile personnel sur iPhone </vt:lpstr>
      <vt:lpstr>Point d’accès mobile  personnel sur iPhone </vt:lpstr>
      <vt:lpstr>Activité :   Utilisation de la tablette  Que faire lorsque le répondant indique  « Je ne sais pas » ?</vt:lpstr>
      <vt:lpstr>Instructions de l’activité</vt:lpstr>
      <vt:lpstr>COLLECTE DES DONNÉES :  Niveau central — Mise en œuvre de la collecte de données   Nom, Poste</vt:lpstr>
      <vt:lpstr>Collecte des données au niveau central</vt:lpstr>
      <vt:lpstr>Indicateurs clés de performance au niveau central</vt:lpstr>
      <vt:lpstr>Importance de la qualité des données   Nom, Poste</vt:lpstr>
      <vt:lpstr>PowerPoint Presentation</vt:lpstr>
      <vt:lpstr>PowerPoint Presentation</vt:lpstr>
      <vt:lpstr>ENTRAÎNEMENT SUR LE TERRAIN   - Sur le terrain  - Compte rendu </vt:lpstr>
      <vt:lpstr>PowerPoint Presentation</vt:lpstr>
      <vt:lpstr>IX. PRÉPARATION À LA MISE EN ŒUVRE CONCRÈTE      </vt:lpstr>
      <vt:lpstr>PowerPoint Presentation</vt:lpstr>
      <vt:lpstr>PowerPoint Presentation</vt:lpstr>
      <vt:lpstr>FIN   Nom, Poste</vt:lpstr>
      <vt:lpstr>Points en suspens et  compte rendu !</vt:lpstr>
      <vt:lpstr>Merci !</vt:lpstr>
    </vt:vector>
  </TitlesOfParts>
  <Company>USAID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USAID</dc:creator>
  <cp:lastModifiedBy>pchia</cp:lastModifiedBy>
  <cp:revision>598</cp:revision>
  <dcterms:created xsi:type="dcterms:W3CDTF">2016-05-03T20:02:08Z</dcterms:created>
  <dcterms:modified xsi:type="dcterms:W3CDTF">2019-04-25T10:54:30Z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573C8753-59C3-4630-9AE2-547CA09EE206</vt:lpwstr>
  </property>
  <property fmtid="{D5CDD505-2E9C-101B-9397-08002B2CF9AE}" pid="3" name="ArticulatePath">
    <vt:lpwstr>2-NSCA Data Collection Training-2018</vt:lpwstr>
  </property>
  <property fmtid="{D5CDD505-2E9C-101B-9397-08002B2CF9AE}" pid="4" name="ContentTypeId">
    <vt:lpwstr>0x0101008DA58B5CA681664FAB24816C56F41085020073CD9A2FDE83D74A8AE87C5E6F6E6916</vt:lpwstr>
  </property>
  <property fmtid="{D5CDD505-2E9C-101B-9397-08002B2CF9AE}" pid="5" name="Project Document Type">
    <vt:lpwstr/>
  </property>
  <property fmtid="{D5CDD505-2E9C-101B-9397-08002B2CF9AE}" pid="6" name="MediaServiceImageTags">
    <vt:lpwstr/>
  </property>
  <property fmtid="{D5CDD505-2E9C-101B-9397-08002B2CF9AE}" pid="7" name="lcf76f155ced4ddcb4097134ff3c332f">
    <vt:lpwstr/>
  </property>
</Properties>
</file>