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11.xml" ContentType="application/vnd.openxmlformats-officedocument.presentationml.slide+xml"/>
  <Override PartName="/ppt/slides/slide10.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6.xml" ContentType="application/vnd.openxmlformats-officedocument.presentationml.slide+xml"/>
  <Override PartName="/ppt/slides/slide5.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9.xml" ContentType="application/vnd.openxmlformats-officedocument.presentationml.notesSlide+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4.xml" ContentType="application/vnd.openxmlformats-officedocument.presentationml.slideLayout+xml"/>
  <Override PartName="/ppt/slideLayouts/slideLayout23.xml" ContentType="application/vnd.openxmlformats-officedocument.presentationml.slideLayout+xml"/>
  <Override PartName="/ppt/slideLayouts/slideLayout22.xml" ContentType="application/vnd.openxmlformats-officedocument.presentationml.slideLayout+xml"/>
  <Override PartName="/ppt/slideLayouts/slideLayout21.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notesSlides/notesSlide10.xml" ContentType="application/vnd.openxmlformats-officedocument.presentationml.notesSlide+xml"/>
  <Override PartName="/ppt/slideLayouts/slideLayout25.xml" ContentType="application/vnd.openxmlformats-officedocument.presentationml.slideLayout+xml"/>
  <Override PartName="/ppt/slideLayouts/slideLayout27.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26.xml" ContentType="application/vnd.openxmlformats-officedocument.presentationml.slideLayout+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1.xml" ContentType="application/vnd.openxmlformats-officedocument.presentationml.notesSlid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2.xml" ContentType="application/vnd.openxmlformats-officedocument.presentationml.slideLayout+xml"/>
  <Override PartName="/ppt/slideLayouts/slideLayout31.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16"/>
  </p:notesMasterIdLst>
  <p:sldIdLst>
    <p:sldId id="477" r:id="rId2"/>
    <p:sldId id="513" r:id="rId3"/>
    <p:sldId id="514" r:id="rId4"/>
    <p:sldId id="532" r:id="rId5"/>
    <p:sldId id="547" r:id="rId6"/>
    <p:sldId id="516" r:id="rId7"/>
    <p:sldId id="536" r:id="rId8"/>
    <p:sldId id="537" r:id="rId9"/>
    <p:sldId id="538" r:id="rId10"/>
    <p:sldId id="539" r:id="rId11"/>
    <p:sldId id="540" r:id="rId12"/>
    <p:sldId id="395" r:id="rId13"/>
    <p:sldId id="396" r:id="rId14"/>
    <p:sldId id="397" r:id="rId15"/>
  </p:sldIdLst>
  <p:sldSz cx="12192000" cy="6858000"/>
  <p:notesSz cx="6858000" cy="9144000"/>
  <p:custDataLst>
    <p:tags r:id="rId17"/>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899" autoAdjust="0"/>
  </p:normalViewPr>
  <p:slideViewPr>
    <p:cSldViewPr snapToGrid="0">
      <p:cViewPr>
        <p:scale>
          <a:sx n="100" d="100"/>
          <a:sy n="100" d="100"/>
        </p:scale>
        <p:origin x="-852" y="-16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gs" Target="tags/tag1.xml"/><Relationship Id="rId25"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ustomXml" Target="../customXml/item2.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2626" name="Slide Image Placeholder 1">
            <a:extLst>
              <a:ext uri="{FF2B5EF4-FFF2-40B4-BE49-F238E27FC236}">
                <a16:creationId xmlns:a16="http://schemas.microsoft.com/office/drawing/2014/main" xmlns="" id="{ED075BFC-70A9-4002-93EE-169F9BB55D56}"/>
              </a:ext>
            </a:extLst>
          </p:cNvPr>
          <p:cNvSpPr>
            <a:spLocks noGrp="1" noRot="1" noChangeAspect="1" noChangeArrowheads="1" noTextEdit="1"/>
          </p:cNvSpPr>
          <p:nvPr>
            <p:ph type="sldImg"/>
          </p:nvPr>
        </p:nvSpPr>
        <p:spPr>
          <a:ln/>
        </p:spPr>
      </p:sp>
      <p:sp>
        <p:nvSpPr>
          <p:cNvPr id="282627" name="Notes Placeholder 2">
            <a:extLst>
              <a:ext uri="{FF2B5EF4-FFF2-40B4-BE49-F238E27FC236}">
                <a16:creationId xmlns:a16="http://schemas.microsoft.com/office/drawing/2014/main" xmlns="" id="{29C27E73-88A1-4652-80AD-932AB09624B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82628" name="Slide Number Placeholder 3">
            <a:extLst>
              <a:ext uri="{FF2B5EF4-FFF2-40B4-BE49-F238E27FC236}">
                <a16:creationId xmlns:a16="http://schemas.microsoft.com/office/drawing/2014/main" xmlns="" id="{1B6491E5-C235-4532-A272-7D7D51F0B28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59F52DD6-28FA-4FE9-AA86-F5FEF564649D}"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355864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34297597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2338" name="Slide Image Placeholder 1">
            <a:extLst>
              <a:ext uri="{FF2B5EF4-FFF2-40B4-BE49-F238E27FC236}">
                <a16:creationId xmlns:a16="http://schemas.microsoft.com/office/drawing/2014/main" xmlns="" id="{99AE9C95-BA4F-422E-A393-74BF3EFBC56B}"/>
              </a:ext>
            </a:extLst>
          </p:cNvPr>
          <p:cNvSpPr>
            <a:spLocks noGrp="1" noRot="1" noChangeAspect="1" noChangeArrowheads="1" noTextEdit="1"/>
          </p:cNvSpPr>
          <p:nvPr>
            <p:ph type="sldImg"/>
          </p:nvPr>
        </p:nvSpPr>
        <p:spPr>
          <a:ln/>
        </p:spPr>
      </p:sp>
      <p:sp>
        <p:nvSpPr>
          <p:cNvPr id="142339" name="Notes Placeholder 2">
            <a:extLst>
              <a:ext uri="{FF2B5EF4-FFF2-40B4-BE49-F238E27FC236}">
                <a16:creationId xmlns:a16="http://schemas.microsoft.com/office/drawing/2014/main" xmlns="" id="{FEDB3565-2ECD-4B9D-ABC5-2CD4A460C40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42340" name="Slide Number Placeholder 3">
            <a:extLst>
              <a:ext uri="{FF2B5EF4-FFF2-40B4-BE49-F238E27FC236}">
                <a16:creationId xmlns:a16="http://schemas.microsoft.com/office/drawing/2014/main" xmlns="" id="{955763DC-3D35-433F-BA39-7C33F119F7F6}"/>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472F989-BB8C-42FE-9AE1-E361224796C9}"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12</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39509221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4386" name="Slide Image Placeholder 1">
            <a:extLst>
              <a:ext uri="{FF2B5EF4-FFF2-40B4-BE49-F238E27FC236}">
                <a16:creationId xmlns:a16="http://schemas.microsoft.com/office/drawing/2014/main" xmlns="" id="{83DEA68B-7E1B-4C97-9666-42FFBFCA7EB5}"/>
              </a:ext>
            </a:extLst>
          </p:cNvPr>
          <p:cNvSpPr>
            <a:spLocks noGrp="1" noRot="1" noChangeAspect="1" noChangeArrowheads="1" noTextEdit="1"/>
          </p:cNvSpPr>
          <p:nvPr>
            <p:ph type="sldImg"/>
          </p:nvPr>
        </p:nvSpPr>
        <p:spPr>
          <a:ln/>
        </p:spPr>
      </p:sp>
      <p:sp>
        <p:nvSpPr>
          <p:cNvPr id="144387" name="Notes Placeholder 2">
            <a:extLst>
              <a:ext uri="{FF2B5EF4-FFF2-40B4-BE49-F238E27FC236}">
                <a16:creationId xmlns:a16="http://schemas.microsoft.com/office/drawing/2014/main" xmlns="" id="{94A0E0B4-616F-4567-BC79-7578F68E6C20}"/>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La notification préalable présente un inconvénient majeur, car elle laisse la possibilité aux établissements de « nettoyer » le site, sachant </a:t>
            </a:r>
            <a:r>
              <a:rPr lang="fr-FR" b="0" i="0" u="none" baseline="0" dirty="0" smtClean="0"/>
              <a:t>qu’une </a:t>
            </a:r>
            <a:r>
              <a:rPr lang="fr-FR" b="0" i="0" u="none" baseline="0" dirty="0"/>
              <a:t>équipe </a:t>
            </a:r>
            <a:r>
              <a:rPr lang="fr-FR" b="0" i="0" u="none" baseline="0" dirty="0" smtClean="0"/>
              <a:t>d’évaluation </a:t>
            </a:r>
            <a:r>
              <a:rPr lang="fr-FR" b="0" i="0" u="none" baseline="0" dirty="0"/>
              <a:t>se rend sur place. Ils pourraient aussi préparer des documents </a:t>
            </a:r>
            <a:r>
              <a:rPr lang="fr-FR" b="0" i="0" u="none" baseline="0" dirty="0" smtClean="0"/>
              <a:t>qu’ils n’ont </a:t>
            </a:r>
            <a:r>
              <a:rPr lang="fr-FR" b="0" i="0" u="none" baseline="0" dirty="0"/>
              <a:t>pas à disposition habituellement. Dans ces cas, </a:t>
            </a:r>
            <a:r>
              <a:rPr lang="fr-FR" b="0" i="0" u="none" baseline="0" dirty="0" smtClean="0"/>
              <a:t>l’équipe </a:t>
            </a:r>
            <a:r>
              <a:rPr lang="fr-FR" b="0" i="0" u="none" baseline="0" dirty="0"/>
              <a:t>de terrain ne pourrait pas juger de </a:t>
            </a:r>
            <a:r>
              <a:rPr lang="fr-FR" b="0" i="0" u="none" baseline="0" dirty="0" smtClean="0"/>
              <a:t>l’état </a:t>
            </a:r>
            <a:r>
              <a:rPr lang="fr-FR" b="0" i="0" u="none" baseline="0" dirty="0"/>
              <a:t>normal de </a:t>
            </a:r>
            <a:r>
              <a:rPr lang="fr-FR" b="0" i="0" u="none" baseline="0" dirty="0" smtClean="0"/>
              <a:t>l’établissement</a:t>
            </a:r>
            <a:r>
              <a:rPr lang="fr-FR" b="0" i="0" u="none" baseline="0" dirty="0"/>
              <a:t>.</a:t>
            </a:r>
            <a:endParaRPr lang="fr-FR" altLang="en-US" dirty="0"/>
          </a:p>
        </p:txBody>
      </p:sp>
      <p:sp>
        <p:nvSpPr>
          <p:cNvPr id="144388" name="Slide Number Placeholder 3">
            <a:extLst>
              <a:ext uri="{FF2B5EF4-FFF2-40B4-BE49-F238E27FC236}">
                <a16:creationId xmlns:a16="http://schemas.microsoft.com/office/drawing/2014/main" xmlns="" id="{5EA847E4-FABF-4ADE-83F9-63DEF7EE74FC}"/>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CFF5D9B-F827-493E-BAAF-37D878841272}"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73557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6434" name="Slide Image Placeholder 1">
            <a:extLst>
              <a:ext uri="{FF2B5EF4-FFF2-40B4-BE49-F238E27FC236}">
                <a16:creationId xmlns:a16="http://schemas.microsoft.com/office/drawing/2014/main" xmlns="" id="{8E41F571-4B9D-4F29-BE42-AC6E4296458B}"/>
              </a:ext>
            </a:extLst>
          </p:cNvPr>
          <p:cNvSpPr>
            <a:spLocks noGrp="1" noRot="1" noChangeAspect="1" noChangeArrowheads="1" noTextEdit="1"/>
          </p:cNvSpPr>
          <p:nvPr>
            <p:ph type="sldImg"/>
          </p:nvPr>
        </p:nvSpPr>
        <p:spPr>
          <a:ln/>
        </p:spPr>
      </p:sp>
      <p:sp>
        <p:nvSpPr>
          <p:cNvPr id="146435" name="Notes Placeholder 2">
            <a:extLst>
              <a:ext uri="{FF2B5EF4-FFF2-40B4-BE49-F238E27FC236}">
                <a16:creationId xmlns:a16="http://schemas.microsoft.com/office/drawing/2014/main" xmlns="" id="{82166D86-6CAB-4A7B-952B-D65146EF472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smtClean="0"/>
              <a:t>L’équipe d’évaluation </a:t>
            </a:r>
            <a:r>
              <a:rPr lang="fr-FR" b="0" i="0" u="none" baseline="0" dirty="0"/>
              <a:t>devrait disposer </a:t>
            </a:r>
            <a:r>
              <a:rPr lang="fr-FR" b="0" i="0" u="none" baseline="0" dirty="0" smtClean="0"/>
              <a:t>d’une </a:t>
            </a:r>
            <a:r>
              <a:rPr lang="fr-FR" b="0" i="0" u="none" baseline="0" dirty="0"/>
              <a:t>lettre du ministère de la Santé confirmant </a:t>
            </a:r>
            <a:r>
              <a:rPr lang="fr-FR" b="0" i="0" u="none" baseline="0" dirty="0" smtClean="0"/>
              <a:t>l’évaluation </a:t>
            </a:r>
            <a:r>
              <a:rPr lang="fr-FR" b="0" i="0" u="none" baseline="0" dirty="0"/>
              <a:t>et demandant aux établissements de participer. Indiquez au personnel que les données sont agrégées et non présentées par établissement (sauf au niveau central). Assurez-vous que le personnel ne prend pas </a:t>
            </a:r>
            <a:r>
              <a:rPr lang="fr-FR" b="0" i="0" u="none" baseline="0" dirty="0" smtClean="0"/>
              <a:t>l’évaluation </a:t>
            </a:r>
            <a:r>
              <a:rPr lang="fr-FR" b="0" i="0" u="none" baseline="0" dirty="0"/>
              <a:t>pour un audit.</a:t>
            </a:r>
            <a:endParaRPr lang="fr-FR" altLang="en-US" dirty="0"/>
          </a:p>
        </p:txBody>
      </p:sp>
      <p:sp>
        <p:nvSpPr>
          <p:cNvPr id="146436" name="Slide Number Placeholder 3">
            <a:extLst>
              <a:ext uri="{FF2B5EF4-FFF2-40B4-BE49-F238E27FC236}">
                <a16:creationId xmlns:a16="http://schemas.microsoft.com/office/drawing/2014/main" xmlns="" id="{9082ED2B-46AC-4EDB-ACAB-A19E12E07191}"/>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C831BDB2-B924-44E9-A5D9-944BA3A62C30}"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3874475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a16="http://schemas.microsoft.com/office/drawing/2014/main" xmlns=""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a16="http://schemas.microsoft.com/office/drawing/2014/main" xmlns=""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1200" b="0" i="0" u="none" baseline="0" dirty="0">
                <a:solidFill>
                  <a:schemeClr val="tx1"/>
                </a:solidFill>
                <a:latin typeface="Gill Sans MT" panose="020B0502020104020203" pitchFamily="34" charset="0"/>
                <a:cs typeface="Gill Sans MT" panose="020B0502020104020203" pitchFamily="34" charset="0"/>
              </a:rPr>
              <a:t>Actes de mission incluant une définition claire des qualifications, rôles/responsabilités, tâches à réaliser et éléments livrables pour les équipes chargées de </a:t>
            </a:r>
            <a:r>
              <a:rPr lang="fr-FR" sz="1200" b="0" i="0" u="none" baseline="0" dirty="0" smtClean="0">
                <a:solidFill>
                  <a:schemeClr val="tx1"/>
                </a:solidFill>
                <a:latin typeface="Gill Sans MT" panose="020B0502020104020203" pitchFamily="34" charset="0"/>
                <a:cs typeface="Gill Sans MT" panose="020B0502020104020203" pitchFamily="34" charset="0"/>
              </a:rPr>
              <a:t>l’évaluation</a:t>
            </a:r>
            <a:r>
              <a:rPr lang="fr-FR" sz="1200" b="0" i="0" u="none" baseline="0" dirty="0">
                <a:solidFill>
                  <a:schemeClr val="tx1"/>
                </a:solidFill>
                <a:latin typeface="Gill Sans MT" panose="020B0502020104020203" pitchFamily="34" charset="0"/>
                <a:cs typeface="Gill Sans MT" panose="020B0502020104020203" pitchFamily="34" charset="0"/>
              </a:rPr>
              <a:t>. </a:t>
            </a:r>
            <a:r>
              <a:rPr lang="fr-FR" sz="1200" b="0" i="0" u="none" baseline="0" dirty="0" smtClean="0">
                <a:solidFill>
                  <a:schemeClr val="tx1"/>
                </a:solidFill>
                <a:latin typeface="Gill Sans MT" panose="020B0502020104020203" pitchFamily="34" charset="0"/>
                <a:cs typeface="Gill Sans MT" panose="020B0502020104020203" pitchFamily="34" charset="0"/>
              </a:rPr>
              <a:t>L’équipe </a:t>
            </a:r>
            <a:r>
              <a:rPr lang="fr-FR" sz="1200" b="0" i="0" u="none" baseline="0" dirty="0">
                <a:solidFill>
                  <a:schemeClr val="tx1"/>
                </a:solidFill>
                <a:latin typeface="Gill Sans MT" panose="020B0502020104020203" pitchFamily="34" charset="0"/>
                <a:cs typeface="Gill Sans MT" panose="020B0502020104020203" pitchFamily="34" charset="0"/>
              </a:rPr>
              <a:t>centrale doit pouvoir répondre aux questions des équipes de terrain. Elles peuvent être amenées à choisir </a:t>
            </a:r>
            <a:r>
              <a:rPr lang="fr-FR" sz="1200" b="0" i="0" u="none" baseline="0" dirty="0" smtClean="0">
                <a:solidFill>
                  <a:schemeClr val="tx1"/>
                </a:solidFill>
                <a:latin typeface="Gill Sans MT" panose="020B0502020104020203" pitchFamily="34" charset="0"/>
                <a:cs typeface="Gill Sans MT" panose="020B0502020104020203" pitchFamily="34" charset="0"/>
              </a:rPr>
              <a:t>d’autres </a:t>
            </a:r>
            <a:r>
              <a:rPr lang="fr-FR" sz="1200" b="0" i="0" u="none" baseline="0" dirty="0">
                <a:solidFill>
                  <a:schemeClr val="tx1"/>
                </a:solidFill>
                <a:latin typeface="Gill Sans MT" panose="020B0502020104020203" pitchFamily="34" charset="0"/>
                <a:cs typeface="Gill Sans MT" panose="020B0502020104020203" pitchFamily="34" charset="0"/>
              </a:rPr>
              <a:t>installations (parmi les installations supplémentaires mentionnées dans </a:t>
            </a:r>
            <a:r>
              <a:rPr lang="fr-FR" sz="1200" b="0" i="0" u="none" baseline="0" dirty="0" smtClean="0">
                <a:solidFill>
                  <a:schemeClr val="tx1"/>
                </a:solidFill>
                <a:latin typeface="Gill Sans MT" panose="020B0502020104020203" pitchFamily="34" charset="0"/>
                <a:cs typeface="Gill Sans MT" panose="020B0502020104020203" pitchFamily="34" charset="0"/>
              </a:rPr>
              <a:t>l’échantillon</a:t>
            </a:r>
            <a:r>
              <a:rPr lang="fr-FR" sz="1200" b="0" i="0" u="none" baseline="0" dirty="0">
                <a:solidFill>
                  <a:schemeClr val="tx1"/>
                </a:solidFill>
                <a:latin typeface="Gill Sans MT" panose="020B0502020104020203" pitchFamily="34" charset="0"/>
                <a:cs typeface="Gill Sans MT" panose="020B0502020104020203" pitchFamily="34" charset="0"/>
              </a:rPr>
              <a:t>) si certains établissements sont fermés ou jugés non conformes aux critères, ou à modifier le calendrier. Les équipes du niveau central doivent </a:t>
            </a:r>
            <a:r>
              <a:rPr lang="fr-FR" sz="1200" b="0" i="0" u="none" baseline="0" dirty="0" smtClean="0">
                <a:solidFill>
                  <a:schemeClr val="tx1"/>
                </a:solidFill>
                <a:latin typeface="Gill Sans MT" panose="020B0502020104020203" pitchFamily="34" charset="0"/>
                <a:cs typeface="Gill Sans MT" panose="020B0502020104020203" pitchFamily="34" charset="0"/>
              </a:rPr>
              <a:t>s’assurer </a:t>
            </a:r>
            <a:r>
              <a:rPr lang="fr-FR" sz="1200" b="0" i="0" u="none" baseline="0" dirty="0">
                <a:solidFill>
                  <a:schemeClr val="tx1"/>
                </a:solidFill>
                <a:latin typeface="Gill Sans MT" panose="020B0502020104020203" pitchFamily="34" charset="0"/>
                <a:cs typeface="Gill Sans MT" panose="020B0502020104020203" pitchFamily="34" charset="0"/>
              </a:rPr>
              <a:t>que les formulaires chargés dans le système </a:t>
            </a:r>
            <a:r>
              <a:rPr lang="fr-FR" sz="1200" b="0" i="0" u="none" baseline="0" dirty="0" smtClean="0">
                <a:solidFill>
                  <a:schemeClr val="tx1"/>
                </a:solidFill>
                <a:latin typeface="Gill Sans MT" panose="020B0502020104020203" pitchFamily="34" charset="0"/>
                <a:cs typeface="Gill Sans MT" panose="020B0502020104020203" pitchFamily="34" charset="0"/>
              </a:rPr>
              <a:t>s’appliquent </a:t>
            </a:r>
            <a:r>
              <a:rPr lang="fr-FR" sz="1200" b="0" i="0" u="none" baseline="0" dirty="0">
                <a:solidFill>
                  <a:schemeClr val="tx1"/>
                </a:solidFill>
                <a:latin typeface="Gill Sans MT" panose="020B0502020104020203" pitchFamily="34" charset="0"/>
                <a:cs typeface="Gill Sans MT" panose="020B0502020104020203" pitchFamily="34" charset="0"/>
              </a:rPr>
              <a:t>au bon établissement et confirmer que le niveau de </a:t>
            </a:r>
            <a:r>
              <a:rPr lang="fr-FR" sz="1200" b="0" i="0" u="none" baseline="0" dirty="0" smtClean="0">
                <a:solidFill>
                  <a:schemeClr val="tx1"/>
                </a:solidFill>
                <a:latin typeface="Gill Sans MT" panose="020B0502020104020203" pitchFamily="34" charset="0"/>
                <a:cs typeface="Gill Sans MT" panose="020B0502020104020203" pitchFamily="34" charset="0"/>
              </a:rPr>
              <a:t>l’établissement </a:t>
            </a:r>
            <a:r>
              <a:rPr lang="fr-FR" sz="1200" b="0" i="0" u="none" baseline="0" dirty="0">
                <a:solidFill>
                  <a:schemeClr val="tx1"/>
                </a:solidFill>
                <a:latin typeface="Gill Sans MT" panose="020B0502020104020203" pitchFamily="34" charset="0"/>
                <a:cs typeface="Gill Sans MT" panose="020B0502020104020203" pitchFamily="34" charset="0"/>
              </a:rPr>
              <a:t>de santé était correct dans </a:t>
            </a:r>
            <a:r>
              <a:rPr lang="fr-FR" sz="1200" b="0" i="0" u="none" baseline="0" dirty="0" smtClean="0">
                <a:solidFill>
                  <a:schemeClr val="tx1"/>
                </a:solidFill>
                <a:latin typeface="Gill Sans MT" panose="020B0502020104020203" pitchFamily="34" charset="0"/>
                <a:cs typeface="Gill Sans MT" panose="020B0502020104020203" pitchFamily="34" charset="0"/>
              </a:rPr>
              <a:t>l’échantillon </a:t>
            </a:r>
            <a:r>
              <a:rPr lang="fr-FR" sz="1200" b="0" i="0" u="none" baseline="0" dirty="0">
                <a:solidFill>
                  <a:schemeClr val="tx1"/>
                </a:solidFill>
                <a:latin typeface="Gill Sans MT" panose="020B0502020104020203" pitchFamily="34" charset="0"/>
                <a:cs typeface="Gill Sans MT" panose="020B0502020104020203" pitchFamily="34" charset="0"/>
              </a:rPr>
              <a:t>(par exemple, un hôpital ou un centre de santé).</a:t>
            </a:r>
            <a:endParaRPr lang="fr-FR" altLang="en-US" sz="1200" dirty="0">
              <a:solidFill>
                <a:schemeClr val="tx1"/>
              </a:solidFill>
              <a:latin typeface="Gill Sans MT" panose="020B0502020104020203" pitchFamily="34" charset="0"/>
              <a:cs typeface="Gill Sans MT" panose="020B0502020104020203" pitchFamily="34" charset="0"/>
            </a:endParaRPr>
          </a:p>
          <a:p>
            <a:endParaRPr lang="fr-FR" altLang="en-US" dirty="0"/>
          </a:p>
        </p:txBody>
      </p:sp>
      <p:sp>
        <p:nvSpPr>
          <p:cNvPr id="153604" name="Slide Number Placeholder 3">
            <a:extLst>
              <a:ext uri="{FF2B5EF4-FFF2-40B4-BE49-F238E27FC236}">
                <a16:creationId xmlns:a16="http://schemas.microsoft.com/office/drawing/2014/main" xmlns=""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5713496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Slide Image Placeholder 1">
            <a:extLst>
              <a:ext uri="{FF2B5EF4-FFF2-40B4-BE49-F238E27FC236}">
                <a16:creationId xmlns:a16="http://schemas.microsoft.com/office/drawing/2014/main" xmlns="" id="{109C1098-62AB-49ED-8641-6A7607CED809}"/>
              </a:ext>
            </a:extLst>
          </p:cNvPr>
          <p:cNvSpPr>
            <a:spLocks noGrp="1" noRot="1" noChangeAspect="1" noChangeArrowheads="1" noTextEdit="1"/>
          </p:cNvSpPr>
          <p:nvPr>
            <p:ph type="sldImg"/>
          </p:nvPr>
        </p:nvSpPr>
        <p:spPr>
          <a:ln/>
        </p:spPr>
      </p:sp>
      <p:sp>
        <p:nvSpPr>
          <p:cNvPr id="274435" name="Notes Placeholder 2">
            <a:extLst>
              <a:ext uri="{FF2B5EF4-FFF2-40B4-BE49-F238E27FC236}">
                <a16:creationId xmlns:a16="http://schemas.microsoft.com/office/drawing/2014/main" xmlns="" id="{7E1863B6-C698-4CBD-8785-38809AB9C628}"/>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Si </a:t>
            </a:r>
            <a:r>
              <a:rPr lang="fr-FR" b="0" i="0" u="none" baseline="0" dirty="0" smtClean="0"/>
              <a:t>l’équipe </a:t>
            </a:r>
            <a:r>
              <a:rPr lang="fr-FR" b="0" i="0" u="none" baseline="0" dirty="0"/>
              <a:t>centrale modifie </a:t>
            </a:r>
            <a:r>
              <a:rPr lang="fr-FR" b="0" i="0" u="none" baseline="0" dirty="0" smtClean="0"/>
              <a:t>l’un </a:t>
            </a:r>
            <a:r>
              <a:rPr lang="fr-FR" b="0" i="0" u="none" baseline="0" dirty="0"/>
              <a:t>des formulaires de collecte de données, elle peut le charger dans </a:t>
            </a:r>
            <a:r>
              <a:rPr lang="fr-FR" b="0" i="0" u="none" baseline="0" dirty="0" err="1"/>
              <a:t>SurveyCTO</a:t>
            </a:r>
            <a:r>
              <a:rPr lang="fr-FR" b="0" i="0" u="none" baseline="0" dirty="0"/>
              <a:t>. Elle avertit ensuite les équipes de terrain de la publication </a:t>
            </a:r>
            <a:r>
              <a:rPr lang="fr-FR" b="0" i="0" u="none" baseline="0" dirty="0" smtClean="0"/>
              <a:t>d’un </a:t>
            </a:r>
            <a:r>
              <a:rPr lang="fr-FR" b="0" i="0" u="none" baseline="0" dirty="0"/>
              <a:t>nouveau formulaire, via WhatsApp, de façon à ce </a:t>
            </a:r>
            <a:r>
              <a:rPr lang="fr-FR" b="0" i="0" u="none" baseline="0" dirty="0" smtClean="0"/>
              <a:t>qu’elles </a:t>
            </a:r>
            <a:r>
              <a:rPr lang="fr-FR" b="0" i="0" u="none" baseline="0" dirty="0"/>
              <a:t>puissent le télécharger avant de se rendre dans </a:t>
            </a:r>
            <a:r>
              <a:rPr lang="fr-FR" b="0" i="0" u="none" baseline="0" dirty="0" smtClean="0"/>
              <a:t>l’établissement </a:t>
            </a:r>
            <a:r>
              <a:rPr lang="fr-FR" b="0" i="0" u="none" baseline="0" dirty="0"/>
              <a:t>suivant.</a:t>
            </a:r>
            <a:endParaRPr lang="fr-FR" altLang="en-US" dirty="0"/>
          </a:p>
        </p:txBody>
      </p:sp>
      <p:sp>
        <p:nvSpPr>
          <p:cNvPr id="274436" name="Slide Number Placeholder 3">
            <a:extLst>
              <a:ext uri="{FF2B5EF4-FFF2-40B4-BE49-F238E27FC236}">
                <a16:creationId xmlns:a16="http://schemas.microsoft.com/office/drawing/2014/main" xmlns="" id="{3F222FFE-4157-49C3-9A28-17E52002616D}"/>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C2C2103-6F0C-4DCD-B0AF-CCB4AE3DF9B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0001703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Si le collecteur de données sélectionne « Autre », il doit saisir une réponse. Lors du nettoyage des données, le responsable des données décide ensuite </a:t>
            </a:r>
            <a:r>
              <a:rPr lang="fr-FR" b="0" i="0" u="none" baseline="0" dirty="0" smtClean="0"/>
              <a:t>s’il s’agit </a:t>
            </a:r>
            <a:r>
              <a:rPr lang="fr-FR" b="0" i="0" u="none" baseline="0" dirty="0"/>
              <a:t>vraiment </a:t>
            </a:r>
            <a:r>
              <a:rPr lang="fr-FR" b="0" i="0" u="none" baseline="0" dirty="0" smtClean="0"/>
              <a:t>d’une </a:t>
            </a:r>
            <a:r>
              <a:rPr lang="fr-FR" b="0" i="0" u="none" baseline="0" dirty="0"/>
              <a:t>réponse distincte ou </a:t>
            </a:r>
            <a:r>
              <a:rPr lang="fr-FR" b="0" i="0" u="none" baseline="0" dirty="0" smtClean="0"/>
              <a:t>s’il </a:t>
            </a:r>
            <a:r>
              <a:rPr lang="fr-FR" b="0" i="0" u="none" baseline="0" dirty="0"/>
              <a:t>est possible de </a:t>
            </a:r>
            <a:r>
              <a:rPr lang="fr-FR" b="0" i="0" u="none" baseline="0" dirty="0" smtClean="0"/>
              <a:t>l’assimiler </a:t>
            </a:r>
            <a:r>
              <a:rPr lang="fr-FR" b="0" i="0" u="none" baseline="0" dirty="0"/>
              <a:t>à </a:t>
            </a:r>
            <a:r>
              <a:rPr lang="fr-FR" b="0" i="0" u="none" baseline="0" dirty="0" smtClean="0"/>
              <a:t>l’une </a:t>
            </a:r>
            <a:r>
              <a:rPr lang="fr-FR" b="0" i="0" u="none" baseline="0" dirty="0"/>
              <a:t>des options proposées. Les remarques en fin de module peuvent signaler au responsable des données un problème lors de la collecte de données ou </a:t>
            </a:r>
            <a:r>
              <a:rPr lang="fr-FR" b="0" i="0" u="none" baseline="0" dirty="0" smtClean="0"/>
              <a:t>d’autres </a:t>
            </a:r>
            <a:r>
              <a:rPr lang="fr-FR" b="0" i="0" u="none" baseline="0" dirty="0"/>
              <a:t>faits importants.</a:t>
            </a:r>
            <a:endParaRPr lang="fr-FR"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824A558B-E4E9-A94A-B9C1-029E46A76ABA}" type="slidenum">
              <a:rPr kumimoji="0" sz="1200" b="0" i="0" u="none" strike="noStrike" kern="1200" cap="none" spc="0" normalizeH="0" baseline="0">
                <a:ln>
                  <a:noFill/>
                </a:ln>
                <a:solidFill>
                  <a:prstClr val="black"/>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sz="1200" b="0" i="0" u="none" strike="noStrike" kern="1200" cap="none" spc="0" normalizeH="0" baseline="0" noProof="0" dirty="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8739534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sz="1200" b="0" i="0" u="none" baseline="0" dirty="0">
                <a:effectLst/>
                <a:latin typeface="+mn-lt"/>
              </a:rPr>
              <a:t>2e puce : (à condition de respecter </a:t>
            </a:r>
            <a:r>
              <a:rPr lang="fr-FR" sz="1200" b="0" i="0" u="none" baseline="0" dirty="0" smtClean="0">
                <a:effectLst/>
                <a:latin typeface="+mn-lt"/>
              </a:rPr>
              <a:t>l’échantillon </a:t>
            </a:r>
            <a:r>
              <a:rPr lang="fr-FR" sz="1200" b="0" i="0" u="none" baseline="0" dirty="0">
                <a:effectLst/>
                <a:latin typeface="+mn-lt"/>
              </a:rPr>
              <a:t>de sites qui leur est affecté et de communiquer en conséquence pour obtenir </a:t>
            </a:r>
            <a:r>
              <a:rPr lang="fr-FR" sz="1200" b="0" i="0" u="none" baseline="0" dirty="0" smtClean="0">
                <a:effectLst/>
                <a:latin typeface="+mn-lt"/>
              </a:rPr>
              <a:t>l’approbation </a:t>
            </a:r>
            <a:r>
              <a:rPr lang="fr-FR" sz="1200" b="0" i="0" u="none" baseline="0" dirty="0">
                <a:effectLst/>
                <a:latin typeface="+mn-lt"/>
              </a:rPr>
              <a:t>de </a:t>
            </a:r>
            <a:r>
              <a:rPr lang="fr-FR" sz="1200" b="0" i="0" u="none" baseline="0" dirty="0" smtClean="0">
                <a:effectLst/>
                <a:latin typeface="+mn-lt"/>
              </a:rPr>
              <a:t>l’unité </a:t>
            </a:r>
            <a:r>
              <a:rPr lang="fr-FR" sz="1200" b="0" i="0" u="none" baseline="0" dirty="0">
                <a:effectLst/>
                <a:latin typeface="+mn-lt"/>
              </a:rPr>
              <a:t>de coordination centrale). Lors de la sélection de </a:t>
            </a:r>
            <a:r>
              <a:rPr lang="fr-FR" sz="1200" b="0" i="0" u="none" baseline="0" dirty="0" smtClean="0">
                <a:effectLst/>
                <a:latin typeface="+mn-lt"/>
              </a:rPr>
              <a:t>l’échantillon </a:t>
            </a:r>
            <a:r>
              <a:rPr lang="fr-FR" sz="1200" b="0" i="0" u="none" baseline="0" dirty="0">
                <a:effectLst/>
                <a:latin typeface="+mn-lt"/>
              </a:rPr>
              <a:t>de sites, mieux vaut prévoir quelques sites supplémentaires où cas où il faudrait envisager des remplacements. </a:t>
            </a:r>
            <a:r>
              <a:rPr lang="fr-FR" sz="1200" b="0" i="0" u="none" baseline="0" dirty="0" smtClean="0">
                <a:effectLst/>
                <a:latin typeface="+mn-lt"/>
              </a:rPr>
              <a:t>L’équipe </a:t>
            </a:r>
            <a:r>
              <a:rPr lang="fr-FR" sz="1200" b="0" i="0" u="none" baseline="0" dirty="0">
                <a:effectLst/>
                <a:latin typeface="+mn-lt"/>
              </a:rPr>
              <a:t>centrale indiquera à </a:t>
            </a:r>
            <a:r>
              <a:rPr lang="fr-FR" sz="1200" b="0" i="0" u="none" baseline="0" dirty="0" smtClean="0">
                <a:effectLst/>
                <a:latin typeface="+mn-lt"/>
              </a:rPr>
              <a:t>l’équipe </a:t>
            </a:r>
            <a:r>
              <a:rPr lang="fr-FR" sz="1200" b="0" i="0" u="none" baseline="0" dirty="0">
                <a:effectLst/>
                <a:latin typeface="+mn-lt"/>
              </a:rPr>
              <a:t>de terrain où aller et comment enregistrer le changement (le nom du nouvel établissement ne figure pas nécessairement dans les options dans le logiciel </a:t>
            </a:r>
            <a:r>
              <a:rPr lang="fr-FR" sz="1200" b="0" i="0" u="none" baseline="0" dirty="0" err="1">
                <a:effectLst/>
                <a:latin typeface="+mn-lt"/>
              </a:rPr>
              <a:t>SurveyCTO</a:t>
            </a:r>
            <a:r>
              <a:rPr lang="fr-FR" sz="1200" b="0" i="0" u="none" baseline="0" dirty="0">
                <a:effectLst/>
                <a:latin typeface="+mn-lt"/>
              </a:rPr>
              <a:t>).</a:t>
            </a:r>
            <a:endParaRPr lang="fr-FR"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1483795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Si vous interrogez une personne apparemment nouvelle dans </a:t>
            </a:r>
            <a:r>
              <a:rPr lang="fr-FR" b="0" i="0" u="none" baseline="0" dirty="0" smtClean="0"/>
              <a:t>l’établissement</a:t>
            </a:r>
            <a:r>
              <a:rPr lang="fr-FR" b="0" i="0" u="none" baseline="0" dirty="0"/>
              <a:t>, vous pouvez demander à parler à </a:t>
            </a:r>
            <a:r>
              <a:rPr lang="fr-FR" b="0" i="0" u="none" baseline="0" dirty="0" smtClean="0"/>
              <a:t>quelqu’un </a:t>
            </a:r>
            <a:r>
              <a:rPr lang="fr-FR" b="0" i="0" u="none" baseline="0" dirty="0"/>
              <a:t>qui y travaille depuis plus longtemps et qui serait susceptible de mieux vous renseigner sur le fonctionnement de </a:t>
            </a:r>
            <a:r>
              <a:rPr lang="fr-FR" b="0" i="0" u="none" baseline="0" dirty="0" smtClean="0"/>
              <a:t>l’établissement</a:t>
            </a:r>
            <a:r>
              <a:rPr lang="fr-FR" b="0" i="0" u="none" baseline="0" dirty="0"/>
              <a:t>. Le mieux est </a:t>
            </a:r>
            <a:r>
              <a:rPr lang="fr-FR" b="0" i="0" u="none" baseline="0" dirty="0" smtClean="0"/>
              <a:t>d’informer l’établissement </a:t>
            </a:r>
            <a:r>
              <a:rPr lang="fr-FR" b="0" i="0" u="none" baseline="0" dirty="0"/>
              <a:t>à </a:t>
            </a:r>
            <a:r>
              <a:rPr lang="fr-FR" b="0" i="0" u="none" baseline="0" dirty="0" smtClean="0"/>
              <a:t>l’avance </a:t>
            </a:r>
            <a:r>
              <a:rPr lang="fr-FR" b="0" i="0" u="none" baseline="0" dirty="0"/>
              <a:t>de ce dont vous avez besoin pour mener à bien votre vérification. Si </a:t>
            </a:r>
            <a:r>
              <a:rPr lang="fr-FR" b="0" i="0" u="none" baseline="0" dirty="0" smtClean="0"/>
              <a:t>l’évaluation </a:t>
            </a:r>
            <a:r>
              <a:rPr lang="fr-FR" b="0" i="0" u="none" baseline="0" dirty="0"/>
              <a:t>porte sur le niveau central, il vous faudra peut-être prévoir </a:t>
            </a:r>
            <a:r>
              <a:rPr lang="fr-FR" b="0" i="0" u="none" baseline="0" dirty="0" smtClean="0"/>
              <a:t>d’y </a:t>
            </a:r>
            <a:r>
              <a:rPr lang="fr-FR" b="0" i="0" u="none" baseline="0" dirty="0"/>
              <a:t>retourner plusieurs fois pour obtenir ces informations. </a:t>
            </a:r>
            <a:r>
              <a:rPr lang="fr-FR" b="0" i="0" u="none" baseline="0" dirty="0" smtClean="0"/>
              <a:t>N’espérez </a:t>
            </a:r>
            <a:r>
              <a:rPr lang="fr-FR" b="0" i="0" u="none" baseline="0" dirty="0"/>
              <a:t>pas que le personnel vous envoie les informations par courrier électronique. Prévoyez un plan de secours pour retourner si nécessaire à </a:t>
            </a:r>
            <a:r>
              <a:rPr lang="fr-FR" b="0" i="0" u="none" baseline="0" dirty="0" smtClean="0"/>
              <a:t>l’établissement </a:t>
            </a:r>
            <a:r>
              <a:rPr lang="fr-FR" b="0" i="0" u="none" baseline="0" dirty="0"/>
              <a:t>de niveau central et récupérer ces données.</a:t>
            </a:r>
            <a:endParaRPr lang="fr-FR"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7</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26384919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65266419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10629790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7698" name="Slide Image Placeholder 1">
            <a:extLst>
              <a:ext uri="{FF2B5EF4-FFF2-40B4-BE49-F238E27FC236}">
                <a16:creationId xmlns:a16="http://schemas.microsoft.com/office/drawing/2014/main" xmlns="" id="{DF7DBA8A-3C16-4429-B917-54657E171729}"/>
              </a:ext>
            </a:extLst>
          </p:cNvPr>
          <p:cNvSpPr>
            <a:spLocks noGrp="1" noRot="1" noChangeAspect="1" noChangeArrowheads="1" noTextEdit="1"/>
          </p:cNvSpPr>
          <p:nvPr>
            <p:ph type="sldImg"/>
          </p:nvPr>
        </p:nvSpPr>
        <p:spPr>
          <a:ln/>
        </p:spPr>
      </p:sp>
      <p:sp>
        <p:nvSpPr>
          <p:cNvPr id="157699" name="Notes Placeholder 2">
            <a:extLst>
              <a:ext uri="{FF2B5EF4-FFF2-40B4-BE49-F238E27FC236}">
                <a16:creationId xmlns:a16="http://schemas.microsoft.com/office/drawing/2014/main" xmlns="" id="{7CF6EED4-8FA0-46D2-A460-16CC4CBC8F0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Les erreurs qui se glissent dans les données pendant la collecte risquent de nuire à la qualité des données et des résultats de </a:t>
            </a:r>
            <a:r>
              <a:rPr lang="fr-FR" b="0" i="0" u="none" baseline="0" dirty="0" smtClean="0"/>
              <a:t>l’évaluation</a:t>
            </a:r>
            <a:r>
              <a:rPr lang="fr-FR" b="0" i="0" u="none" baseline="0" dirty="0"/>
              <a:t>. Il est facile de prendre des mesures pour minimiser les risques </a:t>
            </a:r>
            <a:r>
              <a:rPr lang="fr-FR" b="0" i="0" u="none" baseline="0" dirty="0" smtClean="0"/>
              <a:t>d’erreur</a:t>
            </a:r>
            <a:r>
              <a:rPr lang="fr-FR" b="0" i="0" u="none" baseline="0" dirty="0"/>
              <a:t>.</a:t>
            </a:r>
            <a:endParaRPr lang="fr-FR" altLang="en-US" dirty="0"/>
          </a:p>
        </p:txBody>
      </p:sp>
      <p:sp>
        <p:nvSpPr>
          <p:cNvPr id="157700" name="Slide Number Placeholder 3">
            <a:extLst>
              <a:ext uri="{FF2B5EF4-FFF2-40B4-BE49-F238E27FC236}">
                <a16:creationId xmlns:a16="http://schemas.microsoft.com/office/drawing/2014/main" xmlns="" id="{B7E21D8E-259D-4D3E-90DF-8C45A45B59E4}"/>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39B5D7EE-70A1-40B0-BFBD-D267DB791F51}"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10</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2730039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4/11/2019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4/11/2019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4/11/2019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3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4.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4.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4.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4.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F01E5E78-BEF6-4E1E-BB3E-CFA66AE87AAB}"/>
              </a:ext>
            </a:extLst>
          </p:cNvPr>
          <p:cNvSpPr/>
          <p:nvPr/>
        </p:nvSpPr>
        <p:spPr>
          <a:xfrm>
            <a:off x="172406" y="225426"/>
            <a:ext cx="11770970"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6658EEB3-A66D-4914-ADF6-BA75042F4C65}"/>
              </a:ext>
            </a:extLst>
          </p:cNvPr>
          <p:cNvCxnSpPr/>
          <p:nvPr/>
        </p:nvCxnSpPr>
        <p:spPr>
          <a:xfrm>
            <a:off x="6233606" y="6029325"/>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C107CE6A-D04F-42E7-82C8-443988FE9344}"/>
              </a:ext>
            </a:extLst>
          </p:cNvPr>
          <p:cNvSpPr>
            <a:spLocks noGrp="1"/>
          </p:cNvSpPr>
          <p:nvPr/>
        </p:nvSpPr>
        <p:spPr>
          <a:xfrm>
            <a:off x="2438400" y="1479548"/>
            <a:ext cx="8001000" cy="2286000"/>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defTabSz="604738"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jour :  Gérer les opérations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6C866B8C-C2C1-4C62-B5E6-80FAF9E0C48E}"/>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a16="http://schemas.microsoft.com/office/drawing/2014/main" xmlns="" id="{7E356968-8E4C-40A8-81D6-9B8EC1C40110}"/>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83655" name="Picture 3" descr="C:\Users\Mariana Rodrigues\AppData\Local\Microsoft\Windows\INetCacheContent.Word\Horizontal_RGB_294_White.png">
            <a:extLst>
              <a:ext uri="{FF2B5EF4-FFF2-40B4-BE49-F238E27FC236}">
                <a16:creationId xmlns:a16="http://schemas.microsoft.com/office/drawing/2014/main" xmlns="" id="{D5A8D6F9-8A52-428E-A340-34FD69C2E7F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562367" y="6067425"/>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776AEFA3-6DFF-4F1D-8776-3D935464A54E}"/>
              </a:ext>
            </a:extLst>
          </p:cNvPr>
          <p:cNvSpPr txBox="1"/>
          <p:nvPr/>
        </p:nvSpPr>
        <p:spPr>
          <a:xfrm>
            <a:off x="6230697" y="5965686"/>
            <a:ext cx="5912774" cy="738664"/>
          </a:xfrm>
          <a:prstGeom prst="rect">
            <a:avLst/>
          </a:prstGeom>
          <a:noFill/>
        </p:spPr>
        <p:txBody>
          <a:bodyPr wrap="square" rtlCol="0">
            <a:spAutoFit/>
          </a:bodyPr>
          <a:lstStyle/>
          <a:p>
            <a:pPr algn="l" defTabSz="604738" rtl="0"/>
            <a:r>
              <a:rPr lang="fr-FR" sz="1400" b="1" i="0" u="none" baseline="0" dirty="0">
                <a:solidFill>
                  <a:srgbClr val="FFFFFF"/>
                </a:solidFill>
                <a:latin typeface="Gill Sans MT"/>
              </a:rPr>
              <a:t>USAID Programme de la chaîne </a:t>
            </a:r>
            <a:r>
              <a:rPr lang="fr-FR" sz="1400" b="1" i="0" u="none" baseline="0" dirty="0" smtClean="0">
                <a:solidFill>
                  <a:srgbClr val="FFFFFF"/>
                </a:solidFill>
                <a:latin typeface="Gill Sans MT"/>
              </a:rPr>
              <a:t>d’approvisionnement </a:t>
            </a:r>
            <a:r>
              <a:rPr lang="fr-FR" sz="1400" b="1" i="0" u="none" baseline="0" dirty="0">
                <a:solidFill>
                  <a:srgbClr val="FFFFFF"/>
                </a:solidFill>
                <a:latin typeface="Gill Sans MT"/>
              </a:rPr>
              <a:t>de la santé mondiale - Ordre </a:t>
            </a:r>
            <a:r>
              <a:rPr lang="fr-FR" sz="1400" b="1" i="0" u="none" baseline="0" dirty="0" smtClean="0">
                <a:solidFill>
                  <a:srgbClr val="FFFFFF"/>
                </a:solidFill>
                <a:latin typeface="Gill Sans MT"/>
              </a:rPr>
              <a:t>d’exécution </a:t>
            </a:r>
            <a:r>
              <a:rPr lang="fr-FR" sz="1400" b="1" i="0" u="none" baseline="0" dirty="0">
                <a:solidFill>
                  <a:srgbClr val="FFFFFF"/>
                </a:solidFill>
                <a:latin typeface="Gill Sans MT"/>
              </a:rPr>
              <a:t>de </a:t>
            </a:r>
            <a:r>
              <a:rPr lang="fr-FR" sz="1400" b="1" i="0" u="none" baseline="0" dirty="0" smtClean="0">
                <a:solidFill>
                  <a:srgbClr val="FFFFFF"/>
                </a:solidFill>
                <a:latin typeface="Gill Sans MT"/>
              </a:rPr>
              <a:t>l’assistance </a:t>
            </a:r>
            <a:r>
              <a:rPr lang="fr-FR" sz="1400" b="1" i="0" u="none" baseline="0" dirty="0">
                <a:solidFill>
                  <a:srgbClr val="FFFFFF"/>
                </a:solidFill>
                <a:latin typeface="Gill Sans MT"/>
              </a:rPr>
              <a:t>technique, évaluation nationale de la chaîne </a:t>
            </a:r>
            <a:r>
              <a:rPr lang="fr-FR" sz="1400" b="1" i="0" u="none" baseline="0" dirty="0" smtClean="0">
                <a:solidFill>
                  <a:srgbClr val="FFFFFF"/>
                </a:solidFill>
                <a:latin typeface="Gill Sans MT"/>
              </a:rPr>
              <a:t>d’approvisionnement </a:t>
            </a:r>
            <a:endParaRPr lang="fr-FR" sz="1400" b="1" i="0" u="none" baseline="0" dirty="0">
              <a:solidFill>
                <a:srgbClr val="FFFFFF"/>
              </a:solidFill>
              <a:latin typeface="Gill Sans MT"/>
            </a:endParaRPr>
          </a:p>
        </p:txBody>
      </p:sp>
    </p:spTree>
    <p:extLst>
      <p:ext uri="{BB962C8B-B14F-4D97-AF65-F5344CB8AC3E}">
        <p14:creationId xmlns:p14="http://schemas.microsoft.com/office/powerpoint/2010/main" val="4230175671"/>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C83D041-CE99-48B5-964C-D794C6E355AD}"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3983DE9-5D12-4E7F-9DE4-2C6416193A11}" type="slidenum">
              <a:rPr sz="601">
                <a:solidFill>
                  <a:srgbClr val="6C6463"/>
                </a:solidFill>
                <a:latin typeface="Gill Sans MT" panose="020B0502020104020203" pitchFamily="34" charset="0"/>
              </a:rPr>
              <a:pPr defTabSz="604738"/>
              <a:t>10</a:t>
            </a:fld>
            <a:endParaRPr lang="fr-FR"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0" y="2"/>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Identification et résolution des problèmes courants V</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2675122409"/>
              </p:ext>
            </p:extLst>
          </p:nvPr>
        </p:nvGraphicFramePr>
        <p:xfrm>
          <a:off x="48530" y="518401"/>
          <a:ext cx="12084143" cy="6381450"/>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xmlns="" val="2165578924"/>
                    </a:ext>
                  </a:extLst>
                </a:gridCol>
                <a:gridCol w="9794744">
                  <a:extLst>
                    <a:ext uri="{9D8B030D-6E8A-4147-A177-3AD203B41FA5}">
                      <a16:colId xmlns:a16="http://schemas.microsoft.com/office/drawing/2014/main" xmlns="" val="2253113547"/>
                    </a:ext>
                  </a:extLst>
                </a:gridCol>
              </a:tblGrid>
              <a:tr h="1155153">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b="0" i="0" u="none" baseline="0" dirty="0">
                          <a:effectLst/>
                          <a:latin typeface="+mn-lt"/>
                          <a:ea typeface="Calibri" panose="020F0502020204030204" pitchFamily="34" charset="0"/>
                          <a:cs typeface="Times New Roman" panose="02020603050405020304" pitchFamily="18" charset="0"/>
                        </a:rPr>
                        <a:t>Difficultés potentielles liées à la collecte des données</a:t>
                      </a:r>
                      <a:endParaRPr lang="fr-FR" sz="20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000" b="0" i="0" u="none" baseline="0" dirty="0">
                          <a:effectLst/>
                          <a:latin typeface="+mn-lt"/>
                          <a:ea typeface="Calibri" panose="020F0502020204030204" pitchFamily="34" charset="0"/>
                          <a:cs typeface="Times New Roman" panose="02020603050405020304" pitchFamily="18" charset="0"/>
                        </a:rPr>
                        <a:t>Solutions possibles</a:t>
                      </a:r>
                    </a:p>
                  </a:txBody>
                  <a:tcPr marL="55343" marR="55343" marT="7686" marB="7686"/>
                </a:tc>
                <a:extLst>
                  <a:ext uri="{0D108BD9-81ED-4DB2-BD59-A6C34878D82A}">
                    <a16:rowId xmlns:a16="http://schemas.microsoft.com/office/drawing/2014/main" xmlns="" val="2512221157"/>
                  </a:ext>
                </a:extLst>
              </a:tr>
              <a:tr h="5226297">
                <a:tc>
                  <a:txBody>
                    <a:bodyPr/>
                    <a:lstStyle/>
                    <a:p>
                      <a:pPr marL="0" marR="0" algn="l" rtl="0">
                        <a:lnSpc>
                          <a:spcPct val="107000"/>
                        </a:lnSpc>
                        <a:spcBef>
                          <a:spcPts val="0"/>
                        </a:spcBef>
                        <a:spcAft>
                          <a:spcPts val="0"/>
                        </a:spcAft>
                      </a:pPr>
                      <a:r>
                        <a:rPr lang="fr-FR" sz="2000" b="1" i="0" u="none" kern="1200" baseline="0">
                          <a:solidFill>
                            <a:schemeClr val="lt1"/>
                          </a:solidFill>
                          <a:effectLst/>
                          <a:latin typeface="+mn-lt"/>
                          <a:ea typeface="+mn-ea"/>
                          <a:cs typeface="+mn-cs"/>
                        </a:rPr>
                        <a:t>Mauvaise qualité des données/données manquantes</a:t>
                      </a:r>
                      <a:endParaRPr lang="fr-FR" sz="20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gn="l" rtl="0">
                        <a:lnSpc>
                          <a:spcPts val="1400"/>
                        </a:lnSpc>
                        <a:spcBef>
                          <a:spcPts val="0"/>
                        </a:spcBef>
                        <a:spcAft>
                          <a:spcPts val="1200"/>
                        </a:spcAft>
                        <a:buFont typeface="Symbol" panose="05050102010706020507" pitchFamily="18" charset="2"/>
                        <a:buChar char=""/>
                      </a:pPr>
                      <a:endParaRPr lang="fr-FR" sz="24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gn="l" rtl="0">
                        <a:lnSpc>
                          <a:spcPct val="100000"/>
                        </a:lnSpc>
                        <a:spcBef>
                          <a:spcPts val="0"/>
                        </a:spcBef>
                        <a:spcAft>
                          <a:spcPts val="1200"/>
                        </a:spcAft>
                        <a:buFont typeface="Symbol" panose="05050102010706020507" pitchFamily="18" charset="2"/>
                        <a:buChar char=""/>
                      </a:pPr>
                      <a:r>
                        <a:rPr lang="fr-FR" sz="2400" b="0" i="0" u="none" baseline="0" dirty="0">
                          <a:solidFill>
                            <a:schemeClr val="tx1"/>
                          </a:solidFill>
                          <a:effectLst/>
                          <a:latin typeface="+mn-lt"/>
                          <a:ea typeface="Calibri" panose="020F0502020204030204" pitchFamily="34" charset="0"/>
                          <a:cs typeface="Calibri" panose="020F0502020204030204" pitchFamily="34" charset="0"/>
                        </a:rPr>
                        <a:t>Le responsable des données doit vérifier en permanence les données chargées afin de détecter les erreurs, les incohérences, les données manquantes ou tout autre problème de qualité, puis en identifier </a:t>
                      </a:r>
                      <a:r>
                        <a:rPr lang="fr-FR" sz="2400" b="0" i="0" u="none" baseline="0" dirty="0" smtClean="0">
                          <a:solidFill>
                            <a:schemeClr val="tx1"/>
                          </a:solidFill>
                          <a:effectLst/>
                          <a:latin typeface="+mn-lt"/>
                          <a:ea typeface="Calibri" panose="020F0502020204030204" pitchFamily="34" charset="0"/>
                          <a:cs typeface="Calibri" panose="020F0502020204030204" pitchFamily="34" charset="0"/>
                        </a:rPr>
                        <a:t>l’origine </a:t>
                      </a:r>
                      <a:r>
                        <a:rPr lang="fr-FR" sz="2400" b="0" i="0" u="none" baseline="0" dirty="0">
                          <a:solidFill>
                            <a:schemeClr val="tx1"/>
                          </a:solidFill>
                          <a:effectLst/>
                          <a:latin typeface="+mn-lt"/>
                          <a:ea typeface="Calibri" panose="020F0502020204030204" pitchFamily="34" charset="0"/>
                          <a:cs typeface="Calibri" panose="020F0502020204030204" pitchFamily="34" charset="0"/>
                        </a:rPr>
                        <a:t>pour résoudre les problèmes.</a:t>
                      </a:r>
                    </a:p>
                    <a:p>
                      <a:pPr marL="342900" marR="0" lvl="0" indent="-342900" algn="l" rtl="0">
                        <a:lnSpc>
                          <a:spcPct val="100000"/>
                        </a:lnSpc>
                        <a:spcBef>
                          <a:spcPts val="0"/>
                        </a:spcBef>
                        <a:spcAft>
                          <a:spcPts val="1200"/>
                        </a:spcAft>
                        <a:buFont typeface="Symbol" panose="05050102010706020507" pitchFamily="18" charset="2"/>
                        <a:buChar char=""/>
                      </a:pPr>
                      <a:endParaRPr lang="fr-FR" sz="2400" dirty="0">
                        <a:solidFill>
                          <a:schemeClr val="tx1"/>
                        </a:solidFill>
                        <a:effectLst/>
                        <a:latin typeface="+mn-lt"/>
                        <a:ea typeface="Calibri" panose="020F0502020204030204" pitchFamily="34" charset="0"/>
                        <a:cs typeface="Calibri" panose="020F0502020204030204" pitchFamily="34" charset="0"/>
                      </a:endParaRPr>
                    </a:p>
                    <a:p>
                      <a:pPr marL="342900" marR="0" lvl="0" indent="-342900" algn="l" rtl="0">
                        <a:lnSpc>
                          <a:spcPct val="100000"/>
                        </a:lnSpc>
                        <a:spcBef>
                          <a:spcPts val="0"/>
                        </a:spcBef>
                        <a:spcAft>
                          <a:spcPts val="1200"/>
                        </a:spcAft>
                        <a:buFont typeface="Symbol" panose="05050102010706020507" pitchFamily="18" charset="2"/>
                        <a:buChar char=""/>
                      </a:pPr>
                      <a:r>
                        <a:rPr lang="fr-FR" sz="2400" b="0" i="0" u="none" baseline="0" dirty="0">
                          <a:solidFill>
                            <a:schemeClr val="tx1"/>
                          </a:solidFill>
                          <a:effectLst/>
                          <a:latin typeface="+mn-lt"/>
                          <a:ea typeface="Calibri" panose="020F0502020204030204" pitchFamily="34" charset="0"/>
                          <a:cs typeface="Calibri" panose="020F0502020204030204" pitchFamily="34" charset="0"/>
                        </a:rPr>
                        <a:t>Documenter correctement toute modification effectuée à la suite des processus de nettoyage des données et </a:t>
                      </a:r>
                      <a:r>
                        <a:rPr lang="fr-FR" sz="2400" b="0" i="0" u="none" baseline="0" dirty="0" smtClean="0">
                          <a:solidFill>
                            <a:schemeClr val="tx1"/>
                          </a:solidFill>
                          <a:effectLst/>
                          <a:latin typeface="+mn-lt"/>
                          <a:ea typeface="Calibri" panose="020F0502020204030204" pitchFamily="34" charset="0"/>
                          <a:cs typeface="Calibri" panose="020F0502020204030204" pitchFamily="34" charset="0"/>
                        </a:rPr>
                        <a:t>d’assurance </a:t>
                      </a:r>
                      <a:r>
                        <a:rPr lang="fr-FR" sz="2400" b="0" i="0" u="none" baseline="0" dirty="0">
                          <a:solidFill>
                            <a:schemeClr val="tx1"/>
                          </a:solidFill>
                          <a:effectLst/>
                          <a:latin typeface="+mn-lt"/>
                          <a:ea typeface="Calibri" panose="020F0502020204030204" pitchFamily="34" charset="0"/>
                          <a:cs typeface="Calibri" panose="020F0502020204030204" pitchFamily="34" charset="0"/>
                        </a:rPr>
                        <a:t>qualité.</a:t>
                      </a: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25109774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endParaRPr lang="fr-FR" altLang="en-US" sz="601" dirty="0">
              <a:solidFill>
                <a:srgbClr val="6C6463"/>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endParaRPr lang="fr-FR"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0" y="2"/>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Identification et résolution des problèmes courants VI</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3509169239"/>
              </p:ext>
            </p:extLst>
          </p:nvPr>
        </p:nvGraphicFramePr>
        <p:xfrm>
          <a:off x="48530" y="676276"/>
          <a:ext cx="12084143" cy="6120924"/>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xmlns="" val="2165578924"/>
                    </a:ext>
                  </a:extLst>
                </a:gridCol>
                <a:gridCol w="9794744">
                  <a:extLst>
                    <a:ext uri="{9D8B030D-6E8A-4147-A177-3AD203B41FA5}">
                      <a16:colId xmlns:a16="http://schemas.microsoft.com/office/drawing/2014/main" xmlns="" val="2253113547"/>
                    </a:ext>
                  </a:extLst>
                </a:gridCol>
              </a:tblGrid>
              <a:tr h="1476654">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b="0" i="0" u="none" baseline="0" dirty="0">
                          <a:effectLst/>
                          <a:latin typeface="+mn-lt"/>
                          <a:ea typeface="Calibri" panose="020F0502020204030204" pitchFamily="34" charset="0"/>
                          <a:cs typeface="Times New Roman" panose="02020603050405020304" pitchFamily="18" charset="0"/>
                        </a:rPr>
                        <a:t>Difficultés potentielles liées à la collecte des données</a:t>
                      </a:r>
                      <a:endParaRPr lang="fr-FR" sz="20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400" b="0" i="0" u="none" baseline="0" dirty="0">
                          <a:effectLst/>
                          <a:latin typeface="+mn-lt"/>
                          <a:ea typeface="Calibri" panose="020F0502020204030204" pitchFamily="34" charset="0"/>
                          <a:cs typeface="Times New Roman" panose="02020603050405020304" pitchFamily="18" charset="0"/>
                        </a:rPr>
                        <a:t>Solutions possibles</a:t>
                      </a:r>
                    </a:p>
                  </a:txBody>
                  <a:tcPr marL="55343" marR="55343" marT="7686" marB="7686"/>
                </a:tc>
                <a:extLst>
                  <a:ext uri="{0D108BD9-81ED-4DB2-BD59-A6C34878D82A}">
                    <a16:rowId xmlns:a16="http://schemas.microsoft.com/office/drawing/2014/main" xmlns="" val="2512221157"/>
                  </a:ext>
                </a:extLst>
              </a:tr>
              <a:tr h="4644270">
                <a:tc>
                  <a:txBody>
                    <a:bodyPr/>
                    <a:lstStyle/>
                    <a:p>
                      <a:pPr marL="0" marR="0" algn="l" rtl="0">
                        <a:lnSpc>
                          <a:spcPct val="107000"/>
                        </a:lnSpc>
                        <a:spcBef>
                          <a:spcPts val="0"/>
                        </a:spcBef>
                        <a:spcAft>
                          <a:spcPts val="0"/>
                        </a:spcAft>
                      </a:pPr>
                      <a:r>
                        <a:rPr lang="fr-FR" sz="1800" b="1" i="0" u="none" kern="1200" baseline="0" dirty="0">
                          <a:solidFill>
                            <a:schemeClr val="lt1"/>
                          </a:solidFill>
                          <a:effectLst/>
                          <a:latin typeface="+mn-lt"/>
                          <a:ea typeface="+mn-ea"/>
                          <a:cs typeface="+mn-cs"/>
                        </a:rPr>
                        <a:t>Méconnaissance du système de santé de la part des collecteurs de données</a:t>
                      </a:r>
                      <a:endParaRPr lang="fr-FR" sz="18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gn="l" rtl="0">
                        <a:lnSpc>
                          <a:spcPct val="100000"/>
                        </a:lnSpc>
                        <a:spcBef>
                          <a:spcPts val="0"/>
                        </a:spcBef>
                        <a:spcAft>
                          <a:spcPts val="1200"/>
                        </a:spcAft>
                        <a:buFont typeface="Symbol" panose="05050102010706020507" pitchFamily="18" charset="2"/>
                        <a:buChar char=""/>
                      </a:pPr>
                      <a:r>
                        <a:rPr lang="fr-FR" sz="2000" b="0" i="0" u="none" baseline="0" dirty="0">
                          <a:solidFill>
                            <a:schemeClr val="tx1"/>
                          </a:solidFill>
                          <a:effectLst/>
                          <a:latin typeface="+mn-lt"/>
                          <a:ea typeface="Calibri" panose="020F0502020204030204" pitchFamily="34" charset="0"/>
                          <a:cs typeface="Calibri" panose="020F0502020204030204" pitchFamily="34" charset="0"/>
                        </a:rPr>
                        <a:t>Faire appel à des collecteurs de données qui font déjà partie des acteurs de la chaîne </a:t>
                      </a:r>
                      <a:r>
                        <a:rPr lang="fr-FR" sz="2000" b="0" i="0" u="none" baseline="0" dirty="0" smtClean="0">
                          <a:solidFill>
                            <a:schemeClr val="tx1"/>
                          </a:solidFill>
                          <a:effectLst/>
                          <a:latin typeface="+mn-lt"/>
                          <a:ea typeface="Calibri" panose="020F0502020204030204" pitchFamily="34" charset="0"/>
                          <a:cs typeface="Calibri" panose="020F0502020204030204" pitchFamily="34" charset="0"/>
                        </a:rPr>
                        <a:t>d’approvisionnement </a:t>
                      </a:r>
                      <a:r>
                        <a:rPr lang="fr-FR" sz="2000" b="0" i="0" u="none" baseline="0" dirty="0">
                          <a:solidFill>
                            <a:schemeClr val="tx1"/>
                          </a:solidFill>
                          <a:effectLst/>
                          <a:latin typeface="+mn-lt"/>
                          <a:ea typeface="Calibri" panose="020F0502020204030204" pitchFamily="34" charset="0"/>
                          <a:cs typeface="Calibri" panose="020F0502020204030204" pitchFamily="34" charset="0"/>
                        </a:rPr>
                        <a:t>du pays et en connaissent le système de santé, à condition </a:t>
                      </a:r>
                      <a:r>
                        <a:rPr lang="fr-FR" sz="2000" b="0" i="0" u="none" baseline="0" dirty="0" smtClean="0">
                          <a:solidFill>
                            <a:schemeClr val="tx1"/>
                          </a:solidFill>
                          <a:effectLst/>
                          <a:latin typeface="+mn-lt"/>
                          <a:ea typeface="Calibri" panose="020F0502020204030204" pitchFamily="34" charset="0"/>
                          <a:cs typeface="Calibri" panose="020F0502020204030204" pitchFamily="34" charset="0"/>
                        </a:rPr>
                        <a:t>qu’ils </a:t>
                      </a:r>
                      <a:r>
                        <a:rPr lang="fr-FR" sz="2000" b="0" i="0" u="none" baseline="0" dirty="0">
                          <a:solidFill>
                            <a:schemeClr val="tx1"/>
                          </a:solidFill>
                          <a:effectLst/>
                          <a:latin typeface="+mn-lt"/>
                          <a:ea typeface="Calibri" panose="020F0502020204030204" pitchFamily="34" charset="0"/>
                          <a:cs typeface="Calibri" panose="020F0502020204030204" pitchFamily="34" charset="0"/>
                        </a:rPr>
                        <a:t>soient affectés en dehors de leur région ou de leur environnement de travail (afin </a:t>
                      </a:r>
                      <a:r>
                        <a:rPr lang="fr-FR" sz="2000" b="0" i="0" u="none" baseline="0" dirty="0" smtClean="0">
                          <a:solidFill>
                            <a:schemeClr val="tx1"/>
                          </a:solidFill>
                          <a:effectLst/>
                          <a:latin typeface="+mn-lt"/>
                          <a:ea typeface="Calibri" panose="020F0502020204030204" pitchFamily="34" charset="0"/>
                          <a:cs typeface="Calibri" panose="020F0502020204030204" pitchFamily="34" charset="0"/>
                        </a:rPr>
                        <a:t>d’éviter </a:t>
                      </a:r>
                      <a:r>
                        <a:rPr lang="fr-FR" sz="2000" b="0" i="0" u="none" baseline="0" dirty="0">
                          <a:solidFill>
                            <a:schemeClr val="tx1"/>
                          </a:solidFill>
                          <a:effectLst/>
                          <a:latin typeface="+mn-lt"/>
                          <a:ea typeface="Calibri" panose="020F0502020204030204" pitchFamily="34" charset="0"/>
                          <a:cs typeface="Calibri" panose="020F0502020204030204" pitchFamily="34" charset="0"/>
                        </a:rPr>
                        <a:t>tout biais).</a:t>
                      </a:r>
                    </a:p>
                    <a:p>
                      <a:pPr marL="342900" marR="0" lvl="0" indent="-342900" algn="l" rtl="0">
                        <a:lnSpc>
                          <a:spcPct val="100000"/>
                        </a:lnSpc>
                        <a:spcBef>
                          <a:spcPts val="0"/>
                        </a:spcBef>
                        <a:spcAft>
                          <a:spcPts val="1200"/>
                        </a:spcAft>
                        <a:buFont typeface="Symbol" panose="05050102010706020507" pitchFamily="18" charset="2"/>
                        <a:buChar char=""/>
                      </a:pPr>
                      <a:r>
                        <a:rPr lang="fr-FR" sz="2000" b="0" i="0" u="none" baseline="0" dirty="0">
                          <a:solidFill>
                            <a:schemeClr val="tx1"/>
                          </a:solidFill>
                          <a:effectLst/>
                          <a:latin typeface="+mn-lt"/>
                          <a:ea typeface="Calibri" panose="020F0502020204030204" pitchFamily="34" charset="0"/>
                          <a:cs typeface="Calibri" panose="020F0502020204030204" pitchFamily="34" charset="0"/>
                        </a:rPr>
                        <a:t>Veiller à la bonne formation des collecteurs de données et à leur prise en main de tous les outils facilitant la collecte des données de capacité et des KPI.</a:t>
                      </a:r>
                    </a:p>
                    <a:p>
                      <a:pPr marL="342900" marR="0" lvl="0" indent="-342900" algn="l" rtl="0">
                        <a:lnSpc>
                          <a:spcPct val="100000"/>
                        </a:lnSpc>
                        <a:spcBef>
                          <a:spcPts val="0"/>
                        </a:spcBef>
                        <a:spcAft>
                          <a:spcPts val="1200"/>
                        </a:spcAft>
                        <a:buFont typeface="Symbol" panose="05050102010706020507" pitchFamily="18" charset="2"/>
                        <a:buChar char=""/>
                      </a:pPr>
                      <a:r>
                        <a:rPr lang="fr-FR" sz="2000" b="0" i="0" u="none" baseline="0" dirty="0" smtClean="0">
                          <a:solidFill>
                            <a:schemeClr val="tx1"/>
                          </a:solidFill>
                          <a:effectLst/>
                          <a:latin typeface="+mn-lt"/>
                          <a:ea typeface="Calibri" panose="020F0502020204030204" pitchFamily="34" charset="0"/>
                          <a:cs typeface="Calibri" panose="020F0502020204030204" pitchFamily="34" charset="0"/>
                        </a:rPr>
                        <a:t>S’assurer </a:t>
                      </a:r>
                      <a:r>
                        <a:rPr lang="fr-FR" sz="2000" b="0" i="0" u="none" baseline="0" dirty="0">
                          <a:solidFill>
                            <a:schemeClr val="tx1"/>
                          </a:solidFill>
                          <a:effectLst/>
                          <a:latin typeface="+mn-lt"/>
                          <a:ea typeface="Calibri" panose="020F0502020204030204" pitchFamily="34" charset="0"/>
                          <a:cs typeface="Calibri" panose="020F0502020204030204" pitchFamily="34" charset="0"/>
                        </a:rPr>
                        <a:t>que les évaluateurs </a:t>
                      </a:r>
                    </a:p>
                    <a:p>
                      <a:pPr marL="800100" marR="0" lvl="0" indent="-438150" algn="l" rtl="0">
                        <a:lnSpc>
                          <a:spcPct val="100000"/>
                        </a:lnSpc>
                        <a:spcBef>
                          <a:spcPts val="0"/>
                        </a:spcBef>
                        <a:spcAft>
                          <a:spcPts val="1200"/>
                        </a:spcAft>
                        <a:buFont typeface="Wingdings" panose="05000000000000000000" pitchFamily="2" charset="2"/>
                        <a:buChar char="ü"/>
                        <a:tabLst/>
                      </a:pPr>
                      <a:r>
                        <a:rPr lang="fr-FR" sz="2000" b="0" i="0" u="none" baseline="0" dirty="0">
                          <a:solidFill>
                            <a:schemeClr val="tx1"/>
                          </a:solidFill>
                          <a:effectLst/>
                          <a:latin typeface="+mn-lt"/>
                          <a:ea typeface="Calibri" panose="020F0502020204030204" pitchFamily="34" charset="0"/>
                          <a:cs typeface="Calibri" panose="020F0502020204030204" pitchFamily="34" charset="0"/>
                        </a:rPr>
                        <a:t>Disposent de tous les outils et moyens nécessaires à </a:t>
                      </a:r>
                      <a:r>
                        <a:rPr lang="fr-FR" sz="2000" b="0" i="0" u="none" baseline="0" dirty="0" smtClean="0">
                          <a:solidFill>
                            <a:schemeClr val="tx1"/>
                          </a:solidFill>
                          <a:effectLst/>
                          <a:latin typeface="+mn-lt"/>
                          <a:ea typeface="Calibri" panose="020F0502020204030204" pitchFamily="34" charset="0"/>
                          <a:cs typeface="Calibri" panose="020F0502020204030204" pitchFamily="34" charset="0"/>
                        </a:rPr>
                        <a:t>l’évaluation</a:t>
                      </a:r>
                      <a:r>
                        <a:rPr lang="fr-FR" sz="2000" b="0" i="0" u="none" baseline="0" dirty="0">
                          <a:solidFill>
                            <a:schemeClr val="tx1"/>
                          </a:solidFill>
                          <a:effectLst/>
                          <a:latin typeface="+mn-lt"/>
                          <a:ea typeface="Calibri" panose="020F0502020204030204" pitchFamily="34" charset="0"/>
                          <a:cs typeface="Calibri" panose="020F0502020204030204" pitchFamily="34" charset="0"/>
                        </a:rPr>
                        <a:t> : listes de contrôle, listes de vérification physique, guides et instructions, glossaire, préparatifs de leur déplacement et itinéraire. </a:t>
                      </a:r>
                    </a:p>
                    <a:p>
                      <a:pPr marL="800100" marR="0" lvl="0" indent="-438150" algn="l" rtl="0">
                        <a:lnSpc>
                          <a:spcPct val="100000"/>
                        </a:lnSpc>
                        <a:spcBef>
                          <a:spcPts val="0"/>
                        </a:spcBef>
                        <a:spcAft>
                          <a:spcPts val="1200"/>
                        </a:spcAft>
                        <a:buFont typeface="Wingdings" panose="05000000000000000000" pitchFamily="2" charset="2"/>
                        <a:buChar char="ü"/>
                        <a:tabLst/>
                      </a:pPr>
                      <a:r>
                        <a:rPr lang="fr-FR" sz="2000" b="0" i="0" u="none" baseline="0" dirty="0">
                          <a:solidFill>
                            <a:schemeClr val="tx1"/>
                          </a:solidFill>
                          <a:effectLst/>
                          <a:latin typeface="+mn-lt"/>
                          <a:ea typeface="Calibri" panose="020F0502020204030204" pitchFamily="34" charset="0"/>
                          <a:cs typeface="Calibri" panose="020F0502020204030204" pitchFamily="34" charset="0"/>
                        </a:rPr>
                        <a:t>Organisent des réunions </a:t>
                      </a:r>
                      <a:r>
                        <a:rPr lang="fr-FR" sz="2000" b="0" i="0" u="none" baseline="0" dirty="0" smtClean="0">
                          <a:solidFill>
                            <a:schemeClr val="tx1"/>
                          </a:solidFill>
                          <a:effectLst/>
                          <a:latin typeface="+mn-lt"/>
                          <a:ea typeface="Calibri" panose="020F0502020204030204" pitchFamily="34" charset="0"/>
                          <a:cs typeface="Calibri" panose="020F0502020204030204" pitchFamily="34" charset="0"/>
                        </a:rPr>
                        <a:t>d’accueil </a:t>
                      </a:r>
                      <a:r>
                        <a:rPr lang="fr-FR" sz="2000" b="0" i="0" u="none" baseline="0" dirty="0">
                          <a:solidFill>
                            <a:schemeClr val="tx1"/>
                          </a:solidFill>
                          <a:effectLst/>
                          <a:latin typeface="+mn-lt"/>
                          <a:ea typeface="Calibri" panose="020F0502020204030204" pitchFamily="34" charset="0"/>
                          <a:cs typeface="Calibri" panose="020F0502020204030204" pitchFamily="34" charset="0"/>
                        </a:rPr>
                        <a:t>et de présentation avec le personnel du site et demandent à ce que les personnes concernées et compétentes participent aux entretiens.</a:t>
                      </a: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38399264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1313" name="Date Placeholder 2">
            <a:extLst>
              <a:ext uri="{FF2B5EF4-FFF2-40B4-BE49-F238E27FC236}">
                <a16:creationId xmlns:a16="http://schemas.microsoft.com/office/drawing/2014/main" xmlns="" id="{63EDC6AF-2F2A-4BC9-B977-24F22908DBF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33B31046-1723-4813-8BD0-969AC8651E69}"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41314" name="Footer Placeholder 3">
            <a:extLst>
              <a:ext uri="{FF2B5EF4-FFF2-40B4-BE49-F238E27FC236}">
                <a16:creationId xmlns:a16="http://schemas.microsoft.com/office/drawing/2014/main" xmlns="" id="{A3B1B06B-B58E-419A-9900-094BCA856CD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41315" name="Slide Number Placeholder 4">
            <a:extLst>
              <a:ext uri="{FF2B5EF4-FFF2-40B4-BE49-F238E27FC236}">
                <a16:creationId xmlns:a16="http://schemas.microsoft.com/office/drawing/2014/main" xmlns="" id="{237FE9FF-5822-4EE7-9DA9-B5D5C7A8491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E49285CD-86DE-46DA-8D7A-60400CADD798}" type="slidenum">
              <a:rPr sz="601">
                <a:solidFill>
                  <a:srgbClr val="6C6463"/>
                </a:solidFill>
                <a:latin typeface="Gill Sans MT" panose="020B0502020104020203" pitchFamily="34" charset="0"/>
              </a:rPr>
              <a:pPr defTabSz="604738"/>
              <a:t>12</a:t>
            </a:fld>
            <a:endParaRPr lang="fr-FR" altLang="en-US" sz="601" dirty="0">
              <a:solidFill>
                <a:srgbClr val="6C6463"/>
              </a:solidFill>
              <a:latin typeface="Gill Sans MT" panose="020B0502020104020203" pitchFamily="34" charset="0"/>
            </a:endParaRPr>
          </a:p>
        </p:txBody>
      </p:sp>
      <p:sp>
        <p:nvSpPr>
          <p:cNvPr id="141316" name="Title 5">
            <a:extLst>
              <a:ext uri="{FF2B5EF4-FFF2-40B4-BE49-F238E27FC236}">
                <a16:creationId xmlns:a16="http://schemas.microsoft.com/office/drawing/2014/main" xmlns="" id="{75511791-277C-4EF6-B10D-D7F0D774BF24}"/>
              </a:ext>
            </a:extLst>
          </p:cNvPr>
          <p:cNvSpPr>
            <a:spLocks noGrp="1"/>
          </p:cNvSpPr>
          <p:nvPr>
            <p:ph type="title"/>
          </p:nvPr>
        </p:nvSpPr>
        <p:spPr>
          <a:xfrm>
            <a:off x="0" y="104474"/>
            <a:ext cx="12192000" cy="580800"/>
          </a:xfrm>
        </p:spPr>
        <p:txBody>
          <a:bodyPr/>
          <a:lstStyle/>
          <a:p>
            <a:pPr algn="ctr" rtl="0"/>
            <a:r>
              <a:rPr lang="fr-FR" b="1" i="0" u="none" baseline="0" dirty="0">
                <a:latin typeface="Gill Sans MT" panose="020B0502020104020203" pitchFamily="34" charset="0"/>
                <a:cs typeface="Gill Sans MT" panose="020B0502020104020203" pitchFamily="34" charset="0"/>
              </a:rPr>
              <a:t>Identification et résolution des problèmes courants VII</a:t>
            </a:r>
          </a:p>
        </p:txBody>
      </p:sp>
      <p:graphicFrame>
        <p:nvGraphicFramePr>
          <p:cNvPr id="4" name="Content Placeholder 3">
            <a:extLst>
              <a:ext uri="{FF2B5EF4-FFF2-40B4-BE49-F238E27FC236}">
                <a16:creationId xmlns:a16="http://schemas.microsoft.com/office/drawing/2014/main" xmlns="" id="{4F12A14B-46D8-492B-A5D2-12F44EFBD17B}"/>
              </a:ext>
            </a:extLst>
          </p:cNvPr>
          <p:cNvGraphicFramePr>
            <a:graphicFrameLocks noGrp="1"/>
          </p:cNvGraphicFramePr>
          <p:nvPr>
            <p:ph idx="1"/>
            <p:extLst>
              <p:ext uri="{D42A27DB-BD31-4B8C-83A1-F6EECF244321}">
                <p14:modId xmlns:p14="http://schemas.microsoft.com/office/powerpoint/2010/main" val="180290733"/>
              </p:ext>
            </p:extLst>
          </p:nvPr>
        </p:nvGraphicFramePr>
        <p:xfrm>
          <a:off x="188918" y="685273"/>
          <a:ext cx="11727772" cy="5960000"/>
        </p:xfrm>
        <a:graphic>
          <a:graphicData uri="http://schemas.openxmlformats.org/drawingml/2006/table">
            <a:tbl>
              <a:tblPr/>
              <a:tblGrid>
                <a:gridCol w="5413141">
                  <a:extLst>
                    <a:ext uri="{9D8B030D-6E8A-4147-A177-3AD203B41FA5}">
                      <a16:colId xmlns:a16="http://schemas.microsoft.com/office/drawing/2014/main" xmlns="" val="20000"/>
                    </a:ext>
                  </a:extLst>
                </a:gridCol>
                <a:gridCol w="6314631">
                  <a:extLst>
                    <a:ext uri="{9D8B030D-6E8A-4147-A177-3AD203B41FA5}">
                      <a16:colId xmlns:a16="http://schemas.microsoft.com/office/drawing/2014/main" xmlns="" val="20001"/>
                    </a:ext>
                  </a:extLst>
                </a:gridCol>
              </a:tblGrid>
              <a:tr h="334791">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800" b="1" i="0" u="none" strike="noStrike" cap="none" normalizeH="0" baseline="0" dirty="0">
                          <a:ln>
                            <a:noFill/>
                          </a:ln>
                          <a:solidFill>
                            <a:srgbClr val="FFFFFF"/>
                          </a:solidFill>
                          <a:effectLst/>
                          <a:latin typeface="Gill Sans MT" charset="0"/>
                        </a:rPr>
                        <a:t>Risque</a:t>
                      </a:r>
                      <a:endParaRPr kumimoji="0" lang="fr-FR" altLang="x-none" sz="1800" b="1"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800" b="1" i="0" u="none" strike="noStrike" cap="none" normalizeH="0" baseline="0">
                          <a:ln>
                            <a:noFill/>
                          </a:ln>
                          <a:solidFill>
                            <a:srgbClr val="FFFFFF"/>
                          </a:solidFill>
                          <a:effectLst/>
                          <a:latin typeface="Gill Sans MT" charset="0"/>
                        </a:rPr>
                        <a:t>Atténuation</a:t>
                      </a:r>
                      <a:endParaRPr kumimoji="0" lang="fr-FR" altLang="x-none" sz="1800" b="1"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4017509">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FFFFFF"/>
                          </a:solidFill>
                          <a:effectLst/>
                          <a:latin typeface="Gill Sans MT" charset="0"/>
                        </a:rPr>
                        <a:t>Le temps passé sur chaque site est insuffisant.</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000000"/>
                          </a:solidFill>
                          <a:effectLst/>
                          <a:latin typeface="Gill Sans MT" charset="0"/>
                        </a:rPr>
                        <a:t>Prévoir un nombre suffisant de collecteurs de données : généralement 2 à 3 par équipe (le premier mène les entretiens sur la capacité, le deuxième collecte les données KPI). En général, prévoir de visiter un site par jour afin de prendre en compte les temps de trajet, </a:t>
                      </a:r>
                      <a:r>
                        <a:rPr kumimoji="0" lang="fr-FR" sz="2000" b="0" i="0" u="none" strike="noStrike" cap="none" normalizeH="0" baseline="0" dirty="0" smtClean="0">
                          <a:ln>
                            <a:noFill/>
                          </a:ln>
                          <a:solidFill>
                            <a:srgbClr val="000000"/>
                          </a:solidFill>
                          <a:effectLst/>
                          <a:latin typeface="Gill Sans MT" charset="0"/>
                        </a:rPr>
                        <a:t>d’attente </a:t>
                      </a:r>
                      <a:r>
                        <a:rPr kumimoji="0" lang="fr-FR" sz="2000" b="0" i="0" u="none" strike="noStrike" cap="none" normalizeH="0" baseline="0" dirty="0">
                          <a:ln>
                            <a:noFill/>
                          </a:ln>
                          <a:solidFill>
                            <a:srgbClr val="000000"/>
                          </a:solidFill>
                          <a:effectLst/>
                          <a:latin typeface="Gill Sans MT" charset="0"/>
                        </a:rPr>
                        <a:t>ainsi que les imprévus. Dresser une liste facile à gérer de produits traceurs (de 8 à 12). Ne pas en prévoir plus au risque de ralentir la collecte des données. </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10001"/>
                  </a:ext>
                </a:extLst>
              </a:tr>
              <a:tr h="160770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a:ln>
                            <a:noFill/>
                          </a:ln>
                          <a:solidFill>
                            <a:srgbClr val="FFFFFF"/>
                          </a:solidFill>
                          <a:effectLst/>
                          <a:latin typeface="Gill Sans MT" charset="0"/>
                        </a:rPr>
                        <a:t>Le temps pour visiter tous les sites est insuffisant.</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000000"/>
                          </a:solidFill>
                          <a:effectLst/>
                          <a:latin typeface="Gill Sans MT" charset="0"/>
                        </a:rPr>
                        <a:t>Prévoir suffisamment de temps pour pouvoir visiter </a:t>
                      </a:r>
                      <a:r>
                        <a:rPr kumimoji="0" lang="fr-FR" sz="2000" b="0" i="0" u="none" strike="noStrike" cap="none" normalizeH="0" baseline="0" dirty="0" smtClean="0">
                          <a:ln>
                            <a:noFill/>
                          </a:ln>
                          <a:solidFill>
                            <a:srgbClr val="000000"/>
                          </a:solidFill>
                          <a:effectLst/>
                          <a:latin typeface="Gill Sans MT" charset="0"/>
                        </a:rPr>
                        <a:t>l’ensemble </a:t>
                      </a:r>
                      <a:r>
                        <a:rPr kumimoji="0" lang="fr-FR" sz="2000" b="0" i="0" u="none" strike="noStrike" cap="none" normalizeH="0" baseline="0" dirty="0">
                          <a:ln>
                            <a:noFill/>
                          </a:ln>
                          <a:solidFill>
                            <a:srgbClr val="000000"/>
                          </a:solidFill>
                          <a:effectLst/>
                          <a:latin typeface="Gill Sans MT" charset="0"/>
                        </a:rPr>
                        <a:t>des sites inclus dans </a:t>
                      </a:r>
                      <a:r>
                        <a:rPr kumimoji="0" lang="fr-FR" sz="2000" b="0" i="0" u="none" strike="noStrike" cap="none" normalizeH="0" baseline="0" dirty="0" smtClean="0">
                          <a:ln>
                            <a:noFill/>
                          </a:ln>
                          <a:solidFill>
                            <a:srgbClr val="000000"/>
                          </a:solidFill>
                          <a:effectLst/>
                          <a:latin typeface="Gill Sans MT" charset="0"/>
                        </a:rPr>
                        <a:t>l’échantillon</a:t>
                      </a:r>
                      <a:r>
                        <a:rPr kumimoji="0" lang="fr-FR" sz="2000" b="0" i="0" u="none" strike="noStrike" cap="none" normalizeH="0" baseline="0" dirty="0">
                          <a:ln>
                            <a:noFill/>
                          </a:ln>
                          <a:solidFill>
                            <a:srgbClr val="000000"/>
                          </a:solidFill>
                          <a:effectLst/>
                          <a:latin typeface="Gill Sans MT" charset="0"/>
                        </a:rPr>
                        <a:t>. Impliquer les établissements de santé dans la planification : ils connaissent la région et les lieux. Vérifier à </a:t>
                      </a:r>
                      <a:r>
                        <a:rPr kumimoji="0" lang="fr-FR" sz="2000" b="0" i="0" u="none" strike="noStrike" cap="none" normalizeH="0" baseline="0" dirty="0" smtClean="0">
                          <a:ln>
                            <a:noFill/>
                          </a:ln>
                          <a:solidFill>
                            <a:srgbClr val="000000"/>
                          </a:solidFill>
                          <a:effectLst/>
                          <a:latin typeface="Gill Sans MT" charset="0"/>
                        </a:rPr>
                        <a:t>l’avance </a:t>
                      </a:r>
                      <a:r>
                        <a:rPr kumimoji="0" lang="fr-FR" sz="2000" b="0" i="0" u="none" strike="noStrike" cap="none" normalizeH="0" baseline="0" dirty="0">
                          <a:ln>
                            <a:noFill/>
                          </a:ln>
                          <a:solidFill>
                            <a:srgbClr val="000000"/>
                          </a:solidFill>
                          <a:effectLst/>
                          <a:latin typeface="Gill Sans MT" charset="0"/>
                        </a:rPr>
                        <a:t>que le nombre </a:t>
                      </a:r>
                      <a:r>
                        <a:rPr kumimoji="0" lang="fr-FR" sz="2000" b="0" i="0" u="none" strike="noStrike" cap="none" normalizeH="0" baseline="0" dirty="0" smtClean="0">
                          <a:ln>
                            <a:noFill/>
                          </a:ln>
                          <a:solidFill>
                            <a:srgbClr val="000000"/>
                          </a:solidFill>
                          <a:effectLst/>
                          <a:latin typeface="Gill Sans MT" charset="0"/>
                        </a:rPr>
                        <a:t>d’équipes </a:t>
                      </a:r>
                      <a:r>
                        <a:rPr kumimoji="0" lang="fr-FR" sz="2000" b="0" i="0" u="none" strike="noStrike" cap="none" normalizeH="0" baseline="0" dirty="0">
                          <a:ln>
                            <a:noFill/>
                          </a:ln>
                          <a:solidFill>
                            <a:srgbClr val="000000"/>
                          </a:solidFill>
                          <a:effectLst/>
                          <a:latin typeface="Gill Sans MT" charset="0"/>
                        </a:rPr>
                        <a:t>suffit.</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5794973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61" name="Date Placeholder 2">
            <a:extLst>
              <a:ext uri="{FF2B5EF4-FFF2-40B4-BE49-F238E27FC236}">
                <a16:creationId xmlns:a16="http://schemas.microsoft.com/office/drawing/2014/main" xmlns="" id="{22829AB0-F393-484B-9153-95EF401857DF}"/>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7705F712-44ED-4BF0-8EBB-36AFD1087C53}"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43362" name="Footer Placeholder 3">
            <a:extLst>
              <a:ext uri="{FF2B5EF4-FFF2-40B4-BE49-F238E27FC236}">
                <a16:creationId xmlns:a16="http://schemas.microsoft.com/office/drawing/2014/main" xmlns="" id="{8AF2607B-6677-49CA-BCA1-FE953783A99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43363" name="Slide Number Placeholder 4">
            <a:extLst>
              <a:ext uri="{FF2B5EF4-FFF2-40B4-BE49-F238E27FC236}">
                <a16:creationId xmlns:a16="http://schemas.microsoft.com/office/drawing/2014/main" xmlns="" id="{C87C7283-4A9C-4F16-8304-6B0DEEC60CB6}"/>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322F27D3-B60C-48A8-BDCA-457AD17163EE}" type="slidenum">
              <a:rPr sz="601">
                <a:solidFill>
                  <a:srgbClr val="6C6463"/>
                </a:solidFill>
                <a:latin typeface="Gill Sans MT" panose="020B0502020104020203" pitchFamily="34" charset="0"/>
              </a:rPr>
              <a:pPr defTabSz="604738"/>
              <a:t>13</a:t>
            </a:fld>
            <a:endParaRPr lang="fr-FR" altLang="en-US" sz="601" dirty="0">
              <a:solidFill>
                <a:srgbClr val="6C6463"/>
              </a:solidFill>
              <a:latin typeface="Gill Sans MT" panose="020B0502020104020203" pitchFamily="34" charset="0"/>
            </a:endParaRPr>
          </a:p>
        </p:txBody>
      </p:sp>
      <p:sp>
        <p:nvSpPr>
          <p:cNvPr id="143364" name="Title 5">
            <a:extLst>
              <a:ext uri="{FF2B5EF4-FFF2-40B4-BE49-F238E27FC236}">
                <a16:creationId xmlns:a16="http://schemas.microsoft.com/office/drawing/2014/main" xmlns="" id="{FFC94210-7AB8-4DD2-A200-9D2F0D0F01CA}"/>
              </a:ext>
            </a:extLst>
          </p:cNvPr>
          <p:cNvSpPr>
            <a:spLocks noGrp="1"/>
          </p:cNvSpPr>
          <p:nvPr>
            <p:ph type="title"/>
          </p:nvPr>
        </p:nvSpPr>
        <p:spPr>
          <a:xfrm>
            <a:off x="0" y="192440"/>
            <a:ext cx="12192000" cy="580800"/>
          </a:xfrm>
        </p:spPr>
        <p:txBody>
          <a:bodyPr/>
          <a:lstStyle/>
          <a:p>
            <a:pPr algn="ctr" rtl="0"/>
            <a:r>
              <a:rPr lang="fr-FR" b="1" i="0" u="none" baseline="0" dirty="0">
                <a:latin typeface="Gill Sans MT" panose="020B0502020104020203" pitchFamily="34" charset="0"/>
                <a:cs typeface="Gill Sans MT" panose="020B0502020104020203" pitchFamily="34" charset="0"/>
              </a:rPr>
              <a:t>Identification et résolution des problèmes courants VIII</a:t>
            </a:r>
          </a:p>
        </p:txBody>
      </p:sp>
      <p:graphicFrame>
        <p:nvGraphicFramePr>
          <p:cNvPr id="4" name="Content Placeholder 3">
            <a:extLst>
              <a:ext uri="{FF2B5EF4-FFF2-40B4-BE49-F238E27FC236}">
                <a16:creationId xmlns:a16="http://schemas.microsoft.com/office/drawing/2014/main" xmlns="" id="{71DF594D-ED1B-4CED-92D2-DF3B81AE06D0}"/>
              </a:ext>
            </a:extLst>
          </p:cNvPr>
          <p:cNvGraphicFramePr>
            <a:graphicFrameLocks noGrp="1"/>
          </p:cNvGraphicFramePr>
          <p:nvPr>
            <p:ph idx="1"/>
            <p:extLst>
              <p:ext uri="{D42A27DB-BD31-4B8C-83A1-F6EECF244321}">
                <p14:modId xmlns:p14="http://schemas.microsoft.com/office/powerpoint/2010/main" val="1048261929"/>
              </p:ext>
            </p:extLst>
          </p:nvPr>
        </p:nvGraphicFramePr>
        <p:xfrm>
          <a:off x="253712" y="773240"/>
          <a:ext cx="11630583" cy="5984205"/>
        </p:xfrm>
        <a:graphic>
          <a:graphicData uri="http://schemas.openxmlformats.org/drawingml/2006/table">
            <a:tbl>
              <a:tblPr/>
              <a:tblGrid>
                <a:gridCol w="4232563">
                  <a:extLst>
                    <a:ext uri="{9D8B030D-6E8A-4147-A177-3AD203B41FA5}">
                      <a16:colId xmlns:a16="http://schemas.microsoft.com/office/drawing/2014/main" xmlns="" val="20000"/>
                    </a:ext>
                  </a:extLst>
                </a:gridCol>
                <a:gridCol w="7398020">
                  <a:extLst>
                    <a:ext uri="{9D8B030D-6E8A-4147-A177-3AD203B41FA5}">
                      <a16:colId xmlns:a16="http://schemas.microsoft.com/office/drawing/2014/main" xmlns="" val="20001"/>
                    </a:ext>
                  </a:extLst>
                </a:gridCol>
              </a:tblGrid>
              <a:tr h="356712">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800" b="0" i="0" u="none" strike="noStrike" cap="none" normalizeH="0" baseline="0" dirty="0">
                          <a:ln>
                            <a:noFill/>
                          </a:ln>
                          <a:solidFill>
                            <a:srgbClr val="FFFFFF"/>
                          </a:solidFill>
                          <a:effectLst/>
                          <a:latin typeface="Gill Sans MT" charset="0"/>
                        </a:rPr>
                        <a:t>Risque</a:t>
                      </a:r>
                      <a:endParaRPr kumimoji="0" lang="fr-FR" altLang="x-none" sz="18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800" b="0" i="0" u="none" strike="noStrike" cap="none" normalizeH="0" baseline="0">
                          <a:ln>
                            <a:noFill/>
                          </a:ln>
                          <a:solidFill>
                            <a:srgbClr val="FFFFFF"/>
                          </a:solidFill>
                          <a:effectLst/>
                          <a:latin typeface="Gill Sans MT" charset="0"/>
                        </a:rPr>
                        <a:t>Atténuation</a:t>
                      </a:r>
                      <a:endParaRPr kumimoji="0" lang="fr-FR" altLang="x-none" sz="18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1774995">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FFFFFF"/>
                          </a:solidFill>
                          <a:effectLst/>
                          <a:latin typeface="Gill Sans MT" charset="0"/>
                        </a:rPr>
                        <a:t>Les collecteurs de données connaissent mal le système de santé</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000000"/>
                          </a:solidFill>
                          <a:effectLst/>
                          <a:latin typeface="Gill Sans MT" charset="0"/>
                        </a:rPr>
                        <a:t>Faire appel à des collecteurs de données qui connaissent le système de santé du pays (pharmaciens du district ou autre personnel </a:t>
                      </a:r>
                      <a:r>
                        <a:rPr kumimoji="0" lang="fr-FR" sz="2000" b="0" i="0" u="none" strike="noStrike" cap="none" normalizeH="0" baseline="0" dirty="0" smtClean="0">
                          <a:ln>
                            <a:noFill/>
                          </a:ln>
                          <a:solidFill>
                            <a:srgbClr val="000000"/>
                          </a:solidFill>
                          <a:effectLst/>
                          <a:latin typeface="Gill Sans MT" charset="0"/>
                        </a:rPr>
                        <a:t>d’encadrement</a:t>
                      </a:r>
                      <a:r>
                        <a:rPr kumimoji="0" lang="fr-FR" sz="2000" b="0" i="0" u="none" strike="noStrike" cap="none" normalizeH="0" baseline="0" dirty="0">
                          <a:ln>
                            <a:noFill/>
                          </a:ln>
                          <a:solidFill>
                            <a:srgbClr val="000000"/>
                          </a:solidFill>
                          <a:effectLst/>
                          <a:latin typeface="Gill Sans MT" charset="0"/>
                        </a:rPr>
                        <a:t>).</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10001"/>
                  </a:ext>
                </a:extLst>
              </a:tr>
              <a:tr h="3852498">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FFFFFF"/>
                          </a:solidFill>
                          <a:effectLst/>
                          <a:latin typeface="Gill Sans MT" charset="0"/>
                        </a:rPr>
                        <a:t>Le personnel </a:t>
                      </a:r>
                      <a:r>
                        <a:rPr kumimoji="0" lang="fr-FR" sz="2000" b="0" i="0" u="none" strike="noStrike" cap="none" normalizeH="0" baseline="0" dirty="0" smtClean="0">
                          <a:ln>
                            <a:noFill/>
                          </a:ln>
                          <a:solidFill>
                            <a:srgbClr val="FFFFFF"/>
                          </a:solidFill>
                          <a:effectLst/>
                          <a:latin typeface="Gill Sans MT" charset="0"/>
                        </a:rPr>
                        <a:t>n’est </a:t>
                      </a:r>
                      <a:r>
                        <a:rPr kumimoji="0" lang="fr-FR" sz="2000" b="0" i="0" u="none" strike="noStrike" cap="none" normalizeH="0" baseline="0" dirty="0">
                          <a:ln>
                            <a:noFill/>
                          </a:ln>
                          <a:solidFill>
                            <a:srgbClr val="FFFFFF"/>
                          </a:solidFill>
                          <a:effectLst/>
                          <a:latin typeface="Gill Sans MT" charset="0"/>
                        </a:rPr>
                        <a:t>pas prévenu à </a:t>
                      </a:r>
                      <a:r>
                        <a:rPr kumimoji="0" lang="fr-FR" sz="2000" b="0" i="0" u="none" strike="noStrike" cap="none" normalizeH="0" baseline="0" dirty="0" smtClean="0">
                          <a:ln>
                            <a:noFill/>
                          </a:ln>
                          <a:solidFill>
                            <a:srgbClr val="FFFFFF"/>
                          </a:solidFill>
                          <a:effectLst/>
                          <a:latin typeface="Gill Sans MT" charset="0"/>
                        </a:rPr>
                        <a:t>l’avance </a:t>
                      </a:r>
                      <a:r>
                        <a:rPr kumimoji="0" lang="fr-FR" sz="2000" b="0" i="0" u="none" strike="noStrike" cap="none" normalizeH="0" baseline="0" dirty="0">
                          <a:ln>
                            <a:noFill/>
                          </a:ln>
                          <a:solidFill>
                            <a:srgbClr val="FFFFFF"/>
                          </a:solidFill>
                          <a:effectLst/>
                          <a:latin typeface="Gill Sans MT" charset="0"/>
                        </a:rPr>
                        <a:t>de la visite.</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000000"/>
                          </a:solidFill>
                          <a:effectLst/>
                          <a:latin typeface="Gill Sans MT" charset="0"/>
                        </a:rPr>
                        <a:t>Si la procédure standard consiste à avertir à </a:t>
                      </a:r>
                      <a:r>
                        <a:rPr kumimoji="0" lang="fr-FR" sz="2000" b="0" i="0" u="none" strike="noStrike" cap="none" normalizeH="0" baseline="0" dirty="0" smtClean="0">
                          <a:ln>
                            <a:noFill/>
                          </a:ln>
                          <a:solidFill>
                            <a:srgbClr val="000000"/>
                          </a:solidFill>
                          <a:effectLst/>
                          <a:latin typeface="Gill Sans MT" charset="0"/>
                        </a:rPr>
                        <a:t>l’avance</a:t>
                      </a:r>
                      <a:r>
                        <a:rPr kumimoji="0" lang="fr-FR" sz="2000" b="0" i="0" u="none" strike="noStrike" cap="none" normalizeH="0" baseline="0" dirty="0">
                          <a:ln>
                            <a:noFill/>
                          </a:ln>
                          <a:solidFill>
                            <a:srgbClr val="000000"/>
                          </a:solidFill>
                          <a:effectLst/>
                          <a:latin typeface="Gill Sans MT" charset="0"/>
                        </a:rPr>
                        <a:t>, demander au ministère de la Santé </a:t>
                      </a:r>
                      <a:r>
                        <a:rPr kumimoji="0" lang="fr-FR" sz="2000" b="0" i="0" u="none" strike="noStrike" cap="none" normalizeH="0" baseline="0" dirty="0" smtClean="0">
                          <a:ln>
                            <a:noFill/>
                          </a:ln>
                          <a:solidFill>
                            <a:srgbClr val="000000"/>
                          </a:solidFill>
                          <a:effectLst/>
                          <a:latin typeface="Gill Sans MT" charset="0"/>
                        </a:rPr>
                        <a:t>d’envoyer </a:t>
                      </a:r>
                      <a:r>
                        <a:rPr kumimoji="0" lang="fr-FR" sz="2000" b="0" i="0" u="none" strike="noStrike" cap="none" normalizeH="0" baseline="0" dirty="0">
                          <a:ln>
                            <a:noFill/>
                          </a:ln>
                          <a:solidFill>
                            <a:srgbClr val="000000"/>
                          </a:solidFill>
                          <a:effectLst/>
                          <a:latin typeface="Gill Sans MT" charset="0"/>
                        </a:rPr>
                        <a:t>la notification et les listes de vérification physique aux sites bien avant la visite. Reconfirmer les rendez-vous une semaine à deux jours avant le jour de la visite pour </a:t>
                      </a:r>
                      <a:r>
                        <a:rPr kumimoji="0" lang="fr-FR" sz="2000" b="0" i="0" u="none" strike="noStrike" cap="none" normalizeH="0" baseline="0" dirty="0" smtClean="0">
                          <a:ln>
                            <a:noFill/>
                          </a:ln>
                          <a:solidFill>
                            <a:srgbClr val="000000"/>
                          </a:solidFill>
                          <a:effectLst/>
                          <a:latin typeface="Gill Sans MT" charset="0"/>
                        </a:rPr>
                        <a:t>s’assurer </a:t>
                      </a:r>
                      <a:r>
                        <a:rPr kumimoji="0" lang="fr-FR" sz="2000" b="0" i="0" u="none" strike="noStrike" cap="none" normalizeH="0" baseline="0" dirty="0">
                          <a:ln>
                            <a:noFill/>
                          </a:ln>
                          <a:solidFill>
                            <a:srgbClr val="000000"/>
                          </a:solidFill>
                          <a:effectLst/>
                          <a:latin typeface="Gill Sans MT" charset="0"/>
                        </a:rPr>
                        <a:t>que le personnel est prêt à vous recevoir. </a:t>
                      </a:r>
                    </a:p>
                    <a:p>
                      <a:pPr marL="0" marR="0" lvl="0" indent="0" algn="l" defTabSz="455613" rtl="0" eaLnBrk="1" fontAlgn="base" latinLnBrk="0" hangingPunct="1">
                        <a:lnSpc>
                          <a:spcPct val="100000"/>
                        </a:lnSpc>
                        <a:spcBef>
                          <a:spcPts val="600"/>
                        </a:spcBef>
                        <a:spcAft>
                          <a:spcPts val="600"/>
                        </a:spcAft>
                        <a:buClrTx/>
                        <a:buSzTx/>
                        <a:buFontTx/>
                        <a:buNone/>
                        <a:tabLst/>
                      </a:pPr>
                      <a:endParaRPr kumimoji="0" lang="fr-FR" altLang="x-none" sz="2000" b="0" i="0" u="none" strike="noStrike" cap="none" normalizeH="0" baseline="0" dirty="0">
                        <a:ln>
                          <a:noFill/>
                        </a:ln>
                        <a:solidFill>
                          <a:srgbClr val="000000"/>
                        </a:solidFill>
                        <a:effectLst/>
                        <a:latin typeface="Gill Sans MT" charset="0"/>
                        <a:ea typeface="Calibri" charset="0"/>
                        <a:cs typeface="GillSansMTStd-Book" charset="0"/>
                      </a:endParaRPr>
                    </a:p>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000" b="0" i="0" u="none" strike="noStrike" cap="none" normalizeH="0" baseline="0" dirty="0">
                          <a:ln>
                            <a:noFill/>
                          </a:ln>
                          <a:solidFill>
                            <a:srgbClr val="000000"/>
                          </a:solidFill>
                          <a:effectLst/>
                          <a:latin typeface="Gill Sans MT" charset="0"/>
                          <a:ea typeface="Calibri" charset="0"/>
                          <a:cs typeface="GillSansMTStd-Book" charset="0"/>
                        </a:rPr>
                        <a:t>Consulter le guide </a:t>
                      </a:r>
                      <a:r>
                        <a:rPr kumimoji="0" lang="fr-FR" sz="2000" b="0" i="0" u="none" strike="noStrike" cap="none" normalizeH="0" baseline="0" dirty="0" smtClean="0">
                          <a:ln>
                            <a:noFill/>
                          </a:ln>
                          <a:solidFill>
                            <a:srgbClr val="000000"/>
                          </a:solidFill>
                          <a:effectLst/>
                          <a:latin typeface="Gill Sans MT" charset="0"/>
                          <a:ea typeface="Calibri" charset="0"/>
                          <a:cs typeface="GillSansMTStd-Book" charset="0"/>
                        </a:rPr>
                        <a:t>d’utilisation </a:t>
                      </a:r>
                      <a:r>
                        <a:rPr kumimoji="0" lang="fr-FR" sz="2000" b="0" i="0" u="none" strike="noStrike" cap="none" normalizeH="0" baseline="0" dirty="0">
                          <a:ln>
                            <a:noFill/>
                          </a:ln>
                          <a:solidFill>
                            <a:srgbClr val="000000"/>
                          </a:solidFill>
                          <a:effectLst/>
                          <a:latin typeface="Gill Sans MT" charset="0"/>
                          <a:ea typeface="Calibri" charset="0"/>
                          <a:cs typeface="GillSansMTStd-Book" charset="0"/>
                        </a:rPr>
                        <a:t>pour connaître le pour et le contre des notifications préalables.</a:t>
                      </a:r>
                      <a:endParaRPr kumimoji="0" lang="fr-FR" altLang="x-none" sz="20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7E8EB"/>
                    </a:solidFill>
                  </a:tcPr>
                </a:tc>
                <a:extLst>
                  <a:ext uri="{0D108BD9-81ED-4DB2-BD59-A6C34878D82A}">
                    <a16:rowId xmlns:a16="http://schemas.microsoft.com/office/drawing/2014/main" xmlns="" val="10002"/>
                  </a:ext>
                </a:extLst>
              </a:tr>
            </a:tbl>
          </a:graphicData>
        </a:graphic>
      </p:graphicFrame>
    </p:spTree>
    <p:extLst>
      <p:ext uri="{BB962C8B-B14F-4D97-AF65-F5344CB8AC3E}">
        <p14:creationId xmlns:p14="http://schemas.microsoft.com/office/powerpoint/2010/main" val="38497911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5409" name="Date Placeholder 2">
            <a:extLst>
              <a:ext uri="{FF2B5EF4-FFF2-40B4-BE49-F238E27FC236}">
                <a16:creationId xmlns:a16="http://schemas.microsoft.com/office/drawing/2014/main" xmlns="" id="{23D23125-566F-44FD-AAAE-907F40FC8069}"/>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E9D2CCC2-A075-41DE-ACB7-FF818CDD1C06}"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45410" name="Footer Placeholder 3">
            <a:extLst>
              <a:ext uri="{FF2B5EF4-FFF2-40B4-BE49-F238E27FC236}">
                <a16:creationId xmlns:a16="http://schemas.microsoft.com/office/drawing/2014/main" xmlns="" id="{A0555AE0-F73F-49DB-9FE0-5C40DC920F96}"/>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45411" name="Slide Number Placeholder 4">
            <a:extLst>
              <a:ext uri="{FF2B5EF4-FFF2-40B4-BE49-F238E27FC236}">
                <a16:creationId xmlns:a16="http://schemas.microsoft.com/office/drawing/2014/main" xmlns="" id="{B3B8145E-C740-4297-8358-61A6CFF89EE7}"/>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5427FA34-0243-487D-9B5A-B2B91218C165}" type="slidenum">
              <a:rPr sz="601">
                <a:solidFill>
                  <a:srgbClr val="6C6463"/>
                </a:solidFill>
                <a:latin typeface="Gill Sans MT" panose="020B0502020104020203" pitchFamily="34" charset="0"/>
              </a:rPr>
              <a:pPr defTabSz="604738"/>
              <a:t>14</a:t>
            </a:fld>
            <a:endParaRPr lang="fr-FR" altLang="en-US" sz="601" dirty="0">
              <a:solidFill>
                <a:srgbClr val="6C6463"/>
              </a:solidFill>
              <a:latin typeface="Gill Sans MT" panose="020B0502020104020203" pitchFamily="34" charset="0"/>
            </a:endParaRPr>
          </a:p>
        </p:txBody>
      </p:sp>
      <p:sp>
        <p:nvSpPr>
          <p:cNvPr id="145412" name="Title 5">
            <a:extLst>
              <a:ext uri="{FF2B5EF4-FFF2-40B4-BE49-F238E27FC236}">
                <a16:creationId xmlns:a16="http://schemas.microsoft.com/office/drawing/2014/main" xmlns="" id="{48923DFD-1E51-41A5-BDAF-842F07CC953D}"/>
              </a:ext>
            </a:extLst>
          </p:cNvPr>
          <p:cNvSpPr>
            <a:spLocks noGrp="1"/>
          </p:cNvSpPr>
          <p:nvPr>
            <p:ph type="title"/>
          </p:nvPr>
        </p:nvSpPr>
        <p:spPr>
          <a:xfrm>
            <a:off x="0" y="409801"/>
            <a:ext cx="12192000" cy="580800"/>
          </a:xfrm>
        </p:spPr>
        <p:txBody>
          <a:bodyPr/>
          <a:lstStyle/>
          <a:p>
            <a:pPr algn="ctr" rtl="0"/>
            <a:r>
              <a:rPr lang="fr-FR" b="1" i="0" u="none" baseline="0" dirty="0">
                <a:latin typeface="Gill Sans MT" panose="020B0502020104020203" pitchFamily="34" charset="0"/>
                <a:cs typeface="Gill Sans MT" panose="020B0502020104020203" pitchFamily="34" charset="0"/>
              </a:rPr>
              <a:t>Identification et résolution des problèmes courants IX</a:t>
            </a:r>
          </a:p>
        </p:txBody>
      </p:sp>
      <p:graphicFrame>
        <p:nvGraphicFramePr>
          <p:cNvPr id="4" name="Content Placeholder 3">
            <a:extLst>
              <a:ext uri="{FF2B5EF4-FFF2-40B4-BE49-F238E27FC236}">
                <a16:creationId xmlns:a16="http://schemas.microsoft.com/office/drawing/2014/main" xmlns="" id="{81F8F1C6-9C0B-46E7-BB3D-1B0D3D6857CF}"/>
              </a:ext>
            </a:extLst>
          </p:cNvPr>
          <p:cNvGraphicFramePr>
            <a:graphicFrameLocks noGrp="1"/>
          </p:cNvGraphicFramePr>
          <p:nvPr>
            <p:ph idx="1"/>
            <p:extLst>
              <p:ext uri="{D42A27DB-BD31-4B8C-83A1-F6EECF244321}">
                <p14:modId xmlns:p14="http://schemas.microsoft.com/office/powerpoint/2010/main" val="2117735723"/>
              </p:ext>
            </p:extLst>
          </p:nvPr>
        </p:nvGraphicFramePr>
        <p:xfrm>
          <a:off x="221314" y="990601"/>
          <a:ext cx="11922157" cy="2052415"/>
        </p:xfrm>
        <a:graphic>
          <a:graphicData uri="http://schemas.openxmlformats.org/drawingml/2006/table">
            <a:tbl>
              <a:tblPr/>
              <a:tblGrid>
                <a:gridCol w="5502863">
                  <a:extLst>
                    <a:ext uri="{9D8B030D-6E8A-4147-A177-3AD203B41FA5}">
                      <a16:colId xmlns:a16="http://schemas.microsoft.com/office/drawing/2014/main" xmlns="" val="20000"/>
                    </a:ext>
                  </a:extLst>
                </a:gridCol>
                <a:gridCol w="6419294">
                  <a:extLst>
                    <a:ext uri="{9D8B030D-6E8A-4147-A177-3AD203B41FA5}">
                      <a16:colId xmlns:a16="http://schemas.microsoft.com/office/drawing/2014/main" xmlns="" val="20001"/>
                    </a:ext>
                  </a:extLst>
                </a:gridCol>
              </a:tblGrid>
              <a:tr h="423245">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800" b="0" i="0" u="none" strike="noStrike" cap="none" normalizeH="0" baseline="0" dirty="0">
                          <a:ln>
                            <a:noFill/>
                          </a:ln>
                          <a:solidFill>
                            <a:srgbClr val="FFFFFF"/>
                          </a:solidFill>
                          <a:effectLst/>
                          <a:latin typeface="Gill Sans MT" charset="0"/>
                        </a:rPr>
                        <a:t>Risque</a:t>
                      </a:r>
                      <a:endParaRPr kumimoji="0" lang="fr-FR" altLang="x-none" sz="18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1800" b="0" i="0" u="none" strike="noStrike" cap="none" normalizeH="0" baseline="0">
                          <a:ln>
                            <a:noFill/>
                          </a:ln>
                          <a:solidFill>
                            <a:srgbClr val="FFFFFF"/>
                          </a:solidFill>
                          <a:effectLst/>
                          <a:latin typeface="Gill Sans MT" charset="0"/>
                        </a:rPr>
                        <a:t>Atténuation</a:t>
                      </a:r>
                      <a:endParaRPr kumimoji="0" lang="fr-FR" altLang="x-none" sz="18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extLst>
                  <a:ext uri="{0D108BD9-81ED-4DB2-BD59-A6C34878D82A}">
                    <a16:rowId xmlns:a16="http://schemas.microsoft.com/office/drawing/2014/main" xmlns="" val="10000"/>
                  </a:ext>
                </a:extLst>
              </a:tr>
              <a:tr h="1629170">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400" b="0" i="0" u="none" strike="noStrike" cap="none" normalizeH="0" baseline="0" dirty="0">
                          <a:ln>
                            <a:noFill/>
                          </a:ln>
                          <a:solidFill>
                            <a:srgbClr val="FFFFFF"/>
                          </a:solidFill>
                          <a:effectLst/>
                          <a:latin typeface="Gill Sans MT" charset="0"/>
                        </a:rPr>
                        <a:t>Personnel réticent à </a:t>
                      </a:r>
                      <a:r>
                        <a:rPr kumimoji="0" lang="fr-FR" sz="2400" b="0" i="0" u="none" strike="noStrike" cap="none" normalizeH="0" baseline="0" dirty="0" smtClean="0">
                          <a:ln>
                            <a:noFill/>
                          </a:ln>
                          <a:solidFill>
                            <a:srgbClr val="FFFFFF"/>
                          </a:solidFill>
                          <a:effectLst/>
                          <a:latin typeface="Gill Sans MT" charset="0"/>
                        </a:rPr>
                        <a:t>l’idée </a:t>
                      </a:r>
                      <a:r>
                        <a:rPr kumimoji="0" lang="fr-FR" sz="2400" b="0" i="0" u="none" strike="noStrike" cap="none" normalizeH="0" baseline="0" dirty="0">
                          <a:ln>
                            <a:noFill/>
                          </a:ln>
                          <a:solidFill>
                            <a:srgbClr val="FFFFFF"/>
                          </a:solidFill>
                          <a:effectLst/>
                          <a:latin typeface="Gill Sans MT" charset="0"/>
                        </a:rPr>
                        <a:t>de laisser les collecteurs de données commenter des résultats négatifs de peur </a:t>
                      </a:r>
                      <a:r>
                        <a:rPr kumimoji="0" lang="fr-FR" sz="2400" b="0" i="0" u="none" strike="noStrike" cap="none" normalizeH="0" baseline="0" dirty="0" smtClean="0">
                          <a:ln>
                            <a:noFill/>
                          </a:ln>
                          <a:solidFill>
                            <a:srgbClr val="FFFFFF"/>
                          </a:solidFill>
                          <a:effectLst/>
                          <a:latin typeface="Gill Sans MT" charset="0"/>
                        </a:rPr>
                        <a:t>d’être </a:t>
                      </a:r>
                      <a:r>
                        <a:rPr kumimoji="0" lang="fr-FR" sz="2400" b="0" i="0" u="none" strike="noStrike" cap="none" normalizeH="0" baseline="0" dirty="0">
                          <a:ln>
                            <a:noFill/>
                          </a:ln>
                          <a:solidFill>
                            <a:srgbClr val="FFFFFF"/>
                          </a:solidFill>
                          <a:effectLst/>
                          <a:latin typeface="Gill Sans MT" charset="0"/>
                        </a:rPr>
                        <a:t>pointé du doigt par ses supérieurs hiérarchiques.</a:t>
                      </a:r>
                      <a:endParaRPr kumimoji="0" lang="fr-FR"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lvl1pPr defTabSz="455613">
                        <a:spcAft>
                          <a:spcPts val="1200"/>
                        </a:spcAft>
                        <a:buFont typeface="Arial" charset="0"/>
                        <a:defRPr>
                          <a:solidFill>
                            <a:srgbClr val="635C5B"/>
                          </a:solidFill>
                          <a:latin typeface="Gill Sans MT" charset="0"/>
                          <a:ea typeface="Gill Sans MT" charset="0"/>
                          <a:cs typeface="Gill Sans MT" charset="0"/>
                        </a:defRPr>
                      </a:lvl1pPr>
                      <a:lvl2pPr marL="742950" indent="-285750" defTabSz="455613">
                        <a:spcAft>
                          <a:spcPts val="1200"/>
                        </a:spcAft>
                        <a:buFont typeface="Arial" charset="0"/>
                        <a:defRPr>
                          <a:solidFill>
                            <a:srgbClr val="635C5B"/>
                          </a:solidFill>
                          <a:latin typeface="Gill Sans MT" charset="0"/>
                          <a:ea typeface="Gill Sans MT" charset="0"/>
                          <a:cs typeface="Gill Sans MT" charset="0"/>
                        </a:defRPr>
                      </a:lvl2pPr>
                      <a:lvl3pPr marL="1143000" indent="-228600" defTabSz="455613">
                        <a:spcBef>
                          <a:spcPct val="20000"/>
                        </a:spcBef>
                        <a:buFont typeface="Arial" charset="0"/>
                        <a:defRPr sz="1600">
                          <a:solidFill>
                            <a:srgbClr val="6C6463"/>
                          </a:solidFill>
                          <a:latin typeface="Gill Sans MT" charset="0"/>
                          <a:ea typeface="Gill Sans MT" charset="0"/>
                          <a:cs typeface="Gill Sans MT" charset="0"/>
                        </a:defRPr>
                      </a:lvl3pPr>
                      <a:lvl4pPr marL="1600200" indent="-228600" defTabSz="455613">
                        <a:spcBef>
                          <a:spcPct val="20000"/>
                        </a:spcBef>
                        <a:buFont typeface="Arial" charset="0"/>
                        <a:defRPr sz="1400">
                          <a:solidFill>
                            <a:srgbClr val="6C6463"/>
                          </a:solidFill>
                          <a:latin typeface="Gill Sans MT" charset="0"/>
                          <a:ea typeface="Gill Sans MT" charset="0"/>
                          <a:cs typeface="Gill Sans MT" charset="0"/>
                        </a:defRPr>
                      </a:lvl4pPr>
                      <a:lvl5pPr marL="2057400" indent="-228600" defTabSz="455613">
                        <a:spcBef>
                          <a:spcPct val="20000"/>
                        </a:spcBef>
                        <a:buFont typeface="Arial" charset="0"/>
                        <a:defRPr sz="1200">
                          <a:solidFill>
                            <a:srgbClr val="6C6463"/>
                          </a:solidFill>
                          <a:latin typeface="Gill Sans MT" charset="0"/>
                          <a:ea typeface="Gill Sans MT" charset="0"/>
                          <a:cs typeface="Gill Sans MT" charset="0"/>
                        </a:defRPr>
                      </a:lvl5pPr>
                      <a:lvl6pPr marL="25146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6pPr>
                      <a:lvl7pPr marL="29718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7pPr>
                      <a:lvl8pPr marL="34290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8pPr>
                      <a:lvl9pPr marL="3886200" indent="-228600" defTabSz="455613" eaLnBrk="0" fontAlgn="base" hangingPunct="0">
                        <a:spcBef>
                          <a:spcPct val="20000"/>
                        </a:spcBef>
                        <a:spcAft>
                          <a:spcPct val="0"/>
                        </a:spcAft>
                        <a:buFont typeface="Arial" charset="0"/>
                        <a:defRPr sz="1200">
                          <a:solidFill>
                            <a:srgbClr val="6C6463"/>
                          </a:solidFill>
                          <a:latin typeface="Gill Sans MT" charset="0"/>
                          <a:ea typeface="Gill Sans MT" charset="0"/>
                          <a:cs typeface="Gill Sans MT" charset="0"/>
                        </a:defRPr>
                      </a:lvl9pPr>
                    </a:lstStyle>
                    <a:p>
                      <a:pPr marL="0" marR="0" lvl="0" indent="0" algn="l" defTabSz="455613" rtl="0" eaLnBrk="1" fontAlgn="base" latinLnBrk="0" hangingPunct="1">
                        <a:lnSpc>
                          <a:spcPct val="100000"/>
                        </a:lnSpc>
                        <a:spcBef>
                          <a:spcPts val="600"/>
                        </a:spcBef>
                        <a:spcAft>
                          <a:spcPts val="600"/>
                        </a:spcAft>
                        <a:buClrTx/>
                        <a:buSzTx/>
                        <a:buFontTx/>
                        <a:buNone/>
                        <a:tabLst/>
                      </a:pPr>
                      <a:r>
                        <a:rPr kumimoji="0" lang="fr-FR" sz="2400" b="0" i="0" u="none" strike="noStrike" cap="none" normalizeH="0" baseline="0" dirty="0">
                          <a:ln>
                            <a:noFill/>
                          </a:ln>
                          <a:solidFill>
                            <a:srgbClr val="000000"/>
                          </a:solidFill>
                          <a:effectLst/>
                          <a:latin typeface="Gill Sans MT" charset="0"/>
                        </a:rPr>
                        <a:t>Rendre compte et présenter les résultats de façon professionnelle et attrayante tout en veillant à </a:t>
                      </a:r>
                      <a:r>
                        <a:rPr kumimoji="0" lang="fr-FR" sz="2400" b="0" i="0" u="none" strike="noStrike" cap="none" normalizeH="0" baseline="0" dirty="0" smtClean="0">
                          <a:ln>
                            <a:noFill/>
                          </a:ln>
                          <a:solidFill>
                            <a:srgbClr val="000000"/>
                          </a:solidFill>
                          <a:effectLst/>
                          <a:latin typeface="Gill Sans MT" charset="0"/>
                        </a:rPr>
                        <a:t>l’intégrité </a:t>
                      </a:r>
                      <a:r>
                        <a:rPr kumimoji="0" lang="fr-FR" sz="2400" b="0" i="0" u="none" strike="noStrike" cap="none" normalizeH="0" baseline="0" dirty="0">
                          <a:ln>
                            <a:noFill/>
                          </a:ln>
                          <a:solidFill>
                            <a:srgbClr val="000000"/>
                          </a:solidFill>
                          <a:effectLst/>
                          <a:latin typeface="Gill Sans MT" charset="0"/>
                        </a:rPr>
                        <a:t>de </a:t>
                      </a:r>
                      <a:r>
                        <a:rPr kumimoji="0" lang="fr-FR" sz="2400" b="0" i="0" u="none" strike="noStrike" cap="none" normalizeH="0" baseline="0" dirty="0" smtClean="0">
                          <a:ln>
                            <a:noFill/>
                          </a:ln>
                          <a:solidFill>
                            <a:srgbClr val="000000"/>
                          </a:solidFill>
                          <a:effectLst/>
                          <a:latin typeface="Gill Sans MT" charset="0"/>
                        </a:rPr>
                        <a:t>l’évaluation</a:t>
                      </a:r>
                      <a:r>
                        <a:rPr kumimoji="0" lang="fr-FR" sz="2400" b="0" i="0" u="none" strike="noStrike" cap="none" normalizeH="0" baseline="0" dirty="0">
                          <a:ln>
                            <a:noFill/>
                          </a:ln>
                          <a:solidFill>
                            <a:srgbClr val="000000"/>
                          </a:solidFill>
                          <a:effectLst/>
                          <a:latin typeface="Gill Sans MT" charset="0"/>
                        </a:rPr>
                        <a:t>. </a:t>
                      </a:r>
                      <a:endParaRPr kumimoji="0" lang="fr-FR" altLang="x-none" sz="2400" b="0" i="0" u="none" strike="noStrike" cap="none" normalizeH="0" baseline="0" dirty="0">
                        <a:ln>
                          <a:noFill/>
                        </a:ln>
                        <a:solidFill>
                          <a:srgbClr val="595959"/>
                        </a:solidFill>
                        <a:effectLst/>
                        <a:latin typeface="Gill Sans MT" charset="0"/>
                        <a:ea typeface="Calibri" charset="0"/>
                        <a:cs typeface="GillSansMTStd-Book" charset="0"/>
                      </a:endParaRPr>
                    </a:p>
                  </a:txBody>
                  <a:tcPr marL="68580" marR="68580" marT="0" marB="0"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CBCDD4"/>
                    </a:solidFill>
                  </a:tcPr>
                </a:tc>
                <a:extLst>
                  <a:ext uri="{0D108BD9-81ED-4DB2-BD59-A6C34878D82A}">
                    <a16:rowId xmlns:a16="http://schemas.microsoft.com/office/drawing/2014/main" xmlns="" val="10003"/>
                  </a:ext>
                </a:extLst>
              </a:tr>
            </a:tbl>
          </a:graphicData>
        </a:graphic>
      </p:graphicFrame>
    </p:spTree>
    <p:extLst>
      <p:ext uri="{BB962C8B-B14F-4D97-AF65-F5344CB8AC3E}">
        <p14:creationId xmlns:p14="http://schemas.microsoft.com/office/powerpoint/2010/main" val="26417170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xmlns="" id="{5E24348C-39CA-4E50-A8BC-D7E0CA7C3EDF}"/>
              </a:ext>
            </a:extLst>
          </p:cNvPr>
          <p:cNvSpPr>
            <a:spLocks noGrp="1"/>
          </p:cNvSpPr>
          <p:nvPr>
            <p:ph type="ctrTitle"/>
          </p:nvPr>
        </p:nvSpPr>
        <p:spPr>
          <a:xfrm>
            <a:off x="1409701" y="374558"/>
            <a:ext cx="9372600" cy="1073243"/>
          </a:xfrm>
        </p:spPr>
        <p:txBody>
          <a:bodyPr/>
          <a:lstStyle/>
          <a:p>
            <a:pPr rtl="0" eaLnBrk="1" hangingPunct="1"/>
            <a:r>
              <a:rPr lang="fr-FR" sz="3174" b="1" i="0" u="none" baseline="0">
                <a:latin typeface="Gill Sans MT" panose="020B0502020104020203" pitchFamily="34" charset="0"/>
                <a:cs typeface="Gill Sans MT" panose="020B0502020104020203" pitchFamily="34" charset="0"/>
              </a:rPr>
              <a:t>Objectif/Description</a:t>
            </a:r>
            <a:r>
              <a:rPr lang="fr-FR" sz="3200" b="1">
                <a:solidFill>
                  <a:srgbClr val="000000"/>
                </a:solidFill>
                <a:latin typeface="Gill Sans MT" panose="020B0502020104020203" pitchFamily="34" charset="0"/>
                <a:cs typeface="Gill Sans MT" panose="020B0502020104020203" pitchFamily="34" charset="0"/>
              </a:rPr>
              <a:t/>
            </a:r>
            <a:br>
              <a:rPr lang="fr-FR" sz="3200" b="1">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4487CC7-32F3-437B-B023-76B9129F7006}"/>
              </a:ext>
            </a:extLst>
          </p:cNvPr>
          <p:cNvSpPr>
            <a:spLocks noGrp="1"/>
          </p:cNvSpPr>
          <p:nvPr>
            <p:ph type="subTitle" idx="1"/>
          </p:nvPr>
        </p:nvSpPr>
        <p:spPr>
          <a:xfrm>
            <a:off x="48530" y="1447800"/>
            <a:ext cx="11911358" cy="5410201"/>
          </a:xfrm>
        </p:spPr>
        <p:txBody>
          <a:bodyPr>
            <a:normAutofit/>
          </a:bodyPr>
          <a:lstStyle/>
          <a:p>
            <a:pPr marL="455595" lvl="1" algn="l" defTabSz="912778" rtl="0">
              <a:spcBef>
                <a:spcPct val="20000"/>
              </a:spcBef>
              <a:spcAft>
                <a:spcPct val="0"/>
              </a:spcAft>
            </a:pPr>
            <a:endParaRPr lang="fr-FR"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1" i="0" u="none" baseline="0" dirty="0">
                <a:solidFill>
                  <a:srgbClr val="C2113A"/>
                </a:solidFill>
                <a:latin typeface="Gill Sans MT" panose="020B0502020104020203" pitchFamily="34" charset="0"/>
                <a:cs typeface="Gill Sans MT" panose="020B0502020104020203" pitchFamily="34" charset="0"/>
              </a:rPr>
              <a:t>Objectif :  </a:t>
            </a:r>
            <a:r>
              <a:rPr lang="fr-FR" sz="3174" b="0" i="0" u="none" baseline="0" dirty="0">
                <a:solidFill>
                  <a:srgbClr val="000000"/>
                </a:solidFill>
                <a:latin typeface="Gill Sans MT" panose="020B0502020104020203" pitchFamily="34" charset="0"/>
                <a:cs typeface="Gill Sans MT" panose="020B0502020104020203" pitchFamily="34" charset="0"/>
              </a:rPr>
              <a:t>Présenter les actions et outils nécessaires au bon déroulement de la collecte des données</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Suivi de </a:t>
            </a:r>
            <a:r>
              <a:rPr lang="fr-FR" sz="3174" b="0" i="0" u="none" baseline="0" dirty="0" smtClean="0">
                <a:solidFill>
                  <a:srgbClr val="000000"/>
                </a:solidFill>
                <a:latin typeface="Gill Sans MT" panose="020B0502020104020203" pitchFamily="34" charset="0"/>
                <a:cs typeface="Gill Sans MT" panose="020B0502020104020203" pitchFamily="34" charset="0"/>
              </a:rPr>
              <a:t>l’avancement </a:t>
            </a:r>
            <a:r>
              <a:rPr lang="fr-FR" sz="3174" b="0" i="0" u="none" baseline="0" dirty="0">
                <a:solidFill>
                  <a:srgbClr val="000000"/>
                </a:solidFill>
                <a:latin typeface="Gill Sans MT" panose="020B0502020104020203" pitchFamily="34" charset="0"/>
                <a:cs typeface="Gill Sans MT" panose="020B0502020104020203" pitchFamily="34" charset="0"/>
              </a:rPr>
              <a:t>des activités.</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Maintien de la cohérence/qualité des données.</a:t>
            </a: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Identification et résolution des problèmes courants.</a:t>
            </a:r>
          </a:p>
        </p:txBody>
      </p:sp>
      <p:sp>
        <p:nvSpPr>
          <p:cNvPr id="151557" name="Slide Number Placeholder 5">
            <a:extLst>
              <a:ext uri="{FF2B5EF4-FFF2-40B4-BE49-F238E27FC236}">
                <a16:creationId xmlns:a16="http://schemas.microsoft.com/office/drawing/2014/main" xmlns=""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19C849A-8308-4F5B-AD27-40CEFA9C82A1}" type="slidenum">
              <a:rPr sz="601">
                <a:solidFill>
                  <a:srgbClr val="635C5B"/>
                </a:solidFill>
                <a:latin typeface="Gill Sans MT" panose="020B0502020104020203" pitchFamily="34" charset="0"/>
              </a:rPr>
              <a:pPr defTabSz="604738"/>
              <a:t>2</a:t>
            </a:fld>
            <a:endParaRPr lang="fr-FR" altLang="en-US" sz="601" dirty="0">
              <a:solidFill>
                <a:srgbClr val="635C5B"/>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3556097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986" name="Content Placeholder 1">
            <a:extLst>
              <a:ext uri="{FF2B5EF4-FFF2-40B4-BE49-F238E27FC236}">
                <a16:creationId xmlns:a16="http://schemas.microsoft.com/office/drawing/2014/main" xmlns="" id="{39C44BED-5F00-4457-8B92-3785A650905D}"/>
              </a:ext>
            </a:extLst>
          </p:cNvPr>
          <p:cNvSpPr>
            <a:spLocks noGrp="1"/>
          </p:cNvSpPr>
          <p:nvPr>
            <p:ph idx="1"/>
          </p:nvPr>
        </p:nvSpPr>
        <p:spPr>
          <a:xfrm>
            <a:off x="296908" y="981825"/>
            <a:ext cx="11598185" cy="6232544"/>
          </a:xfrm>
        </p:spPr>
        <p:txBody>
          <a:bodyPr>
            <a:normAutofit/>
          </a:bodyPr>
          <a:lstStyle/>
          <a:p>
            <a:pPr marL="0" indent="0" algn="l" rtl="0">
              <a:buNone/>
            </a:pPr>
            <a:r>
              <a:rPr lang="fr-FR" sz="2800" b="0" i="0" u="none" baseline="0" dirty="0">
                <a:solidFill>
                  <a:schemeClr val="tx1"/>
                </a:solidFill>
                <a:latin typeface="Gill Sans MT" panose="020B0502020104020203" pitchFamily="34" charset="0"/>
                <a:cs typeface="Gill Sans MT" panose="020B0502020104020203" pitchFamily="34" charset="0"/>
              </a:rPr>
              <a:t>•	Pendant la collecte des données, </a:t>
            </a:r>
            <a:r>
              <a:rPr lang="fr-FR" sz="2800" b="0" i="0" u="none" baseline="0" dirty="0" smtClean="0">
                <a:solidFill>
                  <a:schemeClr val="tx1"/>
                </a:solidFill>
                <a:latin typeface="Gill Sans MT" panose="020B0502020104020203" pitchFamily="34" charset="0"/>
                <a:cs typeface="Gill Sans MT" panose="020B0502020104020203" pitchFamily="34" charset="0"/>
              </a:rPr>
              <a:t>l’équipe </a:t>
            </a:r>
            <a:r>
              <a:rPr lang="fr-FR" sz="2800" b="0" i="0" u="none" baseline="0" dirty="0">
                <a:solidFill>
                  <a:schemeClr val="tx1"/>
                </a:solidFill>
                <a:latin typeface="Gill Sans MT" panose="020B0502020104020203" pitchFamily="34" charset="0"/>
                <a:cs typeface="Gill Sans MT" panose="020B0502020104020203" pitchFamily="34" charset="0"/>
              </a:rPr>
              <a:t>du centre de commande </a:t>
            </a:r>
            <a:r>
              <a:rPr lang="fr-FR" sz="2800" b="0" i="0" u="none" baseline="0" dirty="0" smtClean="0">
                <a:solidFill>
                  <a:schemeClr val="tx1"/>
                </a:solidFill>
                <a:latin typeface="Gill Sans MT" panose="020B0502020104020203" pitchFamily="34" charset="0"/>
                <a:cs typeface="Gill Sans MT" panose="020B0502020104020203" pitchFamily="34" charset="0"/>
              </a:rPr>
              <a:t>surveille</a:t>
            </a:r>
            <a:br>
              <a:rPr lang="fr-FR" sz="2800" b="0" i="0" u="none" baseline="0" dirty="0" smtClean="0">
                <a:solidFill>
                  <a:schemeClr val="tx1"/>
                </a:solidFill>
                <a:latin typeface="Gill Sans MT" panose="020B0502020104020203" pitchFamily="34" charset="0"/>
                <a:cs typeface="Gill Sans MT" panose="020B0502020104020203" pitchFamily="34" charset="0"/>
              </a:rPr>
            </a:br>
            <a:r>
              <a:rPr lang="fr-FR" sz="2800" b="0" i="0" u="none" baseline="0" dirty="0" smtClean="0">
                <a:solidFill>
                  <a:schemeClr val="tx1"/>
                </a:solidFill>
                <a:latin typeface="Gill Sans MT" panose="020B0502020104020203" pitchFamily="34" charset="0"/>
                <a:cs typeface="Gill Sans MT" panose="020B0502020104020203" pitchFamily="34" charset="0"/>
              </a:rPr>
              <a:t>      </a:t>
            </a:r>
            <a:r>
              <a:rPr lang="fr-FR" sz="2800" b="0" i="0" u="none" baseline="0" dirty="0">
                <a:solidFill>
                  <a:schemeClr val="tx1"/>
                </a:solidFill>
                <a:latin typeface="Gill Sans MT" panose="020B0502020104020203" pitchFamily="34" charset="0"/>
                <a:cs typeface="Gill Sans MT" panose="020B0502020104020203" pitchFamily="34" charset="0"/>
              </a:rPr>
              <a:t>et suit </a:t>
            </a:r>
            <a:r>
              <a:rPr lang="fr-FR" sz="2800" b="0" i="0" u="none" baseline="0" dirty="0" smtClean="0">
                <a:solidFill>
                  <a:schemeClr val="tx1"/>
                </a:solidFill>
                <a:latin typeface="Gill Sans MT" panose="020B0502020104020203" pitchFamily="34" charset="0"/>
                <a:cs typeface="Gill Sans MT" panose="020B0502020104020203" pitchFamily="34" charset="0"/>
              </a:rPr>
              <a:t>l’avancement </a:t>
            </a:r>
            <a:r>
              <a:rPr lang="fr-FR" sz="2800" b="0" i="0" u="none" baseline="0" dirty="0">
                <a:solidFill>
                  <a:schemeClr val="tx1"/>
                </a:solidFill>
                <a:latin typeface="Gill Sans MT" panose="020B0502020104020203" pitchFamily="34" charset="0"/>
                <a:cs typeface="Gill Sans MT" panose="020B0502020104020203" pitchFamily="34" charset="0"/>
              </a:rPr>
              <a:t>de la collecte des données en :</a:t>
            </a:r>
          </a:p>
          <a:p>
            <a:pPr lvl="1" algn="l" rtl="0">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Confirmant la visite des sites inclus dans </a:t>
            </a:r>
            <a:r>
              <a:rPr lang="fr-FR" sz="2800" b="0" i="0" u="none" baseline="0" dirty="0" smtClean="0">
                <a:solidFill>
                  <a:schemeClr val="tx1"/>
                </a:solidFill>
                <a:latin typeface="Gill Sans MT" panose="020B0502020104020203" pitchFamily="34" charset="0"/>
                <a:cs typeface="Gill Sans MT" panose="020B0502020104020203" pitchFamily="34" charset="0"/>
              </a:rPr>
              <a:t>l’échantillon</a:t>
            </a:r>
            <a:r>
              <a:rPr lang="fr-FR" sz="2800" b="0" i="0" u="none" baseline="0" dirty="0">
                <a:solidFill>
                  <a:schemeClr val="tx1"/>
                </a:solidFill>
                <a:latin typeface="Gill Sans MT" panose="020B0502020104020203" pitchFamily="34" charset="0"/>
                <a:cs typeface="Gill Sans MT" panose="020B0502020104020203" pitchFamily="34" charset="0"/>
              </a:rPr>
              <a:t>.</a:t>
            </a:r>
          </a:p>
          <a:p>
            <a:pPr lvl="1" algn="l" rtl="0">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Confirmant la collecte des données dans les délais et dans les établissements corrects.</a:t>
            </a:r>
          </a:p>
          <a:p>
            <a:pPr lvl="1" algn="l" rtl="0">
              <a:buFont typeface="Wingdings" panose="05000000000000000000" pitchFamily="2" charset="2"/>
              <a:buChar char="ü"/>
            </a:pPr>
            <a:r>
              <a:rPr lang="fr-FR" sz="2800" b="0" i="0" u="none" baseline="0" dirty="0">
                <a:solidFill>
                  <a:schemeClr val="tx1"/>
                </a:solidFill>
                <a:latin typeface="Gill Sans MT" panose="020B0502020104020203" pitchFamily="34" charset="0"/>
                <a:cs typeface="Gill Sans MT" panose="020B0502020104020203" pitchFamily="34" charset="0"/>
              </a:rPr>
              <a:t>Résolvant tout problème éventuel susceptible de nuire à la collecte des données. Elle peut, par exemple, comparer les formulaires de données dûment remplis, avec marqueurs de géolocalisation, chargés dans le logiciel </a:t>
            </a:r>
            <a:r>
              <a:rPr lang="fr-FR" sz="2800" b="0" i="0" u="none" baseline="0" dirty="0" err="1">
                <a:solidFill>
                  <a:schemeClr val="tx1"/>
                </a:solidFill>
                <a:latin typeface="Gill Sans MT" panose="020B0502020104020203" pitchFamily="34" charset="0"/>
                <a:cs typeface="Gill Sans MT" panose="020B0502020104020203" pitchFamily="34" charset="0"/>
              </a:rPr>
              <a:t>SurveyCTO</a:t>
            </a:r>
            <a:r>
              <a:rPr lang="fr-FR" sz="2800" b="0" i="0" u="none" baseline="0" dirty="0">
                <a:solidFill>
                  <a:schemeClr val="tx1"/>
                </a:solidFill>
                <a:latin typeface="Gill Sans MT" panose="020B0502020104020203" pitchFamily="34" charset="0"/>
                <a:cs typeface="Gill Sans MT" panose="020B0502020104020203" pitchFamily="34" charset="0"/>
              </a:rPr>
              <a:t> aux calendriers des collectes de données, pour vérifier que les collecteurs étaient physiquement présents sur les lieux appropriés aux heures convenues.</a:t>
            </a:r>
            <a:endParaRPr lang="fr-FR" altLang="en-US" sz="2000" dirty="0">
              <a:solidFill>
                <a:schemeClr val="tx1"/>
              </a:solidFill>
              <a:latin typeface="Gill Sans MT" panose="020B0502020104020203" pitchFamily="34" charset="0"/>
              <a:cs typeface="Gill Sans MT" panose="020B0502020104020203" pitchFamily="34" charset="0"/>
            </a:endParaRPr>
          </a:p>
          <a:p>
            <a:pPr marL="0" indent="0" algn="l" rtl="0"/>
            <a:endParaRPr lang="fr-FR" altLang="en-US" sz="2000" dirty="0">
              <a:solidFill>
                <a:schemeClr val="tx1"/>
              </a:solidFill>
              <a:latin typeface="Gill Sans MT" panose="020B0502020104020203" pitchFamily="34" charset="0"/>
              <a:cs typeface="Gill Sans MT" panose="020B0502020104020203" pitchFamily="34" charset="0"/>
            </a:endParaRPr>
          </a:p>
        </p:txBody>
      </p:sp>
      <p:sp>
        <p:nvSpPr>
          <p:cNvPr id="152578" name="Date Placeholder 2">
            <a:extLst>
              <a:ext uri="{FF2B5EF4-FFF2-40B4-BE49-F238E27FC236}">
                <a16:creationId xmlns:a16="http://schemas.microsoft.com/office/drawing/2014/main" xmlns="" id="{1A2D0FAB-56C8-42B6-ACBC-73DBEC643EAA}"/>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AC6B0CF-02AD-4A80-B821-1088D247CA0F}"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2579" name="Footer Placeholder 3">
            <a:extLst>
              <a:ext uri="{FF2B5EF4-FFF2-40B4-BE49-F238E27FC236}">
                <a16:creationId xmlns:a16="http://schemas.microsoft.com/office/drawing/2014/main" xmlns="" id="{AC59E451-09C0-4631-9CC2-A215D5EF8BE7}"/>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2580" name="Slide Number Placeholder 4">
            <a:extLst>
              <a:ext uri="{FF2B5EF4-FFF2-40B4-BE49-F238E27FC236}">
                <a16:creationId xmlns:a16="http://schemas.microsoft.com/office/drawing/2014/main" xmlns=""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2EF3FDA-8EB4-469C-850D-7A65B2D1D01D}" type="slidenum">
              <a:rPr sz="601">
                <a:solidFill>
                  <a:srgbClr val="6C6463"/>
                </a:solidFill>
                <a:latin typeface="Gill Sans MT" panose="020B0502020104020203" pitchFamily="34" charset="0"/>
              </a:rPr>
              <a:pPr defTabSz="604738"/>
              <a:t>3</a:t>
            </a:fld>
            <a:endParaRPr lang="fr-FR" altLang="en-US" sz="601" dirty="0">
              <a:solidFill>
                <a:srgbClr val="6C6463"/>
              </a:solidFill>
              <a:latin typeface="Gill Sans MT" panose="020B0502020104020203" pitchFamily="34" charset="0"/>
            </a:endParaRPr>
          </a:p>
        </p:txBody>
      </p:sp>
      <p:sp>
        <p:nvSpPr>
          <p:cNvPr id="152581" name="Title 5">
            <a:extLst>
              <a:ext uri="{FF2B5EF4-FFF2-40B4-BE49-F238E27FC236}">
                <a16:creationId xmlns:a16="http://schemas.microsoft.com/office/drawing/2014/main" xmlns="" id="{36C692D5-C8BF-41D9-B067-FA1307848351}"/>
              </a:ext>
            </a:extLst>
          </p:cNvPr>
          <p:cNvSpPr>
            <a:spLocks noGrp="1"/>
          </p:cNvSpPr>
          <p:nvPr>
            <p:ph type="title"/>
          </p:nvPr>
        </p:nvSpPr>
        <p:spPr>
          <a:xfrm>
            <a:off x="2101850" y="113282"/>
            <a:ext cx="8305801"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Suivi de </a:t>
            </a:r>
            <a:r>
              <a:rPr lang="fr-FR" b="1" i="0" u="none" baseline="0" dirty="0" smtClean="0">
                <a:latin typeface="Gill Sans MT" panose="020B0502020104020203" pitchFamily="34" charset="0"/>
                <a:cs typeface="Gill Sans MT" panose="020B0502020104020203" pitchFamily="34" charset="0"/>
              </a:rPr>
              <a:t>l’avancement </a:t>
            </a:r>
            <a:r>
              <a:rPr lang="fr-FR" b="1" i="0" u="none" baseline="0" dirty="0">
                <a:latin typeface="Gill Sans MT" panose="020B0502020104020203" pitchFamily="34" charset="0"/>
                <a:cs typeface="Gill Sans MT" panose="020B0502020104020203" pitchFamily="34" charset="0"/>
              </a:rPr>
              <a:t>des activités</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custDataLst>
      <p:tags r:id="rId1"/>
    </p:custDataLst>
    <p:extLst>
      <p:ext uri="{BB962C8B-B14F-4D97-AF65-F5344CB8AC3E}">
        <p14:creationId xmlns:p14="http://schemas.microsoft.com/office/powerpoint/2010/main" val="23634402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5457" name="Date Placeholder 2">
            <a:extLst>
              <a:ext uri="{FF2B5EF4-FFF2-40B4-BE49-F238E27FC236}">
                <a16:creationId xmlns:a16="http://schemas.microsoft.com/office/drawing/2014/main" xmlns="" id="{7D4304AD-349D-48BB-A524-BDC3775529AE}"/>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DF558685-9B11-4F76-A7D0-BEAA2CEAD2C9}"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75458" name="Footer Placeholder 3">
            <a:extLst>
              <a:ext uri="{FF2B5EF4-FFF2-40B4-BE49-F238E27FC236}">
                <a16:creationId xmlns:a16="http://schemas.microsoft.com/office/drawing/2014/main" xmlns="" id="{5F069E13-79EB-4B27-9E3B-B1D867F0082E}"/>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75459" name="Slide Number Placeholder 4">
            <a:extLst>
              <a:ext uri="{FF2B5EF4-FFF2-40B4-BE49-F238E27FC236}">
                <a16:creationId xmlns:a16="http://schemas.microsoft.com/office/drawing/2014/main" xmlns="" id="{800E6992-39D5-4997-8565-E796727B434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26D6B62A-1B0E-41B9-A2A8-7B53591D6B0E}" type="slidenum">
              <a:rPr sz="601">
                <a:solidFill>
                  <a:srgbClr val="6C6463"/>
                </a:solidFill>
                <a:latin typeface="Gill Sans MT" panose="020B0502020104020203" pitchFamily="34" charset="0"/>
              </a:rPr>
              <a:pPr defTabSz="604738"/>
              <a:t>4</a:t>
            </a:fld>
            <a:endParaRPr lang="fr-FR" altLang="en-US" sz="601" dirty="0">
              <a:solidFill>
                <a:srgbClr val="6C6463"/>
              </a:solidFill>
              <a:latin typeface="Gill Sans MT" panose="020B0502020104020203" pitchFamily="34" charset="0"/>
            </a:endParaRPr>
          </a:p>
        </p:txBody>
      </p:sp>
      <p:sp>
        <p:nvSpPr>
          <p:cNvPr id="275460" name="Title 5">
            <a:extLst>
              <a:ext uri="{FF2B5EF4-FFF2-40B4-BE49-F238E27FC236}">
                <a16:creationId xmlns:a16="http://schemas.microsoft.com/office/drawing/2014/main" xmlns="" id="{9E6A9260-AF89-4EDE-900D-F2357968ED57}"/>
              </a:ext>
            </a:extLst>
          </p:cNvPr>
          <p:cNvSpPr>
            <a:spLocks noGrp="1"/>
          </p:cNvSpPr>
          <p:nvPr>
            <p:ph type="title"/>
          </p:nvPr>
        </p:nvSpPr>
        <p:spPr>
          <a:xfrm>
            <a:off x="2080448" y="89194"/>
            <a:ext cx="9469075" cy="1069267"/>
          </a:xfrm>
        </p:spPr>
        <p:txBody>
          <a:bodyPr/>
          <a:lstStyle/>
          <a:p>
            <a:pPr algn="ctr" rtl="0"/>
            <a:r>
              <a:rPr lang="fr-FR" b="1" i="0" u="none" baseline="0">
                <a:latin typeface="Gill Sans MT" panose="020B0502020104020203" pitchFamily="34" charset="0"/>
                <a:cs typeface="Gill Sans MT" panose="020B0502020104020203" pitchFamily="34" charset="0"/>
              </a:rPr>
              <a:t>Maintien de la cohérence/qualité des données</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
        <p:nvSpPr>
          <p:cNvPr id="7" name="Text Placeholder 1">
            <a:extLst>
              <a:ext uri="{FF2B5EF4-FFF2-40B4-BE49-F238E27FC236}">
                <a16:creationId xmlns:a16="http://schemas.microsoft.com/office/drawing/2014/main" xmlns="" id="{99A41EF1-EE4B-4607-8124-82653330C337}"/>
              </a:ext>
            </a:extLst>
          </p:cNvPr>
          <p:cNvSpPr txBox="1">
            <a:spLocks/>
          </p:cNvSpPr>
          <p:nvPr/>
        </p:nvSpPr>
        <p:spPr bwMode="auto">
          <a:xfrm>
            <a:off x="556085" y="608873"/>
            <a:ext cx="5485941" cy="50874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algn="l" defTabSz="602639" rtl="0">
              <a:spcAft>
                <a:spcPts val="1587"/>
              </a:spcAft>
              <a:buNone/>
              <a:defRPr/>
            </a:pPr>
            <a:r>
              <a:rPr lang="fr-FR" sz="2800" b="1" i="0" u="none" baseline="0" dirty="0">
                <a:solidFill>
                  <a:prstClr val="black"/>
                </a:solidFill>
              </a:rPr>
              <a:t>Constituer un groupe WhatsApp ou similaire</a:t>
            </a:r>
          </a:p>
          <a:p>
            <a:pPr marL="302369" indent="-302369" algn="l" defTabSz="602639" rtl="0">
              <a:spcAft>
                <a:spcPts val="1587"/>
              </a:spcAft>
              <a:defRPr/>
            </a:pPr>
            <a:r>
              <a:rPr lang="fr-FR" sz="2800" b="0" i="0" u="none" baseline="0" dirty="0">
                <a:solidFill>
                  <a:prstClr val="black"/>
                </a:solidFill>
              </a:rPr>
              <a:t>Question des équipes de terrain en temps réel</a:t>
            </a:r>
            <a:endParaRPr lang="fr-FR" sz="2800" dirty="0">
              <a:solidFill>
                <a:prstClr val="black"/>
              </a:solidFill>
            </a:endParaRPr>
          </a:p>
          <a:p>
            <a:pPr marL="302369" indent="-302369" algn="l" defTabSz="602639" rtl="0">
              <a:spcAft>
                <a:spcPts val="1587"/>
              </a:spcAft>
              <a:defRPr/>
            </a:pPr>
            <a:r>
              <a:rPr lang="fr-FR" sz="2800" b="0" i="0" u="none" baseline="0" dirty="0">
                <a:solidFill>
                  <a:prstClr val="black"/>
                </a:solidFill>
              </a:rPr>
              <a:t>Résolution des problèmes en temps réel</a:t>
            </a:r>
          </a:p>
          <a:p>
            <a:pPr marL="302369" indent="-302369" algn="l" defTabSz="602639" rtl="0">
              <a:spcAft>
                <a:spcPts val="1587"/>
              </a:spcAft>
              <a:defRPr/>
            </a:pPr>
            <a:r>
              <a:rPr lang="fr-FR" sz="2800" b="0" i="0" u="none" baseline="0" dirty="0">
                <a:solidFill>
                  <a:prstClr val="black"/>
                </a:solidFill>
              </a:rPr>
              <a:t>Communication des réponses à toutes les équipes</a:t>
            </a:r>
            <a:endParaRPr lang="fr-FR" sz="2800" dirty="0">
              <a:solidFill>
                <a:prstClr val="black"/>
              </a:solidFill>
            </a:endParaRPr>
          </a:p>
          <a:p>
            <a:pPr marL="302369" indent="-302369" algn="l" defTabSz="602639" rtl="0">
              <a:spcAft>
                <a:spcPts val="1587"/>
              </a:spcAft>
              <a:defRPr/>
            </a:pPr>
            <a:r>
              <a:rPr lang="fr-FR" sz="2800" b="0" i="0" u="none" baseline="0" dirty="0">
                <a:solidFill>
                  <a:prstClr val="black"/>
                </a:solidFill>
              </a:rPr>
              <a:t>Mises à jour de </a:t>
            </a:r>
            <a:r>
              <a:rPr lang="fr-FR" sz="2800" b="0" i="0" u="none" baseline="0" dirty="0" smtClean="0">
                <a:solidFill>
                  <a:prstClr val="black"/>
                </a:solidFill>
              </a:rPr>
              <a:t>l’avancement</a:t>
            </a:r>
            <a:endParaRPr lang="fr-FR" sz="2800" dirty="0">
              <a:solidFill>
                <a:prstClr val="black"/>
              </a:solidFill>
            </a:endParaRPr>
          </a:p>
          <a:p>
            <a:pPr marL="302369" indent="-302369" algn="l" defTabSz="602639" rtl="0">
              <a:spcAft>
                <a:spcPts val="1587"/>
              </a:spcAft>
              <a:defRPr/>
            </a:pPr>
            <a:r>
              <a:rPr lang="fr-FR" sz="2800" b="0" i="0" u="none" baseline="0" dirty="0">
                <a:solidFill>
                  <a:prstClr val="black"/>
                </a:solidFill>
              </a:rPr>
              <a:t>Meilleur esprit </a:t>
            </a:r>
            <a:r>
              <a:rPr lang="fr-FR" sz="2800" b="0" i="0" u="none" baseline="0" dirty="0" smtClean="0">
                <a:solidFill>
                  <a:prstClr val="black"/>
                </a:solidFill>
              </a:rPr>
              <a:t>d’équipe </a:t>
            </a:r>
            <a:r>
              <a:rPr lang="fr-FR" sz="2800" b="0" i="0" u="none" baseline="0" dirty="0">
                <a:solidFill>
                  <a:prstClr val="black"/>
                </a:solidFill>
              </a:rPr>
              <a:t>chez les collecteurs de données</a:t>
            </a:r>
          </a:p>
        </p:txBody>
      </p:sp>
      <p:sp>
        <p:nvSpPr>
          <p:cNvPr id="8" name="Text Placeholder 2">
            <a:extLst>
              <a:ext uri="{FF2B5EF4-FFF2-40B4-BE49-F238E27FC236}">
                <a16:creationId xmlns:a16="http://schemas.microsoft.com/office/drawing/2014/main" xmlns="" id="{2FA4F300-74AF-485D-9C3D-35BCEC5329CF}"/>
              </a:ext>
            </a:extLst>
          </p:cNvPr>
          <p:cNvSpPr txBox="1">
            <a:spLocks/>
          </p:cNvSpPr>
          <p:nvPr/>
        </p:nvSpPr>
        <p:spPr>
          <a:xfrm>
            <a:off x="6251906" y="608873"/>
            <a:ext cx="5679697" cy="3292611"/>
          </a:xfrm>
          <a:prstGeom prst="rect">
            <a:avLst/>
          </a:prstGeom>
        </p:spPr>
        <p:txBody>
          <a:bodyPr/>
          <a:lstStyle>
            <a:lvl1pPr marL="228600"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1pPr>
            <a:lvl2pPr marL="682625" indent="-228600" algn="l" defTabSz="455613" rtl="0" eaLnBrk="0" fontAlgn="base" hangingPunct="0">
              <a:spcBef>
                <a:spcPct val="0"/>
              </a:spcBef>
              <a:spcAft>
                <a:spcPts val="1200"/>
              </a:spcAft>
              <a:buFont typeface="Arial" panose="020B0604020202020204" pitchFamily="34" charset="0"/>
              <a:buChar char="–"/>
              <a:defRPr sz="2000" kern="1200">
                <a:solidFill>
                  <a:srgbClr val="635C5B"/>
                </a:solidFill>
                <a:latin typeface="Gill Sans MT"/>
                <a:ea typeface="Gill Sans MT" panose="020B0502020104020203" pitchFamily="34" charset="0"/>
                <a:cs typeface="Gill Sans MT"/>
              </a:defRPr>
            </a:lvl2pPr>
            <a:lvl3pPr marL="912813" indent="-228600" algn="l" defTabSz="455613" rtl="0" eaLnBrk="0" fontAlgn="base" hangingPunct="0">
              <a:spcBef>
                <a:spcPct val="20000"/>
              </a:spcBef>
              <a:spcAft>
                <a:spcPct val="0"/>
              </a:spcAft>
              <a:buFont typeface="Arial" panose="020B0604020202020204" pitchFamily="34" charset="0"/>
              <a:buChar char="•"/>
              <a:defRPr kern="1200">
                <a:solidFill>
                  <a:srgbClr val="6C6463"/>
                </a:solidFill>
                <a:latin typeface="Gill Sans MT"/>
                <a:ea typeface="Gill Sans MT" panose="020B0502020104020203" pitchFamily="34" charset="0"/>
                <a:cs typeface="Gill Sans MT"/>
              </a:defRPr>
            </a:lvl3pPr>
            <a:lvl4pPr marL="1144588" indent="-230188" algn="l" defTabSz="455613" rtl="0" eaLnBrk="0" fontAlgn="base" hangingPunct="0">
              <a:spcBef>
                <a:spcPct val="20000"/>
              </a:spcBef>
              <a:spcAft>
                <a:spcPct val="0"/>
              </a:spcAft>
              <a:buFont typeface="Arial" panose="020B0604020202020204" pitchFamily="34" charset="0"/>
              <a:buChar char="–"/>
              <a:defRPr sz="1600" kern="1200">
                <a:solidFill>
                  <a:srgbClr val="6C6463"/>
                </a:solidFill>
                <a:latin typeface="Gill Sans MT"/>
                <a:ea typeface="Gill Sans MT" panose="020B0502020104020203" pitchFamily="34" charset="0"/>
                <a:cs typeface="Gill Sans MT"/>
              </a:defRPr>
            </a:lvl4pPr>
            <a:lvl5pPr marL="1254125" indent="-228600" algn="l" defTabSz="455613" rtl="0" eaLnBrk="0" fontAlgn="base" hangingPunct="0">
              <a:spcBef>
                <a:spcPct val="20000"/>
              </a:spcBef>
              <a:spcAft>
                <a:spcPct val="0"/>
              </a:spcAft>
              <a:buFont typeface="Arial" panose="020B0604020202020204" pitchFamily="34" charset="0"/>
              <a:buChar char="»"/>
              <a:defRPr sz="1400" kern="1200">
                <a:solidFill>
                  <a:srgbClr val="6C6463"/>
                </a:solidFill>
                <a:latin typeface="Gill Sans MT"/>
                <a:ea typeface="Gill Sans MT" panose="020B0502020104020203" pitchFamily="34" charset="0"/>
                <a:cs typeface="Gill Sans MT"/>
              </a:defRPr>
            </a:lvl5pPr>
            <a:lvl6pPr marL="2514537" indent="-228594" algn="l" defTabSz="457189" rtl="0" eaLnBrk="1" latinLnBrk="0" hangingPunct="1">
              <a:spcBef>
                <a:spcPct val="20000"/>
              </a:spcBef>
              <a:buFont typeface="Arial"/>
              <a:buChar char="•"/>
              <a:defRPr sz="2000" kern="1200">
                <a:solidFill>
                  <a:schemeClr val="tx1"/>
                </a:solidFill>
                <a:latin typeface="+mn-lt"/>
                <a:ea typeface="+mn-ea"/>
                <a:cs typeface="+mn-cs"/>
              </a:defRPr>
            </a:lvl6pPr>
            <a:lvl7pPr marL="2971726" indent="-228594" algn="l" defTabSz="457189" rtl="0" eaLnBrk="1" latinLnBrk="0" hangingPunct="1">
              <a:spcBef>
                <a:spcPct val="20000"/>
              </a:spcBef>
              <a:buFont typeface="Arial"/>
              <a:buChar char="•"/>
              <a:defRPr sz="2000" kern="1200">
                <a:solidFill>
                  <a:schemeClr val="tx1"/>
                </a:solidFill>
                <a:latin typeface="+mn-lt"/>
                <a:ea typeface="+mn-ea"/>
                <a:cs typeface="+mn-cs"/>
              </a:defRPr>
            </a:lvl7pPr>
            <a:lvl8pPr marL="3428914" indent="-228594" algn="l" defTabSz="457189" rtl="0" eaLnBrk="1" latinLnBrk="0" hangingPunct="1">
              <a:spcBef>
                <a:spcPct val="20000"/>
              </a:spcBef>
              <a:buFont typeface="Arial"/>
              <a:buChar char="•"/>
              <a:defRPr sz="2000" kern="1200">
                <a:solidFill>
                  <a:schemeClr val="tx1"/>
                </a:solidFill>
                <a:latin typeface="+mn-lt"/>
                <a:ea typeface="+mn-ea"/>
                <a:cs typeface="+mn-cs"/>
              </a:defRPr>
            </a:lvl8pPr>
            <a:lvl9pPr marL="3886103" indent="-228594" algn="l" defTabSz="457189" rtl="0" eaLnBrk="1" latinLnBrk="0" hangingPunct="1">
              <a:spcBef>
                <a:spcPct val="20000"/>
              </a:spcBef>
              <a:buFont typeface="Arial"/>
              <a:buChar char="•"/>
              <a:defRPr sz="2000" kern="1200">
                <a:solidFill>
                  <a:schemeClr val="tx1"/>
                </a:solidFill>
                <a:latin typeface="+mn-lt"/>
                <a:ea typeface="+mn-ea"/>
                <a:cs typeface="+mn-cs"/>
              </a:defRPr>
            </a:lvl9pPr>
          </a:lstStyle>
          <a:p>
            <a:pPr marL="101597" indent="0" algn="l" defTabSz="602639" rtl="0">
              <a:spcAft>
                <a:spcPts val="1587"/>
              </a:spcAft>
              <a:buNone/>
              <a:defRPr/>
            </a:pPr>
            <a:r>
              <a:rPr lang="fr-FR" sz="2800" b="1" i="0" u="none" baseline="0" dirty="0">
                <a:solidFill>
                  <a:prstClr val="black"/>
                </a:solidFill>
              </a:rPr>
              <a:t>Équipe du niveau central</a:t>
            </a:r>
          </a:p>
          <a:p>
            <a:pPr marL="302369" indent="-302369" algn="l" defTabSz="602639" rtl="0">
              <a:spcAft>
                <a:spcPts val="1587"/>
              </a:spcAft>
              <a:defRPr/>
            </a:pPr>
            <a:r>
              <a:rPr lang="fr-FR" sz="2800" b="0" i="0" u="none" baseline="0" dirty="0">
                <a:solidFill>
                  <a:prstClr val="black"/>
                </a:solidFill>
              </a:rPr>
              <a:t>Surveiller le calendrier</a:t>
            </a:r>
            <a:endParaRPr lang="fr-FR" sz="2800" dirty="0">
              <a:solidFill>
                <a:prstClr val="black"/>
              </a:solidFill>
            </a:endParaRPr>
          </a:p>
          <a:p>
            <a:pPr marL="302369" indent="-302369" algn="l" defTabSz="602639" rtl="0">
              <a:spcAft>
                <a:spcPts val="1587"/>
              </a:spcAft>
              <a:defRPr/>
            </a:pPr>
            <a:r>
              <a:rPr lang="fr-FR" sz="2800" b="0" i="0" u="none" baseline="0" dirty="0">
                <a:solidFill>
                  <a:prstClr val="black"/>
                </a:solidFill>
              </a:rPr>
              <a:t>Examiner les données au quotidien</a:t>
            </a:r>
          </a:p>
          <a:p>
            <a:pPr marL="302369" indent="-302369" algn="l" defTabSz="602639" rtl="0">
              <a:spcAft>
                <a:spcPts val="1587"/>
              </a:spcAft>
              <a:buFont typeface="Wingdings" panose="05000000000000000000" pitchFamily="2" charset="2"/>
              <a:buChar char="ü"/>
              <a:defRPr/>
            </a:pPr>
            <a:r>
              <a:rPr lang="fr-FR" sz="2800" b="0" i="0" u="none" baseline="0" dirty="0">
                <a:solidFill>
                  <a:prstClr val="black"/>
                </a:solidFill>
              </a:rPr>
              <a:t>Vérifier la géolocalisation</a:t>
            </a:r>
            <a:endParaRPr lang="fr-FR" sz="2800" dirty="0">
              <a:solidFill>
                <a:prstClr val="black"/>
              </a:solidFill>
            </a:endParaRPr>
          </a:p>
          <a:p>
            <a:pPr marL="302369" indent="-302369" algn="l" defTabSz="602639" rtl="0">
              <a:spcAft>
                <a:spcPts val="1587"/>
              </a:spcAft>
              <a:buFont typeface="Wingdings" panose="05000000000000000000" pitchFamily="2" charset="2"/>
              <a:buChar char="ü"/>
              <a:defRPr/>
            </a:pPr>
            <a:r>
              <a:rPr lang="fr-FR" sz="2800" b="0" i="0" u="none" baseline="0" dirty="0">
                <a:solidFill>
                  <a:prstClr val="black"/>
                </a:solidFill>
              </a:rPr>
              <a:t>Vérifier les modèles de saut</a:t>
            </a:r>
            <a:endParaRPr lang="fr-FR" sz="2800" dirty="0">
              <a:solidFill>
                <a:prstClr val="black"/>
              </a:solidFill>
            </a:endParaRPr>
          </a:p>
          <a:p>
            <a:pPr marL="302369" indent="-302369" algn="l" defTabSz="602639" rtl="0">
              <a:spcAft>
                <a:spcPts val="1587"/>
              </a:spcAft>
              <a:buFont typeface="Wingdings" panose="05000000000000000000" pitchFamily="2" charset="2"/>
              <a:buChar char="ü"/>
              <a:defRPr/>
            </a:pPr>
            <a:r>
              <a:rPr lang="fr-FR" sz="2800" b="0" i="0" u="none" baseline="0" dirty="0">
                <a:solidFill>
                  <a:prstClr val="black"/>
                </a:solidFill>
              </a:rPr>
              <a:t>Vérifier les erreurs courantes sur les KPI</a:t>
            </a:r>
            <a:endParaRPr lang="fr-FR" sz="2800" dirty="0">
              <a:solidFill>
                <a:prstClr val="black"/>
              </a:solidFill>
            </a:endParaRPr>
          </a:p>
          <a:p>
            <a:pPr marL="302369" indent="-302369" algn="l" defTabSz="602639" rtl="0">
              <a:spcAft>
                <a:spcPts val="1587"/>
              </a:spcAft>
              <a:buFont typeface="Wingdings" panose="05000000000000000000" pitchFamily="2" charset="2"/>
              <a:buChar char="ü"/>
              <a:defRPr/>
            </a:pPr>
            <a:r>
              <a:rPr lang="fr-FR" sz="2800" b="0" i="0" u="none" baseline="0" dirty="0">
                <a:solidFill>
                  <a:prstClr val="black"/>
                </a:solidFill>
              </a:rPr>
              <a:t>Relire les réponses « texte » et les clarifier avec les équipes chargées de la collecte des données</a:t>
            </a:r>
            <a:endParaRPr lang="fr-FR" sz="2800" dirty="0">
              <a:solidFill>
                <a:prstClr val="black"/>
              </a:solidFill>
            </a:endParaRPr>
          </a:p>
        </p:txBody>
      </p:sp>
    </p:spTree>
    <p:custDataLst>
      <p:tags r:id="rId1"/>
    </p:custDataLst>
    <p:extLst>
      <p:ext uri="{BB962C8B-B14F-4D97-AF65-F5344CB8AC3E}">
        <p14:creationId xmlns:p14="http://schemas.microsoft.com/office/powerpoint/2010/main" val="134825499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08BDE21D-86BB-47E8-A873-1FFC7F1D77E8}"/>
              </a:ext>
            </a:extLst>
          </p:cNvPr>
          <p:cNvSpPr>
            <a:spLocks noGrp="1"/>
          </p:cNvSpPr>
          <p:nvPr>
            <p:ph type="dt" sz="half" idx="2"/>
          </p:nvPr>
        </p:nvSpPr>
        <p:spPr/>
        <p:txBody>
          <a:bodyPr/>
          <a:lstStyle/>
          <a:p>
            <a:pPr algn="l" defTabSz="604738" rtl="0"/>
            <a:fld id="{414FB1AD-D69E-B741-965A-0BAE826C2FA6}" type="datetime1">
              <a:rPr lang="en-US"/>
              <a:pPr algn="l" defTabSz="604738" rtl="0"/>
              <a:t>4/11/2019</a:t>
            </a:fld>
            <a:endParaRPr lang="fr-FR" dirty="0"/>
          </a:p>
        </p:txBody>
      </p:sp>
      <p:sp>
        <p:nvSpPr>
          <p:cNvPr id="3" name="Footer Placeholder 2">
            <a:extLst>
              <a:ext uri="{FF2B5EF4-FFF2-40B4-BE49-F238E27FC236}">
                <a16:creationId xmlns:a16="http://schemas.microsoft.com/office/drawing/2014/main" xmlns="" id="{8E318E9E-4D52-4038-9B65-5FBD9083A4B2}"/>
              </a:ext>
            </a:extLst>
          </p:cNvPr>
          <p:cNvSpPr>
            <a:spLocks noGrp="1"/>
          </p:cNvSpPr>
          <p:nvPr>
            <p:ph type="ftr" sz="quarter" idx="3"/>
          </p:nvPr>
        </p:nvSpPr>
        <p:spPr/>
        <p:txBody>
          <a:bodyPr/>
          <a:lstStyle/>
          <a:p>
            <a:pPr defTabSz="604738" rtl="0"/>
            <a:r>
              <a:rPr lang="fr-FR" b="0" i="0" u="none" baseline="0"/>
              <a:t>INSÉRER LE PIED DE PAGE ICI</a:t>
            </a:r>
          </a:p>
        </p:txBody>
      </p:sp>
      <p:sp>
        <p:nvSpPr>
          <p:cNvPr id="4" name="Slide Number Placeholder 3">
            <a:extLst>
              <a:ext uri="{FF2B5EF4-FFF2-40B4-BE49-F238E27FC236}">
                <a16:creationId xmlns:a16="http://schemas.microsoft.com/office/drawing/2014/main" xmlns="" id="{8743F4FC-A3A0-4F72-8168-3DC822EC5243}"/>
              </a:ext>
            </a:extLst>
          </p:cNvPr>
          <p:cNvSpPr>
            <a:spLocks noGrp="1"/>
          </p:cNvSpPr>
          <p:nvPr>
            <p:ph type="sldNum" sz="quarter" idx="4"/>
          </p:nvPr>
        </p:nvSpPr>
        <p:spPr/>
        <p:txBody>
          <a:bodyPr/>
          <a:lstStyle/>
          <a:p>
            <a:pPr algn="r" defTabSz="604738" rtl="0"/>
            <a:fld id="{42782948-4DBE-204D-AB9E-B65E067054AE}" type="slidenum">
              <a:rPr/>
              <a:pPr defTabSz="604738"/>
              <a:t>5</a:t>
            </a:fld>
            <a:endParaRPr lang="fr-FR" dirty="0"/>
          </a:p>
        </p:txBody>
      </p:sp>
      <p:sp>
        <p:nvSpPr>
          <p:cNvPr id="5" name="Title 4">
            <a:extLst>
              <a:ext uri="{FF2B5EF4-FFF2-40B4-BE49-F238E27FC236}">
                <a16:creationId xmlns:a16="http://schemas.microsoft.com/office/drawing/2014/main" xmlns="" id="{655E0402-D99E-4B4E-928A-243DCF1B31A8}"/>
              </a:ext>
            </a:extLst>
          </p:cNvPr>
          <p:cNvSpPr>
            <a:spLocks noGrp="1"/>
          </p:cNvSpPr>
          <p:nvPr>
            <p:ph type="title"/>
          </p:nvPr>
        </p:nvSpPr>
        <p:spPr/>
        <p:txBody>
          <a:bodyPr/>
          <a:lstStyle/>
          <a:p>
            <a:pPr algn="l" rtl="0"/>
            <a:r>
              <a:rPr lang="fr-FR" b="1" i="0" u="none" baseline="0"/>
              <a:t>Éléments à surveiller</a:t>
            </a:r>
          </a:p>
        </p:txBody>
      </p:sp>
      <p:sp>
        <p:nvSpPr>
          <p:cNvPr id="6" name="Content Placeholder 5">
            <a:extLst>
              <a:ext uri="{FF2B5EF4-FFF2-40B4-BE49-F238E27FC236}">
                <a16:creationId xmlns:a16="http://schemas.microsoft.com/office/drawing/2014/main" xmlns="" id="{59E555A9-F4CD-4250-9146-B2EF24B2D7A2}"/>
              </a:ext>
            </a:extLst>
          </p:cNvPr>
          <p:cNvSpPr>
            <a:spLocks noGrp="1"/>
          </p:cNvSpPr>
          <p:nvPr>
            <p:ph idx="1"/>
          </p:nvPr>
        </p:nvSpPr>
        <p:spPr>
          <a:xfrm>
            <a:off x="955650" y="1715550"/>
            <a:ext cx="10280701" cy="4233230"/>
          </a:xfrm>
        </p:spPr>
        <p:txBody>
          <a:bodyPr>
            <a:normAutofit lnSpcReduction="10000"/>
          </a:bodyPr>
          <a:lstStyle/>
          <a:p>
            <a:pPr algn="l" rtl="0"/>
            <a:r>
              <a:rPr lang="fr-FR" sz="3174" b="0" i="0" u="none" baseline="0" dirty="0">
                <a:solidFill>
                  <a:schemeClr val="tx1"/>
                </a:solidFill>
              </a:rPr>
              <a:t>« Autre, préciser »</a:t>
            </a:r>
            <a:endParaRPr lang="fr-FR" sz="3174" dirty="0">
              <a:solidFill>
                <a:schemeClr val="tx1"/>
              </a:solidFill>
            </a:endParaRPr>
          </a:p>
          <a:p>
            <a:pPr algn="l" rtl="0"/>
            <a:r>
              <a:rPr lang="fr-FR" sz="3174" b="0" i="0" u="none" baseline="0" dirty="0">
                <a:solidFill>
                  <a:schemeClr val="tx1"/>
                </a:solidFill>
              </a:rPr>
              <a:t>Plusieurs sélections (« Aucune des options ci-dessus, </a:t>
            </a:r>
            <a:r>
              <a:rPr lang="fr-FR" sz="3174" b="0" i="0" u="none" baseline="0" dirty="0" smtClean="0">
                <a:solidFill>
                  <a:schemeClr val="tx1"/>
                </a:solidFill>
              </a:rPr>
              <a:t/>
            </a:r>
            <a:br>
              <a:rPr lang="fr-FR" sz="3174" b="0" i="0" u="none" baseline="0" dirty="0" smtClean="0">
                <a:solidFill>
                  <a:schemeClr val="tx1"/>
                </a:solidFill>
              </a:rPr>
            </a:br>
            <a:r>
              <a:rPr lang="fr-FR" sz="3174" b="0" i="0" u="none" baseline="0" dirty="0" smtClean="0">
                <a:solidFill>
                  <a:schemeClr val="tx1"/>
                </a:solidFill>
              </a:rPr>
              <a:t>Je </a:t>
            </a:r>
            <a:r>
              <a:rPr lang="fr-FR" sz="3174" b="0" i="0" u="none" baseline="0" dirty="0">
                <a:solidFill>
                  <a:schemeClr val="tx1"/>
                </a:solidFill>
              </a:rPr>
              <a:t>ne sais pas »)</a:t>
            </a:r>
          </a:p>
          <a:p>
            <a:pPr algn="l" rtl="0"/>
            <a:r>
              <a:rPr lang="fr-FR" sz="3174" b="0" i="0" u="none" baseline="0" dirty="0">
                <a:solidFill>
                  <a:schemeClr val="tx1"/>
                </a:solidFill>
              </a:rPr>
              <a:t>Remarques à la fin de chaque module</a:t>
            </a:r>
          </a:p>
          <a:p>
            <a:pPr algn="l" rtl="0"/>
            <a:r>
              <a:rPr lang="fr-FR" sz="3174" b="0" i="0" u="none" baseline="0" dirty="0">
                <a:solidFill>
                  <a:schemeClr val="tx1"/>
                </a:solidFill>
              </a:rPr>
              <a:t>Produits non gérés</a:t>
            </a:r>
          </a:p>
          <a:p>
            <a:pPr algn="l" rtl="0"/>
            <a:r>
              <a:rPr lang="fr-FR" sz="3174" b="0" i="0" u="none" baseline="0" dirty="0">
                <a:solidFill>
                  <a:schemeClr val="tx1"/>
                </a:solidFill>
              </a:rPr>
              <a:t>Montant ajusté</a:t>
            </a:r>
          </a:p>
          <a:p>
            <a:pPr algn="l" rtl="0"/>
            <a:r>
              <a:rPr lang="fr-FR" sz="3174" b="0" i="0" u="none" baseline="0" dirty="0">
                <a:solidFill>
                  <a:schemeClr val="tx1"/>
                </a:solidFill>
              </a:rPr>
              <a:t>Postes vacants</a:t>
            </a:r>
          </a:p>
          <a:p>
            <a:endParaRPr lang="fr-FR" sz="3174" dirty="0">
              <a:solidFill>
                <a:schemeClr val="tx1"/>
              </a:solidFill>
            </a:endParaRPr>
          </a:p>
          <a:p>
            <a:endParaRPr lang="fr-FR" sz="3174" dirty="0">
              <a:solidFill>
                <a:schemeClr val="tx1"/>
              </a:solidFill>
            </a:endParaRPr>
          </a:p>
        </p:txBody>
      </p:sp>
    </p:spTree>
    <p:custDataLst>
      <p:tags r:id="rId1"/>
    </p:custDataLst>
    <p:extLst>
      <p:ext uri="{BB962C8B-B14F-4D97-AF65-F5344CB8AC3E}">
        <p14:creationId xmlns:p14="http://schemas.microsoft.com/office/powerpoint/2010/main" val="134895432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C83D041-CE99-48B5-964C-D794C6E355AD}"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3983DE9-5D12-4E7F-9DE4-2C6416193A11}" type="slidenum">
              <a:rPr sz="601">
                <a:solidFill>
                  <a:srgbClr val="6C6463"/>
                </a:solidFill>
                <a:latin typeface="Gill Sans MT" panose="020B0502020104020203" pitchFamily="34" charset="0"/>
              </a:rPr>
              <a:pPr defTabSz="604738"/>
              <a:t>6</a:t>
            </a:fld>
            <a:endParaRPr lang="fr-FR"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0" y="10989"/>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Identification et résolution des problèmes courants I</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842676852"/>
              </p:ext>
            </p:extLst>
          </p:nvPr>
        </p:nvGraphicFramePr>
        <p:xfrm>
          <a:off x="248310" y="670799"/>
          <a:ext cx="11696039" cy="6015751"/>
        </p:xfrm>
        <a:graphic>
          <a:graphicData uri="http://schemas.openxmlformats.org/drawingml/2006/table">
            <a:tbl>
              <a:tblPr firstRow="1" firstCol="1" bandRow="1">
                <a:tableStyleId>{5C22544A-7EE6-4342-B048-85BDC9FD1C3A}</a:tableStyleId>
              </a:tblPr>
              <a:tblGrid>
                <a:gridCol w="3234501">
                  <a:extLst>
                    <a:ext uri="{9D8B030D-6E8A-4147-A177-3AD203B41FA5}">
                      <a16:colId xmlns:a16="http://schemas.microsoft.com/office/drawing/2014/main" xmlns="" val="2165578924"/>
                    </a:ext>
                  </a:extLst>
                </a:gridCol>
                <a:gridCol w="8461538">
                  <a:extLst>
                    <a:ext uri="{9D8B030D-6E8A-4147-A177-3AD203B41FA5}">
                      <a16:colId xmlns:a16="http://schemas.microsoft.com/office/drawing/2014/main" xmlns="" val="2253113547"/>
                    </a:ext>
                  </a:extLst>
                </a:gridCol>
              </a:tblGrid>
              <a:tr h="750891">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2000" b="0" i="0" u="none" baseline="0" dirty="0">
                          <a:effectLst/>
                          <a:latin typeface="+mn-lt"/>
                          <a:ea typeface="Calibri" panose="020F0502020204030204" pitchFamily="34" charset="0"/>
                          <a:cs typeface="Times New Roman" panose="02020603050405020304" pitchFamily="18" charset="0"/>
                        </a:rPr>
                        <a:t>Difficultés potentielles liées </a:t>
                      </a:r>
                      <a:r>
                        <a:rPr lang="fr-FR" sz="2000" b="0" i="0" u="none" baseline="0" dirty="0" smtClean="0">
                          <a:effectLst/>
                          <a:latin typeface="+mn-lt"/>
                          <a:ea typeface="Calibri" panose="020F0502020204030204" pitchFamily="34" charset="0"/>
                          <a:cs typeface="Times New Roman" panose="02020603050405020304" pitchFamily="18" charset="0"/>
                        </a:rPr>
                        <a:t/>
                      </a:r>
                      <a:br>
                        <a:rPr lang="fr-FR" sz="2000" b="0" i="0" u="none" baseline="0" dirty="0" smtClean="0">
                          <a:effectLst/>
                          <a:latin typeface="+mn-lt"/>
                          <a:ea typeface="Calibri" panose="020F0502020204030204" pitchFamily="34" charset="0"/>
                          <a:cs typeface="Times New Roman" panose="02020603050405020304" pitchFamily="18" charset="0"/>
                        </a:rPr>
                      </a:br>
                      <a:r>
                        <a:rPr lang="fr-FR" sz="2000" b="0" i="0" u="none" baseline="0" dirty="0" smtClean="0">
                          <a:effectLst/>
                          <a:latin typeface="+mn-lt"/>
                          <a:ea typeface="Calibri" panose="020F0502020204030204" pitchFamily="34" charset="0"/>
                          <a:cs typeface="Times New Roman" panose="02020603050405020304" pitchFamily="18" charset="0"/>
                        </a:rPr>
                        <a:t>à </a:t>
                      </a:r>
                      <a:r>
                        <a:rPr lang="fr-FR" sz="2000" b="0" i="0" u="none" baseline="0" dirty="0">
                          <a:effectLst/>
                          <a:latin typeface="+mn-lt"/>
                          <a:ea typeface="Calibri" panose="020F0502020204030204" pitchFamily="34" charset="0"/>
                          <a:cs typeface="Times New Roman" panose="02020603050405020304" pitchFamily="18" charset="0"/>
                        </a:rPr>
                        <a:t>la collecte des données</a:t>
                      </a:r>
                      <a:endParaRPr lang="fr-FR" sz="20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0000"/>
                        </a:lnSpc>
                        <a:spcBef>
                          <a:spcPts val="0"/>
                        </a:spcBef>
                        <a:spcAft>
                          <a:spcPts val="0"/>
                        </a:spcAft>
                      </a:pPr>
                      <a:r>
                        <a:rPr lang="fr-FR" sz="2000" b="0" i="0" u="none" baseline="0" dirty="0">
                          <a:effectLst/>
                          <a:latin typeface="+mj-lt"/>
                          <a:ea typeface="Calibri" panose="020F0502020204030204" pitchFamily="34" charset="0"/>
                          <a:cs typeface="Times New Roman" panose="02020603050405020304" pitchFamily="18" charset="0"/>
                        </a:rPr>
                        <a:t>Solutions possibles</a:t>
                      </a:r>
                    </a:p>
                  </a:txBody>
                  <a:tcPr marL="55343" marR="55343" marT="7686" marB="7686"/>
                </a:tc>
                <a:extLst>
                  <a:ext uri="{0D108BD9-81ED-4DB2-BD59-A6C34878D82A}">
                    <a16:rowId xmlns:a16="http://schemas.microsoft.com/office/drawing/2014/main" xmlns="" val="2512221157"/>
                  </a:ext>
                </a:extLst>
              </a:tr>
              <a:tr h="5264860">
                <a:tc>
                  <a:txBody>
                    <a:bodyPr/>
                    <a:lstStyle/>
                    <a:p>
                      <a:pPr marL="0" marR="0" algn="l" rtl="0">
                        <a:lnSpc>
                          <a:spcPct val="100000"/>
                        </a:lnSpc>
                        <a:spcBef>
                          <a:spcPts val="0"/>
                        </a:spcBef>
                        <a:spcAft>
                          <a:spcPts val="0"/>
                        </a:spcAft>
                      </a:pPr>
                      <a:r>
                        <a:rPr lang="fr-FR" sz="2000" b="0" i="0" u="none" baseline="0" dirty="0">
                          <a:effectLst/>
                          <a:latin typeface="+mn-lt"/>
                        </a:rPr>
                        <a:t>Écart par rapport au calendrier de collecte </a:t>
                      </a:r>
                      <a:r>
                        <a:rPr lang="fr-FR" sz="2000" b="0" i="0" u="none" baseline="0" dirty="0" smtClean="0">
                          <a:effectLst/>
                          <a:latin typeface="+mn-lt"/>
                        </a:rPr>
                        <a:t/>
                      </a:r>
                      <a:br>
                        <a:rPr lang="fr-FR" sz="2000" b="0" i="0" u="none" baseline="0" dirty="0" smtClean="0">
                          <a:effectLst/>
                          <a:latin typeface="+mn-lt"/>
                        </a:rPr>
                      </a:br>
                      <a:r>
                        <a:rPr lang="fr-FR" sz="2000" b="0" i="0" u="none" baseline="0" dirty="0" smtClean="0">
                          <a:effectLst/>
                          <a:latin typeface="+mn-lt"/>
                        </a:rPr>
                        <a:t>des </a:t>
                      </a:r>
                      <a:r>
                        <a:rPr lang="fr-FR" sz="2000" b="0" i="0" u="none" baseline="0" dirty="0">
                          <a:effectLst/>
                          <a:latin typeface="+mn-lt"/>
                        </a:rPr>
                        <a:t>données</a:t>
                      </a:r>
                      <a:endParaRPr lang="fr-FR" sz="20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285750" marR="0" indent="-285750" algn="l" rtl="0">
                        <a:lnSpc>
                          <a:spcPct val="100000"/>
                        </a:lnSpc>
                        <a:spcBef>
                          <a:spcPts val="0"/>
                        </a:spcBef>
                        <a:spcAft>
                          <a:spcPts val="0"/>
                        </a:spcAft>
                        <a:buFont typeface="Arial" panose="020B0604020202020204" pitchFamily="34" charset="0"/>
                        <a:buChar char="•"/>
                      </a:pPr>
                      <a:r>
                        <a:rPr lang="fr-FR" sz="2400" b="0" i="0" u="none" baseline="0" dirty="0">
                          <a:effectLst/>
                          <a:latin typeface="+mn-lt"/>
                        </a:rPr>
                        <a:t>La planification et </a:t>
                      </a:r>
                      <a:r>
                        <a:rPr lang="fr-FR" sz="2400" b="0" i="0" u="none" baseline="0" dirty="0" smtClean="0">
                          <a:effectLst/>
                          <a:latin typeface="+mn-lt"/>
                        </a:rPr>
                        <a:t>l’évaluation </a:t>
                      </a:r>
                      <a:r>
                        <a:rPr lang="fr-FR" sz="2400" b="0" i="0" u="none" baseline="0" dirty="0">
                          <a:effectLst/>
                          <a:latin typeface="+mn-lt"/>
                        </a:rPr>
                        <a:t>des sites prennent beaucoup de temps, et vous avez de nombreuses autres activités en parallèle. </a:t>
                      </a:r>
                    </a:p>
                    <a:p>
                      <a:pPr marL="285750" marR="0" indent="-285750" algn="l" rtl="0">
                        <a:lnSpc>
                          <a:spcPct val="100000"/>
                        </a:lnSpc>
                        <a:spcBef>
                          <a:spcPts val="0"/>
                        </a:spcBef>
                        <a:spcAft>
                          <a:spcPts val="0"/>
                        </a:spcAft>
                        <a:buFont typeface="Arial" panose="020B0604020202020204" pitchFamily="34" charset="0"/>
                        <a:buChar char="•"/>
                      </a:pPr>
                      <a:endParaRPr lang="fr-FR" sz="1000" dirty="0">
                        <a:effectLst/>
                        <a:latin typeface="+mn-lt"/>
                      </a:endParaRPr>
                    </a:p>
                    <a:p>
                      <a:pPr marL="285750" marR="0" indent="-285750" algn="l" rtl="0">
                        <a:lnSpc>
                          <a:spcPct val="100000"/>
                        </a:lnSpc>
                        <a:spcBef>
                          <a:spcPts val="0"/>
                        </a:spcBef>
                        <a:spcAft>
                          <a:spcPts val="0"/>
                        </a:spcAft>
                        <a:buFont typeface="Arial" panose="020B0604020202020204" pitchFamily="34" charset="0"/>
                        <a:buChar char="•"/>
                      </a:pPr>
                      <a:r>
                        <a:rPr lang="fr-FR" sz="2400" b="0" i="0" u="none" baseline="0" dirty="0">
                          <a:effectLst/>
                          <a:latin typeface="+mn-lt"/>
                        </a:rPr>
                        <a:t>Utiliser des plans et des calendriers de collecte de données flexibles pour parer aux imprévus, et modifier les plans de déplacement sur le terrain selon les besoins à </a:t>
                      </a:r>
                      <a:r>
                        <a:rPr lang="fr-FR" sz="2400" b="0" i="0" u="none" baseline="0" dirty="0" smtClean="0">
                          <a:effectLst/>
                          <a:latin typeface="+mn-lt"/>
                        </a:rPr>
                        <a:t>l’aide </a:t>
                      </a:r>
                      <a:r>
                        <a:rPr lang="fr-FR" sz="2400" b="0" i="0" u="none" baseline="0" dirty="0">
                          <a:effectLst/>
                          <a:latin typeface="+mn-lt"/>
                        </a:rPr>
                        <a:t>des paramètres définis. </a:t>
                      </a:r>
                    </a:p>
                    <a:p>
                      <a:pPr marL="285750" marR="0" indent="-285750" algn="l" rtl="0">
                        <a:lnSpc>
                          <a:spcPct val="100000"/>
                        </a:lnSpc>
                        <a:spcBef>
                          <a:spcPts val="0"/>
                        </a:spcBef>
                        <a:spcAft>
                          <a:spcPts val="0"/>
                        </a:spcAft>
                        <a:buFont typeface="Arial" panose="020B0604020202020204" pitchFamily="34" charset="0"/>
                        <a:buChar char="•"/>
                      </a:pPr>
                      <a:endParaRPr lang="fr-FR" sz="1000" dirty="0">
                        <a:effectLst/>
                        <a:latin typeface="+mn-lt"/>
                      </a:endParaRPr>
                    </a:p>
                    <a:p>
                      <a:pPr marL="285750" marR="0" indent="-285750" algn="l" rtl="0">
                        <a:lnSpc>
                          <a:spcPct val="100000"/>
                        </a:lnSpc>
                        <a:spcBef>
                          <a:spcPts val="0"/>
                        </a:spcBef>
                        <a:spcAft>
                          <a:spcPts val="0"/>
                        </a:spcAft>
                        <a:buFont typeface="Arial" panose="020B0604020202020204" pitchFamily="34" charset="0"/>
                        <a:buChar char="•"/>
                      </a:pPr>
                      <a:r>
                        <a:rPr lang="fr-FR" sz="2400" b="0" i="0" u="none" baseline="0" dirty="0">
                          <a:effectLst/>
                          <a:latin typeface="+mn-lt"/>
                        </a:rPr>
                        <a:t>Concevoir et utiliser les bons outils afin de suivre la progression des équipes de collecteurs de données et </a:t>
                      </a:r>
                      <a:r>
                        <a:rPr lang="fr-FR" sz="2400" b="0" i="0" u="none" baseline="0" dirty="0" smtClean="0">
                          <a:effectLst/>
                          <a:latin typeface="+mn-lt"/>
                        </a:rPr>
                        <a:t>s’assurer qu’elles </a:t>
                      </a:r>
                      <a:r>
                        <a:rPr lang="fr-FR" sz="2400" b="0" i="0" u="none" baseline="0" dirty="0">
                          <a:effectLst/>
                          <a:latin typeface="+mn-lt"/>
                        </a:rPr>
                        <a:t>respectent les calendriers établis, et gérer ou corriger les écarts avant </a:t>
                      </a:r>
                      <a:r>
                        <a:rPr lang="fr-FR" sz="2400" b="0" i="0" u="none" baseline="0" dirty="0" smtClean="0">
                          <a:effectLst/>
                          <a:latin typeface="+mn-lt"/>
                        </a:rPr>
                        <a:t>qu’il </a:t>
                      </a:r>
                      <a:r>
                        <a:rPr lang="fr-FR" sz="2400" b="0" i="0" u="none" baseline="0" dirty="0">
                          <a:effectLst/>
                          <a:latin typeface="+mn-lt"/>
                        </a:rPr>
                        <a:t>ne soit trop tard. </a:t>
                      </a:r>
                    </a:p>
                    <a:p>
                      <a:pPr marL="285750" marR="0" indent="-285750" algn="l" rtl="0">
                        <a:lnSpc>
                          <a:spcPct val="100000"/>
                        </a:lnSpc>
                        <a:spcBef>
                          <a:spcPts val="0"/>
                        </a:spcBef>
                        <a:spcAft>
                          <a:spcPts val="0"/>
                        </a:spcAft>
                        <a:buFont typeface="Arial" panose="020B0604020202020204" pitchFamily="34" charset="0"/>
                        <a:buChar char="•"/>
                      </a:pPr>
                      <a:endParaRPr lang="fr-FR" sz="1000" dirty="0">
                        <a:effectLst/>
                        <a:latin typeface="+mn-lt"/>
                      </a:endParaRPr>
                    </a:p>
                    <a:p>
                      <a:pPr marL="285750" marR="0" indent="-285750" algn="l" rtl="0">
                        <a:lnSpc>
                          <a:spcPct val="100000"/>
                        </a:lnSpc>
                        <a:spcBef>
                          <a:spcPts val="0"/>
                        </a:spcBef>
                        <a:spcAft>
                          <a:spcPts val="0"/>
                        </a:spcAft>
                        <a:buFont typeface="Arial" panose="020B0604020202020204" pitchFamily="34" charset="0"/>
                        <a:buChar char="•"/>
                      </a:pPr>
                      <a:r>
                        <a:rPr lang="fr-FR" sz="2400" b="0" i="0" u="none" baseline="0" dirty="0" smtClean="0">
                          <a:effectLst/>
                          <a:latin typeface="+mn-lt"/>
                        </a:rPr>
                        <a:t>S’assurer </a:t>
                      </a:r>
                      <a:r>
                        <a:rPr lang="fr-FR" sz="2400" b="0" i="0" u="none" baseline="0" dirty="0">
                          <a:effectLst/>
                          <a:latin typeface="+mn-lt"/>
                        </a:rPr>
                        <a:t>que les modifications du calendrier de collecte des données qui ont été validées sont correctement documentées.</a:t>
                      </a:r>
                    </a:p>
                  </a:txBody>
                  <a:tcPr marL="55343" marR="55343" marT="7686" marB="7686"/>
                </a:tc>
                <a:extLst>
                  <a:ext uri="{0D108BD9-81ED-4DB2-BD59-A6C34878D82A}">
                    <a16:rowId xmlns:a16="http://schemas.microsoft.com/office/drawing/2014/main" xmlns="" val="2651830758"/>
                  </a:ext>
                </a:extLst>
              </a:tr>
            </a:tbl>
          </a:graphicData>
        </a:graphic>
      </p:graphicFrame>
    </p:spTree>
    <p:custDataLst>
      <p:tags r:id="rId1"/>
    </p:custDataLst>
    <p:extLst>
      <p:ext uri="{BB962C8B-B14F-4D97-AF65-F5344CB8AC3E}">
        <p14:creationId xmlns:p14="http://schemas.microsoft.com/office/powerpoint/2010/main" val="15859127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C83D041-CE99-48B5-964C-D794C6E355AD}"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3983DE9-5D12-4E7F-9DE4-2C6416193A11}" type="slidenum">
              <a:rPr sz="601">
                <a:solidFill>
                  <a:srgbClr val="6C6463"/>
                </a:solidFill>
                <a:latin typeface="Gill Sans MT" panose="020B0502020104020203" pitchFamily="34" charset="0"/>
              </a:rPr>
              <a:pPr defTabSz="604738"/>
              <a:t>7</a:t>
            </a:fld>
            <a:endParaRPr lang="fr-FR"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47625" y="9527"/>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Identification et résolution des problèmes courants II</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1556826664"/>
              </p:ext>
            </p:extLst>
          </p:nvPr>
        </p:nvGraphicFramePr>
        <p:xfrm>
          <a:off x="248311" y="726324"/>
          <a:ext cx="11695378" cy="5499843"/>
        </p:xfrm>
        <a:graphic>
          <a:graphicData uri="http://schemas.openxmlformats.org/drawingml/2006/table">
            <a:tbl>
              <a:tblPr firstRow="1" firstCol="1" bandRow="1">
                <a:tableStyleId>{5C22544A-7EE6-4342-B048-85BDC9FD1C3A}</a:tableStyleId>
              </a:tblPr>
              <a:tblGrid>
                <a:gridCol w="3698677">
                  <a:extLst>
                    <a:ext uri="{9D8B030D-6E8A-4147-A177-3AD203B41FA5}">
                      <a16:colId xmlns:a16="http://schemas.microsoft.com/office/drawing/2014/main" xmlns="" val="2165578924"/>
                    </a:ext>
                  </a:extLst>
                </a:gridCol>
                <a:gridCol w="7996701">
                  <a:extLst>
                    <a:ext uri="{9D8B030D-6E8A-4147-A177-3AD203B41FA5}">
                      <a16:colId xmlns:a16="http://schemas.microsoft.com/office/drawing/2014/main" xmlns="" val="2253113547"/>
                    </a:ext>
                  </a:extLst>
                </a:gridCol>
              </a:tblGrid>
              <a:tr h="766939">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b="0" i="0" u="none" baseline="0" dirty="0">
                          <a:effectLst/>
                          <a:latin typeface="+mn-lt"/>
                          <a:ea typeface="Calibri" panose="020F0502020204030204" pitchFamily="34" charset="0"/>
                          <a:cs typeface="Times New Roman" panose="02020603050405020304" pitchFamily="18" charset="0"/>
                        </a:rPr>
                        <a:t>Difficultés potentielles liées à la collecte des données</a:t>
                      </a:r>
                      <a:endParaRPr lang="fr-FR" sz="20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000" b="0" i="0" u="none" baseline="0" dirty="0">
                          <a:effectLst/>
                          <a:latin typeface="+mj-lt"/>
                          <a:ea typeface="Calibri" panose="020F0502020204030204" pitchFamily="34" charset="0"/>
                          <a:cs typeface="Times New Roman" panose="02020603050405020304" pitchFamily="18" charset="0"/>
                        </a:rPr>
                        <a:t>Solutions possibles</a:t>
                      </a:r>
                    </a:p>
                  </a:txBody>
                  <a:tcPr marL="55343" marR="55343" marT="7686" marB="7686"/>
                </a:tc>
                <a:extLst>
                  <a:ext uri="{0D108BD9-81ED-4DB2-BD59-A6C34878D82A}">
                    <a16:rowId xmlns:a16="http://schemas.microsoft.com/office/drawing/2014/main" xmlns="" val="2512221157"/>
                  </a:ext>
                </a:extLst>
              </a:tr>
              <a:tr h="4732904">
                <a:tc>
                  <a:txBody>
                    <a:bodyPr/>
                    <a:lstStyle/>
                    <a:p>
                      <a:pPr marL="0" marR="0" algn="l" rtl="0">
                        <a:lnSpc>
                          <a:spcPct val="107000"/>
                        </a:lnSpc>
                        <a:spcBef>
                          <a:spcPts val="0"/>
                        </a:spcBef>
                        <a:spcAft>
                          <a:spcPts val="0"/>
                        </a:spcAft>
                      </a:pPr>
                      <a:r>
                        <a:rPr lang="fr-FR" sz="2000" b="1" i="0" u="none" kern="1200" baseline="0" dirty="0">
                          <a:solidFill>
                            <a:schemeClr val="lt1"/>
                          </a:solidFill>
                          <a:effectLst/>
                          <a:latin typeface="+mn-lt"/>
                          <a:ea typeface="+mn-ea"/>
                          <a:cs typeface="+mn-cs"/>
                        </a:rPr>
                        <a:t>Accès difficile aux données </a:t>
                      </a:r>
                      <a:endParaRPr lang="fr-FR" sz="20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285750" marR="0" indent="-285750" algn="l" rtl="0">
                        <a:lnSpc>
                          <a:spcPct val="107000"/>
                        </a:lnSpc>
                        <a:spcBef>
                          <a:spcPts val="0"/>
                        </a:spcBef>
                        <a:spcAft>
                          <a:spcPts val="0"/>
                        </a:spcAft>
                        <a:buFont typeface="Arial" panose="020B0604020202020204" pitchFamily="34" charset="0"/>
                        <a:buChar char="•"/>
                      </a:pPr>
                      <a:r>
                        <a:rPr lang="fr-FR" sz="2200" b="0" i="0" u="none" baseline="0" dirty="0">
                          <a:effectLst/>
                          <a:latin typeface="+mn-lt"/>
                        </a:rPr>
                        <a:t>Si le SIGL ou le SIGL électronique (</a:t>
                      </a:r>
                      <a:r>
                        <a:rPr lang="fr-FR" sz="2200" b="0" i="0" u="none" baseline="0" dirty="0" err="1">
                          <a:effectLst/>
                          <a:latin typeface="+mn-lt"/>
                        </a:rPr>
                        <a:t>eSIGL</a:t>
                      </a:r>
                      <a:r>
                        <a:rPr lang="fr-FR" sz="2200" b="0" i="0" u="none" baseline="0" dirty="0">
                          <a:effectLst/>
                          <a:latin typeface="+mn-lt"/>
                        </a:rPr>
                        <a:t>) </a:t>
                      </a:r>
                      <a:r>
                        <a:rPr lang="fr-FR" sz="2200" b="0" i="0" u="none" baseline="0" dirty="0" smtClean="0">
                          <a:effectLst/>
                          <a:latin typeface="+mn-lt"/>
                        </a:rPr>
                        <a:t>n’est </a:t>
                      </a:r>
                      <a:r>
                        <a:rPr lang="fr-FR" sz="2200" b="0" i="0" u="none" baseline="0" dirty="0">
                          <a:effectLst/>
                          <a:latin typeface="+mn-lt"/>
                        </a:rPr>
                        <a:t>pas accessible, demander à </a:t>
                      </a:r>
                      <a:r>
                        <a:rPr lang="fr-FR" sz="2200" b="0" i="0" u="none" baseline="0" dirty="0" smtClean="0">
                          <a:effectLst/>
                          <a:latin typeface="+mn-lt"/>
                        </a:rPr>
                        <a:t>l’établissement </a:t>
                      </a:r>
                      <a:r>
                        <a:rPr lang="fr-FR" sz="2200" b="0" i="0" u="none" baseline="0" dirty="0">
                          <a:effectLst/>
                          <a:latin typeface="+mn-lt"/>
                        </a:rPr>
                        <a:t>de santé quel est le responsable qui y a accès ou qui peut vous aider à accéder aux données. </a:t>
                      </a:r>
                    </a:p>
                    <a:p>
                      <a:pPr marL="285750" marR="0" indent="-285750" algn="l" rtl="0">
                        <a:lnSpc>
                          <a:spcPct val="107000"/>
                        </a:lnSpc>
                        <a:spcBef>
                          <a:spcPts val="0"/>
                        </a:spcBef>
                        <a:spcAft>
                          <a:spcPts val="0"/>
                        </a:spcAft>
                        <a:buFont typeface="Arial" panose="020B0604020202020204" pitchFamily="34" charset="0"/>
                        <a:buChar char="•"/>
                      </a:pPr>
                      <a:r>
                        <a:rPr lang="fr-FR" sz="2200" b="0" i="0" u="none" baseline="0" dirty="0">
                          <a:effectLst/>
                          <a:latin typeface="+mn-lt"/>
                        </a:rPr>
                        <a:t>Pour éviter les problèmes </a:t>
                      </a:r>
                      <a:r>
                        <a:rPr lang="fr-FR" sz="2200" b="0" i="0" u="none" baseline="0" dirty="0" smtClean="0">
                          <a:effectLst/>
                          <a:latin typeface="+mn-lt"/>
                        </a:rPr>
                        <a:t>d’accès </a:t>
                      </a:r>
                      <a:r>
                        <a:rPr lang="fr-FR" sz="2200" b="0" i="0" u="none" baseline="0" dirty="0">
                          <a:effectLst/>
                          <a:latin typeface="+mn-lt"/>
                        </a:rPr>
                        <a:t>de ce type, informer les sites à </a:t>
                      </a:r>
                      <a:r>
                        <a:rPr lang="fr-FR" sz="2200" b="0" i="0" u="none" baseline="0" dirty="0" smtClean="0">
                          <a:effectLst/>
                          <a:latin typeface="+mn-lt"/>
                        </a:rPr>
                        <a:t>l’avance </a:t>
                      </a:r>
                      <a:r>
                        <a:rPr lang="fr-FR" sz="2200" b="0" i="0" u="none" baseline="0" dirty="0">
                          <a:effectLst/>
                          <a:latin typeface="+mn-lt"/>
                        </a:rPr>
                        <a:t>sur les données à collecter </a:t>
                      </a:r>
                      <a:r>
                        <a:rPr lang="fr-FR" sz="2200" b="0" i="0" u="none" baseline="0" dirty="0">
                          <a:solidFill>
                            <a:schemeClr val="tx1"/>
                          </a:solidFill>
                          <a:effectLst/>
                          <a:latin typeface="+mn-lt"/>
                        </a:rPr>
                        <a:t>pour que leur publication soit approuvée.</a:t>
                      </a:r>
                    </a:p>
                    <a:p>
                      <a:pPr marL="285750" marR="0" indent="-285750" algn="l" rtl="0">
                        <a:lnSpc>
                          <a:spcPct val="107000"/>
                        </a:lnSpc>
                        <a:spcBef>
                          <a:spcPts val="0"/>
                        </a:spcBef>
                        <a:spcAft>
                          <a:spcPts val="0"/>
                        </a:spcAft>
                        <a:buFont typeface="Arial" panose="020B0604020202020204" pitchFamily="34" charset="0"/>
                        <a:buChar char="•"/>
                      </a:pPr>
                      <a:r>
                        <a:rPr lang="fr-FR" sz="2200" b="0" i="0" u="none" baseline="0" dirty="0">
                          <a:effectLst/>
                          <a:latin typeface="+mn-lt"/>
                        </a:rPr>
                        <a:t>Demander à ce que les données soient transmises par voie électronique ou accessibles par téléchargement sur le </a:t>
                      </a:r>
                      <a:r>
                        <a:rPr lang="fr-FR" sz="2200" b="0" i="0" u="none" baseline="0" dirty="0" err="1">
                          <a:effectLst/>
                          <a:latin typeface="+mn-lt"/>
                        </a:rPr>
                        <a:t>eSIGL</a:t>
                      </a:r>
                      <a:r>
                        <a:rPr lang="fr-FR" sz="2200" b="0" i="0" u="none" baseline="0" dirty="0">
                          <a:effectLst/>
                          <a:latin typeface="+mn-lt"/>
                        </a:rPr>
                        <a:t>, avant la visite du site.</a:t>
                      </a:r>
                    </a:p>
                    <a:p>
                      <a:pPr marL="285750" marR="0" indent="-285750" algn="l" rtl="0">
                        <a:lnSpc>
                          <a:spcPct val="107000"/>
                        </a:lnSpc>
                        <a:spcBef>
                          <a:spcPts val="0"/>
                        </a:spcBef>
                        <a:spcAft>
                          <a:spcPts val="0"/>
                        </a:spcAft>
                        <a:buFont typeface="Arial" panose="020B0604020202020204" pitchFamily="34" charset="0"/>
                        <a:buChar char="•"/>
                      </a:pPr>
                      <a:r>
                        <a:rPr lang="fr-FR" sz="2200" b="0" i="0" u="none" baseline="0" dirty="0">
                          <a:effectLst/>
                          <a:latin typeface="+mn-lt"/>
                        </a:rPr>
                        <a:t>Vérifier que les collecteurs de données ont eu </a:t>
                      </a:r>
                      <a:r>
                        <a:rPr lang="fr-FR" sz="2200" b="0" i="0" u="none" baseline="0" dirty="0" smtClean="0">
                          <a:effectLst/>
                          <a:latin typeface="+mn-lt"/>
                        </a:rPr>
                        <a:t>l’occasion </a:t>
                      </a:r>
                      <a:r>
                        <a:rPr lang="fr-FR" sz="2200" b="0" i="0" u="none" baseline="0" dirty="0">
                          <a:effectLst/>
                          <a:latin typeface="+mn-lt"/>
                        </a:rPr>
                        <a:t>de se présenter au personnel du site </a:t>
                      </a:r>
                      <a:r>
                        <a:rPr lang="fr-FR" sz="2200" b="0" i="0" u="none" baseline="0" dirty="0" smtClean="0">
                          <a:effectLst/>
                          <a:latin typeface="+mn-lt"/>
                        </a:rPr>
                        <a:t>d’accueil </a:t>
                      </a:r>
                      <a:r>
                        <a:rPr lang="fr-FR" sz="2200" b="0" i="0" u="none" baseline="0" dirty="0">
                          <a:effectLst/>
                          <a:latin typeface="+mn-lt"/>
                        </a:rPr>
                        <a:t>et demander à ce que les personnes appropriées compétentes les assistent dans leur mission.</a:t>
                      </a:r>
                    </a:p>
                  </a:txBody>
                  <a:tcPr marL="55343" marR="55343" marT="7686" marB="7686"/>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188010676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C83D041-CE99-48B5-964C-D794C6E355AD}"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3983DE9-5D12-4E7F-9DE4-2C6416193A11}" type="slidenum">
              <a:rPr sz="601">
                <a:solidFill>
                  <a:srgbClr val="6C6463"/>
                </a:solidFill>
                <a:latin typeface="Gill Sans MT" panose="020B0502020104020203" pitchFamily="34" charset="0"/>
              </a:rPr>
              <a:pPr defTabSz="604738"/>
              <a:t>8</a:t>
            </a:fld>
            <a:endParaRPr lang="fr-FR" altLang="en-US" sz="601" dirty="0">
              <a:solidFill>
                <a:srgbClr val="6C6463"/>
              </a:solidFill>
              <a:latin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1643063073"/>
              </p:ext>
            </p:extLst>
          </p:nvPr>
        </p:nvGraphicFramePr>
        <p:xfrm>
          <a:off x="428626" y="756526"/>
          <a:ext cx="11353800" cy="5672849"/>
        </p:xfrm>
        <a:graphic>
          <a:graphicData uri="http://schemas.openxmlformats.org/drawingml/2006/table">
            <a:tbl>
              <a:tblPr firstRow="1" firstCol="1" bandRow="1">
                <a:tableStyleId>{5C22544A-7EE6-4342-B048-85BDC9FD1C3A}</a:tableStyleId>
              </a:tblPr>
              <a:tblGrid>
                <a:gridCol w="2836191">
                  <a:extLst>
                    <a:ext uri="{9D8B030D-6E8A-4147-A177-3AD203B41FA5}">
                      <a16:colId xmlns:a16="http://schemas.microsoft.com/office/drawing/2014/main" xmlns="" val="2165578924"/>
                    </a:ext>
                  </a:extLst>
                </a:gridCol>
                <a:gridCol w="8517609">
                  <a:extLst>
                    <a:ext uri="{9D8B030D-6E8A-4147-A177-3AD203B41FA5}">
                      <a16:colId xmlns:a16="http://schemas.microsoft.com/office/drawing/2014/main" xmlns="" val="2253113547"/>
                    </a:ext>
                  </a:extLst>
                </a:gridCol>
              </a:tblGrid>
              <a:tr h="935923">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fr-FR" sz="2000" b="0" i="0" u="none" baseline="0" dirty="0">
                          <a:effectLst/>
                          <a:latin typeface="+mn-lt"/>
                          <a:ea typeface="Calibri" panose="020F0502020204030204" pitchFamily="34" charset="0"/>
                          <a:cs typeface="Times New Roman" panose="02020603050405020304" pitchFamily="18" charset="0"/>
                        </a:rPr>
                        <a:t>Difficultés potentielles liées à la collecte des données</a:t>
                      </a:r>
                      <a:endParaRPr lang="fr-FR" sz="20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0000"/>
                        </a:lnSpc>
                        <a:spcBef>
                          <a:spcPts val="0"/>
                        </a:spcBef>
                        <a:spcAft>
                          <a:spcPts val="0"/>
                        </a:spcAft>
                      </a:pPr>
                      <a:r>
                        <a:rPr lang="fr-FR" sz="2000" b="0" i="0" u="none" baseline="0" dirty="0">
                          <a:effectLst/>
                          <a:latin typeface="+mj-lt"/>
                          <a:ea typeface="Calibri" panose="020F0502020204030204" pitchFamily="34" charset="0"/>
                          <a:cs typeface="Times New Roman" panose="02020603050405020304" pitchFamily="18" charset="0"/>
                        </a:rPr>
                        <a:t>Solutions possibles</a:t>
                      </a:r>
                    </a:p>
                  </a:txBody>
                  <a:tcPr marL="55343" marR="55343" marT="7686" marB="7686"/>
                </a:tc>
                <a:extLst>
                  <a:ext uri="{0D108BD9-81ED-4DB2-BD59-A6C34878D82A}">
                    <a16:rowId xmlns:a16="http://schemas.microsoft.com/office/drawing/2014/main" xmlns="" val="2512221157"/>
                  </a:ext>
                </a:extLst>
              </a:tr>
              <a:tr h="4736926">
                <a:tc>
                  <a:txBody>
                    <a:bodyPr/>
                    <a:lstStyle/>
                    <a:p>
                      <a:pPr marL="0" marR="0" algn="l" rtl="0">
                        <a:lnSpc>
                          <a:spcPct val="100000"/>
                        </a:lnSpc>
                        <a:spcBef>
                          <a:spcPts val="0"/>
                        </a:spcBef>
                        <a:spcAft>
                          <a:spcPts val="0"/>
                        </a:spcAft>
                      </a:pPr>
                      <a:r>
                        <a:rPr lang="fr-FR" sz="2000" b="1" i="0" u="none" kern="1200" baseline="0" dirty="0">
                          <a:solidFill>
                            <a:schemeClr val="lt1"/>
                          </a:solidFill>
                          <a:effectLst/>
                          <a:latin typeface="+mn-lt"/>
                          <a:ea typeface="+mn-ea"/>
                          <a:cs typeface="+mn-cs"/>
                        </a:rPr>
                        <a:t>Difficultés de transport</a:t>
                      </a:r>
                      <a:endParaRPr lang="fr-FR" sz="20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gn="l" rtl="0">
                        <a:lnSpc>
                          <a:spcPct val="100000"/>
                        </a:lnSpc>
                        <a:spcBef>
                          <a:spcPts val="0"/>
                        </a:spcBef>
                        <a:spcAft>
                          <a:spcPts val="0"/>
                        </a:spcAft>
                        <a:buFont typeface="Symbol" panose="05050102010706020507" pitchFamily="18" charset="2"/>
                        <a:buChar char=""/>
                      </a:pPr>
                      <a:r>
                        <a:rPr lang="fr-FR" sz="2000" b="0" i="0" u="none"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Planifier la logistique de terrain (notamment des véhicules sûrs et bien entretenus). </a:t>
                      </a:r>
                    </a:p>
                    <a:p>
                      <a:pPr marL="342900" marR="0" lvl="0" indent="-342900" algn="l" rtl="0">
                        <a:lnSpc>
                          <a:spcPct val="100000"/>
                        </a:lnSpc>
                        <a:spcBef>
                          <a:spcPts val="0"/>
                        </a:spcBef>
                        <a:spcAft>
                          <a:spcPts val="0"/>
                        </a:spcAft>
                        <a:buFont typeface="Symbol" panose="05050102010706020507" pitchFamily="18" charset="2"/>
                        <a:buChar char=""/>
                      </a:pPr>
                      <a:r>
                        <a:rPr lang="fr-FR" sz="2000" b="0" i="0" u="none"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Fournir aux équipes de collecteurs de données des véhicules adaptés au terrain et/ou aux conditions météorologiques, faire le plein de carburant et prévoir éventuellement une réserve. Vérifier aussi la présence des pièces détachées les plus courantes pour les équipes se rendant dans des zones isolées.  </a:t>
                      </a:r>
                      <a:endParaRPr lang="fr-FR" sz="20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endParaRPr>
                    </a:p>
                    <a:p>
                      <a:pPr marL="342900" marR="0" lvl="0" indent="-342900" algn="l" rtl="0">
                        <a:lnSpc>
                          <a:spcPct val="100000"/>
                        </a:lnSpc>
                        <a:spcBef>
                          <a:spcPts val="0"/>
                        </a:spcBef>
                        <a:spcAft>
                          <a:spcPts val="0"/>
                        </a:spcAft>
                        <a:buFont typeface="Symbol" panose="05050102010706020507" pitchFamily="18" charset="2"/>
                        <a:buChar char=""/>
                      </a:pPr>
                      <a:r>
                        <a:rPr lang="fr-FR" sz="2000" b="0" i="0" u="none"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Planifier les déplacements à des moments appropriés pour éviter tout risque </a:t>
                      </a:r>
                      <a:r>
                        <a:rPr lang="fr-FR" sz="2000" b="0" i="0" u="none" baseline="0" dirty="0" smtClean="0">
                          <a:solidFill>
                            <a:schemeClr val="tx1"/>
                          </a:solidFill>
                          <a:effectLst/>
                          <a:latin typeface="Gill Sans MT" panose="020B0502020104020203" pitchFamily="34" charset="0"/>
                          <a:ea typeface="Calibri" panose="020F0502020204030204" pitchFamily="34" charset="0"/>
                          <a:cs typeface="Calibri" panose="020F0502020204030204" pitchFamily="34" charset="0"/>
                        </a:rPr>
                        <a:t>d’interruption </a:t>
                      </a:r>
                      <a:r>
                        <a:rPr lang="fr-FR" sz="2000" b="0" i="0" u="none"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ou de danger (p. ex., éviter la saison des pluies si possible). Ne pas oublier de tenir compte des jours fériés nationaux et des activités que les sites à visiter peuvent avoir déjà planifiées. </a:t>
                      </a:r>
                      <a:endParaRPr lang="fr-FR" sz="20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endParaRPr>
                    </a:p>
                    <a:p>
                      <a:pPr marL="342900" marR="0" lvl="0" indent="-342900" algn="l" rtl="0">
                        <a:lnSpc>
                          <a:spcPct val="100000"/>
                        </a:lnSpc>
                        <a:spcBef>
                          <a:spcPts val="0"/>
                        </a:spcBef>
                        <a:spcAft>
                          <a:spcPts val="0"/>
                        </a:spcAft>
                        <a:buFont typeface="Symbol" panose="05050102010706020507" pitchFamily="18" charset="2"/>
                        <a:buChar char=""/>
                      </a:pPr>
                      <a:r>
                        <a:rPr lang="fr-FR" sz="2000" b="0" i="0" u="none"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Proposer aux équipes chargées de la collecte des données les meilleurs itinéraires.</a:t>
                      </a:r>
                    </a:p>
                    <a:p>
                      <a:pPr marL="342900" marR="0" lvl="0" indent="-342900" algn="l" rtl="0">
                        <a:lnSpc>
                          <a:spcPct val="100000"/>
                        </a:lnSpc>
                        <a:spcBef>
                          <a:spcPts val="0"/>
                        </a:spcBef>
                        <a:spcAft>
                          <a:spcPts val="0"/>
                        </a:spcAft>
                        <a:buFont typeface="Symbol" panose="05050102010706020507" pitchFamily="18" charset="2"/>
                        <a:buChar char=""/>
                      </a:pPr>
                      <a:r>
                        <a:rPr lang="fr-FR" sz="2000" b="0" i="0" u="none" baseline="0" dirty="0">
                          <a:solidFill>
                            <a:schemeClr val="tx1"/>
                          </a:solidFill>
                          <a:effectLst/>
                          <a:latin typeface="Gill Sans MT" panose="020B0502020104020203" pitchFamily="34" charset="0"/>
                          <a:ea typeface="Calibri" panose="020F0502020204030204" pitchFamily="34" charset="0"/>
                          <a:cs typeface="Calibri" panose="020F0502020204030204" pitchFamily="34" charset="0"/>
                        </a:rPr>
                        <a:t>Anticiper et comprendre la nature des problèmes de transport et les facteurs pouvant les provoquer.</a:t>
                      </a:r>
                      <a:endParaRPr lang="fr-FR" sz="2000" dirty="0">
                        <a:solidFill>
                          <a:schemeClr val="tx1"/>
                        </a:solidFill>
                        <a:effectLst/>
                        <a:latin typeface="Gill Sans MT" panose="020B0502020104020203" pitchFamily="34" charset="0"/>
                        <a:ea typeface="Calibri" panose="020F0502020204030204" pitchFamily="34" charset="0"/>
                        <a:cs typeface="Calibri" panose="020F0502020204030204" pitchFamily="34" charset="0"/>
                      </a:endParaRPr>
                    </a:p>
                  </a:txBody>
                  <a:tcPr marL="90712" marR="90712" marT="0" marB="0"/>
                </a:tc>
                <a:extLst>
                  <a:ext uri="{0D108BD9-81ED-4DB2-BD59-A6C34878D82A}">
                    <a16:rowId xmlns:a16="http://schemas.microsoft.com/office/drawing/2014/main" xmlns="" val="2651830758"/>
                  </a:ext>
                </a:extLst>
              </a:tr>
            </a:tbl>
          </a:graphicData>
        </a:graphic>
      </p:graphicFrame>
      <p:sp>
        <p:nvSpPr>
          <p:cNvPr id="9" name="Title 5">
            <a:extLst>
              <a:ext uri="{FF2B5EF4-FFF2-40B4-BE49-F238E27FC236}">
                <a16:creationId xmlns:a16="http://schemas.microsoft.com/office/drawing/2014/main" xmlns="" id="{495D59B8-2DEB-4F7D-B6C1-02EEFBD9A410}"/>
              </a:ext>
            </a:extLst>
          </p:cNvPr>
          <p:cNvSpPr>
            <a:spLocks noGrp="1"/>
          </p:cNvSpPr>
          <p:nvPr>
            <p:ph type="title"/>
          </p:nvPr>
        </p:nvSpPr>
        <p:spPr>
          <a:xfrm>
            <a:off x="47625" y="9527"/>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Identification et résolution des problèmes courants </a:t>
            </a:r>
            <a:r>
              <a:rPr lang="fr-FR" b="1" i="0" u="none" baseline="0" dirty="0" smtClean="0">
                <a:latin typeface="Gill Sans MT" panose="020B0502020104020203" pitchFamily="34" charset="0"/>
                <a:cs typeface="Gill Sans MT" panose="020B0502020104020203" pitchFamily="34" charset="0"/>
              </a:rPr>
              <a:t>III</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4139328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6674" name="Date Placeholder 2">
            <a:extLst>
              <a:ext uri="{FF2B5EF4-FFF2-40B4-BE49-F238E27FC236}">
                <a16:creationId xmlns:a16="http://schemas.microsoft.com/office/drawing/2014/main" xmlns="" id="{643D3D34-E6CB-4B3D-B35F-7AD057F50FB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2C83D041-CE99-48B5-964C-D794C6E355AD}"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6675" name="Footer Placeholder 3">
            <a:extLst>
              <a:ext uri="{FF2B5EF4-FFF2-40B4-BE49-F238E27FC236}">
                <a16:creationId xmlns:a16="http://schemas.microsoft.com/office/drawing/2014/main" xmlns="" id="{6FE09491-657B-425B-9F80-984DB29F7CDB}"/>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6676" name="Slide Number Placeholder 4">
            <a:extLst>
              <a:ext uri="{FF2B5EF4-FFF2-40B4-BE49-F238E27FC236}">
                <a16:creationId xmlns:a16="http://schemas.microsoft.com/office/drawing/2014/main" xmlns="" id="{2FC45CE6-D6F2-4743-81DC-142468CF18A0}"/>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3983DE9-5D12-4E7F-9DE4-2C6416193A11}" type="slidenum">
              <a:rPr sz="601">
                <a:solidFill>
                  <a:srgbClr val="6C6463"/>
                </a:solidFill>
                <a:latin typeface="Gill Sans MT" panose="020B0502020104020203" pitchFamily="34" charset="0"/>
              </a:rPr>
              <a:pPr defTabSz="604738"/>
              <a:t>9</a:t>
            </a:fld>
            <a:endParaRPr lang="fr-FR" altLang="en-US" sz="601" dirty="0">
              <a:solidFill>
                <a:srgbClr val="6C6463"/>
              </a:solidFill>
              <a:latin typeface="Gill Sans MT" panose="020B0502020104020203" pitchFamily="34" charset="0"/>
            </a:endParaRPr>
          </a:p>
        </p:txBody>
      </p:sp>
      <p:sp>
        <p:nvSpPr>
          <p:cNvPr id="156677" name="Title 5">
            <a:extLst>
              <a:ext uri="{FF2B5EF4-FFF2-40B4-BE49-F238E27FC236}">
                <a16:creationId xmlns:a16="http://schemas.microsoft.com/office/drawing/2014/main" xmlns="" id="{495D59B8-2DEB-4F7D-B6C1-02EEFBD9A410}"/>
              </a:ext>
            </a:extLst>
          </p:cNvPr>
          <p:cNvSpPr>
            <a:spLocks noGrp="1"/>
          </p:cNvSpPr>
          <p:nvPr>
            <p:ph type="title"/>
          </p:nvPr>
        </p:nvSpPr>
        <p:spPr>
          <a:xfrm>
            <a:off x="0" y="2"/>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Identification et résolution des problèmes courants IV</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7" name="Table 26">
            <a:extLst>
              <a:ext uri="{FF2B5EF4-FFF2-40B4-BE49-F238E27FC236}">
                <a16:creationId xmlns:a16="http://schemas.microsoft.com/office/drawing/2014/main" xmlns="" id="{E9452475-88DD-4BF8-AEF5-F3EDB0103174}"/>
              </a:ext>
            </a:extLst>
          </p:cNvPr>
          <p:cNvGraphicFramePr>
            <a:graphicFrameLocks noGrp="1"/>
          </p:cNvGraphicFramePr>
          <p:nvPr>
            <p:extLst>
              <p:ext uri="{D42A27DB-BD31-4B8C-83A1-F6EECF244321}">
                <p14:modId xmlns:p14="http://schemas.microsoft.com/office/powerpoint/2010/main" val="501655113"/>
              </p:ext>
            </p:extLst>
          </p:nvPr>
        </p:nvGraphicFramePr>
        <p:xfrm>
          <a:off x="48530" y="699376"/>
          <a:ext cx="12084143" cy="5958599"/>
        </p:xfrm>
        <a:graphic>
          <a:graphicData uri="http://schemas.openxmlformats.org/drawingml/2006/table">
            <a:tbl>
              <a:tblPr firstRow="1" firstCol="1" bandRow="1">
                <a:tableStyleId>{5C22544A-7EE6-4342-B048-85BDC9FD1C3A}</a:tableStyleId>
              </a:tblPr>
              <a:tblGrid>
                <a:gridCol w="2289399">
                  <a:extLst>
                    <a:ext uri="{9D8B030D-6E8A-4147-A177-3AD203B41FA5}">
                      <a16:colId xmlns:a16="http://schemas.microsoft.com/office/drawing/2014/main" xmlns="" val="2165578924"/>
                    </a:ext>
                  </a:extLst>
                </a:gridCol>
                <a:gridCol w="9794744">
                  <a:extLst>
                    <a:ext uri="{9D8B030D-6E8A-4147-A177-3AD203B41FA5}">
                      <a16:colId xmlns:a16="http://schemas.microsoft.com/office/drawing/2014/main" xmlns="" val="2253113547"/>
                    </a:ext>
                  </a:extLst>
                </a:gridCol>
              </a:tblGrid>
              <a:tr h="1078610">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000" b="0" i="0" u="none" baseline="0" dirty="0">
                          <a:effectLst/>
                          <a:latin typeface="+mn-lt"/>
                          <a:ea typeface="Calibri" panose="020F0502020204030204" pitchFamily="34" charset="0"/>
                          <a:cs typeface="Times New Roman" panose="02020603050405020304" pitchFamily="18" charset="0"/>
                        </a:rPr>
                        <a:t>Difficultés potentielles liées à la collecte des données</a:t>
                      </a:r>
                      <a:endParaRPr lang="fr-FR" sz="20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000" b="0" i="0" u="none" baseline="0" dirty="0">
                          <a:effectLst/>
                          <a:latin typeface="+mn-lt"/>
                          <a:ea typeface="Calibri" panose="020F0502020204030204" pitchFamily="34" charset="0"/>
                          <a:cs typeface="Times New Roman" panose="02020603050405020304" pitchFamily="18" charset="0"/>
                        </a:rPr>
                        <a:t>Solutions possibles</a:t>
                      </a:r>
                    </a:p>
                  </a:txBody>
                  <a:tcPr marL="55343" marR="55343" marT="7686" marB="7686"/>
                </a:tc>
                <a:extLst>
                  <a:ext uri="{0D108BD9-81ED-4DB2-BD59-A6C34878D82A}">
                    <a16:rowId xmlns:a16="http://schemas.microsoft.com/office/drawing/2014/main" xmlns="" val="2512221157"/>
                  </a:ext>
                </a:extLst>
              </a:tr>
              <a:tr h="4879989">
                <a:tc>
                  <a:txBody>
                    <a:bodyPr/>
                    <a:lstStyle/>
                    <a:p>
                      <a:pPr marL="0" marR="0" algn="l" rtl="0">
                        <a:lnSpc>
                          <a:spcPct val="107000"/>
                        </a:lnSpc>
                        <a:spcBef>
                          <a:spcPts val="0"/>
                        </a:spcBef>
                        <a:spcAft>
                          <a:spcPts val="0"/>
                        </a:spcAft>
                      </a:pPr>
                      <a:r>
                        <a:rPr lang="fr-FR" sz="1800" b="1" i="0" u="none" kern="1200" baseline="0" dirty="0">
                          <a:solidFill>
                            <a:schemeClr val="lt1"/>
                          </a:solidFill>
                          <a:effectLst/>
                          <a:latin typeface="+mn-lt"/>
                          <a:ea typeface="+mn-ea"/>
                          <a:cs typeface="+mn-cs"/>
                        </a:rPr>
                        <a:t>Les collecteurs de données ne parviennent pas à utiliser les tablettes, les outils de collecte des données CMM/KPI ou font face à </a:t>
                      </a:r>
                      <a:r>
                        <a:rPr lang="fr-FR" sz="1800" b="1" i="0" u="none" kern="1200" baseline="0" dirty="0" smtClean="0">
                          <a:solidFill>
                            <a:schemeClr val="lt1"/>
                          </a:solidFill>
                          <a:effectLst/>
                          <a:latin typeface="+mn-lt"/>
                          <a:ea typeface="+mn-ea"/>
                          <a:cs typeface="+mn-cs"/>
                        </a:rPr>
                        <a:t>d’autres </a:t>
                      </a:r>
                      <a:r>
                        <a:rPr lang="fr-FR" sz="1800" b="1" i="0" u="none" kern="1200" baseline="0" dirty="0">
                          <a:solidFill>
                            <a:schemeClr val="lt1"/>
                          </a:solidFill>
                          <a:effectLst/>
                          <a:latin typeface="+mn-lt"/>
                          <a:ea typeface="+mn-ea"/>
                          <a:cs typeface="+mn-cs"/>
                        </a:rPr>
                        <a:t>difficultés lors des entretiens portant sur la capacité ou la collecte des données KPI </a:t>
                      </a:r>
                      <a:endParaRPr lang="fr-FR" sz="18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342900" marR="0" lvl="0" indent="-342900" algn="l" rtl="0">
                        <a:lnSpc>
                          <a:spcPct val="100000"/>
                        </a:lnSpc>
                        <a:spcBef>
                          <a:spcPts val="0"/>
                        </a:spcBef>
                        <a:spcAft>
                          <a:spcPts val="1200"/>
                        </a:spcAft>
                        <a:buFont typeface="Symbol" panose="05050102010706020507" pitchFamily="18" charset="2"/>
                        <a:buChar char=""/>
                      </a:pPr>
                      <a:r>
                        <a:rPr lang="fr-FR" sz="2200" b="0" i="0" u="none" baseline="0" dirty="0" smtClean="0">
                          <a:solidFill>
                            <a:schemeClr val="tx1"/>
                          </a:solidFill>
                          <a:effectLst/>
                          <a:latin typeface="+mn-lt"/>
                          <a:ea typeface="Calibri" panose="020F0502020204030204" pitchFamily="34" charset="0"/>
                          <a:cs typeface="Calibri" panose="020F0502020204030204" pitchFamily="34" charset="0"/>
                        </a:rPr>
                        <a:t>Configurer </a:t>
                      </a:r>
                      <a:r>
                        <a:rPr lang="fr-FR" sz="2200" b="0" i="0" u="none" baseline="0" dirty="0">
                          <a:solidFill>
                            <a:schemeClr val="tx1"/>
                          </a:solidFill>
                          <a:effectLst/>
                          <a:latin typeface="+mn-lt"/>
                          <a:ea typeface="Calibri" panose="020F0502020204030204" pitchFamily="34" charset="0"/>
                          <a:cs typeface="Calibri" panose="020F0502020204030204" pitchFamily="34" charset="0"/>
                        </a:rPr>
                        <a:t>et utiliser un groupe WhatsApp ou toute autre plateforme de réseaux sociaux pour permettre une coordination/une communication bidirectionnelles en temps réel entre </a:t>
                      </a:r>
                      <a:r>
                        <a:rPr lang="fr-FR" sz="2200" b="0" i="0" u="none" baseline="0" dirty="0" smtClean="0">
                          <a:solidFill>
                            <a:schemeClr val="tx1"/>
                          </a:solidFill>
                          <a:effectLst/>
                          <a:latin typeface="+mn-lt"/>
                          <a:ea typeface="Calibri" panose="020F0502020204030204" pitchFamily="34" charset="0"/>
                          <a:cs typeface="Calibri" panose="020F0502020204030204" pitchFamily="34" charset="0"/>
                        </a:rPr>
                        <a:t>l’unité </a:t>
                      </a:r>
                      <a:r>
                        <a:rPr lang="fr-FR" sz="2200" b="0" i="0" u="none" baseline="0" dirty="0">
                          <a:solidFill>
                            <a:schemeClr val="tx1"/>
                          </a:solidFill>
                          <a:effectLst/>
                          <a:latin typeface="+mn-lt"/>
                          <a:ea typeface="Calibri" panose="020F0502020204030204" pitchFamily="34" charset="0"/>
                          <a:cs typeface="Calibri" panose="020F0502020204030204" pitchFamily="34" charset="0"/>
                        </a:rPr>
                        <a:t>de coordination centrale et les équipes de terrain, ainsi </a:t>
                      </a:r>
                      <a:r>
                        <a:rPr lang="fr-FR" sz="2200" b="0" i="0" u="none" baseline="0" dirty="0" smtClean="0">
                          <a:solidFill>
                            <a:schemeClr val="tx1"/>
                          </a:solidFill>
                          <a:effectLst/>
                          <a:latin typeface="+mn-lt"/>
                          <a:ea typeface="Calibri" panose="020F0502020204030204" pitchFamily="34" charset="0"/>
                          <a:cs typeface="Calibri" panose="020F0502020204030204" pitchFamily="34" charset="0"/>
                        </a:rPr>
                        <a:t>qu’une </a:t>
                      </a:r>
                      <a:r>
                        <a:rPr lang="fr-FR" sz="2200" b="0" i="0" u="none" baseline="0" dirty="0">
                          <a:solidFill>
                            <a:schemeClr val="tx1"/>
                          </a:solidFill>
                          <a:effectLst/>
                          <a:latin typeface="+mn-lt"/>
                          <a:ea typeface="Calibri" panose="020F0502020204030204" pitchFamily="34" charset="0"/>
                          <a:cs typeface="Calibri" panose="020F0502020204030204" pitchFamily="34" charset="0"/>
                        </a:rPr>
                        <a:t>communication entre les équipes de terrain qui pourront alors partager leurs expériences et trouver ensemble le moyen de résoudre un problème de collecte en temps réel.</a:t>
                      </a:r>
                    </a:p>
                    <a:p>
                      <a:pPr marL="342900" marR="0" lvl="0" indent="-342900" algn="l" rtl="0">
                        <a:lnSpc>
                          <a:spcPct val="100000"/>
                        </a:lnSpc>
                        <a:spcBef>
                          <a:spcPts val="0"/>
                        </a:spcBef>
                        <a:spcAft>
                          <a:spcPts val="1200"/>
                        </a:spcAft>
                        <a:buFont typeface="Symbol" panose="05050102010706020507" pitchFamily="18" charset="2"/>
                        <a:buChar char=""/>
                      </a:pPr>
                      <a:r>
                        <a:rPr lang="fr-FR" sz="2200" b="0" i="0" u="none" baseline="0" dirty="0">
                          <a:solidFill>
                            <a:schemeClr val="tx1"/>
                          </a:solidFill>
                          <a:effectLst/>
                          <a:latin typeface="+mn-lt"/>
                          <a:ea typeface="Calibri" panose="020F0502020204030204" pitchFamily="34" charset="0"/>
                          <a:cs typeface="Calibri" panose="020F0502020204030204" pitchFamily="34" charset="0"/>
                        </a:rPr>
                        <a:t>Le responsable des données doit soutenir les équipes de terrain à distance, depuis le centre de commande, en répondant en temps réel à leurs questions et en les aidant à venir rapidement à bout des problèmes sur le terrain.</a:t>
                      </a:r>
                      <a:r>
                        <a:rPr lang="fr-FR" sz="2200" b="0" i="0" u="none" kern="1200" baseline="0" dirty="0">
                          <a:solidFill>
                            <a:schemeClr val="dk1"/>
                          </a:solidFill>
                          <a:effectLst/>
                          <a:latin typeface="+mn-lt"/>
                          <a:ea typeface="+mn-ea"/>
                          <a:cs typeface="+mn-cs"/>
                        </a:rPr>
                        <a:t> </a:t>
                      </a:r>
                      <a:r>
                        <a:rPr lang="fr-FR" sz="2200" b="0" i="0" u="none" kern="1200" baseline="0" dirty="0">
                          <a:solidFill>
                            <a:schemeClr val="tx1"/>
                          </a:solidFill>
                          <a:effectLst/>
                          <a:latin typeface="+mn-lt"/>
                          <a:ea typeface="+mn-ea"/>
                          <a:cs typeface="+mn-cs"/>
                        </a:rPr>
                        <a:t>Si nécessaire, </a:t>
                      </a:r>
                      <a:r>
                        <a:rPr lang="fr-FR" sz="2200" b="0" i="0" u="none" kern="1200" baseline="0" dirty="0" smtClean="0">
                          <a:solidFill>
                            <a:schemeClr val="tx1"/>
                          </a:solidFill>
                          <a:effectLst/>
                          <a:latin typeface="+mn-lt"/>
                          <a:ea typeface="+mn-ea"/>
                          <a:cs typeface="+mn-cs"/>
                        </a:rPr>
                        <a:t>l’équipe </a:t>
                      </a:r>
                      <a:r>
                        <a:rPr lang="fr-FR" sz="2200" b="0" i="0" u="none" kern="1200" baseline="0" dirty="0">
                          <a:solidFill>
                            <a:schemeClr val="tx1"/>
                          </a:solidFill>
                          <a:effectLst/>
                          <a:latin typeface="+mn-lt"/>
                          <a:ea typeface="+mn-ea"/>
                          <a:cs typeface="+mn-cs"/>
                        </a:rPr>
                        <a:t>centrale peut charger des formulaires modifiés dans le système.</a:t>
                      </a:r>
                    </a:p>
                    <a:p>
                      <a:pPr marL="342900" marR="0" lvl="0" indent="-342900" algn="l" rtl="0">
                        <a:lnSpc>
                          <a:spcPct val="100000"/>
                        </a:lnSpc>
                        <a:spcBef>
                          <a:spcPts val="0"/>
                        </a:spcBef>
                        <a:spcAft>
                          <a:spcPts val="1200"/>
                        </a:spcAft>
                        <a:buFont typeface="Symbol" panose="05050102010706020507" pitchFamily="18" charset="2"/>
                        <a:buChar char=""/>
                      </a:pPr>
                      <a:r>
                        <a:rPr lang="fr-FR" sz="2200" b="0" i="0" u="none" kern="1200" baseline="0" dirty="0">
                          <a:solidFill>
                            <a:schemeClr val="tx1"/>
                          </a:solidFill>
                          <a:effectLst/>
                          <a:latin typeface="+mn-lt"/>
                          <a:ea typeface="+mn-ea"/>
                          <a:cs typeface="+mn-cs"/>
                        </a:rPr>
                        <a:t>Les équipes de terrain doivent toujours prévoir des formulaires papier, comme solution de repli.</a:t>
                      </a:r>
                      <a:endParaRPr lang="fr-FR" sz="2200" dirty="0">
                        <a:solidFill>
                          <a:schemeClr val="tx1"/>
                        </a:solidFill>
                        <a:effectLst/>
                        <a:latin typeface="+mn-lt"/>
                        <a:ea typeface="Calibri" panose="020F0502020204030204" pitchFamily="34" charset="0"/>
                        <a:cs typeface="Calibri" panose="020F0502020204030204" pitchFamily="34" charset="0"/>
                      </a:endParaRPr>
                    </a:p>
                  </a:txBody>
                  <a:tcPr marL="90712" marR="90712" marT="0" marB="0"/>
                </a:tc>
                <a:extLst>
                  <a:ext uri="{0D108BD9-81ED-4DB2-BD59-A6C34878D82A}">
                    <a16:rowId xmlns:a16="http://schemas.microsoft.com/office/drawing/2014/main" xmlns="" val="2651830758"/>
                  </a:ext>
                </a:extLst>
              </a:tr>
            </a:tbl>
          </a:graphicData>
        </a:graphic>
      </p:graphicFrame>
    </p:spTree>
    <p:extLst>
      <p:ext uri="{BB962C8B-B14F-4D97-AF65-F5344CB8AC3E}">
        <p14:creationId xmlns:p14="http://schemas.microsoft.com/office/powerpoint/2010/main" val="55625821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4"/>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F8B0D90C-9896-49CE-9624-FFD2560E0425}"/>
</file>

<file path=customXml/itemProps2.xml><?xml version="1.0" encoding="utf-8"?>
<ds:datastoreItem xmlns:ds="http://schemas.openxmlformats.org/officeDocument/2006/customXml" ds:itemID="{5B492CF1-D0CA-4A7A-B3F9-3F4BE68F35FB}"/>
</file>

<file path=customXml/itemProps3.xml><?xml version="1.0" encoding="utf-8"?>
<ds:datastoreItem xmlns:ds="http://schemas.openxmlformats.org/officeDocument/2006/customXml" ds:itemID="{B0EBD5E9-BCCB-4E11-81A1-4CDD0DDB511B}"/>
</file>

<file path=customXml/itemProps4.xml><?xml version="1.0" encoding="utf-8"?>
<ds:datastoreItem xmlns:ds="http://schemas.openxmlformats.org/officeDocument/2006/customXml" ds:itemID="{16F8562F-C8D6-4E4A-9BE7-8A03A23D5FB7}"/>
</file>

<file path=docProps/app.xml><?xml version="1.0" encoding="utf-8"?>
<Properties xmlns="http://schemas.openxmlformats.org/officeDocument/2006/extended-properties" xmlns:vt="http://schemas.openxmlformats.org/officeDocument/2006/docPropsVTypes">
  <TotalTime>69</TotalTime>
  <Words>1691</Words>
  <Application>Microsoft Office PowerPoint</Application>
  <PresentationFormat>Custom</PresentationFormat>
  <Paragraphs>165</Paragraphs>
  <Slides>14</Slides>
  <Notes>13</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1_16.9-Template_12.7.2016</vt:lpstr>
      <vt:lpstr>PowerPoint Presentation</vt:lpstr>
      <vt:lpstr>Objectif/Description </vt:lpstr>
      <vt:lpstr>Suivi de l’avancement des activités </vt:lpstr>
      <vt:lpstr>Maintien de la cohérence/qualité des données </vt:lpstr>
      <vt:lpstr>Éléments à surveiller</vt:lpstr>
      <vt:lpstr>Identification et résolution des problèmes courants I </vt:lpstr>
      <vt:lpstr>Identification et résolution des problèmes courants II </vt:lpstr>
      <vt:lpstr>Identification et résolution des problèmes courants III </vt:lpstr>
      <vt:lpstr>Identification et résolution des problèmes courants IV </vt:lpstr>
      <vt:lpstr>Identification et résolution des problèmes courants V </vt:lpstr>
      <vt:lpstr>Identification et résolution des problèmes courants VI </vt:lpstr>
      <vt:lpstr>Identification et résolution des problèmes courants VII</vt:lpstr>
      <vt:lpstr>Identification et résolution des problèmes courants VIII</vt:lpstr>
      <vt:lpstr>Identification et résolution des problèmes courants IX</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31</cp:revision>
  <dcterms:created xsi:type="dcterms:W3CDTF">2018-05-01T03:53:35Z</dcterms:created>
  <dcterms:modified xsi:type="dcterms:W3CDTF">2019-04-11T11:19:17Z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3F779265-F553-4F01-B8F1-C11038DA1836</vt:lpwstr>
  </property>
  <property fmtid="{D5CDD505-2E9C-101B-9397-08002B2CF9AE}" pid="3" name="ArticulatePath">
    <vt:lpwstr>Day 2-Session 13-Managing Operations-2018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