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1.xml" ContentType="application/vnd.openxmlformats-officedocument.presentationml.slide+xml"/>
  <Override PartName="/ppt/slides/slide3.xml" ContentType="application/vnd.openxmlformats-officedocument.presentationml.slide+xml"/>
  <Override PartName="/ppt/slides/slide1.xml" ContentType="application/vnd.openxmlformats-officedocument.presentationml.slide+xml"/>
  <Override PartName="/ppt/slides/slide13.xml" ContentType="application/vnd.openxmlformats-officedocument.presentationml.slide+xml"/>
  <Override PartName="/ppt/slides/slide2.xml" ContentType="application/vnd.openxmlformats-officedocument.presentationml.slide+xml"/>
  <Override PartName="/ppt/slides/slide12.xml" ContentType="application/vnd.openxmlformats-officedocument.presentationml.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1.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8.xml" ContentType="application/vnd.openxmlformats-officedocument.presentationml.notes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notesSlides/notesSlide1.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theme/theme1.xml" ContentType="application/vnd.openxmlformats-officedocument.theme+xml"/>
  <Override PartName="/ppt/notesMasters/notesMaster1.xml" ContentType="application/vnd.openxmlformats-officedocument.presentationml.notesMaster+xml"/>
  <Override PartName="/ppt/theme/theme2.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ustom.xml" ContentType="application/vnd.openxmlformats-officedocument.custom-properties+xml"/>
  <Override PartName="/ppt/tags/tag6.xml" ContentType="application/vnd.openxmlformats-officedocument.presentationml.tags+xml"/>
  <Override PartName="/ppt/tags/tag5.xml" ContentType="application/vnd.openxmlformats-officedocument.presentationml.tags+xml"/>
  <Override PartName="/ppt/tags/tag3.xml" ContentType="application/vnd.openxmlformats-officedocument.presentationml.tags+xml"/>
  <Override PartName="/ppt/tags/tag7.xml" ContentType="application/vnd.openxmlformats-officedocument.presentationml.tags+xml"/>
  <Override PartName="/ppt/tags/tag2.xml" ContentType="application/vnd.openxmlformats-officedocument.presentationml.tags+xml"/>
  <Override PartName="/ppt/tags/tag4.xml" ContentType="application/vnd.openxmlformats-officedocument.presentationml.tags+xml"/>
  <Override PartName="/ppt/tags/tag8.xml" ContentType="application/vnd.openxmlformats-officedocument.presentationml.tags+xml"/>
  <Override PartName="/ppt/tags/tag9.xml" ContentType="application/vnd.openxmlformats-officedocument.presentationml.tags+xml"/>
  <Override PartName="/docProps/app.xml" ContentType="application/vnd.openxmlformats-officedocument.extended-properties+xml"/>
  <Override PartName="/docProps/core.xml" ContentType="application/vnd.openxmlformats-package.core-properties+xml"/>
  <Override PartName="/ppt/tags/tag13.xml" ContentType="application/vnd.openxmlformats-officedocument.presentationml.tags+xml"/>
  <Override PartName="/ppt/tags/tag12.xml" ContentType="application/vnd.openxmlformats-officedocument.presentationml.tags+xml"/>
  <Override PartName="/ppt/tags/tag11.xml" ContentType="application/vnd.openxmlformats-officedocument.presentationml.tags+xml"/>
  <Override PartName="/ppt/tags/tag10.xml" ContentType="application/vnd.openxmlformats-officedocument.presentationml.tags+xml"/>
  <Override PartName="/ppt/tags/tag1.xml" ContentType="application/vnd.openxmlformats-officedocument.presentationml.tags+xml"/>
  <Override PartName="/customXml/itemProps3.xml" ContentType="application/vnd.openxmlformats-officedocument.customXml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4.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sldIdLst>
    <p:sldId id="261" r:id="rId2"/>
    <p:sldId id="263" r:id="rId3"/>
    <p:sldId id="264" r:id="rId4"/>
    <p:sldId id="297" r:id="rId5"/>
    <p:sldId id="270" r:id="rId6"/>
    <p:sldId id="424" r:id="rId7"/>
    <p:sldId id="271" r:id="rId8"/>
    <p:sldId id="288" r:id="rId9"/>
    <p:sldId id="289" r:id="rId10"/>
    <p:sldId id="272" r:id="rId11"/>
    <p:sldId id="273" r:id="rId12"/>
    <p:sldId id="292" r:id="rId13"/>
    <p:sldId id="293" r:id="rId14"/>
  </p:sldIdLst>
  <p:sldSz cx="12192000" cy="6858000"/>
  <p:notesSz cx="6858000" cy="9144000"/>
  <p:custDataLst>
    <p:tags r:id="rId16"/>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958" autoAdjust="0"/>
    <p:restoredTop sz="84017" autoAdjust="0"/>
  </p:normalViewPr>
  <p:slideViewPr>
    <p:cSldViewPr snapToGrid="0">
      <p:cViewPr varScale="1">
        <p:scale>
          <a:sx n="94" d="100"/>
          <a:sy n="94" d="100"/>
        </p:scale>
        <p:origin x="-1092" y="-96"/>
      </p:cViewPr>
      <p:guideLst>
        <p:guide orient="horz" pos="2160"/>
        <p:guide pos="3840"/>
      </p:guideLst>
    </p:cSldViewPr>
  </p:slideViewPr>
  <p:notesTextViewPr>
    <p:cViewPr>
      <p:scale>
        <a:sx n="1" d="1"/>
        <a:sy n="1" d="1"/>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tags" Target="tags/tag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ustomXml" Target="../customXml/item4.xml"/><Relationship Id="rId5" Type="http://schemas.openxmlformats.org/officeDocument/2006/relationships/slide" Target="slides/slide4.xml"/><Relationship Id="rId15" Type="http://schemas.openxmlformats.org/officeDocument/2006/relationships/notesMaster" Target="notesMasters/notesMaster1.xml"/><Relationship Id="rId23"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customXml" Target="../customXml/item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3291C70-431F-43F3-882F-3D5BBECB1160}" type="datetimeFigureOut">
              <a:rPr lang="en-US" smtClean="0"/>
              <a:t>4/18/2019</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EB1AEA3-8E71-4BE8-9394-E2C1302B336F}" type="slidenum">
              <a:rPr lang="en-US" smtClean="0"/>
              <a:t>‹#›</a:t>
            </a:fld>
            <a:endParaRPr lang="en-US"/>
          </a:p>
        </p:txBody>
      </p:sp>
    </p:spTree>
    <p:extLst>
      <p:ext uri="{BB962C8B-B14F-4D97-AF65-F5344CB8AC3E}">
        <p14:creationId xmlns:p14="http://schemas.microsoft.com/office/powerpoint/2010/main" val="74845606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xmlns="" id="{887356D5-B679-4B76-990F-C498B30F4108}"/>
              </a:ext>
            </a:extLst>
          </p:cNvPr>
          <p:cNvSpPr>
            <a:spLocks noGrp="1" noRot="1" noChangeAspect="1" noChangeArrowheads="1" noTextEdit="1"/>
          </p:cNvSpPr>
          <p:nvPr>
            <p:ph type="sldImg"/>
          </p:nvPr>
        </p:nvSpPr>
        <p:spPr>
          <a:ln/>
        </p:spPr>
      </p:sp>
      <p:sp>
        <p:nvSpPr>
          <p:cNvPr id="40963" name="Notes Placeholder 2">
            <a:extLst>
              <a:ext uri="{FF2B5EF4-FFF2-40B4-BE49-F238E27FC236}">
                <a16:creationId xmlns:a16="http://schemas.microsoft.com/office/drawing/2014/main" xmlns="" id="{9790DC73-9985-4FCB-B6FF-72DFEB718153}"/>
              </a:ext>
            </a:extLst>
          </p:cNvPr>
          <p:cNvSpPr>
            <a:spLocks noGrp="1" noChangeArrowheads="1"/>
          </p:cNvSpPr>
          <p:nvPr>
            <p:ph type="body" idx="1"/>
          </p:nvPr>
        </p:nvSpPr>
        <p:spPr>
          <a:noFill/>
          <a:extLst>
            <a:ext uri="{AF507438-7753-43E0-B8FC-AC1667EBCBE1}">
              <a14:hiddenEffects xmlns:a14="http://schemas.microsoft.com/office/drawing/2010/main">
                <a:effectLst>
                  <a:outerShdw blurRad="63500" dist="38099" dir="2700000" algn="ctr" rotWithShape="0">
                    <a:schemeClr val="bg2">
                      <a:alpha val="74997"/>
                    </a:schemeClr>
                  </a:outerShdw>
                </a:effectLst>
              </a14:hiddenEffects>
            </a:ext>
          </a:extLst>
        </p:spPr>
        <p:txBody>
          <a:bodyPr/>
          <a:lstStyle/>
          <a:p>
            <a:endParaRPr lang="fr-FR" altLang="en-US" dirty="0"/>
          </a:p>
        </p:txBody>
      </p:sp>
      <p:sp>
        <p:nvSpPr>
          <p:cNvPr id="40964" name="Slide Number Placeholder 3">
            <a:extLst>
              <a:ext uri="{FF2B5EF4-FFF2-40B4-BE49-F238E27FC236}">
                <a16:creationId xmlns:a16="http://schemas.microsoft.com/office/drawing/2014/main" xmlns="" id="{DC4F3A58-E806-4DE4-BC23-8728964E4A92}"/>
              </a:ext>
            </a:extLst>
          </p:cNvPr>
          <p:cNvSpPr>
            <a:spLocks noGrp="1"/>
          </p:cNvSpPr>
          <p:nvPr>
            <p:ph type="sldNum" sz="quarter" idx="5"/>
          </p:nvPr>
        </p:nvSpPr>
        <p:spPr>
          <a:noFill/>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lvl1pPr>
              <a:defRPr sz="2800">
                <a:solidFill>
                  <a:schemeClr val="tx1"/>
                </a:solidFill>
                <a:latin typeface="Arial" charset="0"/>
              </a:defRPr>
            </a:lvl1pPr>
            <a:lvl2pPr marL="742950" indent="-285750">
              <a:defRPr sz="2800">
                <a:solidFill>
                  <a:schemeClr val="tx1"/>
                </a:solidFill>
                <a:latin typeface="Arial" charset="0"/>
              </a:defRPr>
            </a:lvl2pPr>
            <a:lvl3pPr marL="1143000" indent="-228600">
              <a:defRPr sz="2800">
                <a:solidFill>
                  <a:schemeClr val="tx1"/>
                </a:solidFill>
                <a:latin typeface="Arial" charset="0"/>
              </a:defRPr>
            </a:lvl3pPr>
            <a:lvl4pPr marL="1600200" indent="-228600">
              <a:defRPr sz="2800">
                <a:solidFill>
                  <a:schemeClr val="tx1"/>
                </a:solidFill>
                <a:latin typeface="Arial" charset="0"/>
              </a:defRPr>
            </a:lvl4pPr>
            <a:lvl5pPr marL="2057400" indent="-228600">
              <a:defRPr sz="2800">
                <a:solidFill>
                  <a:schemeClr val="tx1"/>
                </a:solidFill>
                <a:latin typeface="Arial" charset="0"/>
              </a:defRPr>
            </a:lvl5pPr>
            <a:lvl6pPr marL="2514600" indent="-228600" eaLnBrk="0" fontAlgn="base" hangingPunct="0">
              <a:spcBef>
                <a:spcPct val="0"/>
              </a:spcBef>
              <a:spcAft>
                <a:spcPct val="0"/>
              </a:spcAft>
              <a:defRPr sz="2800">
                <a:solidFill>
                  <a:schemeClr val="tx1"/>
                </a:solidFill>
                <a:latin typeface="Arial" charset="0"/>
              </a:defRPr>
            </a:lvl6pPr>
            <a:lvl7pPr marL="2971800" indent="-228600" eaLnBrk="0" fontAlgn="base" hangingPunct="0">
              <a:spcBef>
                <a:spcPct val="0"/>
              </a:spcBef>
              <a:spcAft>
                <a:spcPct val="0"/>
              </a:spcAft>
              <a:defRPr sz="2800">
                <a:solidFill>
                  <a:schemeClr val="tx1"/>
                </a:solidFill>
                <a:latin typeface="Arial" charset="0"/>
              </a:defRPr>
            </a:lvl7pPr>
            <a:lvl8pPr marL="3429000" indent="-228600" eaLnBrk="0" fontAlgn="base" hangingPunct="0">
              <a:spcBef>
                <a:spcPct val="0"/>
              </a:spcBef>
              <a:spcAft>
                <a:spcPct val="0"/>
              </a:spcAft>
              <a:defRPr sz="2800">
                <a:solidFill>
                  <a:schemeClr val="tx1"/>
                </a:solidFill>
                <a:latin typeface="Arial" charset="0"/>
              </a:defRPr>
            </a:lvl8pPr>
            <a:lvl9pPr marL="3886200" indent="-228600" eaLnBrk="0" fontAlgn="base" hangingPunct="0">
              <a:spcBef>
                <a:spcPct val="0"/>
              </a:spcBef>
              <a:spcAft>
                <a:spcPct val="0"/>
              </a:spcAft>
              <a:defRPr sz="2800">
                <a:solidFill>
                  <a:schemeClr val="tx1"/>
                </a:solidFill>
                <a:latin typeface="Arial" charset="0"/>
              </a:defRPr>
            </a:lvl9pPr>
          </a:lstStyle>
          <a:p>
            <a:pPr algn="l" rtl="0">
              <a:defRPr/>
            </a:pPr>
            <a:fld id="{C872BA43-7AC7-4C85-A475-09DD78EA8C9A}" type="slidenum">
              <a:rPr sz="1200">
                <a:solidFill>
                  <a:prstClr val="black"/>
                </a:solidFill>
                <a:latin typeface="Times" charset="0"/>
              </a:rPr>
              <a:pPr>
                <a:defRPr/>
              </a:pPr>
              <a:t>1</a:t>
            </a:fld>
            <a:endParaRPr lang="fr-FR" altLang="en-US" sz="1200" dirty="0">
              <a:solidFill>
                <a:prstClr val="black"/>
              </a:solidFill>
              <a:latin typeface="Times" charset="0"/>
            </a:endParaRPr>
          </a:p>
        </p:txBody>
      </p:sp>
    </p:spTree>
    <p:extLst>
      <p:ext uri="{BB962C8B-B14F-4D97-AF65-F5344CB8AC3E}">
        <p14:creationId xmlns:p14="http://schemas.microsoft.com/office/powerpoint/2010/main" val="314935993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diapositive et la suivante décrivent le contenu de la NSCA 2.0, ainsi que les outils, conseils, rapports et autres documents mis à disposition des partenaires et des responsables de la mise en œuvre aux fins de </a:t>
            </a:r>
            <a:r>
              <a:rPr lang="fr-FR" b="0" i="0" u="none" baseline="0" dirty="0" smtClean="0"/>
              <a:t>l’implémentation </a:t>
            </a:r>
            <a:r>
              <a:rPr lang="fr-FR" b="0" i="0" u="none" baseline="0" dirty="0"/>
              <a:t>de la NSCA.</a:t>
            </a:r>
            <a:endParaRPr lang="fr-FR" dirty="0"/>
          </a:p>
        </p:txBody>
      </p:sp>
      <p:sp>
        <p:nvSpPr>
          <p:cNvPr id="4" name="Slide Number Placeholder 3"/>
          <p:cNvSpPr>
            <a:spLocks noGrp="1"/>
          </p:cNvSpPr>
          <p:nvPr>
            <p:ph type="sldNum" sz="quarter" idx="10"/>
          </p:nvPr>
        </p:nvSpPr>
        <p:spPr/>
        <p:txBody>
          <a:bodyPr/>
          <a:lstStyle/>
          <a:p>
            <a:pPr algn="l" rtl="0"/>
            <a:fld id="{950B9C52-E2F9-4229-A752-FF3A322C8BC5}" type="slidenum">
              <a:rPr/>
              <a:t>10</a:t>
            </a:fld>
            <a:endParaRPr lang="fr-FR" dirty="0"/>
          </a:p>
        </p:txBody>
      </p:sp>
    </p:spTree>
    <p:extLst>
      <p:ext uri="{BB962C8B-B14F-4D97-AF65-F5344CB8AC3E}">
        <p14:creationId xmlns:p14="http://schemas.microsoft.com/office/powerpoint/2010/main" val="338042401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a:t>Ce graphique présente plusieurs éléments inclus dans la boîte à outils NSCA 2.0.</a:t>
            </a:r>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11</a:t>
            </a:fld>
            <a:endParaRPr lang="fr-FR" dirty="0"/>
          </a:p>
        </p:txBody>
      </p:sp>
    </p:spTree>
    <p:extLst>
      <p:ext uri="{BB962C8B-B14F-4D97-AF65-F5344CB8AC3E}">
        <p14:creationId xmlns:p14="http://schemas.microsoft.com/office/powerpoint/2010/main" val="50852547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diapositive </a:t>
            </a:r>
            <a:r>
              <a:rPr lang="fr-FR" b="0" i="0" u="none" baseline="0" dirty="0" smtClean="0"/>
              <a:t>n’indique </a:t>
            </a:r>
            <a:r>
              <a:rPr lang="fr-FR" b="0" i="0" u="none" baseline="0" dirty="0"/>
              <a:t>pas précisément les dates. Outre une explication des différentes phases du projet, les orateurs doivent souligner que le lancement, la conception, la mise en œuvre et la création de rapports </a:t>
            </a:r>
            <a:r>
              <a:rPr lang="fr-FR" b="0" i="0" u="none" baseline="0" dirty="0" smtClean="0"/>
              <a:t>d’une </a:t>
            </a:r>
            <a:r>
              <a:rPr lang="fr-FR" b="0" i="0" u="none" baseline="0" dirty="0"/>
              <a:t>évaluation NSCA demandent du temps.  Ce calendrier porte sur plusieurs mois.  Le calendrier exact du projet variera en fonction de la portée, de la taille de </a:t>
            </a:r>
            <a:r>
              <a:rPr lang="fr-FR" b="0" i="0" u="none" baseline="0" dirty="0" smtClean="0"/>
              <a:t>l’échantillon/du </a:t>
            </a:r>
            <a:r>
              <a:rPr lang="fr-FR" b="0" i="0" u="none" baseline="0" dirty="0"/>
              <a:t>pays et de la vitesse de prise de décision lors des phases de conception et de rapportage.</a:t>
            </a:r>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12</a:t>
            </a:fld>
            <a:endParaRPr lang="fr-FR" dirty="0"/>
          </a:p>
        </p:txBody>
      </p:sp>
    </p:spTree>
    <p:extLst>
      <p:ext uri="{BB962C8B-B14F-4D97-AF65-F5344CB8AC3E}">
        <p14:creationId xmlns:p14="http://schemas.microsoft.com/office/powerpoint/2010/main" val="6220699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Cette dernière diapositive présent de façon un peu plus précise les équipes nécessaires. Ce calendrier idéal est fonction du nombre de parties prenantes, produits, chaînes </a:t>
            </a:r>
            <a:r>
              <a:rPr lang="fr-FR" b="0" i="0" u="none" baseline="0" dirty="0" smtClean="0"/>
              <a:t>d’approvisionnement </a:t>
            </a:r>
            <a:r>
              <a:rPr lang="fr-FR" b="0" i="0" u="none" baseline="0" dirty="0"/>
              <a:t>parallèles et autres besoins propres à chaque pays. </a:t>
            </a:r>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13</a:t>
            </a:fld>
            <a:endParaRPr lang="fr-FR" dirty="0"/>
          </a:p>
        </p:txBody>
      </p:sp>
    </p:spTree>
    <p:extLst>
      <p:ext uri="{BB962C8B-B14F-4D97-AF65-F5344CB8AC3E}">
        <p14:creationId xmlns:p14="http://schemas.microsoft.com/office/powerpoint/2010/main" val="179618396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 domaine de la santé englobe le secteur privé et le secteur public et, pour comprendre la manière dont les patients accèdent aux services de santé, il convient de </a:t>
            </a:r>
            <a:r>
              <a:rPr lang="fr-FR" b="0" i="0" u="none" baseline="0" dirty="0" smtClean="0"/>
              <a:t>s’intéresser </a:t>
            </a:r>
            <a:r>
              <a:rPr lang="fr-FR" b="0" i="0" u="none" baseline="0" dirty="0"/>
              <a:t>à </a:t>
            </a:r>
            <a:r>
              <a:rPr lang="fr-FR" b="0" i="0" u="none" baseline="0" dirty="0" smtClean="0"/>
              <a:t>l’ensemble </a:t>
            </a:r>
            <a:r>
              <a:rPr lang="fr-FR" b="0" i="0" u="none" baseline="0" dirty="0"/>
              <a:t>du système. Chaque outil </a:t>
            </a:r>
            <a:r>
              <a:rPr lang="fr-FR" b="0" i="0" u="none" baseline="0" dirty="0" smtClean="0"/>
              <a:t>s’utilise </a:t>
            </a:r>
            <a:r>
              <a:rPr lang="fr-FR" b="0" i="0" u="none" baseline="0" dirty="0"/>
              <a:t>différemment. Cette formation évaluera les capacités et limites de cet outil pour nous aider à mieux en comprendre la portée et comment </a:t>
            </a:r>
            <a:r>
              <a:rPr lang="fr-FR" b="0" i="0" u="none" baseline="0" dirty="0" smtClean="0"/>
              <a:t>l’utiliser </a:t>
            </a:r>
            <a:r>
              <a:rPr lang="fr-FR" b="0" i="0" u="none" baseline="0" dirty="0"/>
              <a:t>de façon optimale. </a:t>
            </a:r>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2</a:t>
            </a:fld>
            <a:endParaRPr lang="fr-FR" dirty="0"/>
          </a:p>
        </p:txBody>
      </p:sp>
    </p:spTree>
    <p:extLst>
      <p:ext uri="{BB962C8B-B14F-4D97-AF65-F5344CB8AC3E}">
        <p14:creationId xmlns:p14="http://schemas.microsoft.com/office/powerpoint/2010/main" val="86748104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Les mesures de maturité des capacités et les indicateurs clés de performance de la NSCA sont pris à un instant T, mais leur analyse sur une durée plus longue permet de déterminer leur orientation.  Certains KPI peuvent également être utilisés comme outils de gestion de la chaîne </a:t>
            </a:r>
            <a:r>
              <a:rPr lang="fr-FR" b="0" i="0" u="none" baseline="0" dirty="0" smtClean="0"/>
              <a:t>d’approvisionnement</a:t>
            </a:r>
            <a:r>
              <a:rPr lang="fr-FR" b="0" i="0" u="none" baseline="0" dirty="0"/>
              <a:t>, permettant de mieux cerner la performance de celle-ci au fil du temps. Permettre aux agences mondiales de comparer les progrès réalisés par les pays est une finalité importante des objectifs secondaires. </a:t>
            </a:r>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3</a:t>
            </a:fld>
            <a:endParaRPr lang="fr-FR" dirty="0"/>
          </a:p>
        </p:txBody>
      </p:sp>
    </p:spTree>
    <p:extLst>
      <p:ext uri="{BB962C8B-B14F-4D97-AF65-F5344CB8AC3E}">
        <p14:creationId xmlns:p14="http://schemas.microsoft.com/office/powerpoint/2010/main" val="78360231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Doté </a:t>
            </a:r>
            <a:r>
              <a:rPr lang="fr-FR" b="0" i="0" u="none" baseline="0" dirty="0" smtClean="0"/>
              <a:t>d’une </a:t>
            </a:r>
            <a:r>
              <a:rPr lang="fr-FR" b="0" i="0" u="none" baseline="0" dirty="0"/>
              <a:t>structure et </a:t>
            </a:r>
            <a:r>
              <a:rPr lang="fr-FR" b="0" i="0" u="none" baseline="0" dirty="0" smtClean="0"/>
              <a:t>d’un </a:t>
            </a:r>
            <a:r>
              <a:rPr lang="fr-FR" b="0" i="0" u="none" baseline="0" dirty="0"/>
              <a:t>système de notation conçus sur la base des connaissances du secteur privé et des exemples de bonnes pratiques actuelles, </a:t>
            </a:r>
            <a:r>
              <a:rPr lang="fr-FR" b="0" i="0" u="none" baseline="0" dirty="0" smtClean="0"/>
              <a:t>l’outil </a:t>
            </a:r>
            <a:r>
              <a:rPr lang="fr-FR" b="0" i="0" u="none" baseline="0" dirty="0"/>
              <a:t>a également été pensé par rapport aux outils actuels élaborés par les bailleurs de fonds et les partenaires de mise en œuvre aux fins de leur utilisation dans le secteur public.</a:t>
            </a:r>
            <a:endParaRPr lang="fr-FR" dirty="0"/>
          </a:p>
        </p:txBody>
      </p:sp>
      <p:sp>
        <p:nvSpPr>
          <p:cNvPr id="4" name="Slide Number Placeholder 3"/>
          <p:cNvSpPr>
            <a:spLocks noGrp="1"/>
          </p:cNvSpPr>
          <p:nvPr>
            <p:ph type="sldNum" sz="quarter" idx="10"/>
          </p:nvPr>
        </p:nvSpPr>
        <p:spPr/>
        <p:txBody>
          <a:bodyPr/>
          <a:lstStyle/>
          <a:p>
            <a:pPr algn="l" rtl="0"/>
            <a:fld id="{09446B8C-B910-BF49-A73D-C45B5A537964}" type="slidenum">
              <a:rPr/>
              <a:t>4</a:t>
            </a:fld>
            <a:endParaRPr lang="fr-FR" dirty="0"/>
          </a:p>
        </p:txBody>
      </p:sp>
    </p:spTree>
    <p:extLst>
      <p:ext uri="{BB962C8B-B14F-4D97-AF65-F5344CB8AC3E}">
        <p14:creationId xmlns:p14="http://schemas.microsoft.com/office/powerpoint/2010/main" val="115575914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a:ln/>
        </p:spPr>
      </p:sp>
      <p:sp>
        <p:nvSpPr>
          <p:cNvPr id="33795" name="Notes Placeholder 2"/>
          <p:cNvSpPr>
            <a:spLocks noGrp="1"/>
          </p:cNvSpPr>
          <p:nvPr>
            <p:ph type="body" idx="1"/>
          </p:nvPr>
        </p:nvSpPr>
        <p:spPr>
          <a:noFill/>
        </p:spPr>
        <p:txBody>
          <a:bodyPr/>
          <a:lstStyle/>
          <a:p>
            <a:pPr algn="l" rtl="0"/>
            <a:r>
              <a:rPr lang="fr-FR" b="0" i="0" u="none" baseline="0" dirty="0"/>
              <a:t>23 pays, dont deux ayant participé aux projets pilotes de NSCA 2.0. Le Rwanda et la Zambie ont mis en œuvre les évaluations du projet pilote de NSCA 2.0. Expliquer le code couleur du texte, car certains participants pourraient ne pas voir la remarque qui se trouve en bas de la diapositive. Expliquer que les outils ont subi de nombreux tests et ont été déployés dans plusieurs pays.</a:t>
            </a:r>
          </a:p>
          <a:p>
            <a:pPr algn="l" rtl="0"/>
            <a:r>
              <a:rPr lang="fr-FR" b="0" i="0" u="none" baseline="0" dirty="0"/>
              <a:t>Mettre en avant </a:t>
            </a:r>
            <a:r>
              <a:rPr lang="fr-FR" b="0" i="0" u="none" baseline="0" dirty="0" smtClean="0"/>
              <a:t>l’expérience </a:t>
            </a:r>
            <a:r>
              <a:rPr lang="fr-FR" b="0" i="0" u="none" baseline="0" dirty="0"/>
              <a:t>du Rwanda et expliquer que le projet pilote de la NSCA 2.0 était la troisième NSCA mise en œuvre dans le pays. Souligner le fait que le ministère de la Santé du Rwanda gère la quasi-intégralité du processus de la NSCA, après avoir déployé seul </a:t>
            </a:r>
            <a:r>
              <a:rPr lang="fr-FR" b="0" i="0" u="none" baseline="0" dirty="0" smtClean="0"/>
              <a:t>l’évaluation </a:t>
            </a:r>
            <a:r>
              <a:rPr lang="fr-FR" b="0" i="0" u="none" baseline="0" dirty="0"/>
              <a:t>2015 et en </a:t>
            </a:r>
            <a:r>
              <a:rPr lang="fr-FR" b="0" i="0" u="none" baseline="0" dirty="0" smtClean="0"/>
              <a:t>n’ayant </a:t>
            </a:r>
            <a:r>
              <a:rPr lang="fr-FR" b="0" i="0" u="none" baseline="0" dirty="0"/>
              <a:t>bénéficié que </a:t>
            </a:r>
            <a:r>
              <a:rPr lang="fr-FR" b="0" i="0" u="none" baseline="0" dirty="0" smtClean="0"/>
              <a:t>d’une </a:t>
            </a:r>
            <a:r>
              <a:rPr lang="fr-FR" b="0" i="0" u="none" baseline="0" dirty="0"/>
              <a:t>assistance technique minime eu égard au SCMS.  </a:t>
            </a:r>
          </a:p>
          <a:p>
            <a:pPr algn="l" rtl="0"/>
            <a:r>
              <a:rPr lang="fr-FR" b="0" i="0" u="none" baseline="0" dirty="0"/>
              <a:t>Les évaluations des pays sont généralement lancées par le pays et soutenus par </a:t>
            </a:r>
            <a:r>
              <a:rPr lang="fr-FR" b="0" i="0" u="none" baseline="0" dirty="0" smtClean="0"/>
              <a:t>l’USAID</a:t>
            </a:r>
            <a:r>
              <a:rPr lang="fr-FR" b="0" i="0" u="none" baseline="0" dirty="0"/>
              <a:t>. Selon ses besoins, un pays choisit de déployer </a:t>
            </a:r>
            <a:r>
              <a:rPr lang="fr-FR" b="0" i="0" u="none" baseline="0" dirty="0" smtClean="0"/>
              <a:t>l’outil </a:t>
            </a:r>
            <a:r>
              <a:rPr lang="fr-FR" b="0" i="0" u="none" baseline="0" dirty="0"/>
              <a:t>pour cibler des domaines précis de la chaîne </a:t>
            </a:r>
            <a:r>
              <a:rPr lang="fr-FR" b="0" i="0" u="none" baseline="0" dirty="0" smtClean="0"/>
              <a:t>d’approvisionnement </a:t>
            </a:r>
            <a:r>
              <a:rPr lang="fr-FR" b="0" i="0" u="none" baseline="0" dirty="0"/>
              <a:t>ou pour procéder à </a:t>
            </a:r>
            <a:r>
              <a:rPr lang="fr-FR" b="0" i="0" u="none" baseline="0" dirty="0" smtClean="0"/>
              <a:t>l’évaluation </a:t>
            </a:r>
            <a:r>
              <a:rPr lang="fr-FR" b="0" i="0" u="none" baseline="0" dirty="0"/>
              <a:t>du système entier. </a:t>
            </a:r>
            <a:endParaRPr lang="fr-FR" altLang="en-US" dirty="0"/>
          </a:p>
        </p:txBody>
      </p:sp>
      <p:sp>
        <p:nvSpPr>
          <p:cNvPr id="33796" name="Slide Number Placeholder 3"/>
          <p:cNvSpPr>
            <a:spLocks noGrp="1"/>
          </p:cNvSpPr>
          <p:nvPr>
            <p:ph type="sldNum" sz="quarter" idx="5"/>
          </p:nvPr>
        </p:nvSpPr>
        <p:spPr>
          <a:noFill/>
        </p:spPr>
        <p:txBody>
          <a:bodyPr/>
          <a:lstStyle>
            <a:lvl1pPr>
              <a:defRPr sz="2800">
                <a:solidFill>
                  <a:schemeClr val="tx1"/>
                </a:solidFill>
                <a:latin typeface="Arial" panose="020B0604020202020204" pitchFamily="34" charset="0"/>
              </a:defRPr>
            </a:lvl1pPr>
            <a:lvl2pPr marL="741363" indent="-284163">
              <a:defRPr sz="2800">
                <a:solidFill>
                  <a:schemeClr val="tx1"/>
                </a:solidFill>
                <a:latin typeface="Arial" panose="020B0604020202020204" pitchFamily="34" charset="0"/>
              </a:defRPr>
            </a:lvl2pPr>
            <a:lvl3pPr marL="1141413" indent="-227013">
              <a:defRPr sz="2800">
                <a:solidFill>
                  <a:schemeClr val="tx1"/>
                </a:solidFill>
                <a:latin typeface="Arial" panose="020B0604020202020204" pitchFamily="34" charset="0"/>
              </a:defRPr>
            </a:lvl3pPr>
            <a:lvl4pPr marL="1598613" indent="-227013">
              <a:defRPr sz="2800">
                <a:solidFill>
                  <a:schemeClr val="tx1"/>
                </a:solidFill>
                <a:latin typeface="Arial" panose="020B0604020202020204" pitchFamily="34" charset="0"/>
              </a:defRPr>
            </a:lvl4pPr>
            <a:lvl5pPr marL="2055813" indent="-227013">
              <a:defRPr sz="2800">
                <a:solidFill>
                  <a:schemeClr val="tx1"/>
                </a:solidFill>
                <a:latin typeface="Arial" panose="020B0604020202020204" pitchFamily="34" charset="0"/>
              </a:defRPr>
            </a:lvl5pPr>
            <a:lvl6pPr marL="2513013" indent="-227013" eaLnBrk="0" fontAlgn="base" hangingPunct="0">
              <a:spcBef>
                <a:spcPct val="0"/>
              </a:spcBef>
              <a:spcAft>
                <a:spcPct val="0"/>
              </a:spcAft>
              <a:defRPr sz="2800">
                <a:solidFill>
                  <a:schemeClr val="tx1"/>
                </a:solidFill>
                <a:latin typeface="Arial" panose="020B0604020202020204" pitchFamily="34" charset="0"/>
              </a:defRPr>
            </a:lvl6pPr>
            <a:lvl7pPr marL="2970213" indent="-227013" eaLnBrk="0" fontAlgn="base" hangingPunct="0">
              <a:spcBef>
                <a:spcPct val="0"/>
              </a:spcBef>
              <a:spcAft>
                <a:spcPct val="0"/>
              </a:spcAft>
              <a:defRPr sz="2800">
                <a:solidFill>
                  <a:schemeClr val="tx1"/>
                </a:solidFill>
                <a:latin typeface="Arial" panose="020B0604020202020204" pitchFamily="34" charset="0"/>
              </a:defRPr>
            </a:lvl7pPr>
            <a:lvl8pPr marL="3427413" indent="-227013" eaLnBrk="0" fontAlgn="base" hangingPunct="0">
              <a:spcBef>
                <a:spcPct val="0"/>
              </a:spcBef>
              <a:spcAft>
                <a:spcPct val="0"/>
              </a:spcAft>
              <a:defRPr sz="2800">
                <a:solidFill>
                  <a:schemeClr val="tx1"/>
                </a:solidFill>
                <a:latin typeface="Arial" panose="020B0604020202020204" pitchFamily="34" charset="0"/>
              </a:defRPr>
            </a:lvl8pPr>
            <a:lvl9pPr marL="3884613" indent="-227013" eaLnBrk="0" fontAlgn="base" hangingPunct="0">
              <a:spcBef>
                <a:spcPct val="0"/>
              </a:spcBef>
              <a:spcAft>
                <a:spcPct val="0"/>
              </a:spcAft>
              <a:defRPr sz="2800">
                <a:solidFill>
                  <a:schemeClr val="tx1"/>
                </a:solidFill>
                <a:latin typeface="Arial" panose="020B0604020202020204" pitchFamily="34" charset="0"/>
              </a:defRPr>
            </a:lvl9pPr>
          </a:lstStyle>
          <a:p>
            <a:pPr algn="l" rtl="0"/>
            <a:fld id="{C3F249B1-138D-4D24-81B0-F73AF1184C01}" type="slidenum">
              <a:rPr sz="1200">
                <a:solidFill>
                  <a:srgbClr val="000000"/>
                </a:solidFill>
                <a:latin typeface="Times" panose="02020603050405020304" pitchFamily="18" charset="0"/>
              </a:rPr>
              <a:pPr/>
              <a:t>5</a:t>
            </a:fld>
            <a:endParaRPr lang="fr-FR" altLang="en-US" sz="1200" dirty="0">
              <a:solidFill>
                <a:srgbClr val="000000"/>
              </a:solidFill>
              <a:latin typeface="Times" panose="02020603050405020304" pitchFamily="18" charset="0"/>
            </a:endParaRPr>
          </a:p>
        </p:txBody>
      </p:sp>
    </p:spTree>
    <p:extLst>
      <p:ext uri="{BB962C8B-B14F-4D97-AF65-F5344CB8AC3E}">
        <p14:creationId xmlns:p14="http://schemas.microsoft.com/office/powerpoint/2010/main" val="252416269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Expliquer que la version 2.0 tire les enseignements de la version 1.0 de la NSCA et vise à simplifier un processus complexe afin de faciliter les évaluations effectuées à </a:t>
            </a:r>
            <a:r>
              <a:rPr lang="fr-FR" b="0" i="0" u="none" baseline="0" dirty="0" smtClean="0"/>
              <a:t>l’initiative </a:t>
            </a:r>
            <a:r>
              <a:rPr lang="fr-FR" b="0" i="0" u="none" baseline="0" dirty="0"/>
              <a:t>des pays (éventuellement sans aucune assistance technique externe) et de permettre </a:t>
            </a:r>
            <a:r>
              <a:rPr lang="fr-FR" b="0" i="0" u="none" baseline="0" dirty="0" smtClean="0"/>
              <a:t>d’établir </a:t>
            </a:r>
            <a:r>
              <a:rPr lang="fr-FR" b="0" i="0" u="none" baseline="0" dirty="0"/>
              <a:t>des comparaisons entre les pays grâce à un ensemble commun de mesures standard.</a:t>
            </a:r>
            <a:endParaRPr lang="fr-FR" dirty="0"/>
          </a:p>
        </p:txBody>
      </p:sp>
      <p:sp>
        <p:nvSpPr>
          <p:cNvPr id="4" name="Slide Number Placeholder 3"/>
          <p:cNvSpPr>
            <a:spLocks noGrp="1"/>
          </p:cNvSpPr>
          <p:nvPr>
            <p:ph type="sldNum" sz="quarter" idx="10"/>
          </p:nvPr>
        </p:nvSpPr>
        <p:spPr/>
        <p:txBody>
          <a:bodyPr/>
          <a:lstStyle/>
          <a:p>
            <a:pPr algn="l" rtl="0"/>
            <a:fld id="{BEB1AEA3-8E71-4BE8-9394-E2C1302B336F}" type="slidenum">
              <a:rPr/>
              <a:t>6</a:t>
            </a:fld>
            <a:endParaRPr lang="fr-FR"/>
          </a:p>
        </p:txBody>
      </p:sp>
    </p:spTree>
    <p:extLst>
      <p:ext uri="{BB962C8B-B14F-4D97-AF65-F5344CB8AC3E}">
        <p14:creationId xmlns:p14="http://schemas.microsoft.com/office/powerpoint/2010/main" val="100970257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0" i="0" u="none" baseline="0"/>
              <a:t>Cette diapositive présente certains changements apportés au modèle pour satisfaire aux objectifs de NSCA 2.0.</a:t>
            </a:r>
          </a:p>
        </p:txBody>
      </p:sp>
      <p:sp>
        <p:nvSpPr>
          <p:cNvPr id="4" name="Slide Number Placeholder 3"/>
          <p:cNvSpPr>
            <a:spLocks noGrp="1"/>
          </p:cNvSpPr>
          <p:nvPr>
            <p:ph type="sldNum" sz="quarter" idx="10"/>
          </p:nvPr>
        </p:nvSpPr>
        <p:spPr/>
        <p:txBody>
          <a:bodyPr/>
          <a:lstStyle/>
          <a:p>
            <a:pPr algn="l" rtl="0"/>
            <a:fld id="{950B9C52-E2F9-4229-A752-FF3A322C8BC5}" type="slidenum">
              <a:rPr/>
              <a:t>7</a:t>
            </a:fld>
            <a:endParaRPr lang="fr-FR" dirty="0"/>
          </a:p>
        </p:txBody>
      </p:sp>
    </p:spTree>
    <p:extLst>
      <p:ext uri="{BB962C8B-B14F-4D97-AF65-F5344CB8AC3E}">
        <p14:creationId xmlns:p14="http://schemas.microsoft.com/office/powerpoint/2010/main" val="97629021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La NSCA est un outil solide mais qui ne peut se substituer à toutes les évaluations nécessaires. Passez en revue les cercles pour déterminer les outils qui peuvent être déployés en complément de </a:t>
            </a:r>
            <a:r>
              <a:rPr lang="fr-FR" b="0" i="0" u="none" baseline="0" dirty="0" smtClean="0"/>
              <a:t>l’évaluation </a:t>
            </a:r>
            <a:r>
              <a:rPr lang="fr-FR" b="0" i="0" u="none" baseline="0" dirty="0"/>
              <a:t>NSCA, les lieux où ces outils peuvent être utilisés et les problèmes susceptibles de se poser (p. ex., si le coût de fonctionnement est une problématique clé, mieux vaut réaliser un audit </a:t>
            </a:r>
            <a:r>
              <a:rPr lang="fr-FR" b="0" i="0" u="none" baseline="0" dirty="0" smtClean="0"/>
              <a:t>qu’une </a:t>
            </a:r>
            <a:r>
              <a:rPr lang="fr-FR" b="0" i="0" u="none" baseline="0" dirty="0"/>
              <a:t>évaluation NSCA, même si celle-ci peut permettre </a:t>
            </a:r>
            <a:r>
              <a:rPr lang="fr-FR" b="0" i="0" u="none" baseline="0" dirty="0" smtClean="0"/>
              <a:t>d’identifier </a:t>
            </a:r>
            <a:r>
              <a:rPr lang="fr-FR" b="0" i="0" u="none" baseline="0" dirty="0"/>
              <a:t>des points faibles </a:t>
            </a:r>
            <a:r>
              <a:rPr lang="fr-FR" b="0" i="0" u="none" baseline="0" dirty="0" smtClean="0"/>
              <a:t>qu’il </a:t>
            </a:r>
            <a:r>
              <a:rPr lang="fr-FR" b="0" i="0" u="none" baseline="0" dirty="0"/>
              <a:t>suffirait de corriger pour réaliser des économies).  Cette diapositive insiste sur </a:t>
            </a:r>
            <a:r>
              <a:rPr lang="fr-FR" b="0" i="0" u="none" baseline="0" dirty="0" smtClean="0"/>
              <a:t>l’importance </a:t>
            </a:r>
            <a:r>
              <a:rPr lang="fr-FR" b="0" i="0" u="none" baseline="0" dirty="0"/>
              <a:t>de cerner les besoins et </a:t>
            </a:r>
            <a:r>
              <a:rPr lang="fr-FR" b="0" i="0" u="none" baseline="0" dirty="0" smtClean="0"/>
              <a:t>d’identifier </a:t>
            </a:r>
            <a:r>
              <a:rPr lang="fr-FR" b="0" i="0" u="none" baseline="0" dirty="0"/>
              <a:t>les outils complémentaires nécessaires.</a:t>
            </a:r>
            <a:endParaRPr lang="fr-FR" dirty="0"/>
          </a:p>
        </p:txBody>
      </p:sp>
      <p:sp>
        <p:nvSpPr>
          <p:cNvPr id="4" name="Slide Number Placeholder 3"/>
          <p:cNvSpPr>
            <a:spLocks noGrp="1"/>
          </p:cNvSpPr>
          <p:nvPr>
            <p:ph type="sldNum" sz="quarter" idx="10"/>
          </p:nvPr>
        </p:nvSpPr>
        <p:spPr/>
        <p:txBody>
          <a:bodyPr/>
          <a:lstStyle/>
          <a:p>
            <a:pPr algn="l" rtl="0"/>
            <a:fld id="{950B9C52-E2F9-4229-A752-FF3A322C8BC5}" type="slidenum">
              <a:rPr/>
              <a:t>8</a:t>
            </a:fld>
            <a:endParaRPr lang="fr-FR" dirty="0"/>
          </a:p>
        </p:txBody>
      </p:sp>
    </p:spTree>
    <p:extLst>
      <p:ext uri="{BB962C8B-B14F-4D97-AF65-F5344CB8AC3E}">
        <p14:creationId xmlns:p14="http://schemas.microsoft.com/office/powerpoint/2010/main" val="13195743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a:r>
              <a:rPr lang="fr-FR" b="0" i="0" u="none" baseline="0" dirty="0"/>
              <a:t>La NSCA mettra en évidence les lacunes du système mais pas la cause de ces lacunes. La qualité, </a:t>
            </a:r>
            <a:r>
              <a:rPr lang="fr-FR" b="0" i="0" u="none" baseline="0" dirty="0" smtClean="0"/>
              <a:t>l’ampleur </a:t>
            </a:r>
            <a:r>
              <a:rPr lang="fr-FR" b="0" i="0" u="none" baseline="0" dirty="0"/>
              <a:t>et la portée des données disponibles impacteront les résultats de la NSCA pour le meilleur ou pour le pire.</a:t>
            </a:r>
            <a:endParaRPr lang="fr-FR" dirty="0"/>
          </a:p>
        </p:txBody>
      </p:sp>
      <p:sp>
        <p:nvSpPr>
          <p:cNvPr id="4" name="Slide Number Placeholder 3"/>
          <p:cNvSpPr>
            <a:spLocks noGrp="1"/>
          </p:cNvSpPr>
          <p:nvPr>
            <p:ph type="sldNum" sz="quarter" idx="10"/>
          </p:nvPr>
        </p:nvSpPr>
        <p:spPr/>
        <p:txBody>
          <a:bodyPr/>
          <a:lstStyle/>
          <a:p>
            <a:pPr algn="l" rtl="0"/>
            <a:fld id="{950B9C52-E2F9-4229-A752-FF3A322C8BC5}" type="slidenum">
              <a:rPr/>
              <a:t>9</a:t>
            </a:fld>
            <a:endParaRPr lang="fr-FR" dirty="0"/>
          </a:p>
        </p:txBody>
      </p:sp>
    </p:spTree>
    <p:extLst>
      <p:ext uri="{BB962C8B-B14F-4D97-AF65-F5344CB8AC3E}">
        <p14:creationId xmlns:p14="http://schemas.microsoft.com/office/powerpoint/2010/main" val="328809378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650BEECF-28B0-4D6A-A3F3-0971A693AC54}"/>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xmlns="" id="{EF71C964-5D0E-431B-833F-DFC800599138}"/>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xmlns="" id="{7510EBAB-9E8C-46DD-8B3B-6D1B91099EA0}"/>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827B1501-F06D-445C-9AE4-1D66C1EB019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7E0B827-F486-42A0-9377-39A7C4F2508A}"/>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23767970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5248BED1-F1F7-4FC5-A32B-F9294BB269F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xmlns="" id="{8AB3F7AE-F1A1-4F3C-B07D-3CE3E7AF2630}"/>
              </a:ext>
            </a:extLst>
          </p:cNvPr>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241064B2-9B5F-458D-9081-C45EED752AB4}"/>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D13B89DB-7B23-41B9-BF31-37433024991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D042DD82-FA78-4CE2-B50F-1B088941B016}"/>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0959911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xmlns="" id="{291B0AA1-ABDC-4976-84B0-EA853B5B4399}"/>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xmlns="" id="{54DEAB1B-1412-4B9F-9BC8-22A2BE8476FA}"/>
              </a:ext>
            </a:extLst>
          </p:cNvPr>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606C8DFA-681F-4176-A366-13E7559D20F4}"/>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2601BB1A-119B-46C4-9966-9F0C2F8E833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ED0DA2BA-EAB8-44AA-8254-05C9E3D9681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43591816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5DDBA17-5977-4CD7-988C-5448730D3601}"/>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3C6D6F6C-C07A-4CDA-A9E5-741A38197568}"/>
              </a:ext>
            </a:extLst>
          </p:cNvPr>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99F4F6D6-4804-464E-8C56-6D0C0FFDDD5E}"/>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52B14380-5ACF-458A-889C-34B4F51A4B3B}"/>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36D465B5-4D9E-465B-AD56-AA834672523F}"/>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99908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9678EF4-C8AB-4CB3-9769-0023F5FE1115}"/>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xmlns="" id="{95F8FA49-62D9-4173-84DA-C1DCDB5E6334}"/>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a:extLst>
              <a:ext uri="{FF2B5EF4-FFF2-40B4-BE49-F238E27FC236}">
                <a16:creationId xmlns:a16="http://schemas.microsoft.com/office/drawing/2014/main" xmlns="" id="{85BB55BE-68BD-418A-8D14-23B5EED91FF7}"/>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89EF46CE-3602-4BD4-A8B5-031729CD24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xmlns="" id="{BA1092F2-0B93-4170-98DF-D45BC4816A77}"/>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0834714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D9908FE8-CE95-41D1-BB8B-D2B3DE035885}"/>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xmlns="" id="{5A7F7060-09EC-4089-951B-629BBD4F94C2}"/>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xmlns="" id="{A9AD1197-5901-49B6-B63E-02643A2B6F69}"/>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xmlns="" id="{E4728968-245F-4029-8817-12DA8A939315}"/>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a16="http://schemas.microsoft.com/office/drawing/2014/main" xmlns="" id="{43287E48-38AE-403B-9D4F-253A44634BE4}"/>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6826DCA9-4EF3-41CA-8999-E2C491BCFE69}"/>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0790391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72F54FAF-D8C1-43E7-BFC9-554EC6A4370E}"/>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xmlns="" id="{04D8C204-1FC6-4A85-8EBB-EDA77AB0CA4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xmlns="" id="{0720ABAE-46B2-4117-9877-5AD6761FF447}"/>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xmlns="" id="{7D2DC154-AFB0-4800-A099-37BDCC2C62DF}"/>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xmlns="" id="{365BAB57-C74E-4A1B-8433-C44696A4A352}"/>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xmlns="" id="{B0491CFC-D33C-45DF-9342-5A5026E3A363}"/>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8" name="Footer Placeholder 7">
            <a:extLst>
              <a:ext uri="{FF2B5EF4-FFF2-40B4-BE49-F238E27FC236}">
                <a16:creationId xmlns:a16="http://schemas.microsoft.com/office/drawing/2014/main" xmlns="" id="{A2D66656-A59E-4C47-8FCC-84AEB322F1D6}"/>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xmlns="" id="{7E7F47EA-AA41-44B4-96D4-E4CD8AA10D08}"/>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6138859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412E8654-9CC2-45E1-B93E-5C0E919F0ADF}"/>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xmlns="" id="{2E61D3EB-04BD-427D-BE31-A6DDF7B82B7B}"/>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4" name="Footer Placeholder 3">
            <a:extLst>
              <a:ext uri="{FF2B5EF4-FFF2-40B4-BE49-F238E27FC236}">
                <a16:creationId xmlns:a16="http://schemas.microsoft.com/office/drawing/2014/main" xmlns="" id="{D53BB1CE-6EFB-47EE-8B20-DDBBC3DF5E1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xmlns="" id="{7542D365-EE17-4EED-B174-A2B25935DCD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082424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xmlns="" id="{3F96F803-2E97-497E-A31B-F95E7F8BC142}"/>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3" name="Footer Placeholder 2">
            <a:extLst>
              <a:ext uri="{FF2B5EF4-FFF2-40B4-BE49-F238E27FC236}">
                <a16:creationId xmlns:a16="http://schemas.microsoft.com/office/drawing/2014/main" xmlns="" id="{4F3DA8C1-22B4-4D4A-AF6E-9F1E42EEAB99}"/>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xmlns="" id="{D34B8791-0317-41B4-B64E-17AA0C97046B}"/>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2726448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394FD843-05E9-463F-9BA7-6DBDB812966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xmlns="" id="{04068B76-928C-4421-964C-36ECCAD92F08}"/>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xmlns="" id="{062F403F-F7C5-4C36-B7E0-2601D3AE48A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537D03BF-E99B-4ED1-BCF7-5C693AF6CA37}"/>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a16="http://schemas.microsoft.com/office/drawing/2014/main" xmlns="" id="{F440680D-8BF9-4404-BEC9-5D163FDC107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7F511097-F2A0-47A5-892D-220413DBE41D}"/>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336815171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xmlns="" id="{2B32358F-62CC-432D-BF12-5DB968E39960}"/>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xmlns="" id="{CA245B27-8250-4480-87BE-BC9C0BE9F5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xmlns="" id="{F384BB05-3DDF-4FEB-AB58-22F733B3CC6E}"/>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a:extLst>
              <a:ext uri="{FF2B5EF4-FFF2-40B4-BE49-F238E27FC236}">
                <a16:creationId xmlns:a16="http://schemas.microsoft.com/office/drawing/2014/main" xmlns="" id="{8453B291-01C8-43E5-8EBE-62E2FB9DF7CF}"/>
              </a:ext>
            </a:extLst>
          </p:cNvPr>
          <p:cNvSpPr>
            <a:spLocks noGrp="1"/>
          </p:cNvSpPr>
          <p:nvPr>
            <p:ph type="dt" sz="half" idx="10"/>
          </p:nvPr>
        </p:nvSpPr>
        <p:spPr/>
        <p:txBody>
          <a:bodyPr/>
          <a:lstStyle/>
          <a:p>
            <a:fld id="{A727D3D8-CE2F-4F2A-BC05-DC5DE59371A6}" type="datetimeFigureOut">
              <a:rPr lang="en-US" smtClean="0"/>
              <a:t>4/18/2019</a:t>
            </a:fld>
            <a:endParaRPr lang="en-US"/>
          </a:p>
        </p:txBody>
      </p:sp>
      <p:sp>
        <p:nvSpPr>
          <p:cNvPr id="6" name="Footer Placeholder 5">
            <a:extLst>
              <a:ext uri="{FF2B5EF4-FFF2-40B4-BE49-F238E27FC236}">
                <a16:creationId xmlns:a16="http://schemas.microsoft.com/office/drawing/2014/main" xmlns="" id="{CE72967C-9870-4C07-BBAA-08387B396A4A}"/>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xmlns="" id="{964A4813-F1B1-49CF-A095-360B3019A8B0}"/>
              </a:ext>
            </a:extLst>
          </p:cNvPr>
          <p:cNvSpPr>
            <a:spLocks noGrp="1"/>
          </p:cNvSpPr>
          <p:nvPr>
            <p:ph type="sldNum" sz="quarter" idx="12"/>
          </p:nvPr>
        </p:nvSpPr>
        <p:spPr/>
        <p:txBody>
          <a:bodyPr/>
          <a:lstStyle/>
          <a:p>
            <a:fld id="{9E73E24F-B861-4B2F-975D-4D7677F2F5B7}" type="slidenum">
              <a:rPr lang="en-US" smtClean="0"/>
              <a:t>‹#›</a:t>
            </a:fld>
            <a:endParaRPr lang="en-US"/>
          </a:p>
        </p:txBody>
      </p:sp>
    </p:spTree>
    <p:extLst>
      <p:ext uri="{BB962C8B-B14F-4D97-AF65-F5344CB8AC3E}">
        <p14:creationId xmlns:p14="http://schemas.microsoft.com/office/powerpoint/2010/main" val="110017474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xmlns="" id="{955C2CC3-261F-4E95-A756-61BF161E2C3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xmlns="" id="{1F128BD3-47A8-41BC-BC00-A0B099D18A3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xmlns="" id="{FDC0CEE3-D11D-4F5F-8ED9-DE8B43D2DB55}"/>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727D3D8-CE2F-4F2A-BC05-DC5DE59371A6}" type="datetimeFigureOut">
              <a:rPr lang="en-US" smtClean="0"/>
              <a:t>4/18/2019</a:t>
            </a:fld>
            <a:endParaRPr lang="en-US"/>
          </a:p>
        </p:txBody>
      </p:sp>
      <p:sp>
        <p:nvSpPr>
          <p:cNvPr id="5" name="Footer Placeholder 4">
            <a:extLst>
              <a:ext uri="{FF2B5EF4-FFF2-40B4-BE49-F238E27FC236}">
                <a16:creationId xmlns:a16="http://schemas.microsoft.com/office/drawing/2014/main" xmlns="" id="{A2EA3BE8-C0F2-4100-8652-AA3E9DE63C8E}"/>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xmlns="" id="{08EAADAB-C19B-4132-87B6-8892AA5FC5B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E73E24F-B861-4B2F-975D-4D7677F2F5B7}" type="slidenum">
              <a:rPr lang="en-US" smtClean="0"/>
              <a:t>‹#›</a:t>
            </a:fld>
            <a:endParaRPr lang="en-US"/>
          </a:p>
        </p:txBody>
      </p:sp>
    </p:spTree>
    <p:extLst>
      <p:ext uri="{BB962C8B-B14F-4D97-AF65-F5344CB8AC3E}">
        <p14:creationId xmlns:p14="http://schemas.microsoft.com/office/powerpoint/2010/main" val="152749615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2.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2.xml"/><Relationship Id="rId1" Type="http://schemas.openxmlformats.org/officeDocument/2006/relationships/tags" Target="../tags/tag11.xml"/></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2.xml"/><Relationship Id="rId1" Type="http://schemas.openxmlformats.org/officeDocument/2006/relationships/tags" Target="../tags/tag12.xml"/></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2.xml"/><Relationship Id="rId1" Type="http://schemas.openxmlformats.org/officeDocument/2006/relationships/tags" Target="../tags/tag13.xml"/></Relationships>
</file>

<file path=ppt/slides/_rels/slide2.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xml"/><Relationship Id="rId1" Type="http://schemas.openxmlformats.org/officeDocument/2006/relationships/tags" Target="../tags/tag2.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xml"/><Relationship Id="rId1" Type="http://schemas.openxmlformats.org/officeDocument/2006/relationships/tags" Target="../tags/tag3.xml"/></Relationships>
</file>

<file path=ppt/slides/_rels/slide4.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2.xml"/><Relationship Id="rId1" Type="http://schemas.openxmlformats.org/officeDocument/2006/relationships/tags" Target="../tags/tag4.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3.xml"/><Relationship Id="rId1" Type="http://schemas.openxmlformats.org/officeDocument/2006/relationships/tags" Target="../tags/tag5.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2.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2.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2.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xmlns="" id="{AE1A8982-A8FE-434C-841B-957CA43B7779}"/>
              </a:ext>
            </a:extLst>
          </p:cNvPr>
          <p:cNvSpPr/>
          <p:nvPr/>
        </p:nvSpPr>
        <p:spPr>
          <a:xfrm>
            <a:off x="0" y="0"/>
            <a:ext cx="12192000" cy="6932815"/>
          </a:xfrm>
          <a:prstGeom prst="rect">
            <a:avLst/>
          </a:prstGeom>
          <a:solidFill>
            <a:srgbClr val="BA0C2F"/>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0">
              <a:defRPr/>
            </a:pPr>
            <a:endParaRPr lang="fr-FR" sz="1361" kern="0" dirty="0">
              <a:solidFill>
                <a:sysClr val="windowText" lastClr="000000"/>
              </a:solidFill>
            </a:endParaRPr>
          </a:p>
        </p:txBody>
      </p:sp>
      <p:cxnSp>
        <p:nvCxnSpPr>
          <p:cNvPr id="6" name="Straight Connector 5">
            <a:extLst>
              <a:ext uri="{FF2B5EF4-FFF2-40B4-BE49-F238E27FC236}">
                <a16:creationId xmlns:a16="http://schemas.microsoft.com/office/drawing/2014/main" xmlns="" id="{6A2C2400-55C3-4622-BE03-9CA2A2E9F769}"/>
              </a:ext>
            </a:extLst>
          </p:cNvPr>
          <p:cNvCxnSpPr/>
          <p:nvPr/>
        </p:nvCxnSpPr>
        <p:spPr>
          <a:xfrm>
            <a:off x="6096000" y="6111864"/>
            <a:ext cx="0" cy="60325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9" name="Title 11">
            <a:extLst>
              <a:ext uri="{FF2B5EF4-FFF2-40B4-BE49-F238E27FC236}">
                <a16:creationId xmlns:a16="http://schemas.microsoft.com/office/drawing/2014/main" xmlns="" id="{65F477E9-DF8E-4C9C-9F9D-9EA894096F0D}"/>
              </a:ext>
            </a:extLst>
          </p:cNvPr>
          <p:cNvSpPr>
            <a:spLocks noGrp="1"/>
          </p:cNvSpPr>
          <p:nvPr/>
        </p:nvSpPr>
        <p:spPr>
          <a:xfrm>
            <a:off x="2362201" y="1479550"/>
            <a:ext cx="8317522" cy="2743200"/>
          </a:xfrm>
          <a:prstGeom prst="rect">
            <a:avLst/>
          </a:prstGeom>
          <a:effectLst/>
        </p:spPr>
        <p:txBody>
          <a:bodyPr anchor="b">
            <a:normAutofit/>
          </a:bodyPr>
          <a:lstStyle>
            <a:lvl1pPr defTabSz="457200">
              <a:defRPr sz="2800">
                <a:solidFill>
                  <a:schemeClr val="tx1"/>
                </a:solidFill>
                <a:latin typeface="Arial" panose="020B0604020202020204" pitchFamily="34" charset="0"/>
              </a:defRPr>
            </a:lvl1pPr>
            <a:lvl2pPr marL="742950" indent="-285750" defTabSz="457200">
              <a:defRPr sz="2800">
                <a:solidFill>
                  <a:schemeClr val="tx1"/>
                </a:solidFill>
                <a:latin typeface="Arial" panose="020B0604020202020204" pitchFamily="34" charset="0"/>
              </a:defRPr>
            </a:lvl2pPr>
            <a:lvl3pPr marL="1143000" indent="-228600" defTabSz="457200">
              <a:defRPr sz="2800">
                <a:solidFill>
                  <a:schemeClr val="tx1"/>
                </a:solidFill>
                <a:latin typeface="Arial" panose="020B0604020202020204" pitchFamily="34" charset="0"/>
              </a:defRPr>
            </a:lvl3pPr>
            <a:lvl4pPr marL="1600200" indent="-228600" defTabSz="457200">
              <a:defRPr sz="2800">
                <a:solidFill>
                  <a:schemeClr val="tx1"/>
                </a:solidFill>
                <a:latin typeface="Arial" panose="020B0604020202020204" pitchFamily="34" charset="0"/>
              </a:defRPr>
            </a:lvl4pPr>
            <a:lvl5pPr marL="2057400" indent="-228600" defTabSz="457200">
              <a:defRPr sz="2800">
                <a:solidFill>
                  <a:schemeClr val="tx1"/>
                </a:solidFill>
                <a:latin typeface="Arial" panose="020B0604020202020204" pitchFamily="34" charset="0"/>
              </a:defRPr>
            </a:lvl5pPr>
            <a:lvl6pPr marL="2514600" indent="-228600" defTabSz="457200" eaLnBrk="0" fontAlgn="base" hangingPunct="0">
              <a:spcBef>
                <a:spcPct val="0"/>
              </a:spcBef>
              <a:spcAft>
                <a:spcPct val="0"/>
              </a:spcAft>
              <a:defRPr sz="2800">
                <a:solidFill>
                  <a:schemeClr val="tx1"/>
                </a:solidFill>
                <a:latin typeface="Arial" panose="020B0604020202020204" pitchFamily="34" charset="0"/>
              </a:defRPr>
            </a:lvl6pPr>
            <a:lvl7pPr marL="2971800" indent="-228600" defTabSz="457200" eaLnBrk="0" fontAlgn="base" hangingPunct="0">
              <a:spcBef>
                <a:spcPct val="0"/>
              </a:spcBef>
              <a:spcAft>
                <a:spcPct val="0"/>
              </a:spcAft>
              <a:defRPr sz="2800">
                <a:solidFill>
                  <a:schemeClr val="tx1"/>
                </a:solidFill>
                <a:latin typeface="Arial" panose="020B0604020202020204" pitchFamily="34" charset="0"/>
              </a:defRPr>
            </a:lvl7pPr>
            <a:lvl8pPr marL="3429000" indent="-228600" defTabSz="457200" eaLnBrk="0" fontAlgn="base" hangingPunct="0">
              <a:spcBef>
                <a:spcPct val="0"/>
              </a:spcBef>
              <a:spcAft>
                <a:spcPct val="0"/>
              </a:spcAft>
              <a:defRPr sz="2800">
                <a:solidFill>
                  <a:schemeClr val="tx1"/>
                </a:solidFill>
                <a:latin typeface="Arial" panose="020B0604020202020204" pitchFamily="34" charset="0"/>
              </a:defRPr>
            </a:lvl8pPr>
            <a:lvl9pPr marL="3886200" indent="-228600" defTabSz="457200" eaLnBrk="0" fontAlgn="base" hangingPunct="0">
              <a:spcBef>
                <a:spcPct val="0"/>
              </a:spcBef>
              <a:spcAft>
                <a:spcPct val="0"/>
              </a:spcAft>
              <a:defRPr sz="2800">
                <a:solidFill>
                  <a:schemeClr val="tx1"/>
                </a:solidFill>
                <a:latin typeface="Arial" panose="020B0604020202020204" pitchFamily="34" charset="0"/>
              </a:defRPr>
            </a:lvl9pPr>
          </a:lstStyle>
          <a:p>
            <a:pPr algn="l" rtl="0"/>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FORMATION DES PARTIES PRENANTES À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NATIONALE DE LA CHAÎNE </a:t>
            </a:r>
            <a:r>
              <a:rPr lang="fr-FR" sz="3200" b="0" i="0" u="none" baseline="0" dirty="0" smtClean="0">
                <a:solidFill>
                  <a:srgbClr val="FFFFFF"/>
                </a:solidFill>
                <a:latin typeface="Gill Sans MT" panose="020B0502020104020203" pitchFamily="34" charset="0"/>
                <a:ea typeface="Gill Sans MT" panose="020B0502020104020203" pitchFamily="34" charset="0"/>
                <a:cs typeface="Gill Sans MT" panose="020B0502020104020203" pitchFamily="34" charset="0"/>
              </a:rPr>
              <a:t>D’APPROVISIONNEMENT </a:t>
            </a:r>
            <a:r>
              <a:rPr lang="fr-FR" sz="3200" b="0" i="0" u="none" baseline="0" dirty="0">
                <a:solidFill>
                  <a:srgbClr val="FFFFFF"/>
                </a:solidFill>
                <a:latin typeface="Gill Sans MT" panose="020B0502020104020203" pitchFamily="34" charset="0"/>
                <a:ea typeface="Gill Sans MT" panose="020B0502020104020203" pitchFamily="34" charset="0"/>
                <a:cs typeface="Gill Sans MT" panose="020B0502020104020203" pitchFamily="34" charset="0"/>
              </a:rPr>
              <a:t>(NSCA 2.0)</a:t>
            </a:r>
          </a:p>
          <a:p>
            <a:pPr marL="1211263" indent="-1211263"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1</a:t>
            </a:r>
            <a:r>
              <a:rPr lang="fr-FR" sz="3200" b="0" i="0" u="none" baseline="3000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er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jour :  Présentation de </a:t>
            </a:r>
            <a:r>
              <a:rPr lang="fr-FR" sz="3200" b="0" i="0" u="none" baseline="0" dirty="0" smtClean="0">
                <a:solidFill>
                  <a:srgbClr val="FFFF00"/>
                </a:solidFill>
                <a:latin typeface="Gill Sans MT" panose="020B0502020104020203" pitchFamily="34" charset="0"/>
                <a:ea typeface="Gill Sans MT" panose="020B0502020104020203" pitchFamily="34" charset="0"/>
                <a:cs typeface="Gill Sans MT" panose="020B0502020104020203" pitchFamily="34" charset="0"/>
              </a:rPr>
              <a:t>l’évaluation </a:t>
            </a:r>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NSCA</a:t>
            </a:r>
          </a:p>
          <a:p>
            <a:pPr algn="l" rtl="0"/>
            <a:r>
              <a:rPr lang="fr-FR" sz="3200" b="0" i="0" u="none" baseline="0" dirty="0">
                <a:solidFill>
                  <a:srgbClr val="FFFF00"/>
                </a:solidFill>
                <a:latin typeface="Gill Sans MT" panose="020B0502020104020203" pitchFamily="34" charset="0"/>
                <a:ea typeface="Gill Sans MT" panose="020B0502020104020203" pitchFamily="34" charset="0"/>
                <a:cs typeface="Gill Sans MT" panose="020B0502020104020203" pitchFamily="34" charset="0"/>
              </a:rPr>
              <a:t>-- h -- /-- h --</a:t>
            </a:r>
          </a:p>
          <a:p>
            <a:pPr algn="l" rtl="0"/>
            <a:endParaRPr lang="fr-FR" altLang="en-US" sz="800" dirty="0">
              <a:solidFill>
                <a:srgbClr val="000000"/>
              </a:solidFill>
              <a:latin typeface="Gill Sans MT" panose="020B0502020104020203" pitchFamily="34" charset="0"/>
              <a:ea typeface="Gill Sans MT" panose="020B0502020104020203" pitchFamily="34" charset="0"/>
              <a:cs typeface="Gill Sans MT" panose="020B0502020104020203" pitchFamily="34" charset="0"/>
            </a:endParaRPr>
          </a:p>
        </p:txBody>
      </p:sp>
      <p:sp>
        <p:nvSpPr>
          <p:cNvPr id="10" name="Subtitle 12">
            <a:extLst>
              <a:ext uri="{FF2B5EF4-FFF2-40B4-BE49-F238E27FC236}">
                <a16:creationId xmlns:a16="http://schemas.microsoft.com/office/drawing/2014/main" xmlns="" id="{A5DA08E8-AE8A-4B9E-A800-6267744BB982}"/>
              </a:ext>
            </a:extLst>
          </p:cNvPr>
          <p:cNvSpPr>
            <a:spLocks noGrp="1"/>
          </p:cNvSpPr>
          <p:nvPr/>
        </p:nvSpPr>
        <p:spPr>
          <a:xfrm>
            <a:off x="2362200" y="5340352"/>
            <a:ext cx="4191001" cy="676274"/>
          </a:xfrm>
          <a:prstGeom prst="rect">
            <a:avLst/>
          </a:prstGeom>
          <a:effectLst/>
        </p:spPr>
        <p:txBody>
          <a:bodyPr>
            <a:normAutofit/>
          </a:bodyPr>
          <a:lstStyle>
            <a:lvl1pPr marL="0" indent="0" algn="l" defTabSz="457200" rtl="0" eaLnBrk="1" latinLnBrk="0" hangingPunct="1">
              <a:spcBef>
                <a:spcPts val="0"/>
              </a:spcBef>
              <a:spcAft>
                <a:spcPts val="800"/>
              </a:spcAft>
              <a:buFont typeface="Arial"/>
              <a:buNone/>
              <a:defRPr sz="1600" b="0" i="0" kern="1200">
                <a:solidFill>
                  <a:schemeClr val="bg1"/>
                </a:solidFill>
                <a:latin typeface="Gill Sans MT"/>
                <a:ea typeface="+mn-ea"/>
                <a:cs typeface="Gill Sans MT"/>
              </a:defRPr>
            </a:lvl1pPr>
            <a:lvl2pPr marL="457200" indent="0" algn="ctr" defTabSz="457200" rtl="0" eaLnBrk="1" latinLnBrk="0" hangingPunct="1">
              <a:spcBef>
                <a:spcPts val="0"/>
              </a:spcBef>
              <a:spcAft>
                <a:spcPts val="800"/>
              </a:spcAft>
              <a:buFont typeface="Arial"/>
              <a:buNone/>
              <a:defRPr sz="1600" b="0" i="0" kern="1200">
                <a:solidFill>
                  <a:schemeClr val="tx1">
                    <a:tint val="75000"/>
                  </a:schemeClr>
                </a:solidFill>
                <a:latin typeface="Gill Sans MT"/>
                <a:ea typeface="+mn-ea"/>
                <a:cs typeface="Gill Sans MT"/>
              </a:defRPr>
            </a:lvl2pPr>
            <a:lvl3pPr marL="914400" indent="0" algn="ctr" defTabSz="457200" rtl="0" eaLnBrk="1" latinLnBrk="0" hangingPunct="1">
              <a:spcBef>
                <a:spcPct val="20000"/>
              </a:spcBef>
              <a:buFont typeface="Arial"/>
              <a:buNone/>
              <a:defRPr sz="1800" b="0" i="0" kern="1200">
                <a:solidFill>
                  <a:schemeClr val="tx1">
                    <a:tint val="75000"/>
                  </a:schemeClr>
                </a:solidFill>
                <a:latin typeface="Gill Sans MT"/>
                <a:ea typeface="+mn-ea"/>
                <a:cs typeface="Gill Sans MT"/>
              </a:defRPr>
            </a:lvl3pPr>
            <a:lvl4pPr marL="1371600" indent="0" algn="ctr" defTabSz="457200" rtl="0" eaLnBrk="1" latinLnBrk="0" hangingPunct="1">
              <a:spcBef>
                <a:spcPct val="20000"/>
              </a:spcBef>
              <a:buFont typeface="Arial"/>
              <a:buNone/>
              <a:defRPr sz="1600" b="0" i="0" kern="1200">
                <a:solidFill>
                  <a:schemeClr val="tx1">
                    <a:tint val="75000"/>
                  </a:schemeClr>
                </a:solidFill>
                <a:latin typeface="Gill Sans MT"/>
                <a:ea typeface="+mn-ea"/>
                <a:cs typeface="Gill Sans MT"/>
              </a:defRPr>
            </a:lvl4pPr>
            <a:lvl5pPr marL="1828800" indent="0" algn="ctr" defTabSz="457200" rtl="0" eaLnBrk="1" latinLnBrk="0" hangingPunct="1">
              <a:spcBef>
                <a:spcPct val="20000"/>
              </a:spcBef>
              <a:buFont typeface="Arial"/>
              <a:buNone/>
              <a:defRPr sz="1400" b="0" i="0" kern="1200">
                <a:solidFill>
                  <a:schemeClr val="tx1">
                    <a:tint val="75000"/>
                  </a:schemeClr>
                </a:solidFill>
                <a:latin typeface="Gill Sans MT"/>
                <a:ea typeface="+mn-ea"/>
                <a:cs typeface="Gill Sans MT"/>
              </a:defRPr>
            </a:lvl5pPr>
            <a:lvl6pPr marL="22860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6pPr>
            <a:lvl7pPr marL="27432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7pPr>
            <a:lvl8pPr marL="32004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8pPr>
            <a:lvl9pPr marL="3657600" indent="0" algn="ctr" defTabSz="457200" rtl="0" eaLnBrk="1" latinLnBrk="0" hangingPunct="1">
              <a:spcBef>
                <a:spcPct val="20000"/>
              </a:spcBef>
              <a:buFont typeface="Arial"/>
              <a:buNone/>
              <a:defRPr sz="2000" kern="1200">
                <a:solidFill>
                  <a:schemeClr val="tx1">
                    <a:tint val="75000"/>
                  </a:schemeClr>
                </a:solidFill>
                <a:latin typeface="+mn-lt"/>
                <a:ea typeface="+mn-ea"/>
                <a:cs typeface="+mn-cs"/>
              </a:defRPr>
            </a:lvl9pPr>
          </a:lstStyle>
          <a:p>
            <a:pPr algn="l" rtl="0">
              <a:defRPr/>
            </a:pPr>
            <a:r>
              <a:rPr lang="fr-FR" sz="1800" b="0" i="0" u="none" baseline="0">
                <a:solidFill>
                  <a:srgbClr val="FFFFFF"/>
                </a:solidFill>
              </a:rPr>
              <a:t>--/--/----</a:t>
            </a:r>
          </a:p>
        </p:txBody>
      </p:sp>
      <p:cxnSp>
        <p:nvCxnSpPr>
          <p:cNvPr id="12" name="Straight Connector 11">
            <a:extLst>
              <a:ext uri="{FF2B5EF4-FFF2-40B4-BE49-F238E27FC236}">
                <a16:creationId xmlns:a16="http://schemas.microsoft.com/office/drawing/2014/main" xmlns="" id="{0AB3C290-D446-4057-B83C-6A2ED36A336D}"/>
              </a:ext>
            </a:extLst>
          </p:cNvPr>
          <p:cNvCxnSpPr/>
          <p:nvPr/>
        </p:nvCxnSpPr>
        <p:spPr>
          <a:xfrm>
            <a:off x="2438400" y="5184774"/>
            <a:ext cx="549275" cy="0"/>
          </a:xfrm>
          <a:prstGeom prst="line">
            <a:avLst/>
          </a:prstGeom>
          <a:ln w="28575">
            <a:solidFill>
              <a:schemeClr val="bg1"/>
            </a:solidFill>
          </a:ln>
        </p:spPr>
        <p:style>
          <a:lnRef idx="1">
            <a:schemeClr val="accent1"/>
          </a:lnRef>
          <a:fillRef idx="0">
            <a:schemeClr val="accent1"/>
          </a:fillRef>
          <a:effectRef idx="0">
            <a:schemeClr val="accent1"/>
          </a:effectRef>
          <a:fontRef idx="minor">
            <a:schemeClr val="tx1"/>
          </a:fontRef>
        </p:style>
      </p:cxnSp>
      <p:pic>
        <p:nvPicPr>
          <p:cNvPr id="39943" name="Picture 3" descr="C:\Users\Mariana Rodrigues\AppData\Local\Microsoft\Windows\INetCacheContent.Word\Horizontal_RGB_294_White.png">
            <a:extLst>
              <a:ext uri="{FF2B5EF4-FFF2-40B4-BE49-F238E27FC236}">
                <a16:creationId xmlns:a16="http://schemas.microsoft.com/office/drawing/2014/main" xmlns="" id="{B66CD02E-BDDC-4D38-B0AF-B1EDBE28567D}"/>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l="9335" t="13753" r="7623" b="12534"/>
          <a:stretch>
            <a:fillRect/>
          </a:stretch>
        </p:blipFill>
        <p:spPr bwMode="auto">
          <a:xfrm>
            <a:off x="4377875" y="6130914"/>
            <a:ext cx="1666875" cy="565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TextBox 13">
            <a:extLst>
              <a:ext uri="{FF2B5EF4-FFF2-40B4-BE49-F238E27FC236}">
                <a16:creationId xmlns:a16="http://schemas.microsoft.com/office/drawing/2014/main" xmlns="" id="{918F998B-3CDE-42DF-AF26-6A2CE33904E3}"/>
              </a:ext>
            </a:extLst>
          </p:cNvPr>
          <p:cNvSpPr txBox="1"/>
          <p:nvPr/>
        </p:nvSpPr>
        <p:spPr>
          <a:xfrm>
            <a:off x="6147252" y="5998790"/>
            <a:ext cx="5912774" cy="830997"/>
          </a:xfrm>
          <a:prstGeom prst="rect">
            <a:avLst/>
          </a:prstGeom>
          <a:noFill/>
        </p:spPr>
        <p:txBody>
          <a:bodyPr wrap="square" rtlCol="0">
            <a:spAutoFit/>
          </a:bodyPr>
          <a:lstStyle/>
          <a:p>
            <a:pPr algn="l" rtl="0"/>
            <a:r>
              <a:rPr lang="fr-FR" sz="1600" b="1" i="0" u="none" baseline="0" dirty="0">
                <a:solidFill>
                  <a:prstClr val="white"/>
                </a:solidFill>
                <a:latin typeface="Calibri Light" panose="020F0302020204030204"/>
              </a:rPr>
              <a:t>USAID Programme de la chaîne </a:t>
            </a:r>
            <a:r>
              <a:rPr lang="fr-FR" sz="1600" b="1" i="0" u="none" baseline="0" dirty="0" smtClean="0">
                <a:solidFill>
                  <a:prstClr val="white"/>
                </a:solidFill>
                <a:latin typeface="Calibri Light" panose="020F0302020204030204"/>
              </a:rPr>
              <a:t>d’approvisionnement </a:t>
            </a:r>
            <a:r>
              <a:rPr lang="fr-FR" sz="1600" b="1" i="0" u="none" baseline="0" dirty="0">
                <a:solidFill>
                  <a:prstClr val="white"/>
                </a:solidFill>
                <a:latin typeface="Calibri Light" panose="020F0302020204030204"/>
              </a:rPr>
              <a:t>de la santé mondiale - Ordre </a:t>
            </a:r>
            <a:r>
              <a:rPr lang="fr-FR" sz="1600" b="1" i="0" u="none" baseline="0" dirty="0" smtClean="0">
                <a:solidFill>
                  <a:prstClr val="white"/>
                </a:solidFill>
                <a:latin typeface="Calibri Light" panose="020F0302020204030204"/>
              </a:rPr>
              <a:t>d’exécution </a:t>
            </a:r>
            <a:r>
              <a:rPr lang="fr-FR" sz="1600" b="1" i="0" u="none" baseline="0" dirty="0">
                <a:solidFill>
                  <a:prstClr val="white"/>
                </a:solidFill>
                <a:latin typeface="Calibri Light" panose="020F0302020204030204"/>
              </a:rPr>
              <a:t>de </a:t>
            </a:r>
            <a:r>
              <a:rPr lang="fr-FR" sz="1600" b="1" i="0" u="none" baseline="0" dirty="0" smtClean="0">
                <a:solidFill>
                  <a:prstClr val="white"/>
                </a:solidFill>
                <a:latin typeface="Calibri Light" panose="020F0302020204030204"/>
              </a:rPr>
              <a:t>l’assistance </a:t>
            </a:r>
            <a:r>
              <a:rPr lang="fr-FR" sz="1600" b="1" i="0" u="none" baseline="0" dirty="0">
                <a:solidFill>
                  <a:prstClr val="white"/>
                </a:solidFill>
                <a:latin typeface="Calibri Light" panose="020F0302020204030204"/>
              </a:rPr>
              <a:t>technique, évaluation nationale de la chaîne </a:t>
            </a:r>
            <a:r>
              <a:rPr lang="fr-FR" sz="1600" b="1" i="0" u="none" baseline="0" dirty="0" smtClean="0">
                <a:solidFill>
                  <a:prstClr val="white"/>
                </a:solidFill>
                <a:latin typeface="Calibri Light" panose="020F0302020204030204"/>
              </a:rPr>
              <a:t>d’approvisionnement </a:t>
            </a:r>
            <a:endParaRPr lang="fr-FR" sz="1600" b="1" i="0" u="none" baseline="0" dirty="0">
              <a:solidFill>
                <a:prstClr val="white"/>
              </a:solidFill>
              <a:latin typeface="Calibri Light" panose="020F0302020204030204"/>
            </a:endParaRPr>
          </a:p>
        </p:txBody>
      </p:sp>
    </p:spTree>
    <p:extLst>
      <p:ext uri="{BB962C8B-B14F-4D97-AF65-F5344CB8AC3E}">
        <p14:creationId xmlns:p14="http://schemas.microsoft.com/office/powerpoint/2010/main" val="424693504"/>
      </p:ext>
    </p:extLst>
  </p:cSld>
  <p:clrMapOvr>
    <a:masterClrMapping/>
  </p:clrMapOvr>
  <p:transition spd="slow">
    <p:push dir="u"/>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Content Placeholder 5"/>
          <p:cNvSpPr>
            <a:spLocks noGrp="1"/>
          </p:cNvSpPr>
          <p:nvPr>
            <p:ph idx="1"/>
          </p:nvPr>
        </p:nvSpPr>
        <p:spPr>
          <a:xfrm>
            <a:off x="1271952" y="1250620"/>
            <a:ext cx="9648093" cy="5305424"/>
          </a:xfrm>
        </p:spPr>
        <p:txBody>
          <a:bodyPr>
            <a:normAutofit fontScale="92500"/>
          </a:bodyPr>
          <a:lstStyle/>
          <a:p>
            <a:pPr>
              <a:spcBef>
                <a:spcPts val="1200"/>
              </a:spcBef>
              <a:buFont typeface="Wingdings" panose="05000000000000000000" pitchFamily="2" charset="2"/>
              <a:buChar char="ü"/>
            </a:pPr>
            <a:r>
              <a:rPr lang="fr-FR" dirty="0">
                <a:latin typeface="Gill Sans MT" panose="020B0502020104020203" pitchFamily="34" charset="0"/>
              </a:rPr>
              <a:t>Peut </a:t>
            </a:r>
            <a:r>
              <a:rPr lang="fr-FR" b="0" i="0" u="none" baseline="0" dirty="0">
                <a:latin typeface="Gill Sans MT" panose="020B0502020104020203" pitchFamily="34" charset="0"/>
              </a:rPr>
              <a:t>être téléchargé directement depuis le site Web du projet GHSC ainsi </a:t>
            </a:r>
            <a:r>
              <a:rPr lang="fr-FR" b="0" i="0" u="none" baseline="0" dirty="0" smtClean="0">
                <a:latin typeface="Gill Sans MT" panose="020B0502020104020203" pitchFamily="34" charset="0"/>
              </a:rPr>
              <a:t>qu’à </a:t>
            </a:r>
            <a:r>
              <a:rPr lang="fr-FR" b="0" i="0" u="none" baseline="0" dirty="0">
                <a:latin typeface="Gill Sans MT" panose="020B0502020104020203" pitchFamily="34" charset="0"/>
              </a:rPr>
              <a:t>partir de liens intégrés à </a:t>
            </a:r>
            <a:r>
              <a:rPr lang="fr-FR" b="0" i="0" u="none" baseline="0" dirty="0" smtClean="0">
                <a:latin typeface="Gill Sans MT" panose="020B0502020104020203" pitchFamily="34" charset="0"/>
              </a:rPr>
              <a:t>d’autres </a:t>
            </a:r>
            <a:r>
              <a:rPr lang="fr-FR" b="0" i="0" u="none" baseline="0" dirty="0">
                <a:latin typeface="Gill Sans MT" panose="020B0502020104020203" pitchFamily="34" charset="0"/>
              </a:rPr>
              <a:t>sites.</a:t>
            </a:r>
          </a:p>
          <a:p>
            <a:pPr algn="l" rtl="0">
              <a:spcBef>
                <a:spcPts val="1200"/>
              </a:spcBef>
              <a:buFont typeface="Wingdings" panose="05000000000000000000" pitchFamily="2" charset="2"/>
              <a:buChar char="ü"/>
            </a:pPr>
            <a:r>
              <a:rPr lang="fr-FR" b="0" i="0" u="none" baseline="0" dirty="0">
                <a:latin typeface="Gill Sans MT" panose="020B0502020104020203" pitchFamily="34" charset="0"/>
              </a:rPr>
              <a:t>Peut être directement mis en œuvre par les pays ou les bailleurs </a:t>
            </a:r>
            <a:r>
              <a:rPr lang="fr-FR" b="0" i="0" u="none" baseline="0" dirty="0" smtClean="0">
                <a:latin typeface="Gill Sans MT" panose="020B0502020104020203" pitchFamily="34" charset="0"/>
              </a:rPr>
              <a:t/>
            </a:r>
            <a:br>
              <a:rPr lang="fr-FR" b="0" i="0" u="none" baseline="0" dirty="0" smtClean="0">
                <a:latin typeface="Gill Sans MT" panose="020B0502020104020203" pitchFamily="34" charset="0"/>
              </a:rPr>
            </a:br>
            <a:r>
              <a:rPr lang="fr-FR" b="0" i="0" u="none" baseline="0" dirty="0" smtClean="0">
                <a:latin typeface="Gill Sans MT" panose="020B0502020104020203" pitchFamily="34" charset="0"/>
              </a:rPr>
              <a:t>de </a:t>
            </a:r>
            <a:r>
              <a:rPr lang="fr-FR" b="0" i="0" u="none" baseline="0" dirty="0">
                <a:latin typeface="Gill Sans MT" panose="020B0502020104020203" pitchFamily="34" charset="0"/>
              </a:rPr>
              <a:t>fonds et ne nécessite pas une assistance technique internationale.</a:t>
            </a:r>
          </a:p>
          <a:p>
            <a:pPr algn="l" rtl="0">
              <a:spcBef>
                <a:spcPts val="1200"/>
              </a:spcBef>
              <a:buFont typeface="Wingdings" panose="05000000000000000000" pitchFamily="2" charset="2"/>
              <a:buChar char="ü"/>
            </a:pPr>
            <a:r>
              <a:rPr lang="fr-FR" b="0" i="0" u="none" baseline="0" dirty="0">
                <a:latin typeface="Gill Sans MT" panose="020B0502020104020203" pitchFamily="34" charset="0"/>
              </a:rPr>
              <a:t>La boîte à outils ne comprend pas uniquement des documents.</a:t>
            </a:r>
          </a:p>
          <a:p>
            <a:pPr algn="l" rtl="0">
              <a:spcBef>
                <a:spcPts val="1200"/>
              </a:spcBef>
              <a:buFont typeface="Wingdings" panose="05000000000000000000" pitchFamily="2" charset="2"/>
              <a:buChar char="ü"/>
            </a:pPr>
            <a:r>
              <a:rPr lang="fr-FR" b="0" i="0" u="none" baseline="0" dirty="0">
                <a:latin typeface="Gill Sans MT" panose="020B0502020104020203" pitchFamily="34" charset="0"/>
              </a:rPr>
              <a:t>Un ensemble complet de questions ayant trait à la capacité, avec </a:t>
            </a:r>
            <a:r>
              <a:rPr lang="fr-FR" b="0" i="0" u="none" baseline="0" dirty="0" smtClean="0">
                <a:latin typeface="Gill Sans MT" panose="020B0502020104020203" pitchFamily="34" charset="0"/>
              </a:rPr>
              <a:t/>
            </a:r>
            <a:br>
              <a:rPr lang="fr-FR" b="0" i="0" u="none" baseline="0" dirty="0" smtClean="0">
                <a:latin typeface="Gill Sans MT" panose="020B0502020104020203" pitchFamily="34" charset="0"/>
              </a:rPr>
            </a:br>
            <a:r>
              <a:rPr lang="fr-FR" b="0" i="0" u="none" baseline="0" dirty="0" smtClean="0">
                <a:latin typeface="Gill Sans MT" panose="020B0502020104020203" pitchFamily="34" charset="0"/>
              </a:rPr>
              <a:t>des </a:t>
            </a:r>
            <a:r>
              <a:rPr lang="fr-FR" b="0" i="0" u="none" baseline="0" dirty="0">
                <a:latin typeface="Gill Sans MT" panose="020B0502020104020203" pitchFamily="34" charset="0"/>
              </a:rPr>
              <a:t>réponses binaires pour réduire la subjectivité.</a:t>
            </a:r>
          </a:p>
          <a:p>
            <a:pPr algn="l" rtl="0">
              <a:spcBef>
                <a:spcPts val="1200"/>
              </a:spcBef>
              <a:buFont typeface="Wingdings" panose="05000000000000000000" pitchFamily="2" charset="2"/>
              <a:buChar char="ü"/>
            </a:pPr>
            <a:r>
              <a:rPr lang="fr-FR" b="0" i="0" u="none" baseline="0" dirty="0">
                <a:latin typeface="Gill Sans MT" panose="020B0502020104020203" pitchFamily="34" charset="0"/>
              </a:rPr>
              <a:t>Ensemble de critères de mesure de base + système de notation.</a:t>
            </a:r>
          </a:p>
          <a:p>
            <a:pPr algn="l" rtl="0">
              <a:spcBef>
                <a:spcPts val="1200"/>
              </a:spcBef>
              <a:buFont typeface="Wingdings" panose="05000000000000000000" pitchFamily="2" charset="2"/>
              <a:buChar char="ü"/>
            </a:pPr>
            <a:r>
              <a:rPr lang="fr-FR" b="0" i="0" u="none" baseline="0" dirty="0">
                <a:latin typeface="Gill Sans MT" panose="020B0502020104020203" pitchFamily="34" charset="0"/>
              </a:rPr>
              <a:t>Critères de mesure avancés (à utiliser lorsque les données sont nombreuses).</a:t>
            </a:r>
          </a:p>
          <a:p>
            <a:pPr algn="l" rtl="0">
              <a:spcBef>
                <a:spcPts val="1200"/>
              </a:spcBef>
              <a:buFont typeface="Wingdings" panose="05000000000000000000" pitchFamily="2" charset="2"/>
              <a:buChar char="ü"/>
            </a:pPr>
            <a:r>
              <a:rPr lang="fr-FR" b="0" i="0" u="none" baseline="0" dirty="0">
                <a:latin typeface="Gill Sans MT" panose="020B0502020104020203" pitchFamily="34" charset="0"/>
              </a:rPr>
              <a:t>Analyses avancées additionnelles (lorsque les données et les capacités le permettent).</a:t>
            </a:r>
          </a:p>
        </p:txBody>
      </p:sp>
      <p:sp>
        <p:nvSpPr>
          <p:cNvPr id="2" name="Slide Number Placeholder 1"/>
          <p:cNvSpPr>
            <a:spLocks noGrp="1"/>
          </p:cNvSpPr>
          <p:nvPr>
            <p:ph type="sldNum" sz="quarter" idx="12"/>
          </p:nvPr>
        </p:nvSpPr>
        <p:spPr/>
        <p:txBody>
          <a:bodyPr/>
          <a:lstStyle/>
          <a:p>
            <a:pPr algn="r" rtl="0"/>
            <a:fld id="{B9F1CF4F-F94A-4E72-8A7A-1D90E0D98BB3}" type="slidenum">
              <a:rPr/>
              <a:pPr/>
              <a:t>10</a:t>
            </a:fld>
            <a:endParaRPr lang="fr-FR" altLang="en-US" dirty="0"/>
          </a:p>
        </p:txBody>
      </p:sp>
      <p:sp>
        <p:nvSpPr>
          <p:cNvPr id="5" name="Title 1">
            <a:extLst>
              <a:ext uri="{FF2B5EF4-FFF2-40B4-BE49-F238E27FC236}">
                <a16:creationId xmlns:a16="http://schemas.microsoft.com/office/drawing/2014/main" xmlns="" id="{A35BF829-957E-4D1B-9B13-999C37C310C2}"/>
              </a:ext>
            </a:extLst>
          </p:cNvPr>
          <p:cNvSpPr>
            <a:spLocks noGrp="1"/>
          </p:cNvSpPr>
          <p:nvPr>
            <p:ph type="title"/>
          </p:nvPr>
        </p:nvSpPr>
        <p:spPr>
          <a:xfrm>
            <a:off x="1271952" y="202215"/>
            <a:ext cx="10515600" cy="631336"/>
          </a:xfrm>
        </p:spPr>
        <p:txBody>
          <a:bodyPr>
            <a:normAutofit fontScale="90000"/>
          </a:bodyPr>
          <a:lstStyle/>
          <a:p>
            <a:pPr algn="l" rtl="0"/>
            <a:r>
              <a:rPr lang="fr-FR" sz="3600" b="1" i="0" u="none" baseline="0">
                <a:solidFill>
                  <a:srgbClr val="C00000"/>
                </a:solidFill>
                <a:latin typeface="Gill Sans MT" panose="020B0502020104020203" pitchFamily="34" charset="0"/>
                <a:ea typeface="Arial" charset="0"/>
                <a:cs typeface="Arial" charset="0"/>
              </a:rPr>
              <a:t>NSCA 2.0 – Contenu à disposition des partenaires I</a:t>
            </a:r>
            <a:endParaRPr lang="fr-FR" sz="3600" b="1" dirty="0">
              <a:solidFill>
                <a:srgbClr val="C00000"/>
              </a:solidFill>
              <a:latin typeface="Gill Sans MT" panose="020B0502020104020203" pitchFamily="34" charset="0"/>
              <a:ea typeface="Arial" charset="0"/>
              <a:cs typeface="Arial" charset="0"/>
            </a:endParaRPr>
          </a:p>
        </p:txBody>
      </p:sp>
    </p:spTree>
    <p:custDataLst>
      <p:tags r:id="rId1"/>
    </p:custDataLst>
    <p:extLst>
      <p:ext uri="{BB962C8B-B14F-4D97-AF65-F5344CB8AC3E}">
        <p14:creationId xmlns:p14="http://schemas.microsoft.com/office/powerpoint/2010/main" val="397466909"/>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337911" y="108840"/>
            <a:ext cx="10515600" cy="631336"/>
          </a:xfrm>
        </p:spPr>
        <p:txBody>
          <a:bodyPr>
            <a:normAutofit fontScale="90000"/>
          </a:bodyPr>
          <a:lstStyle/>
          <a:p>
            <a:pPr algn="l" rtl="0"/>
            <a:r>
              <a:rPr lang="fr-FR" sz="3600" b="1" i="0" u="none" baseline="0">
                <a:solidFill>
                  <a:srgbClr val="C00000"/>
                </a:solidFill>
                <a:latin typeface="Gill Sans MT" panose="020B0502020104020203" pitchFamily="34" charset="0"/>
                <a:ea typeface="Arial" charset="0"/>
                <a:cs typeface="Arial" charset="0"/>
              </a:rPr>
              <a:t>NSCA 2.0 – Contenu à disposition des partenaires II</a:t>
            </a:r>
            <a:endParaRPr lang="fr-FR" sz="3600" b="1" dirty="0">
              <a:solidFill>
                <a:srgbClr val="C00000"/>
              </a:solidFill>
              <a:latin typeface="Gill Sans MT" panose="020B0502020104020203" pitchFamily="34" charset="0"/>
              <a:ea typeface="Arial" charset="0"/>
              <a:cs typeface="Arial" charset="0"/>
            </a:endParaRPr>
          </a:p>
        </p:txBody>
      </p:sp>
      <p:grpSp>
        <p:nvGrpSpPr>
          <p:cNvPr id="29" name="Group 28"/>
          <p:cNvGrpSpPr/>
          <p:nvPr/>
        </p:nvGrpSpPr>
        <p:grpSpPr>
          <a:xfrm>
            <a:off x="1924080" y="969588"/>
            <a:ext cx="8529638" cy="5675052"/>
            <a:chOff x="357188" y="1371600"/>
            <a:chExt cx="8529638" cy="5675052"/>
          </a:xfrm>
        </p:grpSpPr>
        <p:sp>
          <p:nvSpPr>
            <p:cNvPr id="23" name="Rounded Rectangle 22"/>
            <p:cNvSpPr/>
            <p:nvPr/>
          </p:nvSpPr>
          <p:spPr>
            <a:xfrm>
              <a:off x="357188" y="1371600"/>
              <a:ext cx="8529638" cy="5675052"/>
            </a:xfrm>
            <a:prstGeom prst="roundRect">
              <a:avLst>
                <a:gd name="adj" fmla="val 11459"/>
              </a:avLst>
            </a:prstGeom>
          </p:spPr>
          <p:style>
            <a:lnRef idx="1">
              <a:schemeClr val="accent1"/>
            </a:lnRef>
            <a:fillRef idx="2">
              <a:schemeClr val="accent1"/>
            </a:fillRef>
            <a:effectRef idx="1">
              <a:schemeClr val="accent1"/>
            </a:effectRef>
            <a:fontRef idx="minor">
              <a:schemeClr val="dk1"/>
            </a:fontRef>
          </p:style>
          <p:txBody>
            <a:bodyPr tIns="0" rtlCol="0" anchor="t"/>
            <a:lstStyle/>
            <a:p>
              <a:pPr algn="ctr" rtl="0"/>
              <a:r>
                <a:rPr lang="fr-FR" b="1" i="0" u="none" baseline="0">
                  <a:latin typeface="Gill Sans MT" panose="020B0502020104020203" pitchFamily="34" charset="0"/>
                </a:rPr>
                <a:t>NSCA 2.0</a:t>
              </a:r>
            </a:p>
          </p:txBody>
        </p:sp>
        <p:grpSp>
          <p:nvGrpSpPr>
            <p:cNvPr id="26" name="Group 25"/>
            <p:cNvGrpSpPr/>
            <p:nvPr/>
          </p:nvGrpSpPr>
          <p:grpSpPr>
            <a:xfrm>
              <a:off x="596257" y="1999886"/>
              <a:ext cx="8083566" cy="4858113"/>
              <a:chOff x="597205" y="1928814"/>
              <a:chExt cx="8083566" cy="4858113"/>
            </a:xfrm>
          </p:grpSpPr>
          <p:sp>
            <p:nvSpPr>
              <p:cNvPr id="6" name="Freeform 5"/>
              <p:cNvSpPr/>
              <p:nvPr/>
            </p:nvSpPr>
            <p:spPr>
              <a:xfrm>
                <a:off x="597205" y="1928814"/>
                <a:ext cx="2466826" cy="4858113"/>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rtl="0">
                  <a:lnSpc>
                    <a:spcPct val="90000"/>
                  </a:lnSpc>
                  <a:spcBef>
                    <a:spcPct val="0"/>
                  </a:spcBef>
                  <a:spcAft>
                    <a:spcPct val="35000"/>
                  </a:spcAft>
                </a:pPr>
                <a:r>
                  <a:rPr lang="fr-FR" sz="2000" b="1" i="0" u="none" baseline="0" dirty="0">
                    <a:latin typeface="Gill Sans MT" panose="020B0502020104020203" pitchFamily="34" charset="0"/>
                  </a:rPr>
                  <a:t>Guide </a:t>
                </a:r>
                <a:r>
                  <a:rPr lang="fr-FR" sz="2000" b="1" i="0" u="none" baseline="0" dirty="0" smtClean="0">
                    <a:latin typeface="Gill Sans MT" panose="020B0502020104020203" pitchFamily="34" charset="0"/>
                  </a:rPr>
                  <a:t>d’utilisation</a:t>
                </a:r>
                <a:r>
                  <a:rPr lang="fr-FR" sz="2000" b="1" dirty="0"/>
                  <a:t/>
                </a:r>
                <a:br>
                  <a:rPr lang="fr-FR" sz="2000" b="1" dirty="0"/>
                </a:br>
                <a:endParaRPr lang="fr-FR" sz="2000" b="1" dirty="0"/>
              </a:p>
            </p:txBody>
          </p:sp>
          <p:sp>
            <p:nvSpPr>
              <p:cNvPr id="12" name="Freeform 11"/>
              <p:cNvSpPr/>
              <p:nvPr/>
            </p:nvSpPr>
            <p:spPr>
              <a:xfrm>
                <a:off x="3247146" y="1928814"/>
                <a:ext cx="2786590" cy="4858113"/>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rtl="0">
                  <a:lnSpc>
                    <a:spcPct val="90000"/>
                  </a:lnSpc>
                  <a:spcBef>
                    <a:spcPct val="0"/>
                  </a:spcBef>
                  <a:spcAft>
                    <a:spcPct val="35000"/>
                  </a:spcAft>
                </a:pPr>
                <a:r>
                  <a:rPr lang="fr-FR" sz="2000" b="1" i="0" u="none" baseline="0" dirty="0">
                    <a:latin typeface="Gill Sans MT" panose="020B0502020104020203" pitchFamily="34" charset="0"/>
                  </a:rPr>
                  <a:t>Boîte à outils</a:t>
                </a:r>
              </a:p>
            </p:txBody>
          </p:sp>
          <p:sp>
            <p:nvSpPr>
              <p:cNvPr id="16" name="Freeform 15"/>
              <p:cNvSpPr/>
              <p:nvPr/>
            </p:nvSpPr>
            <p:spPr>
              <a:xfrm>
                <a:off x="6213945" y="1928814"/>
                <a:ext cx="2466826" cy="4858113"/>
              </a:xfrm>
              <a:custGeom>
                <a:avLst/>
                <a:gdLst>
                  <a:gd name="connsiteX0" fmla="*/ 0 w 2466826"/>
                  <a:gd name="connsiteY0" fmla="*/ 246683 h 4943475"/>
                  <a:gd name="connsiteX1" fmla="*/ 246683 w 2466826"/>
                  <a:gd name="connsiteY1" fmla="*/ 0 h 4943475"/>
                  <a:gd name="connsiteX2" fmla="*/ 2220143 w 2466826"/>
                  <a:gd name="connsiteY2" fmla="*/ 0 h 4943475"/>
                  <a:gd name="connsiteX3" fmla="*/ 2466826 w 2466826"/>
                  <a:gd name="connsiteY3" fmla="*/ 246683 h 4943475"/>
                  <a:gd name="connsiteX4" fmla="*/ 2466826 w 2466826"/>
                  <a:gd name="connsiteY4" fmla="*/ 4696792 h 4943475"/>
                  <a:gd name="connsiteX5" fmla="*/ 2220143 w 2466826"/>
                  <a:gd name="connsiteY5" fmla="*/ 4943475 h 4943475"/>
                  <a:gd name="connsiteX6" fmla="*/ 246683 w 2466826"/>
                  <a:gd name="connsiteY6" fmla="*/ 4943475 h 4943475"/>
                  <a:gd name="connsiteX7" fmla="*/ 0 w 2466826"/>
                  <a:gd name="connsiteY7" fmla="*/ 4696792 h 4943475"/>
                  <a:gd name="connsiteX8" fmla="*/ 0 w 2466826"/>
                  <a:gd name="connsiteY8" fmla="*/ 246683 h 49434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466826" h="4943475">
                    <a:moveTo>
                      <a:pt x="0" y="246683"/>
                    </a:moveTo>
                    <a:cubicBezTo>
                      <a:pt x="0" y="110444"/>
                      <a:pt x="110444" y="0"/>
                      <a:pt x="246683" y="0"/>
                    </a:cubicBezTo>
                    <a:lnTo>
                      <a:pt x="2220143" y="0"/>
                    </a:lnTo>
                    <a:cubicBezTo>
                      <a:pt x="2356382" y="0"/>
                      <a:pt x="2466826" y="110444"/>
                      <a:pt x="2466826" y="246683"/>
                    </a:cubicBezTo>
                    <a:lnTo>
                      <a:pt x="2466826" y="4696792"/>
                    </a:lnTo>
                    <a:cubicBezTo>
                      <a:pt x="2466826" y="4833031"/>
                      <a:pt x="2356382" y="4943475"/>
                      <a:pt x="2220143" y="4943475"/>
                    </a:cubicBezTo>
                    <a:lnTo>
                      <a:pt x="246683" y="4943475"/>
                    </a:lnTo>
                    <a:cubicBezTo>
                      <a:pt x="110444" y="4943475"/>
                      <a:pt x="0" y="4833031"/>
                      <a:pt x="0" y="4696792"/>
                    </a:cubicBezTo>
                    <a:lnTo>
                      <a:pt x="0" y="246683"/>
                    </a:lnTo>
                    <a:close/>
                  </a:path>
                </a:pathLst>
              </a:custGeom>
              <a:ln>
                <a:solidFill>
                  <a:schemeClr val="accent4">
                    <a:lumMod val="65000"/>
                    <a:lumOff val="35000"/>
                  </a:schemeClr>
                </a:solidFill>
              </a:ln>
            </p:spPr>
            <p:style>
              <a:lnRef idx="0">
                <a:schemeClr val="accent1">
                  <a:hueOff val="0"/>
                  <a:satOff val="0"/>
                  <a:lumOff val="0"/>
                  <a:alphaOff val="0"/>
                </a:schemeClr>
              </a:lnRef>
              <a:fillRef idx="1">
                <a:schemeClr val="accent1">
                  <a:tint val="40000"/>
                  <a:hueOff val="0"/>
                  <a:satOff val="0"/>
                  <a:lumOff val="0"/>
                  <a:alphaOff val="0"/>
                </a:schemeClr>
              </a:fillRef>
              <a:effectRef idx="2">
                <a:schemeClr val="accent1">
                  <a:tint val="40000"/>
                  <a:hueOff val="0"/>
                  <a:satOff val="0"/>
                  <a:lumOff val="0"/>
                  <a:alphaOff val="0"/>
                </a:schemeClr>
              </a:effectRef>
              <a:fontRef idx="minor">
                <a:schemeClr val="dk1">
                  <a:hueOff val="0"/>
                  <a:satOff val="0"/>
                  <a:lumOff val="0"/>
                  <a:alphaOff val="0"/>
                </a:schemeClr>
              </a:fontRef>
            </p:style>
            <p:txBody>
              <a:bodyPr spcFirstLastPara="0" vert="horz" wrap="square" lIns="76200" tIns="76200" rIns="76200" bIns="3536633" numCol="1" spcCol="1270" anchor="t" anchorCtr="0">
                <a:noAutofit/>
              </a:bodyPr>
              <a:lstStyle/>
              <a:p>
                <a:pPr algn="ctr" defTabSz="889000" rtl="0">
                  <a:lnSpc>
                    <a:spcPct val="90000"/>
                  </a:lnSpc>
                  <a:spcBef>
                    <a:spcPct val="0"/>
                  </a:spcBef>
                  <a:spcAft>
                    <a:spcPct val="35000"/>
                  </a:spcAft>
                </a:pPr>
                <a:r>
                  <a:rPr lang="fr-FR" sz="2000" b="1" i="0" u="none" baseline="0">
                    <a:latin typeface="Gill Sans MT" panose="020B0502020104020203" pitchFamily="34" charset="0"/>
                  </a:rPr>
                  <a:t>Outil</a:t>
                </a:r>
              </a:p>
            </p:txBody>
          </p:sp>
        </p:grpSp>
        <p:grpSp>
          <p:nvGrpSpPr>
            <p:cNvPr id="24" name="Group 23"/>
            <p:cNvGrpSpPr/>
            <p:nvPr/>
          </p:nvGrpSpPr>
          <p:grpSpPr>
            <a:xfrm>
              <a:off x="841043" y="2589624"/>
              <a:ext cx="1974408" cy="4036007"/>
              <a:chOff x="841043" y="2412631"/>
              <a:chExt cx="1974408" cy="4127212"/>
            </a:xfrm>
          </p:grpSpPr>
          <p:sp>
            <p:nvSpPr>
              <p:cNvPr id="7" name="Freeform 6"/>
              <p:cNvSpPr/>
              <p:nvPr/>
            </p:nvSpPr>
            <p:spPr>
              <a:xfrm>
                <a:off x="841043" y="2412631"/>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rtl="0">
                  <a:lnSpc>
                    <a:spcPct val="90000"/>
                  </a:lnSpc>
                  <a:spcBef>
                    <a:spcPct val="0"/>
                  </a:spcBef>
                  <a:spcAft>
                    <a:spcPct val="35000"/>
                  </a:spcAft>
                </a:pPr>
                <a:r>
                  <a:rPr lang="fr-FR" sz="1400" b="0" i="0" u="none" baseline="0">
                    <a:latin typeface="Gill Sans MT" panose="020B0502020104020203" pitchFamily="34" charset="0"/>
                  </a:rPr>
                  <a:t>Introduction/contexte</a:t>
                </a:r>
                <a:endParaRPr lang="fr-FR" sz="1400" dirty="0">
                  <a:latin typeface="Gill Sans MT" panose="020B0502020104020203" pitchFamily="34" charset="0"/>
                </a:endParaRPr>
              </a:p>
            </p:txBody>
          </p:sp>
          <p:sp>
            <p:nvSpPr>
              <p:cNvPr id="8" name="Freeform 7"/>
              <p:cNvSpPr/>
              <p:nvPr/>
            </p:nvSpPr>
            <p:spPr>
              <a:xfrm>
                <a:off x="841991" y="3272294"/>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rtl="0">
                  <a:lnSpc>
                    <a:spcPct val="90000"/>
                  </a:lnSpc>
                  <a:spcBef>
                    <a:spcPct val="0"/>
                  </a:spcBef>
                  <a:spcAft>
                    <a:spcPct val="35000"/>
                  </a:spcAft>
                </a:pPr>
                <a:r>
                  <a:rPr lang="fr-FR" sz="1400" b="0" i="0" u="none" baseline="0">
                    <a:latin typeface="Gill Sans MT" panose="020B0502020104020203" pitchFamily="34" charset="0"/>
                  </a:rPr>
                  <a:t>Planification et préparation</a:t>
                </a:r>
              </a:p>
            </p:txBody>
          </p:sp>
          <p:sp>
            <p:nvSpPr>
              <p:cNvPr id="9" name="Freeform 8"/>
              <p:cNvSpPr/>
              <p:nvPr/>
            </p:nvSpPr>
            <p:spPr>
              <a:xfrm>
                <a:off x="841043" y="4132136"/>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rtl="0">
                  <a:lnSpc>
                    <a:spcPct val="90000"/>
                  </a:lnSpc>
                  <a:spcBef>
                    <a:spcPct val="0"/>
                  </a:spcBef>
                  <a:spcAft>
                    <a:spcPct val="35000"/>
                  </a:spcAft>
                </a:pPr>
                <a:r>
                  <a:rPr lang="fr-FR" sz="1400" b="0" i="0" u="none" baseline="0">
                    <a:latin typeface="Gill Sans MT" panose="020B0502020104020203" pitchFamily="34" charset="0"/>
                  </a:rPr>
                  <a:t>Collecte des données</a:t>
                </a:r>
              </a:p>
            </p:txBody>
          </p:sp>
          <p:sp>
            <p:nvSpPr>
              <p:cNvPr id="10" name="Freeform 9"/>
              <p:cNvSpPr/>
              <p:nvPr/>
            </p:nvSpPr>
            <p:spPr>
              <a:xfrm>
                <a:off x="841991" y="4973079"/>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rtl="0">
                  <a:lnSpc>
                    <a:spcPct val="90000"/>
                  </a:lnSpc>
                  <a:spcBef>
                    <a:spcPct val="0"/>
                  </a:spcBef>
                  <a:spcAft>
                    <a:spcPct val="35000"/>
                  </a:spcAft>
                </a:pPr>
                <a:r>
                  <a:rPr lang="fr-FR" sz="1400" b="0" i="0" u="none" baseline="0">
                    <a:latin typeface="Gill Sans MT" panose="020B0502020104020203" pitchFamily="34" charset="0"/>
                  </a:rPr>
                  <a:t>Analyse</a:t>
                </a:r>
              </a:p>
            </p:txBody>
          </p:sp>
          <p:sp>
            <p:nvSpPr>
              <p:cNvPr id="11" name="Freeform 10"/>
              <p:cNvSpPr/>
              <p:nvPr/>
            </p:nvSpPr>
            <p:spPr>
              <a:xfrm>
                <a:off x="841991" y="5794727"/>
                <a:ext cx="1973460" cy="745116"/>
              </a:xfrm>
              <a:custGeom>
                <a:avLst/>
                <a:gdLst>
                  <a:gd name="connsiteX0" fmla="*/ 0 w 1973460"/>
                  <a:gd name="connsiteY0" fmla="*/ 57189 h 571891"/>
                  <a:gd name="connsiteX1" fmla="*/ 57189 w 1973460"/>
                  <a:gd name="connsiteY1" fmla="*/ 0 h 571891"/>
                  <a:gd name="connsiteX2" fmla="*/ 1916271 w 1973460"/>
                  <a:gd name="connsiteY2" fmla="*/ 0 h 571891"/>
                  <a:gd name="connsiteX3" fmla="*/ 1973460 w 1973460"/>
                  <a:gd name="connsiteY3" fmla="*/ 57189 h 571891"/>
                  <a:gd name="connsiteX4" fmla="*/ 1973460 w 1973460"/>
                  <a:gd name="connsiteY4" fmla="*/ 514702 h 571891"/>
                  <a:gd name="connsiteX5" fmla="*/ 1916271 w 1973460"/>
                  <a:gd name="connsiteY5" fmla="*/ 571891 h 571891"/>
                  <a:gd name="connsiteX6" fmla="*/ 57189 w 1973460"/>
                  <a:gd name="connsiteY6" fmla="*/ 571891 h 571891"/>
                  <a:gd name="connsiteX7" fmla="*/ 0 w 1973460"/>
                  <a:gd name="connsiteY7" fmla="*/ 514702 h 571891"/>
                  <a:gd name="connsiteX8" fmla="*/ 0 w 1973460"/>
                  <a:gd name="connsiteY8" fmla="*/ 57189 h 5718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571891">
                    <a:moveTo>
                      <a:pt x="0" y="57189"/>
                    </a:moveTo>
                    <a:cubicBezTo>
                      <a:pt x="0" y="25604"/>
                      <a:pt x="25604" y="0"/>
                      <a:pt x="57189" y="0"/>
                    </a:cubicBezTo>
                    <a:lnTo>
                      <a:pt x="1916271" y="0"/>
                    </a:lnTo>
                    <a:cubicBezTo>
                      <a:pt x="1947856" y="0"/>
                      <a:pt x="1973460" y="25604"/>
                      <a:pt x="1973460" y="57189"/>
                    </a:cubicBezTo>
                    <a:lnTo>
                      <a:pt x="1973460" y="514702"/>
                    </a:lnTo>
                    <a:cubicBezTo>
                      <a:pt x="1973460" y="546287"/>
                      <a:pt x="1947856" y="571891"/>
                      <a:pt x="1916271" y="571891"/>
                    </a:cubicBezTo>
                    <a:lnTo>
                      <a:pt x="57189" y="571891"/>
                    </a:lnTo>
                    <a:cubicBezTo>
                      <a:pt x="25604" y="571891"/>
                      <a:pt x="0" y="546287"/>
                      <a:pt x="0" y="514702"/>
                    </a:cubicBezTo>
                    <a:lnTo>
                      <a:pt x="0" y="5718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47230" tIns="39610" rIns="47230" bIns="39610" numCol="1" spcCol="1270" anchor="ctr" anchorCtr="0">
                <a:noAutofit/>
              </a:bodyPr>
              <a:lstStyle/>
              <a:p>
                <a:pPr algn="ctr" defTabSz="533400" rtl="0">
                  <a:lnSpc>
                    <a:spcPct val="90000"/>
                  </a:lnSpc>
                  <a:spcBef>
                    <a:spcPct val="0"/>
                  </a:spcBef>
                  <a:spcAft>
                    <a:spcPct val="35000"/>
                  </a:spcAft>
                </a:pPr>
                <a:r>
                  <a:rPr lang="fr-FR" sz="1400" b="0" i="0" u="none" baseline="0">
                    <a:latin typeface="Gill Sans MT" panose="020B0502020104020203" pitchFamily="34" charset="0"/>
                  </a:rPr>
                  <a:t>Rapportage</a:t>
                </a:r>
              </a:p>
            </p:txBody>
          </p:sp>
        </p:grpSp>
        <p:grpSp>
          <p:nvGrpSpPr>
            <p:cNvPr id="25" name="Group 24"/>
            <p:cNvGrpSpPr/>
            <p:nvPr/>
          </p:nvGrpSpPr>
          <p:grpSpPr>
            <a:xfrm>
              <a:off x="3493828" y="2557861"/>
              <a:ext cx="4940259" cy="4214471"/>
              <a:chOff x="3493828" y="2557861"/>
              <a:chExt cx="4940259" cy="4214471"/>
            </a:xfrm>
          </p:grpSpPr>
          <p:sp>
            <p:nvSpPr>
              <p:cNvPr id="13" name="Freeform 12"/>
              <p:cNvSpPr/>
              <p:nvPr/>
            </p:nvSpPr>
            <p:spPr>
              <a:xfrm>
                <a:off x="3493828" y="2557861"/>
                <a:ext cx="2295120" cy="1265367"/>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algn="l" defTabSz="533400" rtl="0">
                  <a:lnSpc>
                    <a:spcPct val="90000"/>
                  </a:lnSpc>
                  <a:spcBef>
                    <a:spcPct val="0"/>
                  </a:spcBef>
                  <a:spcAft>
                    <a:spcPct val="35000"/>
                  </a:spcAft>
                </a:pPr>
                <a:r>
                  <a:rPr lang="fr-FR" sz="1400" b="1" i="0" u="none" baseline="0" dirty="0">
                    <a:latin typeface="Gill Sans MT" panose="020B0502020104020203" pitchFamily="34" charset="0"/>
                  </a:rPr>
                  <a:t>Outils </a:t>
                </a:r>
                <a:r>
                  <a:rPr lang="fr-FR" sz="1400" b="1" i="0" u="none" baseline="0" dirty="0" smtClean="0">
                    <a:latin typeface="Gill Sans MT" panose="020B0502020104020203" pitchFamily="34" charset="0"/>
                  </a:rPr>
                  <a:t>d’évaluation</a:t>
                </a:r>
                <a:endParaRPr lang="fr-FR" sz="1400" b="1" i="0" u="none" baseline="0" dirty="0">
                  <a:latin typeface="Gill Sans MT" panose="020B0502020104020203" pitchFamily="34" charset="0"/>
                </a:endParaRPr>
              </a:p>
              <a:p>
                <a:pPr marL="57150" lvl="1" indent="-57150" algn="l" defTabSz="400050" rtl="0">
                  <a:lnSpc>
                    <a:spcPct val="90000"/>
                  </a:lnSpc>
                  <a:spcBef>
                    <a:spcPct val="0"/>
                  </a:spcBef>
                  <a:spcAft>
                    <a:spcPct val="15000"/>
                  </a:spcAft>
                  <a:buChar char="••"/>
                </a:pPr>
                <a:r>
                  <a:rPr lang="fr-FR" sz="1400" b="0" i="0" u="none" baseline="0" dirty="0">
                    <a:latin typeface="Gill Sans MT" panose="020B0502020104020203" pitchFamily="34" charset="0"/>
                  </a:rPr>
                  <a:t>Outils de planification</a:t>
                </a:r>
              </a:p>
              <a:p>
                <a:pPr marL="57150" lvl="1" indent="-57150" algn="l" defTabSz="400050" rtl="0">
                  <a:lnSpc>
                    <a:spcPct val="90000"/>
                  </a:lnSpc>
                  <a:spcBef>
                    <a:spcPct val="0"/>
                  </a:spcBef>
                  <a:spcAft>
                    <a:spcPct val="15000"/>
                  </a:spcAft>
                  <a:buChar char="••"/>
                </a:pPr>
                <a:r>
                  <a:rPr lang="fr-FR" sz="1400" b="0" i="0" u="none" baseline="0" dirty="0">
                    <a:latin typeface="Gill Sans MT" panose="020B0502020104020203" pitchFamily="34" charset="0"/>
                  </a:rPr>
                  <a:t>Documents de formation</a:t>
                </a:r>
              </a:p>
              <a:p>
                <a:pPr marL="57150" lvl="1" indent="-57150" algn="l" defTabSz="400050" rtl="0">
                  <a:lnSpc>
                    <a:spcPct val="90000"/>
                  </a:lnSpc>
                  <a:spcBef>
                    <a:spcPct val="0"/>
                  </a:spcBef>
                  <a:spcAft>
                    <a:spcPct val="15000"/>
                  </a:spcAft>
                  <a:buChar char="••"/>
                </a:pPr>
                <a:r>
                  <a:rPr lang="fr-FR" sz="1400" b="0" i="0" u="none" baseline="0" dirty="0">
                    <a:latin typeface="Gill Sans MT" panose="020B0502020104020203" pitchFamily="34" charset="0"/>
                  </a:rPr>
                  <a:t>Instructions pour la collecte des données</a:t>
                </a:r>
              </a:p>
            </p:txBody>
          </p:sp>
          <p:sp>
            <p:nvSpPr>
              <p:cNvPr id="14" name="Freeform 13"/>
              <p:cNvSpPr/>
              <p:nvPr/>
            </p:nvSpPr>
            <p:spPr>
              <a:xfrm>
                <a:off x="3493828" y="3903599"/>
                <a:ext cx="2295119" cy="893163"/>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algn="l" defTabSz="533400" rtl="0">
                  <a:lnSpc>
                    <a:spcPct val="90000"/>
                  </a:lnSpc>
                  <a:spcBef>
                    <a:spcPct val="0"/>
                  </a:spcBef>
                  <a:spcAft>
                    <a:spcPct val="35000"/>
                  </a:spcAft>
                </a:pPr>
                <a:r>
                  <a:rPr lang="fr-FR" sz="1400" b="1" i="0" u="none" baseline="0" dirty="0">
                    <a:latin typeface="Gill Sans MT" panose="020B0502020104020203" pitchFamily="34" charset="0"/>
                  </a:rPr>
                  <a:t>Outils de rapportage</a:t>
                </a:r>
              </a:p>
              <a:p>
                <a:pPr marL="57150" lvl="1" indent="-57150" algn="l" defTabSz="400050" rtl="0">
                  <a:lnSpc>
                    <a:spcPct val="90000"/>
                  </a:lnSpc>
                  <a:spcBef>
                    <a:spcPct val="0"/>
                  </a:spcBef>
                  <a:spcAft>
                    <a:spcPct val="15000"/>
                  </a:spcAft>
                  <a:buChar char="••"/>
                </a:pPr>
                <a:r>
                  <a:rPr lang="fr-FR" sz="1400" b="0" i="0" u="none" baseline="0" dirty="0">
                    <a:latin typeface="Gill Sans MT" panose="020B0502020104020203" pitchFamily="34" charset="0"/>
                  </a:rPr>
                  <a:t>Modèles</a:t>
                </a:r>
              </a:p>
              <a:p>
                <a:pPr marL="57150" lvl="1" indent="-57150" algn="l" defTabSz="400050" rtl="0">
                  <a:lnSpc>
                    <a:spcPct val="90000"/>
                  </a:lnSpc>
                  <a:spcBef>
                    <a:spcPct val="0"/>
                  </a:spcBef>
                  <a:spcAft>
                    <a:spcPct val="15000"/>
                  </a:spcAft>
                  <a:buChar char="••"/>
                </a:pPr>
                <a:r>
                  <a:rPr lang="fr-FR" sz="1400" b="0" i="0" u="none" baseline="0" dirty="0">
                    <a:latin typeface="Gill Sans MT" panose="020B0502020104020203" pitchFamily="34" charset="0"/>
                  </a:rPr>
                  <a:t>Classeurs Analyse</a:t>
                </a:r>
              </a:p>
            </p:txBody>
          </p:sp>
          <p:sp>
            <p:nvSpPr>
              <p:cNvPr id="15" name="Freeform 14"/>
              <p:cNvSpPr/>
              <p:nvPr/>
            </p:nvSpPr>
            <p:spPr>
              <a:xfrm>
                <a:off x="3493828" y="4919996"/>
                <a:ext cx="2366240" cy="1852336"/>
              </a:xfrm>
              <a:custGeom>
                <a:avLst/>
                <a:gdLst>
                  <a:gd name="connsiteX0" fmla="*/ 0 w 1973460"/>
                  <a:gd name="connsiteY0" fmla="*/ 97119 h 971194"/>
                  <a:gd name="connsiteX1" fmla="*/ 97119 w 1973460"/>
                  <a:gd name="connsiteY1" fmla="*/ 0 h 971194"/>
                  <a:gd name="connsiteX2" fmla="*/ 1876341 w 1973460"/>
                  <a:gd name="connsiteY2" fmla="*/ 0 h 971194"/>
                  <a:gd name="connsiteX3" fmla="*/ 1973460 w 1973460"/>
                  <a:gd name="connsiteY3" fmla="*/ 97119 h 971194"/>
                  <a:gd name="connsiteX4" fmla="*/ 1973460 w 1973460"/>
                  <a:gd name="connsiteY4" fmla="*/ 874075 h 971194"/>
                  <a:gd name="connsiteX5" fmla="*/ 1876341 w 1973460"/>
                  <a:gd name="connsiteY5" fmla="*/ 971194 h 971194"/>
                  <a:gd name="connsiteX6" fmla="*/ 97119 w 1973460"/>
                  <a:gd name="connsiteY6" fmla="*/ 971194 h 971194"/>
                  <a:gd name="connsiteX7" fmla="*/ 0 w 1973460"/>
                  <a:gd name="connsiteY7" fmla="*/ 874075 h 971194"/>
                  <a:gd name="connsiteX8" fmla="*/ 0 w 1973460"/>
                  <a:gd name="connsiteY8" fmla="*/ 97119 h 97119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971194">
                    <a:moveTo>
                      <a:pt x="0" y="97119"/>
                    </a:moveTo>
                    <a:cubicBezTo>
                      <a:pt x="0" y="43482"/>
                      <a:pt x="43482" y="0"/>
                      <a:pt x="97119" y="0"/>
                    </a:cubicBezTo>
                    <a:lnTo>
                      <a:pt x="1876341" y="0"/>
                    </a:lnTo>
                    <a:cubicBezTo>
                      <a:pt x="1929978" y="0"/>
                      <a:pt x="1973460" y="43482"/>
                      <a:pt x="1973460" y="97119"/>
                    </a:cubicBezTo>
                    <a:lnTo>
                      <a:pt x="1973460" y="874075"/>
                    </a:lnTo>
                    <a:cubicBezTo>
                      <a:pt x="1973460" y="927712"/>
                      <a:pt x="1929978" y="971194"/>
                      <a:pt x="1876341" y="971194"/>
                    </a:cubicBezTo>
                    <a:lnTo>
                      <a:pt x="97119" y="971194"/>
                    </a:lnTo>
                    <a:cubicBezTo>
                      <a:pt x="43482" y="971194"/>
                      <a:pt x="0" y="927712"/>
                      <a:pt x="0" y="874075"/>
                    </a:cubicBezTo>
                    <a:lnTo>
                      <a:pt x="0" y="97119"/>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8925" tIns="51305" rIns="58925" bIns="51305" numCol="1" spcCol="1270" anchor="t" anchorCtr="0">
                <a:noAutofit/>
              </a:bodyPr>
              <a:lstStyle/>
              <a:p>
                <a:pPr algn="l" defTabSz="533400" rtl="0">
                  <a:lnSpc>
                    <a:spcPct val="90000"/>
                  </a:lnSpc>
                  <a:spcBef>
                    <a:spcPct val="0"/>
                  </a:spcBef>
                  <a:spcAft>
                    <a:spcPct val="35000"/>
                  </a:spcAft>
                </a:pPr>
                <a:r>
                  <a:rPr lang="fr-FR" sz="1400" b="1" i="0" u="none" baseline="0" dirty="0">
                    <a:latin typeface="Gill Sans MT" panose="020B0502020104020203" pitchFamily="34" charset="0"/>
                  </a:rPr>
                  <a:t>Outils </a:t>
                </a:r>
                <a:r>
                  <a:rPr lang="fr-FR" sz="1400" b="1" i="0" u="none" baseline="0" dirty="0" smtClean="0">
                    <a:latin typeface="Gill Sans MT" panose="020B0502020104020203" pitchFamily="34" charset="0"/>
                  </a:rPr>
                  <a:t>d’enquête</a:t>
                </a:r>
                <a:endParaRPr lang="fr-FR" sz="1400" b="1" i="0" u="none" baseline="0" dirty="0">
                  <a:latin typeface="Gill Sans MT" panose="020B0502020104020203" pitchFamily="34" charset="0"/>
                </a:endParaRPr>
              </a:p>
              <a:p>
                <a:pPr marL="57150" lvl="1" indent="-57150" algn="l" defTabSz="400050" rtl="0">
                  <a:lnSpc>
                    <a:spcPct val="90000"/>
                  </a:lnSpc>
                  <a:spcBef>
                    <a:spcPct val="0"/>
                  </a:spcBef>
                  <a:spcAft>
                    <a:spcPct val="15000"/>
                  </a:spcAft>
                  <a:buChar char="••"/>
                </a:pPr>
                <a:r>
                  <a:rPr lang="fr-FR" sz="1400" b="0" i="0" u="none" baseline="0" dirty="0">
                    <a:latin typeface="Gill Sans MT" panose="020B0502020104020203" pitchFamily="34" charset="0"/>
                  </a:rPr>
                  <a:t>Liste des indicateurs clés </a:t>
                </a:r>
                <a:r>
                  <a:rPr lang="fr-FR" sz="1400" b="0" i="0" u="none" baseline="0" dirty="0" smtClean="0">
                    <a:latin typeface="Gill Sans MT" panose="020B0502020104020203" pitchFamily="34" charset="0"/>
                  </a:rPr>
                  <a:t/>
                </a:r>
                <a:br>
                  <a:rPr lang="fr-FR" sz="1400" b="0" i="0" u="none" baseline="0" dirty="0" smtClean="0">
                    <a:latin typeface="Gill Sans MT" panose="020B0502020104020203" pitchFamily="34" charset="0"/>
                  </a:rPr>
                </a:br>
                <a:r>
                  <a:rPr lang="fr-FR" sz="1400" b="0" i="0" u="none" baseline="0" dirty="0" smtClean="0">
                    <a:latin typeface="Gill Sans MT" panose="020B0502020104020203" pitchFamily="34" charset="0"/>
                  </a:rPr>
                  <a:t>de </a:t>
                </a:r>
                <a:r>
                  <a:rPr lang="fr-FR" sz="1400" b="0" i="0" u="none" baseline="0" dirty="0">
                    <a:latin typeface="Gill Sans MT" panose="020B0502020104020203" pitchFamily="34" charset="0"/>
                  </a:rPr>
                  <a:t>performance et définitions</a:t>
                </a:r>
              </a:p>
              <a:p>
                <a:pPr marL="57150" lvl="1" indent="-57150" algn="l" defTabSz="400050" rtl="0">
                  <a:lnSpc>
                    <a:spcPct val="90000"/>
                  </a:lnSpc>
                  <a:spcBef>
                    <a:spcPct val="0"/>
                  </a:spcBef>
                  <a:spcAft>
                    <a:spcPct val="15000"/>
                  </a:spcAft>
                  <a:buChar char="••"/>
                </a:pPr>
                <a:r>
                  <a:rPr lang="fr-FR" sz="1400" b="0" i="0" u="none" baseline="0" dirty="0">
                    <a:latin typeface="Gill Sans MT" panose="020B0502020104020203" pitchFamily="34" charset="0"/>
                  </a:rPr>
                  <a:t>Modèle CMM (fonctions, niveaux de service, etc.)</a:t>
                </a:r>
              </a:p>
              <a:p>
                <a:pPr marL="57150" lvl="1" indent="-57150" algn="l" defTabSz="400050" rtl="0">
                  <a:lnSpc>
                    <a:spcPct val="90000"/>
                  </a:lnSpc>
                  <a:spcBef>
                    <a:spcPct val="0"/>
                  </a:spcBef>
                  <a:spcAft>
                    <a:spcPct val="15000"/>
                  </a:spcAft>
                  <a:buChar char="••"/>
                </a:pPr>
                <a:r>
                  <a:rPr lang="fr-FR" sz="1400" b="0" i="0" u="none" baseline="0" dirty="0">
                    <a:latin typeface="Gill Sans MT" panose="020B0502020104020203" pitchFamily="34" charset="0"/>
                  </a:rPr>
                  <a:t>Instructions relatives aux enquêtes</a:t>
                </a:r>
              </a:p>
              <a:p>
                <a:pPr marL="57150" lvl="1" indent="-57150" algn="l" defTabSz="400050" rtl="0">
                  <a:lnSpc>
                    <a:spcPct val="90000"/>
                  </a:lnSpc>
                  <a:spcBef>
                    <a:spcPct val="0"/>
                  </a:spcBef>
                  <a:spcAft>
                    <a:spcPct val="15000"/>
                  </a:spcAft>
                  <a:buChar char="••"/>
                </a:pPr>
                <a:r>
                  <a:rPr lang="fr-FR" sz="1400" b="0" i="0" u="none" baseline="0" dirty="0">
                    <a:latin typeface="Gill Sans MT" panose="020B0502020104020203" pitchFamily="34" charset="0"/>
                  </a:rPr>
                  <a:t>Plans </a:t>
                </a:r>
                <a:r>
                  <a:rPr lang="fr-FR" sz="1400" b="0" i="0" u="none" baseline="0" dirty="0" smtClean="0">
                    <a:latin typeface="Gill Sans MT" panose="020B0502020104020203" pitchFamily="34" charset="0"/>
                  </a:rPr>
                  <a:t>d’analyse</a:t>
                </a:r>
                <a:endParaRPr lang="fr-FR" sz="1400" b="0" i="0" u="none" baseline="0" dirty="0">
                  <a:latin typeface="Gill Sans MT" panose="020B0502020104020203" pitchFamily="34" charset="0"/>
                </a:endParaRPr>
              </a:p>
            </p:txBody>
          </p:sp>
          <p:sp>
            <p:nvSpPr>
              <p:cNvPr id="17" name="Freeform 16"/>
              <p:cNvSpPr/>
              <p:nvPr/>
            </p:nvSpPr>
            <p:spPr>
              <a:xfrm>
                <a:off x="6460627" y="2589624"/>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rtl="0">
                  <a:lnSpc>
                    <a:spcPct val="90000"/>
                  </a:lnSpc>
                  <a:spcBef>
                    <a:spcPct val="0"/>
                  </a:spcBef>
                  <a:spcAft>
                    <a:spcPct val="35000"/>
                  </a:spcAft>
                </a:pPr>
                <a:r>
                  <a:rPr lang="fr-FR" sz="1400" b="1" i="0" u="none" baseline="0">
                    <a:latin typeface="Gill Sans MT" panose="020B0502020104020203" pitchFamily="34" charset="0"/>
                  </a:rPr>
                  <a:t>Code SurveyCTO</a:t>
                </a:r>
              </a:p>
            </p:txBody>
          </p:sp>
          <p:sp>
            <p:nvSpPr>
              <p:cNvPr id="18" name="Freeform 17"/>
              <p:cNvSpPr/>
              <p:nvPr/>
            </p:nvSpPr>
            <p:spPr>
              <a:xfrm>
                <a:off x="6460627" y="3634170"/>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rtl="0">
                  <a:lnSpc>
                    <a:spcPct val="90000"/>
                  </a:lnSpc>
                  <a:spcBef>
                    <a:spcPct val="0"/>
                  </a:spcBef>
                  <a:spcAft>
                    <a:spcPct val="35000"/>
                  </a:spcAft>
                </a:pPr>
                <a:r>
                  <a:rPr lang="fr-FR" sz="1400" b="1" i="0" u="none" baseline="0" dirty="0">
                    <a:latin typeface="Gill Sans MT" panose="020B0502020104020203" pitchFamily="34" charset="0"/>
                  </a:rPr>
                  <a:t>Exemplaires imprimables des enquêtes</a:t>
                </a:r>
              </a:p>
            </p:txBody>
          </p:sp>
          <p:sp>
            <p:nvSpPr>
              <p:cNvPr id="19" name="Freeform 18"/>
              <p:cNvSpPr/>
              <p:nvPr/>
            </p:nvSpPr>
            <p:spPr>
              <a:xfrm>
                <a:off x="6459680" y="4678716"/>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rtl="0">
                  <a:lnSpc>
                    <a:spcPct val="90000"/>
                  </a:lnSpc>
                  <a:spcBef>
                    <a:spcPct val="0"/>
                  </a:spcBef>
                  <a:spcAft>
                    <a:spcPct val="35000"/>
                  </a:spcAft>
                </a:pPr>
                <a:r>
                  <a:rPr lang="fr-FR" sz="1400" b="1" i="0" u="none" baseline="0">
                    <a:latin typeface="Gill Sans MT" panose="020B0502020104020203" pitchFamily="34" charset="0"/>
                  </a:rPr>
                  <a:t>Questionnaire principal du modèle de maturité des capacités (CMM)</a:t>
                </a:r>
              </a:p>
            </p:txBody>
          </p:sp>
          <p:sp>
            <p:nvSpPr>
              <p:cNvPr id="20" name="Freeform 19"/>
              <p:cNvSpPr/>
              <p:nvPr/>
            </p:nvSpPr>
            <p:spPr>
              <a:xfrm>
                <a:off x="6460627" y="5691107"/>
                <a:ext cx="1973460" cy="938294"/>
              </a:xfrm>
              <a:custGeom>
                <a:avLst/>
                <a:gdLst>
                  <a:gd name="connsiteX0" fmla="*/ 0 w 1973460"/>
                  <a:gd name="connsiteY0" fmla="*/ 72016 h 720159"/>
                  <a:gd name="connsiteX1" fmla="*/ 72016 w 1973460"/>
                  <a:gd name="connsiteY1" fmla="*/ 0 h 720159"/>
                  <a:gd name="connsiteX2" fmla="*/ 1901444 w 1973460"/>
                  <a:gd name="connsiteY2" fmla="*/ 0 h 720159"/>
                  <a:gd name="connsiteX3" fmla="*/ 1973460 w 1973460"/>
                  <a:gd name="connsiteY3" fmla="*/ 72016 h 720159"/>
                  <a:gd name="connsiteX4" fmla="*/ 1973460 w 1973460"/>
                  <a:gd name="connsiteY4" fmla="*/ 648143 h 720159"/>
                  <a:gd name="connsiteX5" fmla="*/ 1901444 w 1973460"/>
                  <a:gd name="connsiteY5" fmla="*/ 720159 h 720159"/>
                  <a:gd name="connsiteX6" fmla="*/ 72016 w 1973460"/>
                  <a:gd name="connsiteY6" fmla="*/ 720159 h 720159"/>
                  <a:gd name="connsiteX7" fmla="*/ 0 w 1973460"/>
                  <a:gd name="connsiteY7" fmla="*/ 648143 h 720159"/>
                  <a:gd name="connsiteX8" fmla="*/ 0 w 1973460"/>
                  <a:gd name="connsiteY8" fmla="*/ 72016 h 72015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973460" h="720159">
                    <a:moveTo>
                      <a:pt x="0" y="72016"/>
                    </a:moveTo>
                    <a:cubicBezTo>
                      <a:pt x="0" y="32243"/>
                      <a:pt x="32243" y="0"/>
                      <a:pt x="72016" y="0"/>
                    </a:cubicBezTo>
                    <a:lnTo>
                      <a:pt x="1901444" y="0"/>
                    </a:lnTo>
                    <a:cubicBezTo>
                      <a:pt x="1941217" y="0"/>
                      <a:pt x="1973460" y="32243"/>
                      <a:pt x="1973460" y="72016"/>
                    </a:cubicBezTo>
                    <a:lnTo>
                      <a:pt x="1973460" y="648143"/>
                    </a:lnTo>
                    <a:cubicBezTo>
                      <a:pt x="1973460" y="687916"/>
                      <a:pt x="1941217" y="720159"/>
                      <a:pt x="1901444" y="720159"/>
                    </a:cubicBezTo>
                    <a:lnTo>
                      <a:pt x="72016" y="720159"/>
                    </a:lnTo>
                    <a:cubicBezTo>
                      <a:pt x="32243" y="720159"/>
                      <a:pt x="0" y="687916"/>
                      <a:pt x="0" y="648143"/>
                    </a:cubicBezTo>
                    <a:lnTo>
                      <a:pt x="0" y="72016"/>
                    </a:lnTo>
                    <a:close/>
                  </a:path>
                </a:pathLst>
              </a:custGeom>
              <a:solidFill>
                <a:schemeClr val="bg1">
                  <a:lumMod val="95000"/>
                </a:schemeClr>
              </a:solidFill>
            </p:spPr>
            <p:style>
              <a:lnRef idx="2">
                <a:schemeClr val="dk1"/>
              </a:lnRef>
              <a:fillRef idx="1">
                <a:schemeClr val="lt1"/>
              </a:fillRef>
              <a:effectRef idx="0">
                <a:schemeClr val="dk1"/>
              </a:effectRef>
              <a:fontRef idx="minor">
                <a:schemeClr val="dk1"/>
              </a:fontRef>
            </p:style>
            <p:txBody>
              <a:bodyPr spcFirstLastPara="0" vert="horz" wrap="square" lIns="51573" tIns="43953" rIns="51573" bIns="43953" numCol="1" spcCol="1270" anchor="ctr" anchorCtr="0">
                <a:noAutofit/>
              </a:bodyPr>
              <a:lstStyle/>
              <a:p>
                <a:pPr algn="ctr" defTabSz="533400" rtl="0">
                  <a:lnSpc>
                    <a:spcPct val="90000"/>
                  </a:lnSpc>
                  <a:spcBef>
                    <a:spcPct val="0"/>
                  </a:spcBef>
                  <a:spcAft>
                    <a:spcPct val="35000"/>
                  </a:spcAft>
                </a:pPr>
                <a:r>
                  <a:rPr lang="fr-FR" sz="1400" b="1" i="0" u="none" baseline="0">
                    <a:latin typeface="Gill Sans MT" panose="020B0502020104020203" pitchFamily="34" charset="0"/>
                  </a:rPr>
                  <a:t>Outil de collecte de données des KPI</a:t>
                </a:r>
              </a:p>
            </p:txBody>
          </p:sp>
        </p:grpSp>
      </p:grpSp>
      <p:sp>
        <p:nvSpPr>
          <p:cNvPr id="3" name="Slide Number Placeholder 2"/>
          <p:cNvSpPr>
            <a:spLocks noGrp="1"/>
          </p:cNvSpPr>
          <p:nvPr>
            <p:ph type="sldNum" sz="quarter" idx="12"/>
          </p:nvPr>
        </p:nvSpPr>
        <p:spPr/>
        <p:txBody>
          <a:bodyPr/>
          <a:lstStyle/>
          <a:p>
            <a:pPr algn="r" rtl="0"/>
            <a:fld id="{B9F1CF4F-F94A-4E72-8A7A-1D90E0D98BB3}" type="slidenum">
              <a:rPr/>
              <a:pPr/>
              <a:t>11</a:t>
            </a:fld>
            <a:endParaRPr lang="fr-FR" altLang="en-US" dirty="0"/>
          </a:p>
        </p:txBody>
      </p:sp>
    </p:spTree>
    <p:custDataLst>
      <p:tags r:id="rId1"/>
    </p:custDataLst>
    <p:extLst>
      <p:ext uri="{BB962C8B-B14F-4D97-AF65-F5344CB8AC3E}">
        <p14:creationId xmlns:p14="http://schemas.microsoft.com/office/powerpoint/2010/main" val="157375350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709737" y="1123217"/>
            <a:ext cx="8775233" cy="4991100"/>
            <a:chOff x="390387" y="1142673"/>
            <a:chExt cx="8214683" cy="4456291"/>
          </a:xfrm>
        </p:grpSpPr>
        <p:grpSp>
          <p:nvGrpSpPr>
            <p:cNvPr id="42" name="Group 41"/>
            <p:cNvGrpSpPr/>
            <p:nvPr/>
          </p:nvGrpSpPr>
          <p:grpSpPr>
            <a:xfrm>
              <a:off x="606682" y="1645583"/>
              <a:ext cx="7998388" cy="3953381"/>
              <a:chOff x="606682" y="1645583"/>
              <a:chExt cx="7998388" cy="3953381"/>
            </a:xfrm>
          </p:grpSpPr>
          <p:grpSp>
            <p:nvGrpSpPr>
              <p:cNvPr id="3" name="Group 2"/>
              <p:cNvGrpSpPr/>
              <p:nvPr/>
            </p:nvGrpSpPr>
            <p:grpSpPr>
              <a:xfrm>
                <a:off x="606682" y="2528408"/>
                <a:ext cx="7995854" cy="3070556"/>
                <a:chOff x="606682" y="2202798"/>
                <a:chExt cx="7995854" cy="4866799"/>
              </a:xfrm>
            </p:grpSpPr>
            <p:sp>
              <p:nvSpPr>
                <p:cNvPr id="7" name="Freeform 6"/>
                <p:cNvSpPr/>
                <p:nvPr/>
              </p:nvSpPr>
              <p:spPr>
                <a:xfrm>
                  <a:off x="606682" y="2202798"/>
                  <a:ext cx="1034820" cy="800178"/>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latin typeface="Gill Sans MT" panose="020B0502020104020203" pitchFamily="34" charset="0"/>
                    </a:rPr>
                    <a:t>LANCEMENT DU </a:t>
                  </a:r>
                  <a:r>
                    <a:rPr lang="fr-FR" sz="1200" b="0" i="0" u="none" baseline="0" dirty="0" smtClean="0">
                      <a:latin typeface="Gill Sans MT" panose="020B0502020104020203" pitchFamily="34" charset="0"/>
                    </a:rPr>
                    <a:t>PROJET</a:t>
                  </a:r>
                  <a:endParaRPr lang="fr-FR" sz="1050" b="0" i="0" u="none" baseline="0" dirty="0">
                    <a:latin typeface="Gill Sans MT" panose="020B0502020104020203" pitchFamily="34" charset="0"/>
                  </a:endParaRPr>
                </a:p>
              </p:txBody>
            </p:sp>
            <p:sp>
              <p:nvSpPr>
                <p:cNvPr id="9" name="Freeform 8"/>
                <p:cNvSpPr/>
                <p:nvPr/>
              </p:nvSpPr>
              <p:spPr>
                <a:xfrm>
                  <a:off x="1495317" y="3149503"/>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rtl="0">
                    <a:lnSpc>
                      <a:spcPct val="90000"/>
                    </a:lnSpc>
                    <a:spcBef>
                      <a:spcPct val="0"/>
                    </a:spcBef>
                    <a:spcAft>
                      <a:spcPct val="35000"/>
                    </a:spcAft>
                  </a:pPr>
                  <a:endParaRPr lang="fr-FR" sz="1100" dirty="0"/>
                </a:p>
              </p:txBody>
            </p:sp>
            <p:sp>
              <p:nvSpPr>
                <p:cNvPr id="10" name="Freeform 9"/>
                <p:cNvSpPr/>
                <p:nvPr/>
              </p:nvSpPr>
              <p:spPr>
                <a:xfrm>
                  <a:off x="1111529" y="2993968"/>
                  <a:ext cx="2223479"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latin typeface="Gill Sans MT" panose="020B0502020104020203" pitchFamily="34" charset="0"/>
                    </a:rPr>
                    <a:t>PLANIFICATION</a:t>
                  </a:r>
                </a:p>
              </p:txBody>
            </p:sp>
            <p:sp>
              <p:nvSpPr>
                <p:cNvPr id="12" name="Freeform 11"/>
                <p:cNvSpPr/>
                <p:nvPr/>
              </p:nvSpPr>
              <p:spPr>
                <a:xfrm>
                  <a:off x="2946635" y="3119676"/>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rtl="0">
                    <a:lnSpc>
                      <a:spcPct val="90000"/>
                    </a:lnSpc>
                    <a:spcBef>
                      <a:spcPct val="0"/>
                    </a:spcBef>
                    <a:spcAft>
                      <a:spcPct val="35000"/>
                    </a:spcAft>
                  </a:pPr>
                  <a:endParaRPr lang="fr-FR" sz="1100" dirty="0"/>
                </a:p>
              </p:txBody>
            </p:sp>
            <p:sp>
              <p:nvSpPr>
                <p:cNvPr id="13" name="Freeform 12"/>
                <p:cNvSpPr/>
                <p:nvPr/>
              </p:nvSpPr>
              <p:spPr>
                <a:xfrm>
                  <a:off x="1936682" y="3717971"/>
                  <a:ext cx="2930304" cy="952192"/>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latin typeface="Gill Sans MT" panose="020B0502020104020203" pitchFamily="34" charset="0"/>
                    </a:rPr>
                    <a:t>PRÉPARATIFS AUX FINS DE LA COLLECTE DES DONNÉES (dont une formation à la collecte des données)</a:t>
                  </a:r>
                  <a:r>
                    <a:rPr lang="fr-FR" sz="1050" b="0" i="0" u="none" baseline="0" dirty="0">
                      <a:latin typeface="Gill Sans MT" panose="020B0502020104020203" pitchFamily="34" charset="0"/>
                    </a:rPr>
                    <a:t>	</a:t>
                  </a:r>
                </a:p>
              </p:txBody>
            </p:sp>
            <p:sp>
              <p:nvSpPr>
                <p:cNvPr id="19" name="Freeform 18"/>
                <p:cNvSpPr/>
                <p:nvPr/>
              </p:nvSpPr>
              <p:spPr>
                <a:xfrm>
                  <a:off x="5835523" y="5333376"/>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latin typeface="Gill Sans MT" panose="020B0502020104020203" pitchFamily="34" charset="0"/>
                    </a:rPr>
                    <a:t>ANALYSE</a:t>
                  </a:r>
                  <a:r>
                    <a:rPr lang="fr-FR" sz="1050" b="0" i="0" u="none" baseline="0" dirty="0"/>
                    <a:t> </a:t>
                  </a:r>
                </a:p>
              </p:txBody>
            </p:sp>
            <p:sp>
              <p:nvSpPr>
                <p:cNvPr id="22" name="Pentagon 21"/>
                <p:cNvSpPr/>
                <p:nvPr/>
              </p:nvSpPr>
              <p:spPr>
                <a:xfrm>
                  <a:off x="6987219" y="6078232"/>
                  <a:ext cx="1615317" cy="991365"/>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fr-FR" sz="1200" dirty="0" smtClean="0">
                      <a:latin typeface="Gill Sans MT" panose="020B0502020104020203" pitchFamily="34" charset="0"/>
                    </a:rPr>
                    <a:t>RAPPORTAGE </a:t>
                  </a:r>
                  <a:br>
                    <a:rPr lang="fr-FR" sz="1200" dirty="0" smtClean="0">
                      <a:latin typeface="Gill Sans MT" panose="020B0502020104020203" pitchFamily="34" charset="0"/>
                    </a:rPr>
                  </a:br>
                  <a:r>
                    <a:rPr lang="fr-FR" sz="1200" dirty="0" smtClean="0">
                      <a:latin typeface="Gill Sans MT" panose="020B0502020104020203" pitchFamily="34" charset="0"/>
                    </a:rPr>
                    <a:t>ET </a:t>
                  </a:r>
                  <a:r>
                    <a:rPr lang="fr-FR" sz="1200" b="0" i="0" u="none" baseline="0" dirty="0">
                      <a:latin typeface="Gill Sans MT" panose="020B0502020104020203" pitchFamily="34" charset="0"/>
                    </a:rPr>
                    <a:t>DIFFUSION</a:t>
                  </a:r>
                  <a:endParaRPr lang="fr-FR" sz="1200" dirty="0">
                    <a:latin typeface="Gill Sans MT" panose="020B0502020104020203" pitchFamily="34" charset="0"/>
                  </a:endParaRPr>
                </a:p>
              </p:txBody>
            </p:sp>
            <p:sp>
              <p:nvSpPr>
                <p:cNvPr id="24" name="Freeform 23"/>
                <p:cNvSpPr/>
                <p:nvPr/>
              </p:nvSpPr>
              <p:spPr>
                <a:xfrm>
                  <a:off x="4580555" y="4649309"/>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latin typeface="Gill Sans MT" panose="020B0502020104020203" pitchFamily="34" charset="0"/>
                    </a:rPr>
                    <a:t>COLLECTE DES DONNÉES</a:t>
                  </a:r>
                </a:p>
              </p:txBody>
            </p:sp>
          </p:grpSp>
          <p:sp>
            <p:nvSpPr>
              <p:cNvPr id="31" name="Freeform 30"/>
              <p:cNvSpPr/>
              <p:nvPr/>
            </p:nvSpPr>
            <p:spPr>
              <a:xfrm>
                <a:off x="606682" y="1645583"/>
                <a:ext cx="7998388" cy="890510"/>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latin typeface="Gill Sans MT" panose="020B0502020104020203" pitchFamily="34" charset="0"/>
                  </a:rPr>
                  <a:t>GESTION DU PROJET (en cours)</a:t>
                </a:r>
                <a:r>
                  <a:rPr lang="fr-FR" sz="1100" b="0" i="0" u="none" baseline="0" dirty="0"/>
                  <a:t>	</a:t>
                </a:r>
              </a:p>
            </p:txBody>
          </p:sp>
          <p:cxnSp>
            <p:nvCxnSpPr>
              <p:cNvPr id="6" name="Straight Connector 5"/>
              <p:cNvCxnSpPr/>
              <p:nvPr/>
            </p:nvCxnSpPr>
            <p:spPr>
              <a:xfrm>
                <a:off x="4557306" y="2054400"/>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32996" y="2079136"/>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grpSp>
        <p:sp>
          <p:nvSpPr>
            <p:cNvPr id="43" name="Title 1"/>
            <p:cNvSpPr txBox="1">
              <a:spLocks/>
            </p:cNvSpPr>
            <p:nvPr/>
          </p:nvSpPr>
          <p:spPr bwMode="auto">
            <a:xfrm>
              <a:off x="390387" y="1142673"/>
              <a:ext cx="7772400" cy="407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defTabSz="342900" rtl="0" eaLnBrk="1" fontAlgn="base" hangingPunct="1">
                <a:spcBef>
                  <a:spcPct val="0"/>
                </a:spcBef>
                <a:spcAft>
                  <a:spcPct val="0"/>
                </a:spcAft>
                <a:defRPr sz="2100" kern="1200">
                  <a:solidFill>
                    <a:srgbClr val="BA0C2F"/>
                  </a:solidFill>
                  <a:latin typeface="Gill Sans MT"/>
                  <a:ea typeface="Gill Sans MT" panose="020B0502020104020203" pitchFamily="34" charset="0"/>
                  <a:cs typeface="Gill Sans MT"/>
                </a:defRPr>
              </a:lvl1pPr>
              <a:lvl2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2pPr>
              <a:lvl3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3pPr>
              <a:lvl4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4pPr>
              <a:lvl5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5pPr>
              <a:lvl6pPr marL="3429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6pPr>
              <a:lvl7pPr marL="6858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7pPr>
              <a:lvl8pPr marL="10287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8pPr>
              <a:lvl9pPr marL="13716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9pPr>
            </a:lstStyle>
            <a:p>
              <a:endParaRPr lang="fr-FR" sz="1200" dirty="0"/>
            </a:p>
          </p:txBody>
        </p:sp>
      </p:grpSp>
      <p:sp>
        <p:nvSpPr>
          <p:cNvPr id="30" name="Rectangle 29"/>
          <p:cNvSpPr/>
          <p:nvPr/>
        </p:nvSpPr>
        <p:spPr>
          <a:xfrm>
            <a:off x="3902079" y="348805"/>
            <a:ext cx="4883217" cy="646331"/>
          </a:xfrm>
          <a:prstGeom prst="rect">
            <a:avLst/>
          </a:prstGeom>
        </p:spPr>
        <p:txBody>
          <a:bodyPr wrap="square">
            <a:spAutoFit/>
          </a:bodyPr>
          <a:lstStyle/>
          <a:p>
            <a:pPr algn="l" rtl="0"/>
            <a:r>
              <a:rPr lang="fr-FR" sz="3600" b="1" i="0" u="none" baseline="0">
                <a:solidFill>
                  <a:srgbClr val="FF0000"/>
                </a:solidFill>
                <a:latin typeface="Gill Sans MT" panose="020B0502020104020203" pitchFamily="34" charset="0"/>
                <a:ea typeface="+mj-ea"/>
                <a:cs typeface="+mj-cs"/>
              </a:rPr>
              <a:t>Calendrier indicatif</a:t>
            </a:r>
            <a:endParaRPr lang="fr-FR" sz="3600" dirty="0">
              <a:solidFill>
                <a:srgbClr val="FF0000"/>
              </a:solidFill>
              <a:latin typeface="Gill Sans MT" panose="020B0502020104020203" pitchFamily="34" charset="0"/>
            </a:endParaRPr>
          </a:p>
        </p:txBody>
      </p:sp>
      <p:sp>
        <p:nvSpPr>
          <p:cNvPr id="5" name="Slide Number Placeholder 4"/>
          <p:cNvSpPr>
            <a:spLocks noGrp="1"/>
          </p:cNvSpPr>
          <p:nvPr>
            <p:ph type="sldNum" sz="quarter" idx="12"/>
          </p:nvPr>
        </p:nvSpPr>
        <p:spPr/>
        <p:txBody>
          <a:bodyPr/>
          <a:lstStyle/>
          <a:p>
            <a:pPr algn="r" rtl="0"/>
            <a:fld id="{B9F1CF4F-F94A-4E72-8A7A-1D90E0D98BB3}" type="slidenum">
              <a:rPr/>
              <a:pPr/>
              <a:t>12</a:t>
            </a:fld>
            <a:endParaRPr lang="fr-FR" altLang="en-US" dirty="0"/>
          </a:p>
        </p:txBody>
      </p:sp>
    </p:spTree>
    <p:custDataLst>
      <p:tags r:id="rId1"/>
    </p:custDataLst>
    <p:extLst>
      <p:ext uri="{BB962C8B-B14F-4D97-AF65-F5344CB8AC3E}">
        <p14:creationId xmlns:p14="http://schemas.microsoft.com/office/powerpoint/2010/main" val="64953642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4" name="Group 43"/>
          <p:cNvGrpSpPr/>
          <p:nvPr/>
        </p:nvGrpSpPr>
        <p:grpSpPr>
          <a:xfrm>
            <a:off x="1992332" y="642939"/>
            <a:ext cx="8273875" cy="4449762"/>
            <a:chOff x="390387" y="1142673"/>
            <a:chExt cx="8273875" cy="4560421"/>
          </a:xfrm>
        </p:grpSpPr>
        <p:grpSp>
          <p:nvGrpSpPr>
            <p:cNvPr id="42" name="Group 41"/>
            <p:cNvGrpSpPr/>
            <p:nvPr/>
          </p:nvGrpSpPr>
          <p:grpSpPr>
            <a:xfrm>
              <a:off x="502046" y="2054400"/>
              <a:ext cx="8162216" cy="3648694"/>
              <a:chOff x="502046" y="2054400"/>
              <a:chExt cx="8162216" cy="3648694"/>
            </a:xfrm>
          </p:grpSpPr>
          <p:grpSp>
            <p:nvGrpSpPr>
              <p:cNvPr id="3" name="Group 2"/>
              <p:cNvGrpSpPr/>
              <p:nvPr/>
            </p:nvGrpSpPr>
            <p:grpSpPr>
              <a:xfrm>
                <a:off x="502047" y="2580698"/>
                <a:ext cx="8162215" cy="3122396"/>
                <a:chOff x="502047" y="2285677"/>
                <a:chExt cx="8162215" cy="4948960"/>
              </a:xfrm>
            </p:grpSpPr>
            <p:sp>
              <p:nvSpPr>
                <p:cNvPr id="7" name="Freeform 6"/>
                <p:cNvSpPr/>
                <p:nvPr/>
              </p:nvSpPr>
              <p:spPr>
                <a:xfrm>
                  <a:off x="502047" y="2285677"/>
                  <a:ext cx="1285713" cy="800179"/>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latin typeface="Gill Sans MT" panose="020B0502020104020203" pitchFamily="34" charset="0"/>
                    </a:rPr>
                    <a:t>LANCEMENT DU PROJET</a:t>
                  </a:r>
                  <a:r>
                    <a:rPr lang="fr-FR" sz="1050" b="0" i="0" u="none" baseline="0" dirty="0"/>
                    <a:t>	</a:t>
                  </a:r>
                </a:p>
              </p:txBody>
            </p:sp>
            <p:sp>
              <p:nvSpPr>
                <p:cNvPr id="9" name="Freeform 8"/>
                <p:cNvSpPr/>
                <p:nvPr/>
              </p:nvSpPr>
              <p:spPr>
                <a:xfrm>
                  <a:off x="1495317" y="3149503"/>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rtl="0">
                    <a:lnSpc>
                      <a:spcPct val="90000"/>
                    </a:lnSpc>
                    <a:spcBef>
                      <a:spcPct val="0"/>
                    </a:spcBef>
                    <a:spcAft>
                      <a:spcPct val="35000"/>
                    </a:spcAft>
                  </a:pPr>
                  <a:endParaRPr lang="fr-FR" sz="1100" dirty="0"/>
                </a:p>
              </p:txBody>
            </p:sp>
            <p:sp>
              <p:nvSpPr>
                <p:cNvPr id="10" name="Freeform 9"/>
                <p:cNvSpPr/>
                <p:nvPr/>
              </p:nvSpPr>
              <p:spPr>
                <a:xfrm>
                  <a:off x="1124092" y="3085853"/>
                  <a:ext cx="2223479" cy="744857"/>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latin typeface="Gill Sans MT" panose="020B0502020104020203" pitchFamily="34" charset="0"/>
                    </a:rPr>
                    <a:t>PLANIFICATION</a:t>
                  </a:r>
                </a:p>
              </p:txBody>
            </p:sp>
            <p:sp>
              <p:nvSpPr>
                <p:cNvPr id="12" name="Freeform 11"/>
                <p:cNvSpPr/>
                <p:nvPr/>
              </p:nvSpPr>
              <p:spPr>
                <a:xfrm>
                  <a:off x="2953630" y="3228971"/>
                  <a:ext cx="321192" cy="308778"/>
                </a:xfrm>
                <a:custGeom>
                  <a:avLst/>
                  <a:gdLst>
                    <a:gd name="connsiteX0" fmla="*/ 0 w 273660"/>
                    <a:gd name="connsiteY0" fmla="*/ 42412 h 212058"/>
                    <a:gd name="connsiteX1" fmla="*/ 167631 w 273660"/>
                    <a:gd name="connsiteY1" fmla="*/ 42412 h 212058"/>
                    <a:gd name="connsiteX2" fmla="*/ 167631 w 273660"/>
                    <a:gd name="connsiteY2" fmla="*/ 0 h 212058"/>
                    <a:gd name="connsiteX3" fmla="*/ 273660 w 273660"/>
                    <a:gd name="connsiteY3" fmla="*/ 106029 h 212058"/>
                    <a:gd name="connsiteX4" fmla="*/ 167631 w 273660"/>
                    <a:gd name="connsiteY4" fmla="*/ 212058 h 212058"/>
                    <a:gd name="connsiteX5" fmla="*/ 167631 w 273660"/>
                    <a:gd name="connsiteY5" fmla="*/ 169646 h 212058"/>
                    <a:gd name="connsiteX6" fmla="*/ 0 w 273660"/>
                    <a:gd name="connsiteY6" fmla="*/ 169646 h 212058"/>
                    <a:gd name="connsiteX7" fmla="*/ 0 w 273660"/>
                    <a:gd name="connsiteY7" fmla="*/ 42412 h 21205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73660" h="212058">
                      <a:moveTo>
                        <a:pt x="0" y="42412"/>
                      </a:moveTo>
                      <a:lnTo>
                        <a:pt x="167631" y="42412"/>
                      </a:lnTo>
                      <a:lnTo>
                        <a:pt x="167631" y="0"/>
                      </a:lnTo>
                      <a:lnTo>
                        <a:pt x="273660" y="106029"/>
                      </a:lnTo>
                      <a:lnTo>
                        <a:pt x="167631" y="212058"/>
                      </a:lnTo>
                      <a:lnTo>
                        <a:pt x="167631" y="169646"/>
                      </a:lnTo>
                      <a:lnTo>
                        <a:pt x="0" y="169646"/>
                      </a:lnTo>
                      <a:lnTo>
                        <a:pt x="0" y="42412"/>
                      </a:lnTo>
                      <a:close/>
                    </a:path>
                  </a:pathLst>
                </a:custGeom>
              </p:spPr>
              <p:style>
                <a:lnRef idx="0">
                  <a:schemeClr val="accent1">
                    <a:tint val="60000"/>
                    <a:hueOff val="0"/>
                    <a:satOff val="0"/>
                    <a:lumOff val="0"/>
                    <a:alphaOff val="0"/>
                  </a:schemeClr>
                </a:lnRef>
                <a:fillRef idx="1">
                  <a:schemeClr val="accent1">
                    <a:tint val="60000"/>
                    <a:hueOff val="0"/>
                    <a:satOff val="0"/>
                    <a:lumOff val="0"/>
                    <a:alphaOff val="0"/>
                  </a:schemeClr>
                </a:fillRef>
                <a:effectRef idx="0">
                  <a:schemeClr val="accent1">
                    <a:tint val="60000"/>
                    <a:hueOff val="0"/>
                    <a:satOff val="0"/>
                    <a:lumOff val="0"/>
                    <a:alphaOff val="0"/>
                  </a:schemeClr>
                </a:effectRef>
                <a:fontRef idx="minor">
                  <a:schemeClr val="lt1"/>
                </a:fontRef>
              </p:style>
              <p:txBody>
                <a:bodyPr spcFirstLastPara="0" vert="horz" wrap="square" lIns="0" tIns="42412" rIns="63617" bIns="42412" numCol="1" spcCol="1270" anchor="ctr" anchorCtr="0">
                  <a:noAutofit/>
                </a:bodyPr>
                <a:lstStyle/>
                <a:p>
                  <a:pPr algn="ctr" defTabSz="177800" rtl="0">
                    <a:lnSpc>
                      <a:spcPct val="90000"/>
                    </a:lnSpc>
                    <a:spcBef>
                      <a:spcPct val="0"/>
                    </a:spcBef>
                    <a:spcAft>
                      <a:spcPct val="35000"/>
                    </a:spcAft>
                  </a:pPr>
                  <a:endParaRPr lang="fr-FR" sz="1100" dirty="0"/>
                </a:p>
              </p:txBody>
            </p:sp>
            <p:sp>
              <p:nvSpPr>
                <p:cNvPr id="13" name="Freeform 12"/>
                <p:cNvSpPr/>
                <p:nvPr/>
              </p:nvSpPr>
              <p:spPr>
                <a:xfrm>
                  <a:off x="1936682" y="3802957"/>
                  <a:ext cx="2930304" cy="1100494"/>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latin typeface="Gill Sans MT" panose="020B0502020104020203" pitchFamily="34" charset="0"/>
                    </a:rPr>
                    <a:t>PRÉPARATIFS AUX FINS DE LA COLLECTE DES DONNÉES (dont une formation à la collecte des données)</a:t>
                  </a:r>
                  <a:r>
                    <a:rPr lang="fr-FR" sz="1050" b="0" i="0" u="none" baseline="0" dirty="0"/>
                    <a:t>	</a:t>
                  </a:r>
                </a:p>
              </p:txBody>
            </p:sp>
            <p:sp>
              <p:nvSpPr>
                <p:cNvPr id="19" name="Freeform 18"/>
                <p:cNvSpPr/>
                <p:nvPr/>
              </p:nvSpPr>
              <p:spPr>
                <a:xfrm>
                  <a:off x="5835523" y="5498415"/>
                  <a:ext cx="1252440"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t>ANALYSE</a:t>
                  </a:r>
                </a:p>
              </p:txBody>
            </p:sp>
            <p:sp>
              <p:nvSpPr>
                <p:cNvPr id="22" name="Pentagon 21"/>
                <p:cNvSpPr/>
                <p:nvPr/>
              </p:nvSpPr>
              <p:spPr>
                <a:xfrm>
                  <a:off x="6987217" y="6243273"/>
                  <a:ext cx="1677045" cy="991364"/>
                </a:xfrm>
                <a:prstGeom prst="homePlate">
                  <a:avLst/>
                </a:pr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defTabSz="533400">
                    <a:lnSpc>
                      <a:spcPct val="90000"/>
                    </a:lnSpc>
                    <a:spcBef>
                      <a:spcPct val="0"/>
                    </a:spcBef>
                    <a:spcAft>
                      <a:spcPct val="35000"/>
                    </a:spcAft>
                  </a:pPr>
                  <a:r>
                    <a:rPr lang="fr-FR" sz="1200" dirty="0" smtClean="0"/>
                    <a:t>RAPPORTAGE </a:t>
                  </a:r>
                  <a:br>
                    <a:rPr lang="fr-FR" sz="1200" dirty="0" smtClean="0"/>
                  </a:br>
                  <a:r>
                    <a:rPr lang="fr-FR" sz="1200" dirty="0" smtClean="0"/>
                    <a:t>ET </a:t>
                  </a:r>
                  <a:r>
                    <a:rPr lang="fr-FR" sz="1200" b="0" i="0" u="none" baseline="0" dirty="0"/>
                    <a:t>DIFFUSION</a:t>
                  </a:r>
                  <a:endParaRPr lang="fr-FR" sz="1200" dirty="0"/>
                </a:p>
              </p:txBody>
            </p:sp>
            <p:sp>
              <p:nvSpPr>
                <p:cNvPr id="24" name="Freeform 23"/>
                <p:cNvSpPr/>
                <p:nvPr/>
              </p:nvSpPr>
              <p:spPr>
                <a:xfrm>
                  <a:off x="4557305" y="4920189"/>
                  <a:ext cx="1278217" cy="744856"/>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a:solidFill>
                  <a:schemeClr val="accent2"/>
                </a:solidFill>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latin typeface="Gill Sans MT" panose="020B0502020104020203" pitchFamily="34" charset="0"/>
                    </a:rPr>
                    <a:t>COLLECTE DES DONNÉES</a:t>
                  </a:r>
                  <a:endParaRPr lang="fr-FR" sz="1200" dirty="0"/>
                </a:p>
              </p:txBody>
            </p:sp>
          </p:grpSp>
          <p:sp>
            <p:nvSpPr>
              <p:cNvPr id="31" name="Freeform 30"/>
              <p:cNvSpPr/>
              <p:nvPr/>
            </p:nvSpPr>
            <p:spPr>
              <a:xfrm>
                <a:off x="502046" y="2079136"/>
                <a:ext cx="8162215" cy="345443"/>
              </a:xfrm>
              <a:custGeom>
                <a:avLst/>
                <a:gdLst>
                  <a:gd name="connsiteX0" fmla="*/ 0 w 851879"/>
                  <a:gd name="connsiteY0" fmla="*/ 51154 h 511542"/>
                  <a:gd name="connsiteX1" fmla="*/ 51154 w 851879"/>
                  <a:gd name="connsiteY1" fmla="*/ 0 h 511542"/>
                  <a:gd name="connsiteX2" fmla="*/ 800725 w 851879"/>
                  <a:gd name="connsiteY2" fmla="*/ 0 h 511542"/>
                  <a:gd name="connsiteX3" fmla="*/ 851879 w 851879"/>
                  <a:gd name="connsiteY3" fmla="*/ 51154 h 511542"/>
                  <a:gd name="connsiteX4" fmla="*/ 851879 w 851879"/>
                  <a:gd name="connsiteY4" fmla="*/ 460388 h 511542"/>
                  <a:gd name="connsiteX5" fmla="*/ 800725 w 851879"/>
                  <a:gd name="connsiteY5" fmla="*/ 511542 h 511542"/>
                  <a:gd name="connsiteX6" fmla="*/ 51154 w 851879"/>
                  <a:gd name="connsiteY6" fmla="*/ 511542 h 511542"/>
                  <a:gd name="connsiteX7" fmla="*/ 0 w 851879"/>
                  <a:gd name="connsiteY7" fmla="*/ 460388 h 511542"/>
                  <a:gd name="connsiteX8" fmla="*/ 0 w 851879"/>
                  <a:gd name="connsiteY8" fmla="*/ 51154 h 5115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851879" h="511542">
                    <a:moveTo>
                      <a:pt x="0" y="51154"/>
                    </a:moveTo>
                    <a:cubicBezTo>
                      <a:pt x="0" y="22902"/>
                      <a:pt x="22902" y="0"/>
                      <a:pt x="51154" y="0"/>
                    </a:cubicBezTo>
                    <a:lnTo>
                      <a:pt x="800725" y="0"/>
                    </a:lnTo>
                    <a:cubicBezTo>
                      <a:pt x="828977" y="0"/>
                      <a:pt x="851879" y="22902"/>
                      <a:pt x="851879" y="51154"/>
                    </a:cubicBezTo>
                    <a:lnTo>
                      <a:pt x="851879" y="460388"/>
                    </a:lnTo>
                    <a:cubicBezTo>
                      <a:pt x="851879" y="488640"/>
                      <a:pt x="828977" y="511542"/>
                      <a:pt x="800725" y="511542"/>
                    </a:cubicBezTo>
                    <a:lnTo>
                      <a:pt x="51154" y="511542"/>
                    </a:lnTo>
                    <a:cubicBezTo>
                      <a:pt x="22902" y="511542"/>
                      <a:pt x="0" y="488640"/>
                      <a:pt x="0" y="460388"/>
                    </a:cubicBezTo>
                    <a:lnTo>
                      <a:pt x="0" y="51154"/>
                    </a:lnTo>
                    <a:close/>
                  </a:path>
                </a:pathLst>
              </a:custGeom>
            </p:spPr>
            <p:style>
              <a:lnRef idx="2">
                <a:schemeClr val="lt1">
                  <a:hueOff val="0"/>
                  <a:satOff val="0"/>
                  <a:lumOff val="0"/>
                  <a:alphaOff val="0"/>
                </a:schemeClr>
              </a:lnRef>
              <a:fillRef idx="1">
                <a:schemeClr val="accent1">
                  <a:hueOff val="0"/>
                  <a:satOff val="0"/>
                  <a:lumOff val="0"/>
                  <a:alphaOff val="0"/>
                </a:schemeClr>
              </a:fillRef>
              <a:effectRef idx="0">
                <a:schemeClr val="accent1">
                  <a:hueOff val="0"/>
                  <a:satOff val="0"/>
                  <a:lumOff val="0"/>
                  <a:alphaOff val="0"/>
                </a:schemeClr>
              </a:effectRef>
              <a:fontRef idx="minor">
                <a:schemeClr val="lt1"/>
              </a:fontRef>
            </p:style>
            <p:txBody>
              <a:bodyPr spcFirstLastPara="0" vert="horz" wrap="square" lIns="85344" tIns="85344" rIns="85344" bIns="216234" numCol="1" spcCol="1270" anchor="t" anchorCtr="0">
                <a:noAutofit/>
              </a:bodyPr>
              <a:lstStyle/>
              <a:p>
                <a:pPr algn="l" defTabSz="533400" rtl="0">
                  <a:lnSpc>
                    <a:spcPct val="90000"/>
                  </a:lnSpc>
                  <a:spcBef>
                    <a:spcPct val="0"/>
                  </a:spcBef>
                  <a:spcAft>
                    <a:spcPct val="35000"/>
                  </a:spcAft>
                </a:pPr>
                <a:r>
                  <a:rPr lang="fr-FR" sz="1200" b="0" i="0" u="none" baseline="0" dirty="0">
                    <a:latin typeface="Gill Sans MT" panose="020B0502020104020203" pitchFamily="34" charset="0"/>
                  </a:rPr>
                  <a:t>GESTION DU PROJET (en cours</a:t>
                </a:r>
                <a:r>
                  <a:rPr lang="fr-FR" sz="1100" b="0" i="0" u="none" baseline="0" dirty="0">
                    <a:latin typeface="Gill Sans MT" panose="020B0502020104020203" pitchFamily="34" charset="0"/>
                  </a:rPr>
                  <a:t>)</a:t>
                </a:r>
                <a:r>
                  <a:rPr lang="fr-FR" sz="1100" b="0" i="0" u="none" baseline="0" dirty="0"/>
                  <a:t>	</a:t>
                </a:r>
              </a:p>
            </p:txBody>
          </p:sp>
          <p:cxnSp>
            <p:nvCxnSpPr>
              <p:cNvPr id="6" name="Straight Connector 5"/>
              <p:cNvCxnSpPr/>
              <p:nvPr/>
            </p:nvCxnSpPr>
            <p:spPr>
              <a:xfrm>
                <a:off x="4557306" y="2054400"/>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cxnSp>
            <p:nvCxnSpPr>
              <p:cNvPr id="41" name="Straight Connector 40"/>
              <p:cNvCxnSpPr/>
              <p:nvPr/>
            </p:nvCxnSpPr>
            <p:spPr>
              <a:xfrm>
                <a:off x="5832996" y="2079136"/>
                <a:ext cx="0" cy="3310976"/>
              </a:xfrm>
              <a:prstGeom prst="line">
                <a:avLst/>
              </a:prstGeom>
              <a:ln>
                <a:solidFill>
                  <a:schemeClr val="accent4">
                    <a:lumMod val="65000"/>
                    <a:lumOff val="35000"/>
                  </a:schemeClr>
                </a:solidFill>
              </a:ln>
            </p:spPr>
            <p:style>
              <a:lnRef idx="2">
                <a:schemeClr val="accent1"/>
              </a:lnRef>
              <a:fillRef idx="0">
                <a:schemeClr val="accent1"/>
              </a:fillRef>
              <a:effectRef idx="1">
                <a:schemeClr val="accent1"/>
              </a:effectRef>
              <a:fontRef idx="minor">
                <a:schemeClr val="tx1"/>
              </a:fontRef>
            </p:style>
          </p:cxnSp>
        </p:grpSp>
        <p:sp>
          <p:nvSpPr>
            <p:cNvPr id="43" name="Title 1"/>
            <p:cNvSpPr txBox="1">
              <a:spLocks/>
            </p:cNvSpPr>
            <p:nvPr/>
          </p:nvSpPr>
          <p:spPr bwMode="auto">
            <a:xfrm>
              <a:off x="390387" y="1142673"/>
              <a:ext cx="7772400" cy="40781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b" anchorCtr="0" compatLnSpc="1">
              <a:prstTxWarp prst="textNoShape">
                <a:avLst/>
              </a:prstTxWarp>
            </a:bodyPr>
            <a:lstStyle>
              <a:lvl1pPr algn="l" defTabSz="342900" rtl="0" eaLnBrk="1" fontAlgn="base" hangingPunct="1">
                <a:spcBef>
                  <a:spcPct val="0"/>
                </a:spcBef>
                <a:spcAft>
                  <a:spcPct val="0"/>
                </a:spcAft>
                <a:defRPr sz="2100" kern="1200">
                  <a:solidFill>
                    <a:srgbClr val="BA0C2F"/>
                  </a:solidFill>
                  <a:latin typeface="Gill Sans MT"/>
                  <a:ea typeface="Gill Sans MT" panose="020B0502020104020203" pitchFamily="34" charset="0"/>
                  <a:cs typeface="Gill Sans MT"/>
                </a:defRPr>
              </a:lvl1pPr>
              <a:lvl2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2pPr>
              <a:lvl3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3pPr>
              <a:lvl4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4pPr>
              <a:lvl5pPr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5pPr>
              <a:lvl6pPr marL="3429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6pPr>
              <a:lvl7pPr marL="6858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7pPr>
              <a:lvl8pPr marL="10287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8pPr>
              <a:lvl9pPr marL="1371600" algn="l" defTabSz="342900" rtl="0" eaLnBrk="1" fontAlgn="base" hangingPunct="1">
                <a:spcBef>
                  <a:spcPct val="0"/>
                </a:spcBef>
                <a:spcAft>
                  <a:spcPct val="0"/>
                </a:spcAft>
                <a:defRPr sz="2100">
                  <a:solidFill>
                    <a:srgbClr val="BA0C2F"/>
                  </a:solidFill>
                  <a:latin typeface="Gill Sans MT" panose="020B0502020104020203" pitchFamily="34" charset="0"/>
                  <a:ea typeface="Gill Sans MT" panose="020B0502020104020203" pitchFamily="34" charset="0"/>
                  <a:cs typeface="Gill Sans MT" panose="020B0502020104020203" pitchFamily="34" charset="0"/>
                </a:defRPr>
              </a:lvl9pPr>
            </a:lstStyle>
            <a:p>
              <a:endParaRPr lang="fr-FR" sz="1200" dirty="0"/>
            </a:p>
          </p:txBody>
        </p:sp>
      </p:grpSp>
      <p:sp>
        <p:nvSpPr>
          <p:cNvPr id="32" name="Rectangle 31"/>
          <p:cNvSpPr/>
          <p:nvPr/>
        </p:nvSpPr>
        <p:spPr>
          <a:xfrm>
            <a:off x="3418454" y="229725"/>
            <a:ext cx="5713798" cy="584775"/>
          </a:xfrm>
          <a:prstGeom prst="rect">
            <a:avLst/>
          </a:prstGeom>
        </p:spPr>
        <p:txBody>
          <a:bodyPr wrap="square">
            <a:spAutoFit/>
          </a:bodyPr>
          <a:lstStyle/>
          <a:p>
            <a:pPr algn="l" rtl="0"/>
            <a:r>
              <a:rPr lang="fr-FR" sz="3200" b="1" i="0" u="none" baseline="0">
                <a:solidFill>
                  <a:srgbClr val="FF0000"/>
                </a:solidFill>
                <a:latin typeface="Gill Sans MT" panose="020B0502020104020203" pitchFamily="34" charset="0"/>
                <a:ea typeface="+mj-ea"/>
                <a:cs typeface="+mj-cs"/>
              </a:rPr>
              <a:t>Calendrier et ressources RH</a:t>
            </a:r>
            <a:endParaRPr lang="fr-FR" sz="3200" dirty="0">
              <a:solidFill>
                <a:srgbClr val="FF0000"/>
              </a:solidFill>
              <a:latin typeface="Gill Sans MT" panose="020B0502020104020203" pitchFamily="34" charset="0"/>
            </a:endParaRPr>
          </a:p>
        </p:txBody>
      </p:sp>
      <p:sp>
        <p:nvSpPr>
          <p:cNvPr id="34" name="Rounded Rectangle 33"/>
          <p:cNvSpPr/>
          <p:nvPr/>
        </p:nvSpPr>
        <p:spPr>
          <a:xfrm>
            <a:off x="3538627" y="4988962"/>
            <a:ext cx="3896314" cy="1314365"/>
          </a:xfrm>
          <a:prstGeom prst="roundRect">
            <a:avLst/>
          </a:prstGeom>
        </p:spPr>
        <p:style>
          <a:lnRef idx="1">
            <a:schemeClr val="accent4"/>
          </a:lnRef>
          <a:fillRef idx="2">
            <a:schemeClr val="accent4"/>
          </a:fillRef>
          <a:effectRef idx="1">
            <a:schemeClr val="accent4"/>
          </a:effectRef>
          <a:fontRef idx="minor">
            <a:schemeClr val="dk1"/>
          </a:fontRef>
        </p:style>
        <p:txBody>
          <a:bodyPr rtlCol="0" anchor="t"/>
          <a:lstStyle/>
          <a:p>
            <a:pPr algn="ctr" rtl="0"/>
            <a:r>
              <a:rPr lang="fr-FR" sz="1600" b="0" i="0" u="none" spc="-30" dirty="0">
                <a:latin typeface="Gill Sans MT" panose="020B0502020104020203" pitchFamily="34" charset="0"/>
              </a:rPr>
              <a:t>    Équipe chargée de la collecte des données </a:t>
            </a:r>
          </a:p>
        </p:txBody>
      </p:sp>
      <p:sp>
        <p:nvSpPr>
          <p:cNvPr id="37" name="Rounded Rectangle 36"/>
          <p:cNvSpPr/>
          <p:nvPr/>
        </p:nvSpPr>
        <p:spPr>
          <a:xfrm>
            <a:off x="2206092" y="5510227"/>
            <a:ext cx="7998387" cy="299870"/>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l" rtl="0"/>
            <a:r>
              <a:rPr lang="fr-FR" sz="1600" b="0" i="0" u="none" baseline="0" dirty="0">
                <a:latin typeface="Gill Sans MT" panose="020B0502020104020203" pitchFamily="34" charset="0"/>
              </a:rPr>
              <a:t>                                   Équipe </a:t>
            </a:r>
            <a:r>
              <a:rPr lang="fr-FR" sz="1600" b="0" i="0" u="none" baseline="0" dirty="0" smtClean="0">
                <a:latin typeface="Gill Sans MT" panose="020B0502020104020203" pitchFamily="34" charset="0"/>
              </a:rPr>
              <a:t>d’évaluation </a:t>
            </a:r>
            <a:r>
              <a:rPr lang="fr-FR" sz="1600" b="0" i="0" u="none" baseline="0" dirty="0">
                <a:latin typeface="Gill Sans MT" panose="020B0502020104020203" pitchFamily="34" charset="0"/>
              </a:rPr>
              <a:t>principale</a:t>
            </a:r>
          </a:p>
        </p:txBody>
      </p:sp>
      <p:sp>
        <p:nvSpPr>
          <p:cNvPr id="38" name="Rounded Rectangle 37"/>
          <p:cNvSpPr/>
          <p:nvPr/>
        </p:nvSpPr>
        <p:spPr>
          <a:xfrm>
            <a:off x="2206092" y="5792525"/>
            <a:ext cx="7998387" cy="307615"/>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l" rtl="0"/>
            <a:r>
              <a:rPr lang="fr-FR" sz="1600" b="0" i="0" u="none" baseline="0" dirty="0">
                <a:latin typeface="Gill Sans MT" panose="020B0502020104020203" pitchFamily="34" charset="0"/>
              </a:rPr>
              <a:t>                                             Comité directeur</a:t>
            </a:r>
          </a:p>
        </p:txBody>
      </p:sp>
      <p:sp>
        <p:nvSpPr>
          <p:cNvPr id="39" name="Rounded Rectangle 38"/>
          <p:cNvSpPr/>
          <p:nvPr/>
        </p:nvSpPr>
        <p:spPr>
          <a:xfrm>
            <a:off x="3538627" y="6232189"/>
            <a:ext cx="3896314" cy="632523"/>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rtl="0"/>
            <a:r>
              <a:rPr lang="fr-FR" sz="1600" b="0" i="0" u="none" baseline="0">
                <a:latin typeface="Gill Sans MT" panose="020B0502020104020203" pitchFamily="34" charset="0"/>
              </a:rPr>
              <a:t>      Collecteurs de données</a:t>
            </a:r>
          </a:p>
        </p:txBody>
      </p:sp>
      <p:sp>
        <p:nvSpPr>
          <p:cNvPr id="4" name="Slide Number Placeholder 3"/>
          <p:cNvSpPr>
            <a:spLocks noGrp="1"/>
          </p:cNvSpPr>
          <p:nvPr>
            <p:ph type="sldNum" sz="quarter" idx="12"/>
          </p:nvPr>
        </p:nvSpPr>
        <p:spPr/>
        <p:txBody>
          <a:bodyPr/>
          <a:lstStyle/>
          <a:p>
            <a:pPr algn="r" rtl="0"/>
            <a:fld id="{B9F1CF4F-F94A-4E72-8A7A-1D90E0D98BB3}" type="slidenum">
              <a:rPr/>
              <a:pPr/>
              <a:t>13</a:t>
            </a:fld>
            <a:endParaRPr lang="fr-FR" altLang="en-US" dirty="0"/>
          </a:p>
        </p:txBody>
      </p:sp>
    </p:spTree>
    <p:custDataLst>
      <p:tags r:id="rId1"/>
    </p:custDataLst>
    <p:extLst>
      <p:ext uri="{BB962C8B-B14F-4D97-AF65-F5344CB8AC3E}">
        <p14:creationId xmlns:p14="http://schemas.microsoft.com/office/powerpoint/2010/main" val="19533413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ctrTitle"/>
          </p:nvPr>
        </p:nvSpPr>
        <p:spPr>
          <a:xfrm>
            <a:off x="703120" y="323973"/>
            <a:ext cx="9372600" cy="620458"/>
          </a:xfrm>
        </p:spPr>
        <p:txBody>
          <a:bodyPr/>
          <a:lstStyle/>
          <a:p>
            <a:pPr rtl="0" eaLnBrk="1" hangingPunct="1"/>
            <a:r>
              <a:rPr lang="fr-FR" sz="3200" b="1" i="0" u="none" baseline="0" dirty="0">
                <a:solidFill>
                  <a:srgbClr val="C00000"/>
                </a:solidFill>
                <a:latin typeface="Gill Sans MT" panose="020B0502020104020203" pitchFamily="34" charset="0"/>
                <a:cs typeface="Gill Sans MT" panose="020B0502020104020203" pitchFamily="34" charset="0"/>
              </a:rPr>
              <a:t>Présentation de </a:t>
            </a:r>
            <a:r>
              <a:rPr lang="fr-FR" sz="3200" b="1" i="0" u="none" baseline="0" dirty="0" smtClean="0">
                <a:solidFill>
                  <a:srgbClr val="C00000"/>
                </a:solidFill>
                <a:latin typeface="Gill Sans MT" panose="020B0502020104020203" pitchFamily="34" charset="0"/>
                <a:cs typeface="Gill Sans MT" panose="020B0502020104020203" pitchFamily="34" charset="0"/>
              </a:rPr>
              <a:t>l’évaluation </a:t>
            </a:r>
            <a:r>
              <a:rPr lang="fr-FR" sz="3200" b="1" i="0" u="none" baseline="0" dirty="0">
                <a:solidFill>
                  <a:srgbClr val="C00000"/>
                </a:solidFill>
                <a:latin typeface="Gill Sans MT" panose="020B0502020104020203" pitchFamily="34" charset="0"/>
                <a:cs typeface="Gill Sans MT" panose="020B0502020104020203" pitchFamily="34" charset="0"/>
              </a:rPr>
              <a:t>NSCA</a:t>
            </a:r>
          </a:p>
        </p:txBody>
      </p:sp>
      <p:sp>
        <p:nvSpPr>
          <p:cNvPr id="3" name="Subtitle 2">
            <a:extLst>
              <a:ext uri="{FF2B5EF4-FFF2-40B4-BE49-F238E27FC236}">
                <a16:creationId xmlns:a16="http://schemas.microsoft.com/office/drawing/2014/main" xmlns="" id="{F62CB67A-423F-4F0A-BA8E-1E5623F3CB6F}"/>
              </a:ext>
            </a:extLst>
          </p:cNvPr>
          <p:cNvSpPr>
            <a:spLocks noGrp="1"/>
          </p:cNvSpPr>
          <p:nvPr>
            <p:ph type="subTitle" idx="1"/>
          </p:nvPr>
        </p:nvSpPr>
        <p:spPr>
          <a:xfrm>
            <a:off x="261907" y="1147997"/>
            <a:ext cx="11668186" cy="5499224"/>
          </a:xfrm>
        </p:spPr>
        <p:txBody>
          <a:bodyPr>
            <a:normAutofit/>
          </a:bodyPr>
          <a:lstStyle/>
          <a:p>
            <a:pPr marL="457182" lvl="1" algn="l" defTabSz="912778" rtl="0">
              <a:lnSpc>
                <a:spcPct val="80000"/>
              </a:lnSpc>
              <a:spcBef>
                <a:spcPct val="20000"/>
              </a:spcBef>
              <a:spcAft>
                <a:spcPct val="0"/>
              </a:spcAft>
            </a:pPr>
            <a:r>
              <a:rPr lang="fr-FR" sz="3200" b="1" i="0" u="none" baseline="0" dirty="0">
                <a:solidFill>
                  <a:srgbClr val="C00000"/>
                </a:solidFill>
                <a:latin typeface="Gill Sans MT" panose="020B0502020104020203" pitchFamily="34" charset="0"/>
                <a:cs typeface="Gill Sans MT" panose="020B0502020104020203" pitchFamily="34" charset="0"/>
              </a:rPr>
              <a:t>Objectifs </a:t>
            </a:r>
            <a:r>
              <a:rPr lang="fr-FR" sz="3200" b="1" i="0" u="none" baseline="0" dirty="0" smtClean="0">
                <a:solidFill>
                  <a:srgbClr val="C00000"/>
                </a:solidFill>
                <a:latin typeface="Gill Sans MT" panose="020B0502020104020203" pitchFamily="34" charset="0"/>
                <a:cs typeface="Gill Sans MT" panose="020B0502020104020203" pitchFamily="34" charset="0"/>
              </a:rPr>
              <a:t>d’apprentissage</a:t>
            </a:r>
            <a:endParaRPr lang="fr-FR" sz="3200" b="1" i="0" u="none" baseline="0" dirty="0">
              <a:solidFill>
                <a:srgbClr val="C00000"/>
              </a:solidFill>
              <a:latin typeface="Gill Sans MT" panose="020B0502020104020203" pitchFamily="34" charset="0"/>
              <a:cs typeface="Gill Sans MT" panose="020B0502020104020203" pitchFamily="34" charset="0"/>
            </a:endParaRPr>
          </a:p>
          <a:p>
            <a:pPr marL="457182" lvl="1" algn="l" defTabSz="912778">
              <a:lnSpc>
                <a:spcPct val="80000"/>
              </a:lnSpc>
              <a:spcBef>
                <a:spcPct val="20000"/>
              </a:spcBef>
              <a:spcAft>
                <a:spcPct val="0"/>
              </a:spcAft>
            </a:pPr>
            <a:r>
              <a:rPr lang="fr-FR" sz="3200" b="0" i="0" u="none" baseline="0" dirty="0">
                <a:latin typeface="Gill Sans MT" panose="020B0502020104020203" pitchFamily="34" charset="0"/>
              </a:rPr>
              <a:t>Découvrir les objectifs de haut-niveau </a:t>
            </a:r>
            <a:r>
              <a:rPr lang="fr-FR" sz="3200" dirty="0">
                <a:latin typeface="Gill Sans MT" panose="020B0502020104020203" pitchFamily="34" charset="0"/>
              </a:rPr>
              <a:t>de </a:t>
            </a:r>
            <a:r>
              <a:rPr lang="fr-FR" sz="3200" dirty="0" smtClean="0">
                <a:latin typeface="Gill Sans MT" panose="020B0502020104020203" pitchFamily="34" charset="0"/>
              </a:rPr>
              <a:t>l’évaluation NSCA</a:t>
            </a:r>
            <a:r>
              <a:rPr lang="fr-FR" sz="3200" b="0" i="0" u="none" baseline="0" dirty="0">
                <a:latin typeface="Gill Sans MT" panose="020B0502020104020203" pitchFamily="34" charset="0"/>
              </a:rPr>
              <a:t>, son historique et les avantages liés à </a:t>
            </a:r>
            <a:r>
              <a:rPr lang="fr-FR" sz="3200" b="0" i="0" u="none" baseline="0" dirty="0" smtClean="0">
                <a:latin typeface="Gill Sans MT" panose="020B0502020104020203" pitchFamily="34" charset="0"/>
              </a:rPr>
              <a:t>l’utilisation </a:t>
            </a:r>
            <a:r>
              <a:rPr lang="fr-FR" sz="3200" b="0" i="0" u="none" baseline="0" dirty="0">
                <a:latin typeface="Gill Sans MT" panose="020B0502020104020203" pitchFamily="34" charset="0"/>
              </a:rPr>
              <a:t>de </a:t>
            </a:r>
            <a:r>
              <a:rPr lang="fr-FR" sz="3200" b="0" i="0" u="none" baseline="0" dirty="0" smtClean="0">
                <a:latin typeface="Gill Sans MT" panose="020B0502020104020203" pitchFamily="34" charset="0"/>
              </a:rPr>
              <a:t>l’outil</a:t>
            </a:r>
            <a:r>
              <a:rPr lang="fr-FR" sz="3200" b="0" i="0" u="none" baseline="0" dirty="0">
                <a:latin typeface="Gill Sans MT" panose="020B0502020104020203" pitchFamily="34" charset="0"/>
              </a:rPr>
              <a:t> :</a:t>
            </a:r>
          </a:p>
          <a:p>
            <a:pPr marL="1606550" lvl="1" indent="-454025" algn="l" defTabSz="912778" rtl="0">
              <a:lnSpc>
                <a:spcPct val="80000"/>
              </a:lnSpc>
              <a:spcBef>
                <a:spcPts val="1600"/>
              </a:spcBef>
              <a:spcAft>
                <a:spcPct val="0"/>
              </a:spcAft>
              <a:buFont typeface="Wingdings" panose="05000000000000000000" pitchFamily="2" charset="2"/>
              <a:buChar char="ü"/>
            </a:pPr>
            <a:r>
              <a:rPr lang="fr-FR" sz="3200" b="0" i="0" u="none" baseline="0" dirty="0">
                <a:latin typeface="Gill Sans MT" panose="020B0502020104020203" pitchFamily="34" charset="0"/>
              </a:rPr>
              <a:t>Objectifs de </a:t>
            </a:r>
            <a:r>
              <a:rPr lang="fr-FR" sz="3200" b="0" i="0" u="none" baseline="0" dirty="0" smtClean="0">
                <a:latin typeface="Gill Sans MT" panose="020B0502020104020203" pitchFamily="34" charset="0"/>
              </a:rPr>
              <a:t>l’évaluation</a:t>
            </a:r>
            <a:endParaRPr lang="fr-FR" sz="3200" b="0" i="0" u="none" baseline="0" dirty="0">
              <a:latin typeface="Gill Sans MT" panose="020B0502020104020203" pitchFamily="34" charset="0"/>
            </a:endParaRPr>
          </a:p>
          <a:p>
            <a:pPr marL="1606550" lvl="1" indent="-454025" algn="l" defTabSz="912778" rtl="0">
              <a:lnSpc>
                <a:spcPct val="80000"/>
              </a:lnSpc>
              <a:spcBef>
                <a:spcPts val="1600"/>
              </a:spcBef>
              <a:spcAft>
                <a:spcPct val="0"/>
              </a:spcAft>
              <a:buFont typeface="Wingdings" panose="05000000000000000000" pitchFamily="2" charset="2"/>
              <a:buChar char="ü"/>
            </a:pPr>
            <a:r>
              <a:rPr lang="fr-FR" sz="3200" b="0" i="0" u="none" baseline="0" dirty="0">
                <a:latin typeface="Gill Sans MT" panose="020B0502020104020203" pitchFamily="34" charset="0"/>
              </a:rPr>
              <a:t>Historique de </a:t>
            </a:r>
            <a:r>
              <a:rPr lang="fr-FR" sz="3200" b="0" i="0" u="none" baseline="0" dirty="0" smtClean="0">
                <a:latin typeface="Gill Sans MT" panose="020B0502020104020203" pitchFamily="34" charset="0"/>
              </a:rPr>
              <a:t>l’outil </a:t>
            </a:r>
            <a:r>
              <a:rPr lang="fr-FR" sz="3200" b="0" i="0" u="none" baseline="0" dirty="0">
                <a:latin typeface="Gill Sans MT" panose="020B0502020104020203" pitchFamily="34" charset="0"/>
              </a:rPr>
              <a:t>et usage antérieur</a:t>
            </a:r>
          </a:p>
          <a:p>
            <a:pPr marL="1606550" lvl="1" indent="-454025" algn="l" defTabSz="912778" rtl="0">
              <a:lnSpc>
                <a:spcPct val="80000"/>
              </a:lnSpc>
              <a:spcBef>
                <a:spcPts val="1600"/>
              </a:spcBef>
              <a:spcAft>
                <a:spcPct val="0"/>
              </a:spcAft>
              <a:buFont typeface="Wingdings" panose="05000000000000000000" pitchFamily="2" charset="2"/>
              <a:buChar char="ü"/>
            </a:pPr>
            <a:r>
              <a:rPr lang="fr-FR" sz="3200" b="0" i="0" u="none" baseline="0" dirty="0">
                <a:latin typeface="Gill Sans MT" panose="020B0502020104020203" pitchFamily="34" charset="0"/>
              </a:rPr>
              <a:t>Contenu de </a:t>
            </a:r>
            <a:r>
              <a:rPr lang="fr-FR" sz="3200" b="0" i="0" u="none" baseline="0" dirty="0" smtClean="0">
                <a:latin typeface="Gill Sans MT" panose="020B0502020104020203" pitchFamily="34" charset="0"/>
              </a:rPr>
              <a:t>l’outil</a:t>
            </a:r>
            <a:endParaRPr lang="fr-FR" sz="3200" b="0" i="0" u="none" baseline="0" dirty="0">
              <a:latin typeface="Gill Sans MT" panose="020B0502020104020203" pitchFamily="34" charset="0"/>
            </a:endParaRPr>
          </a:p>
          <a:p>
            <a:pPr marL="1606550" lvl="1" indent="-454025" algn="l" defTabSz="912778" rtl="0">
              <a:lnSpc>
                <a:spcPct val="80000"/>
              </a:lnSpc>
              <a:spcBef>
                <a:spcPts val="1600"/>
              </a:spcBef>
              <a:spcAft>
                <a:spcPct val="0"/>
              </a:spcAft>
              <a:buFont typeface="Wingdings" panose="05000000000000000000" pitchFamily="2" charset="2"/>
              <a:buChar char="ü"/>
            </a:pPr>
            <a:r>
              <a:rPr lang="fr-FR" sz="3200" b="0" i="0" u="none" baseline="0" dirty="0">
                <a:latin typeface="Gill Sans MT" panose="020B0502020104020203" pitchFamily="34" charset="0"/>
              </a:rPr>
              <a:t>Nouveautés de la NSCA 2.0</a:t>
            </a:r>
          </a:p>
          <a:p>
            <a:pPr marL="1606550" lvl="1" indent="-454025" algn="l" defTabSz="912778" rtl="0">
              <a:lnSpc>
                <a:spcPct val="80000"/>
              </a:lnSpc>
              <a:spcBef>
                <a:spcPts val="1600"/>
              </a:spcBef>
              <a:spcAft>
                <a:spcPct val="0"/>
              </a:spcAft>
              <a:buFont typeface="Wingdings" panose="05000000000000000000" pitchFamily="2" charset="2"/>
              <a:buChar char="ü"/>
            </a:pPr>
            <a:r>
              <a:rPr lang="fr-FR" sz="3200" b="0" i="0" u="none" baseline="0" dirty="0">
                <a:latin typeface="Gill Sans MT" panose="020B0502020104020203" pitchFamily="34" charset="0"/>
              </a:rPr>
              <a:t>Contributions des parties prenantes</a:t>
            </a:r>
          </a:p>
          <a:p>
            <a:pPr marL="1606550" lvl="1" indent="-454025" algn="l" defTabSz="912778" rtl="0">
              <a:lnSpc>
                <a:spcPct val="80000"/>
              </a:lnSpc>
              <a:spcBef>
                <a:spcPts val="1600"/>
              </a:spcBef>
              <a:spcAft>
                <a:spcPct val="0"/>
              </a:spcAft>
              <a:buFont typeface="Wingdings" panose="05000000000000000000" pitchFamily="2" charset="2"/>
              <a:buChar char="ü"/>
            </a:pPr>
            <a:r>
              <a:rPr lang="fr-FR" sz="3200" b="0" i="0" u="none" baseline="0" dirty="0">
                <a:latin typeface="Gill Sans MT" panose="020B0502020104020203" pitchFamily="34" charset="0"/>
              </a:rPr>
              <a:t>Étendue et limites</a:t>
            </a:r>
          </a:p>
          <a:p>
            <a:pPr defTabSz="912778" rtl="0">
              <a:lnSpc>
                <a:spcPct val="80000"/>
              </a:lnSpc>
            </a:pPr>
            <a:endParaRPr lang="fr-FR" altLang="en-US" sz="2000" dirty="0">
              <a:solidFill>
                <a:srgbClr val="FF0000"/>
              </a:solidFill>
              <a:latin typeface="Gill Sans MT" panose="020B0502020104020203" pitchFamily="34" charset="0"/>
              <a:cs typeface="Gill Sans MT" panose="020B0502020104020203" pitchFamily="34" charset="0"/>
            </a:endParaRPr>
          </a:p>
          <a:p>
            <a:pPr marL="741334" lvl="1" indent="-284152" defTabSz="912778" rtl="0">
              <a:lnSpc>
                <a:spcPct val="80000"/>
              </a:lnSpc>
            </a:pPr>
            <a:endParaRPr lang="fr-FR" altLang="en-US" sz="1700" dirty="0">
              <a:latin typeface="Gill Sans MT" panose="020B0502020104020203" pitchFamily="34" charset="0"/>
              <a:cs typeface="Gill Sans MT" panose="020B0502020104020203" pitchFamily="34" charset="0"/>
            </a:endParaRPr>
          </a:p>
          <a:p>
            <a:pPr marL="741334" lvl="1" indent="-284152" defTabSz="912778" rtl="0">
              <a:lnSpc>
                <a:spcPct val="80000"/>
              </a:lnSpc>
            </a:pPr>
            <a:endParaRPr lang="fr-FR" altLang="en-US" sz="1700" dirty="0">
              <a:latin typeface="Gill Sans MT" panose="020B0502020104020203" pitchFamily="34" charset="0"/>
              <a:cs typeface="Gill Sans MT" panose="020B0502020104020203" pitchFamily="34" charset="0"/>
            </a:endParaRPr>
          </a:p>
          <a:p>
            <a:pPr marL="741334" lvl="1" indent="-284152" defTabSz="912778" rtl="0">
              <a:lnSpc>
                <a:spcPct val="80000"/>
              </a:lnSpc>
            </a:pPr>
            <a:endParaRPr lang="fr-FR" altLang="en-US" sz="1700" dirty="0">
              <a:latin typeface="Gill Sans MT" panose="020B0502020104020203" pitchFamily="34" charset="0"/>
              <a:cs typeface="Gill Sans MT" panose="020B0502020104020203" pitchFamily="34" charset="0"/>
            </a:endParaRPr>
          </a:p>
          <a:p>
            <a:pPr marL="741334" lvl="1" indent="-284152" algn="l" defTabSz="912778" rtl="0">
              <a:lnSpc>
                <a:spcPct val="80000"/>
              </a:lnSpc>
              <a:spcBef>
                <a:spcPct val="20000"/>
              </a:spcBef>
              <a:spcAft>
                <a:spcPct val="0"/>
              </a:spcAft>
            </a:pPr>
            <a:endParaRPr lang="fr-FR" altLang="en-US" sz="2399"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xmlns="" id="{4F04F762-D734-4819-A187-20227253EAFD}"/>
              </a:ext>
            </a:extLst>
          </p:cNvPr>
          <p:cNvSpPr>
            <a:spLocks noGrp="1"/>
          </p:cNvSpPr>
          <p:nvPr>
            <p:ph type="dt" sz="quarter" idx="10"/>
          </p:nvPr>
        </p:nvSpPr>
        <p:spPr bwMode="auto">
          <a:xfrm>
            <a:off x="261908" y="643264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rtl="0"/>
            <a:fld id="{7770DE6A-AFAE-4BA9-AAB3-9755F28EB553}" type="datetime1">
              <a:rPr lang="en-US" sz="601">
                <a:solidFill>
                  <a:srgbClr val="635C5B"/>
                </a:solidFill>
                <a:latin typeface="Gill Sans MT" panose="020B0502020104020203" pitchFamily="34" charset="0"/>
              </a:rPr>
              <a:pPr algn="l" rtl="0"/>
              <a:t>4/18/2019</a:t>
            </a:fld>
            <a:endParaRPr lang="fr-FR" altLang="en-US" sz="601" dirty="0">
              <a:solidFill>
                <a:srgbClr val="635C5B"/>
              </a:solidFill>
              <a:latin typeface="Gill Sans MT" panose="020B0502020104020203" pitchFamily="34" charset="0"/>
            </a:endParaRPr>
          </a:p>
        </p:txBody>
      </p:sp>
      <p:sp>
        <p:nvSpPr>
          <p:cNvPr id="45061" name="Slide Number Placeholder 5">
            <a:extLst>
              <a:ext uri="{FF2B5EF4-FFF2-40B4-BE49-F238E27FC236}">
                <a16:creationId xmlns:a16="http://schemas.microsoft.com/office/drawing/2014/main" xmlns="" id="{8A604343-BCC3-45E1-BE80-F1DD43D3500B}"/>
              </a:ext>
            </a:extLst>
          </p:cNvPr>
          <p:cNvSpPr>
            <a:spLocks noGrp="1"/>
          </p:cNvSpPr>
          <p:nvPr>
            <p:ph type="sldNum" sz="quarter" idx="12"/>
          </p:nvPr>
        </p:nvSpPr>
        <p:spPr bwMode="auto">
          <a:xfrm>
            <a:off x="8382000" y="484999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rtl="0"/>
            <a:fld id="{E139EB3F-7CF1-4F22-A49A-8E1E0EE6AB37}" type="slidenum">
              <a:rPr sz="601">
                <a:solidFill>
                  <a:srgbClr val="635C5B"/>
                </a:solidFill>
                <a:latin typeface="Gill Sans MT" panose="020B0502020104020203" pitchFamily="34" charset="0"/>
              </a:rPr>
              <a:pPr/>
              <a:t>2</a:t>
            </a:fld>
            <a:endParaRPr lang="fr-FR" altLang="en-US" sz="601" dirty="0">
              <a:solidFill>
                <a:srgbClr val="635C5B"/>
              </a:solidFill>
              <a:latin typeface="Gill Sans MT" panose="020B0502020104020203" pitchFamily="34" charset="0"/>
            </a:endParaRPr>
          </a:p>
        </p:txBody>
      </p:sp>
    </p:spTree>
    <p:custDataLst>
      <p:tags r:id="rId1"/>
    </p:custDataLst>
    <p:extLst>
      <p:ext uri="{BB962C8B-B14F-4D97-AF65-F5344CB8AC3E}">
        <p14:creationId xmlns:p14="http://schemas.microsoft.com/office/powerpoint/2010/main" val="14048928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Title 1">
            <a:extLst>
              <a:ext uri="{FF2B5EF4-FFF2-40B4-BE49-F238E27FC236}">
                <a16:creationId xmlns:a16="http://schemas.microsoft.com/office/drawing/2014/main" xmlns="" id="{829BC086-28E7-4967-969E-060E47ABE646}"/>
              </a:ext>
            </a:extLst>
          </p:cNvPr>
          <p:cNvSpPr>
            <a:spLocks noGrp="1"/>
          </p:cNvSpPr>
          <p:nvPr>
            <p:ph type="ctrTitle"/>
          </p:nvPr>
        </p:nvSpPr>
        <p:spPr>
          <a:xfrm>
            <a:off x="836123" y="257471"/>
            <a:ext cx="9372600" cy="620458"/>
          </a:xfrm>
        </p:spPr>
        <p:txBody>
          <a:bodyPr/>
          <a:lstStyle/>
          <a:p>
            <a:pPr rtl="0">
              <a:defRPr/>
            </a:pPr>
            <a:r>
              <a:rPr lang="fr-FR" sz="3200" b="1" i="0" u="none" baseline="0">
                <a:solidFill>
                  <a:srgbClr val="C00000"/>
                </a:solidFill>
                <a:latin typeface="Arial" charset="0"/>
              </a:rPr>
              <a:t>Objectifs</a:t>
            </a:r>
          </a:p>
        </p:txBody>
      </p:sp>
      <p:sp>
        <p:nvSpPr>
          <p:cNvPr id="3" name="Subtitle 2">
            <a:extLst>
              <a:ext uri="{FF2B5EF4-FFF2-40B4-BE49-F238E27FC236}">
                <a16:creationId xmlns:a16="http://schemas.microsoft.com/office/drawing/2014/main" xmlns="" id="{F62CB67A-423F-4F0A-BA8E-1E5623F3CB6F}"/>
              </a:ext>
            </a:extLst>
          </p:cNvPr>
          <p:cNvSpPr>
            <a:spLocks noGrp="1"/>
          </p:cNvSpPr>
          <p:nvPr>
            <p:ph type="subTitle" idx="1"/>
          </p:nvPr>
        </p:nvSpPr>
        <p:spPr>
          <a:xfrm>
            <a:off x="261907" y="1147997"/>
            <a:ext cx="11668186" cy="5760720"/>
          </a:xfrm>
        </p:spPr>
        <p:txBody>
          <a:bodyPr>
            <a:normAutofit/>
          </a:bodyPr>
          <a:lstStyle/>
          <a:p>
            <a:pPr marL="457182" lvl="1" algn="l" defTabSz="912778" rtl="0">
              <a:lnSpc>
                <a:spcPct val="80000"/>
              </a:lnSpc>
              <a:spcBef>
                <a:spcPct val="20000"/>
              </a:spcBef>
              <a:spcAft>
                <a:spcPct val="0"/>
              </a:spcAft>
            </a:pPr>
            <a:r>
              <a:rPr lang="fr-FR" sz="2800" b="1" i="0" u="none" baseline="0" dirty="0">
                <a:solidFill>
                  <a:srgbClr val="C00000"/>
                </a:solidFill>
                <a:latin typeface="Gill Sans MT" panose="020B0502020104020203" pitchFamily="34" charset="0"/>
                <a:cs typeface="Gill Sans MT" panose="020B0502020104020203" pitchFamily="34" charset="0"/>
              </a:rPr>
              <a:t>Objectif principal</a:t>
            </a:r>
          </a:p>
          <a:p>
            <a:pPr marL="457182" lvl="1" algn="l" defTabSz="912778" rtl="0">
              <a:lnSpc>
                <a:spcPct val="80000"/>
              </a:lnSpc>
              <a:spcBef>
                <a:spcPct val="20000"/>
              </a:spcBef>
              <a:spcAft>
                <a:spcPct val="0"/>
              </a:spcAft>
            </a:pPr>
            <a:r>
              <a:rPr lang="fr-FR" sz="2400" b="0" i="0" u="none" baseline="0" dirty="0">
                <a:latin typeface="Gill Sans MT" panose="020B0502020104020203" pitchFamily="34" charset="0"/>
              </a:rPr>
              <a:t>Documenter et orienter les investissements du pays et des bailleurs de fonds dans la chaîne </a:t>
            </a:r>
            <a:r>
              <a:rPr lang="fr-FR" sz="2400" b="0" i="0" u="none" baseline="0" dirty="0" smtClean="0">
                <a:latin typeface="Gill Sans MT" panose="020B0502020104020203" pitchFamily="34" charset="0"/>
              </a:rPr>
              <a:t>d’approvisionnement</a:t>
            </a:r>
            <a:r>
              <a:rPr lang="fr-FR" sz="2400" b="0" i="0" u="none" baseline="0" dirty="0">
                <a:latin typeface="Gill Sans MT" panose="020B0502020104020203" pitchFamily="34" charset="0"/>
              </a:rPr>
              <a:t>. Identifier et hiérarchiser les points </a:t>
            </a:r>
            <a:r>
              <a:rPr lang="fr-FR" sz="2400" b="0" i="0" u="none" baseline="0" dirty="0" err="1">
                <a:latin typeface="Gill Sans MT" panose="020B0502020104020203" pitchFamily="34" charset="0"/>
              </a:rPr>
              <a:t>sous-performants</a:t>
            </a:r>
            <a:r>
              <a:rPr lang="fr-FR" sz="2400" b="0" i="0" u="none" baseline="0" dirty="0">
                <a:latin typeface="Gill Sans MT" panose="020B0502020104020203" pitchFamily="34" charset="0"/>
              </a:rPr>
              <a:t> de la chaîne </a:t>
            </a:r>
            <a:r>
              <a:rPr lang="fr-FR" sz="2400" b="0" i="0" u="none" baseline="0" dirty="0" smtClean="0">
                <a:latin typeface="Gill Sans MT" panose="020B0502020104020203" pitchFamily="34" charset="0"/>
              </a:rPr>
              <a:t>d’approvisionnement </a:t>
            </a:r>
            <a:r>
              <a:rPr lang="fr-FR" sz="2400" b="0" i="0" u="none" baseline="0" dirty="0">
                <a:latin typeface="Gill Sans MT" panose="020B0502020104020203" pitchFamily="34" charset="0"/>
              </a:rPr>
              <a:t>de la santé [publique]. Suivre </a:t>
            </a:r>
            <a:r>
              <a:rPr lang="fr-FR" sz="2400" b="0" i="0" u="none" baseline="0" dirty="0" smtClean="0">
                <a:latin typeface="Gill Sans MT" panose="020B0502020104020203" pitchFamily="34" charset="0"/>
              </a:rPr>
              <a:t>l’impact </a:t>
            </a:r>
            <a:r>
              <a:rPr lang="fr-FR" sz="2400" b="0" i="0" u="none" baseline="0" dirty="0">
                <a:latin typeface="Gill Sans MT" panose="020B0502020104020203" pitchFamily="34" charset="0"/>
              </a:rPr>
              <a:t>des actions et/ou des objectifs </a:t>
            </a:r>
            <a:r>
              <a:rPr lang="fr-FR" sz="2400" b="0" i="0" u="none" baseline="0" dirty="0" smtClean="0">
                <a:latin typeface="Gill Sans MT" panose="020B0502020104020203" pitchFamily="34" charset="0"/>
              </a:rPr>
              <a:t>d’investissement </a:t>
            </a:r>
            <a:r>
              <a:rPr lang="fr-FR" sz="2400" b="0" i="0" u="none" baseline="0" dirty="0">
                <a:latin typeface="Gill Sans MT" panose="020B0502020104020203" pitchFamily="34" charset="0"/>
              </a:rPr>
              <a:t>destinés à améliorer la chaîne </a:t>
            </a:r>
            <a:r>
              <a:rPr lang="fr-FR" sz="2400" b="0" i="0" u="none" baseline="0" dirty="0" smtClean="0">
                <a:latin typeface="Gill Sans MT" panose="020B0502020104020203" pitchFamily="34" charset="0"/>
              </a:rPr>
              <a:t>d’approvisionnement </a:t>
            </a:r>
            <a:r>
              <a:rPr lang="fr-FR" sz="2400" b="0" i="0" u="none" baseline="0" dirty="0">
                <a:latin typeface="Gill Sans MT" panose="020B0502020104020203" pitchFamily="34" charset="0"/>
              </a:rPr>
              <a:t>lors des évaluations.</a:t>
            </a:r>
          </a:p>
          <a:p>
            <a:pPr marL="454025" algn="l" rtl="0">
              <a:defRPr/>
            </a:pPr>
            <a:r>
              <a:rPr lang="fr-FR" sz="2800" b="1" i="0" u="none" baseline="0" dirty="0">
                <a:latin typeface="Gill Sans MT" panose="020B0502020104020203" pitchFamily="34" charset="0"/>
              </a:rPr>
              <a:t>Objectifs secondaires</a:t>
            </a:r>
            <a:endParaRPr lang="fr-FR" sz="2800" dirty="0">
              <a:latin typeface="Gill Sans MT" panose="020B0502020104020203" pitchFamily="34" charset="0"/>
            </a:endParaRPr>
          </a:p>
          <a:p>
            <a:pPr marL="933450" indent="-457200" algn="l" rtl="0">
              <a:buFont typeface="Wingdings" panose="05000000000000000000" pitchFamily="2" charset="2"/>
              <a:buChar char="ü"/>
              <a:defRPr/>
            </a:pPr>
            <a:r>
              <a:rPr lang="fr-FR" b="0" i="0" u="none" baseline="0" dirty="0">
                <a:latin typeface="Gill Sans MT" panose="020B0502020104020203" pitchFamily="34" charset="0"/>
              </a:rPr>
              <a:t>Mesurer les performances et les capacités de la chaîne </a:t>
            </a:r>
            <a:r>
              <a:rPr lang="fr-FR" b="0" i="0" u="none" baseline="0" dirty="0" smtClean="0">
                <a:latin typeface="Gill Sans MT" panose="020B0502020104020203" pitchFamily="34" charset="0"/>
              </a:rPr>
              <a:t>d’approvisionnement</a:t>
            </a:r>
            <a:r>
              <a:rPr lang="fr-FR" b="0" i="0" u="none" baseline="0" dirty="0">
                <a:latin typeface="Gill Sans MT" panose="020B0502020104020203" pitchFamily="34" charset="0"/>
              </a:rPr>
              <a:t>. Identifier les goulots </a:t>
            </a:r>
            <a:r>
              <a:rPr lang="fr-FR" b="0" i="0" u="none" baseline="0" dirty="0" smtClean="0">
                <a:latin typeface="Gill Sans MT" panose="020B0502020104020203" pitchFamily="34" charset="0"/>
              </a:rPr>
              <a:t>d’étranglement </a:t>
            </a:r>
            <a:r>
              <a:rPr lang="fr-FR" b="0" i="0" u="none" baseline="0" dirty="0">
                <a:latin typeface="Gill Sans MT" panose="020B0502020104020203" pitchFamily="34" charset="0"/>
              </a:rPr>
              <a:t>et les lacunes de la chaîne </a:t>
            </a:r>
            <a:r>
              <a:rPr lang="fr-FR" b="0" i="0" u="none" baseline="0" dirty="0" smtClean="0">
                <a:latin typeface="Gill Sans MT" panose="020B0502020104020203" pitchFamily="34" charset="0"/>
              </a:rPr>
              <a:t>d’approvisionnement</a:t>
            </a:r>
            <a:r>
              <a:rPr lang="fr-FR" b="0" i="0" u="none" baseline="0" dirty="0">
                <a:latin typeface="Gill Sans MT" panose="020B0502020104020203" pitchFamily="34" charset="0"/>
              </a:rPr>
              <a:t>. Suivre les progrès dans le temps et par rapport aux objectifs des indicateurs de performance nationaux. </a:t>
            </a:r>
          </a:p>
          <a:p>
            <a:pPr marL="933450" indent="-457200" algn="l" rtl="0">
              <a:buFont typeface="Wingdings" panose="05000000000000000000" pitchFamily="2" charset="2"/>
              <a:buChar char="ü"/>
              <a:defRPr/>
            </a:pPr>
            <a:r>
              <a:rPr lang="fr-FR" b="0" i="0" u="none" baseline="0" dirty="0">
                <a:latin typeface="Gill Sans MT" panose="020B0502020104020203" pitchFamily="34" charset="0"/>
              </a:rPr>
              <a:t>Étayer la planification stratégique et les processus de gestion des performances nationaux. Éclairer les politiques et décisions relatives à la chaîne </a:t>
            </a:r>
            <a:r>
              <a:rPr lang="fr-FR" b="0" i="0" u="none" baseline="0" dirty="0" smtClean="0">
                <a:latin typeface="Gill Sans MT" panose="020B0502020104020203" pitchFamily="34" charset="0"/>
              </a:rPr>
              <a:t>d’approvisionnement </a:t>
            </a:r>
            <a:r>
              <a:rPr lang="fr-FR" b="0" i="0" u="none" baseline="0" dirty="0">
                <a:latin typeface="Gill Sans MT" panose="020B0502020104020203" pitchFamily="34" charset="0"/>
              </a:rPr>
              <a:t>nationale avec des données basées sur des mesures et des analyses largement acceptées.</a:t>
            </a:r>
            <a:endParaRPr lang="fr-FR" dirty="0">
              <a:solidFill>
                <a:srgbClr val="C00000"/>
              </a:solidFill>
              <a:latin typeface="Gill Sans MT" panose="020B0502020104020203" pitchFamily="34" charset="0"/>
            </a:endParaRPr>
          </a:p>
          <a:p>
            <a:pPr defTabSz="912778" rtl="0">
              <a:lnSpc>
                <a:spcPct val="80000"/>
              </a:lnSpc>
            </a:pPr>
            <a:endParaRPr lang="fr-FR" altLang="en-US" sz="1800" dirty="0">
              <a:solidFill>
                <a:srgbClr val="FF0000"/>
              </a:solidFill>
              <a:latin typeface="Gill Sans MT" panose="020B0502020104020203" pitchFamily="34" charset="0"/>
              <a:cs typeface="Gill Sans MT" panose="020B0502020104020203" pitchFamily="34" charset="0"/>
            </a:endParaRPr>
          </a:p>
          <a:p>
            <a:pPr marL="741334" lvl="1" indent="-284152" defTabSz="912778" rtl="0">
              <a:lnSpc>
                <a:spcPct val="80000"/>
              </a:lnSpc>
            </a:pPr>
            <a:endParaRPr lang="fr-FR" altLang="en-US" sz="1400" dirty="0">
              <a:latin typeface="Gill Sans MT" panose="020B0502020104020203" pitchFamily="34" charset="0"/>
              <a:cs typeface="Gill Sans MT" panose="020B0502020104020203" pitchFamily="34" charset="0"/>
            </a:endParaRPr>
          </a:p>
          <a:p>
            <a:pPr marL="741334" lvl="1" indent="-284152" defTabSz="912778" rtl="0">
              <a:lnSpc>
                <a:spcPct val="80000"/>
              </a:lnSpc>
            </a:pPr>
            <a:endParaRPr lang="fr-FR" altLang="en-US" sz="1400" dirty="0">
              <a:latin typeface="Gill Sans MT" panose="020B0502020104020203" pitchFamily="34" charset="0"/>
              <a:cs typeface="Gill Sans MT" panose="020B0502020104020203" pitchFamily="34" charset="0"/>
            </a:endParaRPr>
          </a:p>
          <a:p>
            <a:pPr marL="741334" lvl="1" indent="-284152" defTabSz="912778" rtl="0">
              <a:lnSpc>
                <a:spcPct val="80000"/>
              </a:lnSpc>
            </a:pPr>
            <a:endParaRPr lang="fr-FR" altLang="en-US" sz="1400" dirty="0">
              <a:latin typeface="Gill Sans MT" panose="020B0502020104020203" pitchFamily="34" charset="0"/>
              <a:cs typeface="Gill Sans MT" panose="020B0502020104020203" pitchFamily="34" charset="0"/>
            </a:endParaRPr>
          </a:p>
          <a:p>
            <a:pPr marL="741334" lvl="1" indent="-284152" algn="l" defTabSz="912778" rtl="0">
              <a:lnSpc>
                <a:spcPct val="80000"/>
              </a:lnSpc>
              <a:spcBef>
                <a:spcPct val="20000"/>
              </a:spcBef>
              <a:spcAft>
                <a:spcPct val="0"/>
              </a:spcAft>
            </a:pPr>
            <a:endParaRPr lang="fr-FR" altLang="en-US" dirty="0">
              <a:solidFill>
                <a:srgbClr val="000000"/>
              </a:solidFill>
              <a:latin typeface="Gill Sans MT" panose="020B0502020104020203" pitchFamily="34" charset="0"/>
              <a:cs typeface="Gill Sans MT" panose="020B0502020104020203" pitchFamily="34" charset="0"/>
            </a:endParaRPr>
          </a:p>
        </p:txBody>
      </p:sp>
      <p:sp>
        <p:nvSpPr>
          <p:cNvPr id="45059" name="Date Placeholder 3">
            <a:extLst>
              <a:ext uri="{FF2B5EF4-FFF2-40B4-BE49-F238E27FC236}">
                <a16:creationId xmlns:a16="http://schemas.microsoft.com/office/drawing/2014/main" xmlns="" id="{4F04F762-D734-4819-A187-20227253EAFD}"/>
              </a:ext>
            </a:extLst>
          </p:cNvPr>
          <p:cNvSpPr>
            <a:spLocks noGrp="1"/>
          </p:cNvSpPr>
          <p:nvPr>
            <p:ph type="dt" sz="quarter" idx="10"/>
          </p:nvPr>
        </p:nvSpPr>
        <p:spPr bwMode="auto">
          <a:xfrm>
            <a:off x="261908" y="643264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l" rtl="0"/>
            <a:fld id="{7770DE6A-AFAE-4BA9-AAB3-9755F28EB553}" type="datetime1">
              <a:rPr lang="en-US" sz="601">
                <a:solidFill>
                  <a:srgbClr val="635C5B"/>
                </a:solidFill>
                <a:latin typeface="Gill Sans MT" panose="020B0502020104020203" pitchFamily="34" charset="0"/>
              </a:rPr>
              <a:pPr algn="l" rtl="0"/>
              <a:t>4/18/2019</a:t>
            </a:fld>
            <a:endParaRPr lang="fr-FR" altLang="en-US" sz="601" dirty="0">
              <a:solidFill>
                <a:srgbClr val="635C5B"/>
              </a:solidFill>
              <a:latin typeface="Gill Sans MT" panose="020B0502020104020203" pitchFamily="34" charset="0"/>
            </a:endParaRPr>
          </a:p>
        </p:txBody>
      </p:sp>
      <p:sp>
        <p:nvSpPr>
          <p:cNvPr id="45061" name="Slide Number Placeholder 5">
            <a:extLst>
              <a:ext uri="{FF2B5EF4-FFF2-40B4-BE49-F238E27FC236}">
                <a16:creationId xmlns:a16="http://schemas.microsoft.com/office/drawing/2014/main" xmlns="" id="{8A604343-BCC3-45E1-BE80-F1DD43D3500B}"/>
              </a:ext>
            </a:extLst>
          </p:cNvPr>
          <p:cNvSpPr>
            <a:spLocks noGrp="1"/>
          </p:cNvSpPr>
          <p:nvPr>
            <p:ph type="sldNum" sz="quarter" idx="12"/>
          </p:nvPr>
        </p:nvSpPr>
        <p:spPr bwMode="auto">
          <a:xfrm>
            <a:off x="8382000" y="4849993"/>
            <a:ext cx="2133600" cy="214577"/>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2800">
                <a:solidFill>
                  <a:schemeClr val="tx1"/>
                </a:solidFill>
                <a:latin typeface="Arial" panose="020B0604020202020204" pitchFamily="34" charset="0"/>
              </a:defRPr>
            </a:lvl1pPr>
            <a:lvl2pPr marL="741334" indent="-284152">
              <a:defRPr sz="2800">
                <a:solidFill>
                  <a:schemeClr val="tx1"/>
                </a:solidFill>
                <a:latin typeface="Arial" panose="020B0604020202020204" pitchFamily="34" charset="0"/>
              </a:defRPr>
            </a:lvl2pPr>
            <a:lvl3pPr marL="1141368" indent="-227004">
              <a:defRPr sz="2800">
                <a:solidFill>
                  <a:schemeClr val="tx1"/>
                </a:solidFill>
                <a:latin typeface="Arial" panose="020B0604020202020204" pitchFamily="34" charset="0"/>
              </a:defRPr>
            </a:lvl3pPr>
            <a:lvl4pPr marL="1598550" indent="-227004">
              <a:defRPr sz="2800">
                <a:solidFill>
                  <a:schemeClr val="tx1"/>
                </a:solidFill>
                <a:latin typeface="Arial" panose="020B0604020202020204" pitchFamily="34" charset="0"/>
              </a:defRPr>
            </a:lvl4pPr>
            <a:lvl5pPr marL="2055734" indent="-227004">
              <a:defRPr sz="2800">
                <a:solidFill>
                  <a:schemeClr val="tx1"/>
                </a:solidFill>
                <a:latin typeface="Arial" panose="020B0604020202020204" pitchFamily="34" charset="0"/>
              </a:defRPr>
            </a:lvl5pPr>
            <a:lvl6pPr marL="2512916" indent="-227004" eaLnBrk="0" fontAlgn="base" hangingPunct="0">
              <a:spcBef>
                <a:spcPct val="0"/>
              </a:spcBef>
              <a:spcAft>
                <a:spcPct val="0"/>
              </a:spcAft>
              <a:defRPr sz="2800">
                <a:solidFill>
                  <a:schemeClr val="tx1"/>
                </a:solidFill>
                <a:latin typeface="Arial" panose="020B0604020202020204" pitchFamily="34" charset="0"/>
              </a:defRPr>
            </a:lvl6pPr>
            <a:lvl7pPr marL="2970098" indent="-227004" eaLnBrk="0" fontAlgn="base" hangingPunct="0">
              <a:spcBef>
                <a:spcPct val="0"/>
              </a:spcBef>
              <a:spcAft>
                <a:spcPct val="0"/>
              </a:spcAft>
              <a:defRPr sz="2800">
                <a:solidFill>
                  <a:schemeClr val="tx1"/>
                </a:solidFill>
                <a:latin typeface="Arial" panose="020B0604020202020204" pitchFamily="34" charset="0"/>
              </a:defRPr>
            </a:lvl7pPr>
            <a:lvl8pPr marL="3427280" indent="-227004" eaLnBrk="0" fontAlgn="base" hangingPunct="0">
              <a:spcBef>
                <a:spcPct val="0"/>
              </a:spcBef>
              <a:spcAft>
                <a:spcPct val="0"/>
              </a:spcAft>
              <a:defRPr sz="2800">
                <a:solidFill>
                  <a:schemeClr val="tx1"/>
                </a:solidFill>
                <a:latin typeface="Arial" panose="020B0604020202020204" pitchFamily="34" charset="0"/>
              </a:defRPr>
            </a:lvl8pPr>
            <a:lvl9pPr marL="3884462" indent="-227004" eaLnBrk="0" fontAlgn="base" hangingPunct="0">
              <a:spcBef>
                <a:spcPct val="0"/>
              </a:spcBef>
              <a:spcAft>
                <a:spcPct val="0"/>
              </a:spcAft>
              <a:defRPr sz="2800">
                <a:solidFill>
                  <a:schemeClr val="tx1"/>
                </a:solidFill>
                <a:latin typeface="Arial" panose="020B0604020202020204" pitchFamily="34" charset="0"/>
              </a:defRPr>
            </a:lvl9pPr>
          </a:lstStyle>
          <a:p>
            <a:pPr algn="r" rtl="0"/>
            <a:fld id="{E139EB3F-7CF1-4F22-A49A-8E1E0EE6AB37}" type="slidenum">
              <a:rPr sz="601">
                <a:solidFill>
                  <a:srgbClr val="635C5B"/>
                </a:solidFill>
                <a:latin typeface="Gill Sans MT" panose="020B0502020104020203" pitchFamily="34" charset="0"/>
              </a:rPr>
              <a:pPr/>
              <a:t>3</a:t>
            </a:fld>
            <a:endParaRPr lang="fr-FR" altLang="en-US" sz="601" dirty="0">
              <a:solidFill>
                <a:srgbClr val="635C5B"/>
              </a:solidFill>
              <a:latin typeface="Gill Sans MT" panose="020B0502020104020203" pitchFamily="34" charset="0"/>
            </a:endParaRPr>
          </a:p>
        </p:txBody>
      </p:sp>
    </p:spTree>
    <p:custDataLst>
      <p:tags r:id="rId1"/>
    </p:custDataLst>
    <p:extLst>
      <p:ext uri="{BB962C8B-B14F-4D97-AF65-F5344CB8AC3E}">
        <p14:creationId xmlns:p14="http://schemas.microsoft.com/office/powerpoint/2010/main" val="196829836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365126"/>
            <a:ext cx="10515600" cy="971306"/>
          </a:xfrm>
        </p:spPr>
        <p:txBody>
          <a:bodyPr>
            <a:normAutofit/>
          </a:bodyPr>
          <a:lstStyle/>
          <a:p>
            <a:pPr algn="ctr"/>
            <a:r>
              <a:rPr lang="fr-FR" sz="3200" b="1" i="0" u="none" baseline="0" dirty="0">
                <a:solidFill>
                  <a:srgbClr val="C00000"/>
                </a:solidFill>
                <a:latin typeface="Arial" charset="0"/>
                <a:ea typeface="Arial" charset="0"/>
                <a:cs typeface="Arial" charset="0"/>
              </a:rPr>
              <a:t>Bref historique de </a:t>
            </a:r>
            <a:r>
              <a:rPr lang="fr-FR" sz="3200" b="1" dirty="0" smtClean="0">
                <a:solidFill>
                  <a:srgbClr val="C00000"/>
                </a:solidFill>
                <a:latin typeface="Arial" charset="0"/>
                <a:ea typeface="Arial" charset="0"/>
                <a:cs typeface="Arial" charset="0"/>
              </a:rPr>
              <a:t>l’évaluation </a:t>
            </a:r>
            <a:r>
              <a:rPr lang="fr-FR" sz="3200" b="1" i="0" u="none" baseline="0" dirty="0">
                <a:solidFill>
                  <a:srgbClr val="C00000"/>
                </a:solidFill>
                <a:latin typeface="Arial" charset="0"/>
                <a:ea typeface="Arial" charset="0"/>
                <a:cs typeface="Arial" charset="0"/>
              </a:rPr>
              <a:t>NSCA</a:t>
            </a:r>
          </a:p>
        </p:txBody>
      </p:sp>
      <p:sp>
        <p:nvSpPr>
          <p:cNvPr id="3" name="Content Placeholder 2"/>
          <p:cNvSpPr>
            <a:spLocks noGrp="1"/>
          </p:cNvSpPr>
          <p:nvPr>
            <p:ph idx="1"/>
          </p:nvPr>
        </p:nvSpPr>
        <p:spPr>
          <a:xfrm>
            <a:off x="838200" y="1336432"/>
            <a:ext cx="11120120" cy="5455065"/>
          </a:xfrm>
        </p:spPr>
        <p:txBody>
          <a:bodyPr>
            <a:normAutofit lnSpcReduction="10000"/>
          </a:bodyPr>
          <a:lstStyle/>
          <a:p>
            <a:pPr algn="l" rtl="0">
              <a:buFont typeface="Wingdings" panose="05000000000000000000" pitchFamily="2" charset="2"/>
              <a:buChar char="ü"/>
            </a:pPr>
            <a:r>
              <a:rPr lang="fr-FR" b="0" i="0" u="none" baseline="0" dirty="0">
                <a:latin typeface="Gill Sans MT" panose="020B0502020104020203" pitchFamily="34" charset="0"/>
              </a:rPr>
              <a:t>Élaborée entre 2010 et 2012 à la demande de </a:t>
            </a:r>
            <a:r>
              <a:rPr lang="fr-FR" b="0" i="0" u="none" baseline="0" dirty="0" smtClean="0">
                <a:latin typeface="Gill Sans MT" panose="020B0502020104020203" pitchFamily="34" charset="0"/>
              </a:rPr>
              <a:t>l’USAID </a:t>
            </a:r>
            <a:r>
              <a:rPr lang="fr-FR" b="0" i="0" u="none" baseline="0" dirty="0">
                <a:latin typeface="Gill Sans MT" panose="020B0502020104020203" pitchFamily="34" charset="0"/>
              </a:rPr>
              <a:t>grâce au </a:t>
            </a:r>
            <a:r>
              <a:rPr lang="fr-FR" b="0" i="0" u="none" baseline="0" dirty="0" smtClean="0">
                <a:latin typeface="Gill Sans MT" panose="020B0502020104020203" pitchFamily="34" charset="0"/>
              </a:rPr>
              <a:t>projet </a:t>
            </a:r>
            <a:r>
              <a:rPr lang="fr-FR" b="0" i="0" u="none" baseline="0" dirty="0">
                <a:latin typeface="Gill Sans MT" panose="020B0502020104020203" pitchFamily="34" charset="0"/>
              </a:rPr>
              <a:t>financé par le PEPFAR relatif au système de gestion de la chaîne </a:t>
            </a:r>
            <a:r>
              <a:rPr lang="fr-FR" b="0" i="0" u="none" baseline="0" dirty="0" smtClean="0">
                <a:latin typeface="Gill Sans MT" panose="020B0502020104020203" pitchFamily="34" charset="0"/>
              </a:rPr>
              <a:t>d’approvisionnement </a:t>
            </a:r>
            <a:r>
              <a:rPr lang="fr-FR" b="0" i="0" u="none" baseline="0" dirty="0">
                <a:latin typeface="Gill Sans MT" panose="020B0502020104020203" pitchFamily="34" charset="0"/>
              </a:rPr>
              <a:t>(SCMS).</a:t>
            </a:r>
          </a:p>
          <a:p>
            <a:pPr algn="l" rtl="0">
              <a:buFont typeface="Wingdings" panose="05000000000000000000" pitchFamily="2" charset="2"/>
              <a:buChar char="ü"/>
            </a:pPr>
            <a:endParaRPr lang="fr-FR" sz="1100" dirty="0">
              <a:latin typeface="Gill Sans MT" panose="020B0502020104020203" pitchFamily="34" charset="0"/>
            </a:endParaRPr>
          </a:p>
          <a:p>
            <a:pPr algn="l" rtl="0">
              <a:buFont typeface="Wingdings" panose="05000000000000000000" pitchFamily="2" charset="2"/>
              <a:buChar char="ü"/>
            </a:pPr>
            <a:r>
              <a:rPr lang="fr-FR" b="0" i="0" u="none" baseline="0" dirty="0" smtClean="0">
                <a:effectLst/>
                <a:latin typeface="Gill Sans MT" panose="020B0502020104020203" pitchFamily="34" charset="0"/>
              </a:rPr>
              <a:t>D’abord </a:t>
            </a:r>
            <a:r>
              <a:rPr lang="fr-FR" b="0" i="0" u="none" baseline="0" dirty="0">
                <a:effectLst/>
                <a:latin typeface="Gill Sans MT" panose="020B0502020104020203" pitchFamily="34" charset="0"/>
              </a:rPr>
              <a:t>centrée sur les KPI pour obtenir une seule note relative </a:t>
            </a:r>
            <a:r>
              <a:rPr lang="fr-FR" b="0" i="0" u="none" baseline="0" dirty="0" smtClean="0">
                <a:effectLst/>
                <a:latin typeface="Gill Sans MT" panose="020B0502020104020203" pitchFamily="34" charset="0"/>
              </a:rPr>
              <a:t/>
            </a:r>
            <a:br>
              <a:rPr lang="fr-FR" b="0" i="0" u="none" baseline="0" dirty="0" smtClean="0">
                <a:effectLst/>
                <a:latin typeface="Gill Sans MT" panose="020B0502020104020203" pitchFamily="34" charset="0"/>
              </a:rPr>
            </a:br>
            <a:r>
              <a:rPr lang="fr-FR" b="0" i="0" u="none" baseline="0" dirty="0" smtClean="0">
                <a:effectLst/>
                <a:latin typeface="Gill Sans MT" panose="020B0502020104020203" pitchFamily="34" charset="0"/>
              </a:rPr>
              <a:t>à </a:t>
            </a:r>
            <a:r>
              <a:rPr lang="fr-FR" b="0" i="0" u="none" baseline="0" dirty="0">
                <a:effectLst/>
                <a:latin typeface="Gill Sans MT" panose="020B0502020104020203" pitchFamily="34" charset="0"/>
              </a:rPr>
              <a:t>la performance, </a:t>
            </a:r>
            <a:r>
              <a:rPr lang="fr-FR" b="0" i="0" u="none" baseline="0" dirty="0" smtClean="0">
                <a:effectLst/>
                <a:latin typeface="Gill Sans MT" panose="020B0502020104020203" pitchFamily="34" charset="0"/>
              </a:rPr>
              <a:t>c’est aujourd’hui </a:t>
            </a:r>
            <a:r>
              <a:rPr lang="fr-FR" b="0" i="0" u="none" baseline="0" dirty="0">
                <a:effectLst/>
                <a:latin typeface="Gill Sans MT" panose="020B0502020104020203" pitchFamily="34" charset="0"/>
              </a:rPr>
              <a:t>un système </a:t>
            </a:r>
            <a:r>
              <a:rPr lang="fr-FR" b="0" i="0" u="none" baseline="0" dirty="0" smtClean="0">
                <a:effectLst/>
                <a:latin typeface="Gill Sans MT" panose="020B0502020104020203" pitchFamily="34" charset="0"/>
              </a:rPr>
              <a:t>d’analyse </a:t>
            </a:r>
            <a:r>
              <a:rPr lang="fr-FR" b="0" i="0" u="none" baseline="0" dirty="0">
                <a:effectLst/>
                <a:latin typeface="Gill Sans MT" panose="020B0502020104020203" pitchFamily="34" charset="0"/>
              </a:rPr>
              <a:t>plus complet, intégrant des mesures de la maturité de la chaîne </a:t>
            </a:r>
            <a:r>
              <a:rPr lang="fr-FR" b="0" i="0" u="none" baseline="0" dirty="0" smtClean="0">
                <a:effectLst/>
                <a:latin typeface="Gill Sans MT" panose="020B0502020104020203" pitchFamily="34" charset="0"/>
              </a:rPr>
              <a:t>d’approvisionnement </a:t>
            </a:r>
            <a:r>
              <a:rPr lang="fr-FR" b="0" i="0" u="none" baseline="0" dirty="0" smtClean="0">
                <a:effectLst/>
                <a:latin typeface="Gill Sans MT" panose="020B0502020104020203" pitchFamily="34" charset="0"/>
              </a:rPr>
              <a:t/>
            </a:r>
            <a:br>
              <a:rPr lang="fr-FR" b="0" i="0" u="none" baseline="0" dirty="0" smtClean="0">
                <a:effectLst/>
                <a:latin typeface="Gill Sans MT" panose="020B0502020104020203" pitchFamily="34" charset="0"/>
              </a:rPr>
            </a:br>
            <a:r>
              <a:rPr lang="fr-FR" b="0" i="0" u="none" baseline="0" dirty="0" smtClean="0">
                <a:effectLst/>
                <a:latin typeface="Gill Sans MT" panose="020B0502020104020203" pitchFamily="34" charset="0"/>
              </a:rPr>
              <a:t>et </a:t>
            </a:r>
            <a:r>
              <a:rPr lang="fr-FR" b="0" i="0" u="none" baseline="0" dirty="0">
                <a:effectLst/>
                <a:latin typeface="Gill Sans MT" panose="020B0502020104020203" pitchFamily="34" charset="0"/>
              </a:rPr>
              <a:t>des capacités.</a:t>
            </a:r>
          </a:p>
          <a:p>
            <a:pPr algn="l" rtl="0">
              <a:buFont typeface="Wingdings" panose="05000000000000000000" pitchFamily="2" charset="2"/>
              <a:buChar char="ü"/>
            </a:pPr>
            <a:endParaRPr lang="fr-FR" sz="1100" dirty="0">
              <a:effectLst/>
              <a:latin typeface="Gill Sans MT" panose="020B0502020104020203" pitchFamily="34" charset="0"/>
            </a:endParaRPr>
          </a:p>
          <a:p>
            <a:pPr>
              <a:buFont typeface="Wingdings" panose="05000000000000000000" pitchFamily="2" charset="2"/>
              <a:buChar char="ü"/>
            </a:pPr>
            <a:r>
              <a:rPr lang="fr-FR" b="0" i="0" u="none" baseline="0" dirty="0">
                <a:latin typeface="Gill Sans MT" panose="020B0502020104020203" pitchFamily="34" charset="0"/>
              </a:rPr>
              <a:t>Entre 2012 et 2016, </a:t>
            </a:r>
            <a:r>
              <a:rPr lang="fr-FR" dirty="0" smtClean="0">
                <a:latin typeface="Gill Sans MT" panose="020B0502020104020203" pitchFamily="34" charset="0"/>
              </a:rPr>
              <a:t>l’évaluation </a:t>
            </a:r>
            <a:r>
              <a:rPr lang="fr-FR" b="0" i="0" u="none" baseline="0" dirty="0">
                <a:latin typeface="Gill Sans MT" panose="020B0502020104020203" pitchFamily="34" charset="0"/>
              </a:rPr>
              <a:t>NSCA a été mise en œuvre à 21 reprises.</a:t>
            </a:r>
          </a:p>
          <a:p>
            <a:pPr algn="l" rtl="0">
              <a:buFont typeface="Wingdings" panose="05000000000000000000" pitchFamily="2" charset="2"/>
              <a:buChar char="ü"/>
            </a:pPr>
            <a:endParaRPr lang="fr-FR" sz="1000" dirty="0">
              <a:latin typeface="Gill Sans MT" panose="020B0502020104020203" pitchFamily="34" charset="0"/>
            </a:endParaRPr>
          </a:p>
          <a:p>
            <a:pPr>
              <a:buFont typeface="Wingdings" panose="05000000000000000000" pitchFamily="2" charset="2"/>
              <a:buChar char="ü"/>
            </a:pPr>
            <a:r>
              <a:rPr lang="fr-FR" b="0" i="0" u="none" baseline="0" dirty="0">
                <a:latin typeface="Gill Sans MT" panose="020B0502020104020203" pitchFamily="34" charset="0"/>
              </a:rPr>
              <a:t>En 2016, </a:t>
            </a:r>
            <a:r>
              <a:rPr lang="fr-FR" b="0" i="0" u="none" baseline="0" dirty="0" smtClean="0">
                <a:latin typeface="Gill Sans MT" panose="020B0502020104020203" pitchFamily="34" charset="0"/>
              </a:rPr>
              <a:t>l’USAID </a:t>
            </a:r>
            <a:r>
              <a:rPr lang="fr-FR" b="0" i="0" u="none" baseline="0" dirty="0">
                <a:latin typeface="Gill Sans MT" panose="020B0502020104020203" pitchFamily="34" charset="0"/>
              </a:rPr>
              <a:t>a choisi de travailler avec </a:t>
            </a:r>
            <a:r>
              <a:rPr lang="fr-FR" b="0" i="0" u="none" baseline="0" dirty="0" err="1">
                <a:latin typeface="Gill Sans MT" panose="020B0502020104020203" pitchFamily="34" charset="0"/>
              </a:rPr>
              <a:t>Axios</a:t>
            </a:r>
            <a:r>
              <a:rPr lang="fr-FR" b="0" i="0" u="none" baseline="0" dirty="0">
                <a:latin typeface="Gill Sans MT" panose="020B0502020104020203" pitchFamily="34" charset="0"/>
              </a:rPr>
              <a:t> et Abt pour élaborer une version 2.0 de </a:t>
            </a:r>
            <a:r>
              <a:rPr lang="fr-FR" dirty="0" smtClean="0">
                <a:latin typeface="Gill Sans MT" panose="020B0502020104020203" pitchFamily="34" charset="0"/>
              </a:rPr>
              <a:t>l’évaluation </a:t>
            </a:r>
            <a:r>
              <a:rPr lang="fr-FR" b="0" i="0" u="none" baseline="0" dirty="0">
                <a:latin typeface="Gill Sans MT" panose="020B0502020104020203" pitchFamily="34" charset="0"/>
              </a:rPr>
              <a:t>NSCA (« NSCA 2.0 ») à partir des enseignements tirés </a:t>
            </a:r>
            <a:r>
              <a:rPr lang="fr-FR" dirty="0">
                <a:latin typeface="Gill Sans MT" panose="020B0502020104020203" pitchFamily="34" charset="0"/>
              </a:rPr>
              <a:t>de la première évaluation NSCA</a:t>
            </a:r>
            <a:r>
              <a:rPr lang="fr-FR" dirty="0" smtClean="0">
                <a:latin typeface="Gill Sans MT" panose="020B0502020104020203" pitchFamily="34" charset="0"/>
              </a:rPr>
              <a:t>.</a:t>
            </a:r>
            <a:endParaRPr lang="fr-FR" dirty="0">
              <a:latin typeface="Gill Sans MT" panose="020B0502020104020203" pitchFamily="34" charset="0"/>
            </a:endParaRPr>
          </a:p>
          <a:p>
            <a:pPr algn="l" rtl="0">
              <a:buFont typeface="Wingdings" panose="05000000000000000000" pitchFamily="2" charset="2"/>
              <a:buChar char="ü"/>
            </a:pPr>
            <a:endParaRPr lang="fr-FR" dirty="0">
              <a:latin typeface="Gill Sans MT" panose="020B0502020104020203" pitchFamily="34" charset="0"/>
            </a:endParaRPr>
          </a:p>
        </p:txBody>
      </p:sp>
    </p:spTree>
    <p:custDataLst>
      <p:tags r:id="rId1"/>
    </p:custDataLst>
    <p:extLst>
      <p:ext uri="{BB962C8B-B14F-4D97-AF65-F5344CB8AC3E}">
        <p14:creationId xmlns:p14="http://schemas.microsoft.com/office/powerpoint/2010/main" val="127707460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1"/>
          <p:cNvSpPr>
            <a:spLocks noChangeArrowheads="1"/>
          </p:cNvSpPr>
          <p:nvPr/>
        </p:nvSpPr>
        <p:spPr bwMode="auto">
          <a:xfrm>
            <a:off x="5145089" y="1642717"/>
            <a:ext cx="184731" cy="138499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l" rtl="0">
              <a:spcBef>
                <a:spcPct val="0"/>
              </a:spcBef>
              <a:buFontTx/>
              <a:buNone/>
            </a:pPr>
            <a:r>
              <a:rPr lang="fr-FR" sz="2800">
                <a:solidFill>
                  <a:srgbClr val="000000"/>
                </a:solidFill>
              </a:rPr>
              <a:t/>
            </a:r>
            <a:br>
              <a:rPr lang="fr-FR" sz="2800">
                <a:solidFill>
                  <a:srgbClr val="000000"/>
                </a:solidFill>
              </a:rPr>
            </a:br>
            <a:endParaRPr lang="fr-FR" altLang="en-US" sz="2800" dirty="0">
              <a:solidFill>
                <a:srgbClr val="000000"/>
              </a:solidFill>
            </a:endParaRPr>
          </a:p>
          <a:p>
            <a:pPr algn="l" rtl="0">
              <a:spcBef>
                <a:spcPct val="0"/>
              </a:spcBef>
              <a:buFontTx/>
              <a:buNone/>
            </a:pPr>
            <a:endParaRPr lang="fr-FR" altLang="en-US" sz="2800" dirty="0">
              <a:solidFill>
                <a:srgbClr val="000000"/>
              </a:solidFill>
            </a:endParaRPr>
          </a:p>
        </p:txBody>
      </p:sp>
      <p:sp>
        <p:nvSpPr>
          <p:cNvPr id="8195" name="TextBox 5"/>
          <p:cNvSpPr txBox="1">
            <a:spLocks noChangeArrowheads="1"/>
          </p:cNvSpPr>
          <p:nvPr/>
        </p:nvSpPr>
        <p:spPr bwMode="auto">
          <a:xfrm>
            <a:off x="1781174" y="230189"/>
            <a:ext cx="8856346"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lgn="ctr" rtl="0">
              <a:spcBef>
                <a:spcPct val="0"/>
              </a:spcBef>
              <a:buFontTx/>
              <a:buNone/>
            </a:pPr>
            <a:r>
              <a:rPr lang="fr-FR" sz="3200" b="1" i="0" u="none" baseline="0" dirty="0">
                <a:solidFill>
                  <a:srgbClr val="C00000"/>
                </a:solidFill>
                <a:latin typeface="Gill Sans MT" panose="020B0502020104020203" pitchFamily="34" charset="0"/>
              </a:rPr>
              <a:t>Pays, étendue de la NSCA et année</a:t>
            </a:r>
          </a:p>
        </p:txBody>
      </p:sp>
      <p:graphicFrame>
        <p:nvGraphicFramePr>
          <p:cNvPr id="7" name="Table 6"/>
          <p:cNvGraphicFramePr>
            <a:graphicFrameLocks noGrp="1"/>
          </p:cNvGraphicFramePr>
          <p:nvPr>
            <p:extLst>
              <p:ext uri="{D42A27DB-BD31-4B8C-83A1-F6EECF244321}">
                <p14:modId xmlns:p14="http://schemas.microsoft.com/office/powerpoint/2010/main" val="2699026170"/>
              </p:ext>
            </p:extLst>
          </p:nvPr>
        </p:nvGraphicFramePr>
        <p:xfrm>
          <a:off x="1752601" y="1163638"/>
          <a:ext cx="8915401" cy="4707144"/>
        </p:xfrm>
        <a:graphic>
          <a:graphicData uri="http://schemas.openxmlformats.org/drawingml/2006/table">
            <a:tbl>
              <a:tblPr firstRow="1" bandRow="1">
                <a:tableStyleId>{5C22544A-7EE6-4342-B048-85BDC9FD1C3A}</a:tableStyleId>
              </a:tblPr>
              <a:tblGrid>
                <a:gridCol w="1305521">
                  <a:extLst>
                    <a:ext uri="{9D8B030D-6E8A-4147-A177-3AD203B41FA5}">
                      <a16:colId xmlns:a16="http://schemas.microsoft.com/office/drawing/2014/main" xmlns="" val="20000"/>
                    </a:ext>
                  </a:extLst>
                </a:gridCol>
                <a:gridCol w="1941296">
                  <a:extLst>
                    <a:ext uri="{9D8B030D-6E8A-4147-A177-3AD203B41FA5}">
                      <a16:colId xmlns:a16="http://schemas.microsoft.com/office/drawing/2014/main" xmlns="" val="20001"/>
                    </a:ext>
                  </a:extLst>
                </a:gridCol>
                <a:gridCol w="1087126">
                  <a:extLst>
                    <a:ext uri="{9D8B030D-6E8A-4147-A177-3AD203B41FA5}">
                      <a16:colId xmlns:a16="http://schemas.microsoft.com/office/drawing/2014/main" xmlns="" val="20002"/>
                    </a:ext>
                  </a:extLst>
                </a:gridCol>
                <a:gridCol w="1475385">
                  <a:extLst>
                    <a:ext uri="{9D8B030D-6E8A-4147-A177-3AD203B41FA5}">
                      <a16:colId xmlns:a16="http://schemas.microsoft.com/office/drawing/2014/main" xmlns="" val="20003"/>
                    </a:ext>
                  </a:extLst>
                </a:gridCol>
                <a:gridCol w="1947071">
                  <a:extLst>
                    <a:ext uri="{9D8B030D-6E8A-4147-A177-3AD203B41FA5}">
                      <a16:colId xmlns:a16="http://schemas.microsoft.com/office/drawing/2014/main" xmlns="" val="20004"/>
                    </a:ext>
                  </a:extLst>
                </a:gridCol>
                <a:gridCol w="1159002">
                  <a:extLst>
                    <a:ext uri="{9D8B030D-6E8A-4147-A177-3AD203B41FA5}">
                      <a16:colId xmlns:a16="http://schemas.microsoft.com/office/drawing/2014/main" xmlns="" val="20005"/>
                    </a:ext>
                  </a:extLst>
                </a:gridCol>
              </a:tblGrid>
              <a:tr h="404372">
                <a:tc>
                  <a:txBody>
                    <a:bodyPr/>
                    <a:lstStyle/>
                    <a:p>
                      <a:pPr algn="ctr" rtl="0"/>
                      <a:r>
                        <a:rPr lang="fr-FR" sz="1500" b="1" i="0" u="none" baseline="0" dirty="0">
                          <a:latin typeface="Gill Sans MT" panose="020B0502020104020203" pitchFamily="34" charset="0"/>
                        </a:rPr>
                        <a:t>Pays</a:t>
                      </a:r>
                    </a:p>
                  </a:txBody>
                  <a:tcPr marL="91451" marR="91451" marT="45723" marB="45723"/>
                </a:tc>
                <a:tc>
                  <a:txBody>
                    <a:bodyPr/>
                    <a:lstStyle/>
                    <a:p>
                      <a:pPr algn="ctr" rtl="0"/>
                      <a:r>
                        <a:rPr lang="fr-FR" sz="1500" b="1" i="0" u="none" baseline="0">
                          <a:latin typeface="Gill Sans MT" panose="020B0502020104020203" pitchFamily="34" charset="0"/>
                        </a:rPr>
                        <a:t>Étendue</a:t>
                      </a:r>
                    </a:p>
                  </a:txBody>
                  <a:tcPr marL="91451" marR="91451" marT="45723" marB="45723"/>
                </a:tc>
                <a:tc>
                  <a:txBody>
                    <a:bodyPr/>
                    <a:lstStyle/>
                    <a:p>
                      <a:pPr algn="ctr" rtl="0"/>
                      <a:r>
                        <a:rPr lang="fr-FR" sz="1500" b="1" i="0" u="none" baseline="0" dirty="0">
                          <a:latin typeface="Gill Sans MT" panose="020B0502020104020203" pitchFamily="34" charset="0"/>
                        </a:rPr>
                        <a:t>Année</a:t>
                      </a:r>
                    </a:p>
                  </a:txBody>
                  <a:tcPr marL="91451" marR="91451" marT="45723" marB="45723"/>
                </a:tc>
                <a:tc>
                  <a:txBody>
                    <a:bodyPr/>
                    <a:lstStyle/>
                    <a:p>
                      <a:pPr algn="ctr" rtl="0"/>
                      <a:r>
                        <a:rPr lang="fr-FR" sz="1500" b="1" i="0" u="none" baseline="0">
                          <a:latin typeface="Gill Sans MT" panose="020B0502020104020203" pitchFamily="34" charset="0"/>
                        </a:rPr>
                        <a:t>Pays</a:t>
                      </a:r>
                    </a:p>
                  </a:txBody>
                  <a:tcPr marL="91451" marR="91451" marT="45723" marB="45723"/>
                </a:tc>
                <a:tc>
                  <a:txBody>
                    <a:bodyPr/>
                    <a:lstStyle/>
                    <a:p>
                      <a:pPr algn="ctr" rtl="0"/>
                      <a:r>
                        <a:rPr lang="fr-FR" sz="1500" b="1" i="0" u="none" baseline="0">
                          <a:latin typeface="Gill Sans MT" panose="020B0502020104020203" pitchFamily="34" charset="0"/>
                        </a:rPr>
                        <a:t>Étendue</a:t>
                      </a:r>
                    </a:p>
                  </a:txBody>
                  <a:tcPr marL="91451" marR="91451" marT="45723" marB="45723"/>
                </a:tc>
                <a:tc>
                  <a:txBody>
                    <a:bodyPr/>
                    <a:lstStyle/>
                    <a:p>
                      <a:pPr algn="ctr" rtl="0"/>
                      <a:r>
                        <a:rPr lang="fr-FR" sz="1500" b="1" i="0" u="none" baseline="0">
                          <a:latin typeface="Gill Sans MT" panose="020B0502020104020203" pitchFamily="34" charset="0"/>
                        </a:rPr>
                        <a:t>Année</a:t>
                      </a:r>
                    </a:p>
                  </a:txBody>
                  <a:tcPr marL="91451" marR="91451" marT="45723" marB="45723"/>
                </a:tc>
                <a:extLst>
                  <a:ext uri="{0D108BD9-81ED-4DB2-BD59-A6C34878D82A}">
                    <a16:rowId xmlns:a16="http://schemas.microsoft.com/office/drawing/2014/main" xmlns="" val="10000"/>
                  </a:ext>
                </a:extLst>
              </a:tr>
              <a:tr h="378451">
                <a:tc>
                  <a:txBody>
                    <a:bodyPr/>
                    <a:lstStyle/>
                    <a:p>
                      <a:pPr algn="l" rtl="0"/>
                      <a:r>
                        <a:rPr lang="fr-FR" sz="1500" b="0" i="0" u="none" baseline="0">
                          <a:latin typeface="Gill Sans MT" panose="020B0502020104020203" pitchFamily="34" charset="0"/>
                        </a:rPr>
                        <a:t>Angola</a:t>
                      </a:r>
                    </a:p>
                  </a:txBody>
                  <a:tcPr marL="91451" marR="91451" marT="45723" marB="45723"/>
                </a:tc>
                <a:tc>
                  <a:txBody>
                    <a:bodyPr/>
                    <a:lstStyle/>
                    <a:p>
                      <a:pPr algn="l" rtl="0"/>
                      <a:r>
                        <a:rPr lang="fr-FR" sz="1500" b="0" i="0" u="none" baseline="0">
                          <a:latin typeface="Gill Sans MT" panose="020B0502020104020203" pitchFamily="34" charset="0"/>
                        </a:rPr>
                        <a:t>Intégralité</a:t>
                      </a:r>
                    </a:p>
                  </a:txBody>
                  <a:tcPr marL="91451" marR="91451" marT="45723" marB="45723"/>
                </a:tc>
                <a:tc>
                  <a:txBody>
                    <a:bodyPr/>
                    <a:lstStyle/>
                    <a:p>
                      <a:pPr algn="l" rtl="0"/>
                      <a:r>
                        <a:rPr lang="fr-FR" sz="1500" b="0" i="0" u="none" baseline="0">
                          <a:latin typeface="Gill Sans MT" panose="020B0502020104020203" pitchFamily="34" charset="0"/>
                        </a:rPr>
                        <a:t>2016</a:t>
                      </a:r>
                    </a:p>
                  </a:txBody>
                  <a:tcPr marL="91451" marR="91451" marT="45723" marB="45723"/>
                </a:tc>
                <a:tc>
                  <a:txBody>
                    <a:bodyPr/>
                    <a:lstStyle/>
                    <a:p>
                      <a:pPr algn="l" rtl="0"/>
                      <a:r>
                        <a:rPr lang="fr-FR" sz="1500" b="0" i="1" u="none" baseline="0">
                          <a:solidFill>
                            <a:srgbClr val="0070C0"/>
                          </a:solidFill>
                          <a:latin typeface="Gill Sans MT" panose="020B0502020104020203" pitchFamily="34" charset="0"/>
                        </a:rPr>
                        <a:t>Lesotho</a:t>
                      </a:r>
                    </a:p>
                  </a:txBody>
                  <a:tcPr marL="91451" marR="91451" marT="45723" marB="45723"/>
                </a:tc>
                <a:tc>
                  <a:txBody>
                    <a:bodyPr/>
                    <a:lstStyle/>
                    <a:p>
                      <a:pPr algn="l" rtl="0"/>
                      <a:r>
                        <a:rPr lang="fr-FR" sz="1500" b="0" i="1" u="none" baseline="0">
                          <a:solidFill>
                            <a:srgbClr val="0070C0"/>
                          </a:solidFill>
                          <a:latin typeface="Gill Sans MT" panose="020B0502020104020203" pitchFamily="34" charset="0"/>
                        </a:rPr>
                        <a:t>Aperçu</a:t>
                      </a:r>
                    </a:p>
                  </a:txBody>
                  <a:tcPr marL="91451" marR="91451" marT="45723" marB="45723"/>
                </a:tc>
                <a:tc>
                  <a:txBody>
                    <a:bodyPr/>
                    <a:lstStyle/>
                    <a:p>
                      <a:pPr algn="l" rtl="0"/>
                      <a:r>
                        <a:rPr lang="fr-FR" sz="1500" b="0" i="1" u="none" baseline="0">
                          <a:solidFill>
                            <a:srgbClr val="0070C0"/>
                          </a:solidFill>
                          <a:latin typeface="Gill Sans MT" panose="020B0502020104020203" pitchFamily="34" charset="0"/>
                        </a:rPr>
                        <a:t>2013</a:t>
                      </a:r>
                    </a:p>
                  </a:txBody>
                  <a:tcPr marL="91451" marR="91451" marT="45723" marB="45723"/>
                </a:tc>
                <a:extLst>
                  <a:ext uri="{0D108BD9-81ED-4DB2-BD59-A6C34878D82A}">
                    <a16:rowId xmlns:a16="http://schemas.microsoft.com/office/drawing/2014/main" xmlns="" val="10001"/>
                  </a:ext>
                </a:extLst>
              </a:tr>
              <a:tr h="320027">
                <a:tc>
                  <a:txBody>
                    <a:bodyPr/>
                    <a:lstStyle/>
                    <a:p>
                      <a:pPr algn="l" rtl="0"/>
                      <a:r>
                        <a:rPr lang="fr-FR" sz="1500" b="0" i="0" u="none" baseline="0">
                          <a:latin typeface="Gill Sans MT" panose="020B0502020104020203" pitchFamily="34" charset="0"/>
                        </a:rPr>
                        <a:t>Bénin</a:t>
                      </a:r>
                    </a:p>
                  </a:txBody>
                  <a:tcPr marL="91451" marR="91451" marT="45723" marB="45723"/>
                </a:tc>
                <a:tc>
                  <a:txBody>
                    <a:bodyPr/>
                    <a:lstStyle/>
                    <a:p>
                      <a:pPr algn="l" rtl="0"/>
                      <a:r>
                        <a:rPr lang="fr-FR" sz="1500" b="0" i="0" u="none" baseline="0">
                          <a:latin typeface="Gill Sans MT" panose="020B0502020104020203" pitchFamily="34" charset="0"/>
                        </a:rPr>
                        <a:t>Intégralité</a:t>
                      </a:r>
                    </a:p>
                  </a:txBody>
                  <a:tcPr marL="91451" marR="91451" marT="45723" marB="45723"/>
                </a:tc>
                <a:tc>
                  <a:txBody>
                    <a:bodyPr/>
                    <a:lstStyle/>
                    <a:p>
                      <a:pPr algn="l" rtl="0"/>
                      <a:r>
                        <a:rPr lang="fr-FR" sz="1500" b="0" i="0" u="none" baseline="0">
                          <a:latin typeface="Gill Sans MT" panose="020B0502020104020203" pitchFamily="34" charset="0"/>
                        </a:rPr>
                        <a:t>2015</a:t>
                      </a:r>
                    </a:p>
                  </a:txBody>
                  <a:tcPr marL="91451" marR="91451" marT="45723" marB="45723"/>
                </a:tc>
                <a:tc>
                  <a:txBody>
                    <a:bodyPr/>
                    <a:lstStyle/>
                    <a:p>
                      <a:pPr algn="l" rtl="0"/>
                      <a:r>
                        <a:rPr lang="fr-FR" sz="1500" b="0" i="0" u="none" baseline="0">
                          <a:latin typeface="Gill Sans MT" panose="020B0502020104020203" pitchFamily="34" charset="0"/>
                        </a:rPr>
                        <a:t>Mozambique</a:t>
                      </a:r>
                    </a:p>
                  </a:txBody>
                  <a:tcPr marL="91451" marR="91451" marT="45723" marB="45723"/>
                </a:tc>
                <a:tc>
                  <a:txBody>
                    <a:bodyPr/>
                    <a:lstStyle/>
                    <a:p>
                      <a:pPr algn="l" rtl="0"/>
                      <a:r>
                        <a:rPr lang="fr-FR" sz="1500" b="0" i="0" u="none" baseline="0">
                          <a:latin typeface="Gill Sans MT" panose="020B0502020104020203" pitchFamily="34" charset="0"/>
                        </a:rPr>
                        <a:t>Intégralité</a:t>
                      </a:r>
                    </a:p>
                  </a:txBody>
                  <a:tcPr marL="91451" marR="91451" marT="45723" marB="45723"/>
                </a:tc>
                <a:tc>
                  <a:txBody>
                    <a:bodyPr/>
                    <a:lstStyle/>
                    <a:p>
                      <a:pPr algn="l" rtl="0"/>
                      <a:r>
                        <a:rPr lang="fr-FR" sz="1500" b="0" i="0" u="none" baseline="0">
                          <a:latin typeface="Gill Sans MT" panose="020B0502020104020203" pitchFamily="34" charset="0"/>
                        </a:rPr>
                        <a:t>2014</a:t>
                      </a:r>
                    </a:p>
                  </a:txBody>
                  <a:tcPr marL="91451" marR="91451" marT="45723" marB="45723"/>
                </a:tc>
                <a:extLst>
                  <a:ext uri="{0D108BD9-81ED-4DB2-BD59-A6C34878D82A}">
                    <a16:rowId xmlns:a16="http://schemas.microsoft.com/office/drawing/2014/main" xmlns="" val="10002"/>
                  </a:ext>
                </a:extLst>
              </a:tr>
              <a:tr h="320027">
                <a:tc>
                  <a:txBody>
                    <a:bodyPr/>
                    <a:lstStyle/>
                    <a:p>
                      <a:pPr algn="l" rtl="0"/>
                      <a:r>
                        <a:rPr lang="fr-FR" sz="1500" b="0" i="0" u="none" baseline="0">
                          <a:latin typeface="Gill Sans MT" panose="020B0502020104020203" pitchFamily="34" charset="0"/>
                        </a:rPr>
                        <a:t>Botswana</a:t>
                      </a:r>
                    </a:p>
                  </a:txBody>
                  <a:tcPr marL="91451" marR="91451" marT="45723" marB="45723"/>
                </a:tc>
                <a:tc>
                  <a:txBody>
                    <a:bodyPr/>
                    <a:lstStyle/>
                    <a:p>
                      <a:pPr algn="l" rtl="0"/>
                      <a:r>
                        <a:rPr lang="fr-FR" sz="1500" b="0" i="0" u="none" baseline="0">
                          <a:latin typeface="Gill Sans MT" panose="020B0502020104020203" pitchFamily="34" charset="0"/>
                        </a:rPr>
                        <a:t>Pilote 1.0</a:t>
                      </a:r>
                    </a:p>
                  </a:txBody>
                  <a:tcPr marL="91451" marR="91451" marT="45723" marB="45723"/>
                </a:tc>
                <a:tc>
                  <a:txBody>
                    <a:bodyPr/>
                    <a:lstStyle/>
                    <a:p>
                      <a:pPr algn="l" rtl="0"/>
                      <a:r>
                        <a:rPr lang="fr-FR" sz="1500" b="0" i="0" u="none" baseline="0">
                          <a:latin typeface="Gill Sans MT" panose="020B0502020104020203" pitchFamily="34" charset="0"/>
                        </a:rPr>
                        <a:t>2012</a:t>
                      </a:r>
                    </a:p>
                  </a:txBody>
                  <a:tcPr marL="91451" marR="91451" marT="45723" marB="45723"/>
                </a:tc>
                <a:tc>
                  <a:txBody>
                    <a:bodyPr/>
                    <a:lstStyle/>
                    <a:p>
                      <a:pPr algn="l" rtl="0"/>
                      <a:r>
                        <a:rPr lang="fr-FR" sz="1500" b="0" i="0" u="none" baseline="0">
                          <a:latin typeface="Gill Sans MT" panose="020B0502020104020203" pitchFamily="34" charset="0"/>
                        </a:rPr>
                        <a:t>Namibie</a:t>
                      </a:r>
                    </a:p>
                  </a:txBody>
                  <a:tcPr marL="91451" marR="91451" marT="45723" marB="45723"/>
                </a:tc>
                <a:tc>
                  <a:txBody>
                    <a:bodyPr/>
                    <a:lstStyle/>
                    <a:p>
                      <a:pPr algn="l" rtl="0"/>
                      <a:r>
                        <a:rPr lang="fr-FR" sz="1500" b="0" i="0" u="none" baseline="0">
                          <a:latin typeface="Gill Sans MT" panose="020B0502020104020203" pitchFamily="34" charset="0"/>
                        </a:rPr>
                        <a:t>Ciblé</a:t>
                      </a:r>
                    </a:p>
                  </a:txBody>
                  <a:tcPr marL="91451" marR="91451" marT="45723" marB="45723"/>
                </a:tc>
                <a:tc>
                  <a:txBody>
                    <a:bodyPr/>
                    <a:lstStyle/>
                    <a:p>
                      <a:pPr algn="l" rtl="0"/>
                      <a:r>
                        <a:rPr lang="fr-FR" sz="1500" b="0" i="0" u="none" baseline="0">
                          <a:latin typeface="Gill Sans MT" panose="020B0502020104020203" pitchFamily="34" charset="0"/>
                        </a:rPr>
                        <a:t>2013</a:t>
                      </a:r>
                    </a:p>
                  </a:txBody>
                  <a:tcPr marL="91451" marR="91451" marT="45723" marB="45723"/>
                </a:tc>
                <a:extLst>
                  <a:ext uri="{0D108BD9-81ED-4DB2-BD59-A6C34878D82A}">
                    <a16:rowId xmlns:a16="http://schemas.microsoft.com/office/drawing/2014/main" xmlns="" val="10003"/>
                  </a:ext>
                </a:extLst>
              </a:tr>
              <a:tr h="320027">
                <a:tc>
                  <a:txBody>
                    <a:bodyPr/>
                    <a:lstStyle/>
                    <a:p>
                      <a:pPr algn="l" rtl="0"/>
                      <a:r>
                        <a:rPr lang="fr-FR" sz="1500" b="0" i="0" u="none" baseline="0">
                          <a:latin typeface="Gill Sans MT" panose="020B0502020104020203" pitchFamily="34" charset="0"/>
                        </a:rPr>
                        <a:t>Birmanie</a:t>
                      </a:r>
                    </a:p>
                  </a:txBody>
                  <a:tcPr marL="91451" marR="91451" marT="45723" marB="45723"/>
                </a:tc>
                <a:tc>
                  <a:txBody>
                    <a:bodyPr/>
                    <a:lstStyle/>
                    <a:p>
                      <a:pPr algn="l" rtl="0"/>
                      <a:r>
                        <a:rPr lang="fr-FR" sz="1500" b="0" i="0" u="none" baseline="0" dirty="0">
                          <a:latin typeface="Gill Sans MT" panose="020B0502020104020203" pitchFamily="34" charset="0"/>
                        </a:rPr>
                        <a:t>Intégralité</a:t>
                      </a:r>
                    </a:p>
                  </a:txBody>
                  <a:tcPr marL="91451" marR="91451" marT="45723" marB="45723"/>
                </a:tc>
                <a:tc>
                  <a:txBody>
                    <a:bodyPr/>
                    <a:lstStyle/>
                    <a:p>
                      <a:pPr algn="l" rtl="0"/>
                      <a:r>
                        <a:rPr lang="fr-FR" sz="1500" b="0" i="0" u="none" baseline="0">
                          <a:latin typeface="Gill Sans MT" panose="020B0502020104020203" pitchFamily="34" charset="0"/>
                        </a:rPr>
                        <a:t>2014</a:t>
                      </a:r>
                    </a:p>
                  </a:txBody>
                  <a:tcPr marL="91451" marR="91451" marT="45723" marB="45723"/>
                </a:tc>
                <a:tc>
                  <a:txBody>
                    <a:bodyPr/>
                    <a:lstStyle/>
                    <a:p>
                      <a:pPr algn="l" rtl="0"/>
                      <a:r>
                        <a:rPr lang="fr-FR" sz="1500" b="0" i="0" u="none" baseline="0">
                          <a:latin typeface="Gill Sans MT" panose="020B0502020104020203" pitchFamily="34" charset="0"/>
                        </a:rPr>
                        <a:t>Nigeria </a:t>
                      </a:r>
                    </a:p>
                  </a:txBody>
                  <a:tcPr marL="91451" marR="91451" marT="45723" marB="45723"/>
                </a:tc>
                <a:tc>
                  <a:txBody>
                    <a:bodyPr/>
                    <a:lstStyle/>
                    <a:p>
                      <a:pPr algn="l" rtl="0"/>
                      <a:r>
                        <a:rPr lang="fr-FR" sz="1500" b="0" i="0" u="none" baseline="0">
                          <a:latin typeface="Gill Sans MT" panose="020B0502020104020203" pitchFamily="34" charset="0"/>
                        </a:rPr>
                        <a:t>Intégralité</a:t>
                      </a:r>
                      <a:endParaRPr lang="fr-FR" sz="1500" dirty="0">
                        <a:latin typeface="Gill Sans MT" panose="020B0502020104020203" pitchFamily="34" charset="0"/>
                      </a:endParaRPr>
                    </a:p>
                  </a:txBody>
                  <a:tcPr marL="91451" marR="91451" marT="45723" marB="45723"/>
                </a:tc>
                <a:tc>
                  <a:txBody>
                    <a:bodyPr/>
                    <a:lstStyle/>
                    <a:p>
                      <a:pPr algn="l" rtl="0"/>
                      <a:r>
                        <a:rPr lang="fr-FR" sz="1500" b="0" i="0" u="none" baseline="0">
                          <a:latin typeface="Gill Sans MT" panose="020B0502020104020203" pitchFamily="34" charset="0"/>
                        </a:rPr>
                        <a:t>2014</a:t>
                      </a:r>
                    </a:p>
                  </a:txBody>
                  <a:tcPr marL="91451" marR="91451" marT="45723" marB="45723"/>
                </a:tc>
                <a:extLst>
                  <a:ext uri="{0D108BD9-81ED-4DB2-BD59-A6C34878D82A}">
                    <a16:rowId xmlns:a16="http://schemas.microsoft.com/office/drawing/2014/main" xmlns="" val="10004"/>
                  </a:ext>
                </a:extLst>
              </a:tr>
              <a:tr h="320027">
                <a:tc>
                  <a:txBody>
                    <a:bodyPr/>
                    <a:lstStyle/>
                    <a:p>
                      <a:pPr algn="l" rtl="0"/>
                      <a:r>
                        <a:rPr lang="fr-FR" sz="1500" b="0" i="0" u="none" baseline="0">
                          <a:latin typeface="Gill Sans MT" panose="020B0502020104020203" pitchFamily="34" charset="0"/>
                        </a:rPr>
                        <a:t>Burundi</a:t>
                      </a:r>
                    </a:p>
                  </a:txBody>
                  <a:tcPr marL="91451" marR="91451" marT="45723" marB="45723"/>
                </a:tc>
                <a:tc>
                  <a:txBody>
                    <a:bodyPr/>
                    <a:lstStyle/>
                    <a:p>
                      <a:pPr algn="l" rtl="0"/>
                      <a:r>
                        <a:rPr lang="fr-FR" sz="1500" b="0" i="0" u="none" baseline="0" dirty="0">
                          <a:latin typeface="Gill Sans MT" panose="020B0502020104020203" pitchFamily="34" charset="0"/>
                        </a:rPr>
                        <a:t>Intégralité</a:t>
                      </a:r>
                    </a:p>
                  </a:txBody>
                  <a:tcPr marL="91451" marR="91451" marT="45723" marB="45723"/>
                </a:tc>
                <a:tc>
                  <a:txBody>
                    <a:bodyPr/>
                    <a:lstStyle/>
                    <a:p>
                      <a:pPr algn="l" rtl="0"/>
                      <a:r>
                        <a:rPr lang="fr-FR" sz="1500" b="0" i="0" u="none" baseline="0">
                          <a:latin typeface="Gill Sans MT" panose="020B0502020104020203" pitchFamily="34" charset="0"/>
                        </a:rPr>
                        <a:t>2014</a:t>
                      </a:r>
                    </a:p>
                  </a:txBody>
                  <a:tcPr marL="91451" marR="91451" marT="45723" marB="45723"/>
                </a:tc>
                <a:tc>
                  <a:txBody>
                    <a:bodyPr/>
                    <a:lstStyle/>
                    <a:p>
                      <a:pPr algn="l" rtl="0"/>
                      <a:r>
                        <a:rPr lang="fr-FR" sz="1500" b="0" i="0" u="none" baseline="0">
                          <a:latin typeface="Gill Sans MT" panose="020B0502020104020203" pitchFamily="34" charset="0"/>
                        </a:rPr>
                        <a:t>Panama</a:t>
                      </a:r>
                    </a:p>
                  </a:txBody>
                  <a:tcPr marL="91451" marR="91451" marT="45723" marB="45723"/>
                </a:tc>
                <a:tc>
                  <a:txBody>
                    <a:bodyPr/>
                    <a:lstStyle/>
                    <a:p>
                      <a:pPr algn="l" rtl="0"/>
                      <a:r>
                        <a:rPr lang="fr-FR" sz="1500" b="0" i="0" u="none" baseline="0">
                          <a:latin typeface="Gill Sans MT" panose="020B0502020104020203" pitchFamily="34" charset="0"/>
                        </a:rPr>
                        <a:t>Ciblé</a:t>
                      </a:r>
                    </a:p>
                  </a:txBody>
                  <a:tcPr marL="91451" marR="91451" marT="45723" marB="45723"/>
                </a:tc>
                <a:tc>
                  <a:txBody>
                    <a:bodyPr/>
                    <a:lstStyle/>
                    <a:p>
                      <a:pPr algn="l" rtl="0"/>
                      <a:r>
                        <a:rPr lang="fr-FR" sz="1500" b="0" i="0" u="none" baseline="0">
                          <a:latin typeface="Gill Sans MT" panose="020B0502020104020203" pitchFamily="34" charset="0"/>
                        </a:rPr>
                        <a:t>2013</a:t>
                      </a:r>
                    </a:p>
                  </a:txBody>
                  <a:tcPr marL="91451" marR="91451" marT="45723" marB="45723"/>
                </a:tc>
                <a:extLst>
                  <a:ext uri="{0D108BD9-81ED-4DB2-BD59-A6C34878D82A}">
                    <a16:rowId xmlns:a16="http://schemas.microsoft.com/office/drawing/2014/main" xmlns="" val="10005"/>
                  </a:ext>
                </a:extLst>
              </a:tr>
              <a:tr h="320027">
                <a:tc>
                  <a:txBody>
                    <a:bodyPr/>
                    <a:lstStyle/>
                    <a:p>
                      <a:pPr algn="l" rtl="0"/>
                      <a:r>
                        <a:rPr lang="fr-FR" sz="1500" b="0" i="0" u="none" baseline="0" dirty="0">
                          <a:latin typeface="Gill Sans MT" panose="020B0502020104020203" pitchFamily="34" charset="0"/>
                        </a:rPr>
                        <a:t>Côte </a:t>
                      </a:r>
                      <a:r>
                        <a:rPr lang="fr-FR" sz="1500" b="0" i="0" u="none" baseline="0" dirty="0" smtClean="0">
                          <a:latin typeface="Gill Sans MT" panose="020B0502020104020203" pitchFamily="34" charset="0"/>
                        </a:rPr>
                        <a:t>d’Ivoire</a:t>
                      </a:r>
                      <a:endParaRPr lang="fr-FR" sz="1500" dirty="0">
                        <a:latin typeface="Gill Sans MT" panose="020B0502020104020203" pitchFamily="34" charset="0"/>
                      </a:endParaRPr>
                    </a:p>
                  </a:txBody>
                  <a:tcPr marL="91451" marR="91451" marT="45723" marB="45723"/>
                </a:tc>
                <a:tc>
                  <a:txBody>
                    <a:bodyPr/>
                    <a:lstStyle/>
                    <a:p>
                      <a:pPr algn="l" rtl="0"/>
                      <a:r>
                        <a:rPr lang="fr-FR" sz="1500" b="0" i="0" u="none" baseline="0">
                          <a:latin typeface="Gill Sans MT" panose="020B0502020104020203" pitchFamily="34" charset="0"/>
                        </a:rPr>
                        <a:t>Intégralité</a:t>
                      </a:r>
                    </a:p>
                  </a:txBody>
                  <a:tcPr marL="91451" marR="91451" marT="45723" marB="45723"/>
                </a:tc>
                <a:tc>
                  <a:txBody>
                    <a:bodyPr/>
                    <a:lstStyle/>
                    <a:p>
                      <a:pPr algn="l" rtl="0"/>
                      <a:r>
                        <a:rPr lang="fr-FR" sz="1500" b="0" i="0" u="none" baseline="0">
                          <a:latin typeface="Gill Sans MT" panose="020B0502020104020203" pitchFamily="34" charset="0"/>
                        </a:rPr>
                        <a:t>2014</a:t>
                      </a:r>
                    </a:p>
                  </a:txBody>
                  <a:tcPr marL="91451" marR="91451" marT="45723" marB="45723"/>
                </a:tc>
                <a:tc>
                  <a:txBody>
                    <a:bodyPr/>
                    <a:lstStyle/>
                    <a:p>
                      <a:pPr algn="l" rtl="0"/>
                      <a:r>
                        <a:rPr lang="fr-FR" sz="1500" b="0" i="0" u="none" baseline="0">
                          <a:latin typeface="Gill Sans MT" panose="020B0502020104020203" pitchFamily="34" charset="0"/>
                        </a:rPr>
                        <a:t>Paraguay</a:t>
                      </a:r>
                    </a:p>
                  </a:txBody>
                  <a:tcPr marL="91451" marR="91451" marT="45723" marB="45723"/>
                </a:tc>
                <a:tc>
                  <a:txBody>
                    <a:bodyPr/>
                    <a:lstStyle/>
                    <a:p>
                      <a:pPr algn="l" rtl="0"/>
                      <a:r>
                        <a:rPr lang="fr-FR" sz="1500" b="0" i="0" u="none" baseline="0">
                          <a:latin typeface="Gill Sans MT" panose="020B0502020104020203" pitchFamily="34" charset="0"/>
                        </a:rPr>
                        <a:t>Pilote 1.0</a:t>
                      </a:r>
                    </a:p>
                  </a:txBody>
                  <a:tcPr marL="91451" marR="91451" marT="45723" marB="45723"/>
                </a:tc>
                <a:tc>
                  <a:txBody>
                    <a:bodyPr/>
                    <a:lstStyle/>
                    <a:p>
                      <a:pPr algn="l" rtl="0"/>
                      <a:r>
                        <a:rPr lang="fr-FR" sz="1500" b="0" i="0" u="none" baseline="0">
                          <a:latin typeface="Gill Sans MT" panose="020B0502020104020203" pitchFamily="34" charset="0"/>
                        </a:rPr>
                        <a:t>2012</a:t>
                      </a:r>
                    </a:p>
                  </a:txBody>
                  <a:tcPr marL="91451" marR="91451" marT="45723" marB="45723"/>
                </a:tc>
                <a:extLst>
                  <a:ext uri="{0D108BD9-81ED-4DB2-BD59-A6C34878D82A}">
                    <a16:rowId xmlns:a16="http://schemas.microsoft.com/office/drawing/2014/main" xmlns="" val="10006"/>
                  </a:ext>
                </a:extLst>
              </a:tr>
              <a:tr h="320027">
                <a:tc>
                  <a:txBody>
                    <a:bodyPr/>
                    <a:lstStyle/>
                    <a:p>
                      <a:pPr algn="l" rtl="0"/>
                      <a:r>
                        <a:rPr lang="fr-FR" sz="1500" b="0" i="0" u="none" baseline="0">
                          <a:latin typeface="Gill Sans MT" panose="020B0502020104020203" pitchFamily="34" charset="0"/>
                        </a:rPr>
                        <a:t>RDC</a:t>
                      </a:r>
                    </a:p>
                  </a:txBody>
                  <a:tcPr marL="91451" marR="91451" marT="45723" marB="45723"/>
                </a:tc>
                <a:tc>
                  <a:txBody>
                    <a:bodyPr/>
                    <a:lstStyle/>
                    <a:p>
                      <a:pPr algn="l" rtl="0"/>
                      <a:r>
                        <a:rPr lang="fr-FR" sz="1500" b="0" i="0" u="none" baseline="0">
                          <a:latin typeface="Gill Sans MT" panose="020B0502020104020203" pitchFamily="34" charset="0"/>
                        </a:rPr>
                        <a:t>Ciblé</a:t>
                      </a:r>
                    </a:p>
                  </a:txBody>
                  <a:tcPr marL="91451" marR="91451" marT="45723" marB="45723"/>
                </a:tc>
                <a:tc>
                  <a:txBody>
                    <a:bodyPr/>
                    <a:lstStyle/>
                    <a:p>
                      <a:pPr algn="l" rtl="0"/>
                      <a:r>
                        <a:rPr lang="fr-FR" sz="1500" b="0" i="0" u="none" baseline="0">
                          <a:latin typeface="Gill Sans MT" panose="020B0502020104020203" pitchFamily="34" charset="0"/>
                        </a:rPr>
                        <a:t>2014</a:t>
                      </a:r>
                    </a:p>
                  </a:txBody>
                  <a:tcPr marL="91451" marR="91451" marT="45723" marB="45723"/>
                </a:tc>
                <a:tc>
                  <a:txBody>
                    <a:bodyPr/>
                    <a:lstStyle/>
                    <a:p>
                      <a:pPr algn="l" rtl="0"/>
                      <a:r>
                        <a:rPr lang="fr-FR" sz="1500" b="0" i="0" u="none" baseline="0">
                          <a:solidFill>
                            <a:srgbClr val="C00000"/>
                          </a:solidFill>
                          <a:latin typeface="Gill Sans MT" panose="020B0502020104020203" pitchFamily="34" charset="0"/>
                        </a:rPr>
                        <a:t>Rwanda*</a:t>
                      </a:r>
                    </a:p>
                  </a:txBody>
                  <a:tcPr marL="91451" marR="91451" marT="45723" marB="45723"/>
                </a:tc>
                <a:tc>
                  <a:txBody>
                    <a:bodyPr/>
                    <a:lstStyle/>
                    <a:p>
                      <a:pPr algn="l" rtl="0"/>
                      <a:r>
                        <a:rPr lang="fr-FR" sz="1500" b="0" i="0" u="none" baseline="0">
                          <a:solidFill>
                            <a:srgbClr val="C00000"/>
                          </a:solidFill>
                          <a:latin typeface="Gill Sans MT" panose="020B0502020104020203" pitchFamily="34" charset="0"/>
                        </a:rPr>
                        <a:t>Intégralité/Pilote 2.0</a:t>
                      </a:r>
                    </a:p>
                  </a:txBody>
                  <a:tcPr marL="91451" marR="91451" marT="45723" marB="45723"/>
                </a:tc>
                <a:tc>
                  <a:txBody>
                    <a:bodyPr/>
                    <a:lstStyle/>
                    <a:p>
                      <a:pPr algn="l" rtl="0"/>
                      <a:r>
                        <a:rPr lang="fr-FR" sz="1500" b="0" i="0" u="none" baseline="0">
                          <a:solidFill>
                            <a:srgbClr val="C00000"/>
                          </a:solidFill>
                          <a:latin typeface="Gill Sans MT" panose="020B0502020104020203" pitchFamily="34" charset="0"/>
                        </a:rPr>
                        <a:t>07/05/2013</a:t>
                      </a:r>
                    </a:p>
                  </a:txBody>
                  <a:tcPr marL="91451" marR="91451" marT="45723" marB="45723"/>
                </a:tc>
                <a:extLst>
                  <a:ext uri="{0D108BD9-81ED-4DB2-BD59-A6C34878D82A}">
                    <a16:rowId xmlns:a16="http://schemas.microsoft.com/office/drawing/2014/main" xmlns="" val="10007"/>
                  </a:ext>
                </a:extLst>
              </a:tr>
              <a:tr h="320027">
                <a:tc>
                  <a:txBody>
                    <a:bodyPr/>
                    <a:lstStyle/>
                    <a:p>
                      <a:pPr algn="l" rtl="0"/>
                      <a:r>
                        <a:rPr lang="fr-FR" sz="1500" b="0" i="1" u="none" baseline="0">
                          <a:solidFill>
                            <a:srgbClr val="0070C0"/>
                          </a:solidFill>
                          <a:latin typeface="Gill Sans MT" panose="020B0502020104020203" pitchFamily="34" charset="0"/>
                        </a:rPr>
                        <a:t>Djibouti</a:t>
                      </a:r>
                    </a:p>
                  </a:txBody>
                  <a:tcPr marL="91451" marR="91451" marT="45723" marB="45723"/>
                </a:tc>
                <a:tc>
                  <a:txBody>
                    <a:bodyPr/>
                    <a:lstStyle/>
                    <a:p>
                      <a:pPr algn="l" rtl="0"/>
                      <a:r>
                        <a:rPr lang="fr-FR" sz="1500" b="0" i="1" u="none" baseline="0">
                          <a:solidFill>
                            <a:srgbClr val="0070C0"/>
                          </a:solidFill>
                          <a:latin typeface="Gill Sans MT" panose="020B0502020104020203" pitchFamily="34" charset="0"/>
                        </a:rPr>
                        <a:t>Aperçu</a:t>
                      </a:r>
                    </a:p>
                  </a:txBody>
                  <a:tcPr marL="91451" marR="91451" marT="45723" marB="45723"/>
                </a:tc>
                <a:tc>
                  <a:txBody>
                    <a:bodyPr/>
                    <a:lstStyle/>
                    <a:p>
                      <a:pPr algn="l" rtl="0"/>
                      <a:r>
                        <a:rPr lang="fr-FR" sz="1500" b="0" i="1" u="none" baseline="0">
                          <a:solidFill>
                            <a:srgbClr val="0070C0"/>
                          </a:solidFill>
                          <a:latin typeface="Gill Sans MT" panose="020B0502020104020203" pitchFamily="34" charset="0"/>
                        </a:rPr>
                        <a:t>2015</a:t>
                      </a:r>
                    </a:p>
                  </a:txBody>
                  <a:tcPr marL="91451" marR="91451" marT="45723" marB="45723"/>
                </a:tc>
                <a:tc>
                  <a:txBody>
                    <a:bodyPr/>
                    <a:lstStyle/>
                    <a:p>
                      <a:pPr algn="l" rtl="0"/>
                      <a:r>
                        <a:rPr lang="fr-FR" sz="1500" b="0" i="0" u="none" baseline="0">
                          <a:latin typeface="Gill Sans MT" panose="020B0502020104020203" pitchFamily="34" charset="0"/>
                        </a:rPr>
                        <a:t>Afrique du Sud (Gauteng)</a:t>
                      </a:r>
                    </a:p>
                  </a:txBody>
                  <a:tcPr marL="91451" marR="91451" marT="45723" marB="45723"/>
                </a:tc>
                <a:tc>
                  <a:txBody>
                    <a:bodyPr/>
                    <a:lstStyle/>
                    <a:p>
                      <a:pPr algn="l" rtl="0"/>
                      <a:r>
                        <a:rPr lang="fr-FR" sz="1500" b="0" i="0" u="none" baseline="0">
                          <a:latin typeface="Gill Sans MT" panose="020B0502020104020203" pitchFamily="34" charset="0"/>
                        </a:rPr>
                        <a:t>Pilote 1.0</a:t>
                      </a:r>
                    </a:p>
                  </a:txBody>
                  <a:tcPr marL="91451" marR="91451" marT="45723" marB="45723"/>
                </a:tc>
                <a:tc>
                  <a:txBody>
                    <a:bodyPr/>
                    <a:lstStyle/>
                    <a:p>
                      <a:pPr algn="l" rtl="0"/>
                      <a:r>
                        <a:rPr lang="fr-FR" sz="1500" b="0" i="0" u="none" baseline="0">
                          <a:latin typeface="Gill Sans MT" panose="020B0502020104020203" pitchFamily="34" charset="0"/>
                        </a:rPr>
                        <a:t>2012</a:t>
                      </a:r>
                    </a:p>
                  </a:txBody>
                  <a:tcPr marL="91451" marR="91451" marT="45723" marB="45723"/>
                </a:tc>
                <a:extLst>
                  <a:ext uri="{0D108BD9-81ED-4DB2-BD59-A6C34878D82A}">
                    <a16:rowId xmlns:a16="http://schemas.microsoft.com/office/drawing/2014/main" xmlns="" val="10008"/>
                  </a:ext>
                </a:extLst>
              </a:tr>
              <a:tr h="320027">
                <a:tc>
                  <a:txBody>
                    <a:bodyPr/>
                    <a:lstStyle/>
                    <a:p>
                      <a:pPr algn="l" rtl="0"/>
                      <a:r>
                        <a:rPr lang="fr-FR" sz="1500" b="0" i="0" u="none" baseline="0" dirty="0" smtClean="0">
                          <a:latin typeface="Gill Sans MT" panose="020B0502020104020203" pitchFamily="34" charset="0"/>
                        </a:rPr>
                        <a:t>Le Salvador</a:t>
                      </a:r>
                      <a:endParaRPr lang="fr-FR" sz="1500" b="0" i="0" u="none" baseline="0" dirty="0">
                        <a:latin typeface="Gill Sans MT" panose="020B0502020104020203" pitchFamily="34" charset="0"/>
                      </a:endParaRPr>
                    </a:p>
                  </a:txBody>
                  <a:tcPr marL="91451" marR="91451" marT="45723" marB="45723"/>
                </a:tc>
                <a:tc>
                  <a:txBody>
                    <a:bodyPr/>
                    <a:lstStyle/>
                    <a:p>
                      <a:pPr algn="l" rtl="0"/>
                      <a:r>
                        <a:rPr lang="fr-FR" sz="1500" b="0" i="0" u="none" baseline="0">
                          <a:latin typeface="Gill Sans MT" panose="020B0502020104020203" pitchFamily="34" charset="0"/>
                        </a:rPr>
                        <a:t>Ciblé</a:t>
                      </a:r>
                    </a:p>
                  </a:txBody>
                  <a:tcPr marL="91451" marR="91451" marT="45723" marB="45723"/>
                </a:tc>
                <a:tc>
                  <a:txBody>
                    <a:bodyPr/>
                    <a:lstStyle/>
                    <a:p>
                      <a:pPr algn="l" rtl="0"/>
                      <a:r>
                        <a:rPr lang="fr-FR" sz="1500" b="0" i="0" u="none" baseline="0">
                          <a:latin typeface="Gill Sans MT" panose="020B0502020104020203" pitchFamily="34" charset="0"/>
                        </a:rPr>
                        <a:t>2012</a:t>
                      </a:r>
                    </a:p>
                  </a:txBody>
                  <a:tcPr marL="91451" marR="91451" marT="45723" marB="45723"/>
                </a:tc>
                <a:tc>
                  <a:txBody>
                    <a:bodyPr/>
                    <a:lstStyle/>
                    <a:p>
                      <a:pPr algn="l" rtl="0"/>
                      <a:r>
                        <a:rPr lang="fr-FR" sz="1500" b="0" i="0" u="none" baseline="0">
                          <a:latin typeface="Gill Sans MT" panose="020B0502020104020203" pitchFamily="34" charset="0"/>
                        </a:rPr>
                        <a:t>Ouganda</a:t>
                      </a:r>
                    </a:p>
                  </a:txBody>
                  <a:tcPr marL="91451" marR="91451" marT="45723" marB="45723"/>
                </a:tc>
                <a:tc>
                  <a:txBody>
                    <a:bodyPr/>
                    <a:lstStyle/>
                    <a:p>
                      <a:pPr algn="l" rtl="0"/>
                      <a:r>
                        <a:rPr lang="fr-FR" sz="1500" b="0" i="0" u="none" baseline="0">
                          <a:latin typeface="Gill Sans MT" panose="020B0502020104020203" pitchFamily="34" charset="0"/>
                        </a:rPr>
                        <a:t>Intégralité 2.0</a:t>
                      </a:r>
                    </a:p>
                  </a:txBody>
                  <a:tcPr marL="91451" marR="91451" marT="45723" marB="45723"/>
                </a:tc>
                <a:tc>
                  <a:txBody>
                    <a:bodyPr/>
                    <a:lstStyle/>
                    <a:p>
                      <a:pPr algn="l" rtl="0"/>
                      <a:r>
                        <a:rPr lang="fr-FR" sz="1500" b="0" i="0" u="none" baseline="0">
                          <a:latin typeface="Gill Sans MT" panose="020B0502020104020203" pitchFamily="34" charset="0"/>
                        </a:rPr>
                        <a:t>2018</a:t>
                      </a:r>
                      <a:endParaRPr lang="fr-FR" sz="1500" dirty="0">
                        <a:latin typeface="Gill Sans MT" panose="020B0502020104020203" pitchFamily="34" charset="0"/>
                      </a:endParaRPr>
                    </a:p>
                  </a:txBody>
                  <a:tcPr marL="91451" marR="91451" marT="45723" marB="45723"/>
                </a:tc>
                <a:extLst>
                  <a:ext uri="{0D108BD9-81ED-4DB2-BD59-A6C34878D82A}">
                    <a16:rowId xmlns:a16="http://schemas.microsoft.com/office/drawing/2014/main" xmlns="" val="10009"/>
                  </a:ext>
                </a:extLst>
              </a:tr>
              <a:tr h="378451">
                <a:tc>
                  <a:txBody>
                    <a:bodyPr/>
                    <a:lstStyle/>
                    <a:p>
                      <a:pPr algn="l" rtl="0"/>
                      <a:r>
                        <a:rPr lang="fr-FR" sz="1500" b="0" i="1" u="none" baseline="0">
                          <a:solidFill>
                            <a:srgbClr val="0070C0"/>
                          </a:solidFill>
                          <a:latin typeface="Gill Sans MT" panose="020B0502020104020203" pitchFamily="34" charset="0"/>
                        </a:rPr>
                        <a:t>Érythrée</a:t>
                      </a:r>
                    </a:p>
                  </a:txBody>
                  <a:tcPr marL="91451" marR="91451" marT="45723" marB="45723"/>
                </a:tc>
                <a:tc>
                  <a:txBody>
                    <a:bodyPr/>
                    <a:lstStyle/>
                    <a:p>
                      <a:pPr algn="l" rtl="0"/>
                      <a:r>
                        <a:rPr lang="fr-FR" sz="1500" b="0" i="1" u="none" baseline="0">
                          <a:solidFill>
                            <a:srgbClr val="0070C0"/>
                          </a:solidFill>
                          <a:latin typeface="Gill Sans MT" panose="020B0502020104020203" pitchFamily="34" charset="0"/>
                        </a:rPr>
                        <a:t>Aperçu</a:t>
                      </a:r>
                    </a:p>
                  </a:txBody>
                  <a:tcPr marL="91451" marR="91451" marT="45723" marB="45723"/>
                </a:tc>
                <a:tc>
                  <a:txBody>
                    <a:bodyPr/>
                    <a:lstStyle/>
                    <a:p>
                      <a:pPr algn="l" rtl="0"/>
                      <a:r>
                        <a:rPr lang="fr-FR" sz="1500" b="0" i="1" u="none" baseline="0">
                          <a:solidFill>
                            <a:srgbClr val="0070C0"/>
                          </a:solidFill>
                          <a:latin typeface="Gill Sans MT" panose="020B0502020104020203" pitchFamily="34" charset="0"/>
                        </a:rPr>
                        <a:t>2014</a:t>
                      </a:r>
                    </a:p>
                  </a:txBody>
                  <a:tcPr marL="91451" marR="91451" marT="45723" marB="45723"/>
                </a:tc>
                <a:tc>
                  <a:txBody>
                    <a:bodyPr/>
                    <a:lstStyle/>
                    <a:p>
                      <a:pPr algn="l" rtl="0"/>
                      <a:r>
                        <a:rPr lang="fr-FR" sz="1500" b="0" i="0" u="none" baseline="0">
                          <a:latin typeface="Gill Sans MT" panose="020B0502020104020203" pitchFamily="34" charset="0"/>
                        </a:rPr>
                        <a:t>Ukraine</a:t>
                      </a:r>
                    </a:p>
                  </a:txBody>
                  <a:tcPr marL="91451" marR="91451" marT="45723" marB="45723"/>
                </a:tc>
                <a:tc>
                  <a:txBody>
                    <a:bodyPr/>
                    <a:lstStyle/>
                    <a:p>
                      <a:pPr algn="l" rtl="0"/>
                      <a:r>
                        <a:rPr lang="fr-FR" sz="1500" b="0" i="0" u="none" baseline="0">
                          <a:latin typeface="Gill Sans MT" panose="020B0502020104020203" pitchFamily="34" charset="0"/>
                        </a:rPr>
                        <a:t>Intégralité</a:t>
                      </a:r>
                      <a:endParaRPr lang="fr-FR" sz="1500" dirty="0">
                        <a:latin typeface="Gill Sans MT" panose="020B0502020104020203" pitchFamily="34" charset="0"/>
                      </a:endParaRPr>
                    </a:p>
                  </a:txBody>
                  <a:tcPr marL="91451" marR="91451" marT="45723" marB="45723"/>
                </a:tc>
                <a:tc>
                  <a:txBody>
                    <a:bodyPr/>
                    <a:lstStyle/>
                    <a:p>
                      <a:pPr algn="l" rtl="0"/>
                      <a:r>
                        <a:rPr lang="fr-FR" sz="1500" b="0" i="0" u="none" baseline="0">
                          <a:latin typeface="Gill Sans MT" panose="020B0502020104020203" pitchFamily="34" charset="0"/>
                        </a:rPr>
                        <a:t>2015</a:t>
                      </a:r>
                    </a:p>
                  </a:txBody>
                  <a:tcPr marL="91451" marR="91451" marT="45723" marB="45723"/>
                </a:tc>
                <a:extLst>
                  <a:ext uri="{0D108BD9-81ED-4DB2-BD59-A6C34878D82A}">
                    <a16:rowId xmlns:a16="http://schemas.microsoft.com/office/drawing/2014/main" xmlns="" val="10010"/>
                  </a:ext>
                </a:extLst>
              </a:tr>
              <a:tr h="378451">
                <a:tc>
                  <a:txBody>
                    <a:bodyPr/>
                    <a:lstStyle/>
                    <a:p>
                      <a:pPr algn="l" rtl="0"/>
                      <a:r>
                        <a:rPr lang="fr-FR" sz="1500" b="0" i="0" u="none" baseline="0">
                          <a:solidFill>
                            <a:schemeClr val="tx1"/>
                          </a:solidFill>
                          <a:latin typeface="Gill Sans MT" panose="020B0502020104020203" pitchFamily="34" charset="0"/>
                        </a:rPr>
                        <a:t>Guinée</a:t>
                      </a:r>
                    </a:p>
                  </a:txBody>
                  <a:tcPr marL="91451" marR="91451" marT="45723" marB="45723"/>
                </a:tc>
                <a:tc>
                  <a:txBody>
                    <a:bodyPr/>
                    <a:lstStyle/>
                    <a:p>
                      <a:pPr algn="l" rtl="0"/>
                      <a:r>
                        <a:rPr lang="fr-FR" sz="1500" b="0" i="0" u="none" baseline="0">
                          <a:solidFill>
                            <a:schemeClr val="tx1"/>
                          </a:solidFill>
                          <a:latin typeface="Gill Sans MT" panose="020B0502020104020203" pitchFamily="34" charset="0"/>
                        </a:rPr>
                        <a:t>Intégralité</a:t>
                      </a:r>
                    </a:p>
                  </a:txBody>
                  <a:tcPr marL="91451" marR="91451" marT="45723" marB="45723"/>
                </a:tc>
                <a:tc>
                  <a:txBody>
                    <a:bodyPr/>
                    <a:lstStyle/>
                    <a:p>
                      <a:pPr algn="l" rtl="0"/>
                      <a:r>
                        <a:rPr lang="fr-FR" sz="1500" b="0" i="0" u="none" baseline="0">
                          <a:solidFill>
                            <a:schemeClr val="tx1"/>
                          </a:solidFill>
                          <a:latin typeface="Gill Sans MT" panose="020B0502020104020203" pitchFamily="34" charset="0"/>
                        </a:rPr>
                        <a:t>2017</a:t>
                      </a:r>
                    </a:p>
                  </a:txBody>
                  <a:tcPr marL="91451" marR="91451" marT="45723" marB="45723"/>
                </a:tc>
                <a:tc>
                  <a:txBody>
                    <a:bodyPr/>
                    <a:lstStyle/>
                    <a:p>
                      <a:pPr algn="l" rtl="0"/>
                      <a:r>
                        <a:rPr lang="fr-FR" sz="1500" b="0" i="0" u="none" baseline="0">
                          <a:solidFill>
                            <a:srgbClr val="C00000"/>
                          </a:solidFill>
                          <a:latin typeface="Gill Sans MT" panose="020B0502020104020203" pitchFamily="34" charset="0"/>
                        </a:rPr>
                        <a:t>Zambie</a:t>
                      </a:r>
                    </a:p>
                  </a:txBody>
                  <a:tcPr marL="91451" marR="91451" marT="45723" marB="45723"/>
                </a:tc>
                <a:tc>
                  <a:txBody>
                    <a:bodyPr/>
                    <a:lstStyle/>
                    <a:p>
                      <a:pPr algn="l" rtl="0"/>
                      <a:r>
                        <a:rPr lang="fr-FR" sz="1500" b="0" i="0" u="none" baseline="0">
                          <a:solidFill>
                            <a:srgbClr val="C00000"/>
                          </a:solidFill>
                          <a:latin typeface="Gill Sans MT" panose="020B0502020104020203" pitchFamily="34" charset="0"/>
                        </a:rPr>
                        <a:t>Pilote 2.0</a:t>
                      </a:r>
                    </a:p>
                  </a:txBody>
                  <a:tcPr marL="91451" marR="91451" marT="45723" marB="45723"/>
                </a:tc>
                <a:tc>
                  <a:txBody>
                    <a:bodyPr/>
                    <a:lstStyle/>
                    <a:p>
                      <a:pPr algn="l" rtl="0"/>
                      <a:r>
                        <a:rPr lang="fr-FR" sz="1500" b="0" i="0" u="none" baseline="0">
                          <a:solidFill>
                            <a:srgbClr val="C00000"/>
                          </a:solidFill>
                          <a:latin typeface="Gill Sans MT" panose="020B0502020104020203" pitchFamily="34" charset="0"/>
                        </a:rPr>
                        <a:t>2017</a:t>
                      </a:r>
                    </a:p>
                  </a:txBody>
                  <a:tcPr marL="91451" marR="91451" marT="45723" marB="45723"/>
                </a:tc>
                <a:extLst>
                  <a:ext uri="{0D108BD9-81ED-4DB2-BD59-A6C34878D82A}">
                    <a16:rowId xmlns:a16="http://schemas.microsoft.com/office/drawing/2014/main" xmlns="" val="10011"/>
                  </a:ext>
                </a:extLst>
              </a:tr>
              <a:tr h="378451">
                <a:tc>
                  <a:txBody>
                    <a:bodyPr/>
                    <a:lstStyle/>
                    <a:p>
                      <a:pPr algn="l" rtl="0"/>
                      <a:r>
                        <a:rPr lang="fr-FR" sz="1500" b="0" i="0" u="none" baseline="0">
                          <a:latin typeface="Gill Sans MT" panose="020B0502020104020203" pitchFamily="34" charset="0"/>
                        </a:rPr>
                        <a:t>Jamaïque</a:t>
                      </a:r>
                    </a:p>
                  </a:txBody>
                  <a:tcPr marL="91451" marR="91451" marT="45723" marB="45723"/>
                </a:tc>
                <a:tc>
                  <a:txBody>
                    <a:bodyPr/>
                    <a:lstStyle/>
                    <a:p>
                      <a:pPr algn="l" rtl="0"/>
                      <a:r>
                        <a:rPr lang="fr-FR" sz="1500" b="0" i="0" u="none" baseline="0">
                          <a:latin typeface="Gill Sans MT" panose="020B0502020104020203" pitchFamily="34" charset="0"/>
                        </a:rPr>
                        <a:t>Aperçu</a:t>
                      </a:r>
                    </a:p>
                  </a:txBody>
                  <a:tcPr marL="91451" marR="91451" marT="45723" marB="45723"/>
                </a:tc>
                <a:tc>
                  <a:txBody>
                    <a:bodyPr/>
                    <a:lstStyle/>
                    <a:p>
                      <a:pPr algn="l" rtl="0"/>
                      <a:r>
                        <a:rPr lang="fr-FR" sz="1500" b="0" i="0" u="none" baseline="0">
                          <a:latin typeface="Gill Sans MT" panose="020B0502020104020203" pitchFamily="34" charset="0"/>
                        </a:rPr>
                        <a:t>2016</a:t>
                      </a:r>
                    </a:p>
                  </a:txBody>
                  <a:tcPr marL="91451" marR="91451" marT="45723" marB="45723"/>
                </a:tc>
                <a:tc>
                  <a:txBody>
                    <a:bodyPr/>
                    <a:lstStyle/>
                    <a:p>
                      <a:endParaRPr lang="fr-FR" dirty="0">
                        <a:latin typeface="Gill Sans MT" panose="020B0502020104020203" pitchFamily="34" charset="0"/>
                      </a:endParaRPr>
                    </a:p>
                  </a:txBody>
                  <a:tcPr marL="91451" marR="91451" marT="45723" marB="45723"/>
                </a:tc>
                <a:tc>
                  <a:txBody>
                    <a:bodyPr/>
                    <a:lstStyle/>
                    <a:p>
                      <a:endParaRPr lang="fr-FR" dirty="0">
                        <a:latin typeface="Gill Sans MT" panose="020B0502020104020203" pitchFamily="34" charset="0"/>
                      </a:endParaRPr>
                    </a:p>
                  </a:txBody>
                  <a:tcPr marL="91451" marR="91451" marT="45723" marB="45723"/>
                </a:tc>
                <a:tc>
                  <a:txBody>
                    <a:bodyPr/>
                    <a:lstStyle/>
                    <a:p>
                      <a:endParaRPr lang="fr-FR" dirty="0">
                        <a:latin typeface="Gill Sans MT" panose="020B0502020104020203" pitchFamily="34" charset="0"/>
                      </a:endParaRPr>
                    </a:p>
                  </a:txBody>
                  <a:tcPr marL="91451" marR="91451" marT="45723" marB="45723"/>
                </a:tc>
                <a:extLst>
                  <a:ext uri="{0D108BD9-81ED-4DB2-BD59-A6C34878D82A}">
                    <a16:rowId xmlns:a16="http://schemas.microsoft.com/office/drawing/2014/main" xmlns="" val="10012"/>
                  </a:ext>
                </a:extLst>
              </a:tr>
            </a:tbl>
          </a:graphicData>
        </a:graphic>
      </p:graphicFrame>
      <p:sp>
        <p:nvSpPr>
          <p:cNvPr id="8296" name="TextBox 7"/>
          <p:cNvSpPr txBox="1">
            <a:spLocks noChangeArrowheads="1"/>
          </p:cNvSpPr>
          <p:nvPr/>
        </p:nvSpPr>
        <p:spPr bwMode="auto">
          <a:xfrm>
            <a:off x="1781174" y="6242051"/>
            <a:ext cx="9435466"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2400">
                <a:solidFill>
                  <a:schemeClr val="tx1"/>
                </a:solidFill>
                <a:latin typeface="Arial" panose="020B0604020202020204" pitchFamily="34" charset="0"/>
              </a:defRPr>
            </a:lvl1pPr>
            <a:lvl2pPr marL="742950" indent="-285750">
              <a:spcBef>
                <a:spcPct val="20000"/>
              </a:spcBef>
              <a:buChar char="–"/>
              <a:defRPr sz="2000">
                <a:solidFill>
                  <a:schemeClr val="tx1"/>
                </a:solidFill>
                <a:latin typeface="Arial" panose="020B0604020202020204" pitchFamily="34" charset="0"/>
              </a:defRPr>
            </a:lvl2pPr>
            <a:lvl3pPr marL="1143000" indent="-228600">
              <a:spcBef>
                <a:spcPct val="20000"/>
              </a:spcBef>
              <a:buChar char="•"/>
              <a:defRPr>
                <a:solidFill>
                  <a:schemeClr val="tx1"/>
                </a:solidFill>
                <a:latin typeface="Arial" panose="020B0604020202020204" pitchFamily="34" charset="0"/>
              </a:defRPr>
            </a:lvl3pPr>
            <a:lvl4pPr marL="1600200" indent="-228600">
              <a:spcBef>
                <a:spcPct val="20000"/>
              </a:spcBef>
              <a:buChar char="–"/>
              <a:defRPr sz="1600">
                <a:solidFill>
                  <a:schemeClr val="tx1"/>
                </a:solidFill>
                <a:latin typeface="Arial" panose="020B0604020202020204" pitchFamily="34" charset="0"/>
              </a:defRPr>
            </a:lvl4pPr>
            <a:lvl5pPr marL="2057400" indent="-228600">
              <a:spcBef>
                <a:spcPct val="20000"/>
              </a:spcBef>
              <a:buChar char="»"/>
              <a:defRPr sz="1600">
                <a:solidFill>
                  <a:schemeClr val="tx1"/>
                </a:solidFill>
                <a:latin typeface="Arial" panose="020B0604020202020204" pitchFamily="34" charset="0"/>
              </a:defRPr>
            </a:lvl5pPr>
            <a:lvl6pPr marL="2514600" indent="-228600" eaLnBrk="0" fontAlgn="base" hangingPunct="0">
              <a:spcBef>
                <a:spcPct val="20000"/>
              </a:spcBef>
              <a:spcAft>
                <a:spcPct val="0"/>
              </a:spcAft>
              <a:buChar char="»"/>
              <a:defRPr sz="1600">
                <a:solidFill>
                  <a:schemeClr val="tx1"/>
                </a:solidFill>
                <a:latin typeface="Arial" panose="020B0604020202020204" pitchFamily="34" charset="0"/>
              </a:defRPr>
            </a:lvl6pPr>
            <a:lvl7pPr marL="2971800" indent="-228600" eaLnBrk="0" fontAlgn="base" hangingPunct="0">
              <a:spcBef>
                <a:spcPct val="20000"/>
              </a:spcBef>
              <a:spcAft>
                <a:spcPct val="0"/>
              </a:spcAft>
              <a:buChar char="»"/>
              <a:defRPr sz="1600">
                <a:solidFill>
                  <a:schemeClr val="tx1"/>
                </a:solidFill>
                <a:latin typeface="Arial" panose="020B0604020202020204" pitchFamily="34" charset="0"/>
              </a:defRPr>
            </a:lvl7pPr>
            <a:lvl8pPr marL="3429000" indent="-228600" eaLnBrk="0" fontAlgn="base" hangingPunct="0">
              <a:spcBef>
                <a:spcPct val="20000"/>
              </a:spcBef>
              <a:spcAft>
                <a:spcPct val="0"/>
              </a:spcAft>
              <a:buChar char="»"/>
              <a:defRPr sz="1600">
                <a:solidFill>
                  <a:schemeClr val="tx1"/>
                </a:solidFill>
                <a:latin typeface="Arial" panose="020B0604020202020204" pitchFamily="34" charset="0"/>
              </a:defRPr>
            </a:lvl8pPr>
            <a:lvl9pPr marL="3886200" indent="-228600" eaLnBrk="0" fontAlgn="base" hangingPunct="0">
              <a:spcBef>
                <a:spcPct val="20000"/>
              </a:spcBef>
              <a:spcAft>
                <a:spcPct val="0"/>
              </a:spcAft>
              <a:buChar char="»"/>
              <a:defRPr sz="1600">
                <a:solidFill>
                  <a:schemeClr val="tx1"/>
                </a:solidFill>
                <a:latin typeface="Arial" panose="020B0604020202020204" pitchFamily="34" charset="0"/>
              </a:defRPr>
            </a:lvl9pPr>
          </a:lstStyle>
          <a:p>
            <a:pPr>
              <a:spcBef>
                <a:spcPct val="0"/>
              </a:spcBef>
              <a:buNone/>
            </a:pPr>
            <a:r>
              <a:rPr lang="fr-FR" sz="1400" dirty="0">
                <a:solidFill>
                  <a:srgbClr val="000000"/>
                </a:solidFill>
                <a:latin typeface="Gill Sans MT" panose="020B0502020104020203" pitchFamily="34" charset="0"/>
              </a:rPr>
              <a:t>Les </a:t>
            </a:r>
            <a:r>
              <a:rPr lang="fr-FR" sz="1400" b="0" i="0" u="none" baseline="0" dirty="0">
                <a:solidFill>
                  <a:srgbClr val="000000"/>
                </a:solidFill>
                <a:latin typeface="Gill Sans MT" panose="020B0502020104020203" pitchFamily="34" charset="0"/>
              </a:rPr>
              <a:t>NSCA en</a:t>
            </a:r>
            <a:r>
              <a:rPr lang="fr-FR" sz="1400" b="0" i="0" u="none" baseline="0" dirty="0">
                <a:solidFill>
                  <a:srgbClr val="0070C0"/>
                </a:solidFill>
                <a:latin typeface="Gill Sans MT" panose="020B0502020104020203" pitchFamily="34" charset="0"/>
              </a:rPr>
              <a:t> </a:t>
            </a:r>
            <a:r>
              <a:rPr lang="fr-FR" sz="1400" b="0" i="1" u="none" baseline="0" dirty="0">
                <a:solidFill>
                  <a:srgbClr val="0070C0"/>
                </a:solidFill>
                <a:latin typeface="Gill Sans MT" panose="020B0502020104020203" pitchFamily="34" charset="0"/>
              </a:rPr>
              <a:t>BLEU</a:t>
            </a:r>
            <a:r>
              <a:rPr lang="fr-FR" sz="1400" b="0" i="0" u="none" baseline="0" dirty="0">
                <a:solidFill>
                  <a:srgbClr val="0070C0"/>
                </a:solidFill>
                <a:latin typeface="Gill Sans MT" panose="020B0502020104020203" pitchFamily="34" charset="0"/>
              </a:rPr>
              <a:t> </a:t>
            </a:r>
            <a:r>
              <a:rPr lang="fr-FR" sz="1400" b="0" i="0" u="none" baseline="0" dirty="0">
                <a:solidFill>
                  <a:srgbClr val="000000"/>
                </a:solidFill>
                <a:latin typeface="Gill Sans MT" panose="020B0502020104020203" pitchFamily="34" charset="0"/>
              </a:rPr>
              <a:t>ont bénéficié du soutien financier du Fonds mondial, et les NSCA en </a:t>
            </a:r>
            <a:r>
              <a:rPr lang="fr-FR" sz="1400" b="0" i="0" u="none" baseline="0" dirty="0">
                <a:solidFill>
                  <a:srgbClr val="C00000"/>
                </a:solidFill>
                <a:latin typeface="Gill Sans MT" panose="020B0502020104020203" pitchFamily="34" charset="0"/>
              </a:rPr>
              <a:t>rouge sont des pilotes </a:t>
            </a:r>
            <a:r>
              <a:rPr lang="fr-FR" sz="1400" dirty="0">
                <a:solidFill>
                  <a:srgbClr val="C00000"/>
                </a:solidFill>
                <a:latin typeface="Gill Sans MT" panose="020B0502020104020203" pitchFamily="34" charset="0"/>
              </a:rPr>
              <a:t>de la </a:t>
            </a:r>
            <a:r>
              <a:rPr lang="fr-FR" sz="1400" b="0" i="0" u="none" baseline="0" dirty="0">
                <a:solidFill>
                  <a:srgbClr val="C00000"/>
                </a:solidFill>
                <a:latin typeface="Gill Sans MT" panose="020B0502020104020203" pitchFamily="34" charset="0"/>
              </a:rPr>
              <a:t>NSCA 2.0.</a:t>
            </a:r>
            <a:endParaRPr lang="fr-FR" altLang="en-US" sz="1400" dirty="0">
              <a:solidFill>
                <a:srgbClr val="000000"/>
              </a:solidFill>
              <a:latin typeface="Gill Sans MT" panose="020B0502020104020203" pitchFamily="34" charset="0"/>
            </a:endParaRPr>
          </a:p>
          <a:p>
            <a:pPr>
              <a:spcBef>
                <a:spcPct val="0"/>
              </a:spcBef>
              <a:buNone/>
            </a:pPr>
            <a:r>
              <a:rPr lang="fr-FR" sz="1400" b="0" i="0" u="none" baseline="0" dirty="0">
                <a:solidFill>
                  <a:srgbClr val="000000"/>
                </a:solidFill>
                <a:latin typeface="Gill Sans MT" panose="020B0502020104020203" pitchFamily="34" charset="0"/>
              </a:rPr>
              <a:t>*Le Rwanda a mis en œuvre </a:t>
            </a:r>
            <a:r>
              <a:rPr lang="fr-FR" sz="1400" dirty="0" smtClean="0">
                <a:solidFill>
                  <a:srgbClr val="000000"/>
                </a:solidFill>
                <a:latin typeface="Gill Sans MT" panose="020B0502020104020203" pitchFamily="34" charset="0"/>
              </a:rPr>
              <a:t>l’évaluation </a:t>
            </a:r>
            <a:r>
              <a:rPr lang="fr-FR" sz="1400" b="0" i="0" u="none" baseline="0" dirty="0" smtClean="0">
                <a:solidFill>
                  <a:srgbClr val="000000"/>
                </a:solidFill>
                <a:latin typeface="Gill Sans MT" panose="020B0502020104020203" pitchFamily="34" charset="0"/>
              </a:rPr>
              <a:t>NSCA </a:t>
            </a:r>
            <a:r>
              <a:rPr lang="fr-FR" sz="1400" b="0" i="0" u="none" baseline="0" dirty="0">
                <a:solidFill>
                  <a:srgbClr val="000000"/>
                </a:solidFill>
                <a:latin typeface="Gill Sans MT" panose="020B0502020104020203" pitchFamily="34" charset="0"/>
              </a:rPr>
              <a:t>à trois reprises. </a:t>
            </a:r>
          </a:p>
        </p:txBody>
      </p:sp>
      <p:sp>
        <p:nvSpPr>
          <p:cNvPr id="2" name="Slide Number Placeholder 1"/>
          <p:cNvSpPr>
            <a:spLocks noGrp="1"/>
          </p:cNvSpPr>
          <p:nvPr>
            <p:ph type="sldNum" sz="quarter" idx="12"/>
          </p:nvPr>
        </p:nvSpPr>
        <p:spPr/>
        <p:txBody>
          <a:bodyPr/>
          <a:lstStyle/>
          <a:p>
            <a:pPr algn="r" rtl="0"/>
            <a:fld id="{C16AFFB4-B1F4-4784-ADA3-5AEED083F242}" type="slidenum">
              <a:rPr/>
              <a:pPr/>
              <a:t>5</a:t>
            </a:fld>
            <a:endParaRPr lang="fr-FR" altLang="en-US" dirty="0"/>
          </a:p>
        </p:txBody>
      </p:sp>
    </p:spTree>
    <p:custDataLst>
      <p:tags r:id="rId1"/>
    </p:custDataLst>
    <p:extLst>
      <p:ext uri="{BB962C8B-B14F-4D97-AF65-F5344CB8AC3E}">
        <p14:creationId xmlns:p14="http://schemas.microsoft.com/office/powerpoint/2010/main" val="5361776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921" y="10160"/>
            <a:ext cx="12343841" cy="1113673"/>
          </a:xfrm>
        </p:spPr>
        <p:txBody>
          <a:bodyPr>
            <a:normAutofit fontScale="90000"/>
          </a:bodyPr>
          <a:lstStyle/>
          <a:p>
            <a:pPr algn="ctr" rtl="0"/>
            <a:r>
              <a:rPr lang="fr-FR" sz="3600" b="1" i="0" u="none" baseline="0" dirty="0">
                <a:solidFill>
                  <a:srgbClr val="C00000"/>
                </a:solidFill>
                <a:latin typeface="Gill Sans MT" panose="020B0502020104020203" pitchFamily="34" charset="0"/>
              </a:rPr>
              <a:t>Objectifs de </a:t>
            </a:r>
            <a:r>
              <a:rPr lang="fr-FR" sz="3600" b="1" i="0" u="none" baseline="0" dirty="0" smtClean="0">
                <a:solidFill>
                  <a:srgbClr val="C00000"/>
                </a:solidFill>
                <a:latin typeface="Gill Sans MT" panose="020B0502020104020203" pitchFamily="34" charset="0"/>
              </a:rPr>
              <a:t>l’USAID </a:t>
            </a:r>
            <a:r>
              <a:rPr lang="fr-FR" sz="3600" b="1" i="0" u="none" baseline="0" dirty="0">
                <a:solidFill>
                  <a:srgbClr val="C00000"/>
                </a:solidFill>
                <a:latin typeface="Gill Sans MT" panose="020B0502020104020203" pitchFamily="34" charset="0"/>
              </a:rPr>
              <a:t>pour </a:t>
            </a:r>
            <a:r>
              <a:rPr lang="fr-FR" sz="3600" b="1" dirty="0">
                <a:solidFill>
                  <a:srgbClr val="C00000"/>
                </a:solidFill>
                <a:latin typeface="Gill Sans MT" panose="020B0502020104020203" pitchFamily="34" charset="0"/>
              </a:rPr>
              <a:t/>
            </a:r>
            <a:br>
              <a:rPr lang="fr-FR" sz="3600" b="1" dirty="0">
                <a:solidFill>
                  <a:srgbClr val="C00000"/>
                </a:solidFill>
                <a:latin typeface="Gill Sans MT" panose="020B0502020104020203" pitchFamily="34" charset="0"/>
              </a:rPr>
            </a:br>
            <a:r>
              <a:rPr lang="fr-FR" sz="3600" b="1" i="0" u="none" baseline="0" dirty="0" smtClean="0">
                <a:solidFill>
                  <a:srgbClr val="C00000"/>
                </a:solidFill>
                <a:latin typeface="Gill Sans MT" panose="020B0502020104020203" pitchFamily="34" charset="0"/>
              </a:rPr>
              <a:t>l’évaluation </a:t>
            </a:r>
            <a:r>
              <a:rPr lang="fr-FR" sz="3600" b="1" i="0" u="none" baseline="0" dirty="0">
                <a:solidFill>
                  <a:srgbClr val="C00000"/>
                </a:solidFill>
                <a:latin typeface="Gill Sans MT" panose="020B0502020104020203" pitchFamily="34" charset="0"/>
              </a:rPr>
              <a:t>nationale de la chaîne </a:t>
            </a:r>
            <a:r>
              <a:rPr lang="fr-FR" sz="3600" b="1" i="0" u="none" baseline="0" dirty="0" smtClean="0">
                <a:solidFill>
                  <a:srgbClr val="C00000"/>
                </a:solidFill>
                <a:latin typeface="Gill Sans MT" panose="020B0502020104020203" pitchFamily="34" charset="0"/>
              </a:rPr>
              <a:t>d’approvisionnement </a:t>
            </a:r>
            <a:r>
              <a:rPr lang="fr-FR" sz="3600" b="1" i="0" u="none" baseline="0" dirty="0">
                <a:solidFill>
                  <a:srgbClr val="C00000"/>
                </a:solidFill>
                <a:latin typeface="Gill Sans MT" panose="020B0502020104020203" pitchFamily="34" charset="0"/>
              </a:rPr>
              <a:t>2.0</a:t>
            </a:r>
          </a:p>
        </p:txBody>
      </p:sp>
      <p:sp>
        <p:nvSpPr>
          <p:cNvPr id="3" name="Slide Number Placeholder 2"/>
          <p:cNvSpPr>
            <a:spLocks noGrp="1"/>
          </p:cNvSpPr>
          <p:nvPr>
            <p:ph type="sldNum" sz="quarter" idx="12"/>
          </p:nvPr>
        </p:nvSpPr>
        <p:spPr/>
        <p:txBody>
          <a:bodyPr/>
          <a:lstStyle/>
          <a:p>
            <a:pPr algn="r" rtl="0"/>
            <a:fld id="{B9F1CF4F-F94A-4E72-8A7A-1D90E0D98BB3}" type="slidenum">
              <a:rPr/>
              <a:pPr/>
              <a:t>6</a:t>
            </a:fld>
            <a:endParaRPr lang="fr-FR" altLang="en-US" dirty="0"/>
          </a:p>
        </p:txBody>
      </p:sp>
      <p:sp>
        <p:nvSpPr>
          <p:cNvPr id="4" name="Rectangle 3">
            <a:extLst>
              <a:ext uri="{FF2B5EF4-FFF2-40B4-BE49-F238E27FC236}">
                <a16:creationId xmlns:a16="http://schemas.microsoft.com/office/drawing/2014/main" xmlns="" id="{75EB3BE9-4DD3-430C-99D3-5535FDD4F1B0}"/>
              </a:ext>
            </a:extLst>
          </p:cNvPr>
          <p:cNvSpPr/>
          <p:nvPr/>
        </p:nvSpPr>
        <p:spPr>
          <a:xfrm>
            <a:off x="694082" y="1524258"/>
            <a:ext cx="11040718" cy="4832092"/>
          </a:xfrm>
          <a:prstGeom prst="rect">
            <a:avLst/>
          </a:prstGeom>
        </p:spPr>
        <p:txBody>
          <a:bodyPr wrap="square">
            <a:spAutoFit/>
          </a:bodyPr>
          <a:lstStyle/>
          <a:p>
            <a:pPr marL="285750" indent="-285750">
              <a:buFont typeface="Wingdings" panose="05000000000000000000" pitchFamily="2" charset="2"/>
              <a:buChar char="ü"/>
            </a:pPr>
            <a:r>
              <a:rPr lang="fr-FR" sz="2800" b="0" i="0" u="none" baseline="0" dirty="0">
                <a:latin typeface="Gill Sans MT" panose="020B0502020104020203" pitchFamily="34" charset="0"/>
              </a:rPr>
              <a:t>Déterminer plus précisément les objectifs principaux et secondaires </a:t>
            </a:r>
            <a:r>
              <a:rPr lang="fr-FR" sz="2800" b="0" i="0" u="none" baseline="0" dirty="0" smtClean="0">
                <a:latin typeface="Gill Sans MT" panose="020B0502020104020203" pitchFamily="34" charset="0"/>
              </a:rPr>
              <a:t/>
            </a:r>
            <a:br>
              <a:rPr lang="fr-FR" sz="2800" b="0" i="0" u="none" baseline="0" dirty="0" smtClean="0">
                <a:latin typeface="Gill Sans MT" panose="020B0502020104020203" pitchFamily="34" charset="0"/>
              </a:rPr>
            </a:br>
            <a:r>
              <a:rPr lang="fr-FR" sz="2800" b="0" i="0" u="none" baseline="0" dirty="0" smtClean="0">
                <a:latin typeface="Gill Sans MT" panose="020B0502020104020203" pitchFamily="34" charset="0"/>
              </a:rPr>
              <a:t>de </a:t>
            </a:r>
            <a:r>
              <a:rPr lang="fr-FR" sz="2800" b="0" i="0" u="none" baseline="0" dirty="0">
                <a:latin typeface="Gill Sans MT" panose="020B0502020104020203" pitchFamily="34" charset="0"/>
              </a:rPr>
              <a:t>la méthodologie de </a:t>
            </a:r>
            <a:r>
              <a:rPr lang="fr-FR" sz="2800" dirty="0" smtClean="0">
                <a:latin typeface="Gill Sans MT" panose="020B0502020104020203" pitchFamily="34" charset="0"/>
              </a:rPr>
              <a:t>l’évaluation </a:t>
            </a:r>
            <a:r>
              <a:rPr lang="fr-FR" sz="2800" b="0" i="0" u="none" baseline="0" dirty="0">
                <a:latin typeface="Gill Sans MT" panose="020B0502020104020203" pitchFamily="34" charset="0"/>
              </a:rPr>
              <a:t>NSCA et intégrer un mécanisme qui permettra </a:t>
            </a:r>
            <a:r>
              <a:rPr lang="fr-FR" sz="2800" b="0" i="0" u="none" baseline="0" dirty="0" smtClean="0">
                <a:latin typeface="Gill Sans MT" panose="020B0502020104020203" pitchFamily="34" charset="0"/>
              </a:rPr>
              <a:t>d’adapter </a:t>
            </a:r>
            <a:r>
              <a:rPr lang="fr-FR" sz="2800" b="0" i="0" u="none" baseline="0" dirty="0">
                <a:latin typeface="Gill Sans MT" panose="020B0502020104020203" pitchFamily="34" charset="0"/>
              </a:rPr>
              <a:t>la méthodologie de </a:t>
            </a:r>
            <a:r>
              <a:rPr lang="fr-FR" sz="2800" dirty="0" smtClean="0">
                <a:latin typeface="Gill Sans MT" panose="020B0502020104020203" pitchFamily="34" charset="0"/>
              </a:rPr>
              <a:t>l’évaluation </a:t>
            </a:r>
            <a:r>
              <a:rPr lang="fr-FR" sz="2800" b="0" i="0" u="none" baseline="0" dirty="0">
                <a:latin typeface="Gill Sans MT" panose="020B0502020104020203" pitchFamily="34" charset="0"/>
              </a:rPr>
              <a:t>NSCA à un public </a:t>
            </a:r>
            <a:r>
              <a:rPr lang="fr-FR" sz="2800" b="0" i="0" u="none" baseline="0" dirty="0" smtClean="0">
                <a:latin typeface="Gill Sans MT" panose="020B0502020104020203" pitchFamily="34" charset="0"/>
              </a:rPr>
              <a:t/>
            </a:r>
            <a:br>
              <a:rPr lang="fr-FR" sz="2800" b="0" i="0" u="none" baseline="0" dirty="0" smtClean="0">
                <a:latin typeface="Gill Sans MT" panose="020B0502020104020203" pitchFamily="34" charset="0"/>
              </a:rPr>
            </a:br>
            <a:r>
              <a:rPr lang="fr-FR" sz="2800" b="0" i="0" u="none" baseline="0" dirty="0" smtClean="0">
                <a:latin typeface="Gill Sans MT" panose="020B0502020104020203" pitchFamily="34" charset="0"/>
              </a:rPr>
              <a:t>et </a:t>
            </a:r>
            <a:r>
              <a:rPr lang="fr-FR" sz="2800" b="0" i="0" u="none" baseline="0" dirty="0">
                <a:latin typeface="Gill Sans MT" panose="020B0502020104020203" pitchFamily="34" charset="0"/>
              </a:rPr>
              <a:t>à un objectif précis.</a:t>
            </a:r>
          </a:p>
          <a:p>
            <a:pPr marL="285750" indent="-285750" algn="l" rtl="0">
              <a:buFont typeface="Wingdings" panose="05000000000000000000" pitchFamily="2" charset="2"/>
              <a:buChar char="ü"/>
            </a:pPr>
            <a:r>
              <a:rPr lang="fr-FR" sz="2800" b="0" i="0" u="none" baseline="0" dirty="0">
                <a:latin typeface="Gill Sans MT" panose="020B0502020104020203" pitchFamily="34" charset="0"/>
              </a:rPr>
              <a:t>Normaliser les outils, méthodes et modèles de rapports pour la collecte des données (et les données ainsi réunies).</a:t>
            </a:r>
          </a:p>
          <a:p>
            <a:pPr marL="285750" indent="-285750" algn="l" rtl="0">
              <a:buFont typeface="Wingdings" panose="05000000000000000000" pitchFamily="2" charset="2"/>
              <a:buChar char="ü"/>
            </a:pPr>
            <a:r>
              <a:rPr lang="fr-FR" sz="2800" b="0" i="0" u="none" baseline="0" dirty="0">
                <a:latin typeface="Gill Sans MT" panose="020B0502020104020203" pitchFamily="34" charset="0"/>
              </a:rPr>
              <a:t>Améliorer la mesure des capacités locales et du caractère durable de la gestion de la chaîne </a:t>
            </a:r>
            <a:r>
              <a:rPr lang="fr-FR" sz="2800" b="0" i="0" u="none" baseline="0" dirty="0" smtClean="0">
                <a:latin typeface="Gill Sans MT" panose="020B0502020104020203" pitchFamily="34" charset="0"/>
              </a:rPr>
              <a:t>d’approvisionnement</a:t>
            </a:r>
            <a:r>
              <a:rPr lang="fr-FR" sz="2800" b="0" i="0" u="none" baseline="0" dirty="0">
                <a:latin typeface="Gill Sans MT" panose="020B0502020104020203" pitchFamily="34" charset="0"/>
              </a:rPr>
              <a:t>.</a:t>
            </a:r>
          </a:p>
          <a:p>
            <a:pPr marL="285750" indent="-285750" algn="l" rtl="0">
              <a:buFont typeface="Wingdings" panose="05000000000000000000" pitchFamily="2" charset="2"/>
              <a:buChar char="ü"/>
            </a:pPr>
            <a:r>
              <a:rPr lang="fr-FR" sz="2800" b="0" i="0" u="none" baseline="0" dirty="0">
                <a:latin typeface="Gill Sans MT" panose="020B0502020104020203" pitchFamily="34" charset="0"/>
              </a:rPr>
              <a:t>Faciliter </a:t>
            </a:r>
            <a:r>
              <a:rPr lang="fr-FR" sz="2800" b="0" i="0" u="none" baseline="0" dirty="0" smtClean="0">
                <a:latin typeface="Gill Sans MT" panose="020B0502020104020203" pitchFamily="34" charset="0"/>
              </a:rPr>
              <a:t>l’utilisation </a:t>
            </a:r>
            <a:r>
              <a:rPr lang="fr-FR" sz="2800" b="0" i="0" u="none" baseline="0" dirty="0">
                <a:latin typeface="Gill Sans MT" panose="020B0502020104020203" pitchFamily="34" charset="0"/>
              </a:rPr>
              <a:t>des résultats.</a:t>
            </a:r>
          </a:p>
          <a:p>
            <a:pPr marL="285750" indent="-285750">
              <a:buFont typeface="Wingdings" panose="05000000000000000000" pitchFamily="2" charset="2"/>
              <a:buChar char="ü"/>
            </a:pPr>
            <a:r>
              <a:rPr lang="fr-FR" sz="2800" b="0" i="0" u="none" baseline="0" dirty="0">
                <a:latin typeface="Gill Sans MT" panose="020B0502020104020203" pitchFamily="34" charset="0"/>
              </a:rPr>
              <a:t>Augmenter le nombre </a:t>
            </a:r>
            <a:r>
              <a:rPr lang="fr-FR" sz="2800" b="0" i="0" u="none" baseline="0" dirty="0" smtClean="0">
                <a:latin typeface="Gill Sans MT" panose="020B0502020104020203" pitchFamily="34" charset="0"/>
              </a:rPr>
              <a:t>d’organisations </a:t>
            </a:r>
            <a:r>
              <a:rPr lang="fr-FR" sz="2800" b="0" i="0" u="none" baseline="0" dirty="0">
                <a:latin typeface="Gill Sans MT" panose="020B0502020104020203" pitchFamily="34" charset="0"/>
              </a:rPr>
              <a:t>et </a:t>
            </a:r>
            <a:r>
              <a:rPr lang="fr-FR" sz="2800" b="0" i="0" u="none" baseline="0" dirty="0" smtClean="0">
                <a:latin typeface="Gill Sans MT" panose="020B0502020104020203" pitchFamily="34" charset="0"/>
              </a:rPr>
              <a:t>d’individus </a:t>
            </a:r>
            <a:r>
              <a:rPr lang="fr-FR" sz="2800" b="0" i="0" u="none" baseline="0" dirty="0">
                <a:latin typeface="Gill Sans MT" panose="020B0502020104020203" pitchFamily="34" charset="0"/>
              </a:rPr>
              <a:t>qualifiés pour mettre en œuvre </a:t>
            </a:r>
            <a:r>
              <a:rPr lang="fr-FR" sz="2800" dirty="0" smtClean="0">
                <a:latin typeface="Gill Sans MT" panose="020B0502020104020203" pitchFamily="34" charset="0"/>
              </a:rPr>
              <a:t>l’évaluation NSCA</a:t>
            </a:r>
            <a:r>
              <a:rPr lang="fr-FR" sz="2800" b="0" i="0" u="none" baseline="0" dirty="0">
                <a:latin typeface="Gill Sans MT" panose="020B0502020104020203" pitchFamily="34" charset="0"/>
              </a:rPr>
              <a:t>.</a:t>
            </a:r>
          </a:p>
        </p:txBody>
      </p:sp>
    </p:spTree>
    <p:custDataLst>
      <p:tags r:id="rId1"/>
    </p:custDataLst>
    <p:extLst>
      <p:ext uri="{BB962C8B-B14F-4D97-AF65-F5344CB8AC3E}">
        <p14:creationId xmlns:p14="http://schemas.microsoft.com/office/powerpoint/2010/main" val="2847486519"/>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119134"/>
            <a:ext cx="12192000" cy="609600"/>
          </a:xfrm>
        </p:spPr>
        <p:txBody>
          <a:bodyPr>
            <a:noAutofit/>
          </a:bodyPr>
          <a:lstStyle/>
          <a:p>
            <a:pPr lvl="1" algn="ctr" rtl="0"/>
            <a:r>
              <a:rPr lang="fr-FR" sz="3200" b="1" i="0" u="none" baseline="0" dirty="0">
                <a:solidFill>
                  <a:srgbClr val="C00000"/>
                </a:solidFill>
                <a:latin typeface="Gill Sans MT" panose="020B0502020104020203" pitchFamily="34" charset="0"/>
                <a:ea typeface="Arial" charset="0"/>
                <a:cs typeface="Arial" charset="0"/>
              </a:rPr>
              <a:t>Changements/Améliorations par rapport à </a:t>
            </a:r>
            <a:r>
              <a:rPr lang="fr-FR" sz="3200" b="1" i="0" u="none" baseline="0" dirty="0" smtClean="0">
                <a:solidFill>
                  <a:srgbClr val="C00000"/>
                </a:solidFill>
                <a:latin typeface="Gill Sans MT" panose="020B0502020104020203" pitchFamily="34" charset="0"/>
                <a:ea typeface="Arial" charset="0"/>
                <a:cs typeface="Arial" charset="0"/>
              </a:rPr>
              <a:t>l’outil </a:t>
            </a:r>
            <a:r>
              <a:rPr lang="fr-FR" sz="3200" b="1" i="0" u="none" baseline="0" dirty="0">
                <a:solidFill>
                  <a:srgbClr val="C00000"/>
                </a:solidFill>
                <a:latin typeface="Gill Sans MT" panose="020B0502020104020203" pitchFamily="34" charset="0"/>
                <a:ea typeface="Arial" charset="0"/>
                <a:cs typeface="Arial" charset="0"/>
              </a:rPr>
              <a:t>NSCA 1.0</a:t>
            </a:r>
          </a:p>
        </p:txBody>
      </p:sp>
      <p:sp>
        <p:nvSpPr>
          <p:cNvPr id="3" name="Content Placeholder 2"/>
          <p:cNvSpPr>
            <a:spLocks noGrp="1"/>
          </p:cNvSpPr>
          <p:nvPr>
            <p:ph idx="1"/>
          </p:nvPr>
        </p:nvSpPr>
        <p:spPr>
          <a:xfrm>
            <a:off x="1019909" y="798188"/>
            <a:ext cx="10539300" cy="6273172"/>
          </a:xfrm>
        </p:spPr>
        <p:txBody>
          <a:bodyPr>
            <a:normAutofit lnSpcReduction="10000"/>
          </a:bodyPr>
          <a:lstStyle/>
          <a:p>
            <a:pPr marL="0" indent="0" algn="l" rtl="0">
              <a:buNone/>
            </a:pPr>
            <a:r>
              <a:rPr lang="fr-FR" b="0" i="0" u="none" baseline="0" dirty="0">
                <a:solidFill>
                  <a:srgbClr val="C00000"/>
                </a:solidFill>
                <a:latin typeface="Gill Sans MT" panose="020B0502020104020203" pitchFamily="34" charset="0"/>
              </a:rPr>
              <a:t>Contenu</a:t>
            </a:r>
          </a:p>
          <a:p>
            <a:pPr lvl="1" algn="l" rtl="0">
              <a:buFont typeface="Wingdings" panose="05000000000000000000" pitchFamily="2" charset="2"/>
              <a:buChar char="ü"/>
            </a:pPr>
            <a:r>
              <a:rPr lang="fr-FR" b="0" i="0" u="none" baseline="0" dirty="0">
                <a:latin typeface="Gill Sans MT" panose="020B0502020104020203" pitchFamily="34" charset="0"/>
              </a:rPr>
              <a:t>Mise à jour à </a:t>
            </a:r>
            <a:r>
              <a:rPr lang="fr-FR" b="0" i="0" u="none" baseline="0" dirty="0" smtClean="0">
                <a:latin typeface="Gill Sans MT" panose="020B0502020104020203" pitchFamily="34" charset="0"/>
              </a:rPr>
              <a:t>l’aide </a:t>
            </a:r>
            <a:r>
              <a:rPr lang="fr-FR" b="0" i="0" u="none" baseline="0" dirty="0">
                <a:latin typeface="Gill Sans MT" panose="020B0502020104020203" pitchFamily="34" charset="0"/>
              </a:rPr>
              <a:t>du contenu actuel et de modules élargis (p. ex., SIGL, Gouvernance, RH, chaîne du froid)</a:t>
            </a:r>
          </a:p>
          <a:p>
            <a:pPr lvl="1" algn="l" rtl="0">
              <a:buFont typeface="Wingdings" panose="05000000000000000000" pitchFamily="2" charset="2"/>
              <a:buChar char="ü"/>
            </a:pPr>
            <a:r>
              <a:rPr lang="fr-FR" b="0" i="0" u="none" baseline="0" dirty="0">
                <a:latin typeface="Gill Sans MT" panose="020B0502020104020203" pitchFamily="34" charset="0"/>
              </a:rPr>
              <a:t>Liste des KPI élargie pour mesurer les capacités locales et le caractère durable de la gestion de la chaîne </a:t>
            </a:r>
            <a:r>
              <a:rPr lang="fr-FR" b="0" i="0" u="none" baseline="0" dirty="0" smtClean="0">
                <a:latin typeface="Gill Sans MT" panose="020B0502020104020203" pitchFamily="34" charset="0"/>
              </a:rPr>
              <a:t>d’approvisionnement</a:t>
            </a:r>
            <a:endParaRPr lang="fr-FR" b="0" i="0" u="none" baseline="0" dirty="0">
              <a:latin typeface="Gill Sans MT" panose="020B0502020104020203" pitchFamily="34" charset="0"/>
            </a:endParaRPr>
          </a:p>
          <a:p>
            <a:pPr lvl="1" algn="l" rtl="0">
              <a:buFont typeface="Wingdings" panose="05000000000000000000" pitchFamily="2" charset="2"/>
              <a:buChar char="ü"/>
            </a:pPr>
            <a:r>
              <a:rPr lang="fr-FR" b="0" i="0" u="none" baseline="0" dirty="0">
                <a:latin typeface="Gill Sans MT" panose="020B0502020104020203" pitchFamily="34" charset="0"/>
              </a:rPr>
              <a:t>Utilisation de questions binaires plutôt que </a:t>
            </a:r>
            <a:r>
              <a:rPr lang="fr-FR" b="0" i="0" u="none" baseline="0" dirty="0" smtClean="0">
                <a:latin typeface="Gill Sans MT" panose="020B0502020104020203" pitchFamily="34" charset="0"/>
              </a:rPr>
              <a:t>d’un </a:t>
            </a:r>
            <a:r>
              <a:rPr lang="fr-FR" b="0" i="0" u="none" baseline="0" dirty="0">
                <a:latin typeface="Gill Sans MT" panose="020B0502020104020203" pitchFamily="34" charset="0"/>
              </a:rPr>
              <a:t>système de notes</a:t>
            </a:r>
          </a:p>
          <a:p>
            <a:pPr lvl="1" algn="l" rtl="0">
              <a:buFont typeface="Wingdings" panose="05000000000000000000" pitchFamily="2" charset="2"/>
              <a:buChar char="ü"/>
            </a:pPr>
            <a:r>
              <a:rPr lang="fr-FR" b="0" i="0" u="none" baseline="0" dirty="0">
                <a:latin typeface="Gill Sans MT" panose="020B0502020104020203" pitchFamily="34" charset="0"/>
              </a:rPr>
              <a:t>Méthodologie quantitative réutilisable</a:t>
            </a:r>
          </a:p>
          <a:p>
            <a:pPr lvl="1" algn="l" rtl="0">
              <a:buFont typeface="Wingdings" panose="05000000000000000000" pitchFamily="2" charset="2"/>
              <a:buChar char="ü"/>
            </a:pPr>
            <a:r>
              <a:rPr lang="fr-FR" b="0" i="0" u="none" baseline="0" dirty="0">
                <a:latin typeface="Gill Sans MT" panose="020B0502020104020203" pitchFamily="34" charset="0"/>
              </a:rPr>
              <a:t>Stratégie </a:t>
            </a:r>
            <a:r>
              <a:rPr lang="fr-FR" b="0" i="0" u="none" baseline="0" dirty="0" smtClean="0">
                <a:latin typeface="Gill Sans MT" panose="020B0502020104020203" pitchFamily="34" charset="0"/>
              </a:rPr>
              <a:t>d’échantillonnage </a:t>
            </a:r>
            <a:r>
              <a:rPr lang="fr-FR" b="0" i="0" u="none" baseline="0" dirty="0">
                <a:latin typeface="Gill Sans MT" panose="020B0502020104020203" pitchFamily="34" charset="0"/>
              </a:rPr>
              <a:t>claire et méthodologie adaptée aux objectifs </a:t>
            </a:r>
            <a:r>
              <a:rPr lang="fr-FR" b="0" i="0" u="none" baseline="0" dirty="0" smtClean="0">
                <a:latin typeface="Gill Sans MT" panose="020B0502020104020203" pitchFamily="34" charset="0"/>
              </a:rPr>
              <a:t/>
            </a:r>
            <a:br>
              <a:rPr lang="fr-FR" b="0" i="0" u="none" baseline="0" dirty="0" smtClean="0">
                <a:latin typeface="Gill Sans MT" panose="020B0502020104020203" pitchFamily="34" charset="0"/>
              </a:rPr>
            </a:br>
            <a:r>
              <a:rPr lang="fr-FR" b="0" i="0" u="none" baseline="0" dirty="0" smtClean="0">
                <a:latin typeface="Gill Sans MT" panose="020B0502020104020203" pitchFamily="34" charset="0"/>
              </a:rPr>
              <a:t>et </a:t>
            </a:r>
            <a:r>
              <a:rPr lang="fr-FR" b="0" i="0" u="none" baseline="0" dirty="0">
                <a:latin typeface="Gill Sans MT" panose="020B0502020104020203" pitchFamily="34" charset="0"/>
              </a:rPr>
              <a:t>au public spécifiques visés</a:t>
            </a:r>
          </a:p>
          <a:p>
            <a:pPr marL="0" indent="0" algn="l" rtl="0">
              <a:buNone/>
            </a:pPr>
            <a:r>
              <a:rPr lang="fr-FR" b="0" i="0" u="none" baseline="0" dirty="0">
                <a:solidFill>
                  <a:srgbClr val="C00000"/>
                </a:solidFill>
                <a:latin typeface="Gill Sans MT" panose="020B0502020104020203" pitchFamily="34" charset="0"/>
              </a:rPr>
              <a:t>Facilité </a:t>
            </a:r>
            <a:r>
              <a:rPr lang="fr-FR" b="0" i="0" u="none" baseline="0" dirty="0" smtClean="0">
                <a:solidFill>
                  <a:srgbClr val="C00000"/>
                </a:solidFill>
                <a:latin typeface="Gill Sans MT" panose="020B0502020104020203" pitchFamily="34" charset="0"/>
              </a:rPr>
              <a:t>d’utilisation</a:t>
            </a:r>
            <a:endParaRPr lang="fr-FR" b="0" i="0" u="none" baseline="0" dirty="0">
              <a:solidFill>
                <a:srgbClr val="C00000"/>
              </a:solidFill>
              <a:latin typeface="Gill Sans MT" panose="020B0502020104020203" pitchFamily="34" charset="0"/>
            </a:endParaRPr>
          </a:p>
          <a:p>
            <a:pPr lvl="1" algn="l" rtl="0">
              <a:buFont typeface="Wingdings" panose="05000000000000000000" pitchFamily="2" charset="2"/>
              <a:buChar char="ü"/>
            </a:pPr>
            <a:r>
              <a:rPr lang="fr-FR" b="0" i="0" u="none" baseline="0" dirty="0">
                <a:latin typeface="Gill Sans MT" panose="020B0502020104020203" pitchFamily="34" charset="0"/>
              </a:rPr>
              <a:t>Code disponible publiquement, procédures opérationnelles standard, guides </a:t>
            </a:r>
            <a:r>
              <a:rPr lang="fr-FR" b="0" i="0" u="none" baseline="0" dirty="0" smtClean="0">
                <a:latin typeface="Gill Sans MT" panose="020B0502020104020203" pitchFamily="34" charset="0"/>
              </a:rPr>
              <a:t>d’utilisation</a:t>
            </a:r>
            <a:r>
              <a:rPr lang="fr-FR" b="0" i="0" u="none" baseline="0" dirty="0">
                <a:latin typeface="Gill Sans MT" panose="020B0502020104020203" pitchFamily="34" charset="0"/>
              </a:rPr>
              <a:t>, modèles</a:t>
            </a:r>
          </a:p>
          <a:p>
            <a:pPr lvl="1" algn="l" rtl="0">
              <a:buFont typeface="Wingdings" panose="05000000000000000000" pitchFamily="2" charset="2"/>
              <a:buChar char="ü"/>
            </a:pPr>
            <a:r>
              <a:rPr lang="fr-FR" b="0" i="0" u="none" baseline="0" dirty="0">
                <a:latin typeface="Gill Sans MT" panose="020B0502020104020203" pitchFamily="34" charset="0"/>
              </a:rPr>
              <a:t>Code du modèle, ensemble </a:t>
            </a:r>
            <a:r>
              <a:rPr lang="fr-FR" b="0" i="0" u="none" baseline="0" dirty="0" smtClean="0">
                <a:latin typeface="Gill Sans MT" panose="020B0502020104020203" pitchFamily="34" charset="0"/>
              </a:rPr>
              <a:t>d’analyses </a:t>
            </a:r>
            <a:r>
              <a:rPr lang="fr-FR" b="0" i="0" u="none" baseline="0" dirty="0">
                <a:latin typeface="Gill Sans MT" panose="020B0502020104020203" pitchFamily="34" charset="0"/>
              </a:rPr>
              <a:t>de base (semi-)automatisées </a:t>
            </a:r>
          </a:p>
          <a:p>
            <a:pPr lvl="1" algn="l" rtl="0">
              <a:buFont typeface="Wingdings" panose="05000000000000000000" pitchFamily="2" charset="2"/>
              <a:buChar char="ü"/>
            </a:pPr>
            <a:r>
              <a:rPr lang="fr-FR" b="0" i="0" u="none" baseline="0" dirty="0">
                <a:latin typeface="Gill Sans MT" panose="020B0502020104020203" pitchFamily="34" charset="0"/>
              </a:rPr>
              <a:t>Alignement sur </a:t>
            </a:r>
            <a:r>
              <a:rPr lang="fr-FR" b="0" i="0" u="none" baseline="0" dirty="0" smtClean="0">
                <a:latin typeface="Gill Sans MT" panose="020B0502020104020203" pitchFamily="34" charset="0"/>
              </a:rPr>
              <a:t>d’autres </a:t>
            </a:r>
            <a:r>
              <a:rPr lang="fr-FR" b="0" i="0" u="none" baseline="0" dirty="0">
                <a:latin typeface="Gill Sans MT" panose="020B0502020104020203" pitchFamily="34" charset="0"/>
              </a:rPr>
              <a:t>outils à des fins de réciprocité </a:t>
            </a:r>
          </a:p>
          <a:p>
            <a:pPr lvl="1" algn="l" rtl="0">
              <a:buFont typeface="Wingdings" panose="05000000000000000000" pitchFamily="2" charset="2"/>
              <a:buChar char="ü"/>
            </a:pPr>
            <a:r>
              <a:rPr lang="fr-FR" b="0" i="0" u="none" baseline="0" dirty="0" err="1">
                <a:latin typeface="Gill Sans MT" panose="020B0502020104020203" pitchFamily="34" charset="0"/>
              </a:rPr>
              <a:t>Modulabilité</a:t>
            </a:r>
            <a:r>
              <a:rPr lang="fr-FR" b="0" i="0" u="none" baseline="0" dirty="0">
                <a:latin typeface="Gill Sans MT" panose="020B0502020104020203" pitchFamily="34" charset="0"/>
              </a:rPr>
              <a:t> grâce à différents modules et niveaux de service — un responsable de la mise en œuvre peut élargir ou diminuer la portée sans compromettre le modèle </a:t>
            </a:r>
          </a:p>
        </p:txBody>
      </p:sp>
      <p:sp>
        <p:nvSpPr>
          <p:cNvPr id="4" name="Slide Number Placeholder 3"/>
          <p:cNvSpPr>
            <a:spLocks noGrp="1"/>
          </p:cNvSpPr>
          <p:nvPr>
            <p:ph type="sldNum" sz="quarter" idx="12"/>
          </p:nvPr>
        </p:nvSpPr>
        <p:spPr/>
        <p:txBody>
          <a:bodyPr/>
          <a:lstStyle/>
          <a:p>
            <a:pPr algn="r" rtl="0"/>
            <a:fld id="{B9F1CF4F-F94A-4E72-8A7A-1D90E0D98BB3}" type="slidenum">
              <a:rPr/>
              <a:pPr/>
              <a:t>7</a:t>
            </a:fld>
            <a:endParaRPr lang="fr-FR" altLang="en-US" dirty="0"/>
          </a:p>
        </p:txBody>
      </p:sp>
    </p:spTree>
    <p:custDataLst>
      <p:tags r:id="rId1"/>
    </p:custDataLst>
    <p:extLst>
      <p:ext uri="{BB962C8B-B14F-4D97-AF65-F5344CB8AC3E}">
        <p14:creationId xmlns:p14="http://schemas.microsoft.com/office/powerpoint/2010/main" val="301465500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838200" y="1068506"/>
            <a:ext cx="10515600" cy="977090"/>
          </a:xfrm>
        </p:spPr>
        <p:txBody>
          <a:bodyPr>
            <a:normAutofit fontScale="90000"/>
          </a:bodyPr>
          <a:lstStyle/>
          <a:p>
            <a:pPr algn="l" rtl="0"/>
            <a:r>
              <a:rPr lang="fr-FR" sz="2800" b="0" i="0" u="none" baseline="0" dirty="0">
                <a:latin typeface="Gill Sans MT" panose="020B0502020104020203" pitchFamily="34" charset="0"/>
              </a:rPr>
              <a:t>La NSCA 2.0 ne satisfait pas à tous les besoins </a:t>
            </a:r>
            <a:r>
              <a:rPr lang="fr-FR" sz="2800" b="0" i="0" u="none" baseline="0" dirty="0" smtClean="0">
                <a:latin typeface="Gill Sans MT" panose="020B0502020104020203" pitchFamily="34" charset="0"/>
              </a:rPr>
              <a:t>d’évaluation </a:t>
            </a:r>
            <a:r>
              <a:rPr lang="fr-FR" sz="2800" b="0" i="0" u="none" baseline="0" dirty="0">
                <a:latin typeface="Gill Sans MT" panose="020B0502020104020203" pitchFamily="34" charset="0"/>
              </a:rPr>
              <a:t>de la chaîne </a:t>
            </a:r>
            <a:r>
              <a:rPr lang="fr-FR" sz="2800" b="0" i="0" u="none" baseline="0" dirty="0" smtClean="0">
                <a:latin typeface="Gill Sans MT" panose="020B0502020104020203" pitchFamily="34" charset="0"/>
              </a:rPr>
              <a:t>d’approvisionnement</a:t>
            </a:r>
            <a:r>
              <a:rPr lang="fr-FR" sz="2800" b="0" i="0" u="none" baseline="0" dirty="0">
                <a:latin typeface="Gill Sans MT" panose="020B0502020104020203" pitchFamily="34" charset="0"/>
              </a:rPr>
              <a:t>. Cet outil peut être recoupé avec </a:t>
            </a:r>
            <a:r>
              <a:rPr lang="fr-FR" sz="2800" b="0" i="0" u="none" baseline="0" dirty="0" smtClean="0">
                <a:latin typeface="Gill Sans MT" panose="020B0502020104020203" pitchFamily="34" charset="0"/>
              </a:rPr>
              <a:t>d’autres </a:t>
            </a:r>
            <a:r>
              <a:rPr lang="fr-FR" sz="2800" b="0" i="0" u="none" baseline="0" dirty="0">
                <a:latin typeface="Gill Sans MT" panose="020B0502020104020203" pitchFamily="34" charset="0"/>
              </a:rPr>
              <a:t>ressources mais ne les remplace pas.</a:t>
            </a:r>
          </a:p>
        </p:txBody>
      </p:sp>
      <p:grpSp>
        <p:nvGrpSpPr>
          <p:cNvPr id="18" name="Group 17"/>
          <p:cNvGrpSpPr/>
          <p:nvPr/>
        </p:nvGrpSpPr>
        <p:grpSpPr>
          <a:xfrm>
            <a:off x="2717550" y="1854860"/>
            <a:ext cx="6454787" cy="4252081"/>
            <a:chOff x="1951319" y="2430221"/>
            <a:chExt cx="5570423" cy="3999789"/>
          </a:xfrm>
        </p:grpSpPr>
        <p:sp>
          <p:nvSpPr>
            <p:cNvPr id="19" name="Freeform 18"/>
            <p:cNvSpPr/>
            <p:nvPr/>
          </p:nvSpPr>
          <p:spPr>
            <a:xfrm>
              <a:off x="3472564" y="2430221"/>
              <a:ext cx="2599922" cy="2848850"/>
            </a:xfrm>
            <a:custGeom>
              <a:avLst/>
              <a:gdLst>
                <a:gd name="connsiteX0" fmla="*/ 0 w 2599922"/>
                <a:gd name="connsiteY0" fmla="*/ 1299961 h 2599922"/>
                <a:gd name="connsiteX1" fmla="*/ 1299961 w 2599922"/>
                <a:gd name="connsiteY1" fmla="*/ 0 h 2599922"/>
                <a:gd name="connsiteX2" fmla="*/ 2599922 w 2599922"/>
                <a:gd name="connsiteY2" fmla="*/ 1299961 h 2599922"/>
                <a:gd name="connsiteX3" fmla="*/ 1299961 w 2599922"/>
                <a:gd name="connsiteY3" fmla="*/ 2599922 h 2599922"/>
                <a:gd name="connsiteX4" fmla="*/ 0 w 2599922"/>
                <a:gd name="connsiteY4" fmla="*/ 1299961 h 259992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99922" h="2599922">
                  <a:moveTo>
                    <a:pt x="0" y="1299961"/>
                  </a:moveTo>
                  <a:cubicBezTo>
                    <a:pt x="0" y="582012"/>
                    <a:pt x="582012" y="0"/>
                    <a:pt x="1299961" y="0"/>
                  </a:cubicBezTo>
                  <a:cubicBezTo>
                    <a:pt x="2017910" y="0"/>
                    <a:pt x="2599922" y="582012"/>
                    <a:pt x="2599922" y="1299961"/>
                  </a:cubicBezTo>
                  <a:cubicBezTo>
                    <a:pt x="2599922" y="2017910"/>
                    <a:pt x="2017910" y="2599922"/>
                    <a:pt x="1299961" y="2599922"/>
                  </a:cubicBezTo>
                  <a:cubicBezTo>
                    <a:pt x="582012" y="2599922"/>
                    <a:pt x="0" y="2017910"/>
                    <a:pt x="0" y="129996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404880" tIns="404880" rIns="404880" bIns="404880" numCol="1" spcCol="1270" anchor="ctr" anchorCtr="0">
              <a:noAutofit/>
            </a:bodyPr>
            <a:lstStyle/>
            <a:p>
              <a:pPr algn="ctr" defTabSz="844550" rtl="0">
                <a:lnSpc>
                  <a:spcPct val="90000"/>
                </a:lnSpc>
                <a:spcBef>
                  <a:spcPct val="0"/>
                </a:spcBef>
                <a:spcAft>
                  <a:spcPct val="35000"/>
                </a:spcAft>
              </a:pPr>
              <a:r>
                <a:rPr lang="fr-FR" sz="1900" b="0" i="0" u="none" baseline="0" dirty="0">
                  <a:latin typeface="Gill Sans MT" panose="020B0502020104020203" pitchFamily="34" charset="0"/>
                </a:rPr>
                <a:t>La NSCA est une analyse ponctuelle à un instant T. La NSCA </a:t>
              </a:r>
              <a:r>
                <a:rPr lang="fr-FR" sz="1900" b="0" i="0" u="none" baseline="0" dirty="0" smtClean="0">
                  <a:latin typeface="Gill Sans MT" panose="020B0502020104020203" pitchFamily="34" charset="0"/>
                </a:rPr>
                <a:t>n’est </a:t>
              </a:r>
              <a:r>
                <a:rPr lang="fr-FR" sz="1900" b="1" i="0" u="none" baseline="0" dirty="0">
                  <a:solidFill>
                    <a:srgbClr val="0070C0"/>
                  </a:solidFill>
                  <a:latin typeface="Gill Sans MT" panose="020B0502020104020203" pitchFamily="34" charset="0"/>
                </a:rPr>
                <a:t>PAS</a:t>
              </a:r>
              <a:r>
                <a:rPr lang="fr-FR" sz="1900" b="1" i="0" u="none" baseline="0" dirty="0">
                  <a:solidFill>
                    <a:srgbClr val="C00000"/>
                  </a:solidFill>
                  <a:latin typeface="Gill Sans MT" panose="020B0502020104020203" pitchFamily="34" charset="0"/>
                </a:rPr>
                <a:t> </a:t>
              </a:r>
              <a:r>
                <a:rPr lang="fr-FR" sz="1900" b="0" i="0" u="none" baseline="0" dirty="0">
                  <a:latin typeface="Gill Sans MT" panose="020B0502020104020203" pitchFamily="34" charset="0"/>
                </a:rPr>
                <a:t>conçue pour</a:t>
              </a:r>
              <a:r>
                <a:rPr lang="fr-FR" sz="1900" b="0" i="0" u="none" baseline="0" dirty="0"/>
                <a:t> :  </a:t>
              </a:r>
            </a:p>
          </p:txBody>
        </p:sp>
        <p:sp>
          <p:nvSpPr>
            <p:cNvPr id="23" name="Freeform 22"/>
            <p:cNvSpPr/>
            <p:nvPr/>
          </p:nvSpPr>
          <p:spPr>
            <a:xfrm>
              <a:off x="5884354" y="3227361"/>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lnSpc>
                  <a:spcPct val="90000"/>
                </a:lnSpc>
                <a:spcBef>
                  <a:spcPct val="0"/>
                </a:spcBef>
                <a:spcAft>
                  <a:spcPct val="35000"/>
                </a:spcAft>
              </a:pPr>
              <a:r>
                <a:rPr lang="fr-FR" sz="1400" b="0" i="0" u="none" baseline="0" dirty="0">
                  <a:latin typeface="Gill Sans MT" panose="020B0502020104020203" pitchFamily="34" charset="0"/>
                </a:rPr>
                <a:t>Faire fonction </a:t>
              </a:r>
              <a:r>
                <a:rPr lang="fr-FR" sz="1400" b="0" i="0" u="none" baseline="0" dirty="0" smtClean="0">
                  <a:latin typeface="Gill Sans MT" panose="020B0502020104020203" pitchFamily="34" charset="0"/>
                </a:rPr>
                <a:t>d’audit</a:t>
              </a:r>
              <a:endParaRPr lang="fr-FR" sz="1400" b="0" i="0" u="none" baseline="0" dirty="0">
                <a:latin typeface="Gill Sans MT" panose="020B0502020104020203" pitchFamily="34" charset="0"/>
              </a:endParaRPr>
            </a:p>
          </p:txBody>
        </p:sp>
        <p:sp>
          <p:nvSpPr>
            <p:cNvPr id="25" name="Freeform 24"/>
            <p:cNvSpPr/>
            <p:nvPr/>
          </p:nvSpPr>
          <p:spPr>
            <a:xfrm>
              <a:off x="5352432" y="4336822"/>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lnSpc>
                  <a:spcPct val="90000"/>
                </a:lnSpc>
                <a:spcBef>
                  <a:spcPct val="0"/>
                </a:spcBef>
                <a:spcAft>
                  <a:spcPct val="35000"/>
                </a:spcAft>
              </a:pPr>
              <a:r>
                <a:rPr lang="fr-FR" sz="1400" b="0" i="0" u="none" baseline="0" dirty="0">
                  <a:latin typeface="Gill Sans MT" panose="020B0502020104020203" pitchFamily="34" charset="0"/>
                </a:rPr>
                <a:t>Calculer précisément le retour sur investissement. </a:t>
              </a:r>
            </a:p>
          </p:txBody>
        </p:sp>
        <p:sp>
          <p:nvSpPr>
            <p:cNvPr id="26" name="Freeform 25"/>
            <p:cNvSpPr/>
            <p:nvPr/>
          </p:nvSpPr>
          <p:spPr>
            <a:xfrm>
              <a:off x="4413888" y="5130049"/>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lnSpc>
                  <a:spcPct val="90000"/>
                </a:lnSpc>
                <a:spcBef>
                  <a:spcPct val="0"/>
                </a:spcBef>
                <a:spcAft>
                  <a:spcPct val="35000"/>
                </a:spcAft>
              </a:pPr>
              <a:r>
                <a:rPr lang="fr-FR" sz="1400" b="0" i="0" u="none" baseline="0">
                  <a:latin typeface="Gill Sans MT" panose="020B0502020104020203" pitchFamily="34" charset="0"/>
                </a:rPr>
                <a:t>Identifier les comportements frauduleux.</a:t>
              </a:r>
            </a:p>
          </p:txBody>
        </p:sp>
        <p:sp>
          <p:nvSpPr>
            <p:cNvPr id="27" name="Freeform 26"/>
            <p:cNvSpPr/>
            <p:nvPr/>
          </p:nvSpPr>
          <p:spPr>
            <a:xfrm>
              <a:off x="3079853" y="5060722"/>
              <a:ext cx="1692671"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lnSpc>
                  <a:spcPct val="90000"/>
                </a:lnSpc>
                <a:spcBef>
                  <a:spcPct val="0"/>
                </a:spcBef>
                <a:spcAft>
                  <a:spcPct val="35000"/>
                </a:spcAft>
              </a:pPr>
              <a:r>
                <a:rPr lang="fr-FR" sz="1400" b="0" i="0" u="none" baseline="0" dirty="0">
                  <a:latin typeface="Gill Sans MT" panose="020B0502020104020203" pitchFamily="34" charset="0"/>
                </a:rPr>
                <a:t>Servir </a:t>
              </a:r>
              <a:r>
                <a:rPr lang="fr-FR" sz="1400" b="0" i="0" u="none" baseline="0" dirty="0" smtClean="0">
                  <a:latin typeface="Gill Sans MT" panose="020B0502020104020203" pitchFamily="34" charset="0"/>
                </a:rPr>
                <a:t>d’outil </a:t>
              </a:r>
              <a:br>
                <a:rPr lang="fr-FR" sz="1400" b="0" i="0" u="none" baseline="0" dirty="0" smtClean="0">
                  <a:latin typeface="Gill Sans MT" panose="020B0502020104020203" pitchFamily="34" charset="0"/>
                </a:rPr>
              </a:br>
              <a:r>
                <a:rPr lang="fr-FR" sz="1400" b="0" i="0" u="none" baseline="0" dirty="0" smtClean="0">
                  <a:latin typeface="Gill Sans MT" panose="020B0502020104020203" pitchFamily="34" charset="0"/>
                </a:rPr>
                <a:t>de </a:t>
              </a:r>
              <a:r>
                <a:rPr lang="fr-FR" sz="1400" b="0" i="0" u="none" baseline="0" dirty="0">
                  <a:latin typeface="Gill Sans MT" panose="020B0502020104020203" pitchFamily="34" charset="0"/>
                </a:rPr>
                <a:t>mesure de la performance de sites ou de personnes spécifiques.</a:t>
              </a:r>
            </a:p>
          </p:txBody>
        </p:sp>
        <p:sp>
          <p:nvSpPr>
            <p:cNvPr id="28" name="Freeform 27"/>
            <p:cNvSpPr/>
            <p:nvPr/>
          </p:nvSpPr>
          <p:spPr>
            <a:xfrm>
              <a:off x="2220670" y="4334364"/>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lnSpc>
                  <a:spcPct val="90000"/>
                </a:lnSpc>
                <a:spcBef>
                  <a:spcPct val="0"/>
                </a:spcBef>
                <a:spcAft>
                  <a:spcPct val="35000"/>
                </a:spcAft>
              </a:pPr>
              <a:r>
                <a:rPr lang="fr-FR" sz="1400" b="0" i="0" u="none" baseline="0" dirty="0">
                  <a:latin typeface="Gill Sans MT" panose="020B0502020104020203" pitchFamily="34" charset="0"/>
                </a:rPr>
                <a:t>Fournir des informations longitudinales*</a:t>
              </a:r>
            </a:p>
          </p:txBody>
        </p:sp>
        <p:sp>
          <p:nvSpPr>
            <p:cNvPr id="29" name="Freeform 28"/>
            <p:cNvSpPr/>
            <p:nvPr/>
          </p:nvSpPr>
          <p:spPr>
            <a:xfrm>
              <a:off x="1951319" y="3204665"/>
              <a:ext cx="1637388" cy="1299961"/>
            </a:xfrm>
            <a:custGeom>
              <a:avLst/>
              <a:gdLst>
                <a:gd name="connsiteX0" fmla="*/ 0 w 1299961"/>
                <a:gd name="connsiteY0" fmla="*/ 649981 h 1299961"/>
                <a:gd name="connsiteX1" fmla="*/ 649981 w 1299961"/>
                <a:gd name="connsiteY1" fmla="*/ 0 h 1299961"/>
                <a:gd name="connsiteX2" fmla="*/ 1299962 w 1299961"/>
                <a:gd name="connsiteY2" fmla="*/ 649981 h 1299961"/>
                <a:gd name="connsiteX3" fmla="*/ 649981 w 1299961"/>
                <a:gd name="connsiteY3" fmla="*/ 1299962 h 1299961"/>
                <a:gd name="connsiteX4" fmla="*/ 0 w 1299961"/>
                <a:gd name="connsiteY4" fmla="*/ 649981 h 1299961"/>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299961" h="1299961">
                  <a:moveTo>
                    <a:pt x="0" y="649981"/>
                  </a:moveTo>
                  <a:cubicBezTo>
                    <a:pt x="0" y="291006"/>
                    <a:pt x="291006" y="0"/>
                    <a:pt x="649981" y="0"/>
                  </a:cubicBezTo>
                  <a:cubicBezTo>
                    <a:pt x="1008956" y="0"/>
                    <a:pt x="1299962" y="291006"/>
                    <a:pt x="1299962" y="649981"/>
                  </a:cubicBezTo>
                  <a:cubicBezTo>
                    <a:pt x="1299962" y="1008956"/>
                    <a:pt x="1008956" y="1299962"/>
                    <a:pt x="649981" y="1299962"/>
                  </a:cubicBezTo>
                  <a:cubicBezTo>
                    <a:pt x="291006" y="1299962"/>
                    <a:pt x="0" y="1008956"/>
                    <a:pt x="0" y="649981"/>
                  </a:cubicBezTo>
                  <a:close/>
                </a:path>
              </a:pathLst>
            </a:custGeom>
          </p:spPr>
          <p:style>
            <a:lnRef idx="2">
              <a:schemeClr val="accent2">
                <a:shade val="80000"/>
                <a:hueOff val="0"/>
                <a:satOff val="0"/>
                <a:lumOff val="0"/>
                <a:alphaOff val="0"/>
              </a:schemeClr>
            </a:lnRef>
            <a:fillRef idx="1">
              <a:schemeClr val="lt1">
                <a:alpha val="50000"/>
                <a:hueOff val="0"/>
                <a:satOff val="0"/>
                <a:lumOff val="0"/>
                <a:alphaOff val="0"/>
              </a:schemeClr>
            </a:fillRef>
            <a:effectRef idx="0">
              <a:schemeClr val="lt1">
                <a:alpha val="50000"/>
                <a:hueOff val="0"/>
                <a:satOff val="0"/>
                <a:lumOff val="0"/>
                <a:alphaOff val="0"/>
              </a:schemeClr>
            </a:effectRef>
            <a:fontRef idx="minor">
              <a:schemeClr val="tx1"/>
            </a:fontRef>
          </p:style>
          <p:txBody>
            <a:bodyPr spcFirstLastPara="0" vert="horz" wrap="square" lIns="203075" tIns="203075" rIns="203075" bIns="203075" numCol="1" spcCol="1270" anchor="ctr" anchorCtr="0">
              <a:noAutofit/>
            </a:bodyPr>
            <a:lstStyle/>
            <a:p>
              <a:pPr algn="ctr" defTabSz="444500" rtl="0">
                <a:lnSpc>
                  <a:spcPct val="90000"/>
                </a:lnSpc>
                <a:spcBef>
                  <a:spcPct val="0"/>
                </a:spcBef>
                <a:spcAft>
                  <a:spcPct val="35000"/>
                </a:spcAft>
              </a:pPr>
              <a:r>
                <a:rPr lang="fr-FR" sz="1400" b="0" i="0" u="none" baseline="0">
                  <a:latin typeface="Gill Sans MT" panose="020B0502020104020203" pitchFamily="34" charset="0"/>
                </a:rPr>
                <a:t>Fournir des informations sur la causalité des observations </a:t>
              </a:r>
            </a:p>
          </p:txBody>
        </p:sp>
      </p:grpSp>
      <p:sp>
        <p:nvSpPr>
          <p:cNvPr id="13" name="Rectangle 12"/>
          <p:cNvSpPr/>
          <p:nvPr/>
        </p:nvSpPr>
        <p:spPr>
          <a:xfrm>
            <a:off x="1056641" y="144308"/>
            <a:ext cx="9875520" cy="646331"/>
          </a:xfrm>
          <a:prstGeom prst="rect">
            <a:avLst/>
          </a:prstGeom>
        </p:spPr>
        <p:txBody>
          <a:bodyPr wrap="square">
            <a:spAutoFit/>
          </a:bodyPr>
          <a:lstStyle/>
          <a:p>
            <a:pPr algn="ctr"/>
            <a:r>
              <a:rPr lang="fr-FR" sz="3600" b="1" i="0" u="none" baseline="0" dirty="0">
                <a:solidFill>
                  <a:srgbClr val="C00000"/>
                </a:solidFill>
                <a:latin typeface="Gill Sans MT" panose="020B0502020104020203" pitchFamily="34" charset="0"/>
                <a:ea typeface="Arial" charset="0"/>
                <a:cs typeface="Arial" charset="0"/>
              </a:rPr>
              <a:t>Ce que </a:t>
            </a:r>
            <a:r>
              <a:rPr lang="fr-FR" sz="3600" b="1" dirty="0" smtClean="0">
                <a:solidFill>
                  <a:srgbClr val="C00000"/>
                </a:solidFill>
                <a:latin typeface="Gill Sans MT" panose="020B0502020104020203" pitchFamily="34" charset="0"/>
                <a:ea typeface="Arial" charset="0"/>
                <a:cs typeface="Arial" charset="0"/>
              </a:rPr>
              <a:t>l’évaluation </a:t>
            </a:r>
            <a:r>
              <a:rPr lang="fr-FR" sz="3600" b="1" i="0" u="none" baseline="0" dirty="0">
                <a:solidFill>
                  <a:srgbClr val="C00000"/>
                </a:solidFill>
                <a:latin typeface="Gill Sans MT" panose="020B0502020104020203" pitchFamily="34" charset="0"/>
                <a:ea typeface="Arial" charset="0"/>
                <a:cs typeface="Arial" charset="0"/>
              </a:rPr>
              <a:t>NSCA </a:t>
            </a:r>
            <a:r>
              <a:rPr lang="fr-FR" sz="3600" b="1" i="0" u="none" baseline="0" dirty="0" smtClean="0">
                <a:solidFill>
                  <a:srgbClr val="C00000"/>
                </a:solidFill>
                <a:latin typeface="Gill Sans MT" panose="020B0502020104020203" pitchFamily="34" charset="0"/>
                <a:ea typeface="Arial" charset="0"/>
                <a:cs typeface="Arial" charset="0"/>
              </a:rPr>
              <a:t>n’est </a:t>
            </a:r>
            <a:r>
              <a:rPr lang="fr-FR" sz="3600" b="1" i="0" u="none" baseline="0" dirty="0">
                <a:solidFill>
                  <a:srgbClr val="C00000"/>
                </a:solidFill>
                <a:latin typeface="Gill Sans MT" panose="020B0502020104020203" pitchFamily="34" charset="0"/>
                <a:ea typeface="Arial" charset="0"/>
                <a:cs typeface="Arial" charset="0"/>
              </a:rPr>
              <a:t>pas</a:t>
            </a:r>
            <a:endParaRPr lang="fr-FR" sz="3600" dirty="0">
              <a:solidFill>
                <a:srgbClr val="C00000"/>
              </a:solidFill>
              <a:latin typeface="Gill Sans MT" panose="020B0502020104020203" pitchFamily="34" charset="0"/>
              <a:ea typeface="Arial" charset="0"/>
              <a:cs typeface="Arial" charset="0"/>
            </a:endParaRPr>
          </a:p>
        </p:txBody>
      </p:sp>
      <p:sp>
        <p:nvSpPr>
          <p:cNvPr id="4" name="Rectangular Callout 3"/>
          <p:cNvSpPr/>
          <p:nvPr/>
        </p:nvSpPr>
        <p:spPr bwMode="auto">
          <a:xfrm>
            <a:off x="1762125" y="4381686"/>
            <a:ext cx="955424" cy="667129"/>
          </a:xfrm>
          <a:prstGeom prst="wedgeRectCallout">
            <a:avLst>
              <a:gd name="adj1" fmla="val 90824"/>
              <a:gd name="adj2" fmla="val -44476"/>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fr-FR" sz="1400" b="0" i="0" u="none" baseline="0">
                <a:solidFill>
                  <a:schemeClr val="bg1"/>
                </a:solidFill>
                <a:latin typeface="Gill Sans MT" panose="020B0502020104020203" pitchFamily="34" charset="0"/>
              </a:rPr>
              <a:t>Étude de cohorte</a:t>
            </a:r>
            <a:endParaRPr lang="fr-FR" sz="1400" dirty="0">
              <a:solidFill>
                <a:schemeClr val="bg1"/>
              </a:solidFill>
              <a:latin typeface="Gill Sans MT" panose="020B0502020104020203" pitchFamily="34" charset="0"/>
            </a:endParaRPr>
          </a:p>
        </p:txBody>
      </p:sp>
      <p:sp>
        <p:nvSpPr>
          <p:cNvPr id="15" name="Rectangular Callout 14"/>
          <p:cNvSpPr/>
          <p:nvPr/>
        </p:nvSpPr>
        <p:spPr bwMode="auto">
          <a:xfrm>
            <a:off x="1407078" y="3226003"/>
            <a:ext cx="1022099" cy="649980"/>
          </a:xfrm>
          <a:prstGeom prst="wedgeRectCallout">
            <a:avLst>
              <a:gd name="adj1" fmla="val 94812"/>
              <a:gd name="adj2" fmla="val 20003"/>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fr-FR" sz="1400" b="0" i="0" u="none" baseline="0" dirty="0">
                <a:solidFill>
                  <a:schemeClr val="bg1"/>
                </a:solidFill>
                <a:latin typeface="Gill Sans MT" panose="020B0502020104020203" pitchFamily="34" charset="0"/>
              </a:rPr>
              <a:t>Évaluation de </a:t>
            </a:r>
            <a:r>
              <a:rPr lang="fr-FR" sz="1400" b="0" i="0" u="none" baseline="0" dirty="0" smtClean="0">
                <a:solidFill>
                  <a:schemeClr val="bg1"/>
                </a:solidFill>
                <a:latin typeface="Gill Sans MT" panose="020B0502020104020203" pitchFamily="34" charset="0"/>
              </a:rPr>
              <a:t>l’impact</a:t>
            </a:r>
            <a:endParaRPr lang="fr-FR" sz="1400" b="0" i="0" u="none" baseline="0" dirty="0">
              <a:solidFill>
                <a:schemeClr val="bg1"/>
              </a:solidFill>
              <a:latin typeface="Gill Sans MT" panose="020B0502020104020203" pitchFamily="34" charset="0"/>
            </a:endParaRPr>
          </a:p>
        </p:txBody>
      </p:sp>
      <p:sp>
        <p:nvSpPr>
          <p:cNvPr id="16" name="Rectangular Callout 15"/>
          <p:cNvSpPr/>
          <p:nvPr/>
        </p:nvSpPr>
        <p:spPr bwMode="auto">
          <a:xfrm>
            <a:off x="2644121" y="5637674"/>
            <a:ext cx="1022099" cy="649980"/>
          </a:xfrm>
          <a:prstGeom prst="wedgeRectCallout">
            <a:avLst>
              <a:gd name="adj1" fmla="val 91084"/>
              <a:gd name="adj2" fmla="val -5473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fr-FR" sz="1400" b="0" i="0" u="none" baseline="0">
                <a:solidFill>
                  <a:schemeClr val="bg1"/>
                </a:solidFill>
                <a:latin typeface="Gill Sans MT" panose="020B0502020104020203" pitchFamily="34" charset="0"/>
              </a:rPr>
              <a:t>Analyse annuelle</a:t>
            </a:r>
          </a:p>
        </p:txBody>
      </p:sp>
      <p:sp>
        <p:nvSpPr>
          <p:cNvPr id="17" name="Rectangular Callout 16"/>
          <p:cNvSpPr/>
          <p:nvPr/>
        </p:nvSpPr>
        <p:spPr bwMode="auto">
          <a:xfrm>
            <a:off x="8398418" y="5509527"/>
            <a:ext cx="1022099" cy="649980"/>
          </a:xfrm>
          <a:prstGeom prst="wedgeRectCallout">
            <a:avLst>
              <a:gd name="adj1" fmla="val -147484"/>
              <a:gd name="adj2" fmla="val -38614"/>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fr-FR" sz="1400" b="0" i="0" u="none" baseline="0" dirty="0">
                <a:solidFill>
                  <a:schemeClr val="bg1"/>
                </a:solidFill>
                <a:latin typeface="Gill Sans MT" panose="020B0502020104020203" pitchFamily="34" charset="0"/>
              </a:rPr>
              <a:t>MAR ou SLICE</a:t>
            </a:r>
          </a:p>
        </p:txBody>
      </p:sp>
      <p:sp>
        <p:nvSpPr>
          <p:cNvPr id="20" name="Rectangular Callout 19"/>
          <p:cNvSpPr/>
          <p:nvPr/>
        </p:nvSpPr>
        <p:spPr bwMode="auto">
          <a:xfrm>
            <a:off x="9162337" y="4398835"/>
            <a:ext cx="1022099" cy="649980"/>
          </a:xfrm>
          <a:prstGeom prst="wedgeRectCallout">
            <a:avLst>
              <a:gd name="adj1" fmla="val -130710"/>
              <a:gd name="adj2" fmla="val 37588"/>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fr-FR" sz="1400" b="0" i="0" u="none" baseline="0">
                <a:solidFill>
                  <a:schemeClr val="bg1"/>
                </a:solidFill>
                <a:latin typeface="Arial" panose="020B0604020202020204" pitchFamily="34" charset="0"/>
              </a:rPr>
              <a:t>Analyse annuelle</a:t>
            </a:r>
          </a:p>
        </p:txBody>
      </p:sp>
      <p:sp>
        <p:nvSpPr>
          <p:cNvPr id="21" name="Rectangular Callout 20"/>
          <p:cNvSpPr/>
          <p:nvPr/>
        </p:nvSpPr>
        <p:spPr bwMode="auto">
          <a:xfrm>
            <a:off x="9563618" y="3531940"/>
            <a:ext cx="1022099" cy="649980"/>
          </a:xfrm>
          <a:prstGeom prst="wedgeRectCallout">
            <a:avLst>
              <a:gd name="adj1" fmla="val -93433"/>
              <a:gd name="adj2" fmla="val -98697"/>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rtlCol="0" anchor="t" anchorCtr="0" compatLnSpc="1">
            <a:prstTxWarp prst="textNoShape">
              <a:avLst/>
            </a:prstTxWarp>
          </a:bodyPr>
          <a:lstStyle/>
          <a:p>
            <a:pPr algn="l" rtl="0" eaLnBrk="0" fontAlgn="base" hangingPunct="0">
              <a:spcBef>
                <a:spcPct val="0"/>
              </a:spcBef>
              <a:spcAft>
                <a:spcPct val="0"/>
              </a:spcAft>
            </a:pPr>
            <a:r>
              <a:rPr lang="fr-FR" sz="1400" b="0" i="0" u="none" baseline="0">
                <a:solidFill>
                  <a:schemeClr val="bg1"/>
                </a:solidFill>
                <a:latin typeface="Gill Sans MT" panose="020B0502020104020203" pitchFamily="34" charset="0"/>
              </a:rPr>
              <a:t>Évaluation ou audit</a:t>
            </a:r>
          </a:p>
        </p:txBody>
      </p:sp>
      <p:sp>
        <p:nvSpPr>
          <p:cNvPr id="3" name="Slide Number Placeholder 2"/>
          <p:cNvSpPr>
            <a:spLocks noGrp="1"/>
          </p:cNvSpPr>
          <p:nvPr>
            <p:ph type="sldNum" sz="quarter" idx="12"/>
          </p:nvPr>
        </p:nvSpPr>
        <p:spPr/>
        <p:txBody>
          <a:bodyPr/>
          <a:lstStyle/>
          <a:p>
            <a:pPr algn="r" rtl="0"/>
            <a:fld id="{B9F1CF4F-F94A-4E72-8A7A-1D90E0D98BB3}" type="slidenum">
              <a:rPr/>
              <a:pPr/>
              <a:t>8</a:t>
            </a:fld>
            <a:endParaRPr lang="fr-FR" altLang="en-US" dirty="0"/>
          </a:p>
        </p:txBody>
      </p:sp>
      <p:sp>
        <p:nvSpPr>
          <p:cNvPr id="5" name="TextBox 4">
            <a:extLst>
              <a:ext uri="{FF2B5EF4-FFF2-40B4-BE49-F238E27FC236}">
                <a16:creationId xmlns:a16="http://schemas.microsoft.com/office/drawing/2014/main" xmlns="" id="{0FF9AE39-152B-4FF8-8630-F245E9DDFCBA}"/>
              </a:ext>
            </a:extLst>
          </p:cNvPr>
          <p:cNvSpPr txBox="1"/>
          <p:nvPr/>
        </p:nvSpPr>
        <p:spPr>
          <a:xfrm>
            <a:off x="929558" y="6593337"/>
            <a:ext cx="10774761" cy="276999"/>
          </a:xfrm>
          <a:prstGeom prst="rect">
            <a:avLst/>
          </a:prstGeom>
          <a:noFill/>
        </p:spPr>
        <p:txBody>
          <a:bodyPr wrap="square" rtlCol="0">
            <a:spAutoFit/>
          </a:bodyPr>
          <a:lstStyle/>
          <a:p>
            <a:r>
              <a:rPr lang="fr-FR" sz="1200" b="0" i="0" u="none" baseline="0" dirty="0"/>
              <a:t>*Bien </a:t>
            </a:r>
            <a:r>
              <a:rPr lang="fr-FR" sz="1200" dirty="0" smtClean="0"/>
              <a:t>qu’une </a:t>
            </a:r>
            <a:r>
              <a:rPr lang="fr-FR" sz="1200" dirty="0"/>
              <a:t>seule évaluation </a:t>
            </a:r>
            <a:r>
              <a:rPr lang="fr-FR" sz="1200" dirty="0" smtClean="0"/>
              <a:t>NSCA ne </a:t>
            </a:r>
            <a:r>
              <a:rPr lang="fr-FR" sz="1200" b="0" i="0" u="none" baseline="0" dirty="0"/>
              <a:t>puisse pas fournir </a:t>
            </a:r>
            <a:r>
              <a:rPr lang="fr-FR" sz="1200" b="0" i="0" u="none" baseline="0" dirty="0" smtClean="0"/>
              <a:t>d’informations </a:t>
            </a:r>
            <a:r>
              <a:rPr lang="fr-FR" sz="1200" b="0" i="0" u="none" baseline="0" dirty="0"/>
              <a:t>longitudinales, le déploiement régulier de plusieurs NSCA pourrait contribuer à cet objectif.</a:t>
            </a:r>
          </a:p>
        </p:txBody>
      </p:sp>
    </p:spTree>
    <p:custDataLst>
      <p:tags r:id="rId1"/>
    </p:custDataLst>
    <p:extLst>
      <p:ext uri="{BB962C8B-B14F-4D97-AF65-F5344CB8AC3E}">
        <p14:creationId xmlns:p14="http://schemas.microsoft.com/office/powerpoint/2010/main" val="40513937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947651"/>
            <a:ext cx="10392295" cy="5968537"/>
          </a:xfrm>
        </p:spPr>
        <p:txBody>
          <a:bodyPr>
            <a:normAutofit/>
          </a:bodyPr>
          <a:lstStyle/>
          <a:p>
            <a:pPr algn="l" rtl="0">
              <a:buFont typeface="Wingdings" panose="05000000000000000000" pitchFamily="2" charset="2"/>
              <a:buChar char="ü"/>
            </a:pPr>
            <a:r>
              <a:rPr lang="fr-FR" sz="2000" b="0" i="0" u="none" baseline="0" dirty="0">
                <a:latin typeface="Gill Sans MT" panose="020B0502020104020203" pitchFamily="34" charset="0"/>
              </a:rPr>
              <a:t>La NSCA peut servir à décrire la performance (en termes de KPI) et le degré de maturité des capacités </a:t>
            </a:r>
            <a:r>
              <a:rPr lang="fr-FR" sz="2000" b="0" i="0" u="none" baseline="0" dirty="0" smtClean="0">
                <a:latin typeface="Gill Sans MT" panose="020B0502020104020203" pitchFamily="34" charset="0"/>
              </a:rPr>
              <a:t>d’une </a:t>
            </a:r>
            <a:r>
              <a:rPr lang="fr-FR" sz="2000" b="0" i="0" u="none" baseline="0" dirty="0">
                <a:latin typeface="Gill Sans MT" panose="020B0502020104020203" pitchFamily="34" charset="0"/>
              </a:rPr>
              <a:t>chaîne </a:t>
            </a:r>
            <a:r>
              <a:rPr lang="fr-FR" sz="2000" b="0" i="0" u="none" baseline="0" dirty="0" smtClean="0">
                <a:latin typeface="Gill Sans MT" panose="020B0502020104020203" pitchFamily="34" charset="0"/>
              </a:rPr>
              <a:t>d’approvisionnement</a:t>
            </a:r>
            <a:r>
              <a:rPr lang="fr-FR" sz="2000" b="0" i="0" u="none" baseline="0" dirty="0">
                <a:latin typeface="Gill Sans MT" panose="020B0502020104020203" pitchFamily="34" charset="0"/>
              </a:rPr>
              <a:t> ; toutefois, </a:t>
            </a:r>
            <a:r>
              <a:rPr lang="fr-FR" sz="2000" b="0" i="0" u="none" baseline="0" dirty="0">
                <a:solidFill>
                  <a:srgbClr val="FF0000"/>
                </a:solidFill>
                <a:latin typeface="Gill Sans MT" panose="020B0502020104020203" pitchFamily="34" charset="0"/>
              </a:rPr>
              <a:t>elle ne peut pas expliquer à elle seule une bonne/mauvaise performance.</a:t>
            </a:r>
          </a:p>
          <a:p>
            <a:pPr algn="l" rtl="0">
              <a:buFont typeface="Wingdings" panose="05000000000000000000" pitchFamily="2" charset="2"/>
              <a:buChar char="ü"/>
            </a:pPr>
            <a:endParaRPr lang="fr-FR" sz="2000" dirty="0">
              <a:solidFill>
                <a:srgbClr val="FF0000"/>
              </a:solidFill>
              <a:latin typeface="Gill Sans MT" panose="020B0502020104020203" pitchFamily="34" charset="0"/>
            </a:endParaRPr>
          </a:p>
          <a:p>
            <a:pPr lvl="1" algn="l" rtl="0">
              <a:buFont typeface="Arial" panose="020B0604020202020204" pitchFamily="34" charset="0"/>
              <a:buChar char="•"/>
            </a:pPr>
            <a:r>
              <a:rPr lang="fr-FR" sz="2000" b="0" i="0" u="none" baseline="0" dirty="0">
                <a:latin typeface="Gill Sans MT" panose="020B0502020104020203" pitchFamily="34" charset="0"/>
              </a:rPr>
              <a:t>En fonction de la taille de </a:t>
            </a:r>
            <a:r>
              <a:rPr lang="fr-FR" sz="2000" b="0" i="0" u="none" baseline="0" dirty="0" smtClean="0">
                <a:latin typeface="Gill Sans MT" panose="020B0502020104020203" pitchFamily="34" charset="0"/>
              </a:rPr>
              <a:t>l’échantillon</a:t>
            </a:r>
            <a:r>
              <a:rPr lang="fr-FR" sz="2000" b="0" i="0" u="none" baseline="0" dirty="0">
                <a:latin typeface="Gill Sans MT" panose="020B0502020104020203" pitchFamily="34" charset="0"/>
              </a:rPr>
              <a:t>, une analyse détaillée peut mettre en évidence une corrélation mais pas nécessairement une causalité. </a:t>
            </a:r>
          </a:p>
          <a:p>
            <a:pPr lvl="1" algn="l" rtl="0">
              <a:buFont typeface="Arial" panose="020B0604020202020204" pitchFamily="34" charset="0"/>
              <a:buChar char="•"/>
            </a:pPr>
            <a:r>
              <a:rPr lang="fr-FR" sz="2000" b="0" i="0" u="none" baseline="0" dirty="0">
                <a:latin typeface="Gill Sans MT" panose="020B0502020104020203" pitchFamily="34" charset="0"/>
              </a:rPr>
              <a:t>Le modèle CMM peut permettre </a:t>
            </a:r>
            <a:r>
              <a:rPr lang="fr-FR" sz="2000" b="0" i="0" u="none" baseline="0" dirty="0" smtClean="0">
                <a:latin typeface="Gill Sans MT" panose="020B0502020104020203" pitchFamily="34" charset="0"/>
              </a:rPr>
              <a:t>d’isoler </a:t>
            </a:r>
            <a:r>
              <a:rPr lang="fr-FR" sz="2000" b="0" i="0" u="none" baseline="0" dirty="0">
                <a:latin typeface="Gill Sans MT" panose="020B0502020104020203" pitchFamily="34" charset="0"/>
              </a:rPr>
              <a:t>les contributions et le processus généralement présents ou absents à différents niveaux de la chaîne </a:t>
            </a:r>
            <a:r>
              <a:rPr lang="fr-FR" sz="2000" b="0" i="0" u="none" baseline="0" dirty="0" smtClean="0">
                <a:latin typeface="Gill Sans MT" panose="020B0502020104020203" pitchFamily="34" charset="0"/>
              </a:rPr>
              <a:t>d’approvisionnement</a:t>
            </a:r>
            <a:r>
              <a:rPr lang="fr-FR" sz="2000" b="0" i="0" u="none" baseline="0" dirty="0">
                <a:latin typeface="Gill Sans MT" panose="020B0502020104020203" pitchFamily="34" charset="0"/>
              </a:rPr>
              <a:t>.</a:t>
            </a:r>
          </a:p>
          <a:p>
            <a:pPr lvl="1" algn="l" rtl="0">
              <a:spcBef>
                <a:spcPts val="1000"/>
              </a:spcBef>
              <a:buFont typeface="Arial" panose="020B0604020202020204" pitchFamily="34" charset="0"/>
              <a:buChar char="•"/>
            </a:pPr>
            <a:endParaRPr lang="fr-FR" sz="2000" dirty="0">
              <a:latin typeface="Gill Sans MT" panose="020B0502020104020203" pitchFamily="34" charset="0"/>
            </a:endParaRPr>
          </a:p>
          <a:p>
            <a:pPr algn="l" rtl="0">
              <a:buFont typeface="Wingdings" panose="05000000000000000000" pitchFamily="2" charset="2"/>
              <a:buChar char="ü"/>
            </a:pPr>
            <a:r>
              <a:rPr lang="fr-FR" sz="2400" b="0" i="0" u="none" baseline="0" dirty="0">
                <a:latin typeface="Gill Sans MT" panose="020B0502020104020203" pitchFamily="34" charset="0"/>
              </a:rPr>
              <a:t>Les résultats du CMM devraient permettre </a:t>
            </a:r>
            <a:r>
              <a:rPr lang="fr-FR" sz="2400" b="0" i="0" u="none" baseline="0" dirty="0" smtClean="0">
                <a:latin typeface="Gill Sans MT" panose="020B0502020104020203" pitchFamily="34" charset="0"/>
              </a:rPr>
              <a:t>d’identifier </a:t>
            </a:r>
            <a:r>
              <a:rPr lang="fr-FR" sz="2400" b="0" i="0" u="none" baseline="0" dirty="0">
                <a:latin typeface="Gill Sans MT" panose="020B0502020104020203" pitchFamily="34" charset="0"/>
              </a:rPr>
              <a:t>les domaines où des investissements ou la mise en place de mesures pourraient optimiser la performance. </a:t>
            </a:r>
          </a:p>
          <a:p>
            <a:pPr lvl="1" algn="l" rtl="0">
              <a:spcBef>
                <a:spcPts val="1000"/>
              </a:spcBef>
              <a:buFont typeface="Wingdings" panose="05000000000000000000" pitchFamily="2" charset="2"/>
              <a:buChar char="ü"/>
            </a:pPr>
            <a:endParaRPr lang="fr-FR" sz="2000" dirty="0">
              <a:latin typeface="Gill Sans MT" panose="020B0502020104020203" pitchFamily="34" charset="0"/>
            </a:endParaRPr>
          </a:p>
          <a:p>
            <a:pPr algn="l" rtl="0">
              <a:buFont typeface="Wingdings" panose="05000000000000000000" pitchFamily="2" charset="2"/>
              <a:buChar char="ü"/>
            </a:pPr>
            <a:r>
              <a:rPr lang="fr-FR" sz="2400" b="0" i="0" u="none" baseline="0" dirty="0">
                <a:latin typeface="Gill Sans MT" panose="020B0502020104020203" pitchFamily="34" charset="0"/>
              </a:rPr>
              <a:t>Limites des données : </a:t>
            </a:r>
            <a:r>
              <a:rPr lang="fr-FR" sz="2400" b="0" i="0" u="none" baseline="0" dirty="0" err="1">
                <a:latin typeface="Gill Sans MT" panose="020B0502020104020203" pitchFamily="34" charset="0"/>
              </a:rPr>
              <a:t>autodéclarations</a:t>
            </a:r>
            <a:r>
              <a:rPr lang="fr-FR" sz="2400" b="0" i="0" u="none" baseline="0" dirty="0">
                <a:latin typeface="Gill Sans MT" panose="020B0502020104020203" pitchFamily="34" charset="0"/>
              </a:rPr>
              <a:t>, qualité des données, données incomplètes, données ponctuelles plutôt que recouvrant une période </a:t>
            </a:r>
            <a:r>
              <a:rPr lang="fr-FR" sz="2400" b="0" i="0" u="none" baseline="0" dirty="0" smtClean="0">
                <a:latin typeface="Gill Sans MT" panose="020B0502020104020203" pitchFamily="34" charset="0"/>
              </a:rPr>
              <a:t/>
            </a:r>
            <a:br>
              <a:rPr lang="fr-FR" sz="2400" b="0" i="0" u="none" baseline="0" dirty="0" smtClean="0">
                <a:latin typeface="Gill Sans MT" panose="020B0502020104020203" pitchFamily="34" charset="0"/>
              </a:rPr>
            </a:br>
            <a:r>
              <a:rPr lang="fr-FR" sz="2400" b="0" i="0" u="none" baseline="0" dirty="0" smtClean="0">
                <a:latin typeface="Gill Sans MT" panose="020B0502020104020203" pitchFamily="34" charset="0"/>
              </a:rPr>
              <a:t>de </a:t>
            </a:r>
            <a:r>
              <a:rPr lang="fr-FR" sz="2400" b="0" i="0" u="none" baseline="0" dirty="0">
                <a:latin typeface="Gill Sans MT" panose="020B0502020104020203" pitchFamily="34" charset="0"/>
              </a:rPr>
              <a:t>six mois.</a:t>
            </a:r>
          </a:p>
          <a:p>
            <a:endParaRPr lang="fr-FR" sz="1600" dirty="0"/>
          </a:p>
        </p:txBody>
      </p:sp>
      <p:sp>
        <p:nvSpPr>
          <p:cNvPr id="6" name="Rectangle 5"/>
          <p:cNvSpPr/>
          <p:nvPr/>
        </p:nvSpPr>
        <p:spPr>
          <a:xfrm>
            <a:off x="4587148" y="159989"/>
            <a:ext cx="2894398" cy="646331"/>
          </a:xfrm>
          <a:prstGeom prst="rect">
            <a:avLst/>
          </a:prstGeom>
        </p:spPr>
        <p:txBody>
          <a:bodyPr wrap="square">
            <a:spAutoFit/>
          </a:bodyPr>
          <a:lstStyle/>
          <a:p>
            <a:pPr algn="ctr" rtl="0"/>
            <a:r>
              <a:rPr lang="fr-FR" sz="3600" b="1" i="0" u="none" baseline="0">
                <a:solidFill>
                  <a:srgbClr val="C00000"/>
                </a:solidFill>
                <a:latin typeface="Gill Sans MT" panose="020B0502020104020203" pitchFamily="34" charset="0"/>
                <a:ea typeface="Arial" charset="0"/>
                <a:cs typeface="Arial" charset="0"/>
              </a:rPr>
              <a:t>Limites</a:t>
            </a:r>
            <a:endParaRPr lang="fr-FR" sz="3600" dirty="0">
              <a:solidFill>
                <a:srgbClr val="C00000"/>
              </a:solidFill>
              <a:latin typeface="Gill Sans MT" panose="020B0502020104020203" pitchFamily="34" charset="0"/>
              <a:ea typeface="Arial" charset="0"/>
              <a:cs typeface="Arial" charset="0"/>
            </a:endParaRPr>
          </a:p>
        </p:txBody>
      </p:sp>
      <p:sp>
        <p:nvSpPr>
          <p:cNvPr id="2" name="Slide Number Placeholder 1"/>
          <p:cNvSpPr>
            <a:spLocks noGrp="1"/>
          </p:cNvSpPr>
          <p:nvPr>
            <p:ph type="sldNum" sz="quarter" idx="12"/>
          </p:nvPr>
        </p:nvSpPr>
        <p:spPr/>
        <p:txBody>
          <a:bodyPr/>
          <a:lstStyle/>
          <a:p>
            <a:pPr algn="r" rtl="0"/>
            <a:fld id="{B9F1CF4F-F94A-4E72-8A7A-1D90E0D98BB3}" type="slidenum">
              <a:rPr/>
              <a:pPr/>
              <a:t>9</a:t>
            </a:fld>
            <a:endParaRPr lang="fr-FR" altLang="en-US" dirty="0"/>
          </a:p>
        </p:txBody>
      </p:sp>
    </p:spTree>
    <p:custDataLst>
      <p:tags r:id="rId1"/>
    </p:custDataLst>
    <p:extLst>
      <p:ext uri="{BB962C8B-B14F-4D97-AF65-F5344CB8AC3E}">
        <p14:creationId xmlns:p14="http://schemas.microsoft.com/office/powerpoint/2010/main" val="33204362"/>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ARTICULATE_PROJECT_OPEN" val="0"/>
  <p:tag name="ARTICULATE_SLIDE_COUNT" val="13"/>
</p:tagLst>
</file>

<file path=ppt/tags/tag10.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1.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1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2.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3.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4.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5.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6.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7.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8.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ags/tag9.xml><?xml version="1.0" encoding="utf-8"?>
<p:tagLst xmlns:a="http://schemas.openxmlformats.org/drawingml/2006/main" xmlns:r="http://schemas.openxmlformats.org/officeDocument/2006/relationships" xmlns:p="http://schemas.openxmlformats.org/presentationml/2006/main">
  <p:tag name="ARTICULATE_SLIDE_THUMBNAIL_REFRESH" val="1"/>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Project Technical Implementation" ma:contentTypeID="0x0101008DA58B5CA681664FAB24816C56F41085020073CD9A2FDE83D74A8AE87C5E6F6E6916" ma:contentTypeVersion="6" ma:contentTypeDescription="" ma:contentTypeScope="" ma:versionID="4e2c505bc6dd469b5fc4479c67e36d21">
  <xsd:schema xmlns:xsd="http://www.w3.org/2001/XMLSchema" xmlns:xs="http://www.w3.org/2001/XMLSchema" xmlns:p="http://schemas.microsoft.com/office/2006/metadata/properties" xmlns:ns2="8d7096d6-fc66-4344-9e3f-2445529a09f6" targetNamespace="http://schemas.microsoft.com/office/2006/metadata/properties" ma:root="true" ma:fieldsID="b2431dd1ba532b3876c3e935d2771db0" ns2:_="">
    <xsd:import namespace="8d7096d6-fc66-4344-9e3f-2445529a09f6"/>
    <xsd:element name="properties">
      <xsd:complexType>
        <xsd:sequence>
          <xsd:element name="documentManagement">
            <xsd:complexType>
              <xsd:all>
                <xsd:element ref="ns2:hbf0c10381aa4bd59932b5b7da857fed" minOccurs="0"/>
                <xsd:element ref="ns2:TaxCatchAll" minOccurs="0"/>
                <xsd:element ref="ns2:TaxCatchAllLabe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8d7096d6-fc66-4344-9e3f-2445529a09f6" elementFormDefault="qualified">
    <xsd:import namespace="http://schemas.microsoft.com/office/2006/documentManagement/types"/>
    <xsd:import namespace="http://schemas.microsoft.com/office/infopath/2007/PartnerControls"/>
    <xsd:element name="hbf0c10381aa4bd59932b5b7da857fed" ma:index="8" nillable="true" ma:taxonomy="true" ma:internalName="hbf0c10381aa4bd59932b5b7da857fed" ma:taxonomyFieldName="Project_x0020_Document_x0020_Type" ma:displayName="Project Document Type" ma:default="" ma:fieldId="{1bf0c103-81aa-4bd5-9932-b5b7da857fed}" ma:sspId="822e118f-d533-465d-b5ca-7beed2256e09" ma:termSetId="d8a5acf7-091c-4877-b363-b3708ae07044" ma:anchorId="00000000-0000-0000-0000-000000000000" ma:open="false" ma:isKeyword="false">
      <xsd:complexType>
        <xsd:sequence>
          <xsd:element ref="pc:Terms" minOccurs="0" maxOccurs="1"/>
        </xsd:sequence>
      </xsd:complexType>
    </xsd:element>
    <xsd:element name="TaxCatchAll" ma:index="9" nillable="true" ma:displayName="Taxonomy Catch All Column" ma:hidden="true" ma:list="{55cf9c8a-78a3-4561-85a9-0a0514ac3c6b}" ma:internalName="TaxCatchAll" ma:showField="CatchAllData" ma:web="854bdaf2-bd23-4f9a-b8cb-7de5fd396210">
      <xsd:complexType>
        <xsd:complexContent>
          <xsd:extension base="dms:MultiChoiceLookup">
            <xsd:sequence>
              <xsd:element name="Value" type="dms:Lookup" maxOccurs="unbounded" minOccurs="0" nillable="true"/>
            </xsd:sequence>
          </xsd:extension>
        </xsd:complexContent>
      </xsd:complexType>
    </xsd:element>
    <xsd:element name="TaxCatchAllLabel" ma:index="10" nillable="true" ma:displayName="Taxonomy Catch All Column1" ma:hidden="true" ma:list="{55cf9c8a-78a3-4561-85a9-0a0514ac3c6b}" ma:internalName="TaxCatchAllLabel" ma:readOnly="true" ma:showField="CatchAllDataLabel" ma:web="854bdaf2-bd23-4f9a-b8cb-7de5fd39621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SharedContentType xmlns="Microsoft.SharePoint.Taxonomy.ContentTypeSync" SourceId="822e118f-d533-465d-b5ca-7beed2256e09" ContentTypeId="0x0101008DA58B5CA681664FAB24816C56F4108502" PreviousValue="false"/>
</file>

<file path=customXml/item3.xml><?xml version="1.0" encoding="utf-8"?>
<?mso-contentType ?>
<FormTemplates xmlns="http://schemas.microsoft.com/sharepoint/v3/contenttype/forms">
  <Display>DocumentLibraryForm</Display>
  <Edit>DocumentLibraryForm</Edit>
  <New>DocumentLibraryForm</New>
</FormTemplates>
</file>

<file path=customXml/item4.xml><?xml version="1.0" encoding="utf-8"?>
<p:properties xmlns:p="http://schemas.microsoft.com/office/2006/metadata/properties" xmlns:xsi="http://www.w3.org/2001/XMLSchema-instance" xmlns:pc="http://schemas.microsoft.com/office/infopath/2007/PartnerControls">
  <documentManagement>
    <hbf0c10381aa4bd59932b5b7da857fed xmlns="8d7096d6-fc66-4344-9e3f-2445529a09f6">
      <Terms xmlns="http://schemas.microsoft.com/office/infopath/2007/PartnerControls"/>
    </hbf0c10381aa4bd59932b5b7da857fed>
    <TaxCatchAll xmlns="8d7096d6-fc66-4344-9e3f-2445529a09f6" xsi:nil="true"/>
  </documentManagement>
</p:properties>
</file>

<file path=customXml/itemProps1.xml><?xml version="1.0" encoding="utf-8"?>
<ds:datastoreItem xmlns:ds="http://schemas.openxmlformats.org/officeDocument/2006/customXml" ds:itemID="{7CF72705-8B90-4CD2-968D-2602C3E6AA20}"/>
</file>

<file path=customXml/itemProps2.xml><?xml version="1.0" encoding="utf-8"?>
<ds:datastoreItem xmlns:ds="http://schemas.openxmlformats.org/officeDocument/2006/customXml" ds:itemID="{8B354670-0F16-4787-80BE-2612A7718CEA}"/>
</file>

<file path=customXml/itemProps3.xml><?xml version="1.0" encoding="utf-8"?>
<ds:datastoreItem xmlns:ds="http://schemas.openxmlformats.org/officeDocument/2006/customXml" ds:itemID="{431835B1-457E-4735-9728-AA72324B1BFE}"/>
</file>

<file path=customXml/itemProps4.xml><?xml version="1.0" encoding="utf-8"?>
<ds:datastoreItem xmlns:ds="http://schemas.openxmlformats.org/officeDocument/2006/customXml" ds:itemID="{1F6B9B14-8452-4B42-9027-F0E375D97F89}"/>
</file>

<file path=docProps/app.xml><?xml version="1.0" encoding="utf-8"?>
<Properties xmlns="http://schemas.openxmlformats.org/officeDocument/2006/extended-properties" xmlns:vt="http://schemas.openxmlformats.org/officeDocument/2006/docPropsVTypes">
  <TotalTime>218</TotalTime>
  <Words>1314</Words>
  <Application>Microsoft Office PowerPoint</Application>
  <PresentationFormat>Custom</PresentationFormat>
  <Paragraphs>250</Paragraphs>
  <Slides>13</Slides>
  <Notes>13</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PowerPoint Presentation</vt:lpstr>
      <vt:lpstr>Présentation de l’évaluation NSCA</vt:lpstr>
      <vt:lpstr>Objectifs</vt:lpstr>
      <vt:lpstr>Bref historique de l’évaluation NSCA</vt:lpstr>
      <vt:lpstr>PowerPoint Presentation</vt:lpstr>
      <vt:lpstr>Objectifs de l’USAID pour  l’évaluation nationale de la chaîne d’approvisionnement 2.0</vt:lpstr>
      <vt:lpstr>Changements/Améliorations par rapport à l’outil NSCA 1.0</vt:lpstr>
      <vt:lpstr>La NSCA 2.0 ne satisfait pas à tous les besoins d’évaluation de la chaîne d’approvisionnement. Cet outil peut être recoupé avec d’autres ressources mais ne les remplace pas.</vt:lpstr>
      <vt:lpstr>PowerPoint Presentation</vt:lpstr>
      <vt:lpstr>NSCA 2.0 – Contenu à disposition des partenaires I</vt:lpstr>
      <vt:lpstr>NSCA 2.0 – Contenu à disposition des partenaires II</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Brian Agbiriogu</dc:creator>
  <cp:lastModifiedBy>pchia</cp:lastModifiedBy>
  <cp:revision>32</cp:revision>
  <dcterms:created xsi:type="dcterms:W3CDTF">2018-05-01T03:36:14Z</dcterms:created>
  <dcterms:modified xsi:type="dcterms:W3CDTF">2019-04-18T10:08:14Z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rticulateGUID">
    <vt:lpwstr>B9581CE0-611E-458B-B7FA-FDB925727884</vt:lpwstr>
  </property>
  <property fmtid="{D5CDD505-2E9C-101B-9397-08002B2CF9AE}" pid="3" name="ArticulatePath">
    <vt:lpwstr>Day 1-Session 2-NSCA Overview-2018</vt:lpwstr>
  </property>
  <property fmtid="{D5CDD505-2E9C-101B-9397-08002B2CF9AE}" pid="4" name="ContentTypeId">
    <vt:lpwstr>0x0101008DA58B5CA681664FAB24816C56F41085020073CD9A2FDE83D74A8AE87C5E6F6E6916</vt:lpwstr>
  </property>
  <property fmtid="{D5CDD505-2E9C-101B-9397-08002B2CF9AE}" pid="5" name="Project Document Type">
    <vt:lpwstr/>
  </property>
  <property fmtid="{D5CDD505-2E9C-101B-9397-08002B2CF9AE}" pid="6" name="MediaServiceImageTags">
    <vt:lpwstr/>
  </property>
  <property fmtid="{D5CDD505-2E9C-101B-9397-08002B2CF9AE}" pid="7" name="lcf76f155ced4ddcb4097134ff3c332f">
    <vt:lpwstr/>
  </property>
</Properties>
</file>