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5.xml" ContentType="application/vnd.openxmlformats-officedocument.presentationml.notesSlide+xml"/>
  <Override PartName="/ppt/slideMasters/slideMaster1.xml" ContentType="application/vnd.openxmlformats-officedocument.presentationml.slideMaster+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5.xml" ContentType="application/vnd.openxmlformats-officedocument.presentationml.slideLayout+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6.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ppt/tags/tag1.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docProps/custom.xml" ContentType="application/vnd.openxmlformats-officedocument.custom-properties+xml"/>
  <Override PartName="/docProps/app.xml" ContentType="application/vnd.openxmlformats-officedocument.extended-properties+xml"/>
  <Override PartName="/docProps/core.xml" ContentType="application/vnd.openxmlformats-package.core-properties+xml"/>
  <Override PartName="/ppt/tags/tag5.xml" ContentType="application/vnd.openxmlformats-officedocument.presentationml.tags+xml"/>
  <Override PartName="/ppt/tags/tag2.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7"/>
  </p:notesMasterIdLst>
  <p:sldIdLst>
    <p:sldId id="301" r:id="rId2"/>
    <p:sldId id="281" r:id="rId3"/>
    <p:sldId id="282" r:id="rId4"/>
    <p:sldId id="310" r:id="rId5"/>
    <p:sldId id="425" r:id="rId6"/>
  </p:sldIdLst>
  <p:sldSz cx="12192000" cy="6858000"/>
  <p:notesSz cx="6858000" cy="9144000"/>
  <p:custDataLst>
    <p:tags r:id="rId8"/>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8" autoAdjust="0"/>
    <p:restoredTop sz="90400" autoAdjust="0"/>
  </p:normalViewPr>
  <p:slideViewPr>
    <p:cSldViewPr snapToGrid="0">
      <p:cViewPr>
        <p:scale>
          <a:sx n="80" d="100"/>
          <a:sy n="80" d="100"/>
        </p:scale>
        <p:origin x="-1614" y="-55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gs" Target="tags/tag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14880362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session porte sur la finalité et </a:t>
            </a:r>
            <a:r>
              <a:rPr lang="fr-FR" b="0" i="0" u="none" baseline="0" dirty="0" smtClean="0"/>
              <a:t>l’utilisation </a:t>
            </a:r>
            <a:r>
              <a:rPr lang="fr-FR" b="0" i="0" u="none" baseline="0" dirty="0"/>
              <a:t>des activités de collecte et de rapportage des KPI.  Bien que ne comprenant que trois diapositives, cette présentation peut mener à de longues discussions.  Nous conseillons à </a:t>
            </a:r>
            <a:r>
              <a:rPr lang="fr-FR" b="0" i="0" u="none" baseline="0" dirty="0" smtClean="0"/>
              <a:t>l’animateur </a:t>
            </a:r>
            <a:r>
              <a:rPr lang="fr-FR" b="0" i="0" u="none" baseline="0" dirty="0"/>
              <a:t>de se munir du document regroupant les définitions des KPI pour </a:t>
            </a:r>
            <a:r>
              <a:rPr lang="fr-FR" b="0" i="0" u="none" baseline="0" dirty="0" smtClean="0"/>
              <a:t>s’y </a:t>
            </a:r>
            <a:r>
              <a:rPr lang="fr-FR" b="0" i="0" u="none" baseline="0" dirty="0"/>
              <a:t>référer en cas de besoin et ainsi répondre aux éventuelles questions des participants concernant chaque KPI.</a:t>
            </a:r>
          </a:p>
          <a:p>
            <a:pPr algn="l" rtl="0"/>
            <a:r>
              <a:rPr lang="fr-FR" b="0" i="0" u="none" baseline="0" dirty="0"/>
              <a:t>Messages clés :</a:t>
            </a:r>
          </a:p>
          <a:p>
            <a:pPr marL="171450" indent="-171450" algn="l" rtl="0">
              <a:buFont typeface="Arial" charset="0"/>
              <a:buChar char="•"/>
            </a:pPr>
            <a:r>
              <a:rPr lang="fr-FR" b="0" i="0" u="none" baseline="0" dirty="0"/>
              <a:t>Tous les KPI de base doivent être collectés et faire </a:t>
            </a:r>
            <a:r>
              <a:rPr lang="fr-FR" b="0" i="0" u="none" baseline="0" dirty="0" smtClean="0"/>
              <a:t>l’objet d’un </a:t>
            </a:r>
            <a:r>
              <a:rPr lang="fr-FR" b="0" i="0" u="none" baseline="0" dirty="0"/>
              <a:t>rapport lors de chaque mise en œuvre de la NSCA 2.0.  Outre le fait </a:t>
            </a:r>
            <a:r>
              <a:rPr lang="fr-FR" b="0" i="0" u="none" baseline="0" dirty="0" smtClean="0"/>
              <a:t>qu’ils </a:t>
            </a:r>
            <a:r>
              <a:rPr lang="fr-FR" b="0" i="0" u="none" baseline="0" dirty="0"/>
              <a:t>soient essentiels pour comprendre la performance de la chaîne </a:t>
            </a:r>
            <a:r>
              <a:rPr lang="fr-FR" b="0" i="0" u="none" baseline="0" dirty="0" smtClean="0"/>
              <a:t>d’approvisionnement</a:t>
            </a:r>
            <a:r>
              <a:rPr lang="fr-FR" b="0" i="0" u="none" baseline="0" dirty="0"/>
              <a:t>, les KPI de base permettent de comparer les performances des différents pays et les progrès réalisés au fil du temps.</a:t>
            </a:r>
          </a:p>
          <a:p>
            <a:pPr marL="171450" indent="-171450" algn="l" rtl="0">
              <a:buFont typeface="Arial" charset="0"/>
              <a:buChar char="•"/>
            </a:pPr>
            <a:r>
              <a:rPr lang="fr-FR" b="0" i="0" u="none" baseline="0" dirty="0"/>
              <a:t>Veiller à ce que les participants lisent attentivement le document regroupant les définitions des KPI et comprennent comment les données seront recueillies, analysées et déclarées.</a:t>
            </a:r>
          </a:p>
          <a:p>
            <a:pPr marL="171450" indent="-171450" algn="l" rtl="0">
              <a:buFont typeface="Arial" charset="0"/>
              <a:buChar char="•"/>
            </a:pPr>
            <a:r>
              <a:rPr lang="fr-FR" b="0" i="0" u="none" baseline="0" dirty="0"/>
              <a:t>Décrire </a:t>
            </a:r>
            <a:r>
              <a:rPr lang="fr-FR" b="0" i="0" u="none" baseline="0" dirty="0" smtClean="0"/>
              <a:t>l’objectif </a:t>
            </a:r>
            <a:r>
              <a:rPr lang="fr-FR" b="0" i="0" u="none" baseline="0" dirty="0"/>
              <a:t>des KPI facultatifs et la façon dont ils peuvent être utilisés.</a:t>
            </a:r>
          </a:p>
          <a:p>
            <a:pPr marL="171450" indent="-171450" algn="l" rtl="0">
              <a:buFont typeface="Arial" charset="0"/>
              <a:buChar char="•"/>
            </a:pPr>
            <a:r>
              <a:rPr lang="fr-FR" b="0" i="0" u="none" baseline="0" dirty="0"/>
              <a:t>Souligner que les définitions et formules des KPI ne peuvent pas être modifiées.</a:t>
            </a:r>
          </a:p>
          <a:p>
            <a:pPr marL="171450" indent="-171450" algn="l" rtl="0">
              <a:buFont typeface="Arial" charset="0"/>
              <a:buChar char="•"/>
            </a:pPr>
            <a:r>
              <a:rPr lang="fr-FR" b="0" i="0" u="none" baseline="0" dirty="0"/>
              <a:t>Indiquer que sept des KPI de base peuvent également être utilisés à des fins de suivi de routine et de gestion des opérations de la chaîne </a:t>
            </a:r>
            <a:r>
              <a:rPr lang="fr-FR" b="0" i="0" u="none" baseline="0" dirty="0" smtClean="0"/>
              <a:t>d’approvisionnement</a:t>
            </a:r>
            <a:r>
              <a:rPr lang="fr-FR" b="0" i="0" u="none" baseline="0" dirty="0"/>
              <a:t>.  Ceci peut être évoqué plus précisément dans la diapositive suivante lorsque </a:t>
            </a:r>
            <a:r>
              <a:rPr lang="fr-FR" b="0" i="0" u="none" baseline="0" dirty="0" smtClean="0"/>
              <a:t>l’intitulé </a:t>
            </a:r>
            <a:r>
              <a:rPr lang="fr-FR" b="0" i="0" u="none" baseline="0" dirty="0"/>
              <a:t>de ces sept KPI apparaît.</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2</a:t>
            </a:fld>
            <a:endParaRPr lang="fr-FR" dirty="0"/>
          </a:p>
        </p:txBody>
      </p:sp>
    </p:spTree>
    <p:extLst>
      <p:ext uri="{BB962C8B-B14F-4D97-AF65-F5344CB8AC3E}">
        <p14:creationId xmlns:p14="http://schemas.microsoft.com/office/powerpoint/2010/main" val="262262831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Pour cette diapositive, </a:t>
            </a:r>
            <a:r>
              <a:rPr lang="fr-FR" b="0" i="0" u="none" baseline="0" dirty="0" smtClean="0"/>
              <a:t>l’animateur </a:t>
            </a:r>
            <a:r>
              <a:rPr lang="fr-FR" b="0" i="0" u="none" baseline="0" dirty="0"/>
              <a:t>doit passer en revue chaque section de KPI et décrire brièvement </a:t>
            </a:r>
            <a:r>
              <a:rPr lang="fr-FR" b="0" i="0" u="none" baseline="0" dirty="0" smtClean="0"/>
              <a:t>l’objectif </a:t>
            </a:r>
            <a:r>
              <a:rPr lang="fr-FR" b="0" i="0" u="none" baseline="0" dirty="0"/>
              <a:t>des KPI dans chaque sous-section (prévision, approvisionnement, entreposage, etc.).</a:t>
            </a:r>
          </a:p>
          <a:p>
            <a:pPr algn="l" rtl="0"/>
            <a:r>
              <a:rPr lang="fr-FR" b="0" i="0" u="none" baseline="0" dirty="0"/>
              <a:t>Dans chaque section, expliquer comment les KPI facultatifs peuvent compléter les données et analyses obtenues grâce aux KPI de base, et donner des exemples illustrant où et comment ils peuvent servir à approfondir une analyse, ou </a:t>
            </a:r>
            <a:r>
              <a:rPr lang="fr-FR" b="0" i="0" u="none" baseline="0" dirty="0" smtClean="0"/>
              <a:t>d’un </a:t>
            </a:r>
            <a:r>
              <a:rPr lang="fr-FR" b="0" i="0" u="none" baseline="0" dirty="0"/>
              <a:t>KPI facultatif présentant un lien direct avec </a:t>
            </a:r>
            <a:r>
              <a:rPr lang="fr-FR" b="0" i="0" u="none" baseline="0" dirty="0" smtClean="0"/>
              <a:t>l’étendue </a:t>
            </a:r>
            <a:r>
              <a:rPr lang="fr-FR" b="0" i="0" u="none" baseline="0" dirty="0"/>
              <a:t>de la NSCA en cours de réalisation, ou </a:t>
            </a:r>
            <a:r>
              <a:rPr lang="fr-FR" b="0" i="0" u="none" baseline="0" dirty="0" smtClean="0"/>
              <a:t>d’un </a:t>
            </a:r>
            <a:r>
              <a:rPr lang="fr-FR" b="0" i="0" u="none" baseline="0" dirty="0"/>
              <a:t>problème spécifique (p. ex., retard en douane, KPI 2.7) pouvant se révéler pertinent.</a:t>
            </a:r>
          </a:p>
          <a:p>
            <a:pPr algn="l" rtl="0"/>
            <a:r>
              <a:rPr lang="fr-FR" b="0" i="0" u="none" baseline="0" dirty="0"/>
              <a:t>Si vous en avez le temps et que les participants le désirent, </a:t>
            </a:r>
            <a:r>
              <a:rPr lang="fr-FR" b="0" i="0" u="none" baseline="0" dirty="0" smtClean="0"/>
              <a:t>l’animateur </a:t>
            </a:r>
            <a:r>
              <a:rPr lang="fr-FR" b="0" i="0" u="none" baseline="0" dirty="0"/>
              <a:t>peut également évoquer la façon dont les résultats de différents KPI influent sur les résultats </a:t>
            </a:r>
            <a:r>
              <a:rPr lang="fr-FR" b="0" i="0" u="none" baseline="0" dirty="0" smtClean="0"/>
              <a:t>d’autres </a:t>
            </a:r>
            <a:r>
              <a:rPr lang="fr-FR" b="0" i="0" u="none" baseline="0" dirty="0"/>
              <a:t>KPI. Exemples : retard de livraison au niveau de </a:t>
            </a:r>
            <a:r>
              <a:rPr lang="fr-FR" b="0" i="0" u="none" baseline="0" dirty="0" smtClean="0"/>
              <a:t>l’installation</a:t>
            </a:r>
            <a:r>
              <a:rPr lang="fr-FR" b="0" i="0" u="none" baseline="0" dirty="0"/>
              <a:t> ; tout impact direct </a:t>
            </a:r>
            <a:r>
              <a:rPr lang="fr-FR" b="0" i="0" u="none" baseline="0" dirty="0" smtClean="0"/>
              <a:t>qu’une </a:t>
            </a:r>
            <a:r>
              <a:rPr lang="fr-FR" b="0" i="0" u="none" baseline="0" dirty="0"/>
              <a:t>rupture de stock, un stockage selon le plan ou </a:t>
            </a:r>
            <a:r>
              <a:rPr lang="fr-FR" b="0" i="0" u="none" baseline="0" dirty="0" smtClean="0"/>
              <a:t>l’exactitude </a:t>
            </a:r>
            <a:r>
              <a:rPr lang="fr-FR" b="0" i="0" u="none" baseline="0" dirty="0"/>
              <a:t>des stocks peut avoir sur les taux de rupture de stock ; impact </a:t>
            </a:r>
            <a:r>
              <a:rPr lang="fr-FR" b="0" i="0" u="none" baseline="0" dirty="0" smtClean="0"/>
              <a:t>qu’un </a:t>
            </a:r>
            <a:r>
              <a:rPr lang="fr-FR" b="0" i="0" u="none" baseline="0" dirty="0"/>
              <a:t>taux de renouvellement du personnel élevé peut avoir sur un ou plusieurs KPI ; taux de renouvellement du personnel élevé pouvant affecter les délais de rapports rédigés, etc.  </a:t>
            </a:r>
          </a:p>
          <a:p>
            <a:pPr algn="l" rtl="0"/>
            <a:r>
              <a:rPr lang="fr-FR" b="0" i="0" u="none" baseline="0" dirty="0"/>
              <a:t>Les KPI </a:t>
            </a:r>
            <a:r>
              <a:rPr lang="fr-FR" b="1" i="0" u="none" baseline="0" dirty="0"/>
              <a:t>en gras</a:t>
            </a:r>
            <a:r>
              <a:rPr lang="fr-FR" b="0" i="0" u="none" baseline="0" dirty="0"/>
              <a:t> sont recommandés à des fins de suivi de routine.  Chaque mois, les données pour ces KPI doivent être mises à disposition des responsables de la chaîne </a:t>
            </a:r>
            <a:r>
              <a:rPr lang="fr-FR" b="0" i="0" u="none" baseline="0" dirty="0" smtClean="0"/>
              <a:t>d’approvisionnement</a:t>
            </a:r>
            <a:r>
              <a:rPr lang="fr-FR" b="0" i="0" u="none" baseline="0" dirty="0"/>
              <a:t>. Elles peuvent laisser présager de difficultés à venir et être utilisées pour déterminer si les améliorations prévues portent leurs fruits.</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3</a:t>
            </a:fld>
            <a:endParaRPr lang="fr-FR" dirty="0"/>
          </a:p>
        </p:txBody>
      </p:sp>
    </p:spTree>
    <p:extLst>
      <p:ext uri="{BB962C8B-B14F-4D97-AF65-F5344CB8AC3E}">
        <p14:creationId xmlns:p14="http://schemas.microsoft.com/office/powerpoint/2010/main" val="38800285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présente une carte de chaleur type. Elle peut servir de point de départ à un débat. Utiliser ce graphique pour lancer un débat parmi les participants plutôt que de vous contenter de décrire les résultats.</a:t>
            </a:r>
          </a:p>
          <a:p>
            <a:pPr algn="l" rtl="0"/>
            <a:r>
              <a:rPr lang="fr-FR" b="0" i="0" u="none" baseline="0" dirty="0"/>
              <a:t>Il est important de souligner que ce graphique démontre une corrélation, mais pas nécessairement une causalité, qui nécessiterait une analyse plus poussée. Par exemple, les niveaux relativement faibles </a:t>
            </a:r>
            <a:r>
              <a:rPr lang="fr-FR" b="0" i="0" u="none" baseline="0" dirty="0" smtClean="0"/>
              <a:t>d’exactitude </a:t>
            </a:r>
            <a:r>
              <a:rPr lang="fr-FR" b="0" i="0" u="none" baseline="0" dirty="0"/>
              <a:t>de la fiche de stock semblent être en corrélation avec les mauvais résultats de stockage </a:t>
            </a:r>
            <a:r>
              <a:rPr lang="fr-FR" b="0" i="0" u="none" baseline="0" dirty="0" smtClean="0"/>
              <a:t>d’après </a:t>
            </a:r>
            <a:r>
              <a:rPr lang="fr-FR" b="0" i="0" u="none" baseline="0" dirty="0"/>
              <a:t>les résultats du plan, ainsi que les niveaux élevés de rupture de stock. Toutefois, les problèmes de stockage conformément au plan pourraient être la conséquence de mauvaises prévisions, de retards de livraison de la part des fournisseurs ou de retards de distribution à </a:t>
            </a:r>
            <a:r>
              <a:rPr lang="fr-FR" b="0" i="0" u="none" baseline="0" dirty="0" smtClean="0"/>
              <a:t>l’échelle </a:t>
            </a:r>
            <a:r>
              <a:rPr lang="fr-FR" b="0" i="0" u="none" baseline="0" dirty="0"/>
              <a:t>nationale.</a:t>
            </a:r>
          </a:p>
          <a:p>
            <a:pPr algn="l" rtl="0"/>
            <a:r>
              <a:rPr lang="fr-FR" b="0" i="0" u="none" baseline="0" dirty="0"/>
              <a:t>Les résultats peuvent également signaler des problèmes sans lien apparent. Dans cet exemple, la mauvaise performance de </a:t>
            </a:r>
            <a:r>
              <a:rPr lang="fr-FR" b="0" i="0" u="none" baseline="0" dirty="0" smtClean="0"/>
              <a:t>l’exactitude </a:t>
            </a:r>
            <a:r>
              <a:rPr lang="fr-FR" b="0" i="0" u="none" baseline="0" dirty="0"/>
              <a:t>de la fiche de stock électronique peut paraître inattendue, et il faut mener </a:t>
            </a:r>
            <a:r>
              <a:rPr lang="fr-FR" b="0" i="0" u="none" baseline="0" dirty="0" smtClean="0"/>
              <a:t>l’enquête </a:t>
            </a:r>
            <a:r>
              <a:rPr lang="fr-FR" b="0" i="0" u="none" baseline="0" dirty="0"/>
              <a:t>pour en cerner la cause.</a:t>
            </a:r>
          </a:p>
          <a:p>
            <a:pPr algn="l" rtl="0"/>
            <a:r>
              <a:rPr lang="fr-FR" b="1" i="0" u="none" baseline="0" dirty="0"/>
              <a:t>Si les cartes de chaleur soulèvent souvent bien des questions, elles ne fournissent pas toujours de réponses.</a:t>
            </a:r>
          </a:p>
        </p:txBody>
      </p:sp>
      <p:sp>
        <p:nvSpPr>
          <p:cNvPr id="4" name="Slide Number Placeholder 3"/>
          <p:cNvSpPr>
            <a:spLocks noGrp="1"/>
          </p:cNvSpPr>
          <p:nvPr>
            <p:ph type="sldNum" sz="quarter" idx="10"/>
          </p:nvPr>
        </p:nvSpPr>
        <p:spPr/>
        <p:txBody>
          <a:bodyPr/>
          <a:lstStyle/>
          <a:p>
            <a:pPr algn="l" rtl="0"/>
            <a:fld id="{BEB1AEA3-8E71-4BE8-9394-E2C1302B336F}" type="slidenum">
              <a:rPr/>
              <a:t>4</a:t>
            </a:fld>
            <a:endParaRPr lang="fr-FR"/>
          </a:p>
        </p:txBody>
      </p:sp>
    </p:spTree>
    <p:extLst>
      <p:ext uri="{BB962C8B-B14F-4D97-AF65-F5344CB8AC3E}">
        <p14:creationId xmlns:p14="http://schemas.microsoft.com/office/powerpoint/2010/main" val="69839346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Autre manière de </a:t>
            </a:r>
            <a:r>
              <a:rPr lang="fr-FR" b="0" i="0" u="none" baseline="0" dirty="0" smtClean="0"/>
              <a:t>s’intéresser </a:t>
            </a:r>
            <a:r>
              <a:rPr lang="fr-FR" b="0" i="0" u="none" baseline="0" dirty="0"/>
              <a:t>aux résultats avec les chiffres réels.  Les points à mettre en avant comprennent les enseignements tirés de la fourchette de scores (voir Stockage selon le plan) plutôt que la seule moyenne ou les scores agrégés.  Ce tableau identifie aussi les domaines nécessitant une enquête spécifique (dans cet exemple, elle peut porter sur les raisons des retards de livraison des commandes urgentes).  Ces résultats faibles semblent indiquer </a:t>
            </a:r>
            <a:r>
              <a:rPr lang="fr-FR" b="0" i="0" u="none" baseline="0" dirty="0" smtClean="0"/>
              <a:t>qu’une </a:t>
            </a:r>
            <a:r>
              <a:rPr lang="fr-FR" b="0" i="0" u="none" baseline="0" dirty="0"/>
              <a:t>action dite « urgente » ne correspond pas à la catégorisation « urgence ». Comme pour la diapositive précédente, utiliser ce graphique pour lancer un débat parmi les participants plutôt que de vous contenter de décrire les résultats.</a:t>
            </a:r>
            <a:endParaRPr lang="fr-FR" dirty="0"/>
          </a:p>
        </p:txBody>
      </p:sp>
      <p:sp>
        <p:nvSpPr>
          <p:cNvPr id="4" name="Slide Number Placeholder 3"/>
          <p:cNvSpPr>
            <a:spLocks noGrp="1"/>
          </p:cNvSpPr>
          <p:nvPr>
            <p:ph type="sldNum" sz="quarter" idx="10"/>
          </p:nvPr>
        </p:nvSpPr>
        <p:spPr/>
        <p:txBody>
          <a:bodyPr/>
          <a:lstStyle/>
          <a:p>
            <a:pPr algn="l" rtl="0"/>
            <a:fld id="{BEB1AEA3-8E71-4BE8-9394-E2C1302B336F}" type="slidenum">
              <a:rPr/>
              <a:t>5</a:t>
            </a:fld>
            <a:endParaRPr lang="fr-FR"/>
          </a:p>
        </p:txBody>
      </p:sp>
    </p:spTree>
    <p:extLst>
      <p:ext uri="{BB962C8B-B14F-4D97-AF65-F5344CB8AC3E}">
        <p14:creationId xmlns:p14="http://schemas.microsoft.com/office/powerpoint/2010/main" val="17676559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510EBAB-9E8C-46DD-8B3B-6D1B91099EA0}"/>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1064B2-9B5F-458D-9081-C45EED752AB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06C8DFA-681F-4176-A366-13E7559D20F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9F4F6D6-4804-464E-8C56-6D0C0FFDDD5E}"/>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85BB55BE-68BD-418A-8D14-23B5EED91FF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4728968-245F-4029-8817-12DA8A939315}"/>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0491CFC-D33C-45DF-9342-5A5026E3A363}"/>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8" name="Footer Placeholder 7">
            <a:extLst>
              <a:ext uri="{FF2B5EF4-FFF2-40B4-BE49-F238E27FC236}">
                <a16:creationId xmlns:a16="http://schemas.microsoft.com/office/drawing/2014/main" xmlns=""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2E61D3EB-04BD-427D-BE31-A6DDF7B82B7B}"/>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4" name="Footer Placeholder 3">
            <a:extLst>
              <a:ext uri="{FF2B5EF4-FFF2-40B4-BE49-F238E27FC236}">
                <a16:creationId xmlns:a16="http://schemas.microsoft.com/office/drawing/2014/main" xmlns=""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F96F803-2E97-497E-A31B-F95E7F8BC142}"/>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3" name="Footer Placeholder 2">
            <a:extLst>
              <a:ext uri="{FF2B5EF4-FFF2-40B4-BE49-F238E27FC236}">
                <a16:creationId xmlns:a16="http://schemas.microsoft.com/office/drawing/2014/main" xmlns=""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37D03BF-E99B-4ED1-BCF7-5C693AF6CA3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453B291-01C8-43E5-8EBE-62E2FB9DF7CF}"/>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5" Type="http://schemas.openxmlformats.org/officeDocument/2006/relationships/image" Target="../media/image3.png"/><Relationship Id="rId4" Type="http://schemas.openxmlformats.org/officeDocument/2006/relationships/image" Target="../media/image2.emf"/></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marL="1211263" indent="-1211263"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Indicateurs clés de performance</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00514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a:t>
            </a:r>
            <a:r>
              <a:rPr lang="fr-FR" sz="1600" b="1" i="0" u="none" baseline="0" dirty="0" smtClean="0">
                <a:solidFill>
                  <a:prstClr val="white"/>
                </a:solidFill>
                <a:latin typeface="Calibri Light" panose="020F0302020204030204"/>
              </a:rPr>
              <a:t>d’approvisionnement </a:t>
            </a:r>
            <a:r>
              <a:rPr lang="fr-FR" sz="1600" b="1" i="0" u="none" baseline="0" dirty="0">
                <a:solidFill>
                  <a:prstClr val="white"/>
                </a:solidFill>
                <a:latin typeface="Calibri Light" panose="020F0302020204030204"/>
              </a:rPr>
              <a:t>de la santé mondiale - Ordre </a:t>
            </a:r>
            <a:r>
              <a:rPr lang="fr-FR" sz="1600" b="1" i="0" u="none" baseline="0" dirty="0" smtClean="0">
                <a:solidFill>
                  <a:prstClr val="white"/>
                </a:solidFill>
                <a:latin typeface="Calibri Light" panose="020F0302020204030204"/>
              </a:rPr>
              <a:t>d’exécution </a:t>
            </a:r>
            <a:r>
              <a:rPr lang="fr-FR" sz="1600" b="1" i="0" u="none" baseline="0" dirty="0">
                <a:solidFill>
                  <a:prstClr val="white"/>
                </a:solidFill>
                <a:latin typeface="Calibri Light" panose="020F0302020204030204"/>
              </a:rPr>
              <a:t>de </a:t>
            </a:r>
            <a:r>
              <a:rPr lang="fr-FR" sz="1600" b="1" i="0" u="none" baseline="0" dirty="0" smtClean="0">
                <a:solidFill>
                  <a:prstClr val="white"/>
                </a:solidFill>
                <a:latin typeface="Calibri Light" panose="020F0302020204030204"/>
              </a:rPr>
              <a:t>l’assistance </a:t>
            </a:r>
            <a:r>
              <a:rPr lang="fr-FR" sz="1600" b="1" i="0" u="none" baseline="0" dirty="0">
                <a:solidFill>
                  <a:prstClr val="white"/>
                </a:solidFill>
                <a:latin typeface="Calibri Light" panose="020F0302020204030204"/>
              </a:rPr>
              <a:t>technique, évaluation nationale de la chaîne </a:t>
            </a:r>
            <a:r>
              <a:rPr lang="fr-FR" sz="1600" b="1" i="0" u="none" baseline="0" dirty="0" smtClean="0">
                <a:solidFill>
                  <a:prstClr val="white"/>
                </a:solidFill>
                <a:latin typeface="Calibri Light" panose="020F0302020204030204"/>
              </a:rPr>
              <a:t>d’approvisionnement </a:t>
            </a:r>
            <a:endParaRPr lang="fr-FR" sz="1600" b="1" i="0" u="none" baseline="0" dirty="0">
              <a:solidFill>
                <a:prstClr val="white"/>
              </a:solidFill>
              <a:latin typeface="Calibri Light" panose="020F0302020204030204"/>
            </a:endParaRPr>
          </a:p>
        </p:txBody>
      </p:sp>
    </p:spTree>
    <p:extLst>
      <p:ext uri="{BB962C8B-B14F-4D97-AF65-F5344CB8AC3E}">
        <p14:creationId xmlns:p14="http://schemas.microsoft.com/office/powerpoint/2010/main" val="204639929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2"/>
          <p:cNvSpPr>
            <a:spLocks noGrp="1"/>
          </p:cNvSpPr>
          <p:nvPr>
            <p:ph type="title"/>
          </p:nvPr>
        </p:nvSpPr>
        <p:spPr>
          <a:xfrm>
            <a:off x="0" y="42052"/>
            <a:ext cx="12191999" cy="609600"/>
          </a:xfrm>
        </p:spPr>
        <p:txBody>
          <a:bodyPr>
            <a:noAutofit/>
          </a:bodyPr>
          <a:lstStyle/>
          <a:p>
            <a:pPr algn="ctr" rtl="0"/>
            <a:r>
              <a:rPr lang="fr-FR" sz="3200" b="1" i="0" u="none" baseline="0" dirty="0">
                <a:solidFill>
                  <a:srgbClr val="C00000"/>
                </a:solidFill>
                <a:latin typeface="Gill Sans MT" panose="020B0502020104020203" pitchFamily="34" charset="0"/>
                <a:ea typeface="Arial" charset="0"/>
                <a:cs typeface="Arial" charset="0"/>
              </a:rPr>
              <a:t>Indicateurs clés de performance (KPI)</a:t>
            </a:r>
          </a:p>
        </p:txBody>
      </p:sp>
      <p:sp>
        <p:nvSpPr>
          <p:cNvPr id="5" name="TextBox 4"/>
          <p:cNvSpPr txBox="1"/>
          <p:nvPr/>
        </p:nvSpPr>
        <p:spPr>
          <a:xfrm>
            <a:off x="656492" y="640697"/>
            <a:ext cx="6801583" cy="6124754"/>
          </a:xfrm>
          <a:prstGeom prst="rect">
            <a:avLst/>
          </a:prstGeom>
          <a:noFill/>
        </p:spPr>
        <p:txBody>
          <a:bodyPr wrap="square">
            <a:spAutoFit/>
          </a:bodyPr>
          <a:lstStyle/>
          <a:p>
            <a:pPr marL="285750" indent="-285750" algn="l" rtl="0">
              <a:buFont typeface="Arial" panose="020B0604020202020204" pitchFamily="34" charset="0"/>
              <a:buChar char="•"/>
              <a:defRPr/>
            </a:pPr>
            <a:r>
              <a:rPr lang="fr-FR" sz="1700" b="0" i="0" u="none" baseline="0" dirty="0">
                <a:latin typeface="Gill Sans MT" panose="020B0502020104020203" pitchFamily="34" charset="0"/>
              </a:rPr>
              <a:t>Ensemble des KPI de base et facultatifs servant à mesurer la performance de la chaîne </a:t>
            </a:r>
            <a:r>
              <a:rPr lang="fr-FR" sz="1700" b="0" i="0" u="none" baseline="0" dirty="0" smtClean="0">
                <a:latin typeface="Gill Sans MT" panose="020B0502020104020203" pitchFamily="34" charset="0"/>
              </a:rPr>
              <a:t>d’approvisionnement </a:t>
            </a:r>
            <a:r>
              <a:rPr lang="fr-FR" sz="1700" b="0" i="0" u="none" baseline="0" dirty="0">
                <a:latin typeface="Gill Sans MT" panose="020B0502020104020203" pitchFamily="34" charset="0"/>
              </a:rPr>
              <a:t>grâce aux données quantitatives recueillies dans des domaines fonctionnels choisis sur </a:t>
            </a:r>
            <a:r>
              <a:rPr lang="fr-FR" sz="1700" b="0" i="0" u="none" baseline="0" dirty="0" smtClean="0">
                <a:latin typeface="Gill Sans MT" panose="020B0502020104020203" pitchFamily="34" charset="0"/>
              </a:rPr>
              <a:t/>
            </a:r>
            <a:br>
              <a:rPr lang="fr-FR" sz="1700" b="0" i="0" u="none" baseline="0" dirty="0" smtClean="0">
                <a:latin typeface="Gill Sans MT" panose="020B0502020104020203" pitchFamily="34" charset="0"/>
              </a:rPr>
            </a:br>
            <a:r>
              <a:rPr lang="fr-FR" sz="1700" b="0" i="0" u="none" baseline="0" dirty="0" smtClean="0">
                <a:latin typeface="Gill Sans MT" panose="020B0502020104020203" pitchFamily="34" charset="0"/>
              </a:rPr>
              <a:t>des </a:t>
            </a:r>
            <a:r>
              <a:rPr lang="fr-FR" sz="1700" b="0" i="0" u="none" baseline="0" dirty="0">
                <a:latin typeface="Gill Sans MT" panose="020B0502020104020203" pitchFamily="34" charset="0"/>
              </a:rPr>
              <a:t>périodes définies.  Tous les KPI de base doivent être intégrés aux activités de mise en œuvre de la NSCA, sauf si les données ne sont </a:t>
            </a:r>
            <a:r>
              <a:rPr lang="fr-FR" sz="1700" b="0" i="0" u="none" baseline="0" dirty="0" smtClean="0">
                <a:latin typeface="Gill Sans MT" panose="020B0502020104020203" pitchFamily="34" charset="0"/>
              </a:rPr>
              <a:t/>
            </a:r>
            <a:br>
              <a:rPr lang="fr-FR" sz="1700" b="0" i="0" u="none" baseline="0" dirty="0" smtClean="0">
                <a:latin typeface="Gill Sans MT" panose="020B0502020104020203" pitchFamily="34" charset="0"/>
              </a:rPr>
            </a:br>
            <a:r>
              <a:rPr lang="fr-FR" sz="1700" b="0" i="0" u="none" baseline="0" dirty="0" smtClean="0">
                <a:latin typeface="Gill Sans MT" panose="020B0502020104020203" pitchFamily="34" charset="0"/>
              </a:rPr>
              <a:t>pas </a:t>
            </a:r>
            <a:r>
              <a:rPr lang="fr-FR" sz="1700" b="0" i="0" u="none" baseline="0" dirty="0">
                <a:latin typeface="Gill Sans MT" panose="020B0502020104020203" pitchFamily="34" charset="0"/>
              </a:rPr>
              <a:t>disponibles.</a:t>
            </a:r>
          </a:p>
          <a:p>
            <a:pPr marL="285750" indent="-285750" algn="l" rtl="0">
              <a:spcAft>
                <a:spcPts val="600"/>
              </a:spcAft>
              <a:buFont typeface="Arial" panose="020B0604020202020204" pitchFamily="34" charset="0"/>
              <a:buChar char="•"/>
              <a:defRPr/>
            </a:pPr>
            <a:r>
              <a:rPr lang="fr-FR" sz="1700" b="0" i="0" u="none" baseline="0" dirty="0">
                <a:latin typeface="Gill Sans MT" panose="020B0502020104020203" pitchFamily="34" charset="0"/>
              </a:rPr>
              <a:t>Les KPI doivent :</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Pouvoir être collectés dans les délais établis aux fins de </a:t>
            </a:r>
            <a:r>
              <a:rPr lang="fr-FR" sz="1700" b="0" i="0" u="none" baseline="0" dirty="0" smtClean="0">
                <a:latin typeface="Gill Sans MT" panose="020B0502020104020203" pitchFamily="34" charset="0"/>
              </a:rPr>
              <a:t>l’analyse</a:t>
            </a:r>
            <a:r>
              <a:rPr lang="fr-FR" sz="1700" b="0" i="0" u="none" baseline="0" dirty="0">
                <a:latin typeface="Gill Sans MT" panose="020B0502020104020203" pitchFamily="34" charset="0"/>
              </a:rPr>
              <a:t>.</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Être comparables </a:t>
            </a:r>
            <a:r>
              <a:rPr lang="fr-FR" sz="1700" b="0" i="0" u="none" baseline="0" dirty="0" smtClean="0">
                <a:latin typeface="Gill Sans MT" panose="020B0502020104020203" pitchFamily="34" charset="0"/>
              </a:rPr>
              <a:t>d’une </a:t>
            </a:r>
            <a:r>
              <a:rPr lang="fr-FR" sz="1700" b="0" i="0" u="none" baseline="0" dirty="0">
                <a:latin typeface="Gill Sans MT" panose="020B0502020104020203" pitchFamily="34" charset="0"/>
              </a:rPr>
              <a:t>période à une autre, </a:t>
            </a:r>
            <a:r>
              <a:rPr lang="fr-FR" sz="1700" b="0" i="0" u="none" baseline="0" dirty="0" smtClean="0">
                <a:latin typeface="Gill Sans MT" panose="020B0502020104020203" pitchFamily="34" charset="0"/>
              </a:rPr>
              <a:t>d’un </a:t>
            </a:r>
            <a:r>
              <a:rPr lang="fr-FR" sz="1700" b="0" i="0" u="none" baseline="0" dirty="0">
                <a:latin typeface="Gill Sans MT" panose="020B0502020104020203" pitchFamily="34" charset="0"/>
              </a:rPr>
              <a:t>niveau de la chaîne </a:t>
            </a:r>
            <a:r>
              <a:rPr lang="fr-FR" sz="1700" b="0" i="0" u="none" baseline="0" dirty="0" smtClean="0">
                <a:latin typeface="Gill Sans MT" panose="020B0502020104020203" pitchFamily="34" charset="0"/>
              </a:rPr>
              <a:t>d’approvisionnement </a:t>
            </a:r>
            <a:r>
              <a:rPr lang="fr-FR" sz="1700" b="0" i="0" u="none" baseline="0" dirty="0">
                <a:latin typeface="Gill Sans MT" panose="020B0502020104020203" pitchFamily="34" charset="0"/>
              </a:rPr>
              <a:t>à un autre, et entre les pays/régions. </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7 KPI de base sont conseillés aux fins </a:t>
            </a:r>
            <a:r>
              <a:rPr lang="fr-FR" sz="1700" b="0" i="0" u="none" baseline="0" dirty="0" smtClean="0">
                <a:latin typeface="Gill Sans MT" panose="020B0502020104020203" pitchFamily="34" charset="0"/>
              </a:rPr>
              <a:t>d’un </a:t>
            </a:r>
            <a:r>
              <a:rPr lang="fr-FR" sz="1700" b="0" i="0" u="none" baseline="0" dirty="0">
                <a:latin typeface="Gill Sans MT" panose="020B0502020104020203" pitchFamily="34" charset="0"/>
              </a:rPr>
              <a:t>suivi de routine dans </a:t>
            </a:r>
            <a:r>
              <a:rPr lang="fr-FR" sz="1700" b="0" i="0" u="none" baseline="0" dirty="0" smtClean="0">
                <a:latin typeface="Gill Sans MT" panose="020B0502020104020203" pitchFamily="34" charset="0"/>
              </a:rPr>
              <a:t/>
            </a:r>
            <a:br>
              <a:rPr lang="fr-FR" sz="1700" b="0" i="0" u="none" baseline="0" dirty="0" smtClean="0">
                <a:latin typeface="Gill Sans MT" panose="020B0502020104020203" pitchFamily="34" charset="0"/>
              </a:rPr>
            </a:br>
            <a:r>
              <a:rPr lang="fr-FR" sz="1700" b="0" i="0" u="none" baseline="0" dirty="0" smtClean="0">
                <a:latin typeface="Gill Sans MT" panose="020B0502020104020203" pitchFamily="34" charset="0"/>
              </a:rPr>
              <a:t>le </a:t>
            </a:r>
            <a:r>
              <a:rPr lang="fr-FR" sz="1700" b="0" i="0" u="none" baseline="0" dirty="0">
                <a:latin typeface="Gill Sans MT" panose="020B0502020104020203" pitchFamily="34" charset="0"/>
              </a:rPr>
              <a:t>cadre de la gestion de la chaîne </a:t>
            </a:r>
            <a:r>
              <a:rPr lang="fr-FR" sz="1700" b="0" i="0" u="none" baseline="0" dirty="0" smtClean="0">
                <a:latin typeface="Gill Sans MT" panose="020B0502020104020203" pitchFamily="34" charset="0"/>
              </a:rPr>
              <a:t>d’approvisionnement</a:t>
            </a:r>
            <a:r>
              <a:rPr lang="fr-FR" sz="1700" b="0" i="0" u="none" baseline="0" dirty="0">
                <a:latin typeface="Gill Sans MT" panose="020B0502020104020203" pitchFamily="34" charset="0"/>
              </a:rPr>
              <a:t>.</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Quand les données sont disponibles, les KPI facultatifs permettent </a:t>
            </a:r>
            <a:r>
              <a:rPr lang="fr-FR" sz="1700" b="0" i="0" u="none" baseline="0" dirty="0" smtClean="0">
                <a:latin typeface="Gill Sans MT" panose="020B0502020104020203" pitchFamily="34" charset="0"/>
              </a:rPr>
              <a:t>d’identifier </a:t>
            </a:r>
            <a:r>
              <a:rPr lang="fr-FR" sz="1700" b="0" i="0" u="none" baseline="0" dirty="0">
                <a:latin typeface="Gill Sans MT" panose="020B0502020104020203" pitchFamily="34" charset="0"/>
              </a:rPr>
              <a:t>plus précisément les causes profondes ou points spécifiques à améliorer.</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Être définis dans </a:t>
            </a:r>
            <a:r>
              <a:rPr lang="fr-FR" sz="1700" b="0" i="0" u="none" baseline="0" dirty="0" smtClean="0">
                <a:latin typeface="Gill Sans MT" panose="020B0502020104020203" pitchFamily="34" charset="0"/>
              </a:rPr>
              <a:t>l’outil</a:t>
            </a:r>
            <a:r>
              <a:rPr lang="fr-FR" sz="1700" b="0" i="0" u="none" baseline="0" dirty="0">
                <a:latin typeface="Gill Sans MT" panose="020B0502020104020203" pitchFamily="34" charset="0"/>
              </a:rPr>
              <a:t>, à </a:t>
            </a:r>
            <a:r>
              <a:rPr lang="fr-FR" sz="1700" b="0" i="0" u="none" baseline="0" dirty="0" smtClean="0">
                <a:latin typeface="Gill Sans MT" panose="020B0502020104020203" pitchFamily="34" charset="0"/>
              </a:rPr>
              <a:t>l’aide </a:t>
            </a:r>
            <a:r>
              <a:rPr lang="fr-FR" sz="1700" b="0" i="0" u="none" baseline="0" dirty="0">
                <a:latin typeface="Gill Sans MT" panose="020B0502020104020203" pitchFamily="34" charset="0"/>
              </a:rPr>
              <a:t>de formules préétablies, de conseils en matière de collecte et </a:t>
            </a:r>
            <a:r>
              <a:rPr lang="fr-FR" sz="1700" b="0" i="0" u="none" baseline="0" dirty="0" smtClean="0">
                <a:latin typeface="Gill Sans MT" panose="020B0502020104020203" pitchFamily="34" charset="0"/>
              </a:rPr>
              <a:t>d’analyse</a:t>
            </a:r>
            <a:r>
              <a:rPr lang="fr-FR" sz="1700" b="0" i="0" u="none" baseline="0" dirty="0">
                <a:latin typeface="Gill Sans MT" panose="020B0502020104020203" pitchFamily="34" charset="0"/>
              </a:rPr>
              <a:t>, et de niveaux de performance de référence.</a:t>
            </a:r>
          </a:p>
          <a:p>
            <a:pPr marL="742950" lvl="1" indent="-285750" algn="l" rtl="0">
              <a:spcAft>
                <a:spcPts val="600"/>
              </a:spcAft>
              <a:buFont typeface="Wingdings" panose="05000000000000000000" pitchFamily="2" charset="2"/>
              <a:buChar char="ü"/>
              <a:defRPr/>
            </a:pPr>
            <a:r>
              <a:rPr lang="fr-FR" sz="1700" b="0" i="0" u="none" baseline="0" dirty="0">
                <a:latin typeface="Gill Sans MT" panose="020B0502020104020203" pitchFamily="34" charset="0"/>
              </a:rPr>
              <a:t>Mesurer les variantes de KPI en cas de besoin.</a:t>
            </a:r>
          </a:p>
          <a:p>
            <a:pPr marL="742950" lvl="1" indent="-285750" algn="l" rtl="0">
              <a:spcAft>
                <a:spcPts val="600"/>
              </a:spcAft>
              <a:buFont typeface="Wingdings" panose="05000000000000000000" pitchFamily="2" charset="2"/>
              <a:buChar char="ü"/>
              <a:defRPr/>
            </a:pPr>
            <a:r>
              <a:rPr lang="fr-FR" sz="1700" b="0" i="0" u="none" baseline="0" dirty="0">
                <a:solidFill>
                  <a:srgbClr val="C00000"/>
                </a:solidFill>
                <a:latin typeface="Gill Sans MT" panose="020B0502020104020203" pitchFamily="34" charset="0"/>
              </a:rPr>
              <a:t>Aucune modification ne doit être apportée aux définitions </a:t>
            </a:r>
            <a:r>
              <a:rPr lang="fr-FR" sz="1700" b="0" i="0" u="none" baseline="0" dirty="0" smtClean="0">
                <a:solidFill>
                  <a:srgbClr val="C00000"/>
                </a:solidFill>
                <a:latin typeface="Gill Sans MT" panose="020B0502020104020203" pitchFamily="34" charset="0"/>
              </a:rPr>
              <a:t/>
            </a:r>
            <a:br>
              <a:rPr lang="fr-FR" sz="1700" b="0" i="0" u="none" baseline="0" dirty="0" smtClean="0">
                <a:solidFill>
                  <a:srgbClr val="C00000"/>
                </a:solidFill>
                <a:latin typeface="Gill Sans MT" panose="020B0502020104020203" pitchFamily="34" charset="0"/>
              </a:rPr>
            </a:br>
            <a:r>
              <a:rPr lang="fr-FR" sz="1700" b="0" i="0" u="none" baseline="0" dirty="0" smtClean="0">
                <a:solidFill>
                  <a:srgbClr val="C00000"/>
                </a:solidFill>
                <a:latin typeface="Gill Sans MT" panose="020B0502020104020203" pitchFamily="34" charset="0"/>
              </a:rPr>
              <a:t>et </a:t>
            </a:r>
            <a:r>
              <a:rPr lang="fr-FR" sz="1700" b="0" i="0" u="none" baseline="0" dirty="0">
                <a:solidFill>
                  <a:srgbClr val="C00000"/>
                </a:solidFill>
                <a:latin typeface="Gill Sans MT" panose="020B0502020104020203" pitchFamily="34" charset="0"/>
              </a:rPr>
              <a:t>formules des KPI.</a:t>
            </a:r>
          </a:p>
        </p:txBody>
      </p:sp>
      <p:sp>
        <p:nvSpPr>
          <p:cNvPr id="3" name="TextBox 2"/>
          <p:cNvSpPr txBox="1"/>
          <p:nvPr/>
        </p:nvSpPr>
        <p:spPr>
          <a:xfrm>
            <a:off x="7848488" y="968619"/>
            <a:ext cx="3887045" cy="5416868"/>
          </a:xfrm>
          <a:prstGeom prst="rect">
            <a:avLst/>
          </a:prstGeom>
          <a:solidFill>
            <a:srgbClr val="0070C0"/>
          </a:solidFill>
        </p:spPr>
        <p:style>
          <a:lnRef idx="1">
            <a:schemeClr val="accent5"/>
          </a:lnRef>
          <a:fillRef idx="2">
            <a:schemeClr val="accent5"/>
          </a:fillRef>
          <a:effectRef idx="1">
            <a:schemeClr val="accent5"/>
          </a:effectRef>
          <a:fontRef idx="minor">
            <a:schemeClr val="dk1"/>
          </a:fontRef>
        </p:style>
        <p:txBody>
          <a:bodyPr wrap="square" rtlCol="0">
            <a:spAutoFit/>
          </a:bodyPr>
          <a:lstStyle/>
          <a:p>
            <a:pPr algn="l" rtl="0"/>
            <a:r>
              <a:rPr lang="fr-FR" b="1" i="0" u="none" baseline="0" dirty="0">
                <a:solidFill>
                  <a:schemeClr val="bg1"/>
                </a:solidFill>
                <a:latin typeface="Gill Sans MT" panose="020B0502020104020203" pitchFamily="34" charset="0"/>
                <a:ea typeface="Arial" charset="0"/>
                <a:cs typeface="Arial" charset="0"/>
              </a:rPr>
              <a:t>Discussion portant sur les KPI </a:t>
            </a:r>
            <a:r>
              <a:rPr lang="fr-FR" b="1" i="0" u="none" baseline="0" dirty="0" smtClean="0">
                <a:solidFill>
                  <a:schemeClr val="bg1"/>
                </a:solidFill>
                <a:latin typeface="Gill Sans MT" panose="020B0502020104020203" pitchFamily="34" charset="0"/>
                <a:ea typeface="Arial" charset="0"/>
                <a:cs typeface="Arial" charset="0"/>
              </a:rPr>
              <a:t/>
            </a:r>
            <a:br>
              <a:rPr lang="fr-FR" b="1" i="0" u="none" baseline="0" dirty="0" smtClean="0">
                <a:solidFill>
                  <a:schemeClr val="bg1"/>
                </a:solidFill>
                <a:latin typeface="Gill Sans MT" panose="020B0502020104020203" pitchFamily="34" charset="0"/>
                <a:ea typeface="Arial" charset="0"/>
                <a:cs typeface="Arial" charset="0"/>
              </a:rPr>
            </a:br>
            <a:r>
              <a:rPr lang="fr-FR" b="1" i="0" u="none" baseline="0" dirty="0" smtClean="0">
                <a:solidFill>
                  <a:schemeClr val="bg1"/>
                </a:solidFill>
                <a:latin typeface="Gill Sans MT" panose="020B0502020104020203" pitchFamily="34" charset="0"/>
                <a:ea typeface="Arial" charset="0"/>
                <a:cs typeface="Arial" charset="0"/>
              </a:rPr>
              <a:t>de </a:t>
            </a:r>
            <a:r>
              <a:rPr lang="fr-FR" b="1" i="0" u="none" baseline="0" dirty="0">
                <a:solidFill>
                  <a:schemeClr val="bg1"/>
                </a:solidFill>
                <a:latin typeface="Gill Sans MT" panose="020B0502020104020203" pitchFamily="34" charset="0"/>
                <a:ea typeface="Arial" charset="0"/>
                <a:cs typeface="Arial" charset="0"/>
              </a:rPr>
              <a:t>base et facultatifs  </a:t>
            </a:r>
          </a:p>
          <a:p>
            <a:pPr algn="l" rtl="0">
              <a:spcAft>
                <a:spcPts val="600"/>
              </a:spcAft>
            </a:pPr>
            <a:r>
              <a:rPr lang="fr-FR" b="1" i="0" u="none" baseline="0" dirty="0">
                <a:solidFill>
                  <a:schemeClr val="bg1"/>
                </a:solidFill>
                <a:latin typeface="Gill Sans MT" panose="020B0502020104020203" pitchFamily="34" charset="0"/>
                <a:ea typeface="Arial" charset="0"/>
                <a:cs typeface="Arial" charset="0"/>
              </a:rPr>
              <a:t>KPI de base :</a:t>
            </a:r>
            <a:r>
              <a:rPr lang="fr-FR" b="0" i="0" u="none" baseline="0" dirty="0">
                <a:solidFill>
                  <a:schemeClr val="bg1"/>
                </a:solidFill>
                <a:latin typeface="Gill Sans MT" panose="020B0502020104020203" pitchFamily="34" charset="0"/>
                <a:ea typeface="Arial" charset="0"/>
                <a:cs typeface="Arial" charset="0"/>
              </a:rPr>
              <a:t> Qualités indispensables </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Les plus simples et susceptibles </a:t>
            </a:r>
            <a:r>
              <a:rPr lang="fr-FR" b="0" i="0" u="none" baseline="0" dirty="0" smtClean="0">
                <a:solidFill>
                  <a:schemeClr val="bg1"/>
                </a:solidFill>
                <a:latin typeface="Gill Sans MT" panose="020B0502020104020203" pitchFamily="34" charset="0"/>
                <a:ea typeface="Arial" charset="0"/>
                <a:cs typeface="Arial" charset="0"/>
              </a:rPr>
              <a:t>d’influer </a:t>
            </a:r>
            <a:r>
              <a:rPr lang="fr-FR" b="0" i="0" u="none" baseline="0" dirty="0">
                <a:solidFill>
                  <a:schemeClr val="bg1"/>
                </a:solidFill>
                <a:latin typeface="Gill Sans MT" panose="020B0502020104020203" pitchFamily="34" charset="0"/>
                <a:ea typeface="Arial" charset="0"/>
                <a:cs typeface="Arial" charset="0"/>
              </a:rPr>
              <a:t>sur les prestations de service aux patients</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Susceptibles </a:t>
            </a:r>
            <a:r>
              <a:rPr lang="fr-FR" b="0" i="0" u="none" baseline="0" dirty="0" smtClean="0">
                <a:solidFill>
                  <a:schemeClr val="bg1"/>
                </a:solidFill>
                <a:latin typeface="Gill Sans MT" panose="020B0502020104020203" pitchFamily="34" charset="0"/>
                <a:ea typeface="Arial" charset="0"/>
                <a:cs typeface="Arial" charset="0"/>
              </a:rPr>
              <a:t>d’être </a:t>
            </a:r>
            <a:r>
              <a:rPr lang="fr-FR" b="0" i="0" u="none" baseline="0" dirty="0">
                <a:solidFill>
                  <a:schemeClr val="bg1"/>
                </a:solidFill>
                <a:latin typeface="Gill Sans MT" panose="020B0502020104020203" pitchFamily="34" charset="0"/>
                <a:ea typeface="Arial" charset="0"/>
                <a:cs typeface="Arial" charset="0"/>
              </a:rPr>
              <a:t>une source </a:t>
            </a:r>
            <a:r>
              <a:rPr lang="fr-FR" b="0" i="0" u="none" baseline="0" dirty="0" smtClean="0">
                <a:solidFill>
                  <a:schemeClr val="bg1"/>
                </a:solidFill>
                <a:latin typeface="Gill Sans MT" panose="020B0502020104020203" pitchFamily="34" charset="0"/>
                <a:ea typeface="Arial" charset="0"/>
                <a:cs typeface="Arial" charset="0"/>
              </a:rPr>
              <a:t/>
            </a:r>
            <a:br>
              <a:rPr lang="fr-FR" b="0" i="0" u="none" baseline="0" dirty="0" smtClean="0">
                <a:solidFill>
                  <a:schemeClr val="bg1"/>
                </a:solidFill>
                <a:latin typeface="Gill Sans MT" panose="020B0502020104020203" pitchFamily="34" charset="0"/>
                <a:ea typeface="Arial" charset="0"/>
                <a:cs typeface="Arial" charset="0"/>
              </a:rPr>
            </a:br>
            <a:r>
              <a:rPr lang="fr-FR" b="0" i="0" u="none" baseline="0" dirty="0" smtClean="0">
                <a:solidFill>
                  <a:schemeClr val="bg1"/>
                </a:solidFill>
                <a:latin typeface="Gill Sans MT" panose="020B0502020104020203" pitchFamily="34" charset="0"/>
                <a:ea typeface="Arial" charset="0"/>
                <a:cs typeface="Arial" charset="0"/>
              </a:rPr>
              <a:t>de </a:t>
            </a:r>
            <a:r>
              <a:rPr lang="fr-FR" b="0" i="0" u="none" baseline="0" dirty="0">
                <a:solidFill>
                  <a:schemeClr val="bg1"/>
                </a:solidFill>
                <a:latin typeface="Gill Sans MT" panose="020B0502020104020203" pitchFamily="34" charset="0"/>
                <a:ea typeface="Arial" charset="0"/>
                <a:cs typeface="Arial" charset="0"/>
              </a:rPr>
              <a:t>données</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Doivent faire </a:t>
            </a:r>
            <a:r>
              <a:rPr lang="fr-FR" b="0" i="0" u="none" baseline="0" dirty="0" smtClean="0">
                <a:solidFill>
                  <a:schemeClr val="bg1"/>
                </a:solidFill>
                <a:latin typeface="Gill Sans MT" panose="020B0502020104020203" pitchFamily="34" charset="0"/>
                <a:ea typeface="Arial" charset="0"/>
                <a:cs typeface="Arial" charset="0"/>
              </a:rPr>
              <a:t>l’objet d’un </a:t>
            </a:r>
            <a:r>
              <a:rPr lang="fr-FR" b="0" i="0" u="none" baseline="0" dirty="0">
                <a:solidFill>
                  <a:schemeClr val="bg1"/>
                </a:solidFill>
                <a:latin typeface="Gill Sans MT" panose="020B0502020104020203" pitchFamily="34" charset="0"/>
                <a:ea typeface="Arial" charset="0"/>
                <a:cs typeface="Arial" charset="0"/>
              </a:rPr>
              <a:t>suivi</a:t>
            </a:r>
          </a:p>
          <a:p>
            <a:pPr algn="l" rtl="0">
              <a:spcAft>
                <a:spcPts val="600"/>
              </a:spcAft>
            </a:pPr>
            <a:r>
              <a:rPr lang="fr-FR" b="1" i="0" u="none" baseline="0" dirty="0">
                <a:solidFill>
                  <a:schemeClr val="bg1"/>
                </a:solidFill>
                <a:latin typeface="Gill Sans MT" panose="020B0502020104020203" pitchFamily="34" charset="0"/>
                <a:ea typeface="Arial" charset="0"/>
                <a:cs typeface="Arial" charset="0"/>
              </a:rPr>
              <a:t>KPI facultatifs :</a:t>
            </a:r>
            <a:r>
              <a:rPr lang="fr-FR" b="0" i="0" u="none" baseline="0" dirty="0">
                <a:solidFill>
                  <a:schemeClr val="bg1"/>
                </a:solidFill>
                <a:latin typeface="Gill Sans MT" panose="020B0502020104020203" pitchFamily="34" charset="0"/>
                <a:ea typeface="Arial" charset="0"/>
                <a:cs typeface="Arial" charset="0"/>
              </a:rPr>
              <a:t> </a:t>
            </a:r>
          </a:p>
          <a:p>
            <a:pPr marL="285750" indent="-285750">
              <a:spcAft>
                <a:spcPts val="600"/>
              </a:spcAft>
              <a:buFont typeface="Arial" panose="020B0604020202020204" pitchFamily="34" charset="0"/>
              <a:buChar char="•"/>
            </a:pPr>
            <a:r>
              <a:rPr lang="fr-FR" dirty="0">
                <a:solidFill>
                  <a:schemeClr val="bg1"/>
                </a:solidFill>
                <a:latin typeface="Gill Sans MT" panose="020B0502020104020203" pitchFamily="34" charset="0"/>
                <a:ea typeface="Arial" charset="0"/>
                <a:cs typeface="Arial" charset="0"/>
              </a:rPr>
              <a:t>Spécialisés </a:t>
            </a:r>
            <a:r>
              <a:rPr lang="fr-FR" b="0" i="0" u="none" baseline="0" dirty="0">
                <a:solidFill>
                  <a:schemeClr val="bg1"/>
                </a:solidFill>
                <a:latin typeface="Gill Sans MT" panose="020B0502020104020203" pitchFamily="34" charset="0"/>
                <a:ea typeface="Arial" charset="0"/>
                <a:cs typeface="Arial" charset="0"/>
              </a:rPr>
              <a:t>(p. ex., chaîne du froid)</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Données disponibles de façon irrégulière</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Données sensibles (p. ex., financières) </a:t>
            </a:r>
          </a:p>
          <a:p>
            <a:pPr marL="285750" indent="-285750" algn="l" rtl="0">
              <a:spcAft>
                <a:spcPts val="600"/>
              </a:spcAft>
              <a:buFont typeface="Arial" panose="020B0604020202020204" pitchFamily="34" charset="0"/>
              <a:buChar char="•"/>
            </a:pPr>
            <a:r>
              <a:rPr lang="fr-FR" b="0" i="0" u="none" baseline="0" dirty="0">
                <a:solidFill>
                  <a:schemeClr val="bg1"/>
                </a:solidFill>
                <a:latin typeface="Gill Sans MT" panose="020B0502020104020203" pitchFamily="34" charset="0"/>
                <a:ea typeface="Arial" charset="0"/>
                <a:cs typeface="Arial" charset="0"/>
              </a:rPr>
              <a:t>Certains sont ambitieux (p. ex., gages </a:t>
            </a:r>
            <a:r>
              <a:rPr lang="fr-FR" b="0" i="0" u="none" baseline="0" dirty="0" smtClean="0">
                <a:solidFill>
                  <a:schemeClr val="bg1"/>
                </a:solidFill>
                <a:latin typeface="Gill Sans MT" panose="020B0502020104020203" pitchFamily="34" charset="0"/>
                <a:ea typeface="Arial" charset="0"/>
                <a:cs typeface="Arial" charset="0"/>
              </a:rPr>
              <a:t>d’une </a:t>
            </a:r>
            <a:r>
              <a:rPr lang="fr-FR" b="0" i="0" u="none" baseline="0" dirty="0">
                <a:solidFill>
                  <a:schemeClr val="bg1"/>
                </a:solidFill>
                <a:latin typeface="Gill Sans MT" panose="020B0502020104020203" pitchFamily="34" charset="0"/>
                <a:ea typeface="Arial" charset="0"/>
                <a:cs typeface="Arial" charset="0"/>
              </a:rPr>
              <a:t>performance « Summum »)</a:t>
            </a:r>
          </a:p>
        </p:txBody>
      </p:sp>
      <p:sp>
        <p:nvSpPr>
          <p:cNvPr id="2" name="Slide Number Placeholder 1"/>
          <p:cNvSpPr>
            <a:spLocks noGrp="1"/>
          </p:cNvSpPr>
          <p:nvPr>
            <p:ph type="sldNum" sz="quarter" idx="12"/>
          </p:nvPr>
        </p:nvSpPr>
        <p:spPr>
          <a:xfrm>
            <a:off x="8305800" y="6407486"/>
            <a:ext cx="1905000" cy="336215"/>
          </a:xfrm>
        </p:spPr>
        <p:txBody>
          <a:bodyPr/>
          <a:lstStyle/>
          <a:p>
            <a:pPr algn="r" rtl="0"/>
            <a:fld id="{B9F1CF4F-F94A-4E72-8A7A-1D90E0D98BB3}" type="slidenum">
              <a:rPr/>
              <a:pPr/>
              <a:t>2</a:t>
            </a:fld>
            <a:endParaRPr lang="fr-FR" altLang="en-US" dirty="0"/>
          </a:p>
        </p:txBody>
      </p:sp>
    </p:spTree>
    <p:custDataLst>
      <p:tags r:id="rId1"/>
    </p:custDataLst>
    <p:extLst>
      <p:ext uri="{BB962C8B-B14F-4D97-AF65-F5344CB8AC3E}">
        <p14:creationId xmlns:p14="http://schemas.microsoft.com/office/powerpoint/2010/main" val="352351163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3"/>
          <p:cNvGraphicFramePr>
            <a:graphicFrameLocks noGrp="1"/>
          </p:cNvGraphicFramePr>
          <p:nvPr>
            <p:extLst>
              <p:ext uri="{D42A27DB-BD31-4B8C-83A1-F6EECF244321}">
                <p14:modId xmlns:p14="http://schemas.microsoft.com/office/powerpoint/2010/main" val="635767367"/>
              </p:ext>
            </p:extLst>
          </p:nvPr>
        </p:nvGraphicFramePr>
        <p:xfrm>
          <a:off x="751742" y="339971"/>
          <a:ext cx="10744933" cy="6208107"/>
        </p:xfrm>
        <a:graphic>
          <a:graphicData uri="http://schemas.openxmlformats.org/drawingml/2006/table">
            <a:tbl>
              <a:tblPr firstRow="1">
                <a:tableStyleId>{69012ECD-51FC-41F1-AA8D-1B2483CD663E}</a:tableStyleId>
              </a:tblPr>
              <a:tblGrid>
                <a:gridCol w="1648714">
                  <a:extLst>
                    <a:ext uri="{9D8B030D-6E8A-4147-A177-3AD203B41FA5}">
                      <a16:colId xmlns:a16="http://schemas.microsoft.com/office/drawing/2014/main" xmlns="" val="20000"/>
                    </a:ext>
                  </a:extLst>
                </a:gridCol>
                <a:gridCol w="4335701">
                  <a:extLst>
                    <a:ext uri="{9D8B030D-6E8A-4147-A177-3AD203B41FA5}">
                      <a16:colId xmlns:a16="http://schemas.microsoft.com/office/drawing/2014/main" xmlns="" val="20001"/>
                    </a:ext>
                  </a:extLst>
                </a:gridCol>
                <a:gridCol w="4760518">
                  <a:extLst>
                    <a:ext uri="{9D8B030D-6E8A-4147-A177-3AD203B41FA5}">
                      <a16:colId xmlns:a16="http://schemas.microsoft.com/office/drawing/2014/main" xmlns="" val="20002"/>
                    </a:ext>
                  </a:extLst>
                </a:gridCol>
              </a:tblGrid>
              <a:tr h="397112">
                <a:tc>
                  <a:txBody>
                    <a:bodyPr/>
                    <a:lstStyle/>
                    <a:p>
                      <a:pPr marL="0" marR="0" indent="0" algn="l" rtl="0">
                        <a:lnSpc>
                          <a:spcPct val="107000"/>
                        </a:lnSpc>
                        <a:spcBef>
                          <a:spcPts val="0"/>
                        </a:spcBef>
                        <a:spcAft>
                          <a:spcPts val="1200"/>
                        </a:spcAft>
                        <a:buFont typeface="Arial" panose="020B0604020202020204" pitchFamily="34" charset="0"/>
                        <a:buNone/>
                      </a:pPr>
                      <a:r>
                        <a:rPr lang="fr-FR" sz="1800" b="0" i="0" u="none" baseline="0" dirty="0">
                          <a:effectLst/>
                          <a:latin typeface="Arial" charset="0"/>
                          <a:ea typeface="Arial" charset="0"/>
                          <a:cs typeface="Arial" charset="0"/>
                        </a:rPr>
                        <a:t>Catégorie</a:t>
                      </a:r>
                      <a:endParaRPr lang="fr-FR" sz="18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Font typeface="Symbol" panose="05050102010706020507" pitchFamily="18" charset="2"/>
                        <a:buNone/>
                      </a:pPr>
                      <a:r>
                        <a:rPr lang="fr-FR" sz="1800" b="0" i="0" u="none" baseline="0" dirty="0">
                          <a:effectLst/>
                          <a:latin typeface="Arial" charset="0"/>
                          <a:ea typeface="Arial" charset="0"/>
                          <a:cs typeface="Arial" charset="0"/>
                        </a:rPr>
                        <a:t>KPI de base</a:t>
                      </a:r>
                      <a:endParaRPr lang="fr-FR" sz="18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lnSpc>
                          <a:spcPct val="107000"/>
                        </a:lnSpc>
                        <a:spcBef>
                          <a:spcPts val="0"/>
                        </a:spcBef>
                        <a:spcAft>
                          <a:spcPts val="1200"/>
                        </a:spcAft>
                        <a:buFont typeface="Symbol" panose="05050102010706020507" pitchFamily="18" charset="2"/>
                        <a:buNone/>
                      </a:pPr>
                      <a:r>
                        <a:rPr lang="fr-FR" sz="1800" b="0" i="0" u="none" baseline="0">
                          <a:effectLst/>
                          <a:latin typeface="Arial" charset="0"/>
                          <a:ea typeface="Arial" charset="0"/>
                          <a:cs typeface="Arial" charset="0"/>
                        </a:rPr>
                        <a:t>KPI facultatifs</a:t>
                      </a:r>
                      <a:endParaRPr lang="fr-FR" sz="1800" b="1" dirty="0">
                        <a:solidFill>
                          <a:schemeClr val="tx1"/>
                        </a:solidFill>
                        <a:effectLst/>
                        <a:latin typeface="Arial"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0"/>
                  </a:ext>
                </a:extLst>
              </a:tr>
              <a:tr h="491425">
                <a:tc>
                  <a:txBody>
                    <a:bodyPr/>
                    <a:lstStyle/>
                    <a:p>
                      <a:pPr marL="0" marR="0" algn="l" rtl="0">
                        <a:lnSpc>
                          <a:spcPct val="107000"/>
                        </a:lnSpc>
                        <a:spcBef>
                          <a:spcPts val="0"/>
                        </a:spcBef>
                        <a:spcAft>
                          <a:spcPts val="1200"/>
                        </a:spcAft>
                      </a:pPr>
                      <a:r>
                        <a:rPr lang="fr-FR" sz="1400" b="0" i="0" u="none" baseline="0">
                          <a:effectLst/>
                          <a:latin typeface="Gill Sans MT" panose="020B0502020104020203" pitchFamily="34" charset="0"/>
                          <a:ea typeface="Arial" charset="0"/>
                          <a:cs typeface="Arial" charset="0"/>
                        </a:rPr>
                        <a:t>Prévision</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rtl="0">
                        <a:lnSpc>
                          <a:spcPct val="107000"/>
                        </a:lnSpc>
                        <a:spcBef>
                          <a:spcPts val="0"/>
                        </a:spcBef>
                        <a:spcAft>
                          <a:spcPts val="0"/>
                        </a:spcAft>
                        <a:buFont typeface="Symbol" panose="05050102010706020507" pitchFamily="18" charset="2"/>
                        <a:buNone/>
                      </a:pPr>
                      <a:r>
                        <a:rPr lang="fr-FR" sz="1400" b="0" i="0" u="none" baseline="0" dirty="0">
                          <a:effectLst/>
                          <a:latin typeface="Gill Sans MT" panose="020B0502020104020203" pitchFamily="34" charset="0"/>
                          <a:ea typeface="Arial" charset="0"/>
                          <a:cs typeface="Arial" charset="0"/>
                        </a:rPr>
                        <a:t>1.1 Précision des prévisions </a:t>
                      </a:r>
                    </a:p>
                    <a:p>
                      <a:pPr marL="0" marR="0" lvl="0" indent="0" algn="l" rtl="0">
                        <a:lnSpc>
                          <a:spcPct val="107000"/>
                        </a:lnSpc>
                        <a:spcBef>
                          <a:spcPts val="0"/>
                        </a:spcBef>
                        <a:spcAft>
                          <a:spcPts val="0"/>
                        </a:spcAft>
                        <a:buFont typeface="Symbol" panose="05050102010706020507" pitchFamily="18" charset="2"/>
                        <a:buNone/>
                      </a:pPr>
                      <a:r>
                        <a:rPr lang="fr-FR" sz="1400" b="0" i="0" u="none" baseline="0" dirty="0">
                          <a:effectLst/>
                          <a:latin typeface="Gill Sans MT" panose="020B0502020104020203" pitchFamily="34" charset="0"/>
                          <a:ea typeface="Arial" charset="0"/>
                          <a:cs typeface="Arial" charset="0"/>
                        </a:rPr>
                        <a:t>1.2 Source des financements</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1.2 Précision du plan </a:t>
                      </a:r>
                      <a:r>
                        <a:rPr lang="fr-FR" sz="1400" b="0" i="0" u="none" kern="1200" baseline="0" dirty="0" smtClean="0">
                          <a:effectLst/>
                          <a:latin typeface="Gill Sans MT" panose="020B0502020104020203" pitchFamily="34" charset="0"/>
                          <a:ea typeface="Arial" charset="0"/>
                          <a:cs typeface="Arial" charset="0"/>
                        </a:rPr>
                        <a:t>d’approvisionnement</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1"/>
                  </a:ext>
                </a:extLst>
              </a:tr>
              <a:tr h="1511384">
                <a:tc>
                  <a:txBody>
                    <a:bodyPr/>
                    <a:lstStyle/>
                    <a:p>
                      <a:pPr marL="0" marR="0" algn="l" rtl="0">
                        <a:lnSpc>
                          <a:spcPct val="107000"/>
                        </a:lnSpc>
                        <a:spcBef>
                          <a:spcPts val="0"/>
                        </a:spcBef>
                        <a:spcAft>
                          <a:spcPts val="1200"/>
                        </a:spcAft>
                      </a:pPr>
                      <a:r>
                        <a:rPr lang="fr-FR" sz="1400" b="0" i="0" u="none" baseline="0" dirty="0">
                          <a:effectLst/>
                          <a:latin typeface="Gill Sans MT" panose="020B0502020104020203" pitchFamily="34" charset="0"/>
                          <a:ea typeface="Arial" charset="0"/>
                          <a:cs typeface="Arial" charset="0"/>
                        </a:rPr>
                        <a:t>Approvisionnement</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914400" rtl="0" eaLnBrk="1" latinLnBrk="0" hangingPunct="1">
                        <a:lnSpc>
                          <a:spcPct val="107000"/>
                        </a:lnSpc>
                        <a:spcBef>
                          <a:spcPts val="0"/>
                        </a:spcBef>
                        <a:spcAft>
                          <a:spcPts val="0"/>
                        </a:spcAft>
                        <a:buFont typeface="Symbol" panose="05050102010706020507" pitchFamily="18" charset="2"/>
                        <a:buNone/>
                        <a:tabLst/>
                      </a:pPr>
                      <a:r>
                        <a:rPr lang="fr-FR" sz="1400" b="1" i="0" u="sng" kern="1200" baseline="0" dirty="0">
                          <a:effectLst/>
                          <a:latin typeface="Gill Sans MT" panose="020B0502020104020203" pitchFamily="34" charset="0"/>
                          <a:ea typeface="Arial" charset="0"/>
                          <a:cs typeface="Arial" charset="0"/>
                        </a:rPr>
                        <a:t>2.1 Taux de ponctualité et taux </a:t>
                      </a:r>
                      <a:r>
                        <a:rPr lang="fr-FR" sz="1400" b="1" i="0" u="sng" kern="1200" baseline="0" dirty="0" smtClean="0">
                          <a:effectLst/>
                          <a:latin typeface="Gill Sans MT" panose="020B0502020104020203" pitchFamily="34" charset="0"/>
                          <a:ea typeface="Arial" charset="0"/>
                          <a:cs typeface="Arial" charset="0"/>
                        </a:rPr>
                        <a:t>d’exécution </a:t>
                      </a:r>
                      <a:br>
                        <a:rPr lang="fr-FR" sz="1400" b="1" i="0" u="sng" kern="1200" baseline="0" dirty="0" smtClean="0">
                          <a:effectLst/>
                          <a:latin typeface="Gill Sans MT" panose="020B0502020104020203" pitchFamily="34" charset="0"/>
                          <a:ea typeface="Arial" charset="0"/>
                          <a:cs typeface="Arial" charset="0"/>
                        </a:rPr>
                      </a:br>
                      <a:r>
                        <a:rPr lang="fr-FR" sz="1400" b="1" i="0" u="sng" kern="1200" baseline="0" dirty="0" smtClean="0">
                          <a:effectLst/>
                          <a:latin typeface="Gill Sans MT" panose="020B0502020104020203" pitchFamily="34" charset="0"/>
                          <a:ea typeface="Arial" charset="0"/>
                          <a:cs typeface="Arial" charset="0"/>
                        </a:rPr>
                        <a:t>des </a:t>
                      </a:r>
                      <a:r>
                        <a:rPr lang="fr-FR" sz="1400" b="1" i="0" u="sng" kern="1200" baseline="0" dirty="0">
                          <a:effectLst/>
                          <a:latin typeface="Gill Sans MT" panose="020B0502020104020203" pitchFamily="34" charset="0"/>
                          <a:ea typeface="Arial" charset="0"/>
                          <a:cs typeface="Arial" charset="0"/>
                        </a:rPr>
                        <a:t>commandes pour le fournisseur</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0" i="0" u="none" kern="1200" baseline="0" dirty="0">
                          <a:effectLst/>
                          <a:latin typeface="Gill Sans MT" panose="020B0502020104020203" pitchFamily="34" charset="0"/>
                          <a:ea typeface="Arial" charset="0"/>
                          <a:cs typeface="Arial" charset="0"/>
                        </a:rPr>
                        <a:t>2.2 Pourcentage du prix de référence international payé</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285750" marR="0" lvl="0" indent="-28575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2.3 Nombre de commandes urgentes passées auprès des fournisseurs (pourcentage du total des commandes passées)</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2.4 Taux </a:t>
                      </a:r>
                      <a:r>
                        <a:rPr lang="fr-FR" sz="1400" b="0" i="0" u="none" kern="1200" baseline="0" dirty="0" smtClean="0">
                          <a:effectLst/>
                          <a:latin typeface="Gill Sans MT" panose="020B0502020104020203" pitchFamily="34" charset="0"/>
                          <a:ea typeface="Arial" charset="0"/>
                          <a:cs typeface="Arial" charset="0"/>
                        </a:rPr>
                        <a:t>d’exécution </a:t>
                      </a:r>
                      <a:r>
                        <a:rPr lang="fr-FR" sz="1400" b="0" i="0" u="none" kern="1200" baseline="0" dirty="0">
                          <a:effectLst/>
                          <a:latin typeface="Gill Sans MT" panose="020B0502020104020203" pitchFamily="34" charset="0"/>
                          <a:ea typeface="Arial" charset="0"/>
                          <a:cs typeface="Arial" charset="0"/>
                        </a:rPr>
                        <a:t>des commandes du fournisseur</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2.5 Méthodes </a:t>
                      </a:r>
                      <a:r>
                        <a:rPr lang="fr-FR" sz="1400" b="0" i="0" u="none" kern="1200" baseline="0" dirty="0" smtClean="0">
                          <a:effectLst/>
                          <a:latin typeface="Gill Sans MT" panose="020B0502020104020203" pitchFamily="34" charset="0"/>
                          <a:ea typeface="Arial" charset="0"/>
                          <a:cs typeface="Arial" charset="0"/>
                        </a:rPr>
                        <a:t>d’approvisionnement </a:t>
                      </a:r>
                      <a:r>
                        <a:rPr lang="fr-FR" sz="1400" b="0" i="0" u="none" kern="1200" baseline="0" dirty="0">
                          <a:effectLst/>
                          <a:latin typeface="Gill Sans MT" panose="020B0502020104020203" pitchFamily="34" charset="0"/>
                          <a:ea typeface="Arial" charset="0"/>
                          <a:cs typeface="Arial" charset="0"/>
                        </a:rPr>
                        <a:t>utilisées</a:t>
                      </a:r>
                    </a:p>
                    <a:p>
                      <a:pPr marL="285750" marR="0" lvl="0" indent="-28575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2.6 Pourcentage des produits sélectionnés sur la base de la liste nationale des médicaments essentiels</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2.7 Délai de dédouanement</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2"/>
                  </a:ext>
                </a:extLst>
              </a:tr>
              <a:tr h="2276353">
                <a:tc>
                  <a:txBody>
                    <a:bodyPr/>
                    <a:lstStyle/>
                    <a:p>
                      <a:pPr marL="0" marR="0" algn="l" rtl="0">
                        <a:lnSpc>
                          <a:spcPct val="107000"/>
                        </a:lnSpc>
                        <a:spcBef>
                          <a:spcPts val="0"/>
                        </a:spcBef>
                        <a:spcAft>
                          <a:spcPts val="1200"/>
                        </a:spcAft>
                      </a:pPr>
                      <a:r>
                        <a:rPr lang="fr-FR" sz="1400" b="0" i="0" u="none" baseline="0">
                          <a:effectLst/>
                          <a:latin typeface="Gill Sans MT" panose="020B0502020104020203" pitchFamily="34" charset="0"/>
                          <a:ea typeface="Arial" charset="0"/>
                          <a:cs typeface="Arial" charset="0"/>
                        </a:rPr>
                        <a:t>Entreposage et gestion des stocks</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1" i="0" u="sng" kern="1200" baseline="0" dirty="0">
                          <a:effectLst/>
                          <a:latin typeface="Gill Sans MT" panose="020B0502020104020203" pitchFamily="34" charset="0"/>
                          <a:ea typeface="Arial" charset="0"/>
                          <a:cs typeface="Arial" charset="0"/>
                        </a:rPr>
                        <a:t>3.1 Stockage selon le plan</a:t>
                      </a:r>
                    </a:p>
                    <a:p>
                      <a:pPr marL="285750" marR="0" lvl="0" indent="-285750" algn="l" defTabSz="914400" rtl="0" eaLnBrk="1" latinLnBrk="0" hangingPunct="1">
                        <a:lnSpc>
                          <a:spcPct val="107000"/>
                        </a:lnSpc>
                        <a:spcBef>
                          <a:spcPts val="0"/>
                        </a:spcBef>
                        <a:spcAft>
                          <a:spcPts val="0"/>
                        </a:spcAft>
                        <a:buFont typeface="Symbol" panose="05050102010706020507" pitchFamily="18" charset="2"/>
                        <a:buNone/>
                        <a:tabLst/>
                      </a:pPr>
                      <a:r>
                        <a:rPr lang="fr-FR" sz="1400" b="1" i="0" u="sng" kern="1200" baseline="0" dirty="0">
                          <a:effectLst/>
                          <a:latin typeface="Gill Sans MT" panose="020B0502020104020203" pitchFamily="34" charset="0"/>
                          <a:ea typeface="Arial" charset="0"/>
                          <a:cs typeface="Arial" charset="0"/>
                        </a:rPr>
                        <a:t>3.2 Taux de rupture de stock par produit traceur par niveau dans le système</a:t>
                      </a:r>
                      <a:endParaRPr lang="fr-FR" sz="1400" b="1" u="sng" kern="1200" dirty="0">
                        <a:effectLst/>
                        <a:latin typeface="Gill Sans MT" panose="020B0502020104020203" pitchFamily="34" charset="0"/>
                        <a:ea typeface="Arial" charset="0"/>
                        <a:cs typeface="Arial" charset="0"/>
                      </a:endParaRP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0" i="0" u="none" kern="1200" baseline="0" dirty="0">
                          <a:effectLst/>
                          <a:latin typeface="Gill Sans MT" panose="020B0502020104020203" pitchFamily="34" charset="0"/>
                          <a:ea typeface="Arial" charset="0"/>
                          <a:cs typeface="Arial" charset="0"/>
                        </a:rPr>
                        <a:t>3.3 Exactitude des stocks</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1" i="0" u="sng" kern="1200" baseline="0" dirty="0">
                          <a:effectLst/>
                          <a:latin typeface="Gill Sans MT" panose="020B0502020104020203" pitchFamily="34" charset="0"/>
                          <a:ea typeface="Arial" charset="0"/>
                          <a:cs typeface="Arial" charset="0"/>
                        </a:rPr>
                        <a:t>3.4 Taux </a:t>
                      </a:r>
                      <a:r>
                        <a:rPr lang="fr-FR" sz="1400" b="1" i="0" u="sng" kern="1200" baseline="0" dirty="0" smtClean="0">
                          <a:effectLst/>
                          <a:latin typeface="Gill Sans MT" panose="020B0502020104020203" pitchFamily="34" charset="0"/>
                          <a:ea typeface="Arial" charset="0"/>
                          <a:cs typeface="Arial" charset="0"/>
                        </a:rPr>
                        <a:t>d’exécution </a:t>
                      </a:r>
                      <a:r>
                        <a:rPr lang="fr-FR" sz="1400" b="1" i="0" u="sng" kern="1200" baseline="0" dirty="0">
                          <a:effectLst/>
                          <a:latin typeface="Gill Sans MT" panose="020B0502020104020203" pitchFamily="34" charset="0"/>
                          <a:ea typeface="Arial" charset="0"/>
                          <a:cs typeface="Arial" charset="0"/>
                        </a:rPr>
                        <a:t>des commandes</a:t>
                      </a:r>
                    </a:p>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0" i="0" u="none" kern="1200" baseline="0" dirty="0">
                          <a:effectLst/>
                          <a:latin typeface="Gill Sans MT" panose="020B0502020104020203" pitchFamily="34" charset="0"/>
                          <a:ea typeface="Arial" charset="0"/>
                          <a:cs typeface="Arial" charset="0"/>
                        </a:rPr>
                        <a:t>3.5 Gaspillage dû aux dégâts, aux vols et à la péremption </a:t>
                      </a:r>
                      <a:endParaRPr lang="fr-FR" sz="1400" b="0" u="none"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360363" marR="0" lvl="0" indent="-360363" algn="l" defTabSz="914400" rtl="0" eaLnBrk="1" latinLnBrk="0" hangingPunct="1">
                        <a:lnSpc>
                          <a:spcPct val="107000"/>
                        </a:lnSpc>
                        <a:spcBef>
                          <a:spcPts val="0"/>
                        </a:spcBef>
                        <a:spcAft>
                          <a:spcPts val="0"/>
                        </a:spcAft>
                        <a:buFont typeface="Symbol" panose="05050102010706020507" pitchFamily="18" charset="2"/>
                        <a:buNone/>
                        <a:tabLst/>
                      </a:pPr>
                      <a:r>
                        <a:rPr lang="fr-FR" sz="1400" b="0" i="0" u="none" kern="1200" baseline="0" dirty="0">
                          <a:effectLst/>
                          <a:latin typeface="Gill Sans MT" panose="020B0502020104020203" pitchFamily="34" charset="0"/>
                          <a:ea typeface="Arial" charset="0"/>
                          <a:cs typeface="Arial" charset="0"/>
                        </a:rPr>
                        <a:t>3.6 Rotation annuelle des stocks</a:t>
                      </a:r>
                    </a:p>
                    <a:p>
                      <a:pPr marL="285750" marR="0" lvl="0" indent="-285750" algn="l" defTabSz="914400" rtl="0" eaLnBrk="1" latinLnBrk="0" hangingPunct="1">
                        <a:lnSpc>
                          <a:spcPct val="107000"/>
                        </a:lnSpc>
                        <a:spcBef>
                          <a:spcPts val="0"/>
                        </a:spcBef>
                        <a:spcAft>
                          <a:spcPts val="0"/>
                        </a:spcAft>
                        <a:buFont typeface="Symbol" panose="05050102010706020507" pitchFamily="18" charset="2"/>
                        <a:buNone/>
                        <a:tabLst/>
                      </a:pPr>
                      <a:r>
                        <a:rPr lang="fr-FR" sz="1400" b="0" i="0" u="none" kern="1200" baseline="0" dirty="0">
                          <a:effectLst/>
                          <a:latin typeface="Gill Sans MT" panose="020B0502020104020203" pitchFamily="34" charset="0"/>
                          <a:ea typeface="Arial" charset="0"/>
                          <a:cs typeface="Arial" charset="0"/>
                        </a:rPr>
                        <a:t>3.7 Nombre et durée des écarts de température dans </a:t>
                      </a:r>
                      <a:r>
                        <a:rPr lang="fr-FR" sz="1400" b="0" i="0" u="none" kern="1200" baseline="0" dirty="0" smtClean="0">
                          <a:effectLst/>
                          <a:latin typeface="Gill Sans MT" panose="020B0502020104020203" pitchFamily="34" charset="0"/>
                          <a:ea typeface="Arial" charset="0"/>
                          <a:cs typeface="Arial" charset="0"/>
                        </a:rPr>
                        <a:t>l’entrepôt </a:t>
                      </a:r>
                      <a:r>
                        <a:rPr lang="fr-FR" sz="1400" b="0" i="0" u="none" kern="1200" baseline="0" dirty="0">
                          <a:effectLst/>
                          <a:latin typeface="Gill Sans MT" panose="020B0502020104020203" pitchFamily="34" charset="0"/>
                          <a:ea typeface="Arial" charset="0"/>
                          <a:cs typeface="Arial" charset="0"/>
                        </a:rPr>
                        <a:t>frigorifique</a:t>
                      </a:r>
                    </a:p>
                    <a:p>
                      <a:pPr marL="285750" marR="0" lvl="0" indent="-285750" algn="l" defTabSz="914400" rtl="0" eaLnBrk="1" fontAlgn="auto" latinLnBrk="0" hangingPunct="1">
                        <a:lnSpc>
                          <a:spcPct val="107000"/>
                        </a:lnSpc>
                        <a:spcBef>
                          <a:spcPts val="0"/>
                        </a:spcBef>
                        <a:spcAft>
                          <a:spcPts val="0"/>
                        </a:spcAft>
                        <a:buClrTx/>
                        <a:buSzTx/>
                        <a:buFont typeface="Symbol" panose="05050102010706020507" pitchFamily="18" charset="2"/>
                        <a:buNone/>
                        <a:tabLst/>
                        <a:defRPr/>
                      </a:pPr>
                      <a:r>
                        <a:rPr lang="fr-FR" sz="1400" b="0" i="0" u="none" kern="1200" baseline="0" dirty="0">
                          <a:effectLst/>
                          <a:latin typeface="Gill Sans MT" panose="020B0502020104020203" pitchFamily="34" charset="0"/>
                          <a:ea typeface="Arial" charset="0"/>
                          <a:cs typeface="Arial" charset="0"/>
                        </a:rPr>
                        <a:t>3.8 Taux de rupture de stock </a:t>
                      </a:r>
                      <a:r>
                        <a:rPr lang="fr-FR" sz="1400" b="0" i="0" u="none" kern="1200" baseline="0" dirty="0" smtClean="0">
                          <a:effectLst/>
                          <a:latin typeface="Gill Sans MT" panose="020B0502020104020203" pitchFamily="34" charset="0"/>
                          <a:ea typeface="Arial" charset="0"/>
                          <a:cs typeface="Arial" charset="0"/>
                        </a:rPr>
                        <a:t>d’un </a:t>
                      </a:r>
                      <a:r>
                        <a:rPr lang="fr-FR" sz="1400" b="0" i="0" u="none" kern="1200" baseline="0" dirty="0">
                          <a:effectLst/>
                          <a:latin typeface="Gill Sans MT" panose="020B0502020104020203" pitchFamily="34" charset="0"/>
                          <a:ea typeface="Arial" charset="0"/>
                          <a:cs typeface="Arial" charset="0"/>
                        </a:rPr>
                        <a:t>ou de plusieurs produits traceurs par établissement sanitaire</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3.9 Coût de </a:t>
                      </a:r>
                      <a:r>
                        <a:rPr lang="fr-FR" sz="1400" b="0" i="0" u="none" kern="1200" baseline="0" dirty="0" smtClean="0">
                          <a:effectLst/>
                          <a:latin typeface="Gill Sans MT" panose="020B0502020104020203" pitchFamily="34" charset="0"/>
                          <a:ea typeface="Arial" charset="0"/>
                          <a:cs typeface="Arial" charset="0"/>
                        </a:rPr>
                        <a:t>l’opération d’entreposage</a:t>
                      </a:r>
                      <a:endParaRPr lang="fr-FR" sz="1400" b="0" i="0" u="none" kern="1200" baseline="0" dirty="0">
                        <a:effectLst/>
                        <a:latin typeface="Gill Sans MT" panose="020B0502020104020203" pitchFamily="34" charset="0"/>
                        <a:ea typeface="Arial" charset="0"/>
                        <a:cs typeface="Arial" charset="0"/>
                      </a:endParaRP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3.10 Délai </a:t>
                      </a:r>
                      <a:r>
                        <a:rPr lang="fr-FR" sz="1400" b="0" i="0" u="none" kern="1200" baseline="0" dirty="0" smtClean="0">
                          <a:effectLst/>
                          <a:latin typeface="Gill Sans MT" panose="020B0502020104020203" pitchFamily="34" charset="0"/>
                          <a:ea typeface="Arial" charset="0"/>
                          <a:cs typeface="Arial" charset="0"/>
                        </a:rPr>
                        <a:t>d’exécution </a:t>
                      </a:r>
                      <a:r>
                        <a:rPr lang="fr-FR" sz="1400" b="0" i="0" u="none" kern="1200" baseline="0" dirty="0">
                          <a:effectLst/>
                          <a:latin typeface="Gill Sans MT" panose="020B0502020104020203" pitchFamily="34" charset="0"/>
                          <a:ea typeface="Arial" charset="0"/>
                          <a:cs typeface="Arial" charset="0"/>
                        </a:rPr>
                        <a:t>des commandes</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3.11 % des lots entrants testés à des fins de qualité</a:t>
                      </a:r>
                    </a:p>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3.12 % des lots testés conformes aux normes de qualité </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3"/>
                  </a:ext>
                </a:extLst>
              </a:tr>
              <a:tr h="746414">
                <a:tc>
                  <a:txBody>
                    <a:bodyPr/>
                    <a:lstStyle/>
                    <a:p>
                      <a:pPr marL="0" marR="0" algn="l" rtl="0">
                        <a:lnSpc>
                          <a:spcPct val="107000"/>
                        </a:lnSpc>
                        <a:spcBef>
                          <a:spcPts val="0"/>
                        </a:spcBef>
                        <a:spcAft>
                          <a:spcPts val="1200"/>
                        </a:spcAft>
                      </a:pPr>
                      <a:r>
                        <a:rPr lang="fr-FR" sz="1400" b="0" i="0" u="none" baseline="0">
                          <a:effectLst/>
                          <a:latin typeface="Gill Sans MT" panose="020B0502020104020203" pitchFamily="34" charset="0"/>
                          <a:ea typeface="Arial" charset="0"/>
                          <a:cs typeface="Arial" charset="0"/>
                        </a:rPr>
                        <a:t>Distribution</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1" i="0" u="sng" kern="1200" baseline="0" dirty="0">
                          <a:effectLst/>
                          <a:latin typeface="Gill Sans MT" panose="020B0502020104020203" pitchFamily="34" charset="0"/>
                          <a:ea typeface="Arial" charset="0"/>
                          <a:cs typeface="Arial" charset="0"/>
                        </a:rPr>
                        <a:t>4.1 Livraison dans les délais à </a:t>
                      </a:r>
                      <a:r>
                        <a:rPr lang="fr-FR" sz="1400" b="1" i="0" u="sng" kern="1200" baseline="0" dirty="0" smtClean="0">
                          <a:effectLst/>
                          <a:latin typeface="Gill Sans MT" panose="020B0502020104020203" pitchFamily="34" charset="0"/>
                          <a:ea typeface="Arial" charset="0"/>
                          <a:cs typeface="Arial" charset="0"/>
                        </a:rPr>
                        <a:t>l’établissement</a:t>
                      </a:r>
                      <a:endParaRPr lang="fr-FR" sz="1400" b="1" i="0" u="sng" kern="1200" baseline="0" dirty="0">
                        <a:effectLst/>
                        <a:latin typeface="Gill Sans MT" panose="020B0502020104020203" pitchFamily="34" charset="0"/>
                        <a:ea typeface="Arial" charset="0"/>
                        <a:cs typeface="Arial" charset="0"/>
                      </a:endParaRPr>
                    </a:p>
                    <a:p>
                      <a:pPr marL="285750" marR="0" lvl="0" indent="-285750" algn="l" defTabSz="914400" rtl="0" eaLnBrk="1" latinLnBrk="0" hangingPunct="1">
                        <a:lnSpc>
                          <a:spcPct val="107000"/>
                        </a:lnSpc>
                        <a:spcBef>
                          <a:spcPts val="0"/>
                        </a:spcBef>
                        <a:spcAft>
                          <a:spcPts val="0"/>
                        </a:spcAft>
                        <a:buFont typeface="Symbol" panose="05050102010706020507" pitchFamily="18" charset="2"/>
                        <a:buNone/>
                        <a:tabLst/>
                      </a:pPr>
                      <a:r>
                        <a:rPr lang="fr-FR" sz="1400" b="1" i="0" u="sng" kern="1200" baseline="0" dirty="0">
                          <a:effectLst/>
                          <a:latin typeface="Gill Sans MT" panose="020B0502020104020203" pitchFamily="34" charset="0"/>
                          <a:ea typeface="Arial" charset="0"/>
                          <a:cs typeface="Arial" charset="0"/>
                        </a:rPr>
                        <a:t>4.2 Pourcentage de commandes passées en urgence par les établissements de santé</a:t>
                      </a:r>
                      <a:endParaRPr lang="fr-FR" sz="1400" b="1" u="sng"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4.3 Coût de </a:t>
                      </a:r>
                      <a:r>
                        <a:rPr lang="fr-FR" sz="1400" b="0" i="0" u="none" kern="1200" baseline="0" dirty="0" smtClean="0">
                          <a:effectLst/>
                          <a:latin typeface="Gill Sans MT" panose="020B0502020104020203" pitchFamily="34" charset="0"/>
                          <a:ea typeface="Arial" charset="0"/>
                          <a:cs typeface="Arial" charset="0"/>
                        </a:rPr>
                        <a:t>l’opération </a:t>
                      </a:r>
                      <a:r>
                        <a:rPr lang="fr-FR" sz="1400" b="0" i="0" u="none" kern="1200" baseline="0" dirty="0">
                          <a:effectLst/>
                          <a:latin typeface="Gill Sans MT" panose="020B0502020104020203" pitchFamily="34" charset="0"/>
                          <a:ea typeface="Arial" charset="0"/>
                          <a:cs typeface="Arial" charset="0"/>
                        </a:rPr>
                        <a:t>de distribution</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4"/>
                  </a:ext>
                </a:extLst>
              </a:tr>
              <a:tr h="243188">
                <a:tc>
                  <a:txBody>
                    <a:bodyPr/>
                    <a:lstStyle/>
                    <a:p>
                      <a:pPr marL="0" marR="0" algn="l" rtl="0">
                        <a:lnSpc>
                          <a:spcPct val="107000"/>
                        </a:lnSpc>
                        <a:spcBef>
                          <a:spcPts val="0"/>
                        </a:spcBef>
                        <a:spcAft>
                          <a:spcPts val="1200"/>
                        </a:spcAft>
                      </a:pPr>
                      <a:r>
                        <a:rPr lang="fr-FR" sz="1400" b="0" i="0" u="none" baseline="0">
                          <a:effectLst/>
                          <a:latin typeface="Gill Sans MT" panose="020B0502020104020203" pitchFamily="34" charset="0"/>
                          <a:ea typeface="Arial" charset="0"/>
                          <a:cs typeface="Arial" charset="0"/>
                        </a:rPr>
                        <a:t>RH</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a:effectLst/>
                          <a:latin typeface="Gill Sans MT" panose="020B0502020104020203" pitchFamily="34" charset="0"/>
                          <a:ea typeface="Arial" charset="0"/>
                          <a:cs typeface="Arial" charset="0"/>
                        </a:rPr>
                        <a:t>5.1 Taux de rotation du personnel</a:t>
                      </a:r>
                      <a:endParaRPr lang="fr-FR" sz="1400" b="0" u="none"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5.2 Pourcentage de postes clés vacants</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5"/>
                  </a:ext>
                </a:extLst>
              </a:tr>
              <a:tr h="455637">
                <a:tc>
                  <a:txBody>
                    <a:bodyPr/>
                    <a:lstStyle/>
                    <a:p>
                      <a:pPr marL="0" marR="0" algn="l" rtl="0">
                        <a:lnSpc>
                          <a:spcPct val="107000"/>
                        </a:lnSpc>
                        <a:spcBef>
                          <a:spcPts val="0"/>
                        </a:spcBef>
                        <a:spcAft>
                          <a:spcPts val="1200"/>
                        </a:spcAft>
                      </a:pPr>
                      <a:r>
                        <a:rPr lang="fr-FR" sz="1400" b="0" i="0" u="none" baseline="0">
                          <a:effectLst/>
                          <a:latin typeface="Gill Sans MT" panose="020B0502020104020203" pitchFamily="34" charset="0"/>
                          <a:ea typeface="Arial" charset="0"/>
                          <a:cs typeface="Arial" charset="0"/>
                        </a:rPr>
                        <a:t>Données</a:t>
                      </a:r>
                      <a:endParaRPr lang="fr-FR" sz="14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1" i="0" u="sng" kern="1200" baseline="0" dirty="0">
                          <a:effectLst/>
                          <a:latin typeface="Gill Sans MT" panose="020B0502020104020203" pitchFamily="34" charset="0"/>
                          <a:ea typeface="Arial" charset="0"/>
                          <a:cs typeface="Arial" charset="0"/>
                        </a:rPr>
                        <a:t>6.1 Taux de rapportage réalisé dans les délais</a:t>
                      </a:r>
                      <a:endParaRPr lang="fr-FR" sz="1400" b="1" u="sng"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l" defTabSz="914400" rtl="0" eaLnBrk="1" latinLnBrk="0" hangingPunct="1">
                        <a:lnSpc>
                          <a:spcPct val="107000"/>
                        </a:lnSpc>
                        <a:spcBef>
                          <a:spcPts val="0"/>
                        </a:spcBef>
                        <a:spcAft>
                          <a:spcPts val="0"/>
                        </a:spcAft>
                        <a:buFont typeface="Symbol" panose="05050102010706020507" pitchFamily="18" charset="2"/>
                        <a:buNone/>
                      </a:pPr>
                      <a:r>
                        <a:rPr lang="fr-FR" sz="1400" b="0" i="0" u="none" kern="1200" baseline="0" dirty="0">
                          <a:effectLst/>
                          <a:latin typeface="Gill Sans MT" panose="020B0502020104020203" pitchFamily="34" charset="0"/>
                          <a:ea typeface="Arial" charset="0"/>
                          <a:cs typeface="Arial" charset="0"/>
                        </a:rPr>
                        <a:t>6.2 Taux de rapportage pour </a:t>
                      </a:r>
                      <a:r>
                        <a:rPr lang="fr-FR" sz="1400" b="0" i="0" u="none" kern="1200" baseline="0" dirty="0" smtClean="0">
                          <a:effectLst/>
                          <a:latin typeface="Gill Sans MT" panose="020B0502020104020203" pitchFamily="34" charset="0"/>
                          <a:ea typeface="Arial" charset="0"/>
                          <a:cs typeface="Arial" charset="0"/>
                        </a:rPr>
                        <a:t>l’établissement </a:t>
                      </a:r>
                      <a:r>
                        <a:rPr lang="fr-FR" sz="1400" b="0" i="0" u="none" kern="1200" baseline="0" dirty="0">
                          <a:effectLst/>
                          <a:latin typeface="Gill Sans MT" panose="020B0502020104020203" pitchFamily="34" charset="0"/>
                          <a:ea typeface="Arial" charset="0"/>
                          <a:cs typeface="Arial" charset="0"/>
                        </a:rPr>
                        <a:t>(complet)</a:t>
                      </a:r>
                      <a:endParaRPr lang="fr-FR" sz="1400" kern="1200" dirty="0">
                        <a:solidFill>
                          <a:schemeClr val="tx1"/>
                        </a:solidFill>
                        <a:effectLst/>
                        <a:latin typeface="Gill Sans MT" panose="020B0502020104020203" pitchFamily="34" charset="0"/>
                        <a:ea typeface="Arial" charset="0"/>
                        <a:cs typeface="Arial" charset="0"/>
                      </a:endParaRPr>
                    </a:p>
                  </a:txBody>
                  <a:tcPr marL="51952" marR="51952"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xmlns="" val="10006"/>
                  </a:ext>
                </a:extLst>
              </a:tr>
            </a:tbl>
          </a:graphicData>
        </a:graphic>
      </p:graphicFrame>
      <p:sp>
        <p:nvSpPr>
          <p:cNvPr id="2" name="Slide Number Placeholder 1"/>
          <p:cNvSpPr>
            <a:spLocks noGrp="1"/>
          </p:cNvSpPr>
          <p:nvPr>
            <p:ph type="sldNum" sz="quarter" idx="12"/>
          </p:nvPr>
        </p:nvSpPr>
        <p:spPr>
          <a:xfrm>
            <a:off x="8455355" y="6461484"/>
            <a:ext cx="1905000" cy="291480"/>
          </a:xfrm>
        </p:spPr>
        <p:txBody>
          <a:bodyPr/>
          <a:lstStyle/>
          <a:p>
            <a:pPr algn="r" rtl="0"/>
            <a:fld id="{B9F1CF4F-F94A-4E72-8A7A-1D90E0D98BB3}" type="slidenum">
              <a:rPr/>
              <a:pPr/>
              <a:t>3</a:t>
            </a:fld>
            <a:endParaRPr lang="fr-FR" altLang="en-US" dirty="0"/>
          </a:p>
        </p:txBody>
      </p:sp>
    </p:spTree>
    <p:custDataLst>
      <p:tags r:id="rId1"/>
    </p:custDataLst>
    <p:extLst>
      <p:ext uri="{BB962C8B-B14F-4D97-AF65-F5344CB8AC3E}">
        <p14:creationId xmlns:p14="http://schemas.microsoft.com/office/powerpoint/2010/main" val="30396366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Content Placeholder 6"/>
          <p:cNvPicPr>
            <a:picLocks noGrp="1" noChangeAspect="1"/>
          </p:cNvPicPr>
          <p:nvPr>
            <p:ph idx="1"/>
          </p:nvPr>
        </p:nvPicPr>
        <p:blipFill>
          <a:blip r:embed="rId4"/>
          <a:stretch>
            <a:fillRect/>
          </a:stretch>
        </p:blipFill>
        <p:spPr>
          <a:xfrm>
            <a:off x="838200" y="3340894"/>
            <a:ext cx="10515600" cy="1320800"/>
          </a:xfrm>
          <a:prstGeom prst="rect">
            <a:avLst/>
          </a:prstGeom>
        </p:spPr>
      </p:pic>
      <p:pic>
        <p:nvPicPr>
          <p:cNvPr id="9" name="Picture 8"/>
          <p:cNvPicPr>
            <a:picLocks noChangeAspect="1"/>
          </p:cNvPicPr>
          <p:nvPr/>
        </p:nvPicPr>
        <p:blipFill>
          <a:blip r:embed="rId4"/>
          <a:stretch>
            <a:fillRect/>
          </a:stretch>
        </p:blipFill>
        <p:spPr>
          <a:xfrm>
            <a:off x="838200" y="2768600"/>
            <a:ext cx="10515600" cy="1320800"/>
          </a:xfrm>
          <a:prstGeom prst="rect">
            <a:avLst/>
          </a:prstGeom>
        </p:spPr>
      </p:pic>
      <p:sp>
        <p:nvSpPr>
          <p:cNvPr id="6" name="Title 2"/>
          <p:cNvSpPr>
            <a:spLocks noGrp="1"/>
          </p:cNvSpPr>
          <p:nvPr>
            <p:ph type="title"/>
          </p:nvPr>
        </p:nvSpPr>
        <p:spPr>
          <a:xfrm>
            <a:off x="0" y="42052"/>
            <a:ext cx="12191999" cy="609600"/>
          </a:xfrm>
        </p:spPr>
        <p:txBody>
          <a:bodyPr>
            <a:noAutofit/>
          </a:bodyPr>
          <a:lstStyle/>
          <a:p>
            <a:pPr algn="ctr" rtl="0"/>
            <a:r>
              <a:rPr lang="fr-FR" sz="3200" b="1" i="0" u="none" baseline="0" dirty="0">
                <a:solidFill>
                  <a:srgbClr val="C00000"/>
                </a:solidFill>
                <a:latin typeface="Gill Sans MT" panose="020B0502020104020203" pitchFamily="34" charset="0"/>
                <a:ea typeface="Arial" charset="0"/>
                <a:cs typeface="Arial" charset="0"/>
              </a:rPr>
              <a:t>Exemple de carte de chaleur des résultats des KPI</a:t>
            </a:r>
          </a:p>
        </p:txBody>
      </p:sp>
      <p:pic>
        <p:nvPicPr>
          <p:cNvPr id="8" name="Picture 7">
            <a:extLst>
              <a:ext uri="{FF2B5EF4-FFF2-40B4-BE49-F238E27FC236}">
                <a16:creationId xmlns:a16="http://schemas.microsoft.com/office/drawing/2014/main" xmlns="" id="{444290FC-3519-4F43-8043-7ACCB06A498E}"/>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23076" y="557777"/>
            <a:ext cx="12351760" cy="6143273"/>
          </a:xfrm>
          <a:prstGeom prst="rect">
            <a:avLst/>
          </a:prstGeom>
        </p:spPr>
      </p:pic>
    </p:spTree>
    <p:custDataLst>
      <p:tags r:id="rId1"/>
    </p:custDataLst>
    <p:extLst>
      <p:ext uri="{BB962C8B-B14F-4D97-AF65-F5344CB8AC3E}">
        <p14:creationId xmlns:p14="http://schemas.microsoft.com/office/powerpoint/2010/main" val="34972623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5" name="Content Placeholder 14">
            <a:extLst>
              <a:ext uri="{FF2B5EF4-FFF2-40B4-BE49-F238E27FC236}">
                <a16:creationId xmlns:a16="http://schemas.microsoft.com/office/drawing/2014/main" xmlns="" id="{3606EDA7-A384-4542-85B6-3EA808066FE3}"/>
              </a:ext>
            </a:extLst>
          </p:cNvPr>
          <p:cNvGraphicFramePr>
            <a:graphicFrameLocks noGrp="1"/>
          </p:cNvGraphicFramePr>
          <p:nvPr>
            <p:ph idx="1"/>
            <p:extLst>
              <p:ext uri="{D42A27DB-BD31-4B8C-83A1-F6EECF244321}">
                <p14:modId xmlns:p14="http://schemas.microsoft.com/office/powerpoint/2010/main" val="2714289974"/>
              </p:ext>
            </p:extLst>
          </p:nvPr>
        </p:nvGraphicFramePr>
        <p:xfrm>
          <a:off x="0" y="0"/>
          <a:ext cx="12191997" cy="6858002"/>
        </p:xfrm>
        <a:graphic>
          <a:graphicData uri="http://schemas.openxmlformats.org/drawingml/2006/table">
            <a:tbl>
              <a:tblPr bandRow="1">
                <a:tableStyleId>{5C22544A-7EE6-4342-B048-85BDC9FD1C3A}</a:tableStyleId>
              </a:tblPr>
              <a:tblGrid>
                <a:gridCol w="3778277">
                  <a:extLst>
                    <a:ext uri="{9D8B030D-6E8A-4147-A177-3AD203B41FA5}">
                      <a16:colId xmlns:a16="http://schemas.microsoft.com/office/drawing/2014/main" xmlns="" val="972634955"/>
                    </a:ext>
                  </a:extLst>
                </a:gridCol>
                <a:gridCol w="1051715">
                  <a:extLst>
                    <a:ext uri="{9D8B030D-6E8A-4147-A177-3AD203B41FA5}">
                      <a16:colId xmlns:a16="http://schemas.microsoft.com/office/drawing/2014/main" xmlns="" val="3444749299"/>
                    </a:ext>
                  </a:extLst>
                </a:gridCol>
                <a:gridCol w="1051715">
                  <a:extLst>
                    <a:ext uri="{9D8B030D-6E8A-4147-A177-3AD203B41FA5}">
                      <a16:colId xmlns:a16="http://schemas.microsoft.com/office/drawing/2014/main" xmlns="" val="1808837631"/>
                    </a:ext>
                  </a:extLst>
                </a:gridCol>
                <a:gridCol w="1051715">
                  <a:extLst>
                    <a:ext uri="{9D8B030D-6E8A-4147-A177-3AD203B41FA5}">
                      <a16:colId xmlns:a16="http://schemas.microsoft.com/office/drawing/2014/main" xmlns="" val="4043944787"/>
                    </a:ext>
                  </a:extLst>
                </a:gridCol>
                <a:gridCol w="1051715">
                  <a:extLst>
                    <a:ext uri="{9D8B030D-6E8A-4147-A177-3AD203B41FA5}">
                      <a16:colId xmlns:a16="http://schemas.microsoft.com/office/drawing/2014/main" xmlns="" val="1088072296"/>
                    </a:ext>
                  </a:extLst>
                </a:gridCol>
                <a:gridCol w="1051715">
                  <a:extLst>
                    <a:ext uri="{9D8B030D-6E8A-4147-A177-3AD203B41FA5}">
                      <a16:colId xmlns:a16="http://schemas.microsoft.com/office/drawing/2014/main" xmlns="" val="1483166286"/>
                    </a:ext>
                  </a:extLst>
                </a:gridCol>
                <a:gridCol w="1051715">
                  <a:extLst>
                    <a:ext uri="{9D8B030D-6E8A-4147-A177-3AD203B41FA5}">
                      <a16:colId xmlns:a16="http://schemas.microsoft.com/office/drawing/2014/main" xmlns="" val="2199787830"/>
                    </a:ext>
                  </a:extLst>
                </a:gridCol>
                <a:gridCol w="1051715">
                  <a:extLst>
                    <a:ext uri="{9D8B030D-6E8A-4147-A177-3AD203B41FA5}">
                      <a16:colId xmlns:a16="http://schemas.microsoft.com/office/drawing/2014/main" xmlns="" val="260854502"/>
                    </a:ext>
                  </a:extLst>
                </a:gridCol>
                <a:gridCol w="1051715">
                  <a:extLst>
                    <a:ext uri="{9D8B030D-6E8A-4147-A177-3AD203B41FA5}">
                      <a16:colId xmlns:a16="http://schemas.microsoft.com/office/drawing/2014/main" xmlns="" val="3707063095"/>
                    </a:ext>
                  </a:extLst>
                </a:gridCol>
              </a:tblGrid>
              <a:tr h="326346">
                <a:tc gridSpan="9">
                  <a:txBody>
                    <a:bodyPr/>
                    <a:lstStyle/>
                    <a:p>
                      <a:pPr marL="0" marR="0" algn="l" rtl="0">
                        <a:lnSpc>
                          <a:spcPct val="107000"/>
                        </a:lnSpc>
                        <a:spcBef>
                          <a:spcPts val="0"/>
                        </a:spcBef>
                        <a:spcAft>
                          <a:spcPts val="0"/>
                        </a:spcAft>
                      </a:pPr>
                      <a:r>
                        <a:rPr lang="fr-FR" sz="1800" b="1" i="0" u="none" baseline="0" dirty="0">
                          <a:solidFill>
                            <a:schemeClr val="bg1"/>
                          </a:solidFill>
                          <a:effectLst/>
                          <a:latin typeface="Gill Sans MT" panose="020B0502020104020203" pitchFamily="34" charset="0"/>
                        </a:rPr>
                        <a:t>Tableau récapitulatif des KPI choisis pour différents niveaux de service</a:t>
                      </a:r>
                      <a:endParaRPr lang="fr-FR" sz="1800" b="1"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endParaRPr lang="fr-FR"/>
                    </a:p>
                  </a:txBody>
                  <a:tcPr/>
                </a:tc>
                <a:tc hMerge="1">
                  <a:txBody>
                    <a:bodyPr/>
                    <a:lstStyle/>
                    <a:p>
                      <a:pPr marL="0" marR="0" algn="l" rtl="0">
                        <a:lnSpc>
                          <a:spcPct val="107000"/>
                        </a:lnSpc>
                        <a:spcBef>
                          <a:spcPts val="0"/>
                        </a:spcBef>
                        <a:spcAft>
                          <a:spcPts val="0"/>
                        </a:spcAft>
                      </a:pPr>
                      <a:endParaRPr lang="fr-FR" sz="200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hMerge="1">
                  <a:txBody>
                    <a:bodyPr/>
                    <a:lstStyle/>
                    <a:p>
                      <a:pPr marL="0" marR="0" algn="l" rtl="0">
                        <a:lnSpc>
                          <a:spcPct val="107000"/>
                        </a:lnSpc>
                        <a:spcBef>
                          <a:spcPts val="0"/>
                        </a:spcBef>
                        <a:spcAft>
                          <a:spcPts val="0"/>
                        </a:spcAft>
                      </a:pPr>
                      <a:endParaRPr lang="fr-FR" sz="2000"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extLst>
                  <a:ext uri="{0D108BD9-81ED-4DB2-BD59-A6C34878D82A}">
                    <a16:rowId xmlns:a16="http://schemas.microsoft.com/office/drawing/2014/main" xmlns="" val="4186600303"/>
                  </a:ext>
                </a:extLst>
              </a:tr>
              <a:tr h="753478">
                <a:tc>
                  <a:txBody>
                    <a:bodyPr/>
                    <a:lstStyle/>
                    <a:p>
                      <a:pPr marL="0" marR="0" algn="l"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INDICATEUR</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Centre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de </a:t>
                      </a:r>
                      <a:r>
                        <a:rPr lang="fr-FR" sz="1400" b="1" i="0" u="none" baseline="0" dirty="0">
                          <a:solidFill>
                            <a:schemeClr val="bg1"/>
                          </a:solidFill>
                          <a:effectLst/>
                          <a:latin typeface="Gill Sans MT" panose="020B0502020104020203" pitchFamily="34" charset="0"/>
                        </a:rPr>
                        <a:t>santé</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Hôpital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de </a:t>
                      </a:r>
                      <a:r>
                        <a:rPr lang="fr-FR" sz="1400" b="1" i="0" u="none" baseline="0" dirty="0">
                          <a:solidFill>
                            <a:schemeClr val="bg1"/>
                          </a:solidFill>
                          <a:effectLst/>
                          <a:latin typeface="Gill Sans MT" panose="020B0502020104020203" pitchFamily="34" charset="0"/>
                        </a:rPr>
                        <a:t>district</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Hôpital secondaire</a:t>
                      </a:r>
                      <a:endParaRPr lang="fr-FR" sz="1400" b="1" i="0" dirty="0">
                        <a:solidFill>
                          <a:schemeClr val="bg1"/>
                        </a:solidFill>
                        <a:effectLst/>
                        <a:latin typeface="Gill Sans MT" panose="020B0502020104020203"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a:solidFill>
                            <a:schemeClr val="bg1"/>
                          </a:solidFill>
                          <a:effectLst/>
                          <a:latin typeface="Gill Sans MT" panose="020B0502020104020203" pitchFamily="34" charset="0"/>
                        </a:rPr>
                        <a:t>Hôpital tertiaire</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smtClean="0">
                          <a:solidFill>
                            <a:schemeClr val="bg1"/>
                          </a:solidFill>
                          <a:effectLst/>
                          <a:latin typeface="Gill Sans MT" panose="020B0502020104020203" pitchFamily="34" charset="0"/>
                          <a:ea typeface="Calibri" panose="020F0502020204030204" pitchFamily="34" charset="0"/>
                        </a:rPr>
                        <a:t>Dépôt </a:t>
                      </a:r>
                      <a:br>
                        <a:rPr lang="fr-FR" sz="1400" b="1" i="0" u="none" baseline="0" dirty="0" smtClean="0">
                          <a:solidFill>
                            <a:schemeClr val="bg1"/>
                          </a:solidFill>
                          <a:effectLst/>
                          <a:latin typeface="Gill Sans MT" panose="020B0502020104020203" pitchFamily="34" charset="0"/>
                          <a:ea typeface="Calibri" panose="020F0502020204030204" pitchFamily="34" charset="0"/>
                        </a:rPr>
                      </a:br>
                      <a:r>
                        <a:rPr lang="fr-FR" sz="1400" b="1" i="0" u="none" baseline="0" dirty="0" smtClean="0">
                          <a:solidFill>
                            <a:schemeClr val="bg1"/>
                          </a:solidFill>
                          <a:effectLst/>
                          <a:latin typeface="Gill Sans MT" panose="020B0502020104020203" pitchFamily="34" charset="0"/>
                          <a:ea typeface="Calibri" panose="020F0502020204030204" pitchFamily="34" charset="0"/>
                        </a:rPr>
                        <a:t>de </a:t>
                      </a:r>
                      <a:r>
                        <a:rPr lang="fr-FR" sz="1400" b="1" i="0" u="none" baseline="0" dirty="0">
                          <a:solidFill>
                            <a:schemeClr val="bg1"/>
                          </a:solidFill>
                          <a:effectLst/>
                          <a:latin typeface="Gill Sans MT" panose="020B0502020104020203" pitchFamily="34" charset="0"/>
                          <a:ea typeface="Calibri" panose="020F0502020204030204" pitchFamily="34" charset="0"/>
                        </a:rPr>
                        <a:t>district</a:t>
                      </a: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smtClean="0">
                          <a:solidFill>
                            <a:schemeClr val="bg1"/>
                          </a:solidFill>
                          <a:effectLst/>
                          <a:latin typeface="Gill Sans MT" panose="020B0502020104020203" pitchFamily="34" charset="0"/>
                        </a:rPr>
                        <a:t>Dépôt </a:t>
                      </a:r>
                      <a:r>
                        <a:rPr lang="fr-FR" sz="1400" b="1" i="0" u="none" baseline="0" dirty="0">
                          <a:solidFill>
                            <a:schemeClr val="bg1"/>
                          </a:solidFill>
                          <a:effectLst/>
                          <a:latin typeface="Gill Sans MT" panose="020B0502020104020203" pitchFamily="34" charset="0"/>
                          <a:ea typeface="Calibri" panose="020F0502020204030204" pitchFamily="34" charset="0"/>
                        </a:rPr>
                        <a:t>régional</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smtClean="0">
                          <a:solidFill>
                            <a:schemeClr val="bg1"/>
                          </a:solidFill>
                          <a:effectLst/>
                          <a:latin typeface="Gill Sans MT" panose="020B0502020104020203" pitchFamily="34" charset="0"/>
                        </a:rPr>
                        <a:t>Ministère </a:t>
                      </a:r>
                      <a:r>
                        <a:rPr lang="fr-FR" sz="1400" b="1" i="0" u="none" baseline="0" dirty="0">
                          <a:solidFill>
                            <a:schemeClr val="bg1"/>
                          </a:solidFill>
                          <a:effectLst/>
                          <a:latin typeface="Gill Sans MT" panose="020B0502020104020203" pitchFamily="34" charset="0"/>
                        </a:rPr>
                        <a:t>de la Santé</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tc>
                  <a:txBody>
                    <a:bodyPr/>
                    <a:lstStyle/>
                    <a:p>
                      <a:pPr marL="0" marR="0" algn="ctr" rtl="0">
                        <a:lnSpc>
                          <a:spcPct val="107000"/>
                        </a:lnSpc>
                        <a:spcBef>
                          <a:spcPts val="0"/>
                        </a:spcBef>
                        <a:spcAft>
                          <a:spcPts val="0"/>
                        </a:spcAft>
                      </a:pPr>
                      <a:r>
                        <a:rPr lang="fr-FR" sz="1400" b="1" i="0" u="none" baseline="0" dirty="0" smtClean="0">
                          <a:solidFill>
                            <a:schemeClr val="bg1"/>
                          </a:solidFill>
                          <a:effectLst/>
                          <a:latin typeface="Gill Sans MT" panose="020B0502020104020203" pitchFamily="34" charset="0"/>
                        </a:rPr>
                        <a:t>Entrepôt </a:t>
                      </a:r>
                      <a:r>
                        <a:rPr lang="fr-FR" sz="1400" b="1" i="0" u="none" baseline="0" dirty="0">
                          <a:solidFill>
                            <a:schemeClr val="bg1"/>
                          </a:solidFill>
                          <a:effectLst/>
                          <a:latin typeface="Gill Sans MT" panose="020B0502020104020203" pitchFamily="34" charset="0"/>
                        </a:rPr>
                        <a:t>central</a:t>
                      </a:r>
                      <a:endParaRPr lang="fr-FR" sz="1400" b="1" i="0" dirty="0">
                        <a:solidFill>
                          <a:schemeClr val="bg1"/>
                        </a:solidFill>
                        <a:effectLst/>
                        <a:latin typeface="Gill Sans MT" panose="020B0502020104020203" pitchFamily="34" charset="0"/>
                        <a:ea typeface="Calibri" panose="020F0502020204030204" pitchFamily="34" charset="0"/>
                      </a:endParaRPr>
                    </a:p>
                  </a:txBody>
                  <a:tcPr marL="58940" marR="58940" marT="0" marB="0" anchor="ctr">
                    <a:solidFill>
                      <a:srgbClr val="0070C0"/>
                    </a:solidFill>
                  </a:tcPr>
                </a:tc>
                <a:extLst>
                  <a:ext uri="{0D108BD9-81ED-4DB2-BD59-A6C34878D82A}">
                    <a16:rowId xmlns:a16="http://schemas.microsoft.com/office/drawing/2014/main" xmlns="" val="420381047"/>
                  </a:ext>
                </a:extLst>
              </a:tr>
              <a:tr h="363266">
                <a:tc>
                  <a:txBody>
                    <a:bodyPr/>
                    <a:lstStyle/>
                    <a:p>
                      <a:pPr marL="0" marR="0" algn="l" rtl="0">
                        <a:lnSpc>
                          <a:spcPct val="107000"/>
                        </a:lnSpc>
                        <a:spcBef>
                          <a:spcPts val="0"/>
                        </a:spcBef>
                        <a:spcAft>
                          <a:spcPts val="0"/>
                        </a:spcAft>
                      </a:pPr>
                      <a:r>
                        <a:rPr lang="fr-FR" sz="1400" b="0" i="0" u="none" baseline="0" dirty="0">
                          <a:effectLst/>
                          <a:latin typeface="Gill Sans MT" panose="020B0502020104020203" pitchFamily="34" charset="0"/>
                        </a:rPr>
                        <a:t> </a:t>
                      </a:r>
                      <a:endParaRPr lang="fr-FR" sz="1400" b="1" dirty="0">
                        <a:solidFill>
                          <a:srgbClr val="000000"/>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45</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17</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6</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1</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4</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1</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1</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n = 1</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1038465030"/>
                  </a:ext>
                </a:extLst>
              </a:tr>
              <a:tr h="709661">
                <a:tc>
                  <a:txBody>
                    <a:bodyPr/>
                    <a:lstStyle/>
                    <a:p>
                      <a:pPr marL="0" marR="0" algn="l"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Nombre de commandes urgentes (commandes urgentes en % de toutes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les </a:t>
                      </a:r>
                      <a:r>
                        <a:rPr lang="fr-FR" sz="1400" b="1" i="0" u="none" baseline="0" dirty="0">
                          <a:solidFill>
                            <a:schemeClr val="bg1"/>
                          </a:solidFill>
                          <a:effectLst/>
                          <a:latin typeface="Gill Sans MT" panose="020B0502020104020203" pitchFamily="34" charset="0"/>
                        </a:rPr>
                        <a:t>commandes)</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37 %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3297090820"/>
                  </a:ext>
                </a:extLst>
              </a:tr>
              <a:tr h="496844">
                <a:tc>
                  <a:txBody>
                    <a:bodyPr/>
                    <a:lstStyle/>
                    <a:p>
                      <a:pPr marL="0" marR="0" algn="l" rtl="0">
                        <a:lnSpc>
                          <a:spcPct val="107000"/>
                        </a:lnSpc>
                        <a:spcBef>
                          <a:spcPts val="0"/>
                        </a:spcBef>
                        <a:spcAft>
                          <a:spcPts val="0"/>
                        </a:spcAft>
                      </a:pPr>
                      <a:r>
                        <a:rPr lang="fr-FR" sz="1400" b="1" i="0" u="none" baseline="0">
                          <a:solidFill>
                            <a:schemeClr val="bg1"/>
                          </a:solidFill>
                          <a:effectLst/>
                          <a:latin typeface="Gill Sans MT" panose="020B0502020104020203" pitchFamily="34" charset="0"/>
                        </a:rPr>
                        <a:t>Stockage selon le plan (produits traceurs) </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20 %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(16-24)</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14 </a:t>
                      </a:r>
                      <a:r>
                        <a:rPr lang="fr-FR" sz="1400" b="0" i="0" u="none" baseline="0" dirty="0" smtClean="0">
                          <a:effectLst/>
                          <a:latin typeface="Gill Sans MT" panose="020B0502020104020203" pitchFamily="34" charset="0"/>
                        </a:rPr>
                        <a:t>%</a:t>
                      </a:r>
                      <a:br>
                        <a:rPr lang="fr-FR" sz="1400" b="0" i="0" u="none" baseline="0" dirty="0" smtClean="0">
                          <a:effectLst/>
                          <a:latin typeface="Gill Sans MT" panose="020B0502020104020203" pitchFamily="34" charset="0"/>
                        </a:rPr>
                      </a:br>
                      <a:r>
                        <a:rPr lang="fr-FR" sz="1400" b="0" i="0" u="none" baseline="0" dirty="0" smtClean="0">
                          <a:effectLst/>
                          <a:latin typeface="Gill Sans MT" panose="020B0502020104020203" pitchFamily="34" charset="0"/>
                        </a:rPr>
                        <a:t>(</a:t>
                      </a:r>
                      <a:r>
                        <a:rPr lang="fr-FR" sz="1400" b="0" i="0" u="none" baseline="0" dirty="0">
                          <a:effectLst/>
                          <a:latin typeface="Gill Sans MT" panose="020B0502020104020203" pitchFamily="34" charset="0"/>
                        </a:rPr>
                        <a:t>6-32)</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18 </a:t>
                      </a:r>
                      <a:r>
                        <a:rPr lang="fr-FR" sz="1400" b="0" i="0" u="none" baseline="0" dirty="0" smtClean="0">
                          <a:effectLst/>
                          <a:latin typeface="Gill Sans MT" panose="020B0502020104020203" pitchFamily="34" charset="0"/>
                        </a:rPr>
                        <a:t>%</a:t>
                      </a:r>
                      <a:br>
                        <a:rPr lang="fr-FR" sz="1400" b="0" i="0" u="none" baseline="0" dirty="0" smtClean="0">
                          <a:effectLst/>
                          <a:latin typeface="Gill Sans MT" panose="020B0502020104020203" pitchFamily="34" charset="0"/>
                        </a:rPr>
                      </a:br>
                      <a:r>
                        <a:rPr lang="fr-FR" sz="1400" b="0" i="0" u="none" baseline="0" dirty="0" smtClean="0">
                          <a:effectLst/>
                          <a:latin typeface="Gill Sans MT" panose="020B0502020104020203" pitchFamily="34" charset="0"/>
                        </a:rPr>
                        <a:t>(</a:t>
                      </a:r>
                      <a:r>
                        <a:rPr lang="fr-FR" sz="1400" b="0" i="0" u="none" baseline="0" dirty="0">
                          <a:effectLst/>
                          <a:latin typeface="Gill Sans MT" panose="020B0502020104020203" pitchFamily="34" charset="0"/>
                        </a:rPr>
                        <a:t>4-31)</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15 </a:t>
                      </a:r>
                      <a:r>
                        <a:rPr lang="fr-FR" sz="1400" b="0" i="0" u="none" baseline="0" dirty="0" smtClean="0">
                          <a:effectLst/>
                          <a:latin typeface="Gill Sans MT" panose="020B0502020104020203" pitchFamily="34" charset="0"/>
                        </a:rPr>
                        <a:t>%</a:t>
                      </a:r>
                      <a:br>
                        <a:rPr lang="fr-FR" sz="1400" b="0" i="0" u="none" baseline="0" dirty="0" smtClean="0">
                          <a:effectLst/>
                          <a:latin typeface="Gill Sans MT" panose="020B0502020104020203" pitchFamily="34" charset="0"/>
                        </a:rPr>
                      </a:br>
                      <a:r>
                        <a:rPr lang="fr-FR" sz="1400" b="0" i="0" u="none" baseline="0" dirty="0" smtClean="0">
                          <a:effectLst/>
                          <a:latin typeface="Gill Sans MT" panose="020B0502020104020203" pitchFamily="34" charset="0"/>
                        </a:rPr>
                        <a:t>(</a:t>
                      </a:r>
                      <a:r>
                        <a:rPr lang="fr-FR" sz="1400" b="0" i="0" u="none" baseline="0" dirty="0">
                          <a:effectLst/>
                          <a:latin typeface="Gill Sans MT" panose="020B0502020104020203" pitchFamily="34" charset="0"/>
                        </a:rPr>
                        <a:t>6-28)</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53 </a:t>
                      </a:r>
                      <a:r>
                        <a:rPr lang="fr-FR" sz="1400" b="0" i="0" u="none" baseline="0" dirty="0" smtClean="0">
                          <a:effectLst/>
                          <a:latin typeface="Gill Sans MT" panose="020B0502020104020203" pitchFamily="34" charset="0"/>
                        </a:rPr>
                        <a:t>%</a:t>
                      </a:r>
                      <a:br>
                        <a:rPr lang="fr-FR" sz="1400" b="0" i="0" u="none" baseline="0" dirty="0" smtClean="0">
                          <a:effectLst/>
                          <a:latin typeface="Gill Sans MT" panose="020B0502020104020203" pitchFamily="34" charset="0"/>
                        </a:rPr>
                      </a:br>
                      <a:r>
                        <a:rPr lang="fr-FR" sz="1400" b="0" i="0" u="none" baseline="0" dirty="0" smtClean="0">
                          <a:effectLst/>
                          <a:latin typeface="Gill Sans MT" panose="020B0502020104020203" pitchFamily="34" charset="0"/>
                        </a:rPr>
                        <a:t>(</a:t>
                      </a:r>
                      <a:r>
                        <a:rPr lang="fr-FR" sz="1400" b="0" i="0" u="none" baseline="0" dirty="0">
                          <a:effectLst/>
                          <a:latin typeface="Gill Sans MT" panose="020B0502020104020203" pitchFamily="34" charset="0"/>
                        </a:rPr>
                        <a:t>17-100)</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1652966580"/>
                  </a:ext>
                </a:extLst>
              </a:tr>
              <a:tr h="536229">
                <a:tc>
                  <a:txBody>
                    <a:bodyPr/>
                    <a:lstStyle/>
                    <a:p>
                      <a:pPr marL="0" marR="0" algn="l" rtl="0">
                        <a:lnSpc>
                          <a:spcPct val="107000"/>
                        </a:lnSpc>
                        <a:spcBef>
                          <a:spcPts val="0"/>
                        </a:spcBef>
                        <a:spcAft>
                          <a:spcPts val="0"/>
                        </a:spcAft>
                      </a:pPr>
                      <a:r>
                        <a:rPr lang="fr-FR" sz="1400" b="1" i="0" u="none" baseline="0" dirty="0" smtClean="0">
                          <a:solidFill>
                            <a:schemeClr val="bg1"/>
                          </a:solidFill>
                          <a:effectLst/>
                          <a:latin typeface="Gill Sans MT" panose="020B0502020104020203" pitchFamily="34" charset="0"/>
                        </a:rPr>
                        <a:t>Ruptures de </a:t>
                      </a:r>
                      <a:r>
                        <a:rPr lang="fr-FR" sz="1400" b="1" i="0" u="none" baseline="0" dirty="0">
                          <a:solidFill>
                            <a:schemeClr val="bg1"/>
                          </a:solidFill>
                          <a:effectLst/>
                          <a:latin typeface="Gill Sans MT" panose="020B0502020104020203" pitchFamily="34" charset="0"/>
                        </a:rPr>
                        <a:t>stock le jour de </a:t>
                      </a:r>
                      <a:r>
                        <a:rPr lang="fr-FR" sz="1400" b="1" i="0" u="none" baseline="0" dirty="0" smtClean="0">
                          <a:solidFill>
                            <a:schemeClr val="bg1"/>
                          </a:solidFill>
                          <a:effectLst/>
                          <a:latin typeface="Gill Sans MT" panose="020B0502020104020203" pitchFamily="34" charset="0"/>
                        </a:rPr>
                        <a:t>l’évaluation</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12 %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6 %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15 %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240982975"/>
                  </a:ext>
                </a:extLst>
              </a:tr>
              <a:tr h="513109">
                <a:tc>
                  <a:txBody>
                    <a:bodyPr/>
                    <a:lstStyle/>
                    <a:p>
                      <a:pPr marL="0" marR="0" algn="l"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 de jours de rupture de stock au cours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des </a:t>
                      </a:r>
                      <a:r>
                        <a:rPr lang="fr-FR" sz="1400" b="1" i="0" u="none" baseline="0" dirty="0">
                          <a:solidFill>
                            <a:schemeClr val="bg1"/>
                          </a:solidFill>
                          <a:effectLst/>
                          <a:latin typeface="Gill Sans MT" panose="020B0502020104020203" pitchFamily="34" charset="0"/>
                        </a:rPr>
                        <a:t>6 mois précédents**</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8 %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8,3 %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3,9 %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5,9 %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2087299029"/>
                  </a:ext>
                </a:extLst>
              </a:tr>
              <a:tr h="709661">
                <a:tc>
                  <a:txBody>
                    <a:bodyPr/>
                    <a:lstStyle/>
                    <a:p>
                      <a:pPr marL="0" marR="0" algn="l"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Nombre moyen de jours par mois avec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des </a:t>
                      </a:r>
                      <a:r>
                        <a:rPr lang="fr-FR" sz="1400" b="1" i="0" u="none" baseline="0" dirty="0">
                          <a:solidFill>
                            <a:schemeClr val="bg1"/>
                          </a:solidFill>
                          <a:effectLst/>
                          <a:latin typeface="Gill Sans MT" panose="020B0502020104020203" pitchFamily="34" charset="0"/>
                        </a:rPr>
                        <a:t>ruptures de </a:t>
                      </a:r>
                      <a:r>
                        <a:rPr lang="fr-FR" sz="1400" b="1" i="0" u="none" baseline="0" dirty="0" smtClean="0">
                          <a:solidFill>
                            <a:schemeClr val="bg1"/>
                          </a:solidFill>
                          <a:effectLst/>
                          <a:latin typeface="Gill Sans MT" panose="020B0502020104020203" pitchFamily="34" charset="0"/>
                        </a:rPr>
                        <a:t>stock (si des ruptures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de stock ont eu lieu)</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12,6</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14</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16,4</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16,8</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13,5</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3503901608"/>
                  </a:ext>
                </a:extLst>
              </a:tr>
              <a:tr h="577158">
                <a:tc>
                  <a:txBody>
                    <a:bodyPr/>
                    <a:lstStyle/>
                    <a:p>
                      <a:pPr marL="0" marR="0" algn="l" rtl="0">
                        <a:lnSpc>
                          <a:spcPct val="107000"/>
                        </a:lnSpc>
                        <a:spcBef>
                          <a:spcPts val="0"/>
                        </a:spcBef>
                        <a:spcAft>
                          <a:spcPts val="0"/>
                        </a:spcAft>
                      </a:pPr>
                      <a:r>
                        <a:rPr lang="fr-FR" sz="1400" b="1" i="0" u="none" baseline="0">
                          <a:solidFill>
                            <a:schemeClr val="bg1"/>
                          </a:solidFill>
                          <a:effectLst/>
                          <a:latin typeface="Gill Sans MT" panose="020B0502020104020203" pitchFamily="34" charset="0"/>
                        </a:rPr>
                        <a:t>Nombre de commandes habituelles livrées à la date prévue ou plus tôt</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33 %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35 %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56 %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27 %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50 %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50 %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1044163442"/>
                  </a:ext>
                </a:extLst>
              </a:tr>
              <a:tr h="516947">
                <a:tc>
                  <a:txBody>
                    <a:bodyPr/>
                    <a:lstStyle/>
                    <a:p>
                      <a:pPr marL="0" marR="0" algn="l" rtl="0">
                        <a:lnSpc>
                          <a:spcPct val="107000"/>
                        </a:lnSpc>
                        <a:spcBef>
                          <a:spcPts val="0"/>
                        </a:spcBef>
                        <a:spcAft>
                          <a:spcPts val="0"/>
                        </a:spcAft>
                      </a:pPr>
                      <a:r>
                        <a:rPr lang="fr-FR" sz="1400" b="1" i="0" u="none" baseline="0">
                          <a:solidFill>
                            <a:schemeClr val="bg1"/>
                          </a:solidFill>
                          <a:effectLst/>
                          <a:latin typeface="Gill Sans MT" panose="020B0502020104020203" pitchFamily="34" charset="0"/>
                        </a:rPr>
                        <a:t>Nombre de commandes habituelles livrées à moins de 2 jours de la date prévue</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67 %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23 %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11 %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27 %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15 %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8 %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2792907435"/>
                  </a:ext>
                </a:extLst>
              </a:tr>
              <a:tr h="577158">
                <a:tc>
                  <a:txBody>
                    <a:bodyPr/>
                    <a:lstStyle/>
                    <a:p>
                      <a:pPr marL="0" marR="0" algn="l" rtl="0">
                        <a:lnSpc>
                          <a:spcPct val="107000"/>
                        </a:lnSpc>
                        <a:spcBef>
                          <a:spcPts val="0"/>
                        </a:spcBef>
                        <a:spcAft>
                          <a:spcPts val="0"/>
                        </a:spcAft>
                      </a:pPr>
                      <a:r>
                        <a:rPr lang="fr-FR" sz="1400" b="1" i="0" u="none" baseline="0" dirty="0">
                          <a:solidFill>
                            <a:schemeClr val="bg1"/>
                          </a:solidFill>
                          <a:effectLst/>
                          <a:latin typeface="Gill Sans MT" panose="020B0502020104020203" pitchFamily="34" charset="0"/>
                        </a:rPr>
                        <a:t>Nombre de commandes urgentes livrées </a:t>
                      </a:r>
                      <a:r>
                        <a:rPr lang="fr-FR" sz="1400" b="1" i="0" u="none" baseline="0" dirty="0" smtClean="0">
                          <a:solidFill>
                            <a:schemeClr val="bg1"/>
                          </a:solidFill>
                          <a:effectLst/>
                          <a:latin typeface="Gill Sans MT" panose="020B0502020104020203" pitchFamily="34" charset="0"/>
                        </a:rPr>
                        <a:t/>
                      </a:r>
                      <a:br>
                        <a:rPr lang="fr-FR" sz="1400" b="1" i="0" u="none" baseline="0" dirty="0" smtClean="0">
                          <a:solidFill>
                            <a:schemeClr val="bg1"/>
                          </a:solidFill>
                          <a:effectLst/>
                          <a:latin typeface="Gill Sans MT" panose="020B0502020104020203" pitchFamily="34" charset="0"/>
                        </a:rPr>
                      </a:br>
                      <a:r>
                        <a:rPr lang="fr-FR" sz="1400" b="1" i="0" u="none" baseline="0" dirty="0" smtClean="0">
                          <a:solidFill>
                            <a:schemeClr val="bg1"/>
                          </a:solidFill>
                          <a:effectLst/>
                          <a:latin typeface="Gill Sans MT" panose="020B0502020104020203" pitchFamily="34" charset="0"/>
                        </a:rPr>
                        <a:t>à </a:t>
                      </a:r>
                      <a:r>
                        <a:rPr lang="fr-FR" sz="1400" b="1" i="0" u="none" baseline="0" dirty="0">
                          <a:solidFill>
                            <a:schemeClr val="bg1"/>
                          </a:solidFill>
                          <a:effectLst/>
                          <a:latin typeface="Gill Sans MT" panose="020B0502020104020203" pitchFamily="34" charset="0"/>
                        </a:rPr>
                        <a:t>la date prévue ou plus tôt</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0 %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0 %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2289402195"/>
                  </a:ext>
                </a:extLst>
              </a:tr>
              <a:tr h="778145">
                <a:tc>
                  <a:txBody>
                    <a:bodyPr/>
                    <a:lstStyle/>
                    <a:p>
                      <a:pPr marL="0" marR="0" algn="l" rtl="0">
                        <a:lnSpc>
                          <a:spcPct val="107000"/>
                        </a:lnSpc>
                        <a:spcBef>
                          <a:spcPts val="0"/>
                        </a:spcBef>
                        <a:spcAft>
                          <a:spcPts val="0"/>
                        </a:spcAft>
                      </a:pPr>
                      <a:r>
                        <a:rPr lang="fr-FR" sz="1400" b="1" i="0" u="none" baseline="0">
                          <a:solidFill>
                            <a:schemeClr val="bg1"/>
                          </a:solidFill>
                          <a:effectLst/>
                          <a:latin typeface="Gill Sans MT" panose="020B0502020104020203" pitchFamily="34" charset="0"/>
                        </a:rPr>
                        <a:t>Nombre de commandes urgentes livrées </a:t>
                      </a:r>
                      <a:r>
                        <a:rPr lang="fr-FR" sz="1400" b="1" i="0" u="none" baseline="0" smtClean="0">
                          <a:solidFill>
                            <a:schemeClr val="bg1"/>
                          </a:solidFill>
                          <a:effectLst/>
                          <a:latin typeface="Gill Sans MT" panose="020B0502020104020203" pitchFamily="34" charset="0"/>
                        </a:rPr>
                        <a:t/>
                      </a:r>
                      <a:br>
                        <a:rPr lang="fr-FR" sz="1400" b="1" i="0" u="none" baseline="0" smtClean="0">
                          <a:solidFill>
                            <a:schemeClr val="bg1"/>
                          </a:solidFill>
                          <a:effectLst/>
                          <a:latin typeface="Gill Sans MT" panose="020B0502020104020203" pitchFamily="34" charset="0"/>
                        </a:rPr>
                      </a:br>
                      <a:r>
                        <a:rPr lang="fr-FR" sz="1400" b="1" i="0" u="none" baseline="0" smtClean="0">
                          <a:solidFill>
                            <a:schemeClr val="bg1"/>
                          </a:solidFill>
                          <a:effectLst/>
                          <a:latin typeface="Gill Sans MT" panose="020B0502020104020203" pitchFamily="34" charset="0"/>
                        </a:rPr>
                        <a:t>à </a:t>
                      </a:r>
                      <a:r>
                        <a:rPr lang="fr-FR" sz="1400" b="1" i="0" u="none" baseline="0">
                          <a:solidFill>
                            <a:schemeClr val="bg1"/>
                          </a:solidFill>
                          <a:effectLst/>
                          <a:latin typeface="Gill Sans MT" panose="020B0502020104020203" pitchFamily="34" charset="0"/>
                        </a:rPr>
                        <a:t>moins de 2 jours de la date prévue</a:t>
                      </a:r>
                      <a:endParaRPr lang="fr-FR" sz="1400" b="1" dirty="0">
                        <a:solidFill>
                          <a:schemeClr val="bg1"/>
                        </a:solidFill>
                        <a:effectLst/>
                        <a:latin typeface="Gill Sans MT" panose="020B0502020104020203" pitchFamily="34" charset="0"/>
                        <a:ea typeface="Calibri" panose="020F0502020204030204" pitchFamily="34" charset="0"/>
                      </a:endParaRPr>
                    </a:p>
                  </a:txBody>
                  <a:tcPr marL="58940" marR="58940" marT="0" marB="0">
                    <a:solidFill>
                      <a:srgbClr val="0070C0"/>
                    </a:solidFill>
                  </a:tcPr>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0 %</a:t>
                      </a:r>
                    </a:p>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100 %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tc>
                  <a:txBody>
                    <a:bodyPr/>
                    <a:lstStyle/>
                    <a:p>
                      <a:pPr marL="0" marR="0" algn="ctr" rtl="0">
                        <a:lnSpc>
                          <a:spcPct val="107000"/>
                        </a:lnSpc>
                        <a:spcBef>
                          <a:spcPts val="0"/>
                        </a:spcBef>
                        <a:spcAft>
                          <a:spcPts val="0"/>
                        </a:spcAft>
                      </a:pPr>
                      <a:r>
                        <a:rPr lang="fr-FR" sz="1400" b="0" i="0" u="none" baseline="0" dirty="0">
                          <a:effectLst/>
                          <a:highlight>
                            <a:srgbClr val="00FFFF"/>
                          </a:highlight>
                          <a:latin typeface="Gill Sans MT" panose="020B0502020104020203" pitchFamily="34" charset="0"/>
                        </a:rPr>
                        <a:t> </a:t>
                      </a:r>
                      <a:endParaRPr lang="fr-FR" sz="1400" dirty="0">
                        <a:solidFill>
                          <a:srgbClr val="000000"/>
                        </a:solidFill>
                        <a:effectLst/>
                        <a:latin typeface="Gill Sans MT" panose="020B0502020104020203" pitchFamily="34" charset="0"/>
                        <a:ea typeface="Calibri" panose="020F0502020204030204" pitchFamily="34" charset="0"/>
                      </a:endParaRPr>
                    </a:p>
                  </a:txBody>
                  <a:tcPr marL="58940" marR="58940" marT="0" marB="0"/>
                </a:tc>
                <a:extLst>
                  <a:ext uri="{0D108BD9-81ED-4DB2-BD59-A6C34878D82A}">
                    <a16:rowId xmlns:a16="http://schemas.microsoft.com/office/drawing/2014/main" xmlns="" val="3192896685"/>
                  </a:ext>
                </a:extLst>
              </a:tr>
            </a:tbl>
          </a:graphicData>
        </a:graphic>
      </p:graphicFrame>
    </p:spTree>
    <p:custDataLst>
      <p:tags r:id="rId1"/>
    </p:custDataLst>
    <p:extLst>
      <p:ext uri="{BB962C8B-B14F-4D97-AF65-F5344CB8AC3E}">
        <p14:creationId xmlns:p14="http://schemas.microsoft.com/office/powerpoint/2010/main" val="206168174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5"/>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2FA567F0-87E0-4675-B4FE-100DB37363FC}"/>
</file>

<file path=customXml/itemProps2.xml><?xml version="1.0" encoding="utf-8"?>
<ds:datastoreItem xmlns:ds="http://schemas.openxmlformats.org/officeDocument/2006/customXml" ds:itemID="{9CE32225-C9D6-42FB-9077-0EA9487ED4C8}"/>
</file>

<file path=customXml/itemProps3.xml><?xml version="1.0" encoding="utf-8"?>
<ds:datastoreItem xmlns:ds="http://schemas.openxmlformats.org/officeDocument/2006/customXml" ds:itemID="{1A3033B0-9F49-450E-909A-8E8110BD3049}"/>
</file>

<file path=customXml/itemProps4.xml><?xml version="1.0" encoding="utf-8"?>
<ds:datastoreItem xmlns:ds="http://schemas.openxmlformats.org/officeDocument/2006/customXml" ds:itemID="{989A6411-C78A-4418-91D0-0AE8DD11E031}"/>
</file>

<file path=docProps/app.xml><?xml version="1.0" encoding="utf-8"?>
<Properties xmlns="http://schemas.openxmlformats.org/officeDocument/2006/extended-properties" xmlns:vt="http://schemas.openxmlformats.org/officeDocument/2006/docPropsVTypes">
  <TotalTime>98</TotalTime>
  <Words>789</Words>
  <Application>Microsoft Office PowerPoint</Application>
  <PresentationFormat>Custom</PresentationFormat>
  <Paragraphs>194</Paragraphs>
  <Slides>5</Slides>
  <Notes>5</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Indicateurs clés de performance (KPI)</vt:lpstr>
      <vt:lpstr>PowerPoint Presentation</vt:lpstr>
      <vt:lpstr>Exemple de carte de chaleur des résultats des KPI</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25</cp:revision>
  <dcterms:created xsi:type="dcterms:W3CDTF">2018-05-01T03:36:14Z</dcterms:created>
  <dcterms:modified xsi:type="dcterms:W3CDTF">2019-04-18T10:31:57Z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0060FC08-9F27-4DB1-B827-412C9D067FCD</vt:lpwstr>
  </property>
  <property fmtid="{D5CDD505-2E9C-101B-9397-08002B2CF9AE}" pid="3" name="ArticulatePath">
    <vt:lpwstr>Day 1-Session 7-Key Performance Indicators-2018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