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13.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notesSlides/notesSlide12.xml" ContentType="application/vnd.openxmlformats-officedocument.presentationml.notesSlide+xml"/>
  <Override PartName="/ppt/slideMasters/slideMaster1.xml" ContentType="application/vnd.openxmlformats-officedocument.presentationml.slideMaster+xml"/>
  <Override PartName="/ppt/notesSlides/notesSlide11.xml" ContentType="application/vnd.openxmlformats-officedocument.presentationml.notesSlide+xml"/>
  <Override PartName="/ppt/notesSlides/notesSlide13.xml" ContentType="application/vnd.openxmlformats-officedocument.presentationml.notesSlide+xml"/>
  <Override PartName="/ppt/slideLayouts/slideLayout13.xml" ContentType="application/vnd.openxmlformats-officedocument.presentationml.slideLayout+xml"/>
  <Override PartName="/ppt/slideLayouts/slideLayout11.xml" ContentType="application/vnd.openxmlformats-officedocument.presentationml.slideLayout+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2.xml" ContentType="application/vnd.openxmlformats-officedocument.presentationml.notesSlide+xml"/>
  <Override PartName="/ppt/slideLayouts/slideLayout20.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24.xml" ContentType="application/vnd.openxmlformats-officedocument.presentationml.slideLayout+xml"/>
  <Override PartName="/ppt/slideLayouts/slideLayout8.xml" ContentType="application/vnd.openxmlformats-officedocument.presentationml.slideLayout+xml"/>
  <Override PartName="/ppt/notesSlides/notesSlide4.xml" ContentType="application/vnd.openxmlformats-officedocument.presentationml.notesSlide+xml"/>
  <Override PartName="/ppt/slideLayouts/slideLayout7.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8.xml" ContentType="application/vnd.openxmlformats-officedocument.presentationml.slideLayout+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notesSlides/notesSlide10.xml" ContentType="application/vnd.openxmlformats-officedocument.presentationml.notesSlide+xml"/>
  <Override PartName="/ppt/slideLayouts/slideLayout19.xml" ContentType="application/vnd.openxmlformats-officedocument.presentationml.slideLayout+xml"/>
  <Override PartName="/ppt/notesSlides/notesSlide9.xml" ContentType="application/vnd.openxmlformats-officedocument.presentationml.notesSlide+xml"/>
  <Override PartName="/ppt/slideLayouts/slideLayout3.xml" ContentType="application/vnd.openxmlformats-officedocument.presentationml.slideLayout+xml"/>
  <Override PartName="/ppt/notesSlides/notesSlide5.xml" ContentType="application/vnd.openxmlformats-officedocument.presentationml.notesSlide+xml"/>
  <Override PartName="/ppt/slideLayouts/slideLayout6.xml" ContentType="application/vnd.openxmlformats-officedocument.presentationml.slideLayout+xml"/>
  <Override PartName="/ppt/notesSlides/notesSlide6.xml" ContentType="application/vnd.openxmlformats-officedocument.presentationml.notesSlide+xml"/>
  <Override PartName="/ppt/slideLayouts/slideLayout5.xml" ContentType="application/vnd.openxmlformats-officedocument.presentationml.slideLayout+xml"/>
  <Override PartName="/ppt/notesSlides/notesSlide7.xml" ContentType="application/vnd.openxmlformats-officedocument.presentationml.notesSlide+xml"/>
  <Override PartName="/ppt/slideLayouts/slideLayout4.xml" ContentType="application/vnd.openxmlformats-officedocument.presentationml.slideLayout+xml"/>
  <Override PartName="/ppt/notesSlides/notesSlide8.xml" ContentType="application/vnd.openxmlformats-officedocument.presentationml.notesSlide+xml"/>
  <Override PartName="/ppt/slideLayouts/slideLayout25.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ppt/tags/tag13.xml" ContentType="application/vnd.openxmlformats-officedocument.presentationml.tags+xml"/>
  <Override PartName="/ppt/tags/tag12.xml" ContentType="application/vnd.openxmlformats-officedocument.presentationml.tags+xml"/>
  <Override PartName="/ppt/tags/tag3.xml" ContentType="application/vnd.openxmlformats-officedocument.presentationml.tag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ppt/tags/tag11.xml" ContentType="application/vnd.openxmlformats-officedocument.presentationml.tags+xml"/>
  <Override PartName="/ppt/tags/tag14.xml" ContentType="application/vnd.openxmlformats-officedocument.presentationml.tags+xml"/>
  <Override PartName="/ppt/tags/tag1.xml" ContentType="application/vnd.openxmlformats-officedocument.presentationml.tags+xml"/>
  <Override PartName="/ppt/tags/tag10.xml" ContentType="application/vnd.openxmlformats-officedocument.presentationml.tags+xml"/>
  <Override PartName="/ppt/tags/tag9.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2.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15"/>
  </p:notesMasterIdLst>
  <p:sldIdLst>
    <p:sldId id="378" r:id="rId2"/>
    <p:sldId id="379" r:id="rId3"/>
    <p:sldId id="380" r:id="rId4"/>
    <p:sldId id="381" r:id="rId5"/>
    <p:sldId id="382" r:id="rId6"/>
    <p:sldId id="383" r:id="rId7"/>
    <p:sldId id="491" r:id="rId8"/>
    <p:sldId id="492" r:id="rId9"/>
    <p:sldId id="493" r:id="rId10"/>
    <p:sldId id="495" r:id="rId11"/>
    <p:sldId id="494" r:id="rId12"/>
    <p:sldId id="385" r:id="rId13"/>
    <p:sldId id="386" r:id="rId14"/>
  </p:sldIdLst>
  <p:sldSz cx="12192000" cy="6858000"/>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76202" autoAdjust="0"/>
  </p:normalViewPr>
  <p:slideViewPr>
    <p:cSldViewPr snapToGrid="0">
      <p:cViewPr>
        <p:scale>
          <a:sx n="100" d="100"/>
          <a:sy n="100" d="100"/>
        </p:scale>
        <p:origin x="-852" y="-3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4.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Slide Image Placeholder 1">
            <a:extLst>
              <a:ext uri="{FF2B5EF4-FFF2-40B4-BE49-F238E27FC236}">
                <a16:creationId xmlns:a16="http://schemas.microsoft.com/office/drawing/2014/main" xmlns="" id="{173A8357-D1CB-4199-8431-20138CD37A14}"/>
              </a:ext>
            </a:extLst>
          </p:cNvPr>
          <p:cNvSpPr>
            <a:spLocks noGrp="1" noRot="1" noChangeAspect="1" noChangeArrowheads="1" noTextEdit="1"/>
          </p:cNvSpPr>
          <p:nvPr>
            <p:ph type="sldImg"/>
          </p:nvPr>
        </p:nvSpPr>
        <p:spPr>
          <a:ln/>
        </p:spPr>
      </p:sp>
      <p:sp>
        <p:nvSpPr>
          <p:cNvPr id="109571" name="Notes Placeholder 2">
            <a:extLst>
              <a:ext uri="{FF2B5EF4-FFF2-40B4-BE49-F238E27FC236}">
                <a16:creationId xmlns:a16="http://schemas.microsoft.com/office/drawing/2014/main" xmlns="" id="{02BFC962-63FF-473F-A009-147A9E692CF2}"/>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109572" name="Slide Number Placeholder 3">
            <a:extLst>
              <a:ext uri="{FF2B5EF4-FFF2-40B4-BE49-F238E27FC236}">
                <a16:creationId xmlns:a16="http://schemas.microsoft.com/office/drawing/2014/main" xmlns="" id="{965C896C-D27D-4B7E-8395-6D202AAA2537}"/>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147E6EB6-A43F-4DCB-9268-CAD014A12D2B}" type="slidenum">
              <a:rPr sz="1200">
                <a:latin typeface="Times" charset="0"/>
              </a:rPr>
              <a:pPr>
                <a:defRPr/>
              </a:pPr>
              <a:t>1</a:t>
            </a:fld>
            <a:endParaRPr lang="fr-FR" altLang="en-US" sz="1200" dirty="0">
              <a:latin typeface="Times" charset="0"/>
            </a:endParaRPr>
          </a:p>
        </p:txBody>
      </p:sp>
    </p:spTree>
    <p:extLst>
      <p:ext uri="{BB962C8B-B14F-4D97-AF65-F5344CB8AC3E}">
        <p14:creationId xmlns:p14="http://schemas.microsoft.com/office/powerpoint/2010/main" val="247261385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xmlns=""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xmlns=""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sz="1200" b="0" i="0" u="none" kern="1200" baseline="0" dirty="0">
                <a:solidFill>
                  <a:schemeClr val="tx1"/>
                </a:solidFill>
                <a:effectLst/>
                <a:latin typeface="+mn-lt"/>
                <a:ea typeface="+mn-ea"/>
                <a:cs typeface="+mn-cs"/>
              </a:rPr>
              <a:t>Bien que les responsables de la mise en œuvre de </a:t>
            </a:r>
            <a:r>
              <a:rPr lang="fr-FR" sz="1200" b="0" i="0" u="none" kern="1200" baseline="0" dirty="0" smtClean="0">
                <a:solidFill>
                  <a:schemeClr val="tx1"/>
                </a:solidFill>
                <a:effectLst/>
                <a:latin typeface="+mn-lt"/>
                <a:ea typeface="+mn-ea"/>
                <a:cs typeface="+mn-cs"/>
              </a:rPr>
              <a:t>l’évaluation </a:t>
            </a:r>
            <a:r>
              <a:rPr lang="fr-FR" sz="1200" b="0" i="0" u="none" kern="1200" baseline="0" dirty="0">
                <a:solidFill>
                  <a:schemeClr val="tx1"/>
                </a:solidFill>
                <a:effectLst/>
                <a:latin typeface="+mn-lt"/>
                <a:ea typeface="+mn-ea"/>
                <a:cs typeface="+mn-cs"/>
              </a:rPr>
              <a:t>puissent inclure autant de produits traceurs </a:t>
            </a:r>
            <a:r>
              <a:rPr lang="fr-FR" sz="1200" b="0" i="0" u="none" kern="1200" baseline="0" dirty="0" smtClean="0">
                <a:solidFill>
                  <a:schemeClr val="tx1"/>
                </a:solidFill>
                <a:effectLst/>
                <a:latin typeface="+mn-lt"/>
                <a:ea typeface="+mn-ea"/>
                <a:cs typeface="+mn-cs"/>
              </a:rPr>
              <a:t>qu’ils </a:t>
            </a:r>
            <a:r>
              <a:rPr lang="fr-FR" sz="1200" b="0" i="0" u="none" kern="1200" baseline="0" dirty="0">
                <a:solidFill>
                  <a:schemeClr val="tx1"/>
                </a:solidFill>
                <a:effectLst/>
                <a:latin typeface="+mn-lt"/>
                <a:ea typeface="+mn-ea"/>
                <a:cs typeface="+mn-cs"/>
              </a:rPr>
              <a:t>le souhaitent, ils doivent garder à </a:t>
            </a:r>
            <a:r>
              <a:rPr lang="fr-FR" sz="1200" b="0" i="0" u="none" kern="1200" baseline="0" dirty="0" smtClean="0">
                <a:solidFill>
                  <a:schemeClr val="tx1"/>
                </a:solidFill>
                <a:effectLst/>
                <a:latin typeface="+mn-lt"/>
                <a:ea typeface="+mn-ea"/>
                <a:cs typeface="+mn-cs"/>
              </a:rPr>
              <a:t>l’esprit qu’au-delà </a:t>
            </a:r>
            <a:r>
              <a:rPr lang="fr-FR" sz="1200" b="0" i="0" u="none" kern="1200" baseline="0" dirty="0">
                <a:solidFill>
                  <a:schemeClr val="tx1"/>
                </a:solidFill>
                <a:effectLst/>
                <a:latin typeface="+mn-lt"/>
                <a:ea typeface="+mn-ea"/>
                <a:cs typeface="+mn-cs"/>
              </a:rPr>
              <a:t>de 11 ou 12, la collecte des données sera ralentie ce qui aura une incidence sur la capacité de </a:t>
            </a:r>
            <a:r>
              <a:rPr lang="fr-FR" sz="1200" b="0" i="0" u="none" kern="1200" baseline="0" dirty="0" smtClean="0">
                <a:solidFill>
                  <a:schemeClr val="tx1"/>
                </a:solidFill>
                <a:effectLst/>
                <a:latin typeface="+mn-lt"/>
                <a:ea typeface="+mn-ea"/>
                <a:cs typeface="+mn-cs"/>
              </a:rPr>
              <a:t>l’équipe </a:t>
            </a:r>
            <a:r>
              <a:rPr lang="fr-FR" sz="1200" b="0" i="0" u="none" kern="1200" baseline="0" dirty="0">
                <a:solidFill>
                  <a:schemeClr val="tx1"/>
                </a:solidFill>
                <a:effectLst/>
                <a:latin typeface="+mn-lt"/>
                <a:ea typeface="+mn-ea"/>
                <a:cs typeface="+mn-cs"/>
              </a:rPr>
              <a:t>à terminer la collecte des données sur les plus gros sites en un seul jour. </a:t>
            </a:r>
          </a:p>
          <a:p>
            <a:endParaRPr lang="fr-FR" altLang="en-US" sz="1200" kern="1200" dirty="0">
              <a:solidFill>
                <a:schemeClr val="tx1"/>
              </a:solidFill>
              <a:effectLst/>
              <a:latin typeface="+mn-lt"/>
              <a:ea typeface="+mn-ea"/>
              <a:cs typeface="+mn-cs"/>
            </a:endParaRPr>
          </a:p>
          <a:p>
            <a:pPr marL="0" marR="0" lvl="0" indent="0" algn="l" defTabSz="457200" rtl="0" eaLnBrk="1" fontAlgn="auto" latinLnBrk="0" hangingPunct="1">
              <a:lnSpc>
                <a:spcPct val="100000"/>
              </a:lnSpc>
              <a:spcBef>
                <a:spcPts val="0"/>
              </a:spcBef>
              <a:spcAft>
                <a:spcPts val="0"/>
              </a:spcAft>
              <a:buClrTx/>
              <a:buSzTx/>
              <a:buFontTx/>
              <a:buNone/>
              <a:tabLst/>
              <a:defRPr/>
            </a:pPr>
            <a:r>
              <a:rPr lang="fr-FR" sz="1200" b="0" i="0" u="none" baseline="0" dirty="0">
                <a:solidFill>
                  <a:schemeClr val="tx1"/>
                </a:solidFill>
              </a:rPr>
              <a:t>La liste des produits traceurs doit comporter des médicaments spécifiques aux programmes importants (ARV, ACT et kits de diagnostic rapide), certains médicaments essentiels qui ne sont pas nécessairement considérés comme des « médicaments de programmes prioritaires » (antibiotiques essentiels, médicaments liés à la santé maternelle et infantile), </a:t>
            </a:r>
            <a:r>
              <a:rPr lang="fr-FR" sz="1200" b="0" i="0" u="none" baseline="0" dirty="0" smtClean="0">
                <a:solidFill>
                  <a:schemeClr val="tx1"/>
                </a:solidFill>
              </a:rPr>
              <a:t>d’autres </a:t>
            </a:r>
            <a:r>
              <a:rPr lang="fr-FR" sz="1200" b="0" i="0" u="none" baseline="0" dirty="0">
                <a:solidFill>
                  <a:schemeClr val="tx1"/>
                </a:solidFill>
              </a:rPr>
              <a:t>produits ne faisant pas partie de programmes importants (antibiotiques, solutés de réhydratation orale [SRO]), ainsi que des produits clés ayant une incidence significative sur le budget/les dépenses (produits dont le coût unitaire est élevé, ou dont le taux de renouvellement est important ce qui pèse lourd sur le budget, etc.). </a:t>
            </a:r>
          </a:p>
          <a:p>
            <a:endParaRPr lang="fr-FR" altLang="en-US" dirty="0"/>
          </a:p>
        </p:txBody>
      </p:sp>
      <p:sp>
        <p:nvSpPr>
          <p:cNvPr id="117764" name="Slide Number Placeholder 3">
            <a:extLst>
              <a:ext uri="{FF2B5EF4-FFF2-40B4-BE49-F238E27FC236}">
                <a16:creationId xmlns:a16="http://schemas.microsoft.com/office/drawing/2014/main" xmlns=""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2907B029-51A8-4F19-86FD-D0434D09A34B}" type="slidenum">
              <a:rPr sz="1200">
                <a:latin typeface="Times" charset="0"/>
              </a:rPr>
              <a:pPr>
                <a:defRPr/>
              </a:pPr>
              <a:t>10</a:t>
            </a:fld>
            <a:endParaRPr lang="fr-FR" altLang="en-US" sz="1200" dirty="0">
              <a:latin typeface="Times" charset="0"/>
            </a:endParaRPr>
          </a:p>
        </p:txBody>
      </p:sp>
    </p:spTree>
    <p:extLst>
      <p:ext uri="{BB962C8B-B14F-4D97-AF65-F5344CB8AC3E}">
        <p14:creationId xmlns:p14="http://schemas.microsoft.com/office/powerpoint/2010/main" val="30589271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xmlns=""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xmlns=""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Il est important de personnaliser et de mettre à jour la NSCA afin de </a:t>
            </a:r>
            <a:r>
              <a:rPr lang="fr-FR" b="0" i="0" u="none" baseline="0" dirty="0" smtClean="0"/>
              <a:t>l’adapter </a:t>
            </a:r>
            <a:r>
              <a:rPr lang="fr-FR" b="0" i="0" u="none" baseline="0" dirty="0"/>
              <a:t>aux besoins du pays. Toutefois, mettre à jour le code peut </a:t>
            </a:r>
            <a:r>
              <a:rPr lang="fr-FR" b="0" i="0" u="none" baseline="0" dirty="0" smtClean="0"/>
              <a:t>s’avérer </a:t>
            </a:r>
            <a:r>
              <a:rPr lang="fr-FR" b="0" i="0" u="none" baseline="0" dirty="0"/>
              <a:t>chronophage et il convient </a:t>
            </a:r>
            <a:r>
              <a:rPr lang="fr-FR" b="0" i="0" u="none" baseline="0" dirty="0" smtClean="0"/>
              <a:t>d’en </a:t>
            </a:r>
            <a:r>
              <a:rPr lang="fr-FR" b="0" i="0" u="none" baseline="0" dirty="0"/>
              <a:t>tenir compte dans le calendrier. Nous recommandons de limiter au maximum les modifications apportées au code </a:t>
            </a:r>
            <a:r>
              <a:rPr lang="fr-FR" b="0" i="0" u="none" baseline="0" dirty="0" err="1"/>
              <a:t>SurveyCTO</a:t>
            </a:r>
            <a:r>
              <a:rPr lang="fr-FR" b="0" i="0" u="none" baseline="0" dirty="0"/>
              <a:t>. </a:t>
            </a:r>
            <a:endParaRPr lang="fr-FR" altLang="en-US" dirty="0"/>
          </a:p>
        </p:txBody>
      </p:sp>
      <p:sp>
        <p:nvSpPr>
          <p:cNvPr id="117764" name="Slide Number Placeholder 3">
            <a:extLst>
              <a:ext uri="{FF2B5EF4-FFF2-40B4-BE49-F238E27FC236}">
                <a16:creationId xmlns:a16="http://schemas.microsoft.com/office/drawing/2014/main" xmlns=""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2907B029-51A8-4F19-86FD-D0434D09A34B}" type="slidenum">
              <a:rPr sz="1200">
                <a:latin typeface="Times" charset="0"/>
              </a:rPr>
              <a:pPr>
                <a:defRPr/>
              </a:pPr>
              <a:t>11</a:t>
            </a:fld>
            <a:endParaRPr lang="fr-FR" altLang="en-US" sz="1200" dirty="0">
              <a:latin typeface="Times" charset="0"/>
            </a:endParaRPr>
          </a:p>
        </p:txBody>
      </p:sp>
    </p:spTree>
    <p:extLst>
      <p:ext uri="{BB962C8B-B14F-4D97-AF65-F5344CB8AC3E}">
        <p14:creationId xmlns:p14="http://schemas.microsoft.com/office/powerpoint/2010/main" val="117028522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Slide Image Placeholder 1">
            <a:extLst>
              <a:ext uri="{FF2B5EF4-FFF2-40B4-BE49-F238E27FC236}">
                <a16:creationId xmlns:a16="http://schemas.microsoft.com/office/drawing/2014/main" xmlns="" id="{3BBE70F7-5527-4A01-8374-8073CDA875A9}"/>
              </a:ext>
            </a:extLst>
          </p:cNvPr>
          <p:cNvSpPr>
            <a:spLocks noGrp="1" noRot="1" noChangeAspect="1" noChangeArrowheads="1" noTextEdit="1"/>
          </p:cNvSpPr>
          <p:nvPr>
            <p:ph type="sldImg"/>
          </p:nvPr>
        </p:nvSpPr>
        <p:spPr>
          <a:ln/>
        </p:spPr>
      </p:sp>
      <p:sp>
        <p:nvSpPr>
          <p:cNvPr id="121859" name="Notes Placeholder 2">
            <a:extLst>
              <a:ext uri="{FF2B5EF4-FFF2-40B4-BE49-F238E27FC236}">
                <a16:creationId xmlns:a16="http://schemas.microsoft.com/office/drawing/2014/main" xmlns="" id="{946C02AE-1512-4119-9471-C2F1788D88DE}"/>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121860" name="Slide Number Placeholder 3">
            <a:extLst>
              <a:ext uri="{FF2B5EF4-FFF2-40B4-BE49-F238E27FC236}">
                <a16:creationId xmlns:a16="http://schemas.microsoft.com/office/drawing/2014/main" xmlns="" id="{433C6063-F737-4976-AA23-2C15F2EEF7A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9446179F-47F2-4CCC-9EA8-968E96815295}" type="slidenum">
              <a:rPr sz="1200">
                <a:latin typeface="Times" charset="0"/>
              </a:rPr>
              <a:pPr>
                <a:defRPr/>
              </a:pPr>
              <a:t>12</a:t>
            </a:fld>
            <a:endParaRPr lang="fr-FR" altLang="en-US" sz="1200" dirty="0">
              <a:latin typeface="Times" charset="0"/>
            </a:endParaRPr>
          </a:p>
        </p:txBody>
      </p:sp>
    </p:spTree>
    <p:extLst>
      <p:ext uri="{BB962C8B-B14F-4D97-AF65-F5344CB8AC3E}">
        <p14:creationId xmlns:p14="http://schemas.microsoft.com/office/powerpoint/2010/main" val="40720691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906" name="Slide Image Placeholder 1">
            <a:extLst>
              <a:ext uri="{FF2B5EF4-FFF2-40B4-BE49-F238E27FC236}">
                <a16:creationId xmlns:a16="http://schemas.microsoft.com/office/drawing/2014/main" xmlns="" id="{0BB8EA17-ED3F-4882-9785-DA2A6E7B0894}"/>
              </a:ext>
            </a:extLst>
          </p:cNvPr>
          <p:cNvSpPr>
            <a:spLocks noGrp="1" noRot="1" noChangeAspect="1" noChangeArrowheads="1" noTextEdit="1"/>
          </p:cNvSpPr>
          <p:nvPr>
            <p:ph type="sldImg"/>
          </p:nvPr>
        </p:nvSpPr>
        <p:spPr>
          <a:ln/>
        </p:spPr>
      </p:sp>
      <p:sp>
        <p:nvSpPr>
          <p:cNvPr id="123907" name="Notes Placeholder 2">
            <a:extLst>
              <a:ext uri="{FF2B5EF4-FFF2-40B4-BE49-F238E27FC236}">
                <a16:creationId xmlns:a16="http://schemas.microsoft.com/office/drawing/2014/main" xmlns="" id="{E89861FE-40AC-4A30-BC10-FEE19091BCF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Ces suggestions ont pour objet de garantir une utilisation de </a:t>
            </a:r>
            <a:r>
              <a:rPr lang="fr-FR" b="0" i="0" u="none" baseline="0" dirty="0" smtClean="0"/>
              <a:t>l’outil </a:t>
            </a:r>
            <a:r>
              <a:rPr lang="fr-FR" b="0" i="0" u="none" baseline="0" dirty="0"/>
              <a:t>conforme à </a:t>
            </a:r>
            <a:r>
              <a:rPr lang="fr-FR" b="0" i="0" u="none" baseline="0" dirty="0" smtClean="0"/>
              <a:t>l’utilisation </a:t>
            </a:r>
            <a:r>
              <a:rPr lang="fr-FR" b="0" i="0" u="none" baseline="0" dirty="0"/>
              <a:t>décrite dans la documentation. </a:t>
            </a:r>
            <a:r>
              <a:rPr lang="fr-FR" b="0" i="0" u="none" baseline="0" dirty="0" smtClean="0"/>
              <a:t>L’enquête </a:t>
            </a:r>
            <a:r>
              <a:rPr lang="fr-FR" b="0" i="0" u="none" baseline="0" dirty="0"/>
              <a:t>CMM a été conçue pour que son score soit calculé sur la base de la totalité des questions définies. </a:t>
            </a:r>
            <a:endParaRPr lang="fr-FR" altLang="en-US" dirty="0"/>
          </a:p>
        </p:txBody>
      </p:sp>
      <p:sp>
        <p:nvSpPr>
          <p:cNvPr id="123908" name="Slide Number Placeholder 3">
            <a:extLst>
              <a:ext uri="{FF2B5EF4-FFF2-40B4-BE49-F238E27FC236}">
                <a16:creationId xmlns:a16="http://schemas.microsoft.com/office/drawing/2014/main" xmlns="" id="{7BB9A6BF-4A47-49EB-A0A5-871402F05D5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56232F0C-980A-48AC-99E4-CA12FF60E8DC}" type="slidenum">
              <a:rPr sz="1200">
                <a:latin typeface="Times" charset="0"/>
              </a:rPr>
              <a:pPr>
                <a:defRPr/>
              </a:pPr>
              <a:t>13</a:t>
            </a:fld>
            <a:endParaRPr lang="fr-FR" altLang="en-US" sz="1200" dirty="0">
              <a:latin typeface="Times" charset="0"/>
            </a:endParaRPr>
          </a:p>
        </p:txBody>
      </p:sp>
    </p:spTree>
    <p:extLst>
      <p:ext uri="{BB962C8B-B14F-4D97-AF65-F5344CB8AC3E}">
        <p14:creationId xmlns:p14="http://schemas.microsoft.com/office/powerpoint/2010/main" val="2007246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Définir </a:t>
            </a:r>
            <a:r>
              <a:rPr lang="fr-FR" b="0" i="0" u="none" baseline="0" dirty="0" smtClean="0"/>
              <a:t>l’étendue </a:t>
            </a:r>
            <a:r>
              <a:rPr lang="fr-FR" b="0" i="0" u="none" baseline="0" dirty="0"/>
              <a:t>des travaux consiste à organiser les variables qui détermineront la façon dont </a:t>
            </a:r>
            <a:r>
              <a:rPr lang="fr-FR" b="0" i="0" u="none" baseline="0" dirty="0" smtClean="0"/>
              <a:t>l’évaluation </a:t>
            </a:r>
            <a:r>
              <a:rPr lang="fr-FR" b="0" i="0" u="none" baseline="0" dirty="0"/>
              <a:t>sera personnalisée.</a:t>
            </a:r>
            <a:endParaRPr lang="fr-FR" dirty="0"/>
          </a:p>
        </p:txBody>
      </p:sp>
      <p:sp>
        <p:nvSpPr>
          <p:cNvPr id="4" name="Slide Number Placeholder 3"/>
          <p:cNvSpPr>
            <a:spLocks noGrp="1"/>
          </p:cNvSpPr>
          <p:nvPr>
            <p:ph type="sldNum" sz="quarter" idx="10"/>
          </p:nvPr>
        </p:nvSpPr>
        <p:spPr/>
        <p:txBody>
          <a:bodyPr/>
          <a:lstStyle/>
          <a:p>
            <a:pPr algn="l" rtl="0"/>
            <a:fld id="{824A558B-E4E9-A94A-B9C1-029E46A76ABA}" type="slidenum">
              <a:rPr/>
              <a:t>2</a:t>
            </a:fld>
            <a:endParaRPr lang="fr-FR" dirty="0"/>
          </a:p>
        </p:txBody>
      </p:sp>
    </p:spTree>
    <p:extLst>
      <p:ext uri="{BB962C8B-B14F-4D97-AF65-F5344CB8AC3E}">
        <p14:creationId xmlns:p14="http://schemas.microsoft.com/office/powerpoint/2010/main" val="94089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Il est primordial de définir les objectifs et la finalité de </a:t>
            </a:r>
            <a:r>
              <a:rPr lang="fr-FR" b="0" i="0" u="none" baseline="0" dirty="0" smtClean="0"/>
              <a:t>l’étendue </a:t>
            </a:r>
            <a:r>
              <a:rPr lang="fr-FR" b="0" i="0" u="none" baseline="0" dirty="0"/>
              <a:t>des travaux. Les critères détaillés dans cette diapositive permettent de définir </a:t>
            </a:r>
            <a:r>
              <a:rPr lang="fr-FR" b="0" i="0" u="none" baseline="0" dirty="0" smtClean="0"/>
              <a:t>l’étendue </a:t>
            </a:r>
            <a:r>
              <a:rPr lang="fr-FR" b="0" i="0" u="none" baseline="0" dirty="0"/>
              <a:t>finale de </a:t>
            </a:r>
            <a:r>
              <a:rPr lang="fr-FR" b="0" i="0" u="none" baseline="0" dirty="0" smtClean="0"/>
              <a:t>l’évaluation</a:t>
            </a:r>
            <a:r>
              <a:rPr lang="fr-FR" b="0" i="0" u="none" baseline="0" dirty="0"/>
              <a:t>. Certains facteurs tels que le budget, les ressources humaines et les délais peuvent jouer un rôle dans la définition de </a:t>
            </a:r>
            <a:r>
              <a:rPr lang="fr-FR" b="0" i="0" u="none" baseline="0" dirty="0" smtClean="0"/>
              <a:t>l’étendue </a:t>
            </a:r>
            <a:r>
              <a:rPr lang="fr-FR" b="0" i="0" u="none" baseline="0" dirty="0"/>
              <a:t>des travaux, des objectifs et de la finalité de </a:t>
            </a:r>
            <a:r>
              <a:rPr lang="fr-FR" b="0" i="0" u="none" baseline="0" dirty="0" smtClean="0"/>
              <a:t>l’évaluation</a:t>
            </a:r>
            <a:r>
              <a:rPr lang="fr-FR" b="0" i="0" u="none" baseline="0" dirty="0"/>
              <a:t>. </a:t>
            </a:r>
            <a:endParaRPr lang="fr-FR" dirty="0"/>
          </a:p>
        </p:txBody>
      </p:sp>
      <p:sp>
        <p:nvSpPr>
          <p:cNvPr id="4" name="Slide Number Placeholder 3"/>
          <p:cNvSpPr>
            <a:spLocks noGrp="1"/>
          </p:cNvSpPr>
          <p:nvPr>
            <p:ph type="sldNum" sz="quarter" idx="10"/>
          </p:nvPr>
        </p:nvSpPr>
        <p:spPr/>
        <p:txBody>
          <a:bodyPr/>
          <a:lstStyle/>
          <a:p>
            <a:pPr algn="l" rtl="0"/>
            <a:fld id="{824A558B-E4E9-A94A-B9C1-029E46A76ABA}" type="slidenum">
              <a:rPr/>
              <a:t>3</a:t>
            </a:fld>
            <a:endParaRPr lang="fr-FR" dirty="0"/>
          </a:p>
        </p:txBody>
      </p:sp>
    </p:spTree>
    <p:extLst>
      <p:ext uri="{BB962C8B-B14F-4D97-AF65-F5344CB8AC3E}">
        <p14:creationId xmlns:p14="http://schemas.microsoft.com/office/powerpoint/2010/main" val="7818218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666" name="Slide Image Placeholder 1">
            <a:extLst>
              <a:ext uri="{FF2B5EF4-FFF2-40B4-BE49-F238E27FC236}">
                <a16:creationId xmlns:a16="http://schemas.microsoft.com/office/drawing/2014/main" xmlns="" id="{4B082A50-F41E-459B-9148-087332C76BF4}"/>
              </a:ext>
            </a:extLst>
          </p:cNvPr>
          <p:cNvSpPr>
            <a:spLocks noGrp="1" noRot="1" noChangeAspect="1" noChangeArrowheads="1" noTextEdit="1"/>
          </p:cNvSpPr>
          <p:nvPr>
            <p:ph type="sldImg"/>
          </p:nvPr>
        </p:nvSpPr>
        <p:spPr>
          <a:ln/>
        </p:spPr>
      </p:sp>
      <p:sp>
        <p:nvSpPr>
          <p:cNvPr id="113667" name="Notes Placeholder 2">
            <a:extLst>
              <a:ext uri="{FF2B5EF4-FFF2-40B4-BE49-F238E27FC236}">
                <a16:creationId xmlns:a16="http://schemas.microsoft.com/office/drawing/2014/main" xmlns="" id="{AD70CDDB-3DDA-41E6-95AB-92976FB67B5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Variables de définition de </a:t>
            </a:r>
            <a:r>
              <a:rPr lang="fr-FR" b="0" i="0" u="none" baseline="0" dirty="0" smtClean="0"/>
              <a:t>l’étendue </a:t>
            </a:r>
            <a:r>
              <a:rPr lang="fr-FR" b="0" i="0" u="none" baseline="0" dirty="0"/>
              <a:t>des travaux pouvant être utilisées dans votre processus de planification. Lors de </a:t>
            </a:r>
            <a:r>
              <a:rPr lang="fr-FR" b="0" i="0" u="none" baseline="0" dirty="0" smtClean="0"/>
              <a:t>l’étude </a:t>
            </a:r>
            <a:r>
              <a:rPr lang="fr-FR" b="0" i="0" u="none" baseline="0" dirty="0"/>
              <a:t>documentaire, </a:t>
            </a:r>
            <a:r>
              <a:rPr lang="fr-FR" b="0" i="0" u="none" baseline="0" dirty="0" smtClean="0"/>
              <a:t>l’examen d’évaluations </a:t>
            </a:r>
            <a:r>
              <a:rPr lang="fr-FR" b="0" i="0" u="none" baseline="0" dirty="0"/>
              <a:t>précédentes peut vous aider à définir </a:t>
            </a:r>
            <a:r>
              <a:rPr lang="fr-FR" b="0" i="0" u="none" baseline="0" dirty="0" smtClean="0"/>
              <a:t>l’étendue </a:t>
            </a:r>
            <a:r>
              <a:rPr lang="fr-FR" b="0" i="0" u="none" baseline="0" dirty="0"/>
              <a:t>des travaux de </a:t>
            </a:r>
            <a:r>
              <a:rPr lang="fr-FR" b="0" i="0" u="none" baseline="0" dirty="0" smtClean="0"/>
              <a:t>l’évaluation </a:t>
            </a:r>
            <a:r>
              <a:rPr lang="fr-FR" b="0" i="0" u="none" baseline="0" dirty="0"/>
              <a:t>en cours de planification. </a:t>
            </a:r>
            <a:r>
              <a:rPr lang="fr-FR" sz="1200" b="0" i="0" u="none" kern="1200" baseline="0" dirty="0">
                <a:solidFill>
                  <a:schemeClr val="tx1"/>
                </a:solidFill>
                <a:effectLst/>
                <a:latin typeface="+mn-lt"/>
                <a:ea typeface="+mn-ea"/>
                <a:cs typeface="+mn-cs"/>
              </a:rPr>
              <a:t>Les facteurs susceptibles </a:t>
            </a:r>
            <a:r>
              <a:rPr lang="fr-FR" sz="1200" b="0" i="0" u="none" kern="1200" baseline="0" dirty="0" smtClean="0">
                <a:solidFill>
                  <a:schemeClr val="tx1"/>
                </a:solidFill>
                <a:effectLst/>
                <a:latin typeface="+mn-lt"/>
                <a:ea typeface="+mn-ea"/>
                <a:cs typeface="+mn-cs"/>
              </a:rPr>
              <a:t>d’avoir </a:t>
            </a:r>
            <a:r>
              <a:rPr lang="fr-FR" sz="1200" b="0" i="0" u="none" kern="1200" baseline="0" dirty="0">
                <a:solidFill>
                  <a:schemeClr val="tx1"/>
                </a:solidFill>
                <a:effectLst/>
                <a:latin typeface="+mn-lt"/>
                <a:ea typeface="+mn-ea"/>
                <a:cs typeface="+mn-cs"/>
              </a:rPr>
              <a:t>une incidence sur </a:t>
            </a:r>
            <a:r>
              <a:rPr lang="fr-FR" sz="1200" b="0" i="0" u="none" kern="1200" baseline="0" dirty="0" smtClean="0">
                <a:solidFill>
                  <a:schemeClr val="tx1"/>
                </a:solidFill>
                <a:effectLst/>
                <a:latin typeface="+mn-lt"/>
                <a:ea typeface="+mn-ea"/>
                <a:cs typeface="+mn-cs"/>
              </a:rPr>
              <a:t>l’étendue </a:t>
            </a:r>
            <a:r>
              <a:rPr lang="fr-FR" sz="1200" b="0" i="0" u="none" kern="1200" baseline="0" dirty="0">
                <a:solidFill>
                  <a:schemeClr val="tx1"/>
                </a:solidFill>
                <a:effectLst/>
                <a:latin typeface="+mn-lt"/>
                <a:ea typeface="+mn-ea"/>
                <a:cs typeface="+mn-cs"/>
              </a:rPr>
              <a:t>des travaux sont les ressources humaines, les délais et le budget disponible.</a:t>
            </a:r>
            <a:endParaRPr lang="fr-FR" altLang="en-US" dirty="0"/>
          </a:p>
        </p:txBody>
      </p:sp>
      <p:sp>
        <p:nvSpPr>
          <p:cNvPr id="113668" name="Slide Number Placeholder 3">
            <a:extLst>
              <a:ext uri="{FF2B5EF4-FFF2-40B4-BE49-F238E27FC236}">
                <a16:creationId xmlns:a16="http://schemas.microsoft.com/office/drawing/2014/main" xmlns="" id="{F957CFA2-D11A-4E5F-9CB0-BF7F7515D99B}"/>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11FBB5AE-681E-442A-B6F6-2514E3D1DC55}" type="slidenum">
              <a:rPr sz="1200">
                <a:latin typeface="Times" charset="0"/>
              </a:rPr>
              <a:pPr>
                <a:defRPr/>
              </a:pPr>
              <a:t>4</a:t>
            </a:fld>
            <a:endParaRPr lang="fr-FR" altLang="en-US" sz="1200" dirty="0">
              <a:latin typeface="Times" charset="0"/>
            </a:endParaRPr>
          </a:p>
        </p:txBody>
      </p:sp>
    </p:spTree>
    <p:extLst>
      <p:ext uri="{BB962C8B-B14F-4D97-AF65-F5344CB8AC3E}">
        <p14:creationId xmlns:p14="http://schemas.microsoft.com/office/powerpoint/2010/main" val="32013932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4" name="Slide Image Placeholder 1">
            <a:extLst>
              <a:ext uri="{FF2B5EF4-FFF2-40B4-BE49-F238E27FC236}">
                <a16:creationId xmlns:a16="http://schemas.microsoft.com/office/drawing/2014/main" xmlns="" id="{0E94F2A4-20F6-46A1-B44B-0B35BA161F70}"/>
              </a:ext>
            </a:extLst>
          </p:cNvPr>
          <p:cNvSpPr>
            <a:spLocks noGrp="1" noRot="1" noChangeAspect="1" noChangeArrowheads="1" noTextEdit="1"/>
          </p:cNvSpPr>
          <p:nvPr>
            <p:ph type="sldImg"/>
          </p:nvPr>
        </p:nvSpPr>
        <p:spPr>
          <a:ln/>
        </p:spPr>
      </p:sp>
      <p:sp>
        <p:nvSpPr>
          <p:cNvPr id="115715" name="Notes Placeholder 2">
            <a:extLst>
              <a:ext uri="{FF2B5EF4-FFF2-40B4-BE49-F238E27FC236}">
                <a16:creationId xmlns:a16="http://schemas.microsoft.com/office/drawing/2014/main" xmlns="" id="{F45F62A3-A283-42C4-971C-2460949FC0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115716" name="Slide Number Placeholder 3">
            <a:extLst>
              <a:ext uri="{FF2B5EF4-FFF2-40B4-BE49-F238E27FC236}">
                <a16:creationId xmlns:a16="http://schemas.microsoft.com/office/drawing/2014/main" xmlns="" id="{876E7D8B-B4C3-4C6D-9F67-925EF9BBFD6A}"/>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DBE75F34-FF07-4907-9C24-415A9BB78120}" type="slidenum">
              <a:rPr sz="1200">
                <a:latin typeface="Times" charset="0"/>
              </a:rPr>
              <a:pPr>
                <a:defRPr/>
              </a:pPr>
              <a:t>5</a:t>
            </a:fld>
            <a:endParaRPr lang="fr-FR" altLang="en-US" sz="1200" dirty="0">
              <a:latin typeface="Times" charset="0"/>
            </a:endParaRPr>
          </a:p>
        </p:txBody>
      </p:sp>
    </p:spTree>
    <p:extLst>
      <p:ext uri="{BB962C8B-B14F-4D97-AF65-F5344CB8AC3E}">
        <p14:creationId xmlns:p14="http://schemas.microsoft.com/office/powerpoint/2010/main" val="175741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xmlns=""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xmlns=""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117764" name="Slide Number Placeholder 3">
            <a:extLst>
              <a:ext uri="{FF2B5EF4-FFF2-40B4-BE49-F238E27FC236}">
                <a16:creationId xmlns:a16="http://schemas.microsoft.com/office/drawing/2014/main" xmlns=""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2907B029-51A8-4F19-86FD-D0434D09A34B}" type="slidenum">
              <a:rPr sz="1200">
                <a:latin typeface="Times" charset="0"/>
              </a:rPr>
              <a:pPr>
                <a:defRPr/>
              </a:pPr>
              <a:t>6</a:t>
            </a:fld>
            <a:endParaRPr lang="fr-FR" altLang="en-US" sz="1200" dirty="0">
              <a:latin typeface="Times" charset="0"/>
            </a:endParaRPr>
          </a:p>
        </p:txBody>
      </p:sp>
    </p:spTree>
    <p:extLst>
      <p:ext uri="{BB962C8B-B14F-4D97-AF65-F5344CB8AC3E}">
        <p14:creationId xmlns:p14="http://schemas.microsoft.com/office/powerpoint/2010/main" val="11487557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xmlns=""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xmlns=""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En réfléchissant à </a:t>
            </a:r>
            <a:r>
              <a:rPr lang="fr-FR" b="0" i="0" u="none" baseline="0" dirty="0" smtClean="0"/>
              <a:t>l’incidence </a:t>
            </a:r>
            <a:r>
              <a:rPr lang="fr-FR" b="0" i="0" u="none" baseline="0" dirty="0"/>
              <a:t>des éléments de définition de </a:t>
            </a:r>
            <a:r>
              <a:rPr lang="fr-FR" b="0" i="0" u="none" baseline="0" dirty="0" smtClean="0"/>
              <a:t>l’étendue </a:t>
            </a:r>
            <a:r>
              <a:rPr lang="fr-FR" b="0" i="0" u="none" baseline="0" dirty="0"/>
              <a:t>des travaux, imaginez de façon réaliste le déroulement de la mise en œuvre. Par exemple, certains établissements de niveau central peuvent prendre plus de temps que des établissements de niveau inférieur ; ce type de détail doit être spécifié par les parties prenantes locales. Il </a:t>
            </a:r>
            <a:r>
              <a:rPr lang="fr-FR" b="0" i="0" u="none" baseline="0" dirty="0" smtClean="0"/>
              <a:t>n’existe </a:t>
            </a:r>
            <a:r>
              <a:rPr lang="fr-FR" b="0" i="0" u="none" baseline="0" dirty="0"/>
              <a:t>pas de bonne ou de mauvaise méthode pour définir </a:t>
            </a:r>
            <a:r>
              <a:rPr lang="fr-FR" b="0" i="0" u="none" baseline="0" dirty="0" smtClean="0"/>
              <a:t>l’étendue </a:t>
            </a:r>
            <a:r>
              <a:rPr lang="fr-FR" b="0" i="0" u="none" baseline="0" dirty="0"/>
              <a:t>des travaux de </a:t>
            </a:r>
            <a:r>
              <a:rPr lang="fr-FR" b="0" i="0" u="none" baseline="0" dirty="0" smtClean="0"/>
              <a:t>l’évaluation </a:t>
            </a:r>
            <a:r>
              <a:rPr lang="fr-FR" b="0" i="0" u="none" baseline="0" dirty="0"/>
              <a:t>en fonction de votre budget.</a:t>
            </a:r>
            <a:endParaRPr lang="fr-FR" altLang="en-US" dirty="0"/>
          </a:p>
        </p:txBody>
      </p:sp>
      <p:sp>
        <p:nvSpPr>
          <p:cNvPr id="117764" name="Slide Number Placeholder 3">
            <a:extLst>
              <a:ext uri="{FF2B5EF4-FFF2-40B4-BE49-F238E27FC236}">
                <a16:creationId xmlns:a16="http://schemas.microsoft.com/office/drawing/2014/main" xmlns=""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2907B029-51A8-4F19-86FD-D0434D09A34B}" type="slidenum">
              <a:rPr sz="1200">
                <a:latin typeface="Times" charset="0"/>
              </a:rPr>
              <a:pPr>
                <a:defRPr/>
              </a:pPr>
              <a:t>7</a:t>
            </a:fld>
            <a:endParaRPr lang="fr-FR" altLang="en-US" sz="1200" dirty="0">
              <a:latin typeface="Times" charset="0"/>
            </a:endParaRPr>
          </a:p>
        </p:txBody>
      </p:sp>
    </p:spTree>
    <p:extLst>
      <p:ext uri="{BB962C8B-B14F-4D97-AF65-F5344CB8AC3E}">
        <p14:creationId xmlns:p14="http://schemas.microsoft.com/office/powerpoint/2010/main" val="409968974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xmlns=""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xmlns=""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u="none" kern="1200" baseline="0" dirty="0">
                <a:solidFill>
                  <a:schemeClr val="tx1"/>
                </a:solidFill>
                <a:effectLst/>
                <a:latin typeface="+mn-lt"/>
                <a:ea typeface="+mn-ea"/>
                <a:cs typeface="+mn-cs"/>
              </a:rPr>
              <a:t>Le nombre total de collecteurs de données dépend de </a:t>
            </a:r>
            <a:r>
              <a:rPr lang="fr-FR" sz="1200" b="0" i="0" u="none" kern="1200" baseline="0" dirty="0" smtClean="0">
                <a:solidFill>
                  <a:schemeClr val="tx1"/>
                </a:solidFill>
                <a:effectLst/>
                <a:latin typeface="+mn-lt"/>
                <a:ea typeface="+mn-ea"/>
                <a:cs typeface="+mn-cs"/>
              </a:rPr>
              <a:t>l’étendu </a:t>
            </a:r>
            <a:r>
              <a:rPr lang="fr-FR" sz="1200" b="0" i="0" u="none" kern="1200" baseline="0" dirty="0">
                <a:solidFill>
                  <a:schemeClr val="tx1"/>
                </a:solidFill>
                <a:effectLst/>
                <a:latin typeface="+mn-lt"/>
                <a:ea typeface="+mn-ea"/>
                <a:cs typeface="+mn-cs"/>
              </a:rPr>
              <a:t>des travaux de </a:t>
            </a:r>
            <a:r>
              <a:rPr lang="fr-FR" sz="1200" b="0" i="0" u="none" kern="1200" baseline="0" dirty="0" smtClean="0">
                <a:solidFill>
                  <a:schemeClr val="tx1"/>
                </a:solidFill>
                <a:effectLst/>
                <a:latin typeface="+mn-lt"/>
                <a:ea typeface="+mn-ea"/>
                <a:cs typeface="+mn-cs"/>
              </a:rPr>
              <a:t>l’évaluation</a:t>
            </a:r>
            <a:r>
              <a:rPr lang="fr-FR" sz="1200" b="0" i="0" u="none" kern="1200" baseline="0" dirty="0">
                <a:solidFill>
                  <a:schemeClr val="tx1"/>
                </a:solidFill>
                <a:effectLst/>
                <a:latin typeface="+mn-lt"/>
                <a:ea typeface="+mn-ea"/>
                <a:cs typeface="+mn-cs"/>
              </a:rPr>
              <a:t>, des délais impartis, du volume de données collectées, de la taille de </a:t>
            </a:r>
            <a:r>
              <a:rPr lang="fr-FR" sz="1200" b="0" i="0" u="none" kern="1200" baseline="0" dirty="0" smtClean="0">
                <a:solidFill>
                  <a:schemeClr val="tx1"/>
                </a:solidFill>
                <a:effectLst/>
                <a:latin typeface="+mn-lt"/>
                <a:ea typeface="+mn-ea"/>
                <a:cs typeface="+mn-cs"/>
              </a:rPr>
              <a:t>l’échantillon </a:t>
            </a:r>
            <a:r>
              <a:rPr lang="fr-FR" sz="1200" b="0" i="0" u="none" kern="1200" baseline="0" dirty="0">
                <a:solidFill>
                  <a:schemeClr val="tx1"/>
                </a:solidFill>
                <a:effectLst/>
                <a:latin typeface="+mn-lt"/>
                <a:ea typeface="+mn-ea"/>
                <a:cs typeface="+mn-cs"/>
              </a:rPr>
              <a:t>et de la capacité en matière de RH. </a:t>
            </a:r>
          </a:p>
          <a:p>
            <a:endParaRPr lang="fr-FR" altLang="en-US" dirty="0"/>
          </a:p>
        </p:txBody>
      </p:sp>
      <p:sp>
        <p:nvSpPr>
          <p:cNvPr id="117764" name="Slide Number Placeholder 3">
            <a:extLst>
              <a:ext uri="{FF2B5EF4-FFF2-40B4-BE49-F238E27FC236}">
                <a16:creationId xmlns:a16="http://schemas.microsoft.com/office/drawing/2014/main" xmlns=""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2907B029-51A8-4F19-86FD-D0434D09A34B}" type="slidenum">
              <a:rPr sz="1200">
                <a:latin typeface="Times" charset="0"/>
              </a:rPr>
              <a:pPr>
                <a:defRPr/>
              </a:pPr>
              <a:t>8</a:t>
            </a:fld>
            <a:endParaRPr lang="fr-FR" altLang="en-US" sz="1200" dirty="0">
              <a:latin typeface="Times" charset="0"/>
            </a:endParaRPr>
          </a:p>
        </p:txBody>
      </p:sp>
    </p:spTree>
    <p:extLst>
      <p:ext uri="{BB962C8B-B14F-4D97-AF65-F5344CB8AC3E}">
        <p14:creationId xmlns:p14="http://schemas.microsoft.com/office/powerpoint/2010/main" val="18202445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7762" name="Slide Image Placeholder 1">
            <a:extLst>
              <a:ext uri="{FF2B5EF4-FFF2-40B4-BE49-F238E27FC236}">
                <a16:creationId xmlns:a16="http://schemas.microsoft.com/office/drawing/2014/main" xmlns="" id="{DA9EDD42-04F3-47B1-97FD-D7752A2642DD}"/>
              </a:ext>
            </a:extLst>
          </p:cNvPr>
          <p:cNvSpPr>
            <a:spLocks noGrp="1" noRot="1" noChangeAspect="1" noChangeArrowheads="1" noTextEdit="1"/>
          </p:cNvSpPr>
          <p:nvPr>
            <p:ph type="sldImg"/>
          </p:nvPr>
        </p:nvSpPr>
        <p:spPr>
          <a:ln/>
        </p:spPr>
      </p:sp>
      <p:sp>
        <p:nvSpPr>
          <p:cNvPr id="117763" name="Notes Placeholder 2">
            <a:extLst>
              <a:ext uri="{FF2B5EF4-FFF2-40B4-BE49-F238E27FC236}">
                <a16:creationId xmlns:a16="http://schemas.microsoft.com/office/drawing/2014/main" xmlns="" id="{812E6FE2-E45B-4FE1-9243-47E4097A69C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sz="1200" b="0" i="0" u="none" kern="1200" baseline="0" dirty="0">
                <a:solidFill>
                  <a:schemeClr val="tx1"/>
                </a:solidFill>
                <a:effectLst/>
                <a:latin typeface="+mn-lt"/>
                <a:ea typeface="+mn-ea"/>
                <a:cs typeface="+mn-cs"/>
              </a:rPr>
              <a:t>Bien que les responsables de la mise en œuvre de </a:t>
            </a:r>
            <a:r>
              <a:rPr lang="fr-FR" sz="1200" b="0" i="0" u="none" kern="1200" baseline="0" dirty="0" smtClean="0">
                <a:solidFill>
                  <a:schemeClr val="tx1"/>
                </a:solidFill>
                <a:effectLst/>
                <a:latin typeface="+mn-lt"/>
                <a:ea typeface="+mn-ea"/>
                <a:cs typeface="+mn-cs"/>
              </a:rPr>
              <a:t>l’évaluation </a:t>
            </a:r>
            <a:r>
              <a:rPr lang="fr-FR" sz="1200" b="0" i="0" u="none" kern="1200" baseline="0" dirty="0">
                <a:solidFill>
                  <a:schemeClr val="tx1"/>
                </a:solidFill>
                <a:effectLst/>
                <a:latin typeface="+mn-lt"/>
                <a:ea typeface="+mn-ea"/>
                <a:cs typeface="+mn-cs"/>
              </a:rPr>
              <a:t>puissent inclure autant de produits traceurs </a:t>
            </a:r>
            <a:r>
              <a:rPr lang="fr-FR" sz="1200" b="0" i="0" u="none" kern="1200" baseline="0" dirty="0" smtClean="0">
                <a:solidFill>
                  <a:schemeClr val="tx1"/>
                </a:solidFill>
                <a:effectLst/>
                <a:latin typeface="+mn-lt"/>
                <a:ea typeface="+mn-ea"/>
                <a:cs typeface="+mn-cs"/>
              </a:rPr>
              <a:t>qu’ils </a:t>
            </a:r>
            <a:r>
              <a:rPr lang="fr-FR" sz="1200" b="0" i="0" u="none" kern="1200" baseline="0" dirty="0">
                <a:solidFill>
                  <a:schemeClr val="tx1"/>
                </a:solidFill>
                <a:effectLst/>
                <a:latin typeface="+mn-lt"/>
                <a:ea typeface="+mn-ea"/>
                <a:cs typeface="+mn-cs"/>
              </a:rPr>
              <a:t>le souhaitent, ils doivent garder à </a:t>
            </a:r>
            <a:r>
              <a:rPr lang="fr-FR" sz="1200" b="0" i="0" u="none" kern="1200" baseline="0" dirty="0" smtClean="0">
                <a:solidFill>
                  <a:schemeClr val="tx1"/>
                </a:solidFill>
                <a:effectLst/>
                <a:latin typeface="+mn-lt"/>
                <a:ea typeface="+mn-ea"/>
                <a:cs typeface="+mn-cs"/>
              </a:rPr>
              <a:t>l’esprit qu’au-delà </a:t>
            </a:r>
            <a:r>
              <a:rPr lang="fr-FR" sz="1200" b="0" i="0" u="none" kern="1200" baseline="0" dirty="0">
                <a:solidFill>
                  <a:schemeClr val="tx1"/>
                </a:solidFill>
                <a:effectLst/>
                <a:latin typeface="+mn-lt"/>
                <a:ea typeface="+mn-ea"/>
                <a:cs typeface="+mn-cs"/>
              </a:rPr>
              <a:t>de 11 ou 12, la collecte des données sera ralentie ce qui aura une incidence sur la capacité de </a:t>
            </a:r>
            <a:r>
              <a:rPr lang="fr-FR" sz="1200" b="0" i="0" u="none" kern="1200" baseline="0" dirty="0" smtClean="0">
                <a:solidFill>
                  <a:schemeClr val="tx1"/>
                </a:solidFill>
                <a:effectLst/>
                <a:latin typeface="+mn-lt"/>
                <a:ea typeface="+mn-ea"/>
                <a:cs typeface="+mn-cs"/>
              </a:rPr>
              <a:t>l’équipe </a:t>
            </a:r>
            <a:r>
              <a:rPr lang="fr-FR" sz="1200" b="0" i="0" u="none" kern="1200" baseline="0" dirty="0">
                <a:solidFill>
                  <a:schemeClr val="tx1"/>
                </a:solidFill>
                <a:effectLst/>
                <a:latin typeface="+mn-lt"/>
                <a:ea typeface="+mn-ea"/>
                <a:cs typeface="+mn-cs"/>
              </a:rPr>
              <a:t>à terminer la collecte des données sur les plus gros sites en un seul jour. Les listes des produits traceurs sont établies en collaboration avec les parties prenantes, en tenant compte de la façon dont les médicaments sont administrés et en veillant à ce </a:t>
            </a:r>
            <a:r>
              <a:rPr lang="fr-FR" sz="1200" b="0" i="0" u="none" kern="1200" baseline="0" dirty="0" smtClean="0">
                <a:solidFill>
                  <a:schemeClr val="tx1"/>
                </a:solidFill>
                <a:effectLst/>
                <a:latin typeface="+mn-lt"/>
                <a:ea typeface="+mn-ea"/>
                <a:cs typeface="+mn-cs"/>
              </a:rPr>
              <a:t>qu’elles </a:t>
            </a:r>
            <a:r>
              <a:rPr lang="fr-FR" sz="1200" b="0" i="0" u="none" kern="1200" baseline="0" dirty="0">
                <a:solidFill>
                  <a:schemeClr val="tx1"/>
                </a:solidFill>
                <a:effectLst/>
                <a:latin typeface="+mn-lt"/>
                <a:ea typeface="+mn-ea"/>
                <a:cs typeface="+mn-cs"/>
              </a:rPr>
              <a:t>soient représentatives des différents programmes en vigueur dans le pays. </a:t>
            </a:r>
            <a:endParaRPr lang="fr-FR" altLang="en-US" dirty="0"/>
          </a:p>
        </p:txBody>
      </p:sp>
      <p:sp>
        <p:nvSpPr>
          <p:cNvPr id="117764" name="Slide Number Placeholder 3">
            <a:extLst>
              <a:ext uri="{FF2B5EF4-FFF2-40B4-BE49-F238E27FC236}">
                <a16:creationId xmlns:a16="http://schemas.microsoft.com/office/drawing/2014/main" xmlns="" id="{0EFE68B8-04D3-41EF-BC40-483BB992CBA0}"/>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2907B029-51A8-4F19-86FD-D0434D09A34B}" type="slidenum">
              <a:rPr sz="1200">
                <a:latin typeface="Times" charset="0"/>
              </a:rPr>
              <a:pPr>
                <a:defRPr/>
              </a:pPr>
              <a:t>9</a:t>
            </a:fld>
            <a:endParaRPr lang="fr-FR" altLang="en-US" sz="1200" dirty="0">
              <a:latin typeface="Times" charset="0"/>
            </a:endParaRPr>
          </a:p>
        </p:txBody>
      </p:sp>
    </p:spTree>
    <p:extLst>
      <p:ext uri="{BB962C8B-B14F-4D97-AF65-F5344CB8AC3E}">
        <p14:creationId xmlns:p14="http://schemas.microsoft.com/office/powerpoint/2010/main" val="85239338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4/19/2019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4/19/2019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4/19/2019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4/19/2019</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4/19/2019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2.xml"/><Relationship Id="rId1" Type="http://schemas.openxmlformats.org/officeDocument/2006/relationships/tags" Target="../tags/tag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32.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32.xml"/><Relationship Id="rId1" Type="http://schemas.openxmlformats.org/officeDocument/2006/relationships/tags" Target="../tags/tag1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32.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32.xml"/><Relationship Id="rId1" Type="http://schemas.openxmlformats.org/officeDocument/2006/relationships/tags" Target="../tags/tag14.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3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32.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2.xml"/><Relationship Id="rId1" Type="http://schemas.openxmlformats.org/officeDocument/2006/relationships/tags" Target="../tags/tag6.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32.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32.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32.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32.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EFE3A534-AD28-4CB8-BFC6-4A7F4FA0987D}"/>
              </a:ext>
            </a:extLst>
          </p:cNvPr>
          <p:cNvSpPr/>
          <p:nvPr/>
        </p:nvSpPr>
        <p:spPr>
          <a:xfrm>
            <a:off x="258654" y="188439"/>
            <a:ext cx="11674692" cy="6451663"/>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fr-FR" kern="0" dirty="0">
              <a:solidFill>
                <a:sysClr val="windowText" lastClr="000000"/>
              </a:solidFill>
            </a:endParaRPr>
          </a:p>
        </p:txBody>
      </p:sp>
      <p:cxnSp>
        <p:nvCxnSpPr>
          <p:cNvPr id="6" name="Straight Connector 5">
            <a:extLst>
              <a:ext uri="{FF2B5EF4-FFF2-40B4-BE49-F238E27FC236}">
                <a16:creationId xmlns:a16="http://schemas.microsoft.com/office/drawing/2014/main" xmlns="" id="{1C9CD9EC-F0C4-4F3A-8A6B-1B2DDDFB3E44}"/>
              </a:ext>
            </a:extLst>
          </p:cNvPr>
          <p:cNvCxnSpPr/>
          <p:nvPr/>
        </p:nvCxnSpPr>
        <p:spPr>
          <a:xfrm>
            <a:off x="6144345" y="5944606"/>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D8C365FB-7716-4774-8EBC-26C7286CE512}"/>
              </a:ext>
            </a:extLst>
          </p:cNvPr>
          <p:cNvSpPr>
            <a:spLocks noGrp="1"/>
          </p:cNvSpPr>
          <p:nvPr/>
        </p:nvSpPr>
        <p:spPr>
          <a:xfrm>
            <a:off x="2362201" y="1066802"/>
            <a:ext cx="8839199" cy="2874963"/>
          </a:xfrm>
          <a:prstGeom prst="rect">
            <a:avLst/>
          </a:prstGeom>
          <a:effectLst/>
        </p:spPr>
        <p:txBody>
          <a:bodyPr anchor="b">
            <a:normAutofit fontScale="85000" lnSpcReduction="2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rtl="0" eaLnBrk="1" hangingPunct="1">
              <a:lnSpc>
                <a:spcPct val="110000"/>
              </a:lnSpc>
            </a:pPr>
            <a:r>
              <a:rPr lang="fr-FR" sz="3899"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899"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899"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899"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899"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algn="l" rtl="0" eaLnBrk="1" hangingPunct="1">
              <a:lnSpc>
                <a:spcPct val="110000"/>
              </a:lnSpc>
            </a:pPr>
            <a:r>
              <a:rPr lang="fr-FR" sz="3899"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II : </a:t>
            </a:r>
            <a:r>
              <a:rPr lang="fr-FR" sz="3899" b="0" i="0" u="none" baseline="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Définition </a:t>
            </a:r>
            <a:r>
              <a:rPr lang="fr-FR" sz="3899"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de </a:t>
            </a:r>
            <a:r>
              <a:rPr lang="fr-FR" sz="3899" b="0" i="0" u="none" baseline="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l’étendue des </a:t>
            </a:r>
            <a:r>
              <a:rPr lang="fr-FR" sz="3899"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travaux </a:t>
            </a:r>
            <a:r>
              <a:rPr lang="fr-FR" sz="3899" b="0" i="0" u="none" baseline="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
            </a:r>
            <a:br>
              <a:rPr lang="fr-FR" sz="3899" b="0" i="0" u="none" baseline="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br>
            <a:r>
              <a:rPr lang="fr-FR" sz="3899" b="0" i="0" u="none" baseline="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           et </a:t>
            </a:r>
            <a:r>
              <a:rPr lang="fr-FR" sz="3899"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personnalisation</a:t>
            </a:r>
          </a:p>
          <a:p>
            <a:pPr algn="l" rtl="0">
              <a:lnSpc>
                <a:spcPct val="110000"/>
              </a:lnSpc>
            </a:pPr>
            <a:r>
              <a:rPr lang="fr-FR" sz="40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rtl="0" eaLnBrk="1" hangingPunct="1">
              <a:lnSpc>
                <a:spcPct val="110000"/>
              </a:lnSpc>
            </a:pPr>
            <a:endParaRPr lang="fr-FR" altLang="en-US" sz="10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7C042CC0-E0C2-4B32-ABAD-7DCF445E2B81}"/>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rtl="0" fontAlgn="auto">
              <a:defRPr/>
            </a:pPr>
            <a:r>
              <a:rPr lang="fr-FR" sz="1800" b="0" i="0" u="none" baseline="0">
                <a:solidFill>
                  <a:srgbClr val="FFFFFF"/>
                </a:solidFill>
              </a:rPr>
              <a:t>--/--/----</a:t>
            </a:r>
          </a:p>
        </p:txBody>
      </p:sp>
      <p:cxnSp>
        <p:nvCxnSpPr>
          <p:cNvPr id="12" name="Straight Connector 11">
            <a:extLst>
              <a:ext uri="{FF2B5EF4-FFF2-40B4-BE49-F238E27FC236}">
                <a16:creationId xmlns:a16="http://schemas.microsoft.com/office/drawing/2014/main" xmlns="" id="{07575B85-33EB-426C-9349-F2218D42AF72}"/>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108551" name="Picture 3" descr="C:\Users\Mariana Rodrigues\AppData\Local\Microsoft\Windows\INetCacheContent.Word\Horizontal_RGB_294_White.png">
            <a:extLst>
              <a:ext uri="{FF2B5EF4-FFF2-40B4-BE49-F238E27FC236}">
                <a16:creationId xmlns:a16="http://schemas.microsoft.com/office/drawing/2014/main" xmlns="" id="{796EC401-2910-4F63-8800-F6A7D6AED1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9335" t="13753" r="7623" b="12534"/>
          <a:stretch>
            <a:fillRect/>
          </a:stretch>
        </p:blipFill>
        <p:spPr bwMode="auto">
          <a:xfrm>
            <a:off x="4457700" y="6055731"/>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xmlns="" id="{F265CBD1-7022-4E9E-935A-5898B7F8E348}"/>
              </a:ext>
            </a:extLst>
          </p:cNvPr>
          <p:cNvSpPr txBox="1"/>
          <p:nvPr/>
        </p:nvSpPr>
        <p:spPr>
          <a:xfrm>
            <a:off x="6144346" y="5960442"/>
            <a:ext cx="5504729" cy="600164"/>
          </a:xfrm>
          <a:prstGeom prst="rect">
            <a:avLst/>
          </a:prstGeom>
          <a:noFill/>
        </p:spPr>
        <p:txBody>
          <a:bodyPr wrap="square" rtlCol="0">
            <a:spAutoFit/>
          </a:bodyPr>
          <a:lstStyle/>
          <a:p>
            <a:pPr algn="l" rtl="0"/>
            <a:r>
              <a:rPr lang="fr-FR" sz="1100" b="1" i="0" u="none" baseline="0" dirty="0">
                <a:solidFill>
                  <a:schemeClr val="bg1"/>
                </a:solidFill>
                <a:latin typeface="+mj-lt"/>
              </a:rPr>
              <a:t>USAID Programme de la chaîne </a:t>
            </a:r>
            <a:r>
              <a:rPr lang="fr-FR" sz="1100" b="1" i="0" u="none" baseline="0" dirty="0" smtClean="0">
                <a:solidFill>
                  <a:schemeClr val="bg1"/>
                </a:solidFill>
                <a:latin typeface="+mj-lt"/>
              </a:rPr>
              <a:t>d’approvisionnement </a:t>
            </a:r>
            <a:r>
              <a:rPr lang="fr-FR" sz="1100" b="1" i="0" u="none" baseline="0" dirty="0">
                <a:solidFill>
                  <a:schemeClr val="bg1"/>
                </a:solidFill>
                <a:latin typeface="+mj-lt"/>
              </a:rPr>
              <a:t>de la santé mondiale - Ordre </a:t>
            </a:r>
            <a:r>
              <a:rPr lang="fr-FR" sz="1100" b="1" i="0" u="none" baseline="0" dirty="0" smtClean="0">
                <a:solidFill>
                  <a:schemeClr val="bg1"/>
                </a:solidFill>
                <a:latin typeface="+mj-lt"/>
              </a:rPr>
              <a:t>d’exécution </a:t>
            </a:r>
            <a:r>
              <a:rPr lang="fr-FR" sz="1100" b="1" i="0" u="none" baseline="0" dirty="0">
                <a:solidFill>
                  <a:schemeClr val="bg1"/>
                </a:solidFill>
                <a:latin typeface="+mj-lt"/>
              </a:rPr>
              <a:t>de </a:t>
            </a:r>
            <a:r>
              <a:rPr lang="fr-FR" sz="1100" b="1" i="0" u="none" baseline="0" dirty="0" smtClean="0">
                <a:solidFill>
                  <a:schemeClr val="bg1"/>
                </a:solidFill>
                <a:latin typeface="+mj-lt"/>
              </a:rPr>
              <a:t>l’assistance </a:t>
            </a:r>
            <a:r>
              <a:rPr lang="fr-FR" sz="1100" b="1" i="0" u="none" baseline="0" dirty="0">
                <a:solidFill>
                  <a:schemeClr val="bg1"/>
                </a:solidFill>
                <a:latin typeface="+mj-lt"/>
              </a:rPr>
              <a:t>technique, évaluation nationale de la chaîne </a:t>
            </a:r>
            <a:r>
              <a:rPr lang="fr-FR" sz="1100" b="1" i="0" u="none" baseline="0" dirty="0" smtClean="0">
                <a:solidFill>
                  <a:schemeClr val="bg1"/>
                </a:solidFill>
                <a:latin typeface="+mj-lt"/>
              </a:rPr>
              <a:t>d’approvisionnement </a:t>
            </a:r>
            <a:endParaRPr lang="fr-FR" sz="1100" b="1" i="0" u="none" baseline="0" dirty="0">
              <a:solidFill>
                <a:schemeClr val="bg1"/>
              </a:solidFill>
              <a:latin typeface="+mj-lt"/>
            </a:endParaRPr>
          </a:p>
        </p:txBody>
      </p:sp>
    </p:spTree>
    <p:custDataLst>
      <p:tags r:id="rId1"/>
    </p:custDataLst>
    <p:extLst>
      <p:ext uri="{BB962C8B-B14F-4D97-AF65-F5344CB8AC3E}">
        <p14:creationId xmlns:p14="http://schemas.microsoft.com/office/powerpoint/2010/main" val="257957005"/>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xmlns="" id="{751294A6-D67A-41D9-8860-9D8A4498CC51}"/>
              </a:ext>
            </a:extLst>
          </p:cNvPr>
          <p:cNvSpPr>
            <a:spLocks noGrp="1"/>
          </p:cNvSpPr>
          <p:nvPr>
            <p:ph type="ctrTitle"/>
          </p:nvPr>
        </p:nvSpPr>
        <p:spPr>
          <a:xfrm>
            <a:off x="295275" y="215205"/>
            <a:ext cx="11506200" cy="1384995"/>
          </a:xfrm>
        </p:spPr>
        <p:txBody>
          <a:bodyPr/>
          <a:lstStyle/>
          <a:p>
            <a:pPr rtl="0"/>
            <a:r>
              <a:rPr lang="fr-FR" sz="2800" b="1" i="0" u="none" baseline="0" dirty="0">
                <a:latin typeface="Gill Sans MT" panose="020B0502020104020203" pitchFamily="34" charset="0"/>
                <a:cs typeface="Gill Sans MT" panose="020B0502020104020203" pitchFamily="34" charset="0"/>
              </a:rPr>
              <a:t>Incidence de la définition de </a:t>
            </a:r>
            <a:r>
              <a:rPr lang="fr-FR" sz="2800" b="1" i="0" u="none" baseline="0" dirty="0" smtClean="0">
                <a:latin typeface="Gill Sans MT" panose="020B0502020104020203" pitchFamily="34" charset="0"/>
                <a:cs typeface="Gill Sans MT" panose="020B0502020104020203" pitchFamily="34" charset="0"/>
              </a:rPr>
              <a:t>l’étendue </a:t>
            </a:r>
            <a:r>
              <a:rPr lang="fr-FR" sz="2800" b="1" i="0" u="none" baseline="0" dirty="0">
                <a:latin typeface="Gill Sans MT" panose="020B0502020104020203" pitchFamily="34" charset="0"/>
                <a:cs typeface="Gill Sans MT" panose="020B0502020104020203" pitchFamily="34" charset="0"/>
              </a:rPr>
              <a:t>des travaux sur la mise </a:t>
            </a:r>
            <a:r>
              <a:rPr lang="fr-FR" sz="2800" b="1" i="0" u="none" baseline="0" dirty="0" smtClean="0">
                <a:latin typeface="Gill Sans MT" panose="020B0502020104020203" pitchFamily="34" charset="0"/>
                <a:cs typeface="Gill Sans MT" panose="020B0502020104020203" pitchFamily="34" charset="0"/>
              </a:rPr>
              <a:t/>
            </a:r>
            <a:br>
              <a:rPr lang="fr-FR" sz="2800" b="1" i="0" u="none" baseline="0" dirty="0" smtClean="0">
                <a:latin typeface="Gill Sans MT" panose="020B0502020104020203" pitchFamily="34" charset="0"/>
                <a:cs typeface="Gill Sans MT" panose="020B0502020104020203" pitchFamily="34" charset="0"/>
              </a:rPr>
            </a:br>
            <a:r>
              <a:rPr lang="fr-FR" sz="2800" b="1" i="0" u="none" baseline="0" dirty="0" smtClean="0">
                <a:latin typeface="Gill Sans MT" panose="020B0502020104020203" pitchFamily="34" charset="0"/>
                <a:cs typeface="Gill Sans MT" panose="020B0502020104020203" pitchFamily="34" charset="0"/>
              </a:rPr>
              <a:t>en </a:t>
            </a:r>
            <a:r>
              <a:rPr lang="fr-FR" sz="2800" b="1" i="0" u="none" baseline="0" dirty="0">
                <a:latin typeface="Gill Sans MT" panose="020B0502020104020203" pitchFamily="34" charset="0"/>
                <a:cs typeface="Gill Sans MT" panose="020B0502020104020203" pitchFamily="34" charset="0"/>
              </a:rPr>
              <a:t>œuvre - Pertinence de la liste des produits traceurs</a:t>
            </a:r>
            <a:r>
              <a:rPr lang="fr-FR" sz="2800" b="1" dirty="0">
                <a:solidFill>
                  <a:srgbClr val="000000"/>
                </a:solidFill>
                <a:latin typeface="Gill Sans MT" panose="020B0502020104020203" pitchFamily="34" charset="0"/>
                <a:cs typeface="Gill Sans MT" panose="020B0502020104020203" pitchFamily="34" charset="0"/>
              </a:rPr>
              <a:t/>
            </a:r>
            <a:br>
              <a:rPr lang="fr-FR" sz="2800" b="1" dirty="0">
                <a:solidFill>
                  <a:srgbClr val="000000"/>
                </a:solidFill>
                <a:latin typeface="Gill Sans MT" panose="020B0502020104020203" pitchFamily="34" charset="0"/>
                <a:cs typeface="Gill Sans MT" panose="020B0502020104020203" pitchFamily="34" charset="0"/>
              </a:rPr>
            </a:br>
            <a:endParaRPr lang="fr-FR" altLang="en-US" sz="28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021CDF7-3160-41CE-89A7-A878FB59876B}"/>
              </a:ext>
            </a:extLst>
          </p:cNvPr>
          <p:cNvSpPr>
            <a:spLocks noGrp="1"/>
          </p:cNvSpPr>
          <p:nvPr>
            <p:ph type="subTitle" idx="1"/>
          </p:nvPr>
        </p:nvSpPr>
        <p:spPr>
          <a:xfrm>
            <a:off x="222780" y="1270995"/>
            <a:ext cx="11715693" cy="5327229"/>
          </a:xfrm>
        </p:spPr>
        <p:txBody>
          <a:bodyPr>
            <a:noAutofit/>
          </a:bodyPr>
          <a:lstStyle/>
          <a:p>
            <a:pPr marL="453554" indent="-453554" algn="l" rtl="0">
              <a:buFont typeface="Wingdings" panose="05000000000000000000" pitchFamily="2" charset="2"/>
              <a:buChar char="ü"/>
            </a:pPr>
            <a:r>
              <a:rPr lang="fr-FR" sz="2400" b="0" i="0" u="none" baseline="0" dirty="0">
                <a:solidFill>
                  <a:schemeClr val="tx1"/>
                </a:solidFill>
              </a:rPr>
              <a:t>La liste des produits traceurs doit comporter des médicaments spécifiques aux programmes importants, certains médicaments essentiels susceptibles de ne pas être nécessairement considérés comme des « médicaments de programmes prioritaires », </a:t>
            </a:r>
            <a:r>
              <a:rPr lang="fr-FR" sz="2400" b="0" i="0" u="none" baseline="0" dirty="0" smtClean="0">
                <a:solidFill>
                  <a:schemeClr val="tx1"/>
                </a:solidFill>
              </a:rPr>
              <a:t>d’autres </a:t>
            </a:r>
            <a:r>
              <a:rPr lang="fr-FR" sz="2400" b="0" i="0" u="none" baseline="0" dirty="0">
                <a:solidFill>
                  <a:schemeClr val="tx1"/>
                </a:solidFill>
              </a:rPr>
              <a:t>produits ne faisant pas partie de programmes importants, ainsi que des produits clés ayant une incidence significative sur le budget/les dépenses.</a:t>
            </a:r>
          </a:p>
          <a:p>
            <a:pPr marL="453554" indent="-453554" algn="l" rtl="0">
              <a:buFont typeface="Wingdings" panose="05000000000000000000" pitchFamily="2" charset="2"/>
              <a:buChar char="ü"/>
            </a:pPr>
            <a:endParaRPr lang="fr-FR" sz="1500" dirty="0">
              <a:solidFill>
                <a:schemeClr val="tx1"/>
              </a:solidFill>
            </a:endParaRPr>
          </a:p>
          <a:p>
            <a:pPr marL="453554" indent="-453554" algn="l" rtl="0">
              <a:buFont typeface="Wingdings" panose="05000000000000000000" pitchFamily="2" charset="2"/>
              <a:buChar char="ü"/>
            </a:pPr>
            <a:r>
              <a:rPr lang="fr-FR" sz="2400" b="0" i="0" u="none" baseline="0" dirty="0">
                <a:solidFill>
                  <a:schemeClr val="tx1"/>
                </a:solidFill>
              </a:rPr>
              <a:t>Le nombre de produits traceurs peut varier en fonction de ce que les parties prenantes locales considèrent comme étant adapté au vu des tableaux de morbidité, du système </a:t>
            </a:r>
            <a:r>
              <a:rPr lang="fr-FR" sz="2400" b="0" i="0" u="none" baseline="0" dirty="0" smtClean="0">
                <a:solidFill>
                  <a:schemeClr val="tx1"/>
                </a:solidFill>
              </a:rPr>
              <a:t/>
            </a:r>
            <a:br>
              <a:rPr lang="fr-FR" sz="2400" b="0" i="0" u="none" baseline="0" dirty="0" smtClean="0">
                <a:solidFill>
                  <a:schemeClr val="tx1"/>
                </a:solidFill>
              </a:rPr>
            </a:br>
            <a:r>
              <a:rPr lang="fr-FR" sz="2400" b="0" i="0" u="none" baseline="0" dirty="0" smtClean="0">
                <a:solidFill>
                  <a:schemeClr val="tx1"/>
                </a:solidFill>
              </a:rPr>
              <a:t>de </a:t>
            </a:r>
            <a:r>
              <a:rPr lang="fr-FR" sz="2400" b="0" i="0" u="none" baseline="0" dirty="0">
                <a:solidFill>
                  <a:schemeClr val="tx1"/>
                </a:solidFill>
              </a:rPr>
              <a:t>santé, des programmes de lutte sanitaire et de la demande des patients. </a:t>
            </a:r>
          </a:p>
          <a:p>
            <a:pPr marL="453554" indent="-453554" algn="l" rtl="0">
              <a:buFont typeface="Wingdings" panose="05000000000000000000" pitchFamily="2" charset="2"/>
              <a:buChar char="ü"/>
            </a:pPr>
            <a:endParaRPr lang="fr-FR" sz="1500" dirty="0">
              <a:solidFill>
                <a:schemeClr val="tx1"/>
              </a:solidFill>
            </a:endParaRPr>
          </a:p>
          <a:p>
            <a:pPr marL="453554" indent="-453554" algn="l" rtl="0">
              <a:buFont typeface="Wingdings" panose="05000000000000000000" pitchFamily="2" charset="2"/>
              <a:buChar char="ü"/>
            </a:pPr>
            <a:r>
              <a:rPr lang="fr-FR" sz="2400" b="0" i="0" u="none" baseline="0" dirty="0">
                <a:solidFill>
                  <a:schemeClr val="tx1"/>
                </a:solidFill>
              </a:rPr>
              <a:t>8 à 12 produits traceurs sont recommandés </a:t>
            </a:r>
          </a:p>
        </p:txBody>
      </p:sp>
    </p:spTree>
    <p:custDataLst>
      <p:tags r:id="rId1"/>
    </p:custDataLst>
    <p:extLst>
      <p:ext uri="{BB962C8B-B14F-4D97-AF65-F5344CB8AC3E}">
        <p14:creationId xmlns:p14="http://schemas.microsoft.com/office/powerpoint/2010/main" val="26841781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xmlns="" id="{751294A6-D67A-41D9-8860-9D8A4498CC51}"/>
              </a:ext>
            </a:extLst>
          </p:cNvPr>
          <p:cNvSpPr>
            <a:spLocks noGrp="1"/>
          </p:cNvSpPr>
          <p:nvPr>
            <p:ph type="ctrTitle"/>
          </p:nvPr>
        </p:nvSpPr>
        <p:spPr>
          <a:xfrm>
            <a:off x="371475" y="265447"/>
            <a:ext cx="11401425" cy="1815882"/>
          </a:xfrm>
        </p:spPr>
        <p:txBody>
          <a:bodyPr/>
          <a:lstStyle/>
          <a:p>
            <a:pPr rtl="0"/>
            <a:r>
              <a:rPr lang="fr-FR" sz="2800" b="1" i="0" u="none" baseline="0" dirty="0">
                <a:latin typeface="Gill Sans MT" panose="020B0502020104020203" pitchFamily="34" charset="0"/>
                <a:cs typeface="Gill Sans MT" panose="020B0502020104020203" pitchFamily="34" charset="0"/>
              </a:rPr>
              <a:t>Incidence de la définition de </a:t>
            </a:r>
            <a:r>
              <a:rPr lang="fr-FR" sz="2800" b="1" i="0" u="none" baseline="0" dirty="0" smtClean="0">
                <a:latin typeface="Gill Sans MT" panose="020B0502020104020203" pitchFamily="34" charset="0"/>
                <a:cs typeface="Gill Sans MT" panose="020B0502020104020203" pitchFamily="34" charset="0"/>
              </a:rPr>
              <a:t>l’étendue </a:t>
            </a:r>
            <a:r>
              <a:rPr lang="fr-FR" sz="2800" b="1" i="0" u="none" baseline="0" dirty="0">
                <a:latin typeface="Gill Sans MT" panose="020B0502020104020203" pitchFamily="34" charset="0"/>
                <a:cs typeface="Gill Sans MT" panose="020B0502020104020203" pitchFamily="34" charset="0"/>
              </a:rPr>
              <a:t>des travaux sur la mise </a:t>
            </a:r>
            <a:r>
              <a:rPr lang="fr-FR" sz="2800" b="1" i="0" u="none" baseline="0" dirty="0" smtClean="0">
                <a:latin typeface="Gill Sans MT" panose="020B0502020104020203" pitchFamily="34" charset="0"/>
                <a:cs typeface="Gill Sans MT" panose="020B0502020104020203" pitchFamily="34" charset="0"/>
              </a:rPr>
              <a:t/>
            </a:r>
            <a:br>
              <a:rPr lang="fr-FR" sz="2800" b="1" i="0" u="none" baseline="0" dirty="0" smtClean="0">
                <a:latin typeface="Gill Sans MT" panose="020B0502020104020203" pitchFamily="34" charset="0"/>
                <a:cs typeface="Gill Sans MT" panose="020B0502020104020203" pitchFamily="34" charset="0"/>
              </a:rPr>
            </a:br>
            <a:r>
              <a:rPr lang="fr-FR" sz="2800" b="1" i="0" u="none" baseline="0" dirty="0" smtClean="0">
                <a:latin typeface="Gill Sans MT" panose="020B0502020104020203" pitchFamily="34" charset="0"/>
                <a:cs typeface="Gill Sans MT" panose="020B0502020104020203" pitchFamily="34" charset="0"/>
              </a:rPr>
              <a:t>en </a:t>
            </a:r>
            <a:r>
              <a:rPr lang="fr-FR" sz="2800" b="1" i="0" u="none" baseline="0" dirty="0">
                <a:latin typeface="Gill Sans MT" panose="020B0502020104020203" pitchFamily="34" charset="0"/>
                <a:cs typeface="Gill Sans MT" panose="020B0502020104020203" pitchFamily="34" charset="0"/>
              </a:rPr>
              <a:t>œuvre - Temps nécessaire à </a:t>
            </a:r>
            <a:r>
              <a:rPr lang="fr-FR" sz="2800" b="1" i="0" u="none" baseline="0" dirty="0" smtClean="0">
                <a:latin typeface="Gill Sans MT" panose="020B0502020104020203" pitchFamily="34" charset="0"/>
                <a:cs typeface="Gill Sans MT" panose="020B0502020104020203" pitchFamily="34" charset="0"/>
              </a:rPr>
              <a:t>l’adaptation </a:t>
            </a:r>
            <a:r>
              <a:rPr lang="fr-FR" sz="2800" b="1" i="0" u="none" baseline="0" dirty="0">
                <a:latin typeface="Gill Sans MT" panose="020B0502020104020203" pitchFamily="34" charset="0"/>
                <a:cs typeface="Gill Sans MT" panose="020B0502020104020203" pitchFamily="34" charset="0"/>
              </a:rPr>
              <a:t>du code </a:t>
            </a:r>
            <a:r>
              <a:rPr lang="fr-FR" sz="2800" b="1" i="0" u="none" baseline="0" dirty="0" err="1">
                <a:latin typeface="Gill Sans MT" panose="020B0502020104020203" pitchFamily="34" charset="0"/>
                <a:cs typeface="Gill Sans MT" panose="020B0502020104020203" pitchFamily="34" charset="0"/>
              </a:rPr>
              <a:t>SurveyCTO</a:t>
            </a:r>
            <a:r>
              <a:rPr lang="fr-FR" sz="2800" b="1" dirty="0">
                <a:latin typeface="Gill Sans MT" panose="020B0502020104020203" pitchFamily="34" charset="0"/>
                <a:cs typeface="Gill Sans MT" panose="020B0502020104020203" pitchFamily="34" charset="0"/>
              </a:rPr>
              <a:t/>
            </a:r>
            <a:br>
              <a:rPr lang="fr-FR" sz="2800" b="1" dirty="0">
                <a:latin typeface="Gill Sans MT" panose="020B0502020104020203" pitchFamily="34" charset="0"/>
                <a:cs typeface="Gill Sans MT" panose="020B0502020104020203" pitchFamily="34" charset="0"/>
              </a:rPr>
            </a:br>
            <a:r>
              <a:rPr lang="fr-FR" sz="2800" b="1" i="0" u="none" baseline="0" dirty="0">
                <a:latin typeface="Gill Sans MT" panose="020B0502020104020203" pitchFamily="34" charset="0"/>
                <a:cs typeface="Gill Sans MT" panose="020B0502020104020203" pitchFamily="34" charset="0"/>
              </a:rPr>
              <a:t> </a:t>
            </a:r>
            <a:r>
              <a:rPr lang="fr-FR" sz="2800" b="1" dirty="0">
                <a:solidFill>
                  <a:srgbClr val="000000"/>
                </a:solidFill>
                <a:latin typeface="Gill Sans MT" panose="020B0502020104020203" pitchFamily="34" charset="0"/>
                <a:cs typeface="Gill Sans MT" panose="020B0502020104020203" pitchFamily="34" charset="0"/>
              </a:rPr>
              <a:t/>
            </a:r>
            <a:br>
              <a:rPr lang="fr-FR" sz="2800" b="1" dirty="0">
                <a:solidFill>
                  <a:srgbClr val="000000"/>
                </a:solidFill>
                <a:latin typeface="Gill Sans MT" panose="020B0502020104020203" pitchFamily="34" charset="0"/>
                <a:cs typeface="Gill Sans MT" panose="020B0502020104020203" pitchFamily="34" charset="0"/>
              </a:rPr>
            </a:br>
            <a:endParaRPr lang="fr-FR" altLang="en-US" sz="28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021CDF7-3160-41CE-89A7-A878FB59876B}"/>
              </a:ext>
            </a:extLst>
          </p:cNvPr>
          <p:cNvSpPr>
            <a:spLocks noGrp="1"/>
          </p:cNvSpPr>
          <p:nvPr>
            <p:ph type="subTitle" idx="1"/>
          </p:nvPr>
        </p:nvSpPr>
        <p:spPr>
          <a:xfrm>
            <a:off x="222780" y="1307967"/>
            <a:ext cx="11715693" cy="6918717"/>
          </a:xfrm>
        </p:spPr>
        <p:txBody>
          <a:bodyPr>
            <a:normAutofit/>
          </a:bodyPr>
          <a:lstStyle/>
          <a:p>
            <a:pPr marL="912778" lvl="1" indent="-455595" algn="l" defTabSz="912778" rtl="0">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La personnalisation de </a:t>
            </a:r>
            <a:r>
              <a:rPr lang="fr-FR" sz="2400" b="0" i="0" u="none" baseline="0" dirty="0" smtClean="0">
                <a:solidFill>
                  <a:srgbClr val="000000"/>
                </a:solidFill>
                <a:latin typeface="Gill Sans MT" panose="020B0502020104020203" pitchFamily="34" charset="0"/>
                <a:cs typeface="Gill Sans MT" panose="020B0502020104020203" pitchFamily="34" charset="0"/>
              </a:rPr>
              <a:t>l’évaluation </a:t>
            </a:r>
            <a:r>
              <a:rPr lang="fr-FR" sz="2400" b="0" i="0" u="none" baseline="0" dirty="0">
                <a:solidFill>
                  <a:srgbClr val="000000"/>
                </a:solidFill>
                <a:latin typeface="Gill Sans MT" panose="020B0502020104020203" pitchFamily="34" charset="0"/>
                <a:cs typeface="Gill Sans MT" panose="020B0502020104020203" pitchFamily="34" charset="0"/>
              </a:rPr>
              <a:t>nationale de la chaîne </a:t>
            </a:r>
            <a:r>
              <a:rPr lang="fr-FR" sz="2400" b="0" i="0" u="none" baseline="0" dirty="0" smtClean="0">
                <a:solidFill>
                  <a:srgbClr val="000000"/>
                </a:solidFill>
                <a:latin typeface="Gill Sans MT" panose="020B0502020104020203" pitchFamily="34" charset="0"/>
                <a:cs typeface="Gill Sans MT" panose="020B0502020104020203" pitchFamily="34" charset="0"/>
              </a:rPr>
              <a:t>d’approvisionnement </a:t>
            </a:r>
            <a:r>
              <a:rPr lang="fr-FR" sz="2400" b="0" i="0" u="none" baseline="0" dirty="0">
                <a:solidFill>
                  <a:srgbClr val="000000"/>
                </a:solidFill>
                <a:latin typeface="Gill Sans MT" panose="020B0502020104020203" pitchFamily="34" charset="0"/>
                <a:cs typeface="Gill Sans MT" panose="020B0502020104020203" pitchFamily="34" charset="0"/>
              </a:rPr>
              <a:t>exige une assez bonne connaissance de </a:t>
            </a:r>
            <a:r>
              <a:rPr lang="fr-FR" sz="2400" b="0" i="0" u="none" baseline="0" dirty="0" smtClean="0">
                <a:solidFill>
                  <a:srgbClr val="000000"/>
                </a:solidFill>
                <a:latin typeface="Gill Sans MT" panose="020B0502020104020203" pitchFamily="34" charset="0"/>
                <a:cs typeface="Gill Sans MT" panose="020B0502020104020203" pitchFamily="34" charset="0"/>
              </a:rPr>
              <a:t>l’environnement </a:t>
            </a:r>
            <a:r>
              <a:rPr lang="fr-FR" sz="2400" b="0" i="0" u="none" baseline="0" dirty="0" err="1">
                <a:solidFill>
                  <a:srgbClr val="000000"/>
                </a:solidFill>
                <a:latin typeface="Gill Sans MT" panose="020B0502020104020203" pitchFamily="34" charset="0"/>
                <a:cs typeface="Gill Sans MT" panose="020B0502020104020203" pitchFamily="34" charset="0"/>
              </a:rPr>
              <a:t>SurveyCTO</a:t>
            </a:r>
            <a:r>
              <a:rPr lang="fr-FR" sz="2400" b="0" i="0" u="none" baseline="0" dirty="0">
                <a:solidFill>
                  <a:srgbClr val="000000"/>
                </a:solidFill>
                <a:latin typeface="Gill Sans MT" panose="020B0502020104020203" pitchFamily="34" charset="0"/>
                <a:cs typeface="Gill Sans MT" panose="020B0502020104020203" pitchFamily="34" charset="0"/>
              </a:rPr>
              <a:t> et des techniques </a:t>
            </a:r>
            <a:r>
              <a:rPr lang="fr-FR" sz="2400" b="0" i="0" u="none" baseline="0" dirty="0" smtClean="0">
                <a:solidFill>
                  <a:srgbClr val="000000"/>
                </a:solidFill>
                <a:latin typeface="Gill Sans MT" panose="020B0502020104020203" pitchFamily="34" charset="0"/>
                <a:cs typeface="Gill Sans MT" panose="020B0502020104020203" pitchFamily="34" charset="0"/>
              </a:rPr>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de </a:t>
            </a:r>
            <a:r>
              <a:rPr lang="fr-FR" sz="2400" b="0" i="0" u="none" baseline="0" dirty="0">
                <a:solidFill>
                  <a:srgbClr val="000000"/>
                </a:solidFill>
                <a:latin typeface="Gill Sans MT" panose="020B0502020104020203" pitchFamily="34" charset="0"/>
                <a:cs typeface="Gill Sans MT" panose="020B0502020104020203" pitchFamily="34" charset="0"/>
              </a:rPr>
              <a:t>programmation. </a:t>
            </a:r>
          </a:p>
          <a:p>
            <a:pPr marL="912778" lvl="1" indent="-455595" algn="l" defTabSz="912778" rtl="0">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Une fois tous les choix effectués (KPI, produits traceurs) et les adaptations finalisées, les outils de collecte </a:t>
            </a:r>
            <a:r>
              <a:rPr lang="fr-FR" sz="2400" b="0" i="0" u="none" baseline="0" dirty="0" err="1">
                <a:solidFill>
                  <a:srgbClr val="000000"/>
                </a:solidFill>
                <a:latin typeface="Gill Sans MT" panose="020B0502020104020203" pitchFamily="34" charset="0"/>
                <a:cs typeface="Gill Sans MT" panose="020B0502020104020203" pitchFamily="34" charset="0"/>
              </a:rPr>
              <a:t>SurveyCTO</a:t>
            </a:r>
            <a:r>
              <a:rPr lang="fr-FR" sz="2400" b="0" i="0" u="none" baseline="0" dirty="0">
                <a:solidFill>
                  <a:srgbClr val="000000"/>
                </a:solidFill>
                <a:latin typeface="Gill Sans MT" panose="020B0502020104020203" pitchFamily="34" charset="0"/>
                <a:cs typeface="Gill Sans MT" panose="020B0502020104020203" pitchFamily="34" charset="0"/>
              </a:rPr>
              <a:t> doivent être mis à jour pour refléter ces décisions. </a:t>
            </a:r>
          </a:p>
          <a:p>
            <a:pPr marL="912778" lvl="1" indent="-455595" algn="l" defTabSz="912778" rtl="0">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En tenant compte du nombre de modifications qui doivent être programmées dans </a:t>
            </a:r>
            <a:r>
              <a:rPr lang="fr-FR" sz="2400" b="0" i="0" u="none" baseline="0" dirty="0" err="1">
                <a:solidFill>
                  <a:srgbClr val="000000"/>
                </a:solidFill>
                <a:latin typeface="Gill Sans MT" panose="020B0502020104020203" pitchFamily="34" charset="0"/>
                <a:cs typeface="Gill Sans MT" panose="020B0502020104020203" pitchFamily="34" charset="0"/>
              </a:rPr>
              <a:t>SurveyCTO</a:t>
            </a:r>
            <a:r>
              <a:rPr lang="fr-FR" sz="2400" b="0" i="0" u="none" baseline="0" dirty="0">
                <a:solidFill>
                  <a:srgbClr val="000000"/>
                </a:solidFill>
                <a:latin typeface="Gill Sans MT" panose="020B0502020104020203" pitchFamily="34" charset="0"/>
                <a:cs typeface="Gill Sans MT" panose="020B0502020104020203" pitchFamily="34" charset="0"/>
              </a:rPr>
              <a:t>, il est nécessaire de prévoir suffisamment de temps pour la mise à jour </a:t>
            </a:r>
            <a:r>
              <a:rPr lang="fr-FR" sz="2400" b="0" i="0" u="none" baseline="0" dirty="0" smtClean="0">
                <a:solidFill>
                  <a:srgbClr val="000000"/>
                </a:solidFill>
                <a:latin typeface="Gill Sans MT" panose="020B0502020104020203" pitchFamily="34" charset="0"/>
                <a:cs typeface="Gill Sans MT" panose="020B0502020104020203" pitchFamily="34" charset="0"/>
              </a:rPr>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de </a:t>
            </a:r>
            <a:r>
              <a:rPr lang="fr-FR" sz="2400" b="0" i="0" u="none" baseline="0" dirty="0" err="1">
                <a:solidFill>
                  <a:srgbClr val="000000"/>
                </a:solidFill>
                <a:latin typeface="Gill Sans MT" panose="020B0502020104020203" pitchFamily="34" charset="0"/>
                <a:cs typeface="Gill Sans MT" panose="020B0502020104020203" pitchFamily="34" charset="0"/>
              </a:rPr>
              <a:t>SurveyCTO</a:t>
            </a:r>
            <a:r>
              <a:rPr lang="fr-FR" sz="2400" b="0" i="0" u="none" baseline="0" dirty="0">
                <a:solidFill>
                  <a:srgbClr val="000000"/>
                </a:solidFill>
                <a:latin typeface="Gill Sans MT" panose="020B0502020104020203" pitchFamily="34" charset="0"/>
                <a:cs typeface="Gill Sans MT" panose="020B0502020104020203" pitchFamily="34" charset="0"/>
              </a:rPr>
              <a:t>.</a:t>
            </a:r>
          </a:p>
          <a:p>
            <a:pPr marL="912778" lvl="1" indent="-455595" algn="l" defTabSz="912778" rtl="0">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Après toute modification, </a:t>
            </a:r>
            <a:r>
              <a:rPr lang="fr-FR" sz="2400" b="0" i="0" u="none" baseline="0" dirty="0" smtClean="0">
                <a:solidFill>
                  <a:srgbClr val="000000"/>
                </a:solidFill>
                <a:latin typeface="Gill Sans MT" panose="020B0502020104020203" pitchFamily="34" charset="0"/>
                <a:cs typeface="Gill Sans MT" panose="020B0502020104020203" pitchFamily="34" charset="0"/>
              </a:rPr>
              <a:t>l’équipe d’évaluation </a:t>
            </a:r>
            <a:r>
              <a:rPr lang="fr-FR" sz="2400" b="0" i="0" u="none" baseline="0" dirty="0">
                <a:solidFill>
                  <a:srgbClr val="000000"/>
                </a:solidFill>
                <a:latin typeface="Gill Sans MT" panose="020B0502020104020203" pitchFamily="34" charset="0"/>
                <a:cs typeface="Gill Sans MT" panose="020B0502020104020203" pitchFamily="34" charset="0"/>
              </a:rPr>
              <a:t>aura besoin de consacrer du temps </a:t>
            </a:r>
            <a:r>
              <a:rPr lang="fr-FR" sz="2400" b="0" i="0" u="none" baseline="0" dirty="0" smtClean="0">
                <a:solidFill>
                  <a:srgbClr val="000000"/>
                </a:solidFill>
                <a:latin typeface="Gill Sans MT" panose="020B0502020104020203" pitchFamily="34" charset="0"/>
                <a:cs typeface="Gill Sans MT" panose="020B0502020104020203" pitchFamily="34" charset="0"/>
              </a:rPr>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à </a:t>
            </a:r>
            <a:r>
              <a:rPr lang="fr-FR" sz="2400" b="0" i="0" u="none" baseline="0" dirty="0">
                <a:solidFill>
                  <a:srgbClr val="000000"/>
                </a:solidFill>
                <a:latin typeface="Gill Sans MT" panose="020B0502020104020203" pitchFamily="34" charset="0"/>
                <a:cs typeface="Gill Sans MT" panose="020B0502020104020203" pitchFamily="34" charset="0"/>
              </a:rPr>
              <a:t>la vérification des instruments de collecte des données finales afin de </a:t>
            </a:r>
            <a:r>
              <a:rPr lang="fr-FR" sz="2400" b="0" i="0" u="none" baseline="0" dirty="0" smtClean="0">
                <a:solidFill>
                  <a:srgbClr val="000000"/>
                </a:solidFill>
                <a:latin typeface="Gill Sans MT" panose="020B0502020104020203" pitchFamily="34" charset="0"/>
                <a:cs typeface="Gill Sans MT" panose="020B0502020104020203" pitchFamily="34" charset="0"/>
              </a:rPr>
              <a:t>s’assurer </a:t>
            </a:r>
            <a:r>
              <a:rPr lang="fr-FR" sz="2400" b="0" i="0" u="none" baseline="0" dirty="0" smtClean="0">
                <a:solidFill>
                  <a:srgbClr val="000000"/>
                </a:solidFill>
                <a:latin typeface="Gill Sans MT" panose="020B0502020104020203" pitchFamily="34" charset="0"/>
                <a:cs typeface="Gill Sans MT" panose="020B0502020104020203" pitchFamily="34" charset="0"/>
              </a:rPr>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que </a:t>
            </a:r>
            <a:r>
              <a:rPr lang="fr-FR" sz="2400" b="0" i="0" u="none" baseline="0" dirty="0">
                <a:solidFill>
                  <a:srgbClr val="000000"/>
                </a:solidFill>
                <a:latin typeface="Gill Sans MT" panose="020B0502020104020203" pitchFamily="34" charset="0"/>
                <a:cs typeface="Gill Sans MT" panose="020B0502020104020203" pitchFamily="34" charset="0"/>
              </a:rPr>
              <a:t>la programmation </a:t>
            </a:r>
            <a:r>
              <a:rPr lang="fr-FR" sz="2400" b="0" i="0" u="none" baseline="0" dirty="0" smtClean="0">
                <a:solidFill>
                  <a:srgbClr val="000000"/>
                </a:solidFill>
                <a:latin typeface="Gill Sans MT" panose="020B0502020104020203" pitchFamily="34" charset="0"/>
                <a:cs typeface="Gill Sans MT" panose="020B0502020104020203" pitchFamily="34" charset="0"/>
              </a:rPr>
              <a:t>n’inclut </a:t>
            </a:r>
            <a:r>
              <a:rPr lang="fr-FR" sz="2400" b="0" i="0" u="none" baseline="0" dirty="0">
                <a:solidFill>
                  <a:srgbClr val="000000"/>
                </a:solidFill>
                <a:latin typeface="Gill Sans MT" panose="020B0502020104020203" pitchFamily="34" charset="0"/>
                <a:cs typeface="Gill Sans MT" panose="020B0502020104020203" pitchFamily="34" charset="0"/>
              </a:rPr>
              <a:t>aucun problème ni « bogue », et que les questions sont correctement présentées. </a:t>
            </a:r>
          </a:p>
          <a:p>
            <a:pPr marL="912778" lvl="1" indent="-455595" algn="l" defTabSz="912778" rtl="0">
              <a:spcBef>
                <a:spcPct val="20000"/>
              </a:spcBef>
              <a:spcAft>
                <a:spcPct val="0"/>
              </a:spcAft>
              <a:buFont typeface="Wingdings" panose="05000000000000000000" pitchFamily="2" charset="2"/>
              <a:buChar char="ü"/>
            </a:pPr>
            <a:endParaRPr lang="fr-FR" altLang="en-US" sz="2400" dirty="0">
              <a:solidFill>
                <a:srgbClr val="000000"/>
              </a:solidFill>
              <a:latin typeface="Gill Sans MT" panose="020B0502020104020203" pitchFamily="34" charset="0"/>
              <a:cs typeface="Gill Sans MT" panose="020B0502020104020203" pitchFamily="34" charset="0"/>
            </a:endParaRPr>
          </a:p>
          <a:p>
            <a:pPr marL="912778" lvl="1" indent="-455595" algn="l" defTabSz="912778" rtl="0">
              <a:spcBef>
                <a:spcPct val="20000"/>
              </a:spcBef>
              <a:spcAft>
                <a:spcPct val="0"/>
              </a:spcAft>
              <a:buFont typeface="Wingdings" panose="05000000000000000000" pitchFamily="2" charset="2"/>
              <a:buChar char="ü"/>
            </a:pPr>
            <a:endParaRPr lang="fr-FR" altLang="en-US" sz="2400" dirty="0">
              <a:solidFill>
                <a:srgbClr val="000000"/>
              </a:solidFill>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257870354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xmlns="" id="{D70F8FB5-B56F-4DB2-AB7E-A8B0EB497C35}"/>
              </a:ext>
            </a:extLst>
          </p:cNvPr>
          <p:cNvSpPr>
            <a:spLocks noGrp="1"/>
          </p:cNvSpPr>
          <p:nvPr>
            <p:ph type="subTitle" idx="1"/>
          </p:nvPr>
        </p:nvSpPr>
        <p:spPr>
          <a:xfrm>
            <a:off x="48530" y="1135422"/>
            <a:ext cx="12143470" cy="5702501"/>
          </a:xfrm>
        </p:spPr>
        <p:txBody>
          <a:bodyPr>
            <a:noAutofit/>
          </a:bodyPr>
          <a:lstStyle/>
          <a:p>
            <a:pPr marL="909149" lvl="1" indent="-453554" algn="l" defTabSz="912778" rtl="0">
              <a:spcAft>
                <a:spcPct val="0"/>
              </a:spcAft>
              <a:buFont typeface="Arial" panose="020B0604020202020204" pitchFamily="34" charset="0"/>
              <a:buChar char="•"/>
            </a:pPr>
            <a:r>
              <a:rPr lang="fr-FR" sz="2400" b="0" i="0" u="none" baseline="0" dirty="0" smtClean="0">
                <a:solidFill>
                  <a:srgbClr val="000000"/>
                </a:solidFill>
                <a:latin typeface="Gill Sans MT" panose="020B0502020104020203" pitchFamily="34" charset="0"/>
                <a:cs typeface="Gill Sans MT" panose="020B0502020104020203" pitchFamily="34" charset="0"/>
              </a:rPr>
              <a:t>L’enquête </a:t>
            </a:r>
            <a:r>
              <a:rPr lang="fr-FR" sz="2400" b="0" i="0" u="none" baseline="0" dirty="0">
                <a:solidFill>
                  <a:srgbClr val="000000"/>
                </a:solidFill>
                <a:latin typeface="Gill Sans MT" panose="020B0502020104020203" pitchFamily="34" charset="0"/>
                <a:cs typeface="Gill Sans MT" panose="020B0502020104020203" pitchFamily="34" charset="0"/>
              </a:rPr>
              <a:t>CMM est conçue sur la base de paramètres particuliers de notation. </a:t>
            </a:r>
            <a:r>
              <a:rPr lang="fr-FR" sz="2400" b="0" i="0" u="none" baseline="0" dirty="0" smtClean="0">
                <a:solidFill>
                  <a:srgbClr val="000000"/>
                </a:solidFill>
                <a:latin typeface="Gill Sans MT" panose="020B0502020104020203" pitchFamily="34" charset="0"/>
                <a:cs typeface="Gill Sans MT" panose="020B0502020104020203" pitchFamily="34" charset="0"/>
              </a:rPr>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Pour </a:t>
            </a:r>
            <a:r>
              <a:rPr lang="fr-FR" sz="2400" b="0" i="0" u="none" baseline="0" dirty="0">
                <a:solidFill>
                  <a:srgbClr val="000000"/>
                </a:solidFill>
                <a:latin typeface="Gill Sans MT" panose="020B0502020104020203" pitchFamily="34" charset="0"/>
                <a:cs typeface="Gill Sans MT" panose="020B0502020104020203" pitchFamily="34" charset="0"/>
              </a:rPr>
              <a:t>pouvoir facilement comparer les résultats dans le temps ou entre les évaluations, </a:t>
            </a:r>
            <a:r>
              <a:rPr lang="fr-FR" sz="2400" b="0" i="0" u="none" baseline="0" dirty="0" smtClean="0">
                <a:solidFill>
                  <a:srgbClr val="000000"/>
                </a:solidFill>
                <a:latin typeface="Gill Sans MT" panose="020B0502020104020203" pitchFamily="34" charset="0"/>
                <a:cs typeface="Gill Sans MT" panose="020B0502020104020203" pitchFamily="34" charset="0"/>
              </a:rPr>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il </a:t>
            </a:r>
            <a:r>
              <a:rPr lang="fr-FR" sz="2400" b="0" i="0" u="none" baseline="0" dirty="0">
                <a:solidFill>
                  <a:srgbClr val="000000"/>
                </a:solidFill>
                <a:latin typeface="Gill Sans MT" panose="020B0502020104020203" pitchFamily="34" charset="0"/>
                <a:cs typeface="Gill Sans MT" panose="020B0502020104020203" pitchFamily="34" charset="0"/>
              </a:rPr>
              <a:t>est déconseillé de supprimer des questions de </a:t>
            </a:r>
            <a:r>
              <a:rPr lang="fr-FR" sz="2400" b="0" i="0" u="none" baseline="0" dirty="0" smtClean="0">
                <a:solidFill>
                  <a:srgbClr val="000000"/>
                </a:solidFill>
                <a:latin typeface="Gill Sans MT" panose="020B0502020104020203" pitchFamily="34" charset="0"/>
                <a:cs typeface="Gill Sans MT" panose="020B0502020104020203" pitchFamily="34" charset="0"/>
              </a:rPr>
              <a:t>l’enquête </a:t>
            </a:r>
            <a:r>
              <a:rPr lang="fr-FR" sz="2400" b="0" i="0" u="none" baseline="0" dirty="0">
                <a:solidFill>
                  <a:srgbClr val="000000"/>
                </a:solidFill>
                <a:latin typeface="Gill Sans MT" panose="020B0502020104020203" pitchFamily="34" charset="0"/>
                <a:cs typeface="Gill Sans MT" panose="020B0502020104020203" pitchFamily="34" charset="0"/>
              </a:rPr>
              <a:t>CMM.</a:t>
            </a:r>
          </a:p>
          <a:p>
            <a:pPr marL="898490" lvl="1" indent="-442896" algn="l" defTabSz="912778" rtl="0">
              <a:spcAft>
                <a:spcPct val="0"/>
              </a:spcAft>
            </a:pPr>
            <a:endParaRPr lang="fr-FR" altLang="en-US" sz="2400" dirty="0">
              <a:solidFill>
                <a:srgbClr val="000000"/>
              </a:solidFill>
              <a:latin typeface="Gill Sans MT" panose="020B0502020104020203" pitchFamily="34" charset="0"/>
              <a:cs typeface="Gill Sans MT" panose="020B0502020104020203" pitchFamily="34" charset="0"/>
            </a:endParaRPr>
          </a:p>
          <a:p>
            <a:pPr marL="898490" lvl="1" indent="-442896" algn="l" defTabSz="912778" rtl="0">
              <a:spcAft>
                <a:spcPct val="0"/>
              </a:spcAft>
            </a:pPr>
            <a:r>
              <a:rPr lang="fr-FR" sz="2400" b="0" i="0" u="none" baseline="0" dirty="0">
                <a:solidFill>
                  <a:srgbClr val="000000"/>
                </a:solidFill>
                <a:latin typeface="Gill Sans MT" panose="020B0502020104020203" pitchFamily="34" charset="0"/>
                <a:cs typeface="Gill Sans MT" panose="020B0502020104020203" pitchFamily="34" charset="0"/>
              </a:rPr>
              <a:t>•	</a:t>
            </a:r>
            <a:r>
              <a:rPr lang="fr-FR" sz="2400" b="0" i="0" u="none" baseline="0" dirty="0" smtClean="0">
                <a:solidFill>
                  <a:srgbClr val="000000"/>
                </a:solidFill>
                <a:latin typeface="Gill Sans MT" panose="020B0502020104020203" pitchFamily="34" charset="0"/>
                <a:cs typeface="Gill Sans MT" panose="020B0502020104020203" pitchFamily="34" charset="0"/>
              </a:rPr>
              <a:t>L’enquête </a:t>
            </a:r>
            <a:r>
              <a:rPr lang="fr-FR" sz="2400" b="0" i="0" u="none" baseline="0" dirty="0">
                <a:solidFill>
                  <a:srgbClr val="000000"/>
                </a:solidFill>
                <a:latin typeface="Gill Sans MT" panose="020B0502020104020203" pitchFamily="34" charset="0"/>
                <a:cs typeface="Gill Sans MT" panose="020B0502020104020203" pitchFamily="34" charset="0"/>
              </a:rPr>
              <a:t>CMM et </a:t>
            </a:r>
            <a:r>
              <a:rPr lang="fr-FR" sz="2400" b="0" i="0" u="none" baseline="0" dirty="0" smtClean="0">
                <a:solidFill>
                  <a:srgbClr val="000000"/>
                </a:solidFill>
                <a:latin typeface="Gill Sans MT" panose="020B0502020104020203" pitchFamily="34" charset="0"/>
                <a:cs typeface="Gill Sans MT" panose="020B0502020104020203" pitchFamily="34" charset="0"/>
              </a:rPr>
              <a:t>l’outil </a:t>
            </a:r>
            <a:r>
              <a:rPr lang="fr-FR" sz="2400" b="0" i="0" u="none" baseline="0" dirty="0">
                <a:solidFill>
                  <a:srgbClr val="000000"/>
                </a:solidFill>
                <a:latin typeface="Gill Sans MT" panose="020B0502020104020203" pitchFamily="34" charset="0"/>
                <a:cs typeface="Gill Sans MT" panose="020B0502020104020203" pitchFamily="34" charset="0"/>
              </a:rPr>
              <a:t>de collecte des données associées aux KPI étant conçus pour fonctionner avec les modèles </a:t>
            </a:r>
            <a:r>
              <a:rPr lang="fr-FR" sz="2400" b="0" i="0" u="none" baseline="0" dirty="0" smtClean="0">
                <a:solidFill>
                  <a:srgbClr val="000000"/>
                </a:solidFill>
                <a:latin typeface="Gill Sans MT" panose="020B0502020104020203" pitchFamily="34" charset="0"/>
                <a:cs typeface="Gill Sans MT" panose="020B0502020104020203" pitchFamily="34" charset="0"/>
              </a:rPr>
              <a:t>d’analyse </a:t>
            </a:r>
            <a:r>
              <a:rPr lang="fr-FR" sz="2400" b="0" i="0" u="none" baseline="0" dirty="0">
                <a:solidFill>
                  <a:srgbClr val="000000"/>
                </a:solidFill>
                <a:latin typeface="Gill Sans MT" panose="020B0502020104020203" pitchFamily="34" charset="0"/>
                <a:cs typeface="Gill Sans MT" panose="020B0502020104020203" pitchFamily="34" charset="0"/>
              </a:rPr>
              <a:t>de données, toute modification risque de corrompre ces analyses.</a:t>
            </a:r>
          </a:p>
          <a:p>
            <a:pPr marL="898490" lvl="1" indent="-442896" algn="l" defTabSz="912778" rtl="0">
              <a:spcAft>
                <a:spcPct val="0"/>
              </a:spcAft>
            </a:pPr>
            <a:endParaRPr lang="fr-FR" altLang="en-US" sz="2400" dirty="0">
              <a:solidFill>
                <a:srgbClr val="000000"/>
              </a:solidFill>
              <a:latin typeface="Gill Sans MT" panose="020B0502020104020203" pitchFamily="34" charset="0"/>
              <a:cs typeface="Gill Sans MT" panose="020B0502020104020203" pitchFamily="34" charset="0"/>
            </a:endParaRPr>
          </a:p>
          <a:p>
            <a:pPr marL="898490" lvl="1" indent="-442896" algn="l" defTabSz="912778" rtl="0">
              <a:spcAft>
                <a:spcPct val="0"/>
              </a:spcAft>
              <a:buFont typeface="Arial" panose="020B0604020202020204" pitchFamily="34" charset="0"/>
              <a:buChar char="•"/>
            </a:pPr>
            <a:r>
              <a:rPr lang="fr-FR" sz="2400" b="0" i="0" u="none" baseline="0" dirty="0">
                <a:solidFill>
                  <a:srgbClr val="000000"/>
                </a:solidFill>
                <a:latin typeface="Gill Sans MT" panose="020B0502020104020203" pitchFamily="34" charset="0"/>
                <a:cs typeface="Gill Sans MT" panose="020B0502020104020203" pitchFamily="34" charset="0"/>
              </a:rPr>
              <a:t>Remanier les questions ou les réponses aura des effets négatifs sur </a:t>
            </a:r>
            <a:r>
              <a:rPr lang="fr-FR" sz="2400" b="0" i="0" u="none" baseline="0" dirty="0" smtClean="0">
                <a:solidFill>
                  <a:srgbClr val="000000"/>
                </a:solidFill>
                <a:latin typeface="Gill Sans MT" panose="020B0502020104020203" pitchFamily="34" charset="0"/>
                <a:cs typeface="Gill Sans MT" panose="020B0502020104020203" pitchFamily="34" charset="0"/>
              </a:rPr>
              <a:t>l’interopérabilité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des </a:t>
            </a:r>
            <a:r>
              <a:rPr lang="fr-FR" sz="2400" b="0" i="0" u="none" baseline="0" dirty="0">
                <a:solidFill>
                  <a:srgbClr val="000000"/>
                </a:solidFill>
                <a:latin typeface="Gill Sans MT" panose="020B0502020104020203" pitchFamily="34" charset="0"/>
                <a:cs typeface="Gill Sans MT" panose="020B0502020104020203" pitchFamily="34" charset="0"/>
              </a:rPr>
              <a:t>résultats </a:t>
            </a:r>
            <a:r>
              <a:rPr lang="fr-FR" sz="2400" b="0" i="0" u="none" baseline="0" dirty="0" err="1">
                <a:solidFill>
                  <a:srgbClr val="000000"/>
                </a:solidFill>
                <a:latin typeface="Gill Sans MT" panose="020B0502020104020203" pitchFamily="34" charset="0"/>
                <a:cs typeface="Gill Sans MT" panose="020B0502020104020203" pitchFamily="34" charset="0"/>
              </a:rPr>
              <a:t>SurveyCTP</a:t>
            </a:r>
            <a:r>
              <a:rPr lang="fr-FR" sz="2400" b="0" i="0" u="none" baseline="0" dirty="0">
                <a:solidFill>
                  <a:srgbClr val="000000"/>
                </a:solidFill>
                <a:latin typeface="Gill Sans MT" panose="020B0502020104020203" pitchFamily="34" charset="0"/>
                <a:cs typeface="Gill Sans MT" panose="020B0502020104020203" pitchFamily="34" charset="0"/>
              </a:rPr>
              <a:t> et de ces modèles. </a:t>
            </a:r>
          </a:p>
          <a:p>
            <a:pPr marL="898490" lvl="1" indent="-442896" algn="l" defTabSz="912778" rtl="0">
              <a:spcAft>
                <a:spcPct val="0"/>
              </a:spcAft>
              <a:buFont typeface="Arial" panose="020B0604020202020204" pitchFamily="34" charset="0"/>
              <a:buChar char="•"/>
            </a:pPr>
            <a:endParaRPr lang="fr-FR" altLang="en-US" sz="2400" dirty="0">
              <a:solidFill>
                <a:srgbClr val="000000"/>
              </a:solidFill>
              <a:latin typeface="Gill Sans MT" panose="020B0502020104020203" pitchFamily="34" charset="0"/>
              <a:cs typeface="Gill Sans MT" panose="020B0502020104020203" pitchFamily="34" charset="0"/>
            </a:endParaRPr>
          </a:p>
          <a:p>
            <a:pPr marL="898490" lvl="1" indent="-442896" algn="l" defTabSz="912778" rtl="0">
              <a:spcAft>
                <a:spcPct val="0"/>
              </a:spcAft>
              <a:buFont typeface="Arial" panose="020B0604020202020204" pitchFamily="34" charset="0"/>
              <a:buChar char="•"/>
            </a:pPr>
            <a:r>
              <a:rPr lang="fr-FR" sz="2400" b="0" i="0" u="none" baseline="0" dirty="0">
                <a:solidFill>
                  <a:schemeClr val="tx1"/>
                </a:solidFill>
                <a:latin typeface="Gill Sans MT" panose="020B0502020104020203" pitchFamily="34" charset="0"/>
                <a:cs typeface="Gill Sans MT" panose="020B0502020104020203" pitchFamily="34" charset="0"/>
              </a:rPr>
              <a:t>Si </a:t>
            </a:r>
            <a:r>
              <a:rPr lang="fr-FR" sz="2400" b="0" i="0" u="none" baseline="0" dirty="0">
                <a:solidFill>
                  <a:srgbClr val="000000"/>
                </a:solidFill>
                <a:latin typeface="Gill Sans MT" panose="020B0502020104020203" pitchFamily="34" charset="0"/>
                <a:cs typeface="Gill Sans MT" panose="020B0502020104020203" pitchFamily="34" charset="0"/>
              </a:rPr>
              <a:t>une personnalisation modérée peut </a:t>
            </a:r>
            <a:r>
              <a:rPr lang="fr-FR" sz="2400" b="0" i="0" u="none" baseline="0" dirty="0" smtClean="0">
                <a:solidFill>
                  <a:srgbClr val="000000"/>
                </a:solidFill>
                <a:latin typeface="Gill Sans MT" panose="020B0502020104020203" pitchFamily="34" charset="0"/>
                <a:cs typeface="Gill Sans MT" panose="020B0502020104020203" pitchFamily="34" charset="0"/>
              </a:rPr>
              <a:t>s’avérer </a:t>
            </a:r>
            <a:r>
              <a:rPr lang="fr-FR" sz="2400" b="0" i="0" u="none" baseline="0" dirty="0">
                <a:solidFill>
                  <a:srgbClr val="000000"/>
                </a:solidFill>
                <a:latin typeface="Gill Sans MT" panose="020B0502020104020203" pitchFamily="34" charset="0"/>
                <a:cs typeface="Gill Sans MT" panose="020B0502020104020203" pitchFamily="34" charset="0"/>
              </a:rPr>
              <a:t>essentielle, comme </a:t>
            </a:r>
            <a:r>
              <a:rPr lang="fr-FR" sz="2400" b="0" i="0" u="none" baseline="0" dirty="0" smtClean="0">
                <a:solidFill>
                  <a:srgbClr val="000000"/>
                </a:solidFill>
                <a:latin typeface="Gill Sans MT" panose="020B0502020104020203" pitchFamily="34" charset="0"/>
                <a:cs typeface="Gill Sans MT" panose="020B0502020104020203" pitchFamily="34" charset="0"/>
              </a:rPr>
              <a:t>l’emploi </a:t>
            </a:r>
            <a:r>
              <a:rPr lang="fr-FR" sz="2400" b="0" i="0" u="none" baseline="0" dirty="0">
                <a:solidFill>
                  <a:srgbClr val="000000"/>
                </a:solidFill>
                <a:latin typeface="Gill Sans MT" panose="020B0502020104020203" pitchFamily="34" charset="0"/>
                <a:cs typeface="Gill Sans MT" panose="020B0502020104020203" pitchFamily="34" charset="0"/>
              </a:rPr>
              <a:t>des bons noms pour désigner les différents niveaux de système de santé du pays, des changements terminologiques, ou encore </a:t>
            </a:r>
            <a:r>
              <a:rPr lang="fr-FR" sz="2400" b="0" i="0" u="none" baseline="0" dirty="0" smtClean="0">
                <a:solidFill>
                  <a:srgbClr val="000000"/>
                </a:solidFill>
                <a:latin typeface="Gill Sans MT" panose="020B0502020104020203" pitchFamily="34" charset="0"/>
                <a:cs typeface="Gill Sans MT" panose="020B0502020104020203" pitchFamily="34" charset="0"/>
              </a:rPr>
              <a:t>l’utilisation </a:t>
            </a:r>
            <a:r>
              <a:rPr lang="fr-FR" sz="2400" b="0" i="0" u="none" baseline="0" dirty="0">
                <a:solidFill>
                  <a:srgbClr val="000000"/>
                </a:solidFill>
                <a:latin typeface="Gill Sans MT" panose="020B0502020104020203" pitchFamily="34" charset="0"/>
                <a:cs typeface="Gill Sans MT" panose="020B0502020104020203" pitchFamily="34" charset="0"/>
              </a:rPr>
              <a:t>de la langue et de la terminologie adaptées au pays, elle doit toutefois se limiter à ces seules modifications. </a:t>
            </a:r>
          </a:p>
          <a:p>
            <a:pPr marL="898490" lvl="1" indent="-442896" algn="l" defTabSz="912778" rtl="0">
              <a:spcAft>
                <a:spcPct val="0"/>
              </a:spcAft>
            </a:pPr>
            <a:endParaRPr lang="fr-FR" altLang="en-US" sz="1600" dirty="0">
              <a:solidFill>
                <a:srgbClr val="000000"/>
              </a:solidFill>
              <a:latin typeface="Gill Sans MT" panose="020B0502020104020203" pitchFamily="34" charset="0"/>
              <a:cs typeface="Gill Sans MT" panose="020B0502020104020203" pitchFamily="34" charset="0"/>
            </a:endParaRPr>
          </a:p>
          <a:p>
            <a:pPr marL="898490" lvl="1" indent="-442896" algn="l" defTabSz="912778" rtl="0">
              <a:spcAft>
                <a:spcPct val="0"/>
              </a:spcAft>
            </a:pPr>
            <a:endParaRPr lang="fr-FR" altLang="en-US" sz="1600" b="1" dirty="0">
              <a:solidFill>
                <a:srgbClr val="000000"/>
              </a:solidFill>
              <a:latin typeface="Gill Sans MT" panose="020B0502020104020203" pitchFamily="34" charset="0"/>
              <a:cs typeface="Gill Sans MT" panose="020B0502020104020203" pitchFamily="34" charset="0"/>
            </a:endParaRPr>
          </a:p>
          <a:p>
            <a:pPr marL="898490" lvl="1" indent="-442896" algn="l" defTabSz="912778" rtl="0">
              <a:spcAft>
                <a:spcPct val="0"/>
              </a:spcAft>
              <a:buFont typeface="Wingdings" panose="05000000000000000000" pitchFamily="2" charset="2"/>
              <a:buChar char="ü"/>
            </a:pPr>
            <a:endParaRPr lang="fr-FR" altLang="en-US" sz="1600" dirty="0">
              <a:solidFill>
                <a:srgbClr val="000000"/>
              </a:solidFill>
              <a:latin typeface="Gill Sans MT" panose="020B0502020104020203" pitchFamily="34" charset="0"/>
              <a:cs typeface="Gill Sans MT" panose="020B0502020104020203" pitchFamily="34" charset="0"/>
            </a:endParaRPr>
          </a:p>
        </p:txBody>
      </p:sp>
      <p:sp>
        <p:nvSpPr>
          <p:cNvPr id="6" name="Title 1">
            <a:extLst>
              <a:ext uri="{FF2B5EF4-FFF2-40B4-BE49-F238E27FC236}">
                <a16:creationId xmlns:a16="http://schemas.microsoft.com/office/drawing/2014/main" xmlns="" id="{338D4B5E-A7B8-466D-813A-26B8829BA0F3}"/>
              </a:ext>
            </a:extLst>
          </p:cNvPr>
          <p:cNvSpPr>
            <a:spLocks noGrp="1"/>
          </p:cNvSpPr>
          <p:nvPr>
            <p:ph type="ctrTitle"/>
          </p:nvPr>
        </p:nvSpPr>
        <p:spPr>
          <a:xfrm>
            <a:off x="1181100" y="166571"/>
            <a:ext cx="9829799" cy="951030"/>
          </a:xfrm>
        </p:spPr>
        <p:txBody>
          <a:bodyPr/>
          <a:lstStyle/>
          <a:p>
            <a:pPr rtl="0" eaLnBrk="1" hangingPunct="1">
              <a:lnSpc>
                <a:spcPct val="90000"/>
              </a:lnSpc>
            </a:pPr>
            <a:r>
              <a:rPr lang="fr-FR" sz="3100" b="1" i="0" u="none" baseline="0" dirty="0">
                <a:latin typeface="Gill Sans MT" panose="020B0502020104020203" pitchFamily="34" charset="0"/>
                <a:cs typeface="Gill Sans MT" panose="020B0502020104020203" pitchFamily="34" charset="0"/>
              </a:rPr>
              <a:t>Personnalisation de </a:t>
            </a:r>
            <a:r>
              <a:rPr lang="fr-FR" sz="3100" b="1" i="0" u="none" baseline="0" dirty="0" smtClean="0">
                <a:latin typeface="Gill Sans MT" panose="020B0502020104020203" pitchFamily="34" charset="0"/>
                <a:cs typeface="Gill Sans MT" panose="020B0502020104020203" pitchFamily="34" charset="0"/>
              </a:rPr>
              <a:t>l’outil </a:t>
            </a:r>
            <a:r>
              <a:rPr lang="fr-FR" sz="3100" b="1" i="0" u="none" baseline="0" dirty="0">
                <a:latin typeface="Gill Sans MT" panose="020B0502020104020203" pitchFamily="34" charset="0"/>
                <a:cs typeface="Gill Sans MT" panose="020B0502020104020203" pitchFamily="34" charset="0"/>
              </a:rPr>
              <a:t>de collecte des données (questionnaire principal)</a:t>
            </a:r>
            <a:endParaRPr lang="fr-FR" altLang="en-US" sz="3200"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95504978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22881" name="Title 1">
            <a:extLst>
              <a:ext uri="{FF2B5EF4-FFF2-40B4-BE49-F238E27FC236}">
                <a16:creationId xmlns:a16="http://schemas.microsoft.com/office/drawing/2014/main" xmlns="" id="{338D4B5E-A7B8-466D-813A-26B8829BA0F3}"/>
              </a:ext>
            </a:extLst>
          </p:cNvPr>
          <p:cNvSpPr>
            <a:spLocks noGrp="1"/>
          </p:cNvSpPr>
          <p:nvPr>
            <p:ph type="ctrTitle"/>
          </p:nvPr>
        </p:nvSpPr>
        <p:spPr>
          <a:xfrm>
            <a:off x="1181100" y="166571"/>
            <a:ext cx="9829799" cy="951030"/>
          </a:xfrm>
        </p:spPr>
        <p:txBody>
          <a:bodyPr/>
          <a:lstStyle/>
          <a:p>
            <a:pPr rtl="0" eaLnBrk="1" hangingPunct="1">
              <a:lnSpc>
                <a:spcPct val="90000"/>
              </a:lnSpc>
            </a:pPr>
            <a:r>
              <a:rPr lang="fr-FR" sz="3100" b="1" i="0" u="none" baseline="0" dirty="0">
                <a:latin typeface="Gill Sans MT" panose="020B0502020104020203" pitchFamily="34" charset="0"/>
                <a:cs typeface="Gill Sans MT" panose="020B0502020104020203" pitchFamily="34" charset="0"/>
              </a:rPr>
              <a:t>Personnalisation de </a:t>
            </a:r>
            <a:r>
              <a:rPr lang="fr-FR" sz="3100" b="1" i="0" u="none" baseline="0" dirty="0" smtClean="0">
                <a:latin typeface="Gill Sans MT" panose="020B0502020104020203" pitchFamily="34" charset="0"/>
                <a:cs typeface="Gill Sans MT" panose="020B0502020104020203" pitchFamily="34" charset="0"/>
              </a:rPr>
              <a:t>l’outil </a:t>
            </a:r>
            <a:r>
              <a:rPr lang="fr-FR" sz="3100" b="1" i="0" u="none" baseline="0" dirty="0">
                <a:latin typeface="Gill Sans MT" panose="020B0502020104020203" pitchFamily="34" charset="0"/>
                <a:cs typeface="Gill Sans MT" panose="020B0502020104020203" pitchFamily="34" charset="0"/>
              </a:rPr>
              <a:t>de collecte des données (questionnaire principal)</a:t>
            </a:r>
            <a:endParaRPr lang="fr-FR"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22C83577-6025-4FA8-A16C-60D15C7D823B}"/>
              </a:ext>
            </a:extLst>
          </p:cNvPr>
          <p:cNvSpPr>
            <a:spLocks noGrp="1"/>
          </p:cNvSpPr>
          <p:nvPr>
            <p:ph type="subTitle" idx="1"/>
          </p:nvPr>
        </p:nvSpPr>
        <p:spPr>
          <a:xfrm>
            <a:off x="156520" y="842996"/>
            <a:ext cx="11684578" cy="5703855"/>
          </a:xfrm>
        </p:spPr>
        <p:txBody>
          <a:bodyPr>
            <a:noAutofit/>
          </a:bodyPr>
          <a:lstStyle/>
          <a:p>
            <a:pPr marL="455595" lvl="1" algn="l" defTabSz="912778" rtl="0">
              <a:lnSpc>
                <a:spcPct val="90000"/>
              </a:lnSpc>
              <a:spcBef>
                <a:spcPct val="20000"/>
              </a:spcBef>
              <a:spcAft>
                <a:spcPct val="0"/>
              </a:spcAft>
            </a:pPr>
            <a:endParaRPr lang="fr-FR" altLang="en-US" sz="2600" dirty="0">
              <a:solidFill>
                <a:srgbClr val="000000"/>
              </a:solidFill>
              <a:latin typeface="Gill Sans MT" panose="020B0502020104020203" pitchFamily="34" charset="0"/>
              <a:cs typeface="Gill Sans MT" panose="020B0502020104020203" pitchFamily="34" charset="0"/>
            </a:endParaRPr>
          </a:p>
          <a:p>
            <a:pPr marL="455595" lvl="1" algn="l" defTabSz="912778" rtl="0">
              <a:lnSpc>
                <a:spcPct val="90000"/>
              </a:lnSpc>
              <a:spcBef>
                <a:spcPct val="20000"/>
              </a:spcBef>
              <a:spcAft>
                <a:spcPct val="0"/>
              </a:spcAft>
            </a:pPr>
            <a:r>
              <a:rPr lang="fr-FR" sz="2600" b="1" i="0" u="none" baseline="0" dirty="0">
                <a:solidFill>
                  <a:srgbClr val="000000"/>
                </a:solidFill>
                <a:latin typeface="Gill Sans MT" panose="020B0502020104020203" pitchFamily="34" charset="0"/>
                <a:cs typeface="Gill Sans MT" panose="020B0502020104020203" pitchFamily="34" charset="0"/>
              </a:rPr>
              <a:t>Ce que vous DEVEZ faire : </a:t>
            </a:r>
          </a:p>
          <a:p>
            <a:pPr marL="455595" lvl="1" algn="l" defTabSz="912778" rtl="0">
              <a:lnSpc>
                <a:spcPct val="90000"/>
              </a:lnSpc>
              <a:spcBef>
                <a:spcPct val="20000"/>
              </a:spcBef>
              <a:spcAft>
                <a:spcPct val="0"/>
              </a:spcAft>
            </a:pPr>
            <a:r>
              <a:rPr lang="fr-FR" sz="2600" b="0" i="0" u="none" baseline="0" dirty="0">
                <a:solidFill>
                  <a:srgbClr val="000000"/>
                </a:solidFill>
                <a:latin typeface="Gill Sans MT" panose="020B0502020104020203" pitchFamily="34" charset="0"/>
                <a:cs typeface="Gill Sans MT" panose="020B0502020104020203" pitchFamily="34" charset="0"/>
              </a:rPr>
              <a:t>•	Modifier les produits traceurs et le nombre de mois pendant lesquels </a:t>
            </a:r>
            <a:r>
              <a:rPr lang="fr-FR" sz="2600" b="0" i="0" u="none" baseline="0" dirty="0" smtClean="0">
                <a:solidFill>
                  <a:srgbClr val="000000"/>
                </a:solidFill>
                <a:latin typeface="Gill Sans MT" panose="020B0502020104020203" pitchFamily="34" charset="0"/>
                <a:cs typeface="Gill Sans MT" panose="020B0502020104020203" pitchFamily="34" charset="0"/>
              </a:rPr>
              <a:t>les </a:t>
            </a:r>
            <a:r>
              <a:rPr lang="fr-FR" sz="2600" b="0" i="0" u="none" baseline="0" dirty="0">
                <a:solidFill>
                  <a:srgbClr val="000000"/>
                </a:solidFill>
                <a:latin typeface="Gill Sans MT" panose="020B0502020104020203" pitchFamily="34" charset="0"/>
                <a:cs typeface="Gill Sans MT" panose="020B0502020104020203" pitchFamily="34" charset="0"/>
              </a:rPr>
              <a:t>données doivent être collectées.</a:t>
            </a:r>
          </a:p>
          <a:p>
            <a:pPr marL="455595" lvl="1" algn="l" defTabSz="912778">
              <a:lnSpc>
                <a:spcPct val="90000"/>
              </a:lnSpc>
              <a:spcBef>
                <a:spcPct val="20000"/>
              </a:spcBef>
              <a:spcAft>
                <a:spcPct val="0"/>
              </a:spcAft>
            </a:pPr>
            <a:r>
              <a:rPr lang="fr-FR" sz="2600" b="0" i="0" u="none" baseline="0" dirty="0">
                <a:solidFill>
                  <a:srgbClr val="000000"/>
                </a:solidFill>
                <a:latin typeface="Gill Sans MT" panose="020B0502020104020203" pitchFamily="34" charset="0"/>
                <a:cs typeface="Gill Sans MT" panose="020B0502020104020203" pitchFamily="34" charset="0"/>
              </a:rPr>
              <a:t>•	Définir le nombre </a:t>
            </a:r>
            <a:r>
              <a:rPr lang="fr-FR" sz="2600" b="0" i="0" u="none" baseline="0" dirty="0" smtClean="0">
                <a:solidFill>
                  <a:srgbClr val="000000"/>
                </a:solidFill>
                <a:latin typeface="Gill Sans MT" panose="020B0502020104020203" pitchFamily="34" charset="0"/>
                <a:cs typeface="Gill Sans MT" panose="020B0502020104020203" pitchFamily="34" charset="0"/>
              </a:rPr>
              <a:t>d’entités </a:t>
            </a:r>
            <a:r>
              <a:rPr lang="fr-FR" sz="2600" b="0" i="0" u="none" baseline="0" dirty="0">
                <a:solidFill>
                  <a:srgbClr val="000000"/>
                </a:solidFill>
                <a:latin typeface="Gill Sans MT" panose="020B0502020104020203" pitchFamily="34" charset="0"/>
                <a:cs typeface="Gill Sans MT" panose="020B0502020104020203" pitchFamily="34" charset="0"/>
              </a:rPr>
              <a:t>différentes (</a:t>
            </a:r>
            <a:r>
              <a:rPr lang="fr-FR" sz="2600" b="0" i="0" u="none" baseline="0" dirty="0" smtClean="0">
                <a:solidFill>
                  <a:srgbClr val="000000"/>
                </a:solidFill>
                <a:latin typeface="Gill Sans MT" panose="020B0502020104020203" pitchFamily="34" charset="0"/>
                <a:cs typeface="Gill Sans MT" panose="020B0502020104020203" pitchFamily="34" charset="0"/>
              </a:rPr>
              <a:t>jusqu’à </a:t>
            </a:r>
            <a:r>
              <a:rPr lang="fr-FR" sz="2600" b="0" i="0" u="none" baseline="0" dirty="0">
                <a:solidFill>
                  <a:srgbClr val="000000"/>
                </a:solidFill>
                <a:latin typeface="Gill Sans MT" panose="020B0502020104020203" pitchFamily="34" charset="0"/>
                <a:cs typeface="Gill Sans MT" panose="020B0502020104020203" pitchFamily="34" charset="0"/>
              </a:rPr>
              <a:t>10) et leur nom, par exemple, Centre de santé, Pharmacie de district, </a:t>
            </a:r>
            <a:r>
              <a:rPr lang="fr-FR" sz="2600" dirty="0">
                <a:solidFill>
                  <a:srgbClr val="000000"/>
                </a:solidFill>
                <a:latin typeface="Gill Sans MT" panose="020B0502020104020203" pitchFamily="34" charset="0"/>
                <a:cs typeface="Gill Sans MT" panose="020B0502020104020203" pitchFamily="34" charset="0"/>
              </a:rPr>
              <a:t>Dépôts </a:t>
            </a:r>
            <a:r>
              <a:rPr lang="fr-FR" sz="2600" b="0" i="0" u="none" baseline="0" dirty="0">
                <a:solidFill>
                  <a:srgbClr val="000000"/>
                </a:solidFill>
                <a:latin typeface="Gill Sans MT" panose="020B0502020104020203" pitchFamily="34" charset="0"/>
                <a:cs typeface="Gill Sans MT" panose="020B0502020104020203" pitchFamily="34" charset="0"/>
              </a:rPr>
              <a:t>centraux, etc.</a:t>
            </a:r>
          </a:p>
          <a:p>
            <a:pPr marL="455595" lvl="1" algn="l" defTabSz="912778" rtl="0">
              <a:lnSpc>
                <a:spcPct val="90000"/>
              </a:lnSpc>
              <a:spcBef>
                <a:spcPct val="20000"/>
              </a:spcBef>
              <a:spcAft>
                <a:spcPct val="0"/>
              </a:spcAft>
            </a:pPr>
            <a:r>
              <a:rPr lang="fr-FR" sz="2600" b="0" i="0" u="none" baseline="0" dirty="0">
                <a:solidFill>
                  <a:srgbClr val="000000"/>
                </a:solidFill>
                <a:latin typeface="Gill Sans MT" panose="020B0502020104020203" pitchFamily="34" charset="0"/>
                <a:cs typeface="Gill Sans MT" panose="020B0502020104020203" pitchFamily="34" charset="0"/>
              </a:rPr>
              <a:t>•	Modifier </a:t>
            </a:r>
            <a:r>
              <a:rPr lang="fr-FR" sz="2600" b="0" i="0" u="none" baseline="0" dirty="0" smtClean="0">
                <a:solidFill>
                  <a:srgbClr val="000000"/>
                </a:solidFill>
                <a:latin typeface="Gill Sans MT" panose="020B0502020104020203" pitchFamily="34" charset="0"/>
                <a:cs typeface="Gill Sans MT" panose="020B0502020104020203" pitchFamily="34" charset="0"/>
              </a:rPr>
              <a:t>d’autres </a:t>
            </a:r>
            <a:r>
              <a:rPr lang="fr-FR" sz="2600" b="0" i="0" u="none" baseline="0" dirty="0">
                <a:solidFill>
                  <a:srgbClr val="000000"/>
                </a:solidFill>
                <a:latin typeface="Gill Sans MT" panose="020B0502020104020203" pitchFamily="34" charset="0"/>
                <a:cs typeface="Gill Sans MT" panose="020B0502020104020203" pitchFamily="34" charset="0"/>
              </a:rPr>
              <a:t>noms </a:t>
            </a:r>
            <a:r>
              <a:rPr lang="fr-FR" sz="2600" b="0" i="0" u="none" baseline="0" dirty="0" smtClean="0">
                <a:solidFill>
                  <a:srgbClr val="000000"/>
                </a:solidFill>
                <a:latin typeface="Gill Sans MT" panose="020B0502020104020203" pitchFamily="34" charset="0"/>
                <a:cs typeface="Gill Sans MT" panose="020B0502020104020203" pitchFamily="34" charset="0"/>
              </a:rPr>
              <a:t>d’établissements</a:t>
            </a:r>
            <a:r>
              <a:rPr lang="fr-FR" sz="2600" b="0" i="0" u="none" baseline="0" dirty="0">
                <a:solidFill>
                  <a:srgbClr val="000000"/>
                </a:solidFill>
                <a:latin typeface="Gill Sans MT" panose="020B0502020104020203" pitchFamily="34" charset="0"/>
                <a:cs typeface="Gill Sans MT" panose="020B0502020104020203" pitchFamily="34" charset="0"/>
              </a:rPr>
              <a:t>.</a:t>
            </a:r>
          </a:p>
          <a:p>
            <a:pPr marL="455595" lvl="1" algn="l" defTabSz="912778" rtl="0">
              <a:lnSpc>
                <a:spcPct val="90000"/>
              </a:lnSpc>
              <a:spcBef>
                <a:spcPct val="20000"/>
              </a:spcBef>
              <a:spcAft>
                <a:spcPct val="0"/>
              </a:spcAft>
            </a:pPr>
            <a:r>
              <a:rPr lang="fr-FR" sz="2600" b="0" i="0" u="none" baseline="0" dirty="0">
                <a:solidFill>
                  <a:srgbClr val="000000"/>
                </a:solidFill>
                <a:latin typeface="Gill Sans MT" panose="020B0502020104020203" pitchFamily="34" charset="0"/>
                <a:cs typeface="Gill Sans MT" panose="020B0502020104020203" pitchFamily="34" charset="0"/>
              </a:rPr>
              <a:t>•	Ajouter </a:t>
            </a:r>
            <a:r>
              <a:rPr lang="fr-FR" sz="2600" b="0" i="0" u="none" baseline="0" dirty="0" smtClean="0">
                <a:solidFill>
                  <a:schemeClr val="tx1"/>
                </a:solidFill>
                <a:latin typeface="Gill Sans MT" panose="020B0502020104020203" pitchFamily="34" charset="0"/>
                <a:cs typeface="Gill Sans MT" panose="020B0502020104020203" pitchFamily="34" charset="0"/>
              </a:rPr>
              <a:t>des</a:t>
            </a:r>
            <a:r>
              <a:rPr lang="fr-FR" sz="2600" b="0" i="0" u="none" baseline="0" dirty="0" smtClean="0">
                <a:solidFill>
                  <a:srgbClr val="000000"/>
                </a:solidFill>
                <a:latin typeface="Gill Sans MT" panose="020B0502020104020203" pitchFamily="34" charset="0"/>
                <a:cs typeface="Gill Sans MT" panose="020B0502020104020203" pitchFamily="34" charset="0"/>
              </a:rPr>
              <a:t> </a:t>
            </a:r>
            <a:r>
              <a:rPr lang="fr-FR" sz="2600" b="0" i="0" u="none" baseline="0" dirty="0">
                <a:solidFill>
                  <a:srgbClr val="000000"/>
                </a:solidFill>
                <a:latin typeface="Gill Sans MT" panose="020B0502020104020203" pitchFamily="34" charset="0"/>
                <a:cs typeface="Gill Sans MT" panose="020B0502020104020203" pitchFamily="34" charset="0"/>
              </a:rPr>
              <a:t>questions descriptives.</a:t>
            </a:r>
          </a:p>
          <a:p>
            <a:pPr marL="455595" lvl="1" algn="l" defTabSz="912778" rtl="0">
              <a:lnSpc>
                <a:spcPct val="90000"/>
              </a:lnSpc>
              <a:spcBef>
                <a:spcPct val="20000"/>
              </a:spcBef>
              <a:spcAft>
                <a:spcPct val="0"/>
              </a:spcAft>
            </a:pPr>
            <a:r>
              <a:rPr lang="fr-FR" sz="2600" b="0" i="0" u="none" baseline="0" dirty="0">
                <a:solidFill>
                  <a:srgbClr val="000000"/>
                </a:solidFill>
                <a:latin typeface="Gill Sans MT" panose="020B0502020104020203" pitchFamily="34" charset="0"/>
                <a:cs typeface="Gill Sans MT" panose="020B0502020104020203" pitchFamily="34" charset="0"/>
              </a:rPr>
              <a:t>•	Ajouter les KPI facultatifs sélectionnés.</a:t>
            </a:r>
          </a:p>
          <a:p>
            <a:pPr marL="455595" lvl="1" algn="l" defTabSz="912778" rtl="0">
              <a:lnSpc>
                <a:spcPct val="90000"/>
              </a:lnSpc>
              <a:spcBef>
                <a:spcPct val="20000"/>
              </a:spcBef>
              <a:spcAft>
                <a:spcPct val="0"/>
              </a:spcAft>
            </a:pPr>
            <a:endParaRPr lang="fr-FR" altLang="en-US" sz="1500" dirty="0">
              <a:solidFill>
                <a:srgbClr val="000000"/>
              </a:solidFill>
              <a:latin typeface="Gill Sans MT" panose="020B0502020104020203" pitchFamily="34" charset="0"/>
              <a:cs typeface="Gill Sans MT" panose="020B0502020104020203" pitchFamily="34" charset="0"/>
            </a:endParaRPr>
          </a:p>
          <a:p>
            <a:pPr marL="455595" lvl="1" algn="l" defTabSz="912778">
              <a:lnSpc>
                <a:spcPct val="90000"/>
              </a:lnSpc>
              <a:spcBef>
                <a:spcPct val="20000"/>
              </a:spcBef>
              <a:spcAft>
                <a:spcPct val="0"/>
              </a:spcAft>
            </a:pPr>
            <a:r>
              <a:rPr lang="fr-FR" sz="2600" b="1" i="0" u="none" baseline="0" dirty="0">
                <a:solidFill>
                  <a:srgbClr val="C2113A"/>
                </a:solidFill>
                <a:latin typeface="Gill Sans MT" panose="020B0502020104020203" pitchFamily="34" charset="0"/>
                <a:cs typeface="Gill Sans MT" panose="020B0502020104020203" pitchFamily="34" charset="0"/>
              </a:rPr>
              <a:t>Ce que vous ne </a:t>
            </a:r>
            <a:r>
              <a:rPr lang="fr-FR" sz="2600" b="1" dirty="0">
                <a:solidFill>
                  <a:srgbClr val="C2113A"/>
                </a:solidFill>
                <a:latin typeface="Gill Sans MT" panose="020B0502020104020203" pitchFamily="34" charset="0"/>
                <a:cs typeface="Gill Sans MT" panose="020B0502020104020203" pitchFamily="34" charset="0"/>
              </a:rPr>
              <a:t>DEVEZ </a:t>
            </a:r>
            <a:r>
              <a:rPr lang="fr-FR" sz="2600" b="1" i="0" u="none" baseline="0" dirty="0">
                <a:solidFill>
                  <a:srgbClr val="C2113A"/>
                </a:solidFill>
                <a:latin typeface="Gill Sans MT" panose="020B0502020104020203" pitchFamily="34" charset="0"/>
                <a:cs typeface="Gill Sans MT" panose="020B0502020104020203" pitchFamily="34" charset="0"/>
              </a:rPr>
              <a:t>PAS faire :</a:t>
            </a:r>
            <a:endParaRPr lang="fr-FR" altLang="en-US" sz="2600" dirty="0">
              <a:solidFill>
                <a:srgbClr val="000000"/>
              </a:solidFill>
              <a:latin typeface="Gill Sans MT" panose="020B0502020104020203" pitchFamily="34" charset="0"/>
              <a:cs typeface="Gill Sans MT" panose="020B0502020104020203" pitchFamily="34" charset="0"/>
            </a:endParaRPr>
          </a:p>
          <a:p>
            <a:pPr marL="455595" lvl="1" algn="l" defTabSz="912778" rtl="0">
              <a:lnSpc>
                <a:spcPct val="90000"/>
              </a:lnSpc>
              <a:spcBef>
                <a:spcPct val="20000"/>
              </a:spcBef>
              <a:spcAft>
                <a:spcPct val="0"/>
              </a:spcAft>
            </a:pPr>
            <a:r>
              <a:rPr lang="fr-FR" sz="2600" b="0" i="0" u="none" baseline="0" dirty="0">
                <a:solidFill>
                  <a:srgbClr val="000000"/>
                </a:solidFill>
                <a:latin typeface="Gill Sans MT" panose="020B0502020104020203" pitchFamily="34" charset="0"/>
                <a:cs typeface="Gill Sans MT" panose="020B0502020104020203" pitchFamily="34" charset="0"/>
              </a:rPr>
              <a:t>•	Supprimer des questions de </a:t>
            </a:r>
            <a:r>
              <a:rPr lang="fr-FR" sz="2600" b="0" i="0" u="none" baseline="0" dirty="0" smtClean="0">
                <a:solidFill>
                  <a:srgbClr val="000000"/>
                </a:solidFill>
                <a:latin typeface="Gill Sans MT" panose="020B0502020104020203" pitchFamily="34" charset="0"/>
                <a:cs typeface="Gill Sans MT" panose="020B0502020104020203" pitchFamily="34" charset="0"/>
              </a:rPr>
              <a:t>l’enquête </a:t>
            </a:r>
            <a:r>
              <a:rPr lang="fr-FR" sz="2600" b="0" i="0" u="none" baseline="0" dirty="0">
                <a:solidFill>
                  <a:srgbClr val="000000"/>
                </a:solidFill>
                <a:latin typeface="Gill Sans MT" panose="020B0502020104020203" pitchFamily="34" charset="0"/>
                <a:cs typeface="Gill Sans MT" panose="020B0502020104020203" pitchFamily="34" charset="0"/>
              </a:rPr>
              <a:t>CMM.</a:t>
            </a:r>
          </a:p>
          <a:p>
            <a:pPr marL="455595" lvl="1" algn="l" defTabSz="912778" rtl="0">
              <a:lnSpc>
                <a:spcPct val="90000"/>
              </a:lnSpc>
              <a:spcBef>
                <a:spcPct val="20000"/>
              </a:spcBef>
              <a:spcAft>
                <a:spcPct val="0"/>
              </a:spcAft>
            </a:pPr>
            <a:r>
              <a:rPr lang="fr-FR" sz="2600" b="0" i="0" u="none" baseline="0" dirty="0">
                <a:solidFill>
                  <a:srgbClr val="000000"/>
                </a:solidFill>
                <a:latin typeface="Gill Sans MT" panose="020B0502020104020203" pitchFamily="34" charset="0"/>
                <a:cs typeface="Gill Sans MT" panose="020B0502020104020203" pitchFamily="34" charset="0"/>
              </a:rPr>
              <a:t>•	Modifier les questions ou les réponses CMM.</a:t>
            </a:r>
          </a:p>
          <a:p>
            <a:pPr marL="455595" lvl="1" algn="l" defTabSz="912778">
              <a:lnSpc>
                <a:spcPct val="90000"/>
              </a:lnSpc>
              <a:spcBef>
                <a:spcPct val="20000"/>
              </a:spcBef>
              <a:spcAft>
                <a:spcPct val="0"/>
              </a:spcAft>
            </a:pPr>
            <a:r>
              <a:rPr lang="fr-FR" sz="2600" b="0" i="0" u="none" baseline="0" dirty="0">
                <a:solidFill>
                  <a:srgbClr val="000000"/>
                </a:solidFill>
                <a:latin typeface="Gill Sans MT" panose="020B0502020104020203" pitchFamily="34" charset="0"/>
                <a:cs typeface="Gill Sans MT" panose="020B0502020104020203" pitchFamily="34" charset="0"/>
              </a:rPr>
              <a:t>•	Modifier les </a:t>
            </a:r>
            <a:r>
              <a:rPr lang="fr-FR" sz="2600" dirty="0">
                <a:solidFill>
                  <a:srgbClr val="000000"/>
                </a:solidFill>
                <a:latin typeface="Gill Sans MT" panose="020B0502020104020203" pitchFamily="34" charset="0"/>
                <a:cs typeface="Gill Sans MT" panose="020B0502020104020203" pitchFamily="34" charset="0"/>
              </a:rPr>
              <a:t>KPI de base.</a:t>
            </a:r>
            <a:endParaRPr lang="fr-FR" sz="2600" b="0" i="0" u="none" baseline="0" dirty="0">
              <a:solidFill>
                <a:srgbClr val="000000"/>
              </a:solidFill>
              <a:latin typeface="Gill Sans MT" panose="020B0502020104020203" pitchFamily="34" charset="0"/>
              <a:cs typeface="Gill Sans MT" panose="020B0502020104020203" pitchFamily="34" charset="0"/>
            </a:endParaRPr>
          </a:p>
          <a:p>
            <a:pPr marL="455595" lvl="1" algn="l" defTabSz="912778" rtl="0">
              <a:lnSpc>
                <a:spcPct val="90000"/>
              </a:lnSpc>
              <a:spcBef>
                <a:spcPct val="20000"/>
              </a:spcBef>
              <a:spcAft>
                <a:spcPct val="0"/>
              </a:spcAft>
            </a:pPr>
            <a:endParaRPr lang="fr-FR" altLang="en-US" sz="2600" dirty="0">
              <a:solidFill>
                <a:srgbClr val="000000"/>
              </a:solidFill>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19828589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0593" name="Title 1">
            <a:extLst>
              <a:ext uri="{FF2B5EF4-FFF2-40B4-BE49-F238E27FC236}">
                <a16:creationId xmlns:a16="http://schemas.microsoft.com/office/drawing/2014/main" xmlns="" id="{5DCBE730-6D7F-46C2-A0EB-F016360A189E}"/>
              </a:ext>
            </a:extLst>
          </p:cNvPr>
          <p:cNvSpPr>
            <a:spLocks noGrp="1"/>
          </p:cNvSpPr>
          <p:nvPr>
            <p:ph type="ctrTitle"/>
          </p:nvPr>
        </p:nvSpPr>
        <p:spPr>
          <a:xfrm>
            <a:off x="0" y="-200388"/>
            <a:ext cx="12191999" cy="1538883"/>
          </a:xfrm>
        </p:spPr>
        <p:txBody>
          <a:bodyPr/>
          <a:lstStyle/>
          <a:p>
            <a:pPr rtl="0" eaLnBrk="1" hangingPunct="1"/>
            <a:r>
              <a:rPr lang="fr-FR" sz="3100" b="1" i="0" u="none" baseline="0" dirty="0">
                <a:latin typeface="Gill Sans MT" panose="020B0502020104020203" pitchFamily="34" charset="0"/>
                <a:cs typeface="Gill Sans MT" panose="020B0502020104020203" pitchFamily="34" charset="0"/>
              </a:rPr>
              <a:t>Définition de </a:t>
            </a:r>
            <a:r>
              <a:rPr lang="fr-FR" sz="3100" b="1" i="0" u="none" baseline="0" dirty="0" smtClean="0">
                <a:latin typeface="Gill Sans MT" panose="020B0502020104020203" pitchFamily="34" charset="0"/>
                <a:cs typeface="Gill Sans MT" panose="020B0502020104020203" pitchFamily="34" charset="0"/>
              </a:rPr>
              <a:t>l’étendue </a:t>
            </a:r>
            <a:r>
              <a:rPr lang="fr-FR" sz="3100" b="1" i="0" u="none" baseline="0" dirty="0">
                <a:latin typeface="Gill Sans MT" panose="020B0502020104020203" pitchFamily="34" charset="0"/>
                <a:cs typeface="Gill Sans MT" panose="020B0502020104020203" pitchFamily="34" charset="0"/>
              </a:rPr>
              <a:t>des travaux et personnalisation</a:t>
            </a:r>
            <a:r>
              <a:rPr lang="fr-FR" sz="3200" b="1" dirty="0">
                <a:solidFill>
                  <a:srgbClr val="000000"/>
                </a:solidFill>
                <a:latin typeface="Gill Sans MT" panose="020B0502020104020203" pitchFamily="34" charset="0"/>
                <a:cs typeface="Gill Sans MT" panose="020B0502020104020203" pitchFamily="34" charset="0"/>
              </a:rPr>
              <a:t/>
            </a:r>
            <a:br>
              <a:rPr lang="fr-FR" sz="3200" b="1" dirty="0">
                <a:solidFill>
                  <a:srgbClr val="000000"/>
                </a:solidFill>
                <a:latin typeface="Gill Sans MT" panose="020B0502020104020203" pitchFamily="34" charset="0"/>
                <a:cs typeface="Gill Sans MT" panose="020B0502020104020203" pitchFamily="34" charset="0"/>
              </a:rPr>
            </a:br>
            <a:endParaRPr lang="fr-FR"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400E76FD-B7E2-404F-93FC-9A5D6B8ED5E1}"/>
              </a:ext>
            </a:extLst>
          </p:cNvPr>
          <p:cNvSpPr>
            <a:spLocks noGrp="1"/>
          </p:cNvSpPr>
          <p:nvPr>
            <p:ph type="subTitle" idx="1"/>
          </p:nvPr>
        </p:nvSpPr>
        <p:spPr>
          <a:xfrm>
            <a:off x="212529" y="1447800"/>
            <a:ext cx="11725944" cy="5163418"/>
          </a:xfrm>
        </p:spPr>
        <p:txBody>
          <a:bodyPr>
            <a:normAutofit/>
          </a:bodyPr>
          <a:lstStyle/>
          <a:p>
            <a:pPr marL="455595" lvl="1" algn="l" defTabSz="912778" rtl="0">
              <a:spcBef>
                <a:spcPct val="20000"/>
              </a:spcBef>
              <a:spcAft>
                <a:spcPct val="0"/>
              </a:spcAft>
            </a:pPr>
            <a:endParaRPr lang="fr-FR"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Variables de définition de </a:t>
            </a:r>
            <a:r>
              <a:rPr lang="fr-FR" sz="3174" b="0" i="0" u="none" baseline="0" dirty="0" smtClean="0">
                <a:solidFill>
                  <a:srgbClr val="000000"/>
                </a:solidFill>
                <a:latin typeface="Gill Sans MT" panose="020B0502020104020203" pitchFamily="34" charset="0"/>
                <a:cs typeface="Gill Sans MT" panose="020B0502020104020203" pitchFamily="34" charset="0"/>
              </a:rPr>
              <a:t>l’étendue </a:t>
            </a:r>
            <a:r>
              <a:rPr lang="fr-FR" sz="3174" b="0" i="0" u="none" baseline="0" dirty="0">
                <a:solidFill>
                  <a:srgbClr val="000000"/>
                </a:solidFill>
                <a:latin typeface="Gill Sans MT" panose="020B0502020104020203" pitchFamily="34" charset="0"/>
                <a:cs typeface="Gill Sans MT" panose="020B0502020104020203" pitchFamily="34" charset="0"/>
              </a:rPr>
              <a:t>des travaux</a:t>
            </a: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Finalisation et mise à jour de </a:t>
            </a:r>
            <a:r>
              <a:rPr lang="fr-FR" sz="3174" b="0" i="0" u="none" baseline="0" dirty="0" smtClean="0">
                <a:solidFill>
                  <a:srgbClr val="000000"/>
                </a:solidFill>
                <a:latin typeface="Gill Sans MT" panose="020B0502020104020203" pitchFamily="34" charset="0"/>
                <a:cs typeface="Gill Sans MT" panose="020B0502020104020203" pitchFamily="34" charset="0"/>
              </a:rPr>
              <a:t>l’étendue </a:t>
            </a:r>
            <a:r>
              <a:rPr lang="fr-FR" sz="3174" b="0" i="0" u="none" baseline="0" dirty="0">
                <a:solidFill>
                  <a:srgbClr val="000000"/>
                </a:solidFill>
                <a:latin typeface="Gill Sans MT" panose="020B0502020104020203" pitchFamily="34" charset="0"/>
                <a:cs typeface="Gill Sans MT" panose="020B0502020104020203" pitchFamily="34" charset="0"/>
              </a:rPr>
              <a:t>des travaux</a:t>
            </a: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Incidence de la définition de </a:t>
            </a:r>
            <a:r>
              <a:rPr lang="fr-FR" sz="3174" b="0" i="0" u="none" baseline="0" dirty="0" smtClean="0">
                <a:solidFill>
                  <a:srgbClr val="000000"/>
                </a:solidFill>
                <a:latin typeface="Gill Sans MT" panose="020B0502020104020203" pitchFamily="34" charset="0"/>
                <a:cs typeface="Gill Sans MT" panose="020B0502020104020203" pitchFamily="34" charset="0"/>
              </a:rPr>
              <a:t>l’étendue </a:t>
            </a:r>
            <a:r>
              <a:rPr lang="fr-FR" sz="3174" b="0" i="0" u="none" baseline="0" dirty="0">
                <a:solidFill>
                  <a:srgbClr val="000000"/>
                </a:solidFill>
                <a:latin typeface="Gill Sans MT" panose="020B0502020104020203" pitchFamily="34" charset="0"/>
                <a:cs typeface="Gill Sans MT" panose="020B0502020104020203" pitchFamily="34" charset="0"/>
              </a:rPr>
              <a:t>des travaux sur la mise </a:t>
            </a:r>
            <a:r>
              <a:rPr lang="fr-FR" sz="3174" b="0" i="0" u="none" baseline="0" dirty="0" smtClean="0">
                <a:solidFill>
                  <a:srgbClr val="000000"/>
                </a:solidFill>
                <a:latin typeface="Gill Sans MT" panose="020B0502020104020203" pitchFamily="34" charset="0"/>
                <a:cs typeface="Gill Sans MT" panose="020B0502020104020203" pitchFamily="34" charset="0"/>
              </a:rPr>
              <a:t/>
            </a:r>
            <a:br>
              <a:rPr lang="fr-FR" sz="3174" b="0" i="0" u="none" baseline="0" dirty="0" smtClean="0">
                <a:solidFill>
                  <a:srgbClr val="000000"/>
                </a:solidFill>
                <a:latin typeface="Gill Sans MT" panose="020B0502020104020203" pitchFamily="34" charset="0"/>
                <a:cs typeface="Gill Sans MT" panose="020B0502020104020203" pitchFamily="34" charset="0"/>
              </a:rPr>
            </a:br>
            <a:r>
              <a:rPr lang="fr-FR" sz="3174" b="0" i="0" u="none" baseline="0" dirty="0" smtClean="0">
                <a:solidFill>
                  <a:srgbClr val="000000"/>
                </a:solidFill>
                <a:latin typeface="Gill Sans MT" panose="020B0502020104020203" pitchFamily="34" charset="0"/>
                <a:cs typeface="Gill Sans MT" panose="020B0502020104020203" pitchFamily="34" charset="0"/>
              </a:rPr>
              <a:t>   en </a:t>
            </a:r>
            <a:r>
              <a:rPr lang="fr-FR" sz="3174" b="0" i="0" u="none" baseline="0" dirty="0">
                <a:solidFill>
                  <a:srgbClr val="000000"/>
                </a:solidFill>
                <a:latin typeface="Gill Sans MT" panose="020B0502020104020203" pitchFamily="34" charset="0"/>
                <a:cs typeface="Gill Sans MT" panose="020B0502020104020203" pitchFamily="34" charset="0"/>
              </a:rPr>
              <a:t>œuvre</a:t>
            </a: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Personnalisation</a:t>
            </a:r>
          </a:p>
        </p:txBody>
      </p:sp>
    </p:spTree>
    <p:custDataLst>
      <p:tags r:id="rId1"/>
    </p:custDataLst>
    <p:extLst>
      <p:ext uri="{BB962C8B-B14F-4D97-AF65-F5344CB8AC3E}">
        <p14:creationId xmlns:p14="http://schemas.microsoft.com/office/powerpoint/2010/main" val="16903006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1617" name="Title 1">
            <a:extLst>
              <a:ext uri="{FF2B5EF4-FFF2-40B4-BE49-F238E27FC236}">
                <a16:creationId xmlns:a16="http://schemas.microsoft.com/office/drawing/2014/main" xmlns="" id="{25856318-7148-4559-B099-85B2EE740778}"/>
              </a:ext>
            </a:extLst>
          </p:cNvPr>
          <p:cNvSpPr>
            <a:spLocks noGrp="1"/>
          </p:cNvSpPr>
          <p:nvPr>
            <p:ph type="ctrTitle"/>
          </p:nvPr>
        </p:nvSpPr>
        <p:spPr>
          <a:xfrm>
            <a:off x="0" y="-447170"/>
            <a:ext cx="12191999" cy="1538883"/>
          </a:xfrm>
        </p:spPr>
        <p:txBody>
          <a:bodyPr/>
          <a:lstStyle/>
          <a:p>
            <a:pPr rtl="0" eaLnBrk="1" hangingPunct="1"/>
            <a:r>
              <a:rPr lang="fr-FR" sz="3100" b="1" i="0" u="none" baseline="0" dirty="0">
                <a:latin typeface="Gill Sans MT" panose="020B0502020104020203" pitchFamily="34" charset="0"/>
                <a:cs typeface="Gill Sans MT" panose="020B0502020104020203" pitchFamily="34" charset="0"/>
              </a:rPr>
              <a:t>Objectif et finalité de la définition de </a:t>
            </a:r>
            <a:r>
              <a:rPr lang="fr-FR" sz="3100" b="1" i="0" u="none" baseline="0" dirty="0" smtClean="0">
                <a:latin typeface="Gill Sans MT" panose="020B0502020104020203" pitchFamily="34" charset="0"/>
                <a:cs typeface="Gill Sans MT" panose="020B0502020104020203" pitchFamily="34" charset="0"/>
              </a:rPr>
              <a:t>l’étendue </a:t>
            </a:r>
            <a:r>
              <a:rPr lang="fr-FR" sz="3100" b="1" i="0" u="none" baseline="0" dirty="0">
                <a:latin typeface="Gill Sans MT" panose="020B0502020104020203" pitchFamily="34" charset="0"/>
                <a:cs typeface="Gill Sans MT" panose="020B0502020104020203" pitchFamily="34" charset="0"/>
              </a:rPr>
              <a:t>des travaux</a:t>
            </a:r>
            <a:r>
              <a:rPr lang="fr-FR" sz="3200" b="1" dirty="0">
                <a:solidFill>
                  <a:srgbClr val="000000"/>
                </a:solidFill>
                <a:latin typeface="Gill Sans MT" panose="020B0502020104020203" pitchFamily="34" charset="0"/>
                <a:cs typeface="Gill Sans MT" panose="020B0502020104020203" pitchFamily="34" charset="0"/>
              </a:rPr>
              <a:t/>
            </a:r>
            <a:br>
              <a:rPr lang="fr-FR" sz="3200" b="1" dirty="0">
                <a:solidFill>
                  <a:srgbClr val="000000"/>
                </a:solidFill>
                <a:latin typeface="Gill Sans MT" panose="020B0502020104020203" pitchFamily="34" charset="0"/>
                <a:cs typeface="Gill Sans MT" panose="020B0502020104020203" pitchFamily="34" charset="0"/>
              </a:rPr>
            </a:br>
            <a:endParaRPr lang="fr-FR"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1118FD7A-2658-4C47-8667-97FF349DAD13}"/>
              </a:ext>
            </a:extLst>
          </p:cNvPr>
          <p:cNvSpPr>
            <a:spLocks noGrp="1"/>
          </p:cNvSpPr>
          <p:nvPr>
            <p:ph type="subTitle" idx="1"/>
          </p:nvPr>
        </p:nvSpPr>
        <p:spPr>
          <a:xfrm>
            <a:off x="85440" y="708545"/>
            <a:ext cx="12021120" cy="6625446"/>
          </a:xfrm>
        </p:spPr>
        <p:txBody>
          <a:bodyPr>
            <a:noAutofit/>
          </a:bodyPr>
          <a:lstStyle/>
          <a:p>
            <a:pPr marL="455595" lvl="1" algn="l" defTabSz="912778" rtl="0">
              <a:lnSpc>
                <a:spcPct val="90000"/>
              </a:lnSpc>
              <a:spcBef>
                <a:spcPct val="20000"/>
              </a:spcBef>
              <a:spcAft>
                <a:spcPct val="0"/>
              </a:spcAft>
            </a:pPr>
            <a:r>
              <a:rPr lang="fr-FR" sz="2400" b="1" i="0" u="none" baseline="0" dirty="0">
                <a:solidFill>
                  <a:schemeClr val="tx1"/>
                </a:solidFill>
                <a:latin typeface="Gill Sans MT" panose="020B0502020104020203" pitchFamily="34" charset="0"/>
                <a:cs typeface="Gill Sans MT" panose="020B0502020104020203" pitchFamily="34" charset="0"/>
              </a:rPr>
              <a:t>Objectif - Comprendre les variables de définition de </a:t>
            </a:r>
            <a:r>
              <a:rPr lang="fr-FR" sz="2400" b="1" i="0" u="none" baseline="0" dirty="0" smtClean="0">
                <a:solidFill>
                  <a:schemeClr val="tx1"/>
                </a:solidFill>
                <a:latin typeface="Gill Sans MT" panose="020B0502020104020203" pitchFamily="34" charset="0"/>
                <a:cs typeface="Gill Sans MT" panose="020B0502020104020203" pitchFamily="34" charset="0"/>
              </a:rPr>
              <a:t>l’étendue </a:t>
            </a:r>
            <a:r>
              <a:rPr lang="fr-FR" sz="2400" b="1" i="0" u="none" baseline="0" dirty="0">
                <a:solidFill>
                  <a:schemeClr val="tx1"/>
                </a:solidFill>
                <a:latin typeface="Gill Sans MT" panose="020B0502020104020203" pitchFamily="34" charset="0"/>
                <a:cs typeface="Gill Sans MT" panose="020B0502020104020203" pitchFamily="34" charset="0"/>
              </a:rPr>
              <a:t>des travaux, </a:t>
            </a:r>
            <a:r>
              <a:rPr lang="fr-FR" sz="2400" b="1" i="0" u="none" baseline="0" dirty="0" smtClean="0">
                <a:solidFill>
                  <a:schemeClr val="tx1"/>
                </a:solidFill>
                <a:latin typeface="Gill Sans MT" panose="020B0502020104020203" pitchFamily="34" charset="0"/>
                <a:cs typeface="Gill Sans MT" panose="020B0502020104020203" pitchFamily="34" charset="0"/>
              </a:rPr>
              <a:t/>
            </a:r>
            <a:br>
              <a:rPr lang="fr-FR" sz="2400" b="1" i="0" u="none" baseline="0" dirty="0" smtClean="0">
                <a:solidFill>
                  <a:schemeClr val="tx1"/>
                </a:solidFill>
                <a:latin typeface="Gill Sans MT" panose="020B0502020104020203" pitchFamily="34" charset="0"/>
                <a:cs typeface="Gill Sans MT" panose="020B0502020104020203" pitchFamily="34" charset="0"/>
              </a:rPr>
            </a:br>
            <a:r>
              <a:rPr lang="fr-FR" sz="2400" b="1" i="0" u="none" baseline="0" dirty="0" smtClean="0">
                <a:solidFill>
                  <a:schemeClr val="tx1"/>
                </a:solidFill>
                <a:latin typeface="Gill Sans MT" panose="020B0502020104020203" pitchFamily="34" charset="0"/>
                <a:cs typeface="Gill Sans MT" panose="020B0502020104020203" pitchFamily="34" charset="0"/>
              </a:rPr>
              <a:t>ainsi </a:t>
            </a:r>
            <a:r>
              <a:rPr lang="fr-FR" sz="2400" b="1" i="0" u="none" baseline="0" dirty="0">
                <a:solidFill>
                  <a:schemeClr val="tx1"/>
                </a:solidFill>
                <a:latin typeface="Gill Sans MT" panose="020B0502020104020203" pitchFamily="34" charset="0"/>
                <a:cs typeface="Gill Sans MT" panose="020B0502020104020203" pitchFamily="34" charset="0"/>
              </a:rPr>
              <a:t>que comment et quand les décisions sur </a:t>
            </a:r>
            <a:r>
              <a:rPr lang="fr-FR" sz="2400" b="1" i="0" u="none" baseline="0" dirty="0" smtClean="0">
                <a:solidFill>
                  <a:schemeClr val="tx1"/>
                </a:solidFill>
                <a:latin typeface="Gill Sans MT" panose="020B0502020104020203" pitchFamily="34" charset="0"/>
                <a:cs typeface="Gill Sans MT" panose="020B0502020104020203" pitchFamily="34" charset="0"/>
              </a:rPr>
              <a:t>l’étendue </a:t>
            </a:r>
            <a:r>
              <a:rPr lang="fr-FR" sz="2400" b="1" i="0" u="none" baseline="0" dirty="0">
                <a:solidFill>
                  <a:schemeClr val="tx1"/>
                </a:solidFill>
                <a:latin typeface="Gill Sans MT" panose="020B0502020104020203" pitchFamily="34" charset="0"/>
                <a:cs typeface="Gill Sans MT" panose="020B0502020104020203" pitchFamily="34" charset="0"/>
              </a:rPr>
              <a:t>des travaux influent </a:t>
            </a:r>
            <a:r>
              <a:rPr lang="fr-FR" sz="2400" b="1" i="0" u="none" baseline="0" dirty="0" smtClean="0">
                <a:solidFill>
                  <a:schemeClr val="tx1"/>
                </a:solidFill>
                <a:latin typeface="Gill Sans MT" panose="020B0502020104020203" pitchFamily="34" charset="0"/>
                <a:cs typeface="Gill Sans MT" panose="020B0502020104020203" pitchFamily="34" charset="0"/>
              </a:rPr>
              <a:t/>
            </a:r>
            <a:br>
              <a:rPr lang="fr-FR" sz="2400" b="1" i="0" u="none" baseline="0" dirty="0" smtClean="0">
                <a:solidFill>
                  <a:schemeClr val="tx1"/>
                </a:solidFill>
                <a:latin typeface="Gill Sans MT" panose="020B0502020104020203" pitchFamily="34" charset="0"/>
                <a:cs typeface="Gill Sans MT" panose="020B0502020104020203" pitchFamily="34" charset="0"/>
              </a:rPr>
            </a:br>
            <a:r>
              <a:rPr lang="fr-FR" sz="2400" b="1" i="0" u="none" baseline="0" dirty="0" smtClean="0">
                <a:solidFill>
                  <a:schemeClr val="tx1"/>
                </a:solidFill>
                <a:latin typeface="Gill Sans MT" panose="020B0502020104020203" pitchFamily="34" charset="0"/>
                <a:cs typeface="Gill Sans MT" panose="020B0502020104020203" pitchFamily="34" charset="0"/>
              </a:rPr>
              <a:t>sur </a:t>
            </a:r>
            <a:r>
              <a:rPr lang="fr-FR" sz="2400" b="1" i="0" u="none" baseline="0" dirty="0">
                <a:solidFill>
                  <a:schemeClr val="tx1"/>
                </a:solidFill>
                <a:latin typeface="Gill Sans MT" panose="020B0502020104020203" pitchFamily="34" charset="0"/>
                <a:cs typeface="Gill Sans MT" panose="020B0502020104020203" pitchFamily="34" charset="0"/>
              </a:rPr>
              <a:t>la mise en œuvre </a:t>
            </a:r>
          </a:p>
          <a:p>
            <a:pPr indent="-1577" algn="l" defTabSz="912778" rtl="0">
              <a:lnSpc>
                <a:spcPct val="90000"/>
              </a:lnSpc>
              <a:spcBef>
                <a:spcPct val="20000"/>
              </a:spcBef>
              <a:spcAft>
                <a:spcPct val="0"/>
              </a:spcAft>
              <a:buFont typeface="Wingdings" panose="05000000000000000000" pitchFamily="2" charset="2"/>
              <a:buChar char="ü"/>
            </a:pPr>
            <a:r>
              <a:rPr lang="fr-FR" sz="2800" b="0" i="0" u="none" baseline="0" dirty="0">
                <a:solidFill>
                  <a:srgbClr val="000000"/>
                </a:solidFill>
                <a:latin typeface="Gill Sans MT" panose="020B0502020104020203" pitchFamily="34" charset="0"/>
                <a:cs typeface="Gill Sans MT" panose="020B0502020104020203" pitchFamily="34" charset="0"/>
              </a:rPr>
              <a:t>Commence dès que les objectifs de </a:t>
            </a:r>
            <a:r>
              <a:rPr lang="fr-FR" sz="2800" b="0" i="0" u="none" baseline="0" dirty="0" smtClean="0">
                <a:solidFill>
                  <a:srgbClr val="000000"/>
                </a:solidFill>
                <a:latin typeface="Gill Sans MT" panose="020B0502020104020203" pitchFamily="34" charset="0"/>
                <a:cs typeface="Gill Sans MT" panose="020B0502020104020203" pitchFamily="34" charset="0"/>
              </a:rPr>
              <a:t>l’évaluation </a:t>
            </a:r>
            <a:r>
              <a:rPr lang="fr-FR" sz="2800" b="0" i="0" u="none" baseline="0" dirty="0">
                <a:solidFill>
                  <a:srgbClr val="000000"/>
                </a:solidFill>
                <a:latin typeface="Gill Sans MT" panose="020B0502020104020203" pitchFamily="34" charset="0"/>
                <a:cs typeface="Gill Sans MT" panose="020B0502020104020203" pitchFamily="34" charset="0"/>
              </a:rPr>
              <a:t>sont définis.</a:t>
            </a:r>
          </a:p>
          <a:p>
            <a:pPr marL="455595" lvl="1" algn="l" defTabSz="912778" rtl="0">
              <a:lnSpc>
                <a:spcPct val="90000"/>
              </a:lnSpc>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Dépend de </a:t>
            </a:r>
            <a:r>
              <a:rPr lang="fr-FR" sz="2400" b="0" i="0" u="none" baseline="0" dirty="0" smtClean="0">
                <a:solidFill>
                  <a:srgbClr val="000000"/>
                </a:solidFill>
                <a:latin typeface="Gill Sans MT" panose="020B0502020104020203" pitchFamily="34" charset="0"/>
                <a:cs typeface="Gill Sans MT" panose="020B0502020104020203" pitchFamily="34" charset="0"/>
              </a:rPr>
              <a:t>l’étendue </a:t>
            </a:r>
            <a:r>
              <a:rPr lang="fr-FR" sz="2400" b="0" i="0" u="none" baseline="0" dirty="0">
                <a:solidFill>
                  <a:srgbClr val="000000"/>
                </a:solidFill>
                <a:latin typeface="Gill Sans MT" panose="020B0502020104020203" pitchFamily="34" charset="0"/>
                <a:cs typeface="Gill Sans MT" panose="020B0502020104020203" pitchFamily="34" charset="0"/>
              </a:rPr>
              <a:t>des travaux initiale définie avant la phase de planification </a:t>
            </a:r>
            <a:r>
              <a:rPr lang="fr-FR" sz="2400" b="0" i="0" u="none" baseline="0" dirty="0" smtClean="0">
                <a:solidFill>
                  <a:srgbClr val="000000"/>
                </a:solidFill>
                <a:latin typeface="Gill Sans MT" panose="020B0502020104020203" pitchFamily="34" charset="0"/>
                <a:cs typeface="Gill Sans MT" panose="020B0502020104020203" pitchFamily="34" charset="0"/>
              </a:rPr>
              <a:t>et fournit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   les </a:t>
            </a:r>
            <a:r>
              <a:rPr lang="fr-FR" sz="2400" b="0" i="0" u="none" baseline="0" dirty="0">
                <a:solidFill>
                  <a:srgbClr val="000000"/>
                </a:solidFill>
                <a:latin typeface="Gill Sans MT" panose="020B0502020104020203" pitchFamily="34" charset="0"/>
                <a:cs typeface="Gill Sans MT" panose="020B0502020104020203" pitchFamily="34" charset="0"/>
              </a:rPr>
              <a:t>détails suivants :</a:t>
            </a:r>
          </a:p>
          <a:p>
            <a:pPr marL="455595" lvl="1" algn="l" defTabSz="912778" rtl="0">
              <a:lnSpc>
                <a:spcPct val="90000"/>
              </a:lnSpc>
              <a:spcBef>
                <a:spcPct val="20000"/>
              </a:spcBef>
              <a:spcAft>
                <a:spcPct val="0"/>
              </a:spcAft>
              <a:buFontTx/>
              <a:buChar char="-"/>
            </a:pPr>
            <a:r>
              <a:rPr lang="fr-FR" sz="2400" b="0" i="0" u="none" baseline="0" dirty="0">
                <a:solidFill>
                  <a:srgbClr val="000000"/>
                </a:solidFill>
                <a:latin typeface="Gill Sans MT" panose="020B0502020104020203" pitchFamily="34" charset="0"/>
                <a:cs typeface="Gill Sans MT" panose="020B0502020104020203" pitchFamily="34" charset="0"/>
              </a:rPr>
              <a:t>Type </a:t>
            </a:r>
            <a:r>
              <a:rPr lang="fr-FR" sz="2400" b="0" i="0" u="none" baseline="0" dirty="0" smtClean="0">
                <a:solidFill>
                  <a:srgbClr val="000000"/>
                </a:solidFill>
                <a:latin typeface="Gill Sans MT" panose="020B0502020104020203" pitchFamily="34" charset="0"/>
                <a:cs typeface="Gill Sans MT" panose="020B0502020104020203" pitchFamily="34" charset="0"/>
              </a:rPr>
              <a:t>d’évaluation </a:t>
            </a:r>
            <a:r>
              <a:rPr lang="fr-FR" sz="2400" b="0" i="0" u="none" baseline="0" dirty="0">
                <a:solidFill>
                  <a:srgbClr val="000000"/>
                </a:solidFill>
                <a:latin typeface="Gill Sans MT" panose="020B0502020104020203" pitchFamily="34" charset="0"/>
                <a:cs typeface="Gill Sans MT" panose="020B0502020104020203" pitchFamily="34" charset="0"/>
              </a:rPr>
              <a:t>(complète ou ciblée)</a:t>
            </a:r>
          </a:p>
          <a:p>
            <a:pPr marL="455595" lvl="1" algn="l" defTabSz="912778" rtl="0">
              <a:lnSpc>
                <a:spcPct val="90000"/>
              </a:lnSpc>
              <a:spcBef>
                <a:spcPct val="20000"/>
              </a:spcBef>
              <a:spcAft>
                <a:spcPct val="0"/>
              </a:spcAft>
              <a:buFontTx/>
              <a:buChar char="-"/>
            </a:pPr>
            <a:r>
              <a:rPr lang="fr-FR" sz="2400" b="0" i="0" u="none" baseline="0" dirty="0">
                <a:solidFill>
                  <a:srgbClr val="000000"/>
                </a:solidFill>
                <a:latin typeface="Gill Sans MT" panose="020B0502020104020203" pitchFamily="34" charset="0"/>
                <a:cs typeface="Gill Sans MT" panose="020B0502020104020203" pitchFamily="34" charset="0"/>
              </a:rPr>
              <a:t>« Ciblée » peut signifier que </a:t>
            </a:r>
            <a:r>
              <a:rPr lang="fr-FR" sz="2400" b="0" i="0" u="none" baseline="0" dirty="0" smtClean="0">
                <a:solidFill>
                  <a:srgbClr val="000000"/>
                </a:solidFill>
                <a:latin typeface="Gill Sans MT" panose="020B0502020104020203" pitchFamily="34" charset="0"/>
                <a:cs typeface="Gill Sans MT" panose="020B0502020104020203" pitchFamily="34" charset="0"/>
              </a:rPr>
              <a:t>l’évaluation </a:t>
            </a:r>
            <a:r>
              <a:rPr lang="fr-FR" sz="2400" b="0" i="0" u="none" baseline="0" dirty="0">
                <a:solidFill>
                  <a:srgbClr val="000000"/>
                </a:solidFill>
                <a:latin typeface="Gill Sans MT" panose="020B0502020104020203" pitchFamily="34" charset="0"/>
                <a:cs typeface="Gill Sans MT" panose="020B0502020104020203" pitchFamily="34" charset="0"/>
              </a:rPr>
              <a:t>est fonctionnelle ou géographique ou bien encore centrée sur des entités administratives ou des niveaux de prestation de services.</a:t>
            </a:r>
          </a:p>
          <a:p>
            <a:pPr marL="455595" lvl="1" algn="l" defTabSz="912778" rtl="0">
              <a:lnSpc>
                <a:spcPct val="90000"/>
              </a:lnSpc>
              <a:spcBef>
                <a:spcPct val="20000"/>
              </a:spcBef>
              <a:spcAft>
                <a:spcPct val="0"/>
              </a:spcAft>
              <a:buFontTx/>
              <a:buChar char="-"/>
            </a:pPr>
            <a:r>
              <a:rPr lang="fr-FR" sz="2400" b="0" i="0" u="none" baseline="0" dirty="0">
                <a:solidFill>
                  <a:srgbClr val="000000"/>
                </a:solidFill>
                <a:latin typeface="Gill Sans MT" panose="020B0502020104020203" pitchFamily="34" charset="0"/>
                <a:cs typeface="Gill Sans MT" panose="020B0502020104020203" pitchFamily="34" charset="0"/>
              </a:rPr>
              <a:t>Calendriers de mise en œuvre.</a:t>
            </a:r>
          </a:p>
          <a:p>
            <a:pPr marL="455595" lvl="1" algn="l" defTabSz="912778" rtl="0">
              <a:lnSpc>
                <a:spcPct val="90000"/>
              </a:lnSpc>
              <a:spcBef>
                <a:spcPct val="20000"/>
              </a:spcBef>
              <a:spcAft>
                <a:spcPct val="0"/>
              </a:spcAft>
              <a:buFontTx/>
              <a:buChar char="-"/>
            </a:pPr>
            <a:r>
              <a:rPr lang="fr-FR" sz="2400" b="0" i="0" u="none" baseline="0" dirty="0">
                <a:solidFill>
                  <a:srgbClr val="000000"/>
                </a:solidFill>
                <a:latin typeface="Gill Sans MT" panose="020B0502020104020203" pitchFamily="34" charset="0"/>
                <a:cs typeface="Gill Sans MT" panose="020B0502020104020203" pitchFamily="34" charset="0"/>
              </a:rPr>
              <a:t>Résultats attendus.</a:t>
            </a:r>
          </a:p>
          <a:p>
            <a:pPr marL="455595" lvl="1" algn="l" defTabSz="912778" rtl="0">
              <a:lnSpc>
                <a:spcPct val="90000"/>
              </a:lnSpc>
              <a:spcBef>
                <a:spcPct val="20000"/>
              </a:spcBef>
              <a:spcAft>
                <a:spcPct val="0"/>
              </a:spcAft>
              <a:buFontTx/>
              <a:buChar char="-"/>
            </a:pPr>
            <a:r>
              <a:rPr lang="fr-FR" sz="2400" b="0" i="0" u="none" baseline="0" dirty="0">
                <a:solidFill>
                  <a:srgbClr val="000000"/>
                </a:solidFill>
                <a:latin typeface="Gill Sans MT" panose="020B0502020104020203" pitchFamily="34" charset="0"/>
                <a:cs typeface="Gill Sans MT" panose="020B0502020104020203" pitchFamily="34" charset="0"/>
              </a:rPr>
              <a:t>Rôles et responsabilités des parties prenantes.</a:t>
            </a:r>
          </a:p>
          <a:p>
            <a:pPr lvl="1" indent="-1577" algn="l" defTabSz="912778" rtl="0">
              <a:lnSpc>
                <a:spcPct val="90000"/>
              </a:lnSpc>
              <a:spcBef>
                <a:spcPct val="20000"/>
              </a:spcBef>
              <a:spcAft>
                <a:spcPct val="0"/>
              </a:spcAft>
              <a:buFontTx/>
              <a:buChar char="-"/>
            </a:pPr>
            <a:r>
              <a:rPr lang="fr-FR" sz="2400" b="0" i="0" u="none" baseline="0" dirty="0">
                <a:solidFill>
                  <a:srgbClr val="000000"/>
                </a:solidFill>
                <a:latin typeface="Gill Sans MT" panose="020B0502020104020203" pitchFamily="34" charset="0"/>
                <a:cs typeface="Gill Sans MT" panose="020B0502020104020203" pitchFamily="34" charset="0"/>
              </a:rPr>
              <a:t>Facteurs ayant une influence sur </a:t>
            </a:r>
            <a:r>
              <a:rPr lang="fr-FR" sz="2400" b="0" i="0" u="none" baseline="0" dirty="0" smtClean="0">
                <a:solidFill>
                  <a:srgbClr val="000000"/>
                </a:solidFill>
                <a:latin typeface="Gill Sans MT" panose="020B0502020104020203" pitchFamily="34" charset="0"/>
                <a:cs typeface="Gill Sans MT" panose="020B0502020104020203" pitchFamily="34" charset="0"/>
              </a:rPr>
              <a:t>l’étendue </a:t>
            </a:r>
            <a:r>
              <a:rPr lang="fr-FR" sz="2400" b="0" i="0" u="none" baseline="0" dirty="0">
                <a:solidFill>
                  <a:srgbClr val="000000"/>
                </a:solidFill>
                <a:latin typeface="Gill Sans MT" panose="020B0502020104020203" pitchFamily="34" charset="0"/>
                <a:cs typeface="Gill Sans MT" panose="020B0502020104020203" pitchFamily="34" charset="0"/>
              </a:rPr>
              <a:t>des travaux : ressources humaines, calendrier </a:t>
            </a:r>
            <a:r>
              <a:rPr lang="fr-FR" sz="2400" b="0" i="0" u="none" baseline="0" dirty="0" smtClean="0">
                <a:solidFill>
                  <a:srgbClr val="000000"/>
                </a:solidFill>
                <a:latin typeface="Gill Sans MT" panose="020B0502020104020203" pitchFamily="34" charset="0"/>
                <a:cs typeface="Gill Sans MT" panose="020B0502020104020203" pitchFamily="34" charset="0"/>
              </a:rPr>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et </a:t>
            </a:r>
            <a:r>
              <a:rPr lang="fr-FR" sz="2400" b="0" i="0" u="none" baseline="0" dirty="0" smtClean="0">
                <a:solidFill>
                  <a:srgbClr val="000000"/>
                </a:solidFill>
                <a:latin typeface="Gill Sans MT" panose="020B0502020104020203" pitchFamily="34" charset="0"/>
                <a:cs typeface="Gill Sans MT" panose="020B0502020104020203" pitchFamily="34" charset="0"/>
              </a:rPr>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 budget </a:t>
            </a:r>
            <a:r>
              <a:rPr lang="fr-FR" sz="2400" b="0" i="0" u="none" baseline="0" dirty="0">
                <a:solidFill>
                  <a:srgbClr val="000000"/>
                </a:solidFill>
                <a:latin typeface="Gill Sans MT" panose="020B0502020104020203" pitchFamily="34" charset="0"/>
                <a:cs typeface="Gill Sans MT" panose="020B0502020104020203" pitchFamily="34" charset="0"/>
              </a:rPr>
              <a:t>disponible.</a:t>
            </a:r>
          </a:p>
        </p:txBody>
      </p:sp>
    </p:spTree>
    <p:custDataLst>
      <p:tags r:id="rId1"/>
    </p:custDataLst>
    <p:extLst>
      <p:ext uri="{BB962C8B-B14F-4D97-AF65-F5344CB8AC3E}">
        <p14:creationId xmlns:p14="http://schemas.microsoft.com/office/powerpoint/2010/main" val="11135069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41" name="Title 1">
            <a:extLst>
              <a:ext uri="{FF2B5EF4-FFF2-40B4-BE49-F238E27FC236}">
                <a16:creationId xmlns:a16="http://schemas.microsoft.com/office/drawing/2014/main" xmlns="" id="{462D8BB1-0057-4251-AC7B-F0FA054BCFF8}"/>
              </a:ext>
            </a:extLst>
          </p:cNvPr>
          <p:cNvSpPr>
            <a:spLocks noGrp="1"/>
          </p:cNvSpPr>
          <p:nvPr>
            <p:ph type="ctrTitle"/>
          </p:nvPr>
        </p:nvSpPr>
        <p:spPr>
          <a:xfrm>
            <a:off x="1409700" y="141471"/>
            <a:ext cx="9372600" cy="569387"/>
          </a:xfrm>
        </p:spPr>
        <p:txBody>
          <a:bodyPr/>
          <a:lstStyle/>
          <a:p>
            <a:pPr rtl="0" eaLnBrk="1" hangingPunct="1"/>
            <a:r>
              <a:rPr lang="fr-FR" sz="3100" b="1" i="0" u="none" baseline="0" dirty="0">
                <a:latin typeface="Gill Sans MT" panose="020B0502020104020203" pitchFamily="34" charset="0"/>
                <a:cs typeface="Gill Sans MT" panose="020B0502020104020203" pitchFamily="34" charset="0"/>
              </a:rPr>
              <a:t>Variables de définition de </a:t>
            </a:r>
            <a:r>
              <a:rPr lang="fr-FR" sz="3100" b="1" i="0" u="none" baseline="0" dirty="0" smtClean="0">
                <a:latin typeface="Gill Sans MT" panose="020B0502020104020203" pitchFamily="34" charset="0"/>
                <a:cs typeface="Gill Sans MT" panose="020B0502020104020203" pitchFamily="34" charset="0"/>
              </a:rPr>
              <a:t>l’étendue </a:t>
            </a:r>
            <a:r>
              <a:rPr lang="fr-FR" sz="3100" b="1" i="0" u="none" baseline="0" dirty="0">
                <a:latin typeface="Gill Sans MT" panose="020B0502020104020203" pitchFamily="34" charset="0"/>
                <a:cs typeface="Gill Sans MT" panose="020B0502020104020203" pitchFamily="34" charset="0"/>
              </a:rPr>
              <a:t>des travaux</a:t>
            </a:r>
            <a:endParaRPr lang="fr-FR"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A32CF29F-BCA4-4594-AFCC-7CCA759014FD}"/>
              </a:ext>
            </a:extLst>
          </p:cNvPr>
          <p:cNvSpPr>
            <a:spLocks noGrp="1"/>
          </p:cNvSpPr>
          <p:nvPr>
            <p:ph type="subTitle" idx="1"/>
          </p:nvPr>
        </p:nvSpPr>
        <p:spPr>
          <a:xfrm>
            <a:off x="222779" y="556264"/>
            <a:ext cx="11725943" cy="6518967"/>
          </a:xfrm>
        </p:spPr>
        <p:txBody>
          <a:bodyPr rtlCol="0">
            <a:normAutofit/>
          </a:bodyPr>
          <a:lstStyle/>
          <a:p>
            <a:pPr lvl="1" algn="l" defTabSz="914342" rtl="0">
              <a:spcBef>
                <a:spcPct val="20000"/>
              </a:spcBef>
              <a:spcAft>
                <a:spcPct val="0"/>
              </a:spcAft>
              <a:defRPr/>
            </a:pPr>
            <a:r>
              <a:rPr lang="fr-FR" sz="2800" b="1" i="0" u="none" baseline="0" dirty="0">
                <a:solidFill>
                  <a:srgbClr val="C00000"/>
                </a:solidFill>
                <a:latin typeface="+mn-lt"/>
                <a:cs typeface="+mn-cs"/>
              </a:rPr>
              <a:t>Variables</a:t>
            </a:r>
          </a:p>
          <a:p>
            <a:pPr lvl="1" algn="l" defTabSz="914342" rtl="0">
              <a:spcBef>
                <a:spcPct val="20000"/>
              </a:spcBef>
              <a:spcAft>
                <a:spcPct val="0"/>
              </a:spcAft>
              <a:defRPr/>
            </a:pPr>
            <a:r>
              <a:rPr lang="fr-FR" sz="2800" b="0" i="0" u="none" baseline="0" dirty="0">
                <a:solidFill>
                  <a:srgbClr val="000000"/>
                </a:solidFill>
                <a:latin typeface="+mn-lt"/>
                <a:cs typeface="+mn-cs"/>
              </a:rPr>
              <a:t>Elles ont été clairement définies :</a:t>
            </a:r>
          </a:p>
          <a:p>
            <a:pPr marL="914342" lvl="1" indent="-457171" algn="l" defTabSz="914342">
              <a:spcBef>
                <a:spcPct val="20000"/>
              </a:spcBef>
              <a:spcAft>
                <a:spcPct val="0"/>
              </a:spcAft>
              <a:buFont typeface="Wingdings" panose="05000000000000000000" pitchFamily="2" charset="2"/>
              <a:buChar char="ü"/>
              <a:defRPr/>
            </a:pPr>
            <a:r>
              <a:rPr lang="fr-FR" sz="2800" b="0" i="0" u="none" baseline="0" dirty="0">
                <a:solidFill>
                  <a:srgbClr val="000000"/>
                </a:solidFill>
                <a:latin typeface="+mn-lt"/>
                <a:cs typeface="+mn-cs"/>
              </a:rPr>
              <a:t>Régions - Pays, État, district, </a:t>
            </a:r>
            <a:r>
              <a:rPr lang="fr-FR" sz="2800" dirty="0">
                <a:solidFill>
                  <a:srgbClr val="000000"/>
                </a:solidFill>
                <a:latin typeface="+mn-lt"/>
                <a:cs typeface="+mn-cs"/>
              </a:rPr>
              <a:t>structure </a:t>
            </a:r>
            <a:r>
              <a:rPr lang="fr-FR" sz="2800" dirty="0" smtClean="0">
                <a:solidFill>
                  <a:srgbClr val="000000"/>
                </a:solidFill>
                <a:latin typeface="+mn-lt"/>
                <a:cs typeface="+mn-cs"/>
              </a:rPr>
              <a:t>sanitaire ou </a:t>
            </a:r>
            <a:r>
              <a:rPr lang="fr-FR" sz="2800" b="0" i="0" u="none" baseline="0" dirty="0">
                <a:solidFill>
                  <a:srgbClr val="000000"/>
                </a:solidFill>
                <a:latin typeface="+mn-lt"/>
                <a:cs typeface="+mn-cs"/>
              </a:rPr>
              <a:t>pharmacies.</a:t>
            </a:r>
          </a:p>
          <a:p>
            <a:pPr marL="914342" lvl="1" indent="-457171" algn="l" defTabSz="914342" rtl="0">
              <a:spcBef>
                <a:spcPct val="20000"/>
              </a:spcBef>
              <a:spcAft>
                <a:spcPct val="0"/>
              </a:spcAft>
              <a:buFont typeface="Wingdings" panose="05000000000000000000" pitchFamily="2" charset="2"/>
              <a:buChar char="ü"/>
              <a:defRPr/>
            </a:pPr>
            <a:r>
              <a:rPr lang="fr-FR" sz="2800" b="0" i="0" u="none" baseline="0" dirty="0">
                <a:solidFill>
                  <a:srgbClr val="000000"/>
                </a:solidFill>
                <a:latin typeface="+mn-lt"/>
                <a:cs typeface="+mn-cs"/>
              </a:rPr>
              <a:t>Domaines fonctionnels de la chaîne </a:t>
            </a:r>
            <a:r>
              <a:rPr lang="fr-FR" sz="2800" b="0" i="0" u="none" baseline="0" dirty="0" smtClean="0">
                <a:solidFill>
                  <a:srgbClr val="000000"/>
                </a:solidFill>
                <a:latin typeface="+mn-lt"/>
                <a:cs typeface="+mn-cs"/>
              </a:rPr>
              <a:t>d’approvisionnement </a:t>
            </a:r>
            <a:br>
              <a:rPr lang="fr-FR" sz="2800" b="0" i="0" u="none" baseline="0" dirty="0" smtClean="0">
                <a:solidFill>
                  <a:srgbClr val="000000"/>
                </a:solidFill>
                <a:latin typeface="+mn-lt"/>
                <a:cs typeface="+mn-cs"/>
              </a:rPr>
            </a:br>
            <a:r>
              <a:rPr lang="fr-FR" sz="2800" b="0" i="0" u="none" baseline="0" dirty="0" smtClean="0">
                <a:solidFill>
                  <a:srgbClr val="000000"/>
                </a:solidFill>
                <a:latin typeface="+mn-lt"/>
                <a:cs typeface="+mn-cs"/>
              </a:rPr>
              <a:t>(</a:t>
            </a:r>
            <a:r>
              <a:rPr lang="fr-FR" sz="2800" b="0" i="0" u="none" baseline="0" dirty="0">
                <a:solidFill>
                  <a:srgbClr val="000000"/>
                </a:solidFill>
                <a:latin typeface="+mn-lt"/>
                <a:cs typeface="+mn-cs"/>
              </a:rPr>
              <a:t>entreposage, etc.).</a:t>
            </a:r>
          </a:p>
          <a:p>
            <a:pPr marL="914342" lvl="1" indent="-457171" algn="l" defTabSz="914342" rtl="0">
              <a:spcBef>
                <a:spcPct val="20000"/>
              </a:spcBef>
              <a:spcAft>
                <a:spcPct val="0"/>
              </a:spcAft>
              <a:buFont typeface="Wingdings" panose="05000000000000000000" pitchFamily="2" charset="2"/>
              <a:buChar char="ü"/>
              <a:defRPr/>
            </a:pPr>
            <a:r>
              <a:rPr lang="fr-FR" sz="2800" b="0" i="0" u="none" baseline="0" dirty="0">
                <a:solidFill>
                  <a:srgbClr val="000000"/>
                </a:solidFill>
                <a:latin typeface="+mn-lt"/>
                <a:cs typeface="+mn-cs"/>
              </a:rPr>
              <a:t>Niveaux et types de prestation de services - Tertiaires (complets), secondaires, primaires ou privés.</a:t>
            </a:r>
          </a:p>
          <a:p>
            <a:pPr marL="914342" lvl="1" indent="-457171" algn="l" defTabSz="914342">
              <a:spcBef>
                <a:spcPct val="20000"/>
              </a:spcBef>
              <a:spcAft>
                <a:spcPct val="0"/>
              </a:spcAft>
              <a:buFont typeface="Wingdings" panose="05000000000000000000" pitchFamily="2" charset="2"/>
              <a:buChar char="ü"/>
              <a:defRPr/>
            </a:pPr>
            <a:r>
              <a:rPr lang="fr-FR" sz="2800" b="0" i="0" u="none" baseline="0" dirty="0">
                <a:solidFill>
                  <a:srgbClr val="000000"/>
                </a:solidFill>
                <a:latin typeface="+mn-lt"/>
                <a:cs typeface="+mn-cs"/>
              </a:rPr>
              <a:t>Les </a:t>
            </a:r>
            <a:r>
              <a:rPr lang="fr-FR" sz="2800" dirty="0">
                <a:solidFill>
                  <a:srgbClr val="000000"/>
                </a:solidFill>
                <a:latin typeface="+mn-lt"/>
                <a:cs typeface="+mn-cs"/>
              </a:rPr>
              <a:t>KPI de </a:t>
            </a:r>
            <a:r>
              <a:rPr lang="fr-FR" sz="2800" dirty="0" smtClean="0">
                <a:solidFill>
                  <a:srgbClr val="000000"/>
                </a:solidFill>
                <a:latin typeface="+mn-lt"/>
                <a:cs typeface="+mn-cs"/>
              </a:rPr>
              <a:t>base doivent </a:t>
            </a:r>
            <a:r>
              <a:rPr lang="fr-FR" sz="2800" b="0" i="0" u="none" baseline="0" dirty="0">
                <a:solidFill>
                  <a:srgbClr val="000000"/>
                </a:solidFill>
                <a:latin typeface="+mn-lt"/>
                <a:cs typeface="+mn-cs"/>
              </a:rPr>
              <a:t>être inclus en fonction de </a:t>
            </a:r>
            <a:r>
              <a:rPr lang="fr-FR" sz="2800" b="0" i="0" u="none" baseline="0" dirty="0" smtClean="0">
                <a:solidFill>
                  <a:srgbClr val="000000"/>
                </a:solidFill>
                <a:latin typeface="+mn-lt"/>
                <a:cs typeface="+mn-cs"/>
              </a:rPr>
              <a:t>l’étendue </a:t>
            </a:r>
            <a:br>
              <a:rPr lang="fr-FR" sz="2800" b="0" i="0" u="none" baseline="0" dirty="0" smtClean="0">
                <a:solidFill>
                  <a:srgbClr val="000000"/>
                </a:solidFill>
                <a:latin typeface="+mn-lt"/>
                <a:cs typeface="+mn-cs"/>
              </a:rPr>
            </a:br>
            <a:r>
              <a:rPr lang="fr-FR" sz="2800" b="0" i="0" u="none" baseline="0" dirty="0" smtClean="0">
                <a:solidFill>
                  <a:srgbClr val="000000"/>
                </a:solidFill>
                <a:latin typeface="+mn-lt"/>
                <a:cs typeface="+mn-cs"/>
              </a:rPr>
              <a:t>des </a:t>
            </a:r>
            <a:r>
              <a:rPr lang="fr-FR" sz="2800" b="0" i="0" u="none" baseline="0" dirty="0">
                <a:solidFill>
                  <a:srgbClr val="000000"/>
                </a:solidFill>
                <a:latin typeface="+mn-lt"/>
                <a:cs typeface="+mn-cs"/>
              </a:rPr>
              <a:t>travaux.</a:t>
            </a:r>
          </a:p>
          <a:p>
            <a:pPr marL="914342" lvl="1" indent="-457171" algn="l" defTabSz="914342" rtl="0">
              <a:spcBef>
                <a:spcPct val="20000"/>
              </a:spcBef>
              <a:spcAft>
                <a:spcPct val="0"/>
              </a:spcAft>
              <a:buFont typeface="Wingdings" panose="05000000000000000000" pitchFamily="2" charset="2"/>
              <a:buChar char="ü"/>
              <a:defRPr/>
            </a:pPr>
            <a:r>
              <a:rPr lang="fr-FR" sz="2800" b="0" i="0" u="none" baseline="0" dirty="0">
                <a:solidFill>
                  <a:srgbClr val="000000"/>
                </a:solidFill>
                <a:latin typeface="+mn-lt"/>
                <a:cs typeface="+mn-cs"/>
              </a:rPr>
              <a:t>La sélection de KPI facultatifs </a:t>
            </a:r>
            <a:r>
              <a:rPr lang="fr-FR" sz="2800" b="0" i="0" u="none" baseline="0" dirty="0">
                <a:solidFill>
                  <a:schemeClr val="tx1"/>
                </a:solidFill>
                <a:latin typeface="+mn-lt"/>
                <a:cs typeface="+mn-cs"/>
              </a:rPr>
              <a:t>doit être envisagée</a:t>
            </a:r>
            <a:r>
              <a:rPr lang="fr-FR" sz="2800" b="0" i="0" u="none" baseline="0" dirty="0">
                <a:solidFill>
                  <a:srgbClr val="000000"/>
                </a:solidFill>
                <a:latin typeface="+mn-lt"/>
                <a:cs typeface="+mn-cs"/>
              </a:rPr>
              <a:t>.</a:t>
            </a:r>
          </a:p>
          <a:p>
            <a:pPr marL="914342" lvl="1" indent="-457171" algn="l" defTabSz="914342" rtl="0">
              <a:spcBef>
                <a:spcPct val="20000"/>
              </a:spcBef>
              <a:spcAft>
                <a:spcPct val="0"/>
              </a:spcAft>
              <a:buFont typeface="Wingdings" panose="05000000000000000000" pitchFamily="2" charset="2"/>
              <a:buChar char="ü"/>
              <a:defRPr/>
            </a:pPr>
            <a:r>
              <a:rPr lang="fr-FR" sz="2800" b="0" i="0" u="none" baseline="0" dirty="0">
                <a:solidFill>
                  <a:srgbClr val="000000"/>
                </a:solidFill>
                <a:latin typeface="+mn-lt"/>
                <a:cs typeface="+mn-cs"/>
              </a:rPr>
              <a:t>Liste des produits traceurs destinée au calcul des KPI.</a:t>
            </a:r>
          </a:p>
          <a:p>
            <a:pPr marL="914342" lvl="1" indent="-457171" algn="l" defTabSz="914342" rtl="0">
              <a:spcBef>
                <a:spcPct val="20000"/>
              </a:spcBef>
              <a:spcAft>
                <a:spcPct val="0"/>
              </a:spcAft>
              <a:buFont typeface="Wingdings" panose="05000000000000000000" pitchFamily="2" charset="2"/>
              <a:buChar char="ü"/>
              <a:defRPr/>
            </a:pPr>
            <a:r>
              <a:rPr lang="fr-FR" sz="2800" b="0" i="0" u="none" baseline="0" dirty="0">
                <a:solidFill>
                  <a:srgbClr val="000000"/>
                </a:solidFill>
                <a:latin typeface="+mn-lt"/>
                <a:cs typeface="+mn-cs"/>
              </a:rPr>
              <a:t>Taille des échantillons telle que définie dans la base </a:t>
            </a:r>
            <a:r>
              <a:rPr lang="fr-FR" sz="2800" b="0" i="0" u="none" baseline="0" dirty="0" smtClean="0">
                <a:solidFill>
                  <a:srgbClr val="000000"/>
                </a:solidFill>
                <a:latin typeface="+mn-lt"/>
                <a:cs typeface="+mn-cs"/>
              </a:rPr>
              <a:t>d’échantillonnage</a:t>
            </a:r>
            <a:r>
              <a:rPr lang="fr-FR" sz="2800" b="0" i="0" u="none" baseline="0" dirty="0">
                <a:solidFill>
                  <a:srgbClr val="000000"/>
                </a:solidFill>
                <a:latin typeface="+mn-lt"/>
                <a:cs typeface="+mn-cs"/>
              </a:rPr>
              <a:t>. </a:t>
            </a:r>
          </a:p>
        </p:txBody>
      </p:sp>
    </p:spTree>
    <p:custDataLst>
      <p:tags r:id="rId1"/>
    </p:custDataLst>
    <p:extLst>
      <p:ext uri="{BB962C8B-B14F-4D97-AF65-F5344CB8AC3E}">
        <p14:creationId xmlns:p14="http://schemas.microsoft.com/office/powerpoint/2010/main" val="954955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4689" name="Title 1">
            <a:extLst>
              <a:ext uri="{FF2B5EF4-FFF2-40B4-BE49-F238E27FC236}">
                <a16:creationId xmlns:a16="http://schemas.microsoft.com/office/drawing/2014/main" xmlns="" id="{EEB49451-B547-41A2-97FE-F797B67D2B62}"/>
              </a:ext>
            </a:extLst>
          </p:cNvPr>
          <p:cNvSpPr>
            <a:spLocks noGrp="1"/>
          </p:cNvSpPr>
          <p:nvPr>
            <p:ph type="ctrTitle"/>
          </p:nvPr>
        </p:nvSpPr>
        <p:spPr>
          <a:xfrm>
            <a:off x="0" y="-269962"/>
            <a:ext cx="12191999" cy="1538883"/>
          </a:xfrm>
        </p:spPr>
        <p:txBody>
          <a:bodyPr/>
          <a:lstStyle/>
          <a:p>
            <a:pPr rtl="0" eaLnBrk="1" hangingPunct="1"/>
            <a:r>
              <a:rPr lang="fr-FR" sz="3100" b="1" i="0" u="none" baseline="0" dirty="0">
                <a:latin typeface="Gill Sans MT" panose="020B0502020104020203" pitchFamily="34" charset="0"/>
                <a:cs typeface="Gill Sans MT" panose="020B0502020104020203" pitchFamily="34" charset="0"/>
              </a:rPr>
              <a:t>Temporalité de la définition de </a:t>
            </a:r>
            <a:r>
              <a:rPr lang="fr-FR" sz="3100" b="1" i="0" u="none" baseline="0" dirty="0" smtClean="0">
                <a:latin typeface="Gill Sans MT" panose="020B0502020104020203" pitchFamily="34" charset="0"/>
                <a:cs typeface="Gill Sans MT" panose="020B0502020104020203" pitchFamily="34" charset="0"/>
              </a:rPr>
              <a:t>l’étendue </a:t>
            </a:r>
            <a:r>
              <a:rPr lang="fr-FR" sz="3100" b="1" i="0" u="none" baseline="0" dirty="0">
                <a:latin typeface="Gill Sans MT" panose="020B0502020104020203" pitchFamily="34" charset="0"/>
                <a:cs typeface="Gill Sans MT" panose="020B0502020104020203" pitchFamily="34" charset="0"/>
              </a:rPr>
              <a:t>des travaux</a:t>
            </a:r>
            <a:r>
              <a:rPr lang="fr-FR" sz="3200" b="1" dirty="0">
                <a:solidFill>
                  <a:srgbClr val="000000"/>
                </a:solidFill>
                <a:latin typeface="Gill Sans MT" panose="020B0502020104020203" pitchFamily="34" charset="0"/>
                <a:cs typeface="Gill Sans MT" panose="020B0502020104020203" pitchFamily="34" charset="0"/>
              </a:rPr>
              <a:t/>
            </a:r>
            <a:br>
              <a:rPr lang="fr-FR" sz="3200" b="1" dirty="0">
                <a:solidFill>
                  <a:srgbClr val="000000"/>
                </a:solidFill>
                <a:latin typeface="Gill Sans MT" panose="020B0502020104020203" pitchFamily="34" charset="0"/>
                <a:cs typeface="Gill Sans MT" panose="020B0502020104020203" pitchFamily="34" charset="0"/>
              </a:rPr>
            </a:br>
            <a:endParaRPr lang="fr-FR"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3616AF9B-A153-40E7-A4B3-CC646E634C9D}"/>
              </a:ext>
            </a:extLst>
          </p:cNvPr>
          <p:cNvSpPr>
            <a:spLocks noGrp="1"/>
          </p:cNvSpPr>
          <p:nvPr>
            <p:ph type="subTitle" idx="1"/>
          </p:nvPr>
        </p:nvSpPr>
        <p:spPr>
          <a:xfrm>
            <a:off x="48529" y="1065996"/>
            <a:ext cx="11879693" cy="7000716"/>
          </a:xfrm>
        </p:spPr>
        <p:txBody>
          <a:bodyPr rtlCol="0">
            <a:normAutofit/>
          </a:bodyPr>
          <a:lstStyle/>
          <a:p>
            <a:pPr marL="742904" lvl="1" indent="-285732" algn="l" defTabSz="914342" rtl="0">
              <a:spcBef>
                <a:spcPct val="20000"/>
              </a:spcBef>
              <a:spcAft>
                <a:spcPct val="0"/>
              </a:spcAft>
              <a:buFontTx/>
              <a:buChar char="–"/>
              <a:defRPr/>
            </a:pPr>
            <a:r>
              <a:rPr lang="fr-FR" sz="2800" b="1" i="0" u="none" baseline="0" dirty="0">
                <a:solidFill>
                  <a:srgbClr val="C00000"/>
                </a:solidFill>
                <a:latin typeface="+mn-lt"/>
                <a:cs typeface="+mn-cs"/>
              </a:rPr>
              <a:t>Calendrier et implications </a:t>
            </a:r>
            <a:r>
              <a:rPr lang="fr-FR" sz="2800" b="1" i="0" u="none" baseline="0" dirty="0" smtClean="0">
                <a:solidFill>
                  <a:srgbClr val="C00000"/>
                </a:solidFill>
                <a:latin typeface="+mn-lt"/>
                <a:cs typeface="+mn-cs"/>
              </a:rPr>
              <a:t>d’une </a:t>
            </a:r>
            <a:r>
              <a:rPr lang="fr-FR" sz="2800" b="1" i="0" u="none" baseline="0" dirty="0">
                <a:solidFill>
                  <a:srgbClr val="C00000"/>
                </a:solidFill>
                <a:latin typeface="+mn-lt"/>
                <a:cs typeface="+mn-cs"/>
              </a:rPr>
              <a:t>définition et </a:t>
            </a:r>
            <a:r>
              <a:rPr lang="fr-FR" sz="2800" b="1" i="0" u="none" baseline="0" dirty="0" smtClean="0">
                <a:solidFill>
                  <a:srgbClr val="C00000"/>
                </a:solidFill>
                <a:latin typeface="+mn-lt"/>
                <a:cs typeface="+mn-cs"/>
              </a:rPr>
              <a:t>d’une </a:t>
            </a:r>
            <a:r>
              <a:rPr lang="fr-FR" sz="2800" b="1" i="0" u="none" baseline="0" dirty="0">
                <a:solidFill>
                  <a:srgbClr val="C00000"/>
                </a:solidFill>
                <a:latin typeface="+mn-lt"/>
                <a:cs typeface="+mn-cs"/>
              </a:rPr>
              <a:t>actualisation précoces de </a:t>
            </a:r>
            <a:r>
              <a:rPr lang="fr-FR" sz="2800" b="1" i="0" u="none" baseline="0" dirty="0" smtClean="0">
                <a:solidFill>
                  <a:srgbClr val="C00000"/>
                </a:solidFill>
                <a:latin typeface="+mn-lt"/>
                <a:cs typeface="+mn-cs"/>
              </a:rPr>
              <a:t>l’étendue </a:t>
            </a:r>
            <a:r>
              <a:rPr lang="fr-FR" sz="2800" b="1" i="0" u="none" baseline="0" dirty="0">
                <a:solidFill>
                  <a:srgbClr val="C00000"/>
                </a:solidFill>
                <a:latin typeface="+mn-lt"/>
                <a:cs typeface="+mn-cs"/>
              </a:rPr>
              <a:t>des travaux</a:t>
            </a:r>
          </a:p>
          <a:p>
            <a:pPr marL="914342" lvl="1" indent="-457171" algn="l" defTabSz="914342" rtl="0">
              <a:spcBef>
                <a:spcPct val="20000"/>
              </a:spcBef>
              <a:spcAft>
                <a:spcPct val="0"/>
              </a:spcAft>
              <a:buFont typeface="Wingdings" panose="05000000000000000000" pitchFamily="2" charset="2"/>
              <a:buChar char="ü"/>
              <a:defRPr/>
            </a:pPr>
            <a:r>
              <a:rPr lang="fr-FR" sz="2800" b="0" i="0" u="none" baseline="0" dirty="0">
                <a:solidFill>
                  <a:srgbClr val="000000"/>
                </a:solidFill>
                <a:latin typeface="+mn-lt"/>
                <a:cs typeface="+mn-cs"/>
              </a:rPr>
              <a:t>Il est préférable de commencer tôt au cours de la phase </a:t>
            </a:r>
            <a:r>
              <a:rPr lang="fr-FR" sz="2800" b="0" i="0" u="none" baseline="0" dirty="0" smtClean="0">
                <a:solidFill>
                  <a:srgbClr val="000000"/>
                </a:solidFill>
                <a:latin typeface="+mn-lt"/>
                <a:cs typeface="+mn-cs"/>
              </a:rPr>
              <a:t/>
            </a:r>
            <a:br>
              <a:rPr lang="fr-FR" sz="2800" b="0" i="0" u="none" baseline="0" dirty="0" smtClean="0">
                <a:solidFill>
                  <a:srgbClr val="000000"/>
                </a:solidFill>
                <a:latin typeface="+mn-lt"/>
                <a:cs typeface="+mn-cs"/>
              </a:rPr>
            </a:br>
            <a:r>
              <a:rPr lang="fr-FR" sz="2800" b="0" i="0" u="none" baseline="0" dirty="0" smtClean="0">
                <a:solidFill>
                  <a:srgbClr val="000000"/>
                </a:solidFill>
                <a:latin typeface="+mn-lt"/>
                <a:cs typeface="+mn-cs"/>
              </a:rPr>
              <a:t>de </a:t>
            </a:r>
            <a:r>
              <a:rPr lang="fr-FR" sz="2800" b="0" i="0" u="none" baseline="0" dirty="0">
                <a:solidFill>
                  <a:srgbClr val="000000"/>
                </a:solidFill>
                <a:latin typeface="+mn-lt"/>
                <a:cs typeface="+mn-cs"/>
              </a:rPr>
              <a:t>planification et de préparation (au cours de la cinquième </a:t>
            </a:r>
            <a:r>
              <a:rPr lang="fr-FR" sz="2800" b="0" i="0" u="none" baseline="0" dirty="0" smtClean="0">
                <a:solidFill>
                  <a:srgbClr val="000000"/>
                </a:solidFill>
                <a:latin typeface="+mn-lt"/>
                <a:cs typeface="+mn-cs"/>
              </a:rPr>
              <a:t/>
            </a:r>
            <a:br>
              <a:rPr lang="fr-FR" sz="2800" b="0" i="0" u="none" baseline="0" dirty="0" smtClean="0">
                <a:solidFill>
                  <a:srgbClr val="000000"/>
                </a:solidFill>
                <a:latin typeface="+mn-lt"/>
                <a:cs typeface="+mn-cs"/>
              </a:rPr>
            </a:br>
            <a:r>
              <a:rPr lang="fr-FR" sz="2800" b="0" i="0" u="none" baseline="0" dirty="0" smtClean="0">
                <a:solidFill>
                  <a:srgbClr val="000000"/>
                </a:solidFill>
                <a:latin typeface="+mn-lt"/>
                <a:cs typeface="+mn-cs"/>
              </a:rPr>
              <a:t>ou </a:t>
            </a:r>
            <a:r>
              <a:rPr lang="fr-FR" sz="2800" b="0" i="0" u="none" baseline="0" dirty="0">
                <a:solidFill>
                  <a:srgbClr val="000000"/>
                </a:solidFill>
                <a:latin typeface="+mn-lt"/>
                <a:cs typeface="+mn-cs"/>
              </a:rPr>
              <a:t>sixième semaine).</a:t>
            </a:r>
          </a:p>
          <a:p>
            <a:pPr marL="914342" lvl="1" indent="-457171" algn="l" defTabSz="914342" rtl="0">
              <a:spcBef>
                <a:spcPct val="20000"/>
              </a:spcBef>
              <a:spcAft>
                <a:spcPct val="0"/>
              </a:spcAft>
              <a:buFont typeface="Wingdings" panose="05000000000000000000" pitchFamily="2" charset="2"/>
              <a:buChar char="ü"/>
              <a:defRPr/>
            </a:pPr>
            <a:r>
              <a:rPr lang="fr-FR" sz="2800" b="0" i="0" u="none" baseline="0" dirty="0">
                <a:solidFill>
                  <a:srgbClr val="000000"/>
                </a:solidFill>
                <a:latin typeface="+mn-lt"/>
                <a:cs typeface="+mn-cs"/>
              </a:rPr>
              <a:t>La définition précoce de </a:t>
            </a:r>
            <a:r>
              <a:rPr lang="fr-FR" sz="2800" b="0" i="0" u="none" baseline="0" dirty="0" smtClean="0">
                <a:solidFill>
                  <a:srgbClr val="000000"/>
                </a:solidFill>
                <a:latin typeface="+mn-lt"/>
                <a:cs typeface="+mn-cs"/>
              </a:rPr>
              <a:t>l’étendue </a:t>
            </a:r>
            <a:r>
              <a:rPr lang="fr-FR" sz="2800" b="0" i="0" u="none" baseline="0" dirty="0">
                <a:solidFill>
                  <a:srgbClr val="000000"/>
                </a:solidFill>
                <a:latin typeface="+mn-lt"/>
                <a:cs typeface="+mn-cs"/>
              </a:rPr>
              <a:t>des travaux facilite la définition des besoins en ressources, de la taille de </a:t>
            </a:r>
            <a:r>
              <a:rPr lang="fr-FR" sz="2800" b="0" i="0" u="none" baseline="0" dirty="0" smtClean="0">
                <a:solidFill>
                  <a:srgbClr val="000000"/>
                </a:solidFill>
                <a:latin typeface="+mn-lt"/>
                <a:cs typeface="+mn-cs"/>
              </a:rPr>
              <a:t>l’échantillon </a:t>
            </a:r>
            <a:r>
              <a:rPr lang="fr-FR" sz="2800" b="0" i="0" u="none" baseline="0" dirty="0">
                <a:solidFill>
                  <a:srgbClr val="000000"/>
                </a:solidFill>
                <a:latin typeface="+mn-lt"/>
                <a:cs typeface="+mn-cs"/>
              </a:rPr>
              <a:t>et </a:t>
            </a:r>
            <a:r>
              <a:rPr lang="fr-FR" sz="2800" b="0" i="0" u="none" baseline="0" dirty="0" smtClean="0">
                <a:solidFill>
                  <a:srgbClr val="000000"/>
                </a:solidFill>
                <a:latin typeface="+mn-lt"/>
                <a:cs typeface="+mn-cs"/>
              </a:rPr>
              <a:t>d’un </a:t>
            </a:r>
            <a:r>
              <a:rPr lang="fr-FR" sz="2800" b="0" i="0" u="none" baseline="0" dirty="0">
                <a:solidFill>
                  <a:srgbClr val="000000"/>
                </a:solidFill>
                <a:latin typeface="+mn-lt"/>
                <a:cs typeface="+mn-cs"/>
              </a:rPr>
              <a:t>plan de travail détaillé. Elle permet, en outre, de </a:t>
            </a:r>
            <a:r>
              <a:rPr lang="fr-FR" sz="2800" b="0" i="0" u="none" baseline="0" dirty="0" smtClean="0">
                <a:solidFill>
                  <a:srgbClr val="000000"/>
                </a:solidFill>
                <a:latin typeface="+mn-lt"/>
                <a:cs typeface="+mn-cs"/>
              </a:rPr>
              <a:t>s’accorder </a:t>
            </a:r>
            <a:r>
              <a:rPr lang="fr-FR" sz="2800" b="0" i="0" u="none" baseline="0" dirty="0">
                <a:solidFill>
                  <a:srgbClr val="000000"/>
                </a:solidFill>
                <a:latin typeface="+mn-lt"/>
                <a:cs typeface="+mn-cs"/>
              </a:rPr>
              <a:t>sur les délais et le budget.</a:t>
            </a:r>
          </a:p>
        </p:txBody>
      </p:sp>
    </p:spTree>
    <p:custDataLst>
      <p:tags r:id="rId1"/>
    </p:custDataLst>
    <p:extLst>
      <p:ext uri="{BB962C8B-B14F-4D97-AF65-F5344CB8AC3E}">
        <p14:creationId xmlns:p14="http://schemas.microsoft.com/office/powerpoint/2010/main" val="32132762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xmlns="" id="{751294A6-D67A-41D9-8860-9D8A4498CC51}"/>
              </a:ext>
            </a:extLst>
          </p:cNvPr>
          <p:cNvSpPr>
            <a:spLocks noGrp="1"/>
          </p:cNvSpPr>
          <p:nvPr>
            <p:ph type="ctrTitle"/>
          </p:nvPr>
        </p:nvSpPr>
        <p:spPr>
          <a:xfrm>
            <a:off x="781050" y="94430"/>
            <a:ext cx="10668000" cy="2246769"/>
          </a:xfrm>
        </p:spPr>
        <p:txBody>
          <a:bodyPr/>
          <a:lstStyle/>
          <a:p>
            <a:pPr rtl="0"/>
            <a:r>
              <a:rPr lang="fr-FR" sz="2800" b="1" i="0" u="none" baseline="0" dirty="0">
                <a:latin typeface="Gill Sans MT" panose="020B0502020104020203" pitchFamily="34" charset="0"/>
                <a:cs typeface="Gill Sans MT" panose="020B0502020104020203" pitchFamily="34" charset="0"/>
              </a:rPr>
              <a:t>Incidence de la définition de </a:t>
            </a:r>
            <a:r>
              <a:rPr lang="fr-FR" sz="2800" b="1" i="0" u="none" baseline="0" dirty="0" smtClean="0">
                <a:latin typeface="Gill Sans MT" panose="020B0502020104020203" pitchFamily="34" charset="0"/>
                <a:cs typeface="Gill Sans MT" panose="020B0502020104020203" pitchFamily="34" charset="0"/>
              </a:rPr>
              <a:t>l’étendue </a:t>
            </a:r>
            <a:r>
              <a:rPr lang="fr-FR" sz="2800" b="1" i="0" u="none" baseline="0" dirty="0">
                <a:latin typeface="Gill Sans MT" panose="020B0502020104020203" pitchFamily="34" charset="0"/>
                <a:cs typeface="Gill Sans MT" panose="020B0502020104020203" pitchFamily="34" charset="0"/>
              </a:rPr>
              <a:t>des travaux sur la mise en œuvre - Définition de la méthode </a:t>
            </a:r>
            <a:r>
              <a:rPr lang="fr-FR" sz="2800" b="1" i="0" u="none" baseline="0" dirty="0" smtClean="0">
                <a:latin typeface="Gill Sans MT" panose="020B0502020104020203" pitchFamily="34" charset="0"/>
                <a:cs typeface="Gill Sans MT" panose="020B0502020104020203" pitchFamily="34" charset="0"/>
              </a:rPr>
              <a:t>d’échantillonnage </a:t>
            </a:r>
            <a:br>
              <a:rPr lang="fr-FR" sz="2800" b="1" i="0" u="none" baseline="0" dirty="0" smtClean="0">
                <a:latin typeface="Gill Sans MT" panose="020B0502020104020203" pitchFamily="34" charset="0"/>
                <a:cs typeface="Gill Sans MT" panose="020B0502020104020203" pitchFamily="34" charset="0"/>
              </a:rPr>
            </a:br>
            <a:r>
              <a:rPr lang="fr-FR" sz="2800" b="1" i="0" u="none" baseline="0" dirty="0" smtClean="0">
                <a:latin typeface="Gill Sans MT" panose="020B0502020104020203" pitchFamily="34" charset="0"/>
                <a:cs typeface="Gill Sans MT" panose="020B0502020104020203" pitchFamily="34" charset="0"/>
              </a:rPr>
              <a:t>et </a:t>
            </a:r>
            <a:r>
              <a:rPr lang="fr-FR" sz="2800" b="1" i="0" u="none" baseline="0" dirty="0">
                <a:latin typeface="Gill Sans MT" panose="020B0502020104020203" pitchFamily="34" charset="0"/>
                <a:cs typeface="Gill Sans MT" panose="020B0502020104020203" pitchFamily="34" charset="0"/>
              </a:rPr>
              <a:t>de la taille </a:t>
            </a:r>
            <a:r>
              <a:rPr lang="fr-FR" sz="2800" b="1" i="0" u="none" baseline="0" dirty="0" smtClean="0">
                <a:latin typeface="Gill Sans MT" panose="020B0502020104020203" pitchFamily="34" charset="0"/>
                <a:cs typeface="Gill Sans MT" panose="020B0502020104020203" pitchFamily="34" charset="0"/>
              </a:rPr>
              <a:t>d’échantillon</a:t>
            </a:r>
            <a:r>
              <a:rPr lang="fr-FR" sz="2800" b="1" dirty="0">
                <a:latin typeface="Gill Sans MT" panose="020B0502020104020203" pitchFamily="34" charset="0"/>
                <a:cs typeface="Gill Sans MT" panose="020B0502020104020203" pitchFamily="34" charset="0"/>
              </a:rPr>
              <a:t/>
            </a:r>
            <a:br>
              <a:rPr lang="fr-FR" sz="2800" b="1" dirty="0">
                <a:latin typeface="Gill Sans MT" panose="020B0502020104020203" pitchFamily="34" charset="0"/>
                <a:cs typeface="Gill Sans MT" panose="020B0502020104020203" pitchFamily="34" charset="0"/>
              </a:rPr>
            </a:br>
            <a:r>
              <a:rPr lang="fr-FR" sz="2800" b="1" dirty="0">
                <a:solidFill>
                  <a:srgbClr val="000000"/>
                </a:solidFill>
                <a:latin typeface="Gill Sans MT" panose="020B0502020104020203" pitchFamily="34" charset="0"/>
                <a:cs typeface="Gill Sans MT" panose="020B0502020104020203" pitchFamily="34" charset="0"/>
              </a:rPr>
              <a:t/>
            </a:r>
            <a:br>
              <a:rPr lang="fr-FR" sz="2800" b="1" dirty="0">
                <a:solidFill>
                  <a:srgbClr val="000000"/>
                </a:solidFill>
                <a:latin typeface="Gill Sans MT" panose="020B0502020104020203" pitchFamily="34" charset="0"/>
                <a:cs typeface="Gill Sans MT" panose="020B0502020104020203" pitchFamily="34" charset="0"/>
              </a:rPr>
            </a:br>
            <a:endParaRPr lang="fr-FR" altLang="en-US" sz="28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021CDF7-3160-41CE-89A7-A878FB59876B}"/>
              </a:ext>
            </a:extLst>
          </p:cNvPr>
          <p:cNvSpPr>
            <a:spLocks noGrp="1"/>
          </p:cNvSpPr>
          <p:nvPr>
            <p:ph type="subTitle" idx="1"/>
          </p:nvPr>
        </p:nvSpPr>
        <p:spPr>
          <a:xfrm>
            <a:off x="222780" y="1737720"/>
            <a:ext cx="11969220" cy="6918717"/>
          </a:xfrm>
        </p:spPr>
        <p:txBody>
          <a:bodyPr>
            <a:normAutofit/>
          </a:bodyPr>
          <a:lstStyle/>
          <a:p>
            <a:pPr marL="912778" lvl="1" indent="-455595" algn="l" defTabSz="912778" rtl="0">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La méthode </a:t>
            </a:r>
            <a:r>
              <a:rPr lang="fr-FR" sz="2400" b="0" i="0" u="none" baseline="0" dirty="0" smtClean="0">
                <a:solidFill>
                  <a:srgbClr val="000000"/>
                </a:solidFill>
                <a:latin typeface="Gill Sans MT" panose="020B0502020104020203" pitchFamily="34" charset="0"/>
                <a:cs typeface="Gill Sans MT" panose="020B0502020104020203" pitchFamily="34" charset="0"/>
              </a:rPr>
              <a:t>d’échantillonnage </a:t>
            </a:r>
            <a:r>
              <a:rPr lang="fr-FR" sz="2400" b="0" i="0" u="none" baseline="0" dirty="0">
                <a:solidFill>
                  <a:srgbClr val="000000"/>
                </a:solidFill>
                <a:latin typeface="Gill Sans MT" panose="020B0502020104020203" pitchFamily="34" charset="0"/>
                <a:cs typeface="Gill Sans MT" panose="020B0502020104020203" pitchFamily="34" charset="0"/>
              </a:rPr>
              <a:t>doit concilier le besoin de données complètes </a:t>
            </a:r>
            <a:r>
              <a:rPr lang="fr-FR" sz="2400" b="0" i="0" u="none" baseline="0" dirty="0" smtClean="0">
                <a:solidFill>
                  <a:srgbClr val="000000"/>
                </a:solidFill>
                <a:latin typeface="Gill Sans MT" panose="020B0502020104020203" pitchFamily="34" charset="0"/>
                <a:cs typeface="Gill Sans MT" panose="020B0502020104020203" pitchFamily="34" charset="0"/>
              </a:rPr>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et </a:t>
            </a:r>
            <a:r>
              <a:rPr lang="fr-FR" sz="2400" b="0" i="0" u="none" baseline="0" dirty="0">
                <a:solidFill>
                  <a:srgbClr val="000000"/>
                </a:solidFill>
                <a:latin typeface="Gill Sans MT" panose="020B0502020104020203" pitchFamily="34" charset="0"/>
                <a:cs typeface="Gill Sans MT" panose="020B0502020104020203" pitchFamily="34" charset="0"/>
              </a:rPr>
              <a:t>représentatives, les contraintes budgétaires et les coûts de renonciation </a:t>
            </a:r>
            <a:r>
              <a:rPr lang="fr-FR" sz="2400" b="0" i="0" u="none" baseline="0" dirty="0" smtClean="0">
                <a:solidFill>
                  <a:srgbClr val="000000"/>
                </a:solidFill>
                <a:latin typeface="Gill Sans MT" panose="020B0502020104020203" pitchFamily="34" charset="0"/>
                <a:cs typeface="Gill Sans MT" panose="020B0502020104020203" pitchFamily="34" charset="0"/>
              </a:rPr>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a:t>
            </a:r>
            <a:r>
              <a:rPr lang="fr-FR" sz="2400" b="0" i="0" u="none" baseline="0" dirty="0">
                <a:solidFill>
                  <a:srgbClr val="000000"/>
                </a:solidFill>
                <a:latin typeface="Gill Sans MT" panose="020B0502020104020203" pitchFamily="34" charset="0"/>
                <a:cs typeface="Gill Sans MT" panose="020B0502020104020203" pitchFamily="34" charset="0"/>
              </a:rPr>
              <a:t>p. ex., la mesure dans laquelle </a:t>
            </a:r>
            <a:r>
              <a:rPr lang="fr-FR" sz="2400" b="0" i="0" u="none" baseline="0" dirty="0" smtClean="0">
                <a:solidFill>
                  <a:srgbClr val="000000"/>
                </a:solidFill>
                <a:latin typeface="Gill Sans MT" panose="020B0502020104020203" pitchFamily="34" charset="0"/>
                <a:cs typeface="Gill Sans MT" panose="020B0502020104020203" pitchFamily="34" charset="0"/>
              </a:rPr>
              <a:t>l’évaluation </a:t>
            </a:r>
            <a:r>
              <a:rPr lang="fr-FR" sz="2400" b="0" i="0" u="none" baseline="0" dirty="0">
                <a:solidFill>
                  <a:srgbClr val="000000"/>
                </a:solidFill>
                <a:latin typeface="Gill Sans MT" panose="020B0502020104020203" pitchFamily="34" charset="0"/>
                <a:cs typeface="Gill Sans MT" panose="020B0502020104020203" pitchFamily="34" charset="0"/>
              </a:rPr>
              <a:t>peut perturber les habitudes de travail). </a:t>
            </a:r>
          </a:p>
          <a:p>
            <a:pPr marL="912778" lvl="1" indent="-455595" algn="l" defTabSz="912778" rtl="0">
              <a:spcBef>
                <a:spcPct val="20000"/>
              </a:spcBef>
              <a:spcAft>
                <a:spcPct val="0"/>
              </a:spcAft>
              <a:buFont typeface="Wingdings" panose="05000000000000000000" pitchFamily="2" charset="2"/>
              <a:buChar char="ü"/>
            </a:pPr>
            <a:endParaRPr lang="fr-FR" altLang="en-US" sz="2400" dirty="0">
              <a:solidFill>
                <a:srgbClr val="000000"/>
              </a:solidFill>
              <a:latin typeface="Gill Sans MT" panose="020B0502020104020203" pitchFamily="34" charset="0"/>
              <a:cs typeface="Gill Sans MT" panose="020B0502020104020203" pitchFamily="34" charset="0"/>
            </a:endParaRPr>
          </a:p>
          <a:p>
            <a:pPr marL="912778" lvl="1" indent="-455595" algn="l" defTabSz="912778" rtl="0">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La taille de </a:t>
            </a:r>
            <a:r>
              <a:rPr lang="fr-FR" sz="2400" b="0" i="0" u="none" baseline="0" dirty="0" smtClean="0">
                <a:solidFill>
                  <a:srgbClr val="000000"/>
                </a:solidFill>
                <a:latin typeface="Gill Sans MT" panose="020B0502020104020203" pitchFamily="34" charset="0"/>
                <a:cs typeface="Gill Sans MT" panose="020B0502020104020203" pitchFamily="34" charset="0"/>
              </a:rPr>
              <a:t>l’échantillon </a:t>
            </a:r>
            <a:r>
              <a:rPr lang="fr-FR" sz="2400" b="0" i="0" u="none" baseline="0" dirty="0">
                <a:solidFill>
                  <a:srgbClr val="000000"/>
                </a:solidFill>
                <a:latin typeface="Gill Sans MT" panose="020B0502020104020203" pitchFamily="34" charset="0"/>
                <a:cs typeface="Gill Sans MT" panose="020B0502020104020203" pitchFamily="34" charset="0"/>
              </a:rPr>
              <a:t>est déterminée en fonction de </a:t>
            </a:r>
            <a:r>
              <a:rPr lang="fr-FR" sz="2400" b="0" i="0" u="none" baseline="0" dirty="0" smtClean="0">
                <a:solidFill>
                  <a:srgbClr val="000000"/>
                </a:solidFill>
                <a:latin typeface="Gill Sans MT" panose="020B0502020104020203" pitchFamily="34" charset="0"/>
                <a:cs typeface="Gill Sans MT" panose="020B0502020104020203" pitchFamily="34" charset="0"/>
              </a:rPr>
              <a:t>l’étendue </a:t>
            </a:r>
            <a:r>
              <a:rPr lang="fr-FR" sz="2400" b="0" i="0" u="none" baseline="0" dirty="0">
                <a:solidFill>
                  <a:srgbClr val="000000"/>
                </a:solidFill>
                <a:latin typeface="Gill Sans MT" panose="020B0502020104020203" pitchFamily="34" charset="0"/>
                <a:cs typeface="Gill Sans MT" panose="020B0502020104020203" pitchFamily="34" charset="0"/>
              </a:rPr>
              <a:t>des travaux qui </a:t>
            </a:r>
            <a:r>
              <a:rPr lang="fr-FR" sz="2400" b="0" i="0" u="none" baseline="0" dirty="0" smtClean="0">
                <a:solidFill>
                  <a:srgbClr val="000000"/>
                </a:solidFill>
                <a:latin typeface="Gill Sans MT" panose="020B0502020104020203" pitchFamily="34" charset="0"/>
                <a:cs typeface="Gill Sans MT" panose="020B0502020104020203" pitchFamily="34" charset="0"/>
              </a:rPr>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a </a:t>
            </a:r>
            <a:r>
              <a:rPr lang="fr-FR" sz="2400" b="0" i="0" u="none" baseline="0" dirty="0">
                <a:solidFill>
                  <a:srgbClr val="000000"/>
                </a:solidFill>
                <a:latin typeface="Gill Sans MT" panose="020B0502020104020203" pitchFamily="34" charset="0"/>
                <a:cs typeface="Gill Sans MT" panose="020B0502020104020203" pitchFamily="34" charset="0"/>
              </a:rPr>
              <a:t>été définie pour </a:t>
            </a:r>
            <a:r>
              <a:rPr lang="fr-FR" sz="2400" b="0" i="0" u="none" baseline="0" dirty="0" smtClean="0">
                <a:solidFill>
                  <a:srgbClr val="000000"/>
                </a:solidFill>
                <a:latin typeface="Gill Sans MT" panose="020B0502020104020203" pitchFamily="34" charset="0"/>
                <a:cs typeface="Gill Sans MT" panose="020B0502020104020203" pitchFamily="34" charset="0"/>
              </a:rPr>
              <a:t>l’évaluation </a:t>
            </a:r>
            <a:r>
              <a:rPr lang="fr-FR" sz="2400" b="0" i="0" u="none" baseline="0" dirty="0">
                <a:solidFill>
                  <a:srgbClr val="000000"/>
                </a:solidFill>
                <a:latin typeface="Gill Sans MT" panose="020B0502020104020203" pitchFamily="34" charset="0"/>
                <a:cs typeface="Gill Sans MT" panose="020B0502020104020203" pitchFamily="34" charset="0"/>
              </a:rPr>
              <a:t>(quels programmes et niveaux de la chaîne </a:t>
            </a:r>
            <a:r>
              <a:rPr lang="fr-FR" sz="2400" b="0" i="0" u="none" baseline="0" dirty="0" smtClean="0">
                <a:solidFill>
                  <a:srgbClr val="000000"/>
                </a:solidFill>
                <a:latin typeface="Gill Sans MT" panose="020B0502020104020203" pitchFamily="34" charset="0"/>
                <a:cs typeface="Gill Sans MT" panose="020B0502020104020203" pitchFamily="34" charset="0"/>
              </a:rPr>
              <a:t>d’approvisionnement </a:t>
            </a:r>
            <a:r>
              <a:rPr lang="fr-FR" sz="2400" b="0" i="0" u="none" baseline="0" dirty="0">
                <a:solidFill>
                  <a:srgbClr val="000000"/>
                </a:solidFill>
                <a:latin typeface="Gill Sans MT" panose="020B0502020104020203" pitchFamily="34" charset="0"/>
                <a:cs typeface="Gill Sans MT" panose="020B0502020104020203" pitchFamily="34" charset="0"/>
              </a:rPr>
              <a:t>seront inclus dans </a:t>
            </a:r>
            <a:r>
              <a:rPr lang="fr-FR" sz="2400" b="0" i="0" u="none" baseline="0" dirty="0" smtClean="0">
                <a:solidFill>
                  <a:srgbClr val="000000"/>
                </a:solidFill>
                <a:latin typeface="Gill Sans MT" panose="020B0502020104020203" pitchFamily="34" charset="0"/>
                <a:cs typeface="Gill Sans MT" panose="020B0502020104020203" pitchFamily="34" charset="0"/>
              </a:rPr>
              <a:t>l’évaluation</a:t>
            </a:r>
            <a:r>
              <a:rPr lang="fr-FR" sz="2400" b="0" i="0" u="none" baseline="0" dirty="0">
                <a:solidFill>
                  <a:srgbClr val="000000"/>
                </a:solidFill>
                <a:latin typeface="Gill Sans MT" panose="020B0502020104020203" pitchFamily="34" charset="0"/>
                <a:cs typeface="Gill Sans MT" panose="020B0502020104020203" pitchFamily="34" charset="0"/>
              </a:rPr>
              <a:t>) et en utilisant une logique </a:t>
            </a:r>
            <a:r>
              <a:rPr lang="fr-FR" sz="2400" b="0" i="0" u="none" baseline="0" dirty="0" smtClean="0">
                <a:solidFill>
                  <a:srgbClr val="000000"/>
                </a:solidFill>
                <a:latin typeface="Gill Sans MT" panose="020B0502020104020203" pitchFamily="34" charset="0"/>
                <a:cs typeface="Gill Sans MT" panose="020B0502020104020203" pitchFamily="34" charset="0"/>
              </a:rPr>
              <a:t/>
            </a:r>
            <a:br>
              <a:rPr lang="fr-FR" sz="2400" b="0" i="0" u="none" baseline="0" dirty="0" smtClean="0">
                <a:solidFill>
                  <a:srgbClr val="000000"/>
                </a:solidFill>
                <a:latin typeface="Gill Sans MT" panose="020B0502020104020203" pitchFamily="34" charset="0"/>
                <a:cs typeface="Gill Sans MT" panose="020B0502020104020203" pitchFamily="34" charset="0"/>
              </a:rPr>
            </a:br>
            <a:r>
              <a:rPr lang="fr-FR" sz="2400" b="0" i="0" u="none" baseline="0" dirty="0" smtClean="0">
                <a:solidFill>
                  <a:srgbClr val="000000"/>
                </a:solidFill>
                <a:latin typeface="Gill Sans MT" panose="020B0502020104020203" pitchFamily="34" charset="0"/>
                <a:cs typeface="Gill Sans MT" panose="020B0502020104020203" pitchFamily="34" charset="0"/>
              </a:rPr>
              <a:t>et </a:t>
            </a:r>
            <a:r>
              <a:rPr lang="fr-FR" sz="2400" b="0" i="0" u="none" baseline="0" dirty="0">
                <a:solidFill>
                  <a:srgbClr val="000000"/>
                </a:solidFill>
                <a:latin typeface="Gill Sans MT" panose="020B0502020104020203" pitchFamily="34" charset="0"/>
                <a:cs typeface="Gill Sans MT" panose="020B0502020104020203" pitchFamily="34" charset="0"/>
              </a:rPr>
              <a:t>une méthode appropriées. </a:t>
            </a:r>
          </a:p>
        </p:txBody>
      </p:sp>
    </p:spTree>
    <p:custDataLst>
      <p:tags r:id="rId1"/>
    </p:custDataLst>
    <p:extLst>
      <p:ext uri="{BB962C8B-B14F-4D97-AF65-F5344CB8AC3E}">
        <p14:creationId xmlns:p14="http://schemas.microsoft.com/office/powerpoint/2010/main" val="16939292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xmlns="" id="{751294A6-D67A-41D9-8860-9D8A4498CC51}"/>
              </a:ext>
            </a:extLst>
          </p:cNvPr>
          <p:cNvSpPr>
            <a:spLocks noGrp="1"/>
          </p:cNvSpPr>
          <p:nvPr>
            <p:ph type="ctrTitle"/>
          </p:nvPr>
        </p:nvSpPr>
        <p:spPr>
          <a:xfrm>
            <a:off x="742950" y="433619"/>
            <a:ext cx="10725150" cy="1877437"/>
          </a:xfrm>
        </p:spPr>
        <p:txBody>
          <a:bodyPr/>
          <a:lstStyle/>
          <a:p>
            <a:pPr rtl="0"/>
            <a:r>
              <a:rPr lang="fr-FR" sz="2800" b="1" i="0" u="none" baseline="0" dirty="0">
                <a:latin typeface="Gill Sans MT" panose="020B0502020104020203" pitchFamily="34" charset="0"/>
                <a:cs typeface="Gill Sans MT" panose="020B0502020104020203" pitchFamily="34" charset="0"/>
              </a:rPr>
              <a:t>Incidence de la définition de </a:t>
            </a:r>
            <a:r>
              <a:rPr lang="fr-FR" sz="2800" b="1" i="0" u="none" baseline="0" dirty="0" smtClean="0">
                <a:latin typeface="Gill Sans MT" panose="020B0502020104020203" pitchFamily="34" charset="0"/>
                <a:cs typeface="Gill Sans MT" panose="020B0502020104020203" pitchFamily="34" charset="0"/>
              </a:rPr>
              <a:t>l’étendue </a:t>
            </a:r>
            <a:r>
              <a:rPr lang="fr-FR" sz="2800" b="1" i="0" u="none" baseline="0" dirty="0">
                <a:latin typeface="Gill Sans MT" panose="020B0502020104020203" pitchFamily="34" charset="0"/>
                <a:cs typeface="Gill Sans MT" panose="020B0502020104020203" pitchFamily="34" charset="0"/>
              </a:rPr>
              <a:t>des travaux sur la mise en œuvre - Nombre de collecteurs de données.</a:t>
            </a:r>
            <a:r>
              <a:rPr lang="fr-FR" sz="2800" b="1" dirty="0">
                <a:latin typeface="Gill Sans MT" panose="020B0502020104020203" pitchFamily="34" charset="0"/>
                <a:cs typeface="Gill Sans MT" panose="020B0502020104020203" pitchFamily="34" charset="0"/>
              </a:rPr>
              <a:t/>
            </a:r>
            <a:br>
              <a:rPr lang="fr-FR" sz="2800" b="1" dirty="0">
                <a:latin typeface="Gill Sans MT" panose="020B0502020104020203" pitchFamily="34" charset="0"/>
                <a:cs typeface="Gill Sans MT" panose="020B0502020104020203" pitchFamily="34" charset="0"/>
              </a:rPr>
            </a:br>
            <a:r>
              <a:rPr lang="fr-FR" sz="2800" b="1" i="0" u="none" baseline="0" dirty="0">
                <a:latin typeface="Gill Sans MT" panose="020B0502020104020203" pitchFamily="34" charset="0"/>
                <a:cs typeface="Gill Sans MT" panose="020B0502020104020203" pitchFamily="34" charset="0"/>
              </a:rPr>
              <a:t> </a:t>
            </a:r>
            <a:r>
              <a:rPr lang="fr-FR" sz="3200" b="1" dirty="0">
                <a:solidFill>
                  <a:srgbClr val="000000"/>
                </a:solidFill>
                <a:latin typeface="Gill Sans MT" panose="020B0502020104020203" pitchFamily="34" charset="0"/>
                <a:cs typeface="Gill Sans MT" panose="020B0502020104020203" pitchFamily="34" charset="0"/>
              </a:rPr>
              <a:t/>
            </a:r>
            <a:br>
              <a:rPr lang="fr-FR" sz="3200" b="1" dirty="0">
                <a:solidFill>
                  <a:srgbClr val="000000"/>
                </a:solidFill>
                <a:latin typeface="Gill Sans MT" panose="020B0502020104020203" pitchFamily="34" charset="0"/>
                <a:cs typeface="Gill Sans MT" panose="020B0502020104020203" pitchFamily="34" charset="0"/>
              </a:rPr>
            </a:br>
            <a:endParaRPr lang="fr-FR"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021CDF7-3160-41CE-89A7-A878FB59876B}"/>
              </a:ext>
            </a:extLst>
          </p:cNvPr>
          <p:cNvSpPr>
            <a:spLocks noGrp="1"/>
          </p:cNvSpPr>
          <p:nvPr>
            <p:ph type="subTitle" idx="1"/>
          </p:nvPr>
        </p:nvSpPr>
        <p:spPr>
          <a:xfrm>
            <a:off x="222780" y="1404346"/>
            <a:ext cx="11715693" cy="5196480"/>
          </a:xfrm>
        </p:spPr>
        <p:txBody>
          <a:bodyPr>
            <a:normAutofit/>
          </a:bodyPr>
          <a:lstStyle/>
          <a:p>
            <a:pPr marL="912778" lvl="1" indent="-455595" algn="l" defTabSz="912778" rtl="0">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Le nombre total de collecteurs de données et </a:t>
            </a:r>
            <a:r>
              <a:rPr lang="fr-FR" sz="2400" b="0" i="0" u="none" baseline="0" dirty="0" smtClean="0">
                <a:solidFill>
                  <a:srgbClr val="000000"/>
                </a:solidFill>
                <a:latin typeface="Gill Sans MT" panose="020B0502020104020203" pitchFamily="34" charset="0"/>
                <a:cs typeface="Gill Sans MT" panose="020B0502020104020203" pitchFamily="34" charset="0"/>
              </a:rPr>
              <a:t>d’équipes </a:t>
            </a:r>
            <a:r>
              <a:rPr lang="fr-FR" sz="2400" b="0" i="0" u="none" baseline="0" dirty="0">
                <a:solidFill>
                  <a:srgbClr val="000000"/>
                </a:solidFill>
                <a:latin typeface="Gill Sans MT" panose="020B0502020104020203" pitchFamily="34" charset="0"/>
                <a:cs typeface="Gill Sans MT" panose="020B0502020104020203" pitchFamily="34" charset="0"/>
              </a:rPr>
              <a:t>de collecte de données dépend de </a:t>
            </a:r>
            <a:r>
              <a:rPr lang="fr-FR" sz="2400" b="0" i="0" u="none" baseline="0" dirty="0" smtClean="0">
                <a:solidFill>
                  <a:srgbClr val="000000"/>
                </a:solidFill>
                <a:latin typeface="Gill Sans MT" panose="020B0502020104020203" pitchFamily="34" charset="0"/>
                <a:cs typeface="Gill Sans MT" panose="020B0502020104020203" pitchFamily="34" charset="0"/>
              </a:rPr>
              <a:t>l’étendue </a:t>
            </a:r>
            <a:r>
              <a:rPr lang="fr-FR" sz="2400" b="0" i="0" u="none" baseline="0" dirty="0">
                <a:solidFill>
                  <a:srgbClr val="000000"/>
                </a:solidFill>
                <a:latin typeface="Gill Sans MT" panose="020B0502020104020203" pitchFamily="34" charset="0"/>
                <a:cs typeface="Gill Sans MT" panose="020B0502020104020203" pitchFamily="34" charset="0"/>
              </a:rPr>
              <a:t>des travaux de </a:t>
            </a:r>
            <a:r>
              <a:rPr lang="fr-FR" sz="2400" b="0" i="0" u="none" baseline="0" dirty="0" smtClean="0">
                <a:solidFill>
                  <a:srgbClr val="000000"/>
                </a:solidFill>
                <a:latin typeface="Gill Sans MT" panose="020B0502020104020203" pitchFamily="34" charset="0"/>
                <a:cs typeface="Gill Sans MT" panose="020B0502020104020203" pitchFamily="34" charset="0"/>
              </a:rPr>
              <a:t>l’évaluation</a:t>
            </a:r>
            <a:r>
              <a:rPr lang="fr-FR" sz="2400" b="0" i="0" u="none" baseline="0" dirty="0">
                <a:solidFill>
                  <a:srgbClr val="000000"/>
                </a:solidFill>
                <a:latin typeface="Gill Sans MT" panose="020B0502020104020203" pitchFamily="34" charset="0"/>
                <a:cs typeface="Gill Sans MT" panose="020B0502020104020203" pitchFamily="34" charset="0"/>
              </a:rPr>
              <a:t>, des délais impartis, du volume de données collectées, de la taille de </a:t>
            </a:r>
            <a:r>
              <a:rPr lang="fr-FR" sz="2400" b="0" i="0" u="none" baseline="0" dirty="0" smtClean="0">
                <a:solidFill>
                  <a:srgbClr val="000000"/>
                </a:solidFill>
                <a:latin typeface="Gill Sans MT" panose="020B0502020104020203" pitchFamily="34" charset="0"/>
                <a:cs typeface="Gill Sans MT" panose="020B0502020104020203" pitchFamily="34" charset="0"/>
              </a:rPr>
              <a:t>l’échantillon</a:t>
            </a:r>
            <a:r>
              <a:rPr lang="fr-FR" sz="2400" b="0" i="0" u="none" baseline="0" dirty="0">
                <a:solidFill>
                  <a:srgbClr val="000000"/>
                </a:solidFill>
                <a:latin typeface="Gill Sans MT" panose="020B0502020104020203" pitchFamily="34" charset="0"/>
                <a:cs typeface="Gill Sans MT" panose="020B0502020104020203" pitchFamily="34" charset="0"/>
              </a:rPr>
              <a:t>, du budget et autres ressources ainsi que des contraintes associées (p. ex., RH insuffisantes). </a:t>
            </a:r>
          </a:p>
          <a:p>
            <a:pPr marL="912778" lvl="1" indent="-455595" algn="l" defTabSz="912778" rtl="0">
              <a:spcBef>
                <a:spcPct val="20000"/>
              </a:spcBef>
              <a:spcAft>
                <a:spcPct val="0"/>
              </a:spcAft>
              <a:buFont typeface="Wingdings" panose="05000000000000000000" pitchFamily="2" charset="2"/>
              <a:buChar char="ü"/>
            </a:pPr>
            <a:endParaRPr lang="fr-FR" altLang="en-US" sz="2400" dirty="0">
              <a:solidFill>
                <a:srgbClr val="000000"/>
              </a:solidFill>
              <a:latin typeface="Gill Sans MT" panose="020B0502020104020203" pitchFamily="34" charset="0"/>
              <a:cs typeface="Gill Sans MT" panose="020B0502020104020203" pitchFamily="34" charset="0"/>
            </a:endParaRPr>
          </a:p>
          <a:p>
            <a:pPr marL="912778" lvl="1" indent="-455595" algn="l" defTabSz="912778" rtl="0">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Les autres éléments déterminant le nombre de collecteurs de données incluent notamment :</a:t>
            </a:r>
          </a:p>
          <a:p>
            <a:pPr marL="912778" lvl="1" indent="-455595" algn="l" defTabSz="912778" rtl="0">
              <a:spcBef>
                <a:spcPct val="20000"/>
              </a:spcBef>
              <a:spcAft>
                <a:spcPct val="0"/>
              </a:spcAft>
              <a:buFont typeface="Arial" panose="020B0604020202020204" pitchFamily="34" charset="0"/>
              <a:buChar char="•"/>
            </a:pPr>
            <a:r>
              <a:rPr lang="fr-FR" sz="2400" b="0" i="0" u="none" baseline="0" dirty="0">
                <a:solidFill>
                  <a:srgbClr val="000000"/>
                </a:solidFill>
                <a:latin typeface="Gill Sans MT" panose="020B0502020104020203" pitchFamily="34" charset="0"/>
                <a:cs typeface="Gill Sans MT" panose="020B0502020104020203" pitchFamily="34" charset="0"/>
              </a:rPr>
              <a:t>Types des niveaux de la chaîne </a:t>
            </a:r>
            <a:r>
              <a:rPr lang="fr-FR" sz="2400" b="0" i="0" u="none" baseline="0" dirty="0" smtClean="0">
                <a:solidFill>
                  <a:srgbClr val="000000"/>
                </a:solidFill>
                <a:latin typeface="Gill Sans MT" panose="020B0502020104020203" pitchFamily="34" charset="0"/>
                <a:cs typeface="Gill Sans MT" panose="020B0502020104020203" pitchFamily="34" charset="0"/>
              </a:rPr>
              <a:t>d’approvisionnement</a:t>
            </a:r>
            <a:endParaRPr lang="fr-FR" sz="2400" b="0" i="0" u="none" baseline="0" dirty="0">
              <a:solidFill>
                <a:srgbClr val="000000"/>
              </a:solidFill>
              <a:latin typeface="Gill Sans MT" panose="020B0502020104020203" pitchFamily="34" charset="0"/>
              <a:cs typeface="Gill Sans MT" panose="020B0502020104020203" pitchFamily="34" charset="0"/>
            </a:endParaRPr>
          </a:p>
          <a:p>
            <a:pPr marL="912778" lvl="1" indent="-455595" algn="l" defTabSz="912778" rtl="0">
              <a:spcBef>
                <a:spcPct val="20000"/>
              </a:spcBef>
              <a:spcAft>
                <a:spcPct val="0"/>
              </a:spcAft>
              <a:buFont typeface="Arial" panose="020B0604020202020204" pitchFamily="34" charset="0"/>
              <a:buChar char="•"/>
            </a:pPr>
            <a:r>
              <a:rPr lang="fr-FR" sz="2400" b="0" i="0" u="none" baseline="0" dirty="0">
                <a:solidFill>
                  <a:srgbClr val="000000"/>
                </a:solidFill>
                <a:latin typeface="Gill Sans MT" panose="020B0502020104020203" pitchFamily="34" charset="0"/>
                <a:cs typeface="Gill Sans MT" panose="020B0502020104020203" pitchFamily="34" charset="0"/>
              </a:rPr>
              <a:t>Taille de </a:t>
            </a:r>
            <a:r>
              <a:rPr lang="fr-FR" sz="2400" b="0" i="0" u="none" baseline="0" dirty="0" smtClean="0">
                <a:solidFill>
                  <a:srgbClr val="000000"/>
                </a:solidFill>
                <a:latin typeface="Gill Sans MT" panose="020B0502020104020203" pitchFamily="34" charset="0"/>
                <a:cs typeface="Gill Sans MT" panose="020B0502020104020203" pitchFamily="34" charset="0"/>
              </a:rPr>
              <a:t>l’établissement </a:t>
            </a:r>
            <a:r>
              <a:rPr lang="fr-FR" sz="2400" b="0" i="0" u="none" baseline="0" dirty="0">
                <a:solidFill>
                  <a:srgbClr val="000000"/>
                </a:solidFill>
                <a:latin typeface="Gill Sans MT" panose="020B0502020104020203" pitchFamily="34" charset="0"/>
                <a:cs typeface="Gill Sans MT" panose="020B0502020104020203" pitchFamily="34" charset="0"/>
              </a:rPr>
              <a:t>dans </a:t>
            </a:r>
            <a:r>
              <a:rPr lang="fr-FR" sz="2400" b="0" i="0" u="none" baseline="0" dirty="0" smtClean="0">
                <a:solidFill>
                  <a:srgbClr val="000000"/>
                </a:solidFill>
                <a:latin typeface="Gill Sans MT" panose="020B0502020104020203" pitchFamily="34" charset="0"/>
                <a:cs typeface="Gill Sans MT" panose="020B0502020104020203" pitchFamily="34" charset="0"/>
              </a:rPr>
              <a:t>l’échantillon</a:t>
            </a:r>
            <a:endParaRPr lang="fr-FR" sz="2400" b="0" i="0" u="none" baseline="0" dirty="0">
              <a:solidFill>
                <a:srgbClr val="000000"/>
              </a:solidFill>
              <a:latin typeface="Gill Sans MT" panose="020B0502020104020203" pitchFamily="34" charset="0"/>
              <a:cs typeface="Gill Sans MT" panose="020B0502020104020203" pitchFamily="34" charset="0"/>
            </a:endParaRPr>
          </a:p>
          <a:p>
            <a:pPr marL="912778" lvl="1" indent="-455595" algn="l" defTabSz="912778" rtl="0">
              <a:spcBef>
                <a:spcPct val="20000"/>
              </a:spcBef>
              <a:spcAft>
                <a:spcPct val="0"/>
              </a:spcAft>
              <a:buFont typeface="Arial" panose="020B0604020202020204" pitchFamily="34" charset="0"/>
              <a:buChar char="•"/>
            </a:pPr>
            <a:r>
              <a:rPr lang="fr-FR" sz="2400" b="0" i="0" u="none" baseline="0" dirty="0">
                <a:solidFill>
                  <a:srgbClr val="000000"/>
                </a:solidFill>
                <a:latin typeface="Gill Sans MT" panose="020B0502020104020203" pitchFamily="34" charset="0"/>
                <a:cs typeface="Gill Sans MT" panose="020B0502020104020203" pitchFamily="34" charset="0"/>
              </a:rPr>
              <a:t>Distance physique entre les sites</a:t>
            </a:r>
          </a:p>
          <a:p>
            <a:pPr marL="912778" lvl="1" indent="-455595" algn="l" defTabSz="912778" rtl="0">
              <a:spcBef>
                <a:spcPct val="20000"/>
              </a:spcBef>
              <a:spcAft>
                <a:spcPct val="0"/>
              </a:spcAft>
              <a:buFont typeface="Arial" panose="020B0604020202020204" pitchFamily="34" charset="0"/>
              <a:buChar char="•"/>
            </a:pPr>
            <a:r>
              <a:rPr lang="fr-FR" sz="2400" b="0" i="0" u="none" baseline="0" dirty="0">
                <a:solidFill>
                  <a:srgbClr val="000000"/>
                </a:solidFill>
                <a:latin typeface="Gill Sans MT" panose="020B0502020104020203" pitchFamily="34" charset="0"/>
                <a:cs typeface="Gill Sans MT" panose="020B0502020104020203" pitchFamily="34" charset="0"/>
              </a:rPr>
              <a:t>Temps nécessaire ou disponible pour réaliser la collecte des données sur </a:t>
            </a:r>
            <a:r>
              <a:rPr lang="fr-FR" sz="2400" b="0" i="0" u="none" baseline="0" dirty="0" smtClean="0">
                <a:solidFill>
                  <a:srgbClr val="000000"/>
                </a:solidFill>
                <a:latin typeface="Gill Sans MT" panose="020B0502020104020203" pitchFamily="34" charset="0"/>
                <a:cs typeface="Gill Sans MT" panose="020B0502020104020203" pitchFamily="34" charset="0"/>
              </a:rPr>
              <a:t>l’ensemble </a:t>
            </a:r>
            <a:r>
              <a:rPr lang="fr-FR" sz="2400" b="0" i="0" u="none" baseline="0" dirty="0">
                <a:solidFill>
                  <a:srgbClr val="000000"/>
                </a:solidFill>
                <a:latin typeface="Gill Sans MT" panose="020B0502020104020203" pitchFamily="34" charset="0"/>
                <a:cs typeface="Gill Sans MT" panose="020B0502020104020203" pitchFamily="34" charset="0"/>
              </a:rPr>
              <a:t>des sites.</a:t>
            </a:r>
          </a:p>
          <a:p>
            <a:pPr marL="457183" lvl="1" algn="l" defTabSz="912778" rtl="0">
              <a:spcBef>
                <a:spcPct val="20000"/>
              </a:spcBef>
              <a:spcAft>
                <a:spcPct val="0"/>
              </a:spcAft>
            </a:pPr>
            <a:endParaRPr lang="fr-FR" altLang="en-US" sz="2400" dirty="0">
              <a:solidFill>
                <a:srgbClr val="000000"/>
              </a:solidFill>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2853416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xmlns="" id="{751294A6-D67A-41D9-8860-9D8A4498CC51}"/>
              </a:ext>
            </a:extLst>
          </p:cNvPr>
          <p:cNvSpPr>
            <a:spLocks noGrp="1"/>
          </p:cNvSpPr>
          <p:nvPr>
            <p:ph type="ctrTitle"/>
          </p:nvPr>
        </p:nvSpPr>
        <p:spPr>
          <a:xfrm>
            <a:off x="0" y="155794"/>
            <a:ext cx="12192000" cy="1815882"/>
          </a:xfrm>
        </p:spPr>
        <p:txBody>
          <a:bodyPr/>
          <a:lstStyle/>
          <a:p>
            <a:pPr rtl="0"/>
            <a:r>
              <a:rPr lang="fr-FR" sz="2800" b="1" i="0" u="none" baseline="0" dirty="0">
                <a:latin typeface="Gill Sans MT" panose="020B0502020104020203" pitchFamily="34" charset="0"/>
                <a:cs typeface="Gill Sans MT" panose="020B0502020104020203" pitchFamily="34" charset="0"/>
              </a:rPr>
              <a:t>Incidence de la définition de </a:t>
            </a:r>
            <a:r>
              <a:rPr lang="fr-FR" sz="2800" b="1" i="0" u="none" baseline="0" dirty="0" smtClean="0">
                <a:latin typeface="Gill Sans MT" panose="020B0502020104020203" pitchFamily="34" charset="0"/>
                <a:cs typeface="Gill Sans MT" panose="020B0502020104020203" pitchFamily="34" charset="0"/>
              </a:rPr>
              <a:t>l’étendue </a:t>
            </a:r>
            <a:r>
              <a:rPr lang="fr-FR" sz="2800" b="1" i="0" u="none" baseline="0" dirty="0">
                <a:latin typeface="Gill Sans MT" panose="020B0502020104020203" pitchFamily="34" charset="0"/>
                <a:cs typeface="Gill Sans MT" panose="020B0502020104020203" pitchFamily="34" charset="0"/>
              </a:rPr>
              <a:t>des travaux sur la mise </a:t>
            </a:r>
            <a:r>
              <a:rPr lang="fr-FR" sz="2800" b="1" i="0" u="none" baseline="0" dirty="0" smtClean="0">
                <a:latin typeface="Gill Sans MT" panose="020B0502020104020203" pitchFamily="34" charset="0"/>
                <a:cs typeface="Gill Sans MT" panose="020B0502020104020203" pitchFamily="34" charset="0"/>
              </a:rPr>
              <a:t/>
            </a:r>
            <a:br>
              <a:rPr lang="fr-FR" sz="2800" b="1" i="0" u="none" baseline="0" dirty="0" smtClean="0">
                <a:latin typeface="Gill Sans MT" panose="020B0502020104020203" pitchFamily="34" charset="0"/>
                <a:cs typeface="Gill Sans MT" panose="020B0502020104020203" pitchFamily="34" charset="0"/>
              </a:rPr>
            </a:br>
            <a:r>
              <a:rPr lang="fr-FR" sz="2800" b="1" i="0" u="none" baseline="0" dirty="0" smtClean="0">
                <a:latin typeface="Gill Sans MT" panose="020B0502020104020203" pitchFamily="34" charset="0"/>
                <a:cs typeface="Gill Sans MT" panose="020B0502020104020203" pitchFamily="34" charset="0"/>
              </a:rPr>
              <a:t>en </a:t>
            </a:r>
            <a:r>
              <a:rPr lang="fr-FR" sz="2800" b="1" i="0" u="none" baseline="0" dirty="0">
                <a:latin typeface="Gill Sans MT" panose="020B0502020104020203" pitchFamily="34" charset="0"/>
                <a:cs typeface="Gill Sans MT" panose="020B0502020104020203" pitchFamily="34" charset="0"/>
              </a:rPr>
              <a:t>œuvre - Besoins en formation en matière de collecte de données</a:t>
            </a:r>
            <a:r>
              <a:rPr lang="fr-FR" sz="2800" b="1" dirty="0">
                <a:latin typeface="Gill Sans MT" panose="020B0502020104020203" pitchFamily="34" charset="0"/>
                <a:cs typeface="Gill Sans MT" panose="020B0502020104020203" pitchFamily="34" charset="0"/>
              </a:rPr>
              <a:t/>
            </a:r>
            <a:br>
              <a:rPr lang="fr-FR" sz="2800" b="1" dirty="0">
                <a:latin typeface="Gill Sans MT" panose="020B0502020104020203" pitchFamily="34" charset="0"/>
                <a:cs typeface="Gill Sans MT" panose="020B0502020104020203" pitchFamily="34" charset="0"/>
              </a:rPr>
            </a:br>
            <a:r>
              <a:rPr lang="fr-FR" sz="2800" b="1" dirty="0">
                <a:solidFill>
                  <a:srgbClr val="000000"/>
                </a:solidFill>
                <a:latin typeface="Gill Sans MT" panose="020B0502020104020203" pitchFamily="34" charset="0"/>
                <a:cs typeface="Gill Sans MT" panose="020B0502020104020203" pitchFamily="34" charset="0"/>
              </a:rPr>
              <a:t/>
            </a:r>
            <a:br>
              <a:rPr lang="fr-FR" sz="2800" b="1" dirty="0">
                <a:solidFill>
                  <a:srgbClr val="000000"/>
                </a:solidFill>
                <a:latin typeface="Gill Sans MT" panose="020B0502020104020203" pitchFamily="34" charset="0"/>
                <a:cs typeface="Gill Sans MT" panose="020B0502020104020203" pitchFamily="34" charset="0"/>
              </a:rPr>
            </a:br>
            <a:endParaRPr lang="fr-FR" altLang="en-US" sz="28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021CDF7-3160-41CE-89A7-A878FB59876B}"/>
              </a:ext>
            </a:extLst>
          </p:cNvPr>
          <p:cNvSpPr>
            <a:spLocks noGrp="1"/>
          </p:cNvSpPr>
          <p:nvPr>
            <p:ph type="subTitle" idx="1"/>
          </p:nvPr>
        </p:nvSpPr>
        <p:spPr>
          <a:xfrm>
            <a:off x="-122791" y="1173197"/>
            <a:ext cx="12158271" cy="6918717"/>
          </a:xfrm>
        </p:spPr>
        <p:txBody>
          <a:bodyPr>
            <a:normAutofit/>
          </a:bodyPr>
          <a:lstStyle/>
          <a:p>
            <a:pPr marL="912778" lvl="1" indent="-455595" algn="l" defTabSz="912778" rtl="0">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Le contenu de la formation sur la collecte de données et les documents qui </a:t>
            </a:r>
            <a:r>
              <a:rPr lang="fr-FR" sz="2400" b="0" i="0" u="none" baseline="0" dirty="0" smtClean="0">
                <a:solidFill>
                  <a:srgbClr val="000000"/>
                </a:solidFill>
                <a:latin typeface="Gill Sans MT" panose="020B0502020104020203" pitchFamily="34" charset="0"/>
                <a:cs typeface="Gill Sans MT" panose="020B0502020104020203" pitchFamily="34" charset="0"/>
              </a:rPr>
              <a:t>s’y </a:t>
            </a:r>
            <a:r>
              <a:rPr lang="fr-FR" sz="2400" b="0" i="0" u="none" baseline="0" dirty="0">
                <a:solidFill>
                  <a:srgbClr val="000000"/>
                </a:solidFill>
                <a:latin typeface="Gill Sans MT" panose="020B0502020104020203" pitchFamily="34" charset="0"/>
                <a:cs typeface="Gill Sans MT" panose="020B0502020104020203" pitchFamily="34" charset="0"/>
              </a:rPr>
              <a:t>rapportent doivent être affinés et personnalisés en fonction du contexte et des besoins locaux ainsi que des éléments suivants :</a:t>
            </a:r>
          </a:p>
          <a:p>
            <a:pPr marL="912778" lvl="1" indent="-455595" algn="l" defTabSz="912778" rtl="0">
              <a:spcBef>
                <a:spcPct val="20000"/>
              </a:spcBef>
              <a:spcAft>
                <a:spcPct val="0"/>
              </a:spcAft>
              <a:buFont typeface="Arial" panose="020B0604020202020204" pitchFamily="34" charset="0"/>
              <a:buChar char="•"/>
            </a:pPr>
            <a:r>
              <a:rPr lang="fr-FR" sz="2400" b="0" i="0" u="none" baseline="0" dirty="0">
                <a:solidFill>
                  <a:srgbClr val="000000"/>
                </a:solidFill>
                <a:latin typeface="Gill Sans MT" panose="020B0502020104020203" pitchFamily="34" charset="0"/>
                <a:cs typeface="Gill Sans MT" panose="020B0502020104020203" pitchFamily="34" charset="0"/>
              </a:rPr>
              <a:t>La langue et les termes employés doivent être adaptés au pays qui est évalué.</a:t>
            </a:r>
          </a:p>
          <a:p>
            <a:pPr marL="912778" lvl="1" indent="-455595" algn="l" defTabSz="912778" rtl="0">
              <a:spcBef>
                <a:spcPct val="20000"/>
              </a:spcBef>
              <a:spcAft>
                <a:spcPct val="0"/>
              </a:spcAft>
              <a:buFont typeface="Arial" panose="020B0604020202020204" pitchFamily="34" charset="0"/>
              <a:buChar char="•"/>
            </a:pPr>
            <a:r>
              <a:rPr lang="fr-FR" sz="2400" b="0" i="0" u="none" baseline="0" dirty="0">
                <a:solidFill>
                  <a:srgbClr val="000000"/>
                </a:solidFill>
                <a:latin typeface="Gill Sans MT" panose="020B0502020104020203" pitchFamily="34" charset="0"/>
                <a:cs typeface="Gill Sans MT" panose="020B0502020104020203" pitchFamily="34" charset="0"/>
              </a:rPr>
              <a:t>Les domaines fonctionnels appropriés sont couverts pour les niveaux du système de chaîne </a:t>
            </a:r>
            <a:r>
              <a:rPr lang="fr-FR" sz="2400" b="0" i="0" u="none" baseline="0" dirty="0" smtClean="0">
                <a:solidFill>
                  <a:srgbClr val="000000"/>
                </a:solidFill>
                <a:latin typeface="Gill Sans MT" panose="020B0502020104020203" pitchFamily="34" charset="0"/>
                <a:cs typeface="Gill Sans MT" panose="020B0502020104020203" pitchFamily="34" charset="0"/>
              </a:rPr>
              <a:t>d’approvisionnement </a:t>
            </a:r>
            <a:r>
              <a:rPr lang="fr-FR" sz="2400" b="0" i="0" u="none" baseline="0" dirty="0">
                <a:solidFill>
                  <a:srgbClr val="000000"/>
                </a:solidFill>
                <a:latin typeface="Gill Sans MT" panose="020B0502020104020203" pitchFamily="34" charset="0"/>
                <a:cs typeface="Gill Sans MT" panose="020B0502020104020203" pitchFamily="34" charset="0"/>
              </a:rPr>
              <a:t>évalués.</a:t>
            </a:r>
          </a:p>
          <a:p>
            <a:pPr marL="912778" lvl="1" indent="-455595" algn="l" defTabSz="912778" rtl="0">
              <a:spcBef>
                <a:spcPct val="20000"/>
              </a:spcBef>
              <a:spcAft>
                <a:spcPct val="0"/>
              </a:spcAft>
              <a:buFont typeface="Arial" panose="020B0604020202020204" pitchFamily="34" charset="0"/>
              <a:buChar char="•"/>
            </a:pPr>
            <a:r>
              <a:rPr lang="fr-FR" sz="2400" b="0" i="0" u="none" baseline="0" dirty="0">
                <a:solidFill>
                  <a:srgbClr val="000000"/>
                </a:solidFill>
                <a:latin typeface="Gill Sans MT" panose="020B0502020104020203" pitchFamily="34" charset="0"/>
                <a:cs typeface="Gill Sans MT" panose="020B0502020104020203" pitchFamily="34" charset="0"/>
              </a:rPr>
              <a:t>Les intitulés de poste du personnel à interroger dans les établissements devant être visités sont correctement identifiés.</a:t>
            </a:r>
          </a:p>
          <a:p>
            <a:pPr marL="912778" lvl="1" indent="-455595" algn="l" defTabSz="912778" rtl="0">
              <a:spcBef>
                <a:spcPct val="20000"/>
              </a:spcBef>
              <a:spcAft>
                <a:spcPct val="0"/>
              </a:spcAft>
              <a:buFont typeface="Arial" panose="020B0604020202020204" pitchFamily="34" charset="0"/>
              <a:buChar char="•"/>
            </a:pPr>
            <a:r>
              <a:rPr lang="fr-FR" sz="2400" b="0" i="0" u="none" baseline="0" dirty="0">
                <a:solidFill>
                  <a:srgbClr val="000000"/>
                </a:solidFill>
                <a:latin typeface="Gill Sans MT" panose="020B0502020104020203" pitchFamily="34" charset="0"/>
                <a:cs typeface="Gill Sans MT" panose="020B0502020104020203" pitchFamily="34" charset="0"/>
              </a:rPr>
              <a:t>La liste des produits traceurs.</a:t>
            </a:r>
          </a:p>
          <a:p>
            <a:pPr marL="912778" lvl="1" indent="-455595" algn="l" defTabSz="912778" rtl="0">
              <a:spcBef>
                <a:spcPct val="20000"/>
              </a:spcBef>
              <a:spcAft>
                <a:spcPct val="0"/>
              </a:spcAft>
              <a:buFont typeface="Arial" panose="020B0604020202020204" pitchFamily="34" charset="0"/>
              <a:buChar char="•"/>
            </a:pPr>
            <a:r>
              <a:rPr lang="fr-FR" sz="2400" b="0" i="0" u="none" baseline="0" dirty="0">
                <a:solidFill>
                  <a:srgbClr val="000000"/>
                </a:solidFill>
                <a:latin typeface="Gill Sans MT" panose="020B0502020104020203" pitchFamily="34" charset="0"/>
                <a:cs typeface="Gill Sans MT" panose="020B0502020104020203" pitchFamily="34" charset="0"/>
              </a:rPr>
              <a:t>Tout autre élément pertinent spécifique au contexte (normes émanant du ministère de la Santé/organisationnelles, protocoles, code de conduite, étiquettes, procédures, processus, autres normes, etc.) dont il faut tenir compte au cours de la préparation et de la conduite de </a:t>
            </a:r>
            <a:r>
              <a:rPr lang="fr-FR" sz="2400" b="0" i="0" u="none" baseline="0" dirty="0" smtClean="0">
                <a:solidFill>
                  <a:srgbClr val="000000"/>
                </a:solidFill>
                <a:latin typeface="Gill Sans MT" panose="020B0502020104020203" pitchFamily="34" charset="0"/>
                <a:cs typeface="Gill Sans MT" panose="020B0502020104020203" pitchFamily="34" charset="0"/>
              </a:rPr>
              <a:t>l’évaluation</a:t>
            </a:r>
            <a:r>
              <a:rPr lang="fr-FR" sz="2400" b="0" i="0" u="none" baseline="0" dirty="0">
                <a:solidFill>
                  <a:srgbClr val="000000"/>
                </a:solidFill>
                <a:latin typeface="Gill Sans MT" panose="020B0502020104020203" pitchFamily="34" charset="0"/>
                <a:cs typeface="Gill Sans MT" panose="020B0502020104020203" pitchFamily="34" charset="0"/>
              </a:rPr>
              <a:t>.</a:t>
            </a:r>
          </a:p>
        </p:txBody>
      </p:sp>
    </p:spTree>
    <p:custDataLst>
      <p:tags r:id="rId1"/>
    </p:custDataLst>
    <p:extLst>
      <p:ext uri="{BB962C8B-B14F-4D97-AF65-F5344CB8AC3E}">
        <p14:creationId xmlns:p14="http://schemas.microsoft.com/office/powerpoint/2010/main" val="303702654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6737" name="Title 1">
            <a:extLst>
              <a:ext uri="{FF2B5EF4-FFF2-40B4-BE49-F238E27FC236}">
                <a16:creationId xmlns:a16="http://schemas.microsoft.com/office/drawing/2014/main" xmlns="" id="{751294A6-D67A-41D9-8860-9D8A4498CC51}"/>
              </a:ext>
            </a:extLst>
          </p:cNvPr>
          <p:cNvSpPr>
            <a:spLocks noGrp="1"/>
          </p:cNvSpPr>
          <p:nvPr>
            <p:ph type="ctrTitle"/>
          </p:nvPr>
        </p:nvSpPr>
        <p:spPr>
          <a:xfrm>
            <a:off x="314325" y="16884"/>
            <a:ext cx="11572875" cy="1384995"/>
          </a:xfrm>
        </p:spPr>
        <p:txBody>
          <a:bodyPr/>
          <a:lstStyle/>
          <a:p>
            <a:pPr rtl="0"/>
            <a:r>
              <a:rPr lang="fr-FR" sz="2800" b="1" i="0" u="none" baseline="0" dirty="0">
                <a:latin typeface="Gill Sans MT" panose="020B0502020104020203" pitchFamily="34" charset="0"/>
                <a:cs typeface="Gill Sans MT" panose="020B0502020104020203" pitchFamily="34" charset="0"/>
              </a:rPr>
              <a:t>Incidence de la définition de </a:t>
            </a:r>
            <a:r>
              <a:rPr lang="fr-FR" sz="2800" b="1" i="0" u="none" baseline="0" dirty="0" smtClean="0">
                <a:latin typeface="Gill Sans MT" panose="020B0502020104020203" pitchFamily="34" charset="0"/>
                <a:cs typeface="Gill Sans MT" panose="020B0502020104020203" pitchFamily="34" charset="0"/>
              </a:rPr>
              <a:t>l’étendue </a:t>
            </a:r>
            <a:r>
              <a:rPr lang="fr-FR" sz="2800" b="1" i="0" u="none" baseline="0" dirty="0">
                <a:latin typeface="Gill Sans MT" panose="020B0502020104020203" pitchFamily="34" charset="0"/>
                <a:cs typeface="Gill Sans MT" panose="020B0502020104020203" pitchFamily="34" charset="0"/>
              </a:rPr>
              <a:t>des travaux sur la mise </a:t>
            </a:r>
            <a:r>
              <a:rPr lang="fr-FR" sz="2800" b="1" i="0" u="none" baseline="0" dirty="0" smtClean="0">
                <a:latin typeface="Gill Sans MT" panose="020B0502020104020203" pitchFamily="34" charset="0"/>
                <a:cs typeface="Gill Sans MT" panose="020B0502020104020203" pitchFamily="34" charset="0"/>
              </a:rPr>
              <a:t/>
            </a:r>
            <a:br>
              <a:rPr lang="fr-FR" sz="2800" b="1" i="0" u="none" baseline="0" dirty="0" smtClean="0">
                <a:latin typeface="Gill Sans MT" panose="020B0502020104020203" pitchFamily="34" charset="0"/>
                <a:cs typeface="Gill Sans MT" panose="020B0502020104020203" pitchFamily="34" charset="0"/>
              </a:rPr>
            </a:br>
            <a:r>
              <a:rPr lang="fr-FR" sz="2800" b="1" i="0" u="none" baseline="0" dirty="0" smtClean="0">
                <a:latin typeface="Gill Sans MT" panose="020B0502020104020203" pitchFamily="34" charset="0"/>
                <a:cs typeface="Gill Sans MT" panose="020B0502020104020203" pitchFamily="34" charset="0"/>
              </a:rPr>
              <a:t>en </a:t>
            </a:r>
            <a:r>
              <a:rPr lang="fr-FR" sz="2800" b="1" i="0" u="none" baseline="0" dirty="0">
                <a:latin typeface="Gill Sans MT" panose="020B0502020104020203" pitchFamily="34" charset="0"/>
                <a:cs typeface="Gill Sans MT" panose="020B0502020104020203" pitchFamily="34" charset="0"/>
              </a:rPr>
              <a:t>œuvre - Pertinence de la liste des produits traceurs</a:t>
            </a:r>
            <a:r>
              <a:rPr lang="fr-FR" sz="2800" b="1" dirty="0">
                <a:solidFill>
                  <a:srgbClr val="000000"/>
                </a:solidFill>
                <a:latin typeface="Gill Sans MT" panose="020B0502020104020203" pitchFamily="34" charset="0"/>
                <a:cs typeface="Gill Sans MT" panose="020B0502020104020203" pitchFamily="34" charset="0"/>
              </a:rPr>
              <a:t/>
            </a:r>
            <a:br>
              <a:rPr lang="fr-FR" sz="2800" b="1" dirty="0">
                <a:solidFill>
                  <a:srgbClr val="000000"/>
                </a:solidFill>
                <a:latin typeface="Gill Sans MT" panose="020B0502020104020203" pitchFamily="34" charset="0"/>
                <a:cs typeface="Gill Sans MT" panose="020B0502020104020203" pitchFamily="34" charset="0"/>
              </a:rPr>
            </a:br>
            <a:endParaRPr lang="fr-FR" altLang="en-US" sz="28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021CDF7-3160-41CE-89A7-A878FB59876B}"/>
              </a:ext>
            </a:extLst>
          </p:cNvPr>
          <p:cNvSpPr>
            <a:spLocks noGrp="1"/>
          </p:cNvSpPr>
          <p:nvPr>
            <p:ph type="subTitle" idx="1"/>
          </p:nvPr>
        </p:nvSpPr>
        <p:spPr>
          <a:xfrm>
            <a:off x="-337975" y="1098625"/>
            <a:ext cx="12396625" cy="6289743"/>
          </a:xfrm>
        </p:spPr>
        <p:txBody>
          <a:bodyPr>
            <a:normAutofit/>
          </a:bodyPr>
          <a:lstStyle/>
          <a:p>
            <a:pPr marL="912778" lvl="1" indent="-455595" algn="l" defTabSz="912778" rtl="0">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En fonction des objectifs et de </a:t>
            </a:r>
            <a:r>
              <a:rPr lang="fr-FR" sz="2400" b="0" i="0" u="none" baseline="0" dirty="0" smtClean="0">
                <a:solidFill>
                  <a:srgbClr val="000000"/>
                </a:solidFill>
                <a:latin typeface="Gill Sans MT" panose="020B0502020104020203" pitchFamily="34" charset="0"/>
                <a:cs typeface="Gill Sans MT" panose="020B0502020104020203" pitchFamily="34" charset="0"/>
              </a:rPr>
              <a:t>l’étendue </a:t>
            </a:r>
            <a:r>
              <a:rPr lang="fr-FR" sz="2400" b="0" i="0" u="none" baseline="0" dirty="0">
                <a:solidFill>
                  <a:srgbClr val="000000"/>
                </a:solidFill>
                <a:latin typeface="Gill Sans MT" panose="020B0502020104020203" pitchFamily="34" charset="0"/>
                <a:cs typeface="Gill Sans MT" panose="020B0502020104020203" pitchFamily="34" charset="0"/>
              </a:rPr>
              <a:t>des travaux de </a:t>
            </a:r>
            <a:r>
              <a:rPr lang="fr-FR" sz="2400" b="0" i="0" u="none" baseline="0" dirty="0" smtClean="0">
                <a:solidFill>
                  <a:srgbClr val="000000"/>
                </a:solidFill>
                <a:latin typeface="Gill Sans MT" panose="020B0502020104020203" pitchFamily="34" charset="0"/>
                <a:cs typeface="Gill Sans MT" panose="020B0502020104020203" pitchFamily="34" charset="0"/>
              </a:rPr>
              <a:t>l’évaluation</a:t>
            </a:r>
            <a:r>
              <a:rPr lang="fr-FR" sz="2400" b="0" i="0" u="none" baseline="0" dirty="0">
                <a:solidFill>
                  <a:srgbClr val="000000"/>
                </a:solidFill>
                <a:latin typeface="Gill Sans MT" panose="020B0502020104020203" pitchFamily="34" charset="0"/>
                <a:cs typeface="Gill Sans MT" panose="020B0502020104020203" pitchFamily="34" charset="0"/>
              </a:rPr>
              <a:t>, la liste de produits traceurs à utiliser pour la mesure des KPI.</a:t>
            </a:r>
          </a:p>
          <a:p>
            <a:pPr marL="912778" lvl="1" indent="-455595" algn="l" defTabSz="912778" rtl="0">
              <a:spcBef>
                <a:spcPct val="20000"/>
              </a:spcBef>
              <a:spcAft>
                <a:spcPct val="0"/>
              </a:spcAft>
              <a:buFont typeface="Wingdings" panose="05000000000000000000" pitchFamily="2" charset="2"/>
              <a:buChar char="ü"/>
            </a:pPr>
            <a:endParaRPr lang="fr-FR" altLang="en-US" sz="1500" dirty="0">
              <a:solidFill>
                <a:srgbClr val="000000"/>
              </a:solidFill>
              <a:latin typeface="Gill Sans MT" panose="020B0502020104020203" pitchFamily="34" charset="0"/>
              <a:cs typeface="Gill Sans MT" panose="020B0502020104020203" pitchFamily="34" charset="0"/>
            </a:endParaRPr>
          </a:p>
          <a:p>
            <a:pPr marL="912778" lvl="1" indent="-455595" algn="l" defTabSz="912778">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Les parties prenantes passeront en revue et finaliseront la liste des produits traceurs lors de la formation des parties </a:t>
            </a:r>
            <a:r>
              <a:rPr lang="fr-FR" sz="2400" dirty="0">
                <a:solidFill>
                  <a:srgbClr val="000000"/>
                </a:solidFill>
                <a:latin typeface="Gill Sans MT" panose="020B0502020104020203" pitchFamily="34" charset="0"/>
                <a:cs typeface="Gill Sans MT" panose="020B0502020104020203" pitchFamily="34" charset="0"/>
              </a:rPr>
              <a:t>prenantes ou de la formation </a:t>
            </a:r>
            <a:r>
              <a:rPr lang="fr-FR" sz="2400" dirty="0" smtClean="0">
                <a:solidFill>
                  <a:srgbClr val="000000"/>
                </a:solidFill>
                <a:latin typeface="Gill Sans MT" panose="020B0502020104020203" pitchFamily="34" charset="0"/>
                <a:cs typeface="Gill Sans MT" panose="020B0502020104020203" pitchFamily="34" charset="0"/>
              </a:rPr>
              <a:t>sur la </a:t>
            </a:r>
            <a:r>
              <a:rPr lang="fr-FR" sz="2400" b="0" i="0" u="none" baseline="0" dirty="0">
                <a:solidFill>
                  <a:srgbClr val="000000"/>
                </a:solidFill>
                <a:latin typeface="Gill Sans MT" panose="020B0502020104020203" pitchFamily="34" charset="0"/>
                <a:cs typeface="Gill Sans MT" panose="020B0502020104020203" pitchFamily="34" charset="0"/>
              </a:rPr>
              <a:t>cartographie de la chaîne </a:t>
            </a:r>
            <a:r>
              <a:rPr lang="fr-FR" sz="2400" b="0" i="0" u="none" baseline="0" dirty="0" smtClean="0">
                <a:solidFill>
                  <a:srgbClr val="000000"/>
                </a:solidFill>
                <a:latin typeface="Gill Sans MT" panose="020B0502020104020203" pitchFamily="34" charset="0"/>
                <a:cs typeface="Gill Sans MT" panose="020B0502020104020203" pitchFamily="34" charset="0"/>
              </a:rPr>
              <a:t>d’approvisionnement</a:t>
            </a:r>
            <a:r>
              <a:rPr lang="fr-FR" sz="2400" b="0" i="0" u="none" baseline="0" dirty="0">
                <a:solidFill>
                  <a:srgbClr val="000000"/>
                </a:solidFill>
                <a:latin typeface="Gill Sans MT" panose="020B0502020104020203" pitchFamily="34" charset="0"/>
                <a:cs typeface="Gill Sans MT" panose="020B0502020104020203" pitchFamily="34" charset="0"/>
              </a:rPr>
              <a:t>.</a:t>
            </a:r>
          </a:p>
          <a:p>
            <a:pPr marL="912778" lvl="1" indent="-455595" algn="l" defTabSz="912778" rtl="0">
              <a:spcBef>
                <a:spcPct val="20000"/>
              </a:spcBef>
              <a:spcAft>
                <a:spcPct val="0"/>
              </a:spcAft>
              <a:buFont typeface="Wingdings" panose="05000000000000000000" pitchFamily="2" charset="2"/>
              <a:buChar char="ü"/>
            </a:pPr>
            <a:endParaRPr lang="fr-FR" altLang="en-US" sz="1500" dirty="0">
              <a:solidFill>
                <a:srgbClr val="000000"/>
              </a:solidFill>
              <a:latin typeface="Gill Sans MT" panose="020B0502020104020203" pitchFamily="34" charset="0"/>
              <a:cs typeface="Gill Sans MT" panose="020B0502020104020203" pitchFamily="34" charset="0"/>
            </a:endParaRPr>
          </a:p>
          <a:p>
            <a:pPr marL="912778" lvl="1" indent="-455595" algn="l" defTabSz="912778" rtl="0">
              <a:spcBef>
                <a:spcPct val="20000"/>
              </a:spcBef>
              <a:spcAft>
                <a:spcPct val="0"/>
              </a:spcAft>
              <a:buFont typeface="Wingdings" panose="05000000000000000000" pitchFamily="2" charset="2"/>
              <a:buChar char="ü"/>
            </a:pPr>
            <a:r>
              <a:rPr lang="fr-FR" sz="2400" b="0" i="0" u="none" baseline="0" dirty="0">
                <a:solidFill>
                  <a:srgbClr val="000000"/>
                </a:solidFill>
                <a:latin typeface="Gill Sans MT" panose="020B0502020104020203" pitchFamily="34" charset="0"/>
                <a:cs typeface="Gill Sans MT" panose="020B0502020104020203" pitchFamily="34" charset="0"/>
              </a:rPr>
              <a:t>Il est également important </a:t>
            </a:r>
            <a:r>
              <a:rPr lang="fr-FR" sz="2400" b="0" i="0" u="none" baseline="0" dirty="0" smtClean="0">
                <a:solidFill>
                  <a:srgbClr val="000000"/>
                </a:solidFill>
                <a:latin typeface="Gill Sans MT" panose="020B0502020104020203" pitchFamily="34" charset="0"/>
                <a:cs typeface="Gill Sans MT" panose="020B0502020104020203" pitchFamily="34" charset="0"/>
              </a:rPr>
              <a:t>d’inclure </a:t>
            </a:r>
            <a:r>
              <a:rPr lang="fr-FR" sz="2400" b="0" i="0" u="none" baseline="0" dirty="0">
                <a:solidFill>
                  <a:srgbClr val="000000"/>
                </a:solidFill>
                <a:latin typeface="Gill Sans MT" panose="020B0502020104020203" pitchFamily="34" charset="0"/>
                <a:cs typeface="Gill Sans MT" panose="020B0502020104020203" pitchFamily="34" charset="0"/>
              </a:rPr>
              <a:t>les parties prenantes et les produits issus de chaînes </a:t>
            </a:r>
            <a:r>
              <a:rPr lang="fr-FR" sz="2400" b="0" i="0" u="none" baseline="0" dirty="0" smtClean="0">
                <a:solidFill>
                  <a:srgbClr val="000000"/>
                </a:solidFill>
                <a:latin typeface="Gill Sans MT" panose="020B0502020104020203" pitchFamily="34" charset="0"/>
                <a:cs typeface="Gill Sans MT" panose="020B0502020104020203" pitchFamily="34" charset="0"/>
              </a:rPr>
              <a:t>d’approvisionnement </a:t>
            </a:r>
            <a:r>
              <a:rPr lang="fr-FR" sz="2400" b="0" i="0" u="none" baseline="0" dirty="0">
                <a:solidFill>
                  <a:srgbClr val="000000"/>
                </a:solidFill>
                <a:latin typeface="Gill Sans MT" panose="020B0502020104020203" pitchFamily="34" charset="0"/>
                <a:cs typeface="Gill Sans MT" panose="020B0502020104020203" pitchFamily="34" charset="0"/>
              </a:rPr>
              <a:t>« verticales » (c.-à-d. distinctes) qui peuvent stocker des produits à différents endroits si ces chaînes </a:t>
            </a:r>
            <a:r>
              <a:rPr lang="fr-FR" sz="2400" b="0" i="0" u="none" baseline="0" dirty="0" smtClean="0">
                <a:solidFill>
                  <a:srgbClr val="000000"/>
                </a:solidFill>
                <a:latin typeface="Gill Sans MT" panose="020B0502020104020203" pitchFamily="34" charset="0"/>
                <a:cs typeface="Gill Sans MT" panose="020B0502020104020203" pitchFamily="34" charset="0"/>
              </a:rPr>
              <a:t>d’approvisionnement </a:t>
            </a:r>
            <a:r>
              <a:rPr lang="fr-FR" sz="2400" b="0" i="0" u="none" baseline="0" dirty="0">
                <a:solidFill>
                  <a:srgbClr val="000000"/>
                </a:solidFill>
                <a:latin typeface="Gill Sans MT" panose="020B0502020104020203" pitchFamily="34" charset="0"/>
                <a:cs typeface="Gill Sans MT" panose="020B0502020104020203" pitchFamily="34" charset="0"/>
              </a:rPr>
              <a:t>verticales font partie de </a:t>
            </a:r>
            <a:r>
              <a:rPr lang="fr-FR" sz="2400" b="0" i="0" u="none" baseline="0" dirty="0" smtClean="0">
                <a:solidFill>
                  <a:srgbClr val="000000"/>
                </a:solidFill>
                <a:latin typeface="Gill Sans MT" panose="020B0502020104020203" pitchFamily="34" charset="0"/>
                <a:cs typeface="Gill Sans MT" panose="020B0502020104020203" pitchFamily="34" charset="0"/>
              </a:rPr>
              <a:t>l’évaluation</a:t>
            </a:r>
            <a:r>
              <a:rPr lang="fr-FR" sz="2400" b="0" i="0" u="none" baseline="0" dirty="0">
                <a:solidFill>
                  <a:srgbClr val="000000"/>
                </a:solidFill>
                <a:latin typeface="Gill Sans MT" panose="020B0502020104020203" pitchFamily="34" charset="0"/>
                <a:cs typeface="Gill Sans MT" panose="020B0502020104020203" pitchFamily="34" charset="0"/>
              </a:rPr>
              <a:t>.</a:t>
            </a:r>
          </a:p>
          <a:p>
            <a:pPr marL="912778" lvl="1" indent="-455595" algn="l" defTabSz="912778" rtl="0">
              <a:spcBef>
                <a:spcPct val="20000"/>
              </a:spcBef>
              <a:spcAft>
                <a:spcPct val="0"/>
              </a:spcAft>
              <a:buFont typeface="Wingdings" panose="05000000000000000000" pitchFamily="2" charset="2"/>
              <a:buChar char="ü"/>
            </a:pPr>
            <a:endParaRPr lang="fr-FR" altLang="en-US" sz="1500" dirty="0">
              <a:solidFill>
                <a:srgbClr val="000000"/>
              </a:solidFill>
              <a:latin typeface="Gill Sans MT" panose="020B0502020104020203" pitchFamily="34" charset="0"/>
              <a:cs typeface="Gill Sans MT" panose="020B0502020104020203" pitchFamily="34" charset="0"/>
            </a:endParaRPr>
          </a:p>
          <a:p>
            <a:pPr marL="912778" lvl="1" indent="-455595" algn="l" defTabSz="912778" rtl="0">
              <a:spcBef>
                <a:spcPct val="20000"/>
              </a:spcBef>
              <a:spcAft>
                <a:spcPct val="0"/>
              </a:spcAft>
              <a:buFont typeface="Wingdings" panose="05000000000000000000" pitchFamily="2" charset="2"/>
              <a:buChar char="ü"/>
            </a:pPr>
            <a:r>
              <a:rPr lang="fr-FR" sz="2400" b="0" i="0" u="none" baseline="0" dirty="0">
                <a:solidFill>
                  <a:schemeClr val="tx1"/>
                </a:solidFill>
              </a:rPr>
              <a:t>Les produits traceurs doivent être disponibles dans le pays depuis au moins un an </a:t>
            </a:r>
            <a:r>
              <a:rPr lang="fr-FR" sz="2400" b="0" i="0" u="none" baseline="0" dirty="0" smtClean="0">
                <a:solidFill>
                  <a:schemeClr val="tx1"/>
                </a:solidFill>
              </a:rPr>
              <a:t/>
            </a:r>
            <a:br>
              <a:rPr lang="fr-FR" sz="2400" b="0" i="0" u="none" baseline="0" dirty="0" smtClean="0">
                <a:solidFill>
                  <a:schemeClr val="tx1"/>
                </a:solidFill>
              </a:rPr>
            </a:br>
            <a:r>
              <a:rPr lang="fr-FR" sz="2400" b="0" i="0" u="none" baseline="0" dirty="0" smtClean="0">
                <a:solidFill>
                  <a:schemeClr val="tx1"/>
                </a:solidFill>
              </a:rPr>
              <a:t>(</a:t>
            </a:r>
            <a:r>
              <a:rPr lang="fr-FR" sz="2400" b="0" i="0" u="none" baseline="0" dirty="0">
                <a:solidFill>
                  <a:schemeClr val="tx1"/>
                </a:solidFill>
              </a:rPr>
              <a:t>il ne doit donc pas </a:t>
            </a:r>
            <a:r>
              <a:rPr lang="fr-FR" sz="2400" b="0" i="0" u="none" baseline="0" dirty="0" smtClean="0">
                <a:solidFill>
                  <a:schemeClr val="tx1"/>
                </a:solidFill>
              </a:rPr>
              <a:t>s’agir d’un </a:t>
            </a:r>
            <a:r>
              <a:rPr lang="fr-FR" sz="2400" b="0" i="0" u="none" baseline="0" dirty="0">
                <a:solidFill>
                  <a:schemeClr val="tx1"/>
                </a:solidFill>
              </a:rPr>
              <a:t>produit traceur récemment mis sur le marché).</a:t>
            </a:r>
            <a:endParaRPr lang="fr-FR" altLang="en-US" sz="2400" dirty="0">
              <a:solidFill>
                <a:schemeClr val="tx1"/>
              </a:solidFill>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301752248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3"/>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C1944EF4-936E-44CD-A5D4-3DFD8266987E}"/>
</file>

<file path=customXml/itemProps2.xml><?xml version="1.0" encoding="utf-8"?>
<ds:datastoreItem xmlns:ds="http://schemas.openxmlformats.org/officeDocument/2006/customXml" ds:itemID="{9BD74E6C-E245-4382-8343-E841E1503128}"/>
</file>

<file path=customXml/itemProps3.xml><?xml version="1.0" encoding="utf-8"?>
<ds:datastoreItem xmlns:ds="http://schemas.openxmlformats.org/officeDocument/2006/customXml" ds:itemID="{EE9B277A-AE55-4605-861F-D22814F13F84}"/>
</file>

<file path=customXml/itemProps4.xml><?xml version="1.0" encoding="utf-8"?>
<ds:datastoreItem xmlns:ds="http://schemas.openxmlformats.org/officeDocument/2006/customXml" ds:itemID="{E5C250F3-A33F-4399-91DA-8E4F1BA4F7FC}"/>
</file>

<file path=docProps/app.xml><?xml version="1.0" encoding="utf-8"?>
<Properties xmlns="http://schemas.openxmlformats.org/officeDocument/2006/extended-properties" xmlns:vt="http://schemas.openxmlformats.org/officeDocument/2006/docPropsVTypes">
  <TotalTime>62</TotalTime>
  <Words>1028</Words>
  <Application>Microsoft Office PowerPoint</Application>
  <PresentationFormat>Custom</PresentationFormat>
  <Paragraphs>119</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1_16.9-Template_12.7.2016</vt:lpstr>
      <vt:lpstr>PowerPoint Presentation</vt:lpstr>
      <vt:lpstr>Définition de l’étendue des travaux et personnalisation </vt:lpstr>
      <vt:lpstr>Objectif et finalité de la définition de l’étendue des travaux </vt:lpstr>
      <vt:lpstr>Variables de définition de l’étendue des travaux</vt:lpstr>
      <vt:lpstr>Temporalité de la définition de l’étendue des travaux </vt:lpstr>
      <vt:lpstr>Incidence de la définition de l’étendue des travaux sur la mise en œuvre - Définition de la méthode d’échantillonnage  et de la taille d’échantillon  </vt:lpstr>
      <vt:lpstr>Incidence de la définition de l’étendue des travaux sur la mise en œuvre - Nombre de collecteurs de données.   </vt:lpstr>
      <vt:lpstr>Incidence de la définition de l’étendue des travaux sur la mise  en œuvre - Besoins en formation en matière de collecte de données  </vt:lpstr>
      <vt:lpstr>Incidence de la définition de l’étendue des travaux sur la mise  en œuvre - Pertinence de la liste des produits traceurs </vt:lpstr>
      <vt:lpstr>Incidence de la définition de l’étendue des travaux sur la mise  en œuvre - Pertinence de la liste des produits traceurs </vt:lpstr>
      <vt:lpstr>Incidence de la définition de l’étendue des travaux sur la mise  en œuvre - Temps nécessaire à l’adaptation du code SurveyCTO   </vt:lpstr>
      <vt:lpstr>Personnalisation de l’outil de collecte des données (questionnaire principal)</vt:lpstr>
      <vt:lpstr>Personnalisation de l’outil de collecte des données (questionnaire principal)</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26</cp:revision>
  <dcterms:created xsi:type="dcterms:W3CDTF">2018-05-01T03:53:35Z</dcterms:created>
  <dcterms:modified xsi:type="dcterms:W3CDTF">2019-04-19T08:45:09Z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6B95691A-7E51-40C0-8FBA-6287183F405F</vt:lpwstr>
  </property>
  <property fmtid="{D5CDD505-2E9C-101B-9397-08002B2CF9AE}" pid="3" name="ArticulatePath">
    <vt:lpwstr>Day 2-Session 5-Scoping and Customizing-2018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