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presentation.xml" ContentType="application/vnd.openxmlformats-officedocument.presentationml.presentation.main+xml"/>
  <Override PartName="/ppt/slides/slide2.xml" ContentType="application/vnd.openxmlformats-officedocument.presentationml.slide+xml"/>
  <Override PartName="/ppt/slides/slide1.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Slides/notesSlide6.xml" ContentType="application/vnd.openxmlformats-officedocument.presentationml.notesSlide+xml"/>
  <Override PartName="/ppt/notesSlides/notesSlide5.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slideLayouts/slideLayout9.xml" ContentType="application/vnd.openxmlformats-officedocument.presentationml.slideLayout+xml"/>
  <Override PartName="/ppt/slideLayouts/slideLayout4.xml" ContentType="application/vnd.openxmlformats-officedocument.presentationml.slideLayout+xml"/>
  <Override PartName="/ppt/notesSlides/notesSlide1.xml" ContentType="application/vnd.openxmlformats-officedocument.presentationml.notesSlide+xml"/>
  <Override PartName="/ppt/slideLayouts/slideLayout5.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6.xml" ContentType="application/vnd.openxmlformats-officedocument.presentationml.slideLayout+xml"/>
  <Override PartName="/ppt/notesSlides/notesSlide2.xml" ContentType="application/vnd.openxmlformats-officedocument.presentationml.notesSlide+xml"/>
  <Override PartName="/ppt/slideLayouts/slideLayout7.xml" ContentType="application/vnd.openxmlformats-officedocument.presentationml.slideLayout+xml"/>
  <Override PartName="/ppt/slideMasters/slideMaster1.xml" ContentType="application/vnd.openxmlformats-officedocument.presentationml.slideMaster+xml"/>
  <Override PartName="/ppt/slideLayouts/slideLayout8.xml" ContentType="application/vnd.openxmlformats-officedocument.presentationml.slideLayout+xml"/>
  <Override PartName="/ppt/slideLayouts/slideLayout1.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diagrams/drawing1.xml" ContentType="application/vnd.ms-office.drawingml.diagramDrawing+xml"/>
  <Override PartName="/ppt/theme/theme1.xml" ContentType="application/vnd.openxmlformats-officedocument.theme+xml"/>
  <Override PartName="/ppt/notesMasters/notesMaster1.xml" ContentType="application/vnd.openxmlformats-officedocument.presentationml.notesMaster+xml"/>
  <Override PartName="/ppt/diagrams/colors1.xml" ContentType="application/vnd.openxmlformats-officedocument.drawingml.diagramColors+xml"/>
  <Override PartName="/ppt/diagrams/quickStyle1.xml" ContentType="application/vnd.openxmlformats-officedocument.drawingml.diagramStyle+xml"/>
  <Override PartName="/ppt/theme/theme2.xml" ContentType="application/vnd.openxmlformats-officedocument.theme+xml"/>
  <Override PartName="/ppt/diagrams/layout1.xml" ContentType="application/vnd.openxmlformats-officedocument.drawingml.diagramLayout+xml"/>
  <Override PartName="/ppt/viewProps.xml" ContentType="application/vnd.openxmlformats-officedocument.presentationml.viewProps+xml"/>
  <Override PartName="/ppt/tableStyles.xml" ContentType="application/vnd.openxmlformats-officedocument.presentationml.tableStyles+xml"/>
  <Override PartName="/ppt/presProps.xml" ContentType="application/vnd.openxmlformats-officedocument.presentationml.presProps+xml"/>
  <Override PartName="/docProps/custom.xml" ContentType="application/vnd.openxmlformats-officedocument.custom-properties+xml"/>
  <Override PartName="/ppt/tags/tag2.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8" r:id="rId2"/>
    <p:sldId id="269" r:id="rId3"/>
    <p:sldId id="414" r:id="rId4"/>
    <p:sldId id="315" r:id="rId5"/>
    <p:sldId id="415" r:id="rId6"/>
    <p:sldId id="316" r:id="rId7"/>
  </p:sldIdLst>
  <p:sldSz cx="12192000" cy="6858000"/>
  <p:notesSz cx="6858000" cy="9144000"/>
  <p:custDataLst>
    <p:tags r:id="rId9"/>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1201" autoAdjust="0"/>
  </p:normalViewPr>
  <p:slideViewPr>
    <p:cSldViewPr snapToGrid="0">
      <p:cViewPr varScale="1">
        <p:scale>
          <a:sx n="103" d="100"/>
          <a:sy n="103" d="100"/>
        </p:scale>
        <p:origin x="-732" y="-84"/>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17" Type="http://schemas.openxmlformats.org/officeDocument/2006/relationships/customXml" Target="../customXml/item4.xml"/><Relationship Id="rId2" Type="http://schemas.openxmlformats.org/officeDocument/2006/relationships/slide" Target="slides/slide1.xml"/><Relationship Id="rId16"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customXml" Target="../customXml/item2.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tags" Target="tags/tag1.xml"/><Relationship Id="rId14" Type="http://schemas.openxmlformats.org/officeDocument/2006/relationships/customXml" Target="../customXml/item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CDC6674-2410-4707-81CC-0A337FFABF2D}" type="doc">
      <dgm:prSet loTypeId="urn:microsoft.com/office/officeart/2008/layout/VerticalCurvedList" loCatId="list" qsTypeId="urn:microsoft.com/office/officeart/2005/8/quickstyle/simple1" qsCatId="simple" csTypeId="urn:microsoft.com/office/officeart/2005/8/colors/accent1_2" csCatId="accent1" phldr="1"/>
      <dgm:spPr/>
      <dgm:t>
        <a:bodyPr/>
        <a:lstStyle/>
        <a:p>
          <a:endParaRPr lang="fr-FR"/>
        </a:p>
      </dgm:t>
    </dgm:pt>
    <dgm:pt modelId="{E386775E-1844-41A2-8E77-4B01CCEC98F3}">
      <dgm:prSet phldrT="[Text]" custT="1"/>
      <dgm:spPr>
        <a:solidFill>
          <a:srgbClr val="C00000"/>
        </a:solidFill>
      </dgm:spPr>
      <dgm:t>
        <a:bodyPr/>
        <a:lstStyle/>
        <a:p>
          <a:pPr marL="0" indent="0" algn="ctr" rtl="0">
            <a:lnSpc>
              <a:spcPct val="100000"/>
            </a:lnSpc>
            <a:spcAft>
              <a:spcPts val="0"/>
            </a:spcAft>
          </a:pPr>
          <a:r>
            <a:rPr lang="fr-FR" sz="2000" b="1" i="0" u="none" baseline="0" dirty="0" smtClean="0">
              <a:solidFill>
                <a:schemeClr val="bg1"/>
              </a:solidFill>
              <a:latin typeface="Gill Sans MT" panose="020B0502020104020203" pitchFamily="34" charset="0"/>
            </a:rPr>
            <a:t>1. </a:t>
          </a:r>
          <a:r>
            <a:rPr lang="fr-FR" sz="2000" b="1" i="0" u="none" baseline="0" dirty="0">
              <a:solidFill>
                <a:schemeClr val="bg1"/>
              </a:solidFill>
              <a:latin typeface="Gill Sans MT" panose="020B0502020104020203" pitchFamily="34" charset="0"/>
            </a:rPr>
            <a:t>Cartographie de la chaîne </a:t>
          </a:r>
          <a:r>
            <a:rPr lang="fr-FR" sz="2000" b="1" i="0" u="none" baseline="0" dirty="0" smtClean="0">
              <a:solidFill>
                <a:schemeClr val="bg1"/>
              </a:solidFill>
              <a:latin typeface="Gill Sans MT" panose="020B0502020104020203" pitchFamily="34" charset="0"/>
            </a:rPr>
            <a:t>d’approvisionnement </a:t>
          </a:r>
          <a:endParaRPr lang="fr-FR" sz="2000" b="1" i="0" u="none" baseline="0" dirty="0">
            <a:solidFill>
              <a:schemeClr val="bg1"/>
            </a:solidFill>
            <a:latin typeface="Gill Sans MT" panose="020B0502020104020203" pitchFamily="34" charset="0"/>
          </a:endParaRPr>
        </a:p>
      </dgm:t>
    </dgm:pt>
    <dgm:pt modelId="{EF685EF4-5938-4C0C-9A93-757A06C4838B}" type="parTrans" cxnId="{361F9EF5-1364-428B-9E63-EF4594B04CA7}">
      <dgm:prSet/>
      <dgm:spPr/>
      <dgm:t>
        <a:bodyPr/>
        <a:lstStyle/>
        <a:p>
          <a:endParaRPr lang="fr-FR"/>
        </a:p>
      </dgm:t>
    </dgm:pt>
    <dgm:pt modelId="{AAE23BDD-DF11-4A96-BD47-F20943A82D54}" type="sibTrans" cxnId="{361F9EF5-1364-428B-9E63-EF4594B04CA7}">
      <dgm:prSet/>
      <dgm:spPr/>
      <dgm:t>
        <a:bodyPr/>
        <a:lstStyle/>
        <a:p>
          <a:endParaRPr lang="fr-FR"/>
        </a:p>
      </dgm:t>
    </dgm:pt>
    <dgm:pt modelId="{8333F5F5-6FBC-4BFB-8584-37834FCC93F5}">
      <dgm:prSet phldrT="[Text]" custT="1"/>
      <dgm:spPr>
        <a:solidFill>
          <a:srgbClr val="C00000"/>
        </a:solidFill>
      </dgm:spPr>
      <dgm:t>
        <a:bodyPr/>
        <a:lstStyle/>
        <a:p>
          <a:pPr algn="ctr" rtl="0">
            <a:lnSpc>
              <a:spcPct val="100000"/>
            </a:lnSpc>
            <a:spcAft>
              <a:spcPts val="0"/>
            </a:spcAft>
          </a:pPr>
          <a:r>
            <a:rPr lang="fr-FR" sz="2000" b="1" i="0" u="none" baseline="0" dirty="0">
              <a:latin typeface="Gill Sans MT" panose="020B0502020104020203" pitchFamily="34" charset="0"/>
            </a:rPr>
            <a:t>2. </a:t>
          </a:r>
          <a:r>
            <a:rPr lang="fr-FR" sz="2000" b="1" i="0" u="none" baseline="0" dirty="0" err="1">
              <a:latin typeface="Gill Sans MT" panose="020B0502020104020203" pitchFamily="34" charset="0"/>
            </a:rPr>
            <a:t>Capability</a:t>
          </a:r>
          <a:r>
            <a:rPr lang="fr-FR" sz="2000" b="1" i="0" u="none" baseline="0" dirty="0">
              <a:latin typeface="Gill Sans MT" panose="020B0502020104020203" pitchFamily="34" charset="0"/>
            </a:rPr>
            <a:t> </a:t>
          </a:r>
          <a:r>
            <a:rPr lang="fr-FR" sz="2000" b="1" i="0" u="none" baseline="0" dirty="0" err="1">
              <a:latin typeface="Gill Sans MT" panose="020B0502020104020203" pitchFamily="34" charset="0"/>
            </a:rPr>
            <a:t>Maturity</a:t>
          </a:r>
          <a:r>
            <a:rPr lang="fr-FR" sz="2000" b="1" i="0" u="none" baseline="0" dirty="0">
              <a:latin typeface="Gill Sans MT" panose="020B0502020104020203" pitchFamily="34" charset="0"/>
            </a:rPr>
            <a:t> </a:t>
          </a:r>
          <a:r>
            <a:rPr lang="fr-FR" sz="2000" b="1" i="0" u="none" baseline="0" dirty="0" smtClean="0">
              <a:latin typeface="Gill Sans MT" panose="020B0502020104020203" pitchFamily="34" charset="0"/>
            </a:rPr>
            <a:t/>
          </a:r>
          <a:br>
            <a:rPr lang="fr-FR" sz="2000" b="1" i="0" u="none" baseline="0" dirty="0" smtClean="0">
              <a:latin typeface="Gill Sans MT" panose="020B0502020104020203" pitchFamily="34" charset="0"/>
            </a:rPr>
          </a:br>
          <a:r>
            <a:rPr lang="fr-FR" sz="2000" b="1" i="0" u="none" baseline="0" dirty="0" smtClean="0">
              <a:latin typeface="Gill Sans MT" panose="020B0502020104020203" pitchFamily="34" charset="0"/>
            </a:rPr>
            <a:t>Model </a:t>
          </a:r>
          <a:r>
            <a:rPr lang="fr-FR" sz="2000" b="1" i="0" u="none" baseline="0" dirty="0">
              <a:latin typeface="Gill Sans MT" panose="020B0502020104020203" pitchFamily="34" charset="0"/>
            </a:rPr>
            <a:t>(CMM)</a:t>
          </a:r>
        </a:p>
        <a:p>
          <a:pPr algn="ctr" rtl="0">
            <a:lnSpc>
              <a:spcPct val="100000"/>
            </a:lnSpc>
            <a:spcAft>
              <a:spcPts val="0"/>
            </a:spcAft>
          </a:pPr>
          <a:r>
            <a:rPr kumimoji="0" lang="fr-FR" sz="1400" b="0" i="0" u="none" strike="noStrike" cap="none" spc="0" normalizeH="0" baseline="0" dirty="0">
              <a:ln>
                <a:noFill/>
              </a:ln>
              <a:solidFill>
                <a:schemeClr val="bg1"/>
              </a:solidFill>
              <a:effectLst/>
              <a:uLnTx/>
              <a:uFillTx/>
              <a:latin typeface="+mj-lt"/>
              <a:ea typeface="+mn-ea"/>
              <a:cs typeface="+mn-cs"/>
            </a:rPr>
            <a:t>     </a:t>
          </a:r>
          <a:endParaRPr lang="fr-FR" sz="1400" b="0" i="0" dirty="0">
            <a:solidFill>
              <a:schemeClr val="bg1"/>
            </a:solidFill>
            <a:latin typeface="+mj-lt"/>
          </a:endParaRPr>
        </a:p>
      </dgm:t>
    </dgm:pt>
    <dgm:pt modelId="{F38C41F1-B1D5-413C-B56F-4495274E1742}" type="parTrans" cxnId="{F7614FB1-7DA3-4FB5-8004-16A4C763D659}">
      <dgm:prSet/>
      <dgm:spPr/>
      <dgm:t>
        <a:bodyPr/>
        <a:lstStyle/>
        <a:p>
          <a:endParaRPr lang="fr-FR"/>
        </a:p>
      </dgm:t>
    </dgm:pt>
    <dgm:pt modelId="{9FA1E02B-54BF-4281-839F-3D0F3ED1B6F5}" type="sibTrans" cxnId="{F7614FB1-7DA3-4FB5-8004-16A4C763D659}">
      <dgm:prSet/>
      <dgm:spPr/>
      <dgm:t>
        <a:bodyPr/>
        <a:lstStyle/>
        <a:p>
          <a:endParaRPr lang="fr-FR"/>
        </a:p>
      </dgm:t>
    </dgm:pt>
    <dgm:pt modelId="{D641D9E6-B2D0-4B86-A3A9-B78498F78167}">
      <dgm:prSet phldrT="[Text]" custT="1"/>
      <dgm:spPr>
        <a:solidFill>
          <a:srgbClr val="C00000"/>
        </a:solidFill>
      </dgm:spPr>
      <dgm:t>
        <a:bodyPr/>
        <a:lstStyle/>
        <a:p>
          <a:pPr marL="0" indent="0" algn="ctr" rtl="0">
            <a:lnSpc>
              <a:spcPct val="100000"/>
            </a:lnSpc>
            <a:spcAft>
              <a:spcPts val="0"/>
            </a:spcAft>
          </a:pPr>
          <a:r>
            <a:rPr lang="fr-FR" sz="2000" b="1" i="0" u="none" baseline="0" dirty="0">
              <a:solidFill>
                <a:schemeClr val="bg1"/>
              </a:solidFill>
              <a:latin typeface="Gill Sans MT" panose="020B0502020104020203" pitchFamily="34" charset="0"/>
            </a:rPr>
            <a:t>3. Indicateurs clés de performance (KPI)</a:t>
          </a:r>
        </a:p>
        <a:p>
          <a:pPr algn="ctr" rtl="0">
            <a:lnSpc>
              <a:spcPct val="100000"/>
            </a:lnSpc>
            <a:spcAft>
              <a:spcPts val="0"/>
            </a:spcAft>
          </a:pPr>
          <a:r>
            <a:rPr kumimoji="0" lang="fr-FR" sz="1400" b="0" i="0" u="none" strike="noStrike" cap="none" spc="0" normalizeH="0" baseline="0" dirty="0">
              <a:ln>
                <a:noFill/>
              </a:ln>
              <a:solidFill>
                <a:schemeClr val="tx1"/>
              </a:solidFill>
              <a:effectLst/>
              <a:uLnTx/>
              <a:uFillTx/>
              <a:latin typeface="+mj-lt"/>
              <a:ea typeface="+mn-ea"/>
              <a:cs typeface="+mn-cs"/>
            </a:rPr>
            <a:t>     </a:t>
          </a:r>
          <a:endParaRPr lang="fr-FR" sz="1400" b="0" i="0" dirty="0">
            <a:solidFill>
              <a:schemeClr val="tx1"/>
            </a:solidFill>
            <a:latin typeface="+mj-lt"/>
          </a:endParaRPr>
        </a:p>
      </dgm:t>
    </dgm:pt>
    <dgm:pt modelId="{04238D90-1BC4-4B6C-AE78-AABC454F01EC}" type="parTrans" cxnId="{DEA765FB-2DCF-476A-A615-20AD6082D037}">
      <dgm:prSet/>
      <dgm:spPr/>
      <dgm:t>
        <a:bodyPr/>
        <a:lstStyle/>
        <a:p>
          <a:endParaRPr lang="fr-FR"/>
        </a:p>
      </dgm:t>
    </dgm:pt>
    <dgm:pt modelId="{0E13D896-819F-4F6B-857F-8A079D04EE44}" type="sibTrans" cxnId="{DEA765FB-2DCF-476A-A615-20AD6082D037}">
      <dgm:prSet/>
      <dgm:spPr/>
      <dgm:t>
        <a:bodyPr/>
        <a:lstStyle/>
        <a:p>
          <a:endParaRPr lang="fr-FR"/>
        </a:p>
      </dgm:t>
    </dgm:pt>
    <dgm:pt modelId="{D3781050-EC37-446E-B8A5-9B9B331886EA}" type="pres">
      <dgm:prSet presAssocID="{FCDC6674-2410-4707-81CC-0A337FFABF2D}" presName="Name0" presStyleCnt="0">
        <dgm:presLayoutVars>
          <dgm:chMax val="7"/>
          <dgm:chPref val="7"/>
          <dgm:dir/>
        </dgm:presLayoutVars>
      </dgm:prSet>
      <dgm:spPr/>
      <dgm:t>
        <a:bodyPr/>
        <a:lstStyle/>
        <a:p>
          <a:endParaRPr lang="fr-FR"/>
        </a:p>
      </dgm:t>
    </dgm:pt>
    <dgm:pt modelId="{DDFDFE8D-3D91-42BA-8529-03DA6108DCF1}" type="pres">
      <dgm:prSet presAssocID="{FCDC6674-2410-4707-81CC-0A337FFABF2D}" presName="Name1" presStyleCnt="0"/>
      <dgm:spPr/>
    </dgm:pt>
    <dgm:pt modelId="{6901086A-E992-49F4-9B8F-6C206888E5C2}" type="pres">
      <dgm:prSet presAssocID="{FCDC6674-2410-4707-81CC-0A337FFABF2D}" presName="cycle" presStyleCnt="0"/>
      <dgm:spPr/>
    </dgm:pt>
    <dgm:pt modelId="{BB2A2DA9-95F9-4EDB-8A93-332E3C571D1F}" type="pres">
      <dgm:prSet presAssocID="{FCDC6674-2410-4707-81CC-0A337FFABF2D}" presName="srcNode" presStyleLbl="node1" presStyleIdx="0" presStyleCnt="3"/>
      <dgm:spPr/>
    </dgm:pt>
    <dgm:pt modelId="{38D09D35-0DF1-4A7D-8794-3CACCC9E8618}" type="pres">
      <dgm:prSet presAssocID="{FCDC6674-2410-4707-81CC-0A337FFABF2D}" presName="conn" presStyleLbl="parChTrans1D2" presStyleIdx="0" presStyleCnt="1"/>
      <dgm:spPr/>
      <dgm:t>
        <a:bodyPr/>
        <a:lstStyle/>
        <a:p>
          <a:endParaRPr lang="fr-FR"/>
        </a:p>
      </dgm:t>
    </dgm:pt>
    <dgm:pt modelId="{5F0732AB-756D-4A5D-ADFC-873995D4C555}" type="pres">
      <dgm:prSet presAssocID="{FCDC6674-2410-4707-81CC-0A337FFABF2D}" presName="extraNode" presStyleLbl="node1" presStyleIdx="0" presStyleCnt="3"/>
      <dgm:spPr/>
    </dgm:pt>
    <dgm:pt modelId="{7419A35B-3C02-487E-AEEA-118FE43E67FF}" type="pres">
      <dgm:prSet presAssocID="{FCDC6674-2410-4707-81CC-0A337FFABF2D}" presName="dstNode" presStyleLbl="node1" presStyleIdx="0" presStyleCnt="3"/>
      <dgm:spPr/>
    </dgm:pt>
    <dgm:pt modelId="{0C74A69E-B933-4B10-A78F-CEA397BECBEA}" type="pres">
      <dgm:prSet presAssocID="{E386775E-1844-41A2-8E77-4B01CCEC98F3}" presName="text_1" presStyleLbl="node1" presStyleIdx="0" presStyleCnt="3" custScaleY="131727" custLinFactNeighborX="-528">
        <dgm:presLayoutVars>
          <dgm:bulletEnabled val="1"/>
        </dgm:presLayoutVars>
      </dgm:prSet>
      <dgm:spPr/>
      <dgm:t>
        <a:bodyPr/>
        <a:lstStyle/>
        <a:p>
          <a:endParaRPr lang="fr-FR"/>
        </a:p>
      </dgm:t>
    </dgm:pt>
    <dgm:pt modelId="{5A166DF9-7005-458D-BB48-2E24CD94FAE7}" type="pres">
      <dgm:prSet presAssocID="{E386775E-1844-41A2-8E77-4B01CCEC98F3}" presName="accent_1" presStyleCnt="0"/>
      <dgm:spPr/>
    </dgm:pt>
    <dgm:pt modelId="{569AC37E-6726-4238-A57A-C8434D5D0F1D}" type="pres">
      <dgm:prSet presAssocID="{E386775E-1844-41A2-8E77-4B01CCEC98F3}" presName="accentRepeatNode" presStyleLbl="solidFgAcc1" presStyleIdx="0" presStyleCnt="3" custScaleX="57715" custScaleY="57189"/>
      <dgm:spPr/>
    </dgm:pt>
    <dgm:pt modelId="{CADE4C5C-EF94-4255-B688-C7AA0922E26E}" type="pres">
      <dgm:prSet presAssocID="{8333F5F5-6FBC-4BFB-8584-37834FCC93F5}" presName="text_2" presStyleLbl="node1" presStyleIdx="1" presStyleCnt="3" custScaleY="131727" custLinFactNeighborX="-558">
        <dgm:presLayoutVars>
          <dgm:bulletEnabled val="1"/>
        </dgm:presLayoutVars>
      </dgm:prSet>
      <dgm:spPr/>
      <dgm:t>
        <a:bodyPr/>
        <a:lstStyle/>
        <a:p>
          <a:endParaRPr lang="fr-FR"/>
        </a:p>
      </dgm:t>
    </dgm:pt>
    <dgm:pt modelId="{556C6B9E-5852-4AF9-BFAA-85333019C311}" type="pres">
      <dgm:prSet presAssocID="{8333F5F5-6FBC-4BFB-8584-37834FCC93F5}" presName="accent_2" presStyleCnt="0"/>
      <dgm:spPr/>
    </dgm:pt>
    <dgm:pt modelId="{787C164B-CFCE-47AF-B262-314E9E0E1285}" type="pres">
      <dgm:prSet presAssocID="{8333F5F5-6FBC-4BFB-8584-37834FCC93F5}" presName="accentRepeatNode" presStyleLbl="solidFgAcc1" presStyleIdx="1" presStyleCnt="3" custScaleX="57715" custScaleY="57189"/>
      <dgm:spPr/>
    </dgm:pt>
    <dgm:pt modelId="{DB35DE6A-AEDE-4D31-B16D-0366F0D7D0E8}" type="pres">
      <dgm:prSet presAssocID="{D641D9E6-B2D0-4B86-A3A9-B78498F78167}" presName="text_3" presStyleLbl="node1" presStyleIdx="2" presStyleCnt="3" custScaleY="131727">
        <dgm:presLayoutVars>
          <dgm:bulletEnabled val="1"/>
        </dgm:presLayoutVars>
      </dgm:prSet>
      <dgm:spPr/>
      <dgm:t>
        <a:bodyPr/>
        <a:lstStyle/>
        <a:p>
          <a:endParaRPr lang="fr-FR"/>
        </a:p>
      </dgm:t>
    </dgm:pt>
    <dgm:pt modelId="{DB2D9BF1-CF00-49E1-BBAF-017E46891BFF}" type="pres">
      <dgm:prSet presAssocID="{D641D9E6-B2D0-4B86-A3A9-B78498F78167}" presName="accent_3" presStyleCnt="0"/>
      <dgm:spPr/>
    </dgm:pt>
    <dgm:pt modelId="{0554BBCD-3515-455D-99C5-6AB7E4130130}" type="pres">
      <dgm:prSet presAssocID="{D641D9E6-B2D0-4B86-A3A9-B78498F78167}" presName="accentRepeatNode" presStyleLbl="solidFgAcc1" presStyleIdx="2" presStyleCnt="3" custScaleX="57715" custScaleY="57189"/>
      <dgm:spPr/>
    </dgm:pt>
  </dgm:ptLst>
  <dgm:cxnLst>
    <dgm:cxn modelId="{361F9EF5-1364-428B-9E63-EF4594B04CA7}" srcId="{FCDC6674-2410-4707-81CC-0A337FFABF2D}" destId="{E386775E-1844-41A2-8E77-4B01CCEC98F3}" srcOrd="0" destOrd="0" parTransId="{EF685EF4-5938-4C0C-9A93-757A06C4838B}" sibTransId="{AAE23BDD-DF11-4A96-BD47-F20943A82D54}"/>
    <dgm:cxn modelId="{5F82A6C5-03DE-8741-97FF-94161DC01459}" type="presOf" srcId="{FCDC6674-2410-4707-81CC-0A337FFABF2D}" destId="{D3781050-EC37-446E-B8A5-9B9B331886EA}" srcOrd="0" destOrd="0" presId="urn:microsoft.com/office/officeart/2008/layout/VerticalCurvedList"/>
    <dgm:cxn modelId="{DEA765FB-2DCF-476A-A615-20AD6082D037}" srcId="{FCDC6674-2410-4707-81CC-0A337FFABF2D}" destId="{D641D9E6-B2D0-4B86-A3A9-B78498F78167}" srcOrd="2" destOrd="0" parTransId="{04238D90-1BC4-4B6C-AE78-AABC454F01EC}" sibTransId="{0E13D896-819F-4F6B-857F-8A079D04EE44}"/>
    <dgm:cxn modelId="{F7614FB1-7DA3-4FB5-8004-16A4C763D659}" srcId="{FCDC6674-2410-4707-81CC-0A337FFABF2D}" destId="{8333F5F5-6FBC-4BFB-8584-37834FCC93F5}" srcOrd="1" destOrd="0" parTransId="{F38C41F1-B1D5-413C-B56F-4495274E1742}" sibTransId="{9FA1E02B-54BF-4281-839F-3D0F3ED1B6F5}"/>
    <dgm:cxn modelId="{25CC9189-5336-9D48-AFC3-627324E90C1F}" type="presOf" srcId="{AAE23BDD-DF11-4A96-BD47-F20943A82D54}" destId="{38D09D35-0DF1-4A7D-8794-3CACCC9E8618}" srcOrd="0" destOrd="0" presId="urn:microsoft.com/office/officeart/2008/layout/VerticalCurvedList"/>
    <dgm:cxn modelId="{52C3C451-DDB8-DB4E-AAA4-EF33D3CAF2AA}" type="presOf" srcId="{8333F5F5-6FBC-4BFB-8584-37834FCC93F5}" destId="{CADE4C5C-EF94-4255-B688-C7AA0922E26E}" srcOrd="0" destOrd="0" presId="urn:microsoft.com/office/officeart/2008/layout/VerticalCurvedList"/>
    <dgm:cxn modelId="{470EC780-9CDA-4649-9220-0BCA21E3FD96}" type="presOf" srcId="{D641D9E6-B2D0-4B86-A3A9-B78498F78167}" destId="{DB35DE6A-AEDE-4D31-B16D-0366F0D7D0E8}" srcOrd="0" destOrd="0" presId="urn:microsoft.com/office/officeart/2008/layout/VerticalCurvedList"/>
    <dgm:cxn modelId="{197827B8-5323-414C-869E-5253332D6D00}" type="presOf" srcId="{E386775E-1844-41A2-8E77-4B01CCEC98F3}" destId="{0C74A69E-B933-4B10-A78F-CEA397BECBEA}" srcOrd="0" destOrd="0" presId="urn:microsoft.com/office/officeart/2008/layout/VerticalCurvedList"/>
    <dgm:cxn modelId="{F03C0304-5D37-EF4E-948B-503DF3E673B0}" type="presParOf" srcId="{D3781050-EC37-446E-B8A5-9B9B331886EA}" destId="{DDFDFE8D-3D91-42BA-8529-03DA6108DCF1}" srcOrd="0" destOrd="0" presId="urn:microsoft.com/office/officeart/2008/layout/VerticalCurvedList"/>
    <dgm:cxn modelId="{9C94A5EE-0582-294D-B3F8-44167F807D91}" type="presParOf" srcId="{DDFDFE8D-3D91-42BA-8529-03DA6108DCF1}" destId="{6901086A-E992-49F4-9B8F-6C206888E5C2}" srcOrd="0" destOrd="0" presId="urn:microsoft.com/office/officeart/2008/layout/VerticalCurvedList"/>
    <dgm:cxn modelId="{50DE5E3F-91B5-CF41-88A9-8FAF7F0A3EF3}" type="presParOf" srcId="{6901086A-E992-49F4-9B8F-6C206888E5C2}" destId="{BB2A2DA9-95F9-4EDB-8A93-332E3C571D1F}" srcOrd="0" destOrd="0" presId="urn:microsoft.com/office/officeart/2008/layout/VerticalCurvedList"/>
    <dgm:cxn modelId="{8DDAD5A9-83D5-3942-9FC2-154C10839667}" type="presParOf" srcId="{6901086A-E992-49F4-9B8F-6C206888E5C2}" destId="{38D09D35-0DF1-4A7D-8794-3CACCC9E8618}" srcOrd="1" destOrd="0" presId="urn:microsoft.com/office/officeart/2008/layout/VerticalCurvedList"/>
    <dgm:cxn modelId="{D70E9800-8935-794E-BC08-895EE896C1DE}" type="presParOf" srcId="{6901086A-E992-49F4-9B8F-6C206888E5C2}" destId="{5F0732AB-756D-4A5D-ADFC-873995D4C555}" srcOrd="2" destOrd="0" presId="urn:microsoft.com/office/officeart/2008/layout/VerticalCurvedList"/>
    <dgm:cxn modelId="{DE33B3C5-C507-E54D-90FF-AE2B948A77E4}" type="presParOf" srcId="{6901086A-E992-49F4-9B8F-6C206888E5C2}" destId="{7419A35B-3C02-487E-AEEA-118FE43E67FF}" srcOrd="3" destOrd="0" presId="urn:microsoft.com/office/officeart/2008/layout/VerticalCurvedList"/>
    <dgm:cxn modelId="{FF7F9660-340E-A54A-BCAE-1EAF4906CAEF}" type="presParOf" srcId="{DDFDFE8D-3D91-42BA-8529-03DA6108DCF1}" destId="{0C74A69E-B933-4B10-A78F-CEA397BECBEA}" srcOrd="1" destOrd="0" presId="urn:microsoft.com/office/officeart/2008/layout/VerticalCurvedList"/>
    <dgm:cxn modelId="{F313E1A2-BF03-A546-91A0-DE5E6F657E05}" type="presParOf" srcId="{DDFDFE8D-3D91-42BA-8529-03DA6108DCF1}" destId="{5A166DF9-7005-458D-BB48-2E24CD94FAE7}" srcOrd="2" destOrd="0" presId="urn:microsoft.com/office/officeart/2008/layout/VerticalCurvedList"/>
    <dgm:cxn modelId="{5D226BAD-ED25-084B-98EE-E47482E60AE2}" type="presParOf" srcId="{5A166DF9-7005-458D-BB48-2E24CD94FAE7}" destId="{569AC37E-6726-4238-A57A-C8434D5D0F1D}" srcOrd="0" destOrd="0" presId="urn:microsoft.com/office/officeart/2008/layout/VerticalCurvedList"/>
    <dgm:cxn modelId="{7F9EFB31-5A2D-FF4A-8D7F-9F6E90FB0BED}" type="presParOf" srcId="{DDFDFE8D-3D91-42BA-8529-03DA6108DCF1}" destId="{CADE4C5C-EF94-4255-B688-C7AA0922E26E}" srcOrd="3" destOrd="0" presId="urn:microsoft.com/office/officeart/2008/layout/VerticalCurvedList"/>
    <dgm:cxn modelId="{1FA71A41-A660-6B46-BB74-0C57B1BD8315}" type="presParOf" srcId="{DDFDFE8D-3D91-42BA-8529-03DA6108DCF1}" destId="{556C6B9E-5852-4AF9-BFAA-85333019C311}" srcOrd="4" destOrd="0" presId="urn:microsoft.com/office/officeart/2008/layout/VerticalCurvedList"/>
    <dgm:cxn modelId="{D7E953B4-7EE4-AF44-BB1B-A34DEC0EB13E}" type="presParOf" srcId="{556C6B9E-5852-4AF9-BFAA-85333019C311}" destId="{787C164B-CFCE-47AF-B262-314E9E0E1285}" srcOrd="0" destOrd="0" presId="urn:microsoft.com/office/officeart/2008/layout/VerticalCurvedList"/>
    <dgm:cxn modelId="{3B5E07CC-11EB-4C4E-BCA1-818178A04BB9}" type="presParOf" srcId="{DDFDFE8D-3D91-42BA-8529-03DA6108DCF1}" destId="{DB35DE6A-AEDE-4D31-B16D-0366F0D7D0E8}" srcOrd="5" destOrd="0" presId="urn:microsoft.com/office/officeart/2008/layout/VerticalCurvedList"/>
    <dgm:cxn modelId="{16A6D2BE-1FD5-F04E-A3FD-688EA59D7771}" type="presParOf" srcId="{DDFDFE8D-3D91-42BA-8529-03DA6108DCF1}" destId="{DB2D9BF1-CF00-49E1-BBAF-017E46891BFF}" srcOrd="6" destOrd="0" presId="urn:microsoft.com/office/officeart/2008/layout/VerticalCurvedList"/>
    <dgm:cxn modelId="{AFC780D9-C016-E042-AC2F-5D146A5C926B}" type="presParOf" srcId="{DB2D9BF1-CF00-49E1-BBAF-017E46891BFF}" destId="{0554BBCD-3515-455D-99C5-6AB7E4130130}" srcOrd="0" destOrd="0" presId="urn:microsoft.com/office/officeart/2008/layout/VerticalCurvedLis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38D09D35-0DF1-4A7D-8794-3CACCC9E8618}">
      <dsp:nvSpPr>
        <dsp:cNvPr id="0" name=""/>
        <dsp:cNvSpPr/>
      </dsp:nvSpPr>
      <dsp:spPr>
        <a:xfrm>
          <a:off x="-6178760" y="-945282"/>
          <a:ext cx="7354997" cy="7354997"/>
        </a:xfrm>
        <a:prstGeom prst="blockArc">
          <a:avLst>
            <a:gd name="adj1" fmla="val 18900000"/>
            <a:gd name="adj2" fmla="val 2700000"/>
            <a:gd name="adj3" fmla="val 294"/>
          </a:avLst>
        </a:prstGeom>
        <a:noFill/>
        <a:ln w="12700" cap="flat" cmpd="sng" algn="ctr">
          <a:solidFill>
            <a:schemeClr val="accent1">
              <a:shade val="60000"/>
              <a:hueOff val="0"/>
              <a:satOff val="0"/>
              <a:lumOff val="0"/>
              <a:alphaOff val="0"/>
            </a:schemeClr>
          </a:solidFill>
          <a:prstDash val="solid"/>
          <a:miter lim="800000"/>
        </a:ln>
        <a:effectLst/>
      </dsp:spPr>
      <dsp:style>
        <a:lnRef idx="2">
          <a:scrgbClr r="0" g="0" b="0"/>
        </a:lnRef>
        <a:fillRef idx="0">
          <a:scrgbClr r="0" g="0" b="0"/>
        </a:fillRef>
        <a:effectRef idx="0">
          <a:scrgbClr r="0" g="0" b="0"/>
        </a:effectRef>
        <a:fontRef idx="minor"/>
      </dsp:style>
    </dsp:sp>
    <dsp:sp modelId="{0C74A69E-B933-4B10-A78F-CEA397BECBEA}">
      <dsp:nvSpPr>
        <dsp:cNvPr id="0" name=""/>
        <dsp:cNvSpPr/>
      </dsp:nvSpPr>
      <dsp:spPr>
        <a:xfrm>
          <a:off x="730818" y="373073"/>
          <a:ext cx="4876785"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0800" rIns="50800" bIns="50800" numCol="1" spcCol="1270" anchor="ctr" anchorCtr="0">
          <a:noAutofit/>
        </a:bodyPr>
        <a:lstStyle/>
        <a:p>
          <a:pPr marL="0" lvl="0" indent="0" algn="ctr" defTabSz="889000" rtl="0">
            <a:lnSpc>
              <a:spcPct val="100000"/>
            </a:lnSpc>
            <a:spcBef>
              <a:spcPct val="0"/>
            </a:spcBef>
            <a:spcAft>
              <a:spcPts val="0"/>
            </a:spcAft>
          </a:pPr>
          <a:r>
            <a:rPr lang="fr-FR" sz="2000" b="1" i="0" u="none" kern="1200" baseline="0" dirty="0" smtClean="0">
              <a:solidFill>
                <a:schemeClr val="bg1"/>
              </a:solidFill>
              <a:latin typeface="Gill Sans MT" panose="020B0502020104020203" pitchFamily="34" charset="0"/>
            </a:rPr>
            <a:t>1. </a:t>
          </a:r>
          <a:r>
            <a:rPr lang="fr-FR" sz="2000" b="1" i="0" u="none" kern="1200" baseline="0" dirty="0">
              <a:solidFill>
                <a:schemeClr val="bg1"/>
              </a:solidFill>
              <a:latin typeface="Gill Sans MT" panose="020B0502020104020203" pitchFamily="34" charset="0"/>
            </a:rPr>
            <a:t>Cartographie de la chaîne </a:t>
          </a:r>
          <a:r>
            <a:rPr lang="fr-FR" sz="2000" b="1" i="0" u="none" kern="1200" baseline="0" dirty="0" smtClean="0">
              <a:solidFill>
                <a:schemeClr val="bg1"/>
              </a:solidFill>
              <a:latin typeface="Gill Sans MT" panose="020B0502020104020203" pitchFamily="34" charset="0"/>
            </a:rPr>
            <a:t>d’approvisionnement </a:t>
          </a:r>
          <a:endParaRPr lang="fr-FR" sz="2000" b="1" i="0" u="none" kern="1200" baseline="0" dirty="0">
            <a:solidFill>
              <a:schemeClr val="bg1"/>
            </a:solidFill>
            <a:latin typeface="Gill Sans MT" panose="020B0502020104020203" pitchFamily="34" charset="0"/>
          </a:endParaRPr>
        </a:p>
      </dsp:txBody>
      <dsp:txXfrm>
        <a:off x="730818" y="373073"/>
        <a:ext cx="4876785" cy="1439626"/>
      </dsp:txXfrm>
    </dsp:sp>
    <dsp:sp modelId="{569AC37E-6726-4238-A57A-C8434D5D0F1D}">
      <dsp:nvSpPr>
        <dsp:cNvPr id="0" name=""/>
        <dsp:cNvSpPr/>
      </dsp:nvSpPr>
      <dsp:spPr>
        <a:xfrm>
          <a:off x="362342" y="70225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ADE4C5C-EF94-4255-B688-C7AA0922E26E}">
      <dsp:nvSpPr>
        <dsp:cNvPr id="0" name=""/>
        <dsp:cNvSpPr/>
      </dsp:nvSpPr>
      <dsp:spPr>
        <a:xfrm>
          <a:off x="1128836" y="2012403"/>
          <a:ext cx="4479521"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0800" rIns="50800" bIns="50800" numCol="1" spcCol="1270" anchor="ctr" anchorCtr="0">
          <a:noAutofit/>
        </a:bodyPr>
        <a:lstStyle/>
        <a:p>
          <a:pPr lvl="0" algn="ctr" defTabSz="889000" rtl="0">
            <a:lnSpc>
              <a:spcPct val="100000"/>
            </a:lnSpc>
            <a:spcBef>
              <a:spcPct val="0"/>
            </a:spcBef>
            <a:spcAft>
              <a:spcPts val="0"/>
            </a:spcAft>
          </a:pPr>
          <a:r>
            <a:rPr lang="fr-FR" sz="2000" b="1" i="0" u="none" kern="1200" baseline="0" dirty="0">
              <a:latin typeface="Gill Sans MT" panose="020B0502020104020203" pitchFamily="34" charset="0"/>
            </a:rPr>
            <a:t>2. </a:t>
          </a:r>
          <a:r>
            <a:rPr lang="fr-FR" sz="2000" b="1" i="0" u="none" kern="1200" baseline="0" dirty="0" err="1">
              <a:latin typeface="Gill Sans MT" panose="020B0502020104020203" pitchFamily="34" charset="0"/>
            </a:rPr>
            <a:t>Capability</a:t>
          </a:r>
          <a:r>
            <a:rPr lang="fr-FR" sz="2000" b="1" i="0" u="none" kern="1200" baseline="0" dirty="0">
              <a:latin typeface="Gill Sans MT" panose="020B0502020104020203" pitchFamily="34" charset="0"/>
            </a:rPr>
            <a:t> </a:t>
          </a:r>
          <a:r>
            <a:rPr lang="fr-FR" sz="2000" b="1" i="0" u="none" kern="1200" baseline="0" dirty="0" err="1">
              <a:latin typeface="Gill Sans MT" panose="020B0502020104020203" pitchFamily="34" charset="0"/>
            </a:rPr>
            <a:t>Maturity</a:t>
          </a:r>
          <a:r>
            <a:rPr lang="fr-FR" sz="2000" b="1" i="0" u="none" kern="1200" baseline="0" dirty="0">
              <a:latin typeface="Gill Sans MT" panose="020B0502020104020203" pitchFamily="34" charset="0"/>
            </a:rPr>
            <a:t> </a:t>
          </a:r>
          <a:r>
            <a:rPr lang="fr-FR" sz="2000" b="1" i="0" u="none" kern="1200" baseline="0" dirty="0" smtClean="0">
              <a:latin typeface="Gill Sans MT" panose="020B0502020104020203" pitchFamily="34" charset="0"/>
            </a:rPr>
            <a:t/>
          </a:r>
          <a:br>
            <a:rPr lang="fr-FR" sz="2000" b="1" i="0" u="none" kern="1200" baseline="0" dirty="0" smtClean="0">
              <a:latin typeface="Gill Sans MT" panose="020B0502020104020203" pitchFamily="34" charset="0"/>
            </a:rPr>
          </a:br>
          <a:r>
            <a:rPr lang="fr-FR" sz="2000" b="1" i="0" u="none" kern="1200" baseline="0" dirty="0" smtClean="0">
              <a:latin typeface="Gill Sans MT" panose="020B0502020104020203" pitchFamily="34" charset="0"/>
            </a:rPr>
            <a:t>Model </a:t>
          </a:r>
          <a:r>
            <a:rPr lang="fr-FR" sz="2000" b="1" i="0" u="none" kern="1200" baseline="0" dirty="0">
              <a:latin typeface="Gill Sans MT" panose="020B0502020104020203" pitchFamily="34" charset="0"/>
            </a:rPr>
            <a:t>(CMM)</a:t>
          </a:r>
        </a:p>
        <a:p>
          <a:pPr lvl="0" algn="ctr" defTabSz="889000" rtl="0">
            <a:lnSpc>
              <a:spcPct val="100000"/>
            </a:lnSpc>
            <a:spcBef>
              <a:spcPct val="0"/>
            </a:spcBef>
            <a:spcAft>
              <a:spcPts val="0"/>
            </a:spcAft>
          </a:pPr>
          <a:r>
            <a:rPr kumimoji="0" lang="fr-FR" sz="1400" b="0" i="0" u="none" strike="noStrike" kern="1200" cap="none" spc="0" normalizeH="0" baseline="0" dirty="0">
              <a:ln>
                <a:noFill/>
              </a:ln>
              <a:solidFill>
                <a:schemeClr val="bg1"/>
              </a:solidFill>
              <a:effectLst/>
              <a:uLnTx/>
              <a:uFillTx/>
              <a:latin typeface="+mj-lt"/>
              <a:ea typeface="+mn-ea"/>
              <a:cs typeface="+mn-cs"/>
            </a:rPr>
            <a:t>     </a:t>
          </a:r>
          <a:endParaRPr lang="fr-FR" sz="1400" b="0" i="0" kern="1200" dirty="0">
            <a:solidFill>
              <a:schemeClr val="bg1"/>
            </a:solidFill>
            <a:latin typeface="+mj-lt"/>
          </a:endParaRPr>
        </a:p>
      </dsp:txBody>
      <dsp:txXfrm>
        <a:off x="1128836" y="2012403"/>
        <a:ext cx="4479521" cy="1439626"/>
      </dsp:txXfrm>
    </dsp:sp>
    <dsp:sp modelId="{787C164B-CFCE-47AF-B262-314E9E0E1285}">
      <dsp:nvSpPr>
        <dsp:cNvPr id="0" name=""/>
        <dsp:cNvSpPr/>
      </dsp:nvSpPr>
      <dsp:spPr>
        <a:xfrm>
          <a:off x="759607" y="234158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35DE6A-AEDE-4D31-B16D-0366F0D7D0E8}">
      <dsp:nvSpPr>
        <dsp:cNvPr id="0" name=""/>
        <dsp:cNvSpPr/>
      </dsp:nvSpPr>
      <dsp:spPr>
        <a:xfrm>
          <a:off x="756567" y="3651733"/>
          <a:ext cx="4876785" cy="1439626"/>
        </a:xfrm>
        <a:prstGeom prst="rect">
          <a:avLst/>
        </a:prstGeom>
        <a:solidFill>
          <a:srgbClr val="C00000"/>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867479" tIns="50800" rIns="50800" bIns="50800" numCol="1" spcCol="1270" anchor="ctr" anchorCtr="0">
          <a:noAutofit/>
        </a:bodyPr>
        <a:lstStyle/>
        <a:p>
          <a:pPr marL="0" lvl="0" indent="0" algn="ctr" defTabSz="889000" rtl="0">
            <a:lnSpc>
              <a:spcPct val="100000"/>
            </a:lnSpc>
            <a:spcBef>
              <a:spcPct val="0"/>
            </a:spcBef>
            <a:spcAft>
              <a:spcPts val="0"/>
            </a:spcAft>
          </a:pPr>
          <a:r>
            <a:rPr lang="fr-FR" sz="2000" b="1" i="0" u="none" kern="1200" baseline="0" dirty="0">
              <a:solidFill>
                <a:schemeClr val="bg1"/>
              </a:solidFill>
              <a:latin typeface="Gill Sans MT" panose="020B0502020104020203" pitchFamily="34" charset="0"/>
            </a:rPr>
            <a:t>3. Indicateurs clés de performance (KPI)</a:t>
          </a:r>
        </a:p>
        <a:p>
          <a:pPr lvl="0" algn="ctr" defTabSz="889000" rtl="0">
            <a:lnSpc>
              <a:spcPct val="100000"/>
            </a:lnSpc>
            <a:spcBef>
              <a:spcPct val="0"/>
            </a:spcBef>
            <a:spcAft>
              <a:spcPts val="0"/>
            </a:spcAft>
          </a:pPr>
          <a:r>
            <a:rPr kumimoji="0" lang="fr-FR" sz="1400" b="0" i="0" u="none" strike="noStrike" kern="1200" cap="none" spc="0" normalizeH="0" baseline="0" dirty="0">
              <a:ln>
                <a:noFill/>
              </a:ln>
              <a:solidFill>
                <a:schemeClr val="tx1"/>
              </a:solidFill>
              <a:effectLst/>
              <a:uLnTx/>
              <a:uFillTx/>
              <a:latin typeface="+mj-lt"/>
              <a:ea typeface="+mn-ea"/>
              <a:cs typeface="+mn-cs"/>
            </a:rPr>
            <a:t>     </a:t>
          </a:r>
          <a:endParaRPr lang="fr-FR" sz="1400" b="0" i="0" kern="1200" dirty="0">
            <a:solidFill>
              <a:schemeClr val="tx1"/>
            </a:solidFill>
            <a:latin typeface="+mj-lt"/>
          </a:endParaRPr>
        </a:p>
      </dsp:txBody>
      <dsp:txXfrm>
        <a:off x="756567" y="3651733"/>
        <a:ext cx="4876785" cy="1439626"/>
      </dsp:txXfrm>
    </dsp:sp>
    <dsp:sp modelId="{0554BBCD-3515-455D-99C5-6AB7E4130130}">
      <dsp:nvSpPr>
        <dsp:cNvPr id="0" name=""/>
        <dsp:cNvSpPr/>
      </dsp:nvSpPr>
      <dsp:spPr>
        <a:xfrm>
          <a:off x="362342" y="3980914"/>
          <a:ext cx="788449" cy="781263"/>
        </a:xfrm>
        <a:prstGeom prst="ellipse">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8/layout/VerticalCurvedList">
  <dgm:title val=""/>
  <dgm:desc val=""/>
  <dgm:catLst>
    <dgm:cat type="list" pri="20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chPref val="7"/>
      <dgm:dir/>
    </dgm:varLst>
    <dgm:alg type="composite"/>
    <dgm:shape xmlns:r="http://schemas.openxmlformats.org/officeDocument/2006/relationships" r:blip="">
      <dgm:adjLst/>
    </dgm:shape>
    <dgm:constrLst>
      <dgm:constr type="w" for="ch" refType="h" refFor="ch" op="gte" fact="0.8"/>
    </dgm:constrLst>
    <dgm:layoutNode name="Name1">
      <dgm:alg type="composite"/>
      <dgm:shape xmlns:r="http://schemas.openxmlformats.org/officeDocument/2006/relationships" r:blip="">
        <dgm:adjLst/>
      </dgm:shape>
      <dgm:choose name="Name2">
        <dgm:if name="Name3" func="var" arg="dir" op="equ" val="norm">
          <dgm:choose name="Name4">
            <dgm:if name="Name5" axis="ch" ptType="node" func="cnt" op="equ" val="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h" fact="0.225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primFontSz" for="ch" ptType="node" op="equ" val="65"/>
              </dgm:constrLst>
            </dgm:if>
            <dgm:if name="Name6" axis="ch" ptType="node" func="cnt" op="equ" val="2">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h" fact="0.1891"/>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h" fact="0.1891"/>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primFontSz" for="ch" ptType="node" op="equ" val="65"/>
              </dgm:constrLst>
            </dgm:if>
            <dgm:if name="Name7" axis="ch" ptType="node" func="cnt" op="equ" val="3">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h" fact="0.1526"/>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h" fact="0.2253"/>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h" fact="0.1526"/>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primFontSz" for="ch" ptType="node" op="equ" val="65"/>
              </dgm:constrLst>
            </dgm:if>
            <dgm:if name="Name8" axis="ch" ptType="node" func="cnt" op="equ" val="4">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h" fact="0.1268"/>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h" fact="0.215"/>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h" fact="0.21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h" fact="0.126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primFontSz" for="ch" ptType="node" op="equ" val="65"/>
              </dgm:constrLst>
            </dgm:if>
            <dgm:if name="Name9" axis="ch" ptType="node" func="cnt" op="equ" val="5">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h" fact="0.1082"/>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h" fact="0.197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h" fact="0.2253"/>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h" fact="0.1978"/>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h" fact="0.1082"/>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primFontSz" for="ch" ptType="node" op="equ" val="65"/>
              </dgm:constrLst>
            </dgm:if>
            <dgm:if name="Name10" axis="ch" ptType="node" func="cnt" op="equ" val="6">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h" fact="0.0943"/>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h" fact="0.1809"/>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h" fact="0.2205"/>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h" fact="0.2205"/>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h" fact="0.18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h" fact="0.0943"/>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primFontSz" for="ch" ptType="node" op="equ" val="65"/>
              </dgm:constrLst>
            </dgm:if>
            <dgm:else name="Name11">
              <dgm:constrLst>
                <dgm:constr type="h" for="ch" forName="cycle" refType="h"/>
                <dgm:constr type="w" for="ch" forName="cycle" refType="h" refFor="ch" refForName="cycle" fact="0.26"/>
                <dgm:constr type="l" for="ch" forName="cycle"/>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h" fact="0.0835"/>
                <dgm:constr type="l" for="ch" forName="text_1" refType="ctrX" refFor="ch" refForName="accent_1"/>
                <dgm:constr type="r" for="ch" forName="text_1" refType="w"/>
                <dgm:constr type="w" for="ch" forName="text_1" refType="h" refFor="ch" refForName="text_1" op="gte"/>
                <dgm:constr type="h" for="ch" forName="text_1" refType="h" refFor="ch" refForName="accent_1" fact="0.8"/>
                <dgm:constr type="ctrY" for="ch" forName="text_1" refType="ctrY" refFor="ch" refForName="accent_1"/>
                <dgm:constr type="l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h" fact="0.1658"/>
                <dgm:constr type="l" for="ch" forName="text_2" refType="ctrX" refFor="ch" refForName="accent_2"/>
                <dgm:constr type="r" for="ch" forName="text_2" refType="w"/>
                <dgm:constr type="w" for="ch" forName="text_2" refType="h" refFor="ch" refForName="text_2" op="gte"/>
                <dgm:constr type="h" for="ch" forName="text_2" refType="h" refFor="ch" refForName="accent_2" fact="0.8"/>
                <dgm:constr type="ctrY" for="ch" forName="text_2" refType="ctrY" refFor="ch" refForName="accent_2"/>
                <dgm:constr type="l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h" fact="0.2109"/>
                <dgm:constr type="l" for="ch" forName="text_3" refType="ctrX" refFor="ch" refForName="accent_3"/>
                <dgm:constr type="r" for="ch" forName="text_3" refType="w"/>
                <dgm:constr type="w" for="ch" forName="text_3" refType="h" refFor="ch" refForName="text_3" op="gte"/>
                <dgm:constr type="h" for="ch" forName="text_3" refType="h" refFor="ch" refForName="accent_3" fact="0.8"/>
                <dgm:constr type="ctrY" for="ch" forName="text_3" refType="ctrY" refFor="ch" refForName="accent_3"/>
                <dgm:constr type="l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h" fact="0.2253"/>
                <dgm:constr type="l" for="ch" forName="text_4" refType="ctrX" refFor="ch" refForName="accent_4"/>
                <dgm:constr type="r" for="ch" forName="text_4" refType="w"/>
                <dgm:constr type="w" for="ch" forName="text_4" refType="h" refFor="ch" refForName="text_4" op="gte"/>
                <dgm:constr type="h" for="ch" forName="text_4" refType="h" refFor="ch" refForName="accent_4" fact="0.8"/>
                <dgm:constr type="ctrY" for="ch" forName="text_4" refType="ctrY" refFor="ch" refForName="accent_4"/>
                <dgm:constr type="l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h" fact="0.2109"/>
                <dgm:constr type="l" for="ch" forName="text_5" refType="ctrX" refFor="ch" refForName="accent_5"/>
                <dgm:constr type="r" for="ch" forName="text_5" refType="w"/>
                <dgm:constr type="w" for="ch" forName="text_5" refType="h" refFor="ch" refForName="text_5" op="gte"/>
                <dgm:constr type="h" for="ch" forName="text_5" refType="h" refFor="ch" refForName="accent_5" fact="0.8"/>
                <dgm:constr type="ctrY" for="ch" forName="text_5" refType="ctrY" refFor="ch" refForName="accent_5"/>
                <dgm:constr type="l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h" fact="0.1658"/>
                <dgm:constr type="l" for="ch" forName="text_6" refType="ctrX" refFor="ch" refForName="accent_6"/>
                <dgm:constr type="r" for="ch" forName="text_6" refType="w"/>
                <dgm:constr type="w" for="ch" forName="text_6" refType="h" refFor="ch" refForName="text_6" op="gte"/>
                <dgm:constr type="h" for="ch" forName="text_6" refType="h" refFor="ch" refForName="accent_6" fact="0.8"/>
                <dgm:constr type="ctrY" for="ch" forName="text_6" refType="ctrY" refFor="ch" refForName="accent_6"/>
                <dgm:constr type="l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h" fact="0.0835"/>
                <dgm:constr type="l" for="ch" forName="text_7" refType="ctrX" refFor="ch" refForName="accent_7"/>
                <dgm:constr type="r" for="ch" forName="text_7" refType="w"/>
                <dgm:constr type="w" for="ch" forName="text_7" refType="h" refFor="ch" refForName="text_7" op="gte"/>
                <dgm:constr type="h" for="ch" forName="text_7" refType="h" refFor="ch" refForName="accent_7" fact="0.8"/>
                <dgm:constr type="ctrY" for="ch" forName="text_7" refType="ctrY" refFor="ch" refForName="accent_7"/>
                <dgm:constr type="lMarg" for="ch" forName="text_7" refType="w" refFor="ch" refForName="accent_7" fact="1.8"/>
                <dgm:constr type="primFontSz" for="ch" ptType="node" op="equ" val="65"/>
              </dgm:constrLst>
            </dgm:else>
          </dgm:choose>
        </dgm:if>
        <dgm:else name="Name12">
          <dgm:choose name="Name13">
            <dgm:if name="Name14" axis="ch" ptType="node" func="cnt" op="equ" val="1">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625"/>
                <dgm:constr type="w" for="ch" forName="accent_1" refType="h" refFor="ch" refForName="accent_1" op="equ"/>
                <dgm:constr type="ctrY" for="ch" forName="accent_1" refType="h" fact="0.5"/>
                <dgm:constr type="ctrX" for="ch" forName="accent_1" refType="w"/>
                <dgm:constr type="ctrXOff" for="ch" forName="accent_1" refType="h" fact="-0.225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primFontSz" for="ch" ptType="node" op="equ" val="65"/>
              </dgm:constrLst>
            </dgm:if>
            <dgm:if name="Name15" axis="ch" ptType="node" func="cnt" op="equ" val="2">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3571"/>
                <dgm:constr type="w" for="ch" forName="accent_1" refType="h" refFor="ch" refForName="accent_1" op="equ"/>
                <dgm:constr type="ctrY" for="ch" forName="accent_1" refType="h" fact="0.2857"/>
                <dgm:constr type="ctrX" for="ch" forName="accent_1" refType="w"/>
                <dgm:constr type="ctrXOff" for="ch" forName="accent_1" refType="h" fact="-0.1891"/>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3571"/>
                <dgm:constr type="w" for="ch" forName="accent_2" refType="h" refFor="ch" refForName="accent_2" op="equ"/>
                <dgm:constr type="ctrY" for="ch" forName="accent_2" refType="h" fact="0.7143"/>
                <dgm:constr type="ctrX" for="ch" forName="accent_2" refType="w"/>
                <dgm:constr type="ctrXOff" for="ch" forName="accent_2" refType="h" fact="-0.1891"/>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primFontSz" for="ch" ptType="node" op="equ" val="65"/>
              </dgm:constrLst>
            </dgm:if>
            <dgm:if name="Name16" axis="ch" ptType="node" func="cnt" op="equ" val="3">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25"/>
                <dgm:constr type="w" for="ch" forName="accent_1" refType="h" refFor="ch" refForName="accent_1" op="equ"/>
                <dgm:constr type="ctrY" for="ch" forName="accent_1" refType="h" fact="0.2"/>
                <dgm:constr type="ctrX" for="ch" forName="accent_1" refType="w"/>
                <dgm:constr type="ctrXOff" for="ch" forName="accent_1" refType="h" fact="-0.1526"/>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25"/>
                <dgm:constr type="w" for="ch" forName="accent_2" refType="h" refFor="ch" refForName="accent_2" op="equ"/>
                <dgm:constr type="ctrY" for="ch" forName="accent_2" refType="h" fact="0.5"/>
                <dgm:constr type="ctrX" for="ch" forName="accent_2" refType="w"/>
                <dgm:constr type="ctrXOff" for="ch" forName="accent_2" refType="h" fact="-0.2253"/>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25"/>
                <dgm:constr type="w" for="ch" forName="accent_3" refType="h" refFor="ch" refForName="accent_3" op="equ"/>
                <dgm:constr type="ctrY" for="ch" forName="accent_3" refType="h" fact="0.8"/>
                <dgm:constr type="ctrX" for="ch" forName="accent_3" refType="w"/>
                <dgm:constr type="ctrXOff" for="ch" forName="accent_3" refType="h" fact="-0.1526"/>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primFontSz" for="ch" ptType="node" op="equ" val="65"/>
              </dgm:constrLst>
            </dgm:if>
            <dgm:if name="Name17" axis="ch" ptType="node" func="cnt" op="equ" val="4">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923"/>
                <dgm:constr type="w" for="ch" forName="accent_1" refType="h" refFor="ch" refForName="accent_1" op="equ"/>
                <dgm:constr type="ctrY" for="ch" forName="accent_1" refType="h" fact="0.1538"/>
                <dgm:constr type="ctrX" for="ch" forName="accent_1" refType="w"/>
                <dgm:constr type="ctrXOff" for="ch" forName="accent_1" refType="h" fact="-0.1268"/>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923"/>
                <dgm:constr type="w" for="ch" forName="accent_2" refType="h" refFor="ch" refForName="accent_2" op="equ"/>
                <dgm:constr type="ctrY" for="ch" forName="accent_2" refType="h" fact="0.3846"/>
                <dgm:constr type="ctrX" for="ch" forName="accent_2" refType="w"/>
                <dgm:constr type="ctrXOff" for="ch" forName="accent_2" refType="h" fact="-0.215"/>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923"/>
                <dgm:constr type="w" for="ch" forName="accent_3" refType="h" refFor="ch" refForName="accent_3" op="equ"/>
                <dgm:constr type="ctrY" for="ch" forName="accent_3" refType="h" fact="0.6154"/>
                <dgm:constr type="ctrX" for="ch" forName="accent_3" refType="w"/>
                <dgm:constr type="ctrXOff" for="ch" forName="accent_3" refType="h" fact="-0.21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923"/>
                <dgm:constr type="w" for="ch" forName="accent_4" refType="h" refFor="ch" refForName="accent_4" op="equ"/>
                <dgm:constr type="ctrY" for="ch" forName="accent_4" refType="h" fact="0.8462"/>
                <dgm:constr type="ctrX" for="ch" forName="accent_4" refType="w"/>
                <dgm:constr type="ctrXOff" for="ch" forName="accent_4" refType="h" fact="-0.126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primFontSz" for="ch" ptType="node" op="equ" val="65"/>
              </dgm:constrLst>
            </dgm:if>
            <dgm:if name="Name18" axis="ch" ptType="node" func="cnt" op="equ" val="5">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563"/>
                <dgm:constr type="w" for="ch" forName="accent_1" refType="h" refFor="ch" refForName="accent_1" op="equ"/>
                <dgm:constr type="ctrY" for="ch" forName="accent_1" refType="h" fact="0.125"/>
                <dgm:constr type="ctrX" for="ch" forName="accent_1" refType="w"/>
                <dgm:constr type="ctrXOff" for="ch" forName="accent_1" refType="h" fact="-0.1082"/>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563"/>
                <dgm:constr type="w" for="ch" forName="accent_2" refType="h" refFor="ch" refForName="accent_2" op="equ"/>
                <dgm:constr type="ctrY" for="ch" forName="accent_2" refType="h" fact="0.3125"/>
                <dgm:constr type="ctrX" for="ch" forName="accent_2" refType="w"/>
                <dgm:constr type="ctrXOff" for="ch" forName="accent_2" refType="h" fact="-0.197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563"/>
                <dgm:constr type="w" for="ch" forName="accent_3" refType="h" refFor="ch" refForName="accent_3" op="equ"/>
                <dgm:constr type="ctrY" for="ch" forName="accent_3" refType="h" fact="0.5"/>
                <dgm:constr type="ctrX" for="ch" forName="accent_3" refType="w"/>
                <dgm:constr type="ctrXOff" for="ch" forName="accent_3" refType="h" fact="-0.2253"/>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563"/>
                <dgm:constr type="w" for="ch" forName="accent_4" refType="h" refFor="ch" refForName="accent_4" op="equ"/>
                <dgm:constr type="ctrY" for="ch" forName="accent_4" refType="h" fact="0.6875"/>
                <dgm:constr type="ctrX" for="ch" forName="accent_4" refType="w"/>
                <dgm:constr type="ctrXOff" for="ch" forName="accent_4" refType="h" fact="-0.1978"/>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563"/>
                <dgm:constr type="w" for="ch" forName="accent_5" refType="h" refFor="ch" refForName="accent_5" op="equ"/>
                <dgm:constr type="ctrY" for="ch" forName="accent_5" refType="h" fact="0.875"/>
                <dgm:constr type="ctrX" for="ch" forName="accent_5" refType="w"/>
                <dgm:constr type="ctrXOff" for="ch" forName="accent_5" refType="h" fact="-0.1082"/>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primFontSz" for="ch" ptType="node" op="equ" val="65"/>
              </dgm:constrLst>
            </dgm:if>
            <dgm:if name="Name19" axis="ch" ptType="node" func="cnt" op="equ" val="6">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316"/>
                <dgm:constr type="w" for="ch" forName="accent_1" refType="h" refFor="ch" refForName="accent_1" op="equ"/>
                <dgm:constr type="ctrY" for="ch" forName="accent_1" refType="h" fact="0.1053"/>
                <dgm:constr type="ctrX" for="ch" forName="accent_1" refType="w"/>
                <dgm:constr type="ctrXOff" for="ch" forName="accent_1" refType="h" fact="-0.0943"/>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316"/>
                <dgm:constr type="w" for="ch" forName="accent_2" refType="h" refFor="ch" refForName="accent_2" op="equ"/>
                <dgm:constr type="ctrY" for="ch" forName="accent_2" refType="h" fact="0.2632"/>
                <dgm:constr type="ctrX" for="ch" forName="accent_2" refType="w"/>
                <dgm:constr type="ctrXOff" for="ch" forName="accent_2" refType="h" fact="-0.1809"/>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316"/>
                <dgm:constr type="w" for="ch" forName="accent_3" refType="h" refFor="ch" refForName="accent_3" op="equ"/>
                <dgm:constr type="ctrY" for="ch" forName="accent_3" refType="h" fact="0.4211"/>
                <dgm:constr type="ctrX" for="ch" forName="accent_3" refType="w"/>
                <dgm:constr type="ctrXOff" for="ch" forName="accent_3" refType="h" fact="-0.2205"/>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316"/>
                <dgm:constr type="w" for="ch" forName="accent_4" refType="h" refFor="ch" refForName="accent_4" op="equ"/>
                <dgm:constr type="ctrY" for="ch" forName="accent_4" refType="h" fact="0.5789"/>
                <dgm:constr type="ctrX" for="ch" forName="accent_4" refType="w"/>
                <dgm:constr type="ctrXOff" for="ch" forName="accent_4" refType="h" fact="-0.2205"/>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316"/>
                <dgm:constr type="w" for="ch" forName="accent_5" refType="h" refFor="ch" refForName="accent_5" op="equ"/>
                <dgm:constr type="ctrY" for="ch" forName="accent_5" refType="h" fact="0.7368"/>
                <dgm:constr type="ctrX" for="ch" forName="accent_5" refType="w"/>
                <dgm:constr type="ctrXOff" for="ch" forName="accent_5" refType="h" fact="-0.18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316"/>
                <dgm:constr type="w" for="ch" forName="accent_6" refType="h" refFor="ch" refForName="accent_6" op="equ"/>
                <dgm:constr type="ctrY" for="ch" forName="accent_6" refType="h" fact="0.8947"/>
                <dgm:constr type="ctrX" for="ch" forName="accent_6" refType="w"/>
                <dgm:constr type="ctrXOff" for="ch" forName="accent_6" refType="h" fact="-0.0943"/>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primFontSz" for="ch" ptType="node" op="equ" val="65"/>
              </dgm:constrLst>
            </dgm:if>
            <dgm:else name="Name20">
              <dgm:constrLst>
                <dgm:constr type="h" for="ch" forName="cycle" refType="h"/>
                <dgm:constr type="w" for="ch" forName="cycle" refType="h" refFor="ch" refForName="cycle" fact="0.26"/>
                <dgm:constr type="r" for="ch" forName="cycle" refType="w"/>
                <dgm:constr type="ctrY" for="ch" forName="cycle" refType="h" fact="0.5"/>
                <dgm:constr type="diam" for="ch" forName="cycle" refType="h" fact="1.344"/>
                <dgm:constr type="h" for="ch" forName="accent_1" refType="h" fact="0.1136"/>
                <dgm:constr type="w" for="ch" forName="accent_1" refType="h" refFor="ch" refForName="accent_1" op="equ"/>
                <dgm:constr type="ctrY" for="ch" forName="accent_1" refType="h" fact="0.0909"/>
                <dgm:constr type="ctrX" for="ch" forName="accent_1" refType="w"/>
                <dgm:constr type="ctrXOff" for="ch" forName="accent_1" refType="h" fact="-0.0835"/>
                <dgm:constr type="r" for="ch" forName="text_1" refType="ctrX" refFor="ch" refForName="accent_1"/>
                <dgm:constr type="rOff" for="ch" forName="text_1" refType="ctrXOff" refFor="ch" refForName="accent_1"/>
                <dgm:constr type="l" for="ch" forName="text_1"/>
                <dgm:constr type="w" for="ch" forName="text_1" refType="h" refFor="ch" refForName="text_1" op="gte"/>
                <dgm:constr type="h" for="ch" forName="text_1" refType="h" refFor="ch" refForName="accent_1" fact="0.8"/>
                <dgm:constr type="ctrY" for="ch" forName="text_1" refType="ctrY" refFor="ch" refForName="accent_1"/>
                <dgm:constr type="rMarg" for="ch" forName="text_1" refType="w" refFor="ch" refForName="accent_1" fact="1.8"/>
                <dgm:constr type="h" for="ch" forName="accent_2" refType="h" fact="0.1136"/>
                <dgm:constr type="w" for="ch" forName="accent_2" refType="h" refFor="ch" refForName="accent_2" op="equ"/>
                <dgm:constr type="ctrY" for="ch" forName="accent_2" refType="h" fact="0.2273"/>
                <dgm:constr type="ctrX" for="ch" forName="accent_2" refType="w"/>
                <dgm:constr type="ctrXOff" for="ch" forName="accent_2" refType="h" fact="-0.1658"/>
                <dgm:constr type="r" for="ch" forName="text_2" refType="ctrX" refFor="ch" refForName="accent_2"/>
                <dgm:constr type="rOff" for="ch" forName="text_2" refType="ctrXOff" refFor="ch" refForName="accent_2"/>
                <dgm:constr type="l" for="ch" forName="text_2"/>
                <dgm:constr type="w" for="ch" forName="text_2" refType="h" refFor="ch" refForName="text_2" op="gte"/>
                <dgm:constr type="h" for="ch" forName="text_2" refType="h" refFor="ch" refForName="accent_2" fact="0.8"/>
                <dgm:constr type="ctrY" for="ch" forName="text_2" refType="ctrY" refFor="ch" refForName="accent_2"/>
                <dgm:constr type="rMarg" for="ch" forName="text_2" refType="w" refFor="ch" refForName="accent_2" fact="1.8"/>
                <dgm:constr type="h" for="ch" forName="accent_3" refType="h" fact="0.1136"/>
                <dgm:constr type="w" for="ch" forName="accent_3" refType="h" refFor="ch" refForName="accent_3" op="equ"/>
                <dgm:constr type="ctrY" for="ch" forName="accent_3" refType="h" fact="0.3636"/>
                <dgm:constr type="ctrX" for="ch" forName="accent_3" refType="w"/>
                <dgm:constr type="ctrXOff" for="ch" forName="accent_3" refType="h" fact="-0.2109"/>
                <dgm:constr type="r" for="ch" forName="text_3" refType="ctrX" refFor="ch" refForName="accent_3"/>
                <dgm:constr type="rOff" for="ch" forName="text_3" refType="ctrXOff" refFor="ch" refForName="accent_3"/>
                <dgm:constr type="l" for="ch" forName="text_3"/>
                <dgm:constr type="w" for="ch" forName="text_3" refType="h" refFor="ch" refForName="text_3" op="gte"/>
                <dgm:constr type="h" for="ch" forName="text_3" refType="h" refFor="ch" refForName="accent_3" fact="0.8"/>
                <dgm:constr type="ctrY" for="ch" forName="text_3" refType="ctrY" refFor="ch" refForName="accent_3"/>
                <dgm:constr type="rMarg" for="ch" forName="text_3" refType="w" refFor="ch" refForName="accent_3" fact="1.8"/>
                <dgm:constr type="h" for="ch" forName="accent_4" refType="h" fact="0.1136"/>
                <dgm:constr type="w" for="ch" forName="accent_4" refType="h" refFor="ch" refForName="accent_4" op="equ"/>
                <dgm:constr type="ctrY" for="ch" forName="accent_4" refType="h" fact="0.5"/>
                <dgm:constr type="ctrX" for="ch" forName="accent_4" refType="w"/>
                <dgm:constr type="ctrXOff" for="ch" forName="accent_4" refType="h" fact="-0.2253"/>
                <dgm:constr type="r" for="ch" forName="text_4" refType="ctrX" refFor="ch" refForName="accent_4"/>
                <dgm:constr type="rOff" for="ch" forName="text_4" refType="ctrXOff" refFor="ch" refForName="accent_4"/>
                <dgm:constr type="l" for="ch" forName="text_4"/>
                <dgm:constr type="w" for="ch" forName="text_4" refType="h" refFor="ch" refForName="text_4" op="gte"/>
                <dgm:constr type="h" for="ch" forName="text_4" refType="h" refFor="ch" refForName="accent_4" fact="0.8"/>
                <dgm:constr type="ctrY" for="ch" forName="text_4" refType="ctrY" refFor="ch" refForName="accent_4"/>
                <dgm:constr type="rMarg" for="ch" forName="text_4" refType="w" refFor="ch" refForName="accent_4" fact="1.8"/>
                <dgm:constr type="h" for="ch" forName="accent_5" refType="h" fact="0.1136"/>
                <dgm:constr type="w" for="ch" forName="accent_5" refType="h" refFor="ch" refForName="accent_5" op="equ"/>
                <dgm:constr type="ctrY" for="ch" forName="accent_5" refType="h" fact="0.6364"/>
                <dgm:constr type="ctrX" for="ch" forName="accent_5" refType="w"/>
                <dgm:constr type="ctrXOff" for="ch" forName="accent_5" refType="h" fact="-0.2109"/>
                <dgm:constr type="r" for="ch" forName="text_5" refType="ctrX" refFor="ch" refForName="accent_5"/>
                <dgm:constr type="rOff" for="ch" forName="text_5" refType="ctrXOff" refFor="ch" refForName="accent_5"/>
                <dgm:constr type="l" for="ch" forName="text_5"/>
                <dgm:constr type="w" for="ch" forName="text_5" refType="h" refFor="ch" refForName="text_5" op="gte"/>
                <dgm:constr type="h" for="ch" forName="text_5" refType="h" refFor="ch" refForName="accent_5" fact="0.8"/>
                <dgm:constr type="ctrY" for="ch" forName="text_5" refType="ctrY" refFor="ch" refForName="accent_5"/>
                <dgm:constr type="rMarg" for="ch" forName="text_5" refType="w" refFor="ch" refForName="accent_5" fact="1.8"/>
                <dgm:constr type="h" for="ch" forName="accent_6" refType="h" fact="0.1136"/>
                <dgm:constr type="w" for="ch" forName="accent_6" refType="h" refFor="ch" refForName="accent_6" op="equ"/>
                <dgm:constr type="ctrY" for="ch" forName="accent_6" refType="h" fact="0.7727"/>
                <dgm:constr type="ctrX" for="ch" forName="accent_6" refType="w"/>
                <dgm:constr type="ctrXOff" for="ch" forName="accent_6" refType="h" fact="-0.1658"/>
                <dgm:constr type="r" for="ch" forName="text_6" refType="ctrX" refFor="ch" refForName="accent_6"/>
                <dgm:constr type="rOff" for="ch" forName="text_6" refType="ctrXOff" refFor="ch" refForName="accent_6"/>
                <dgm:constr type="l" for="ch" forName="text_6"/>
                <dgm:constr type="w" for="ch" forName="text_6" refType="h" refFor="ch" refForName="text_6" op="gte"/>
                <dgm:constr type="h" for="ch" forName="text_6" refType="h" refFor="ch" refForName="accent_6" fact="0.8"/>
                <dgm:constr type="ctrY" for="ch" forName="text_6" refType="ctrY" refFor="ch" refForName="accent_6"/>
                <dgm:constr type="rMarg" for="ch" forName="text_6" refType="w" refFor="ch" refForName="accent_6" fact="1.8"/>
                <dgm:constr type="h" for="ch" forName="accent_7" refType="h" fact="0.1136"/>
                <dgm:constr type="w" for="ch" forName="accent_7" refType="h" refFor="ch" refForName="accent_7" op="equ"/>
                <dgm:constr type="ctrY" for="ch" forName="accent_7" refType="h" fact="0.9091"/>
                <dgm:constr type="ctrX" for="ch" forName="accent_7" refType="w"/>
                <dgm:constr type="ctrXOff" for="ch" forName="accent_7" refType="h" fact="-0.0835"/>
                <dgm:constr type="r" for="ch" forName="text_7" refType="ctrX" refFor="ch" refForName="accent_7"/>
                <dgm:constr type="rOff" for="ch" forName="text_7" refType="ctrXOff" refFor="ch" refForName="accent_7"/>
                <dgm:constr type="l" for="ch" forName="text_7"/>
                <dgm:constr type="w" for="ch" forName="text_7" refType="h" refFor="ch" refForName="text_7" op="gte"/>
                <dgm:constr type="h" for="ch" forName="text_7" refType="h" refFor="ch" refForName="accent_7" fact="0.8"/>
                <dgm:constr type="ctrY" for="ch" forName="text_7" refType="ctrY" refFor="ch" refForName="accent_7"/>
                <dgm:constr type="rMarg" for="ch" forName="text_7" refType="w" refFor="ch" refForName="accent_7" fact="1.8"/>
                <dgm:constr type="primFontSz" for="ch" ptType="node" op="equ" val="65"/>
              </dgm:constrLst>
            </dgm:else>
          </dgm:choose>
        </dgm:else>
      </dgm:choose>
      <dgm:layoutNode name="cycle">
        <dgm:choose name="Name21">
          <dgm:if name="Name22" func="var" arg="dir" op="equ" val="norm">
            <dgm:alg type="cycle">
              <dgm:param type="stAng" val="45"/>
              <dgm:param type="spanAng" val="90"/>
            </dgm:alg>
          </dgm:if>
          <dgm:else name="Name23">
            <dgm:alg type="cycle">
              <dgm:param type="stAng" val="225"/>
              <dgm:param type="spanAng" val="90"/>
            </dgm:alg>
          </dgm:else>
        </dgm:choose>
        <dgm:shape xmlns:r="http://schemas.openxmlformats.org/officeDocument/2006/relationships" r:blip="">
          <dgm:adjLst/>
        </dgm:shape>
        <dgm:presOf/>
        <dgm:constrLst>
          <dgm:constr type="w" for="ch" val="1"/>
          <dgm:constr type="h" for="ch" val="1"/>
          <dgm:constr type="diam" for="ch" forName="conn" refType="diam"/>
        </dgm:constrLst>
        <dgm:layoutNode name="srcNode">
          <dgm:alg type="sp"/>
          <dgm:shape xmlns:r="http://schemas.openxmlformats.org/officeDocument/2006/relationships" type="rect" r:blip="" hideGeom="1">
            <dgm:adjLst/>
          </dgm:shape>
          <dgm:presOf/>
        </dgm:layoutNode>
        <dgm:layoutNode name="conn" styleLbl="parChTrans1D2">
          <dgm:alg type="conn">
            <dgm:param type="connRout" val="curve"/>
            <dgm:param type="srcNode" val="srcNode"/>
            <dgm:param type="dstNode" val="dstNode"/>
            <dgm:param type="begPts" val="ctr"/>
            <dgm:param type="endPts" val="ctr"/>
            <dgm:param type="endSty" val="noArr"/>
          </dgm:alg>
          <dgm:shape xmlns:r="http://schemas.openxmlformats.org/officeDocument/2006/relationships" type="conn" r:blip="">
            <dgm:adjLst/>
          </dgm:shape>
          <dgm:presOf axis="desOrSelf" ptType="sibTrans" hideLastTrans="0" st="0" cnt="1"/>
          <dgm:constrLst>
            <dgm:constr type="begPad"/>
            <dgm:constr type="endPad"/>
          </dgm:constrLst>
        </dgm:layoutNode>
        <dgm:layoutNode name="extraNode">
          <dgm:alg type="sp"/>
          <dgm:shape xmlns:r="http://schemas.openxmlformats.org/officeDocument/2006/relationships" type="rect" r:blip="" hideGeom="1">
            <dgm:adjLst/>
          </dgm:shape>
          <dgm:presOf/>
        </dgm:layoutNode>
        <dgm:layoutNode name="dstNode">
          <dgm:alg type="sp"/>
          <dgm:shape xmlns:r="http://schemas.openxmlformats.org/officeDocument/2006/relationships" type="rect" r:blip="" hideGeom="1">
            <dgm:adjLst/>
          </dgm:shape>
          <dgm:presOf/>
        </dgm:layoutNode>
      </dgm:layoutNode>
      <dgm:forEach name="wrapper" axis="self" ptType="parTrans">
        <dgm:forEach name="wrapper2" axis="self" ptType="sibTrans" st="2">
          <dgm:forEach name="accentRepeat" axis="self">
            <dgm:layoutNode name="accentRepeatNode" styleLbl="solidFgAcc1">
              <dgm:alg type="sp"/>
              <dgm:shape xmlns:r="http://schemas.openxmlformats.org/officeDocument/2006/relationships" type="ellipse" r:blip="">
                <dgm:adjLst/>
              </dgm:shape>
              <dgm:presOf/>
            </dgm:layoutNode>
          </dgm:forEach>
        </dgm:forEach>
      </dgm:forEach>
      <dgm:forEach name="Name24" axis="ch" ptType="node" cnt="1">
        <dgm:layoutNode name="text_1" styleLbl="node1">
          <dgm:varLst>
            <dgm:bulletEnabled val="1"/>
          </dgm:varLst>
          <dgm:choose name="Name25">
            <dgm:if name="Name26" func="var" arg="dir" op="equ" val="norm">
              <dgm:alg type="tx">
                <dgm:param type="parTxLTRAlign" val="l"/>
                <dgm:param type="shpTxLTRAlignCh" val="l"/>
                <dgm:param type="parTxRTLAlign" val="l"/>
                <dgm:param type="shpTxRTLAlignCh" val="l"/>
              </dgm:alg>
            </dgm:if>
            <dgm:else name="Name2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1">
          <dgm:alg type="sp"/>
          <dgm:shape xmlns:r="http://schemas.openxmlformats.org/officeDocument/2006/relationships" r:blip="">
            <dgm:adjLst/>
          </dgm:shape>
          <dgm:presOf/>
          <dgm:constrLst/>
          <dgm:forEach name="Name28" ref="accentRepeat"/>
        </dgm:layoutNode>
      </dgm:forEach>
      <dgm:forEach name="Name29" axis="ch" ptType="node" st="2" cnt="1">
        <dgm:layoutNode name="text_2" styleLbl="node1">
          <dgm:varLst>
            <dgm:bulletEnabled val="1"/>
          </dgm:varLst>
          <dgm:choose name="Name30">
            <dgm:if name="Name31" func="var" arg="dir" op="equ" val="norm">
              <dgm:alg type="tx">
                <dgm:param type="parTxLTRAlign" val="l"/>
                <dgm:param type="shpTxLTRAlignCh" val="l"/>
                <dgm:param type="parTxRTLAlign" val="l"/>
                <dgm:param type="shpTxRTLAlignCh" val="l"/>
              </dgm:alg>
            </dgm:if>
            <dgm:else name="Name3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2">
          <dgm:alg type="sp"/>
          <dgm:shape xmlns:r="http://schemas.openxmlformats.org/officeDocument/2006/relationships" r:blip="">
            <dgm:adjLst/>
          </dgm:shape>
          <dgm:presOf/>
          <dgm:constrLst/>
          <dgm:forEach name="Name33" ref="accentRepeat"/>
        </dgm:layoutNode>
      </dgm:forEach>
      <dgm:forEach name="Name34" axis="ch" ptType="node" st="3" cnt="1">
        <dgm:layoutNode name="text_3" styleLbl="node1">
          <dgm:varLst>
            <dgm:bulletEnabled val="1"/>
          </dgm:varLst>
          <dgm:choose name="Name35">
            <dgm:if name="Name36" func="var" arg="dir" op="equ" val="norm">
              <dgm:alg type="tx">
                <dgm:param type="parTxLTRAlign" val="l"/>
                <dgm:param type="shpTxLTRAlignCh" val="l"/>
                <dgm:param type="parTxRTLAlign" val="l"/>
                <dgm:param type="shpTxRTLAlignCh" val="l"/>
              </dgm:alg>
            </dgm:if>
            <dgm:else name="Name3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3">
          <dgm:alg type="sp"/>
          <dgm:shape xmlns:r="http://schemas.openxmlformats.org/officeDocument/2006/relationships" r:blip="">
            <dgm:adjLst/>
          </dgm:shape>
          <dgm:presOf/>
          <dgm:constrLst/>
          <dgm:forEach name="Name38" ref="accentRepeat"/>
        </dgm:layoutNode>
      </dgm:forEach>
      <dgm:forEach name="Name39" axis="ch" ptType="node" st="4" cnt="1">
        <dgm:layoutNode name="text_4" styleLbl="node1">
          <dgm:varLst>
            <dgm:bulletEnabled val="1"/>
          </dgm:varLst>
          <dgm:choose name="Name40">
            <dgm:if name="Name41" func="var" arg="dir" op="equ" val="norm">
              <dgm:alg type="tx">
                <dgm:param type="parTxLTRAlign" val="l"/>
                <dgm:param type="shpTxLTRAlignCh" val="l"/>
                <dgm:param type="parTxRTLAlign" val="l"/>
                <dgm:param type="shpTxRTLAlignCh" val="l"/>
              </dgm:alg>
            </dgm:if>
            <dgm:else name="Name4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4">
          <dgm:alg type="sp"/>
          <dgm:shape xmlns:r="http://schemas.openxmlformats.org/officeDocument/2006/relationships" r:blip="">
            <dgm:adjLst/>
          </dgm:shape>
          <dgm:presOf/>
          <dgm:constrLst/>
          <dgm:forEach name="Name43" ref="accentRepeat"/>
        </dgm:layoutNode>
      </dgm:forEach>
      <dgm:forEach name="Name44" axis="ch" ptType="node" st="5" cnt="1">
        <dgm:layoutNode name="text_5" styleLbl="node1">
          <dgm:varLst>
            <dgm:bulletEnabled val="1"/>
          </dgm:varLst>
          <dgm:choose name="Name45">
            <dgm:if name="Name46" func="var" arg="dir" op="equ" val="norm">
              <dgm:alg type="tx">
                <dgm:param type="parTxLTRAlign" val="l"/>
                <dgm:param type="shpTxLTRAlignCh" val="l"/>
                <dgm:param type="parTxRTLAlign" val="l"/>
                <dgm:param type="shpTxRTLAlignCh" val="l"/>
              </dgm:alg>
            </dgm:if>
            <dgm:else name="Name4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5">
          <dgm:alg type="sp"/>
          <dgm:shape xmlns:r="http://schemas.openxmlformats.org/officeDocument/2006/relationships" r:blip="">
            <dgm:adjLst/>
          </dgm:shape>
          <dgm:presOf/>
          <dgm:constrLst/>
          <dgm:forEach name="Name48" ref="accentRepeat"/>
        </dgm:layoutNode>
      </dgm:forEach>
      <dgm:forEach name="Name49" axis="ch" ptType="node" st="6" cnt="1">
        <dgm:layoutNode name="text_6" styleLbl="node1">
          <dgm:varLst>
            <dgm:bulletEnabled val="1"/>
          </dgm:varLst>
          <dgm:choose name="Name50">
            <dgm:if name="Name51" func="var" arg="dir" op="equ" val="norm">
              <dgm:alg type="tx">
                <dgm:param type="parTxLTRAlign" val="l"/>
                <dgm:param type="shpTxLTRAlignCh" val="l"/>
                <dgm:param type="parTxRTLAlign" val="l"/>
                <dgm:param type="shpTxRTLAlignCh" val="l"/>
              </dgm:alg>
            </dgm:if>
            <dgm:else name="Name52">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6">
          <dgm:alg type="sp"/>
          <dgm:shape xmlns:r="http://schemas.openxmlformats.org/officeDocument/2006/relationships" r:blip="">
            <dgm:adjLst/>
          </dgm:shape>
          <dgm:presOf/>
          <dgm:constrLst/>
          <dgm:forEach name="Name53" ref="accentRepeat"/>
        </dgm:layoutNode>
      </dgm:forEach>
      <dgm:forEach name="Name54" axis="ch" ptType="node" st="7" cnt="1">
        <dgm:layoutNode name="text_7" styleLbl="node1">
          <dgm:varLst>
            <dgm:bulletEnabled val="1"/>
          </dgm:varLst>
          <dgm:choose name="Name55">
            <dgm:if name="Name56" func="var" arg="dir" op="equ" val="norm">
              <dgm:alg type="tx">
                <dgm:param type="parTxLTRAlign" val="l"/>
                <dgm:param type="shpTxLTRAlignCh" val="l"/>
                <dgm:param type="parTxRTLAlign" val="l"/>
                <dgm:param type="shpTxRTLAlignCh" val="l"/>
              </dgm:alg>
            </dgm:if>
            <dgm:else name="Name57">
              <dgm:alg type="tx">
                <dgm:param type="parTxLTRAlign" val="r"/>
                <dgm:param type="shpTxLTRAlignCh" val="r"/>
                <dgm:param type="parTxRTLAlign" val="r"/>
                <dgm:param type="shpTxRTLAlignCh" val="r"/>
              </dgm:alg>
            </dgm:else>
          </dgm:choose>
          <dgm:shape xmlns:r="http://schemas.openxmlformats.org/officeDocument/2006/relationships" type="rect" r:blip="">
            <dgm:adjLst/>
          </dgm:shape>
          <dgm:presOf axis="desOrSelf" ptType="node"/>
          <dgm:constrLst>
            <dgm:constr type="primFontSz" val="65"/>
            <dgm:constr type="lMarg" refType="primFontSz" fact="0.2"/>
            <dgm:constr type="rMarg" refType="primFontSz" fact="0.2"/>
            <dgm:constr type="tMarg" refType="primFontSz" fact="0.2"/>
            <dgm:constr type="bMarg" refType="primFontSz" fact="0.2"/>
          </dgm:constrLst>
          <dgm:ruleLst>
            <dgm:rule type="primFontSz" val="5" fact="NaN" max="NaN"/>
          </dgm:ruleLst>
        </dgm:layoutNode>
        <dgm:layoutNode name="accent_7">
          <dgm:alg type="sp"/>
          <dgm:shape xmlns:r="http://schemas.openxmlformats.org/officeDocument/2006/relationships" r:blip="">
            <dgm:adjLst/>
          </dgm:shape>
          <dgm:presOf/>
          <dgm:constrLst/>
          <dgm:forEach name="Name58" ref="accentRepeat"/>
        </dgm:layoutNode>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9307562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La NSCA est une boîte à outils complète à trois niveaux conçue pour évaluer les capacités et la performance des chaînes </a:t>
            </a:r>
            <a:r>
              <a:rPr lang="fr-FR" b="0" i="0" u="none" baseline="0" dirty="0" smtClean="0"/>
              <a:t>d’approvisionnement </a:t>
            </a:r>
            <a:r>
              <a:rPr lang="fr-FR" b="0" i="0" u="none" baseline="0" dirty="0"/>
              <a:t>sanitaire nationales dans les pays en développement.</a:t>
            </a:r>
            <a:r>
              <a:rPr lang="fr-FR" b="0" i="0" u="none" baseline="0" dirty="0">
                <a:solidFill>
                  <a:srgbClr val="FF0000"/>
                </a:solidFill>
              </a:rPr>
              <a:t> </a:t>
            </a:r>
            <a:r>
              <a:rPr lang="fr-FR" b="0" i="0" u="none" baseline="0" dirty="0"/>
              <a:t>. Nous avons déjà évoqué le processus de cartographie de la chaîne </a:t>
            </a:r>
            <a:r>
              <a:rPr lang="fr-FR" b="0" i="0" u="none" baseline="0" dirty="0" smtClean="0"/>
              <a:t>d’approvisionnement </a:t>
            </a:r>
            <a:r>
              <a:rPr lang="fr-FR" b="0" i="0" u="none" baseline="0" dirty="0"/>
              <a:t>et allons maintenant nous intéresser au modèle CMM et aux KPI. Nous avons voulu intégrer à la boîte à outils de la NSCA un seul et même processus de collecte des données pour le modèle CMM et les KPI. Nous avons également voulu que la collecte des données électroniques se fasse à </a:t>
            </a:r>
            <a:r>
              <a:rPr lang="fr-FR" b="0" i="0" u="none" baseline="0" dirty="0" smtClean="0"/>
              <a:t>l’aide </a:t>
            </a:r>
            <a:r>
              <a:rPr lang="fr-FR" b="0" i="0" u="none" baseline="0" dirty="0"/>
              <a:t>de tablettes (réalisée actuellement avec </a:t>
            </a:r>
            <a:r>
              <a:rPr lang="fr-FR" b="0" i="0" u="none" baseline="0" dirty="0" err="1"/>
              <a:t>SurveyCTO</a:t>
            </a:r>
            <a:r>
              <a:rPr lang="fr-FR" b="0" i="0" u="none" baseline="0" dirty="0"/>
              <a:t>). Enfin, notre objectif est </a:t>
            </a:r>
            <a:r>
              <a:rPr lang="fr-FR" b="0" i="0" u="none" baseline="0" dirty="0" smtClean="0"/>
              <a:t>d’obtenir </a:t>
            </a:r>
            <a:r>
              <a:rPr lang="fr-FR" b="0" i="0" u="none" baseline="0" dirty="0"/>
              <a:t>un score pour chaque domaine fonctionnel et chaque niveau de la chaîne </a:t>
            </a:r>
            <a:r>
              <a:rPr lang="fr-FR" b="0" i="0" u="none" baseline="0" dirty="0" smtClean="0"/>
              <a:t>d’approvisionnement</a:t>
            </a:r>
            <a:r>
              <a:rPr lang="fr-FR" b="0" i="0" u="none" baseline="0" dirty="0"/>
              <a:t>.</a:t>
            </a:r>
            <a:endParaRPr lang="fr-FR" dirty="0"/>
          </a:p>
          <a:p>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2</a:t>
            </a:fld>
            <a:endParaRPr lang="fr-FR" dirty="0"/>
          </a:p>
        </p:txBody>
      </p:sp>
    </p:spTree>
    <p:extLst>
      <p:ext uri="{BB962C8B-B14F-4D97-AF65-F5344CB8AC3E}">
        <p14:creationId xmlns:p14="http://schemas.microsoft.com/office/powerpoint/2010/main" val="311149790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pPr algn="l" rtl="0"/>
            <a:r>
              <a:rPr lang="fr-FR" b="0" i="0" u="none" baseline="0" dirty="0"/>
              <a:t>Utiliser cette diapositive pour montrer les niveaux de la chaîne </a:t>
            </a:r>
            <a:r>
              <a:rPr lang="fr-FR" b="0" i="0" u="none" baseline="0" dirty="0" smtClean="0"/>
              <a:t>d’approvisionnement </a:t>
            </a:r>
            <a:r>
              <a:rPr lang="fr-FR" b="0" i="0" u="none" baseline="0" dirty="0"/>
              <a:t>faisant </a:t>
            </a:r>
            <a:r>
              <a:rPr lang="fr-FR" b="0" i="0" u="none" baseline="0" dirty="0" smtClean="0"/>
              <a:t>l’objet d’une </a:t>
            </a:r>
            <a:r>
              <a:rPr lang="fr-FR" b="0" i="0" u="none" baseline="0" dirty="0"/>
              <a:t>évaluation. Les niveaux exacts varieront selon les pays et </a:t>
            </a:r>
            <a:r>
              <a:rPr lang="fr-FR" b="0" i="0" u="none" baseline="0" dirty="0" smtClean="0"/>
              <a:t>l’échantillon </a:t>
            </a:r>
            <a:r>
              <a:rPr lang="fr-FR" b="0" i="0" u="none" baseline="0" dirty="0"/>
              <a:t>dépendra des niveaux à inclure.</a:t>
            </a:r>
          </a:p>
          <a:p>
            <a:pPr algn="l" rtl="0"/>
            <a:r>
              <a:rPr lang="fr-FR" b="0" i="0" u="none" baseline="0" dirty="0"/>
              <a:t>Si le pays dispose </a:t>
            </a:r>
            <a:r>
              <a:rPr lang="fr-FR" b="0" i="0" u="none" baseline="0" dirty="0" smtClean="0"/>
              <a:t>d’une </a:t>
            </a:r>
            <a:r>
              <a:rPr lang="fr-FR" b="0" i="0" u="none" baseline="0" dirty="0"/>
              <a:t>chaîne </a:t>
            </a:r>
            <a:r>
              <a:rPr lang="fr-FR" b="0" i="0" u="none" baseline="0" dirty="0" smtClean="0"/>
              <a:t>d’approvisionnement </a:t>
            </a:r>
            <a:r>
              <a:rPr lang="fr-FR" b="0" i="0" u="none" baseline="0" dirty="0"/>
              <a:t>parallèle, les installations dépendant du système public et du système parallèle devront être incluses à chaque niveau si pertinent. Tenir compte des différentes unités au niveau central avec lesquelles vous devrez vous entretenir et qui peuvent être distinctes du ministère de la Santé, comme </a:t>
            </a:r>
            <a:r>
              <a:rPr lang="fr-FR" b="0" i="0" u="none" baseline="0" dirty="0" smtClean="0"/>
              <a:t>l’autorité </a:t>
            </a:r>
            <a:r>
              <a:rPr lang="fr-FR" b="0" i="0" u="none" baseline="0" dirty="0"/>
              <a:t>de réglementation pharmaceutique.</a:t>
            </a:r>
            <a:endParaRPr lang="fr-FR" altLang="en-US" dirty="0"/>
          </a:p>
          <a:p>
            <a:endParaRPr lang="fr-FR" altLang="en-US" dirty="0"/>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ECBB2B00-5F9B-4A01-A947-4575FDEB20CD}" type="slidenum">
              <a:rPr sz="1200">
                <a:latin typeface="Times" panose="02020603050405020304" pitchFamily="18" charset="0"/>
              </a:rPr>
              <a:pPr/>
              <a:t>3</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59475378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Un exemple des niveaux en Zambie. Nous avons évalué la chaîne </a:t>
            </a:r>
            <a:r>
              <a:rPr lang="fr-FR" b="0" i="0" u="none" baseline="0" dirty="0" smtClean="0"/>
              <a:t>d’approvisionnement </a:t>
            </a:r>
            <a:r>
              <a:rPr lang="fr-FR" b="0" i="0" u="none" baseline="0" dirty="0"/>
              <a:t>parallèle gérée par </a:t>
            </a:r>
            <a:r>
              <a:rPr lang="fr-FR" b="0" i="0" u="none" baseline="0" dirty="0" err="1"/>
              <a:t>Churches</a:t>
            </a:r>
            <a:r>
              <a:rPr lang="fr-FR" b="0" i="0" u="none" baseline="0" dirty="0"/>
              <a:t> </a:t>
            </a:r>
            <a:r>
              <a:rPr lang="fr-FR" b="0" i="0" u="none" baseline="0" dirty="0" err="1"/>
              <a:t>Health</a:t>
            </a:r>
            <a:r>
              <a:rPr lang="fr-FR" b="0" i="0" u="none" baseline="0" dirty="0"/>
              <a:t> Association of </a:t>
            </a:r>
            <a:r>
              <a:rPr lang="fr-FR" b="0" i="0" u="none" baseline="0" dirty="0" err="1"/>
              <a:t>Zambia</a:t>
            </a:r>
            <a:r>
              <a:rPr lang="fr-FR" b="0" i="0" u="none" baseline="0" dirty="0"/>
              <a:t> (CHAZ) aux niveaux central, intermédiaire et périphérique. Les flèches jaunes indiquent les sites où des évaluations ont eu lieu en Zambie.</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4</a:t>
            </a:fld>
            <a:endParaRPr lang="fr-FR" dirty="0"/>
          </a:p>
        </p:txBody>
      </p:sp>
    </p:spTree>
    <p:extLst>
      <p:ext uri="{BB962C8B-B14F-4D97-AF65-F5344CB8AC3E}">
        <p14:creationId xmlns:p14="http://schemas.microsoft.com/office/powerpoint/2010/main" val="175094568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p:cNvSpPr>
            <a:spLocks noGrp="1" noRot="1" noChangeAspect="1" noTextEdit="1"/>
          </p:cNvSpPr>
          <p:nvPr>
            <p:ph type="sldImg"/>
          </p:nvPr>
        </p:nvSpPr>
        <p:spPr>
          <a:ln/>
        </p:spPr>
      </p:sp>
      <p:sp>
        <p:nvSpPr>
          <p:cNvPr id="34819" name="Notes Placeholder 2"/>
          <p:cNvSpPr>
            <a:spLocks noGrp="1"/>
          </p:cNvSpPr>
          <p:nvPr>
            <p:ph type="body" idx="1"/>
          </p:nvPr>
        </p:nvSpPr>
        <p:spPr>
          <a:noFill/>
        </p:spPr>
        <p:txBody>
          <a:bodyPr/>
          <a:lstStyle/>
          <a:p>
            <a:pPr algn="l" rtl="0"/>
            <a:r>
              <a:rPr lang="fr-FR" b="0" i="0" u="none" baseline="0" dirty="0"/>
              <a:t>Cette diapositive présente les modules fonctionnels de </a:t>
            </a:r>
            <a:r>
              <a:rPr lang="fr-FR" b="0" i="0" u="none" baseline="0" dirty="0" smtClean="0"/>
              <a:t>l’outil</a:t>
            </a:r>
            <a:r>
              <a:rPr lang="fr-FR" b="0" i="0" u="none" baseline="0" dirty="0"/>
              <a:t>. </a:t>
            </a:r>
            <a:endParaRPr lang="fr-FR" altLang="en-US" dirty="0"/>
          </a:p>
          <a:p>
            <a:endParaRPr lang="fr-FR" altLang="en-US" dirty="0"/>
          </a:p>
          <a:p>
            <a:pPr algn="l" rtl="0"/>
            <a:r>
              <a:rPr lang="fr-FR" b="0" i="0" u="none" baseline="0" dirty="0"/>
              <a:t>Étendue des modules — point de vue et attentes (c.-à-d. certains modules, notamment au niveau central (p. ex., planification et gestion stratégiques), autres pour la majorité des niveaux (p. ex., RH, SIGL)). Voir diapositive suivante.</a:t>
            </a:r>
            <a:endParaRPr lang="fr-FR" altLang="en-US" dirty="0"/>
          </a:p>
          <a:p>
            <a:pPr algn="l" rtl="0"/>
            <a:r>
              <a:rPr lang="fr-FR" b="0" i="0" u="none" baseline="0" dirty="0"/>
              <a:t>Les modules ici présentés sont tels </a:t>
            </a:r>
            <a:r>
              <a:rPr lang="fr-FR" b="0" i="0" u="none" baseline="0" dirty="0" smtClean="0"/>
              <a:t>qu’ils </a:t>
            </a:r>
            <a:r>
              <a:rPr lang="fr-FR" b="0" i="0" u="none" baseline="0" dirty="0"/>
              <a:t>apparaissent dans </a:t>
            </a:r>
            <a:r>
              <a:rPr lang="fr-FR" b="0" i="0" u="none" baseline="0" dirty="0" smtClean="0"/>
              <a:t>l’outil</a:t>
            </a:r>
            <a:r>
              <a:rPr lang="fr-FR" b="0" i="0" u="none" baseline="0" dirty="0"/>
              <a:t>.</a:t>
            </a:r>
          </a:p>
        </p:txBody>
      </p:sp>
      <p:sp>
        <p:nvSpPr>
          <p:cNvPr id="34820"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ECBB2B00-5F9B-4A01-A947-4575FDEB20CD}" type="slidenum">
              <a:rPr sz="1200">
                <a:latin typeface="Times" panose="02020603050405020304" pitchFamily="18" charset="0"/>
              </a:rPr>
              <a:pPr/>
              <a:t>5</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382814885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pertinence des différents modules fonctionnels varie selon les niveaux de la chaîne </a:t>
            </a:r>
            <a:r>
              <a:rPr lang="fr-FR" b="0" i="0" u="none" baseline="0" dirty="0" smtClean="0"/>
              <a:t>d’approvisionnement</a:t>
            </a:r>
            <a:r>
              <a:rPr lang="fr-FR" b="0" i="0" u="none" baseline="0" dirty="0"/>
              <a:t>. Les questions peuvent varier selon les niveaux. Par exemple, concernant </a:t>
            </a:r>
            <a:r>
              <a:rPr lang="fr-FR" b="0" i="0" u="none" baseline="0" dirty="0" smtClean="0"/>
              <a:t>l’entreposage</a:t>
            </a:r>
            <a:r>
              <a:rPr lang="fr-FR" b="0" i="0" u="none" baseline="0" dirty="0"/>
              <a:t>, la question des politiques doit être abordée au niveau du ministère de la Santé. Aux autres niveaux, les questions doivent porter sur les conditions réelles dans les entrepôts. Les questions relatives à </a:t>
            </a:r>
            <a:r>
              <a:rPr lang="fr-FR" b="0" i="0" u="none" baseline="0" dirty="0" smtClean="0"/>
              <a:t>l’approvisionnement </a:t>
            </a:r>
            <a:r>
              <a:rPr lang="fr-FR" b="0" i="0" u="none" baseline="0" dirty="0"/>
              <a:t>ne sont posées aux RH que si le service </a:t>
            </a:r>
            <a:r>
              <a:rPr lang="fr-FR" b="0" i="0" u="none" baseline="0" dirty="0" smtClean="0"/>
              <a:t>s’occupe </a:t>
            </a:r>
            <a:r>
              <a:rPr lang="fr-FR" b="0" i="0" u="none" baseline="0" dirty="0"/>
              <a:t>de </a:t>
            </a:r>
            <a:r>
              <a:rPr lang="fr-FR" b="0" i="0" u="none" baseline="0" dirty="0" smtClean="0"/>
              <a:t>l’approvisionnement</a:t>
            </a:r>
            <a:r>
              <a:rPr lang="fr-FR" b="0" i="0" u="none" baseline="0" dirty="0"/>
              <a:t>. Les scores de maturité sont différents selon les niveaux. Par exemple, on </a:t>
            </a:r>
            <a:r>
              <a:rPr lang="fr-FR" b="0" i="0" u="none" baseline="0" dirty="0" smtClean="0"/>
              <a:t>s’attend </a:t>
            </a:r>
            <a:r>
              <a:rPr lang="fr-FR" b="0" i="0" u="none" baseline="0" dirty="0"/>
              <a:t>à plus au niveau central </a:t>
            </a:r>
            <a:r>
              <a:rPr lang="fr-FR" b="0" i="0" u="none" baseline="0" dirty="0" smtClean="0"/>
              <a:t>qu’au </a:t>
            </a:r>
            <a:r>
              <a:rPr lang="fr-FR" b="0" i="0" u="none" baseline="0" dirty="0"/>
              <a:t>niveau périphérique. Au niveau central, le processus devrait être informatisé, mais il peut être sur support papier au niveau périphérique. Par conséquent, </a:t>
            </a:r>
            <a:r>
              <a:rPr lang="fr-FR" b="0" i="0" u="none" baseline="0" dirty="0" smtClean="0"/>
              <a:t>l’utilisation d’un </a:t>
            </a:r>
            <a:r>
              <a:rPr lang="fr-FR" b="0" i="0" u="none" baseline="0" dirty="0"/>
              <a:t>système électronique peut être considérée comme allant de soi/de base au niveau central, mais comme avancée au niveau périphérique.</a:t>
            </a:r>
          </a:p>
          <a:p>
            <a:endParaRPr lang="fr-FR" baseline="0" dirty="0"/>
          </a:p>
          <a:p>
            <a:pPr algn="l" rtl="0"/>
            <a:r>
              <a:rPr lang="fr-FR" b="0" i="0" u="none" baseline="0" dirty="0"/>
              <a:t>Par niveau :</a:t>
            </a:r>
          </a:p>
          <a:p>
            <a:pPr algn="l" rtl="0"/>
            <a:r>
              <a:rPr lang="fr-FR" b="0" i="0" u="none" baseline="0" dirty="0"/>
              <a:t>- Différents modules</a:t>
            </a:r>
          </a:p>
          <a:p>
            <a:pPr algn="l" rtl="0"/>
            <a:r>
              <a:rPr lang="fr-FR" b="0" i="0" u="none" baseline="0" dirty="0"/>
              <a:t>- Questions différentes selon les modules</a:t>
            </a:r>
          </a:p>
          <a:p>
            <a:pPr algn="l" rtl="0"/>
            <a:r>
              <a:rPr lang="fr-FR" b="0" i="0" u="none" baseline="0" dirty="0"/>
              <a:t>- Différente notation de la maturité</a:t>
            </a:r>
          </a:p>
        </p:txBody>
      </p:sp>
      <p:sp>
        <p:nvSpPr>
          <p:cNvPr id="4" name="Slide Number Placeholder 3"/>
          <p:cNvSpPr>
            <a:spLocks noGrp="1"/>
          </p:cNvSpPr>
          <p:nvPr>
            <p:ph type="sldNum" sz="quarter" idx="10"/>
          </p:nvPr>
        </p:nvSpPr>
        <p:spPr/>
        <p:txBody>
          <a:bodyPr/>
          <a:lstStyle/>
          <a:p>
            <a:pPr algn="l" rtl="0"/>
            <a:fld id="{09446B8C-B910-BF49-A73D-C45B5A537964}" type="slidenum">
              <a:rPr/>
              <a:t>6</a:t>
            </a:fld>
            <a:endParaRPr lang="fr-FR" dirty="0"/>
          </a:p>
        </p:txBody>
      </p:sp>
    </p:spTree>
    <p:extLst>
      <p:ext uri="{BB962C8B-B14F-4D97-AF65-F5344CB8AC3E}">
        <p14:creationId xmlns:p14="http://schemas.microsoft.com/office/powerpoint/2010/main" val="150924017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510EBAB-9E8C-46DD-8B3B-6D1B91099EA0}"/>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1064B2-9B5F-458D-9081-C45EED752AB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06C8DFA-681F-4176-A366-13E7559D20F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9F4F6D6-4804-464E-8C56-6D0C0FFDDD5E}"/>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85BB55BE-68BD-418A-8D14-23B5EED91FF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4728968-245F-4029-8817-12DA8A939315}"/>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0491CFC-D33C-45DF-9342-5A5026E3A363}"/>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8" name="Footer Placeholder 7">
            <a:extLst>
              <a:ext uri="{FF2B5EF4-FFF2-40B4-BE49-F238E27FC236}">
                <a16:creationId xmlns:a16="http://schemas.microsoft.com/office/drawing/2014/main" xmlns=""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2E61D3EB-04BD-427D-BE31-A6DDF7B82B7B}"/>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4" name="Footer Placeholder 3">
            <a:extLst>
              <a:ext uri="{FF2B5EF4-FFF2-40B4-BE49-F238E27FC236}">
                <a16:creationId xmlns:a16="http://schemas.microsoft.com/office/drawing/2014/main" xmlns=""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F96F803-2E97-497E-A31B-F95E7F8BC142}"/>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3" name="Footer Placeholder 2">
            <a:extLst>
              <a:ext uri="{FF2B5EF4-FFF2-40B4-BE49-F238E27FC236}">
                <a16:creationId xmlns:a16="http://schemas.microsoft.com/office/drawing/2014/main" xmlns=""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37D03BF-E99B-4ED1-BCF7-5C693AF6CA3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453B291-01C8-43E5-8EBE-62E2FB9DF7CF}"/>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microsoft.com/office/2007/relationships/diagramDrawing" Target="../diagrams/drawing1.xml"/><Relationship Id="rId3" Type="http://schemas.openxmlformats.org/officeDocument/2006/relationships/notesSlide" Target="../notesSlides/notesSlide2.xml"/><Relationship Id="rId7" Type="http://schemas.openxmlformats.org/officeDocument/2006/relationships/diagramColors" Target="../diagrams/colors1.xml"/><Relationship Id="rId2" Type="http://schemas.openxmlformats.org/officeDocument/2006/relationships/slideLayout" Target="../slideLayouts/slideLayout4.xml"/><Relationship Id="rId1" Type="http://schemas.openxmlformats.org/officeDocument/2006/relationships/tags" Target="../tags/tag2.xml"/><Relationship Id="rId6" Type="http://schemas.openxmlformats.org/officeDocument/2006/relationships/diagramQuickStyle" Target="../diagrams/quickStyle1.xml"/><Relationship Id="rId5" Type="http://schemas.openxmlformats.org/officeDocument/2006/relationships/diagramLayout" Target="../diagrams/layout1.xml"/><Relationship Id="rId4" Type="http://schemas.openxmlformats.org/officeDocument/2006/relationships/diagramData" Target="../diagrams/data1.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marL="1211263" indent="-1211263"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Fonctions et structure</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600803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a:t>
            </a:r>
            <a:r>
              <a:rPr lang="fr-FR" sz="1600" b="1" i="0" u="none" baseline="0" dirty="0" smtClean="0">
                <a:solidFill>
                  <a:prstClr val="white"/>
                </a:solidFill>
                <a:latin typeface="Calibri Light" panose="020F0302020204030204"/>
              </a:rPr>
              <a:t>d’approvisionnement </a:t>
            </a:r>
            <a:r>
              <a:rPr lang="fr-FR" sz="1600" b="1" i="0" u="none" baseline="0" dirty="0">
                <a:solidFill>
                  <a:prstClr val="white"/>
                </a:solidFill>
                <a:latin typeface="Calibri Light" panose="020F0302020204030204"/>
              </a:rPr>
              <a:t>de la santé mondiale - Ordre </a:t>
            </a:r>
            <a:r>
              <a:rPr lang="fr-FR" sz="1600" b="1" i="0" u="none" baseline="0" dirty="0" smtClean="0">
                <a:solidFill>
                  <a:prstClr val="white"/>
                </a:solidFill>
                <a:latin typeface="Calibri Light" panose="020F0302020204030204"/>
              </a:rPr>
              <a:t>d’exécution </a:t>
            </a:r>
            <a:r>
              <a:rPr lang="fr-FR" sz="1600" b="1" i="0" u="none" baseline="0" dirty="0">
                <a:solidFill>
                  <a:prstClr val="white"/>
                </a:solidFill>
                <a:latin typeface="Calibri Light" panose="020F0302020204030204"/>
              </a:rPr>
              <a:t>de </a:t>
            </a:r>
            <a:r>
              <a:rPr lang="fr-FR" sz="1600" b="1" i="0" u="none" baseline="0" dirty="0" smtClean="0">
                <a:solidFill>
                  <a:prstClr val="white"/>
                </a:solidFill>
                <a:latin typeface="Calibri Light" panose="020F0302020204030204"/>
              </a:rPr>
              <a:t>l’assistance </a:t>
            </a:r>
            <a:r>
              <a:rPr lang="fr-FR" sz="1600" b="1" i="0" u="none" baseline="0" dirty="0">
                <a:solidFill>
                  <a:prstClr val="white"/>
                </a:solidFill>
                <a:latin typeface="Calibri Light" panose="020F0302020204030204"/>
              </a:rPr>
              <a:t>technique, évaluation nationale de la chaîne </a:t>
            </a:r>
            <a:r>
              <a:rPr lang="fr-FR" sz="1600" b="1" i="0" u="none" baseline="0" dirty="0" smtClean="0">
                <a:solidFill>
                  <a:prstClr val="white"/>
                </a:solidFill>
                <a:latin typeface="Calibri Light" panose="020F0302020204030204"/>
              </a:rPr>
              <a:t>d’approvisionnement </a:t>
            </a:r>
            <a:endParaRPr lang="fr-FR" sz="1600" b="1" i="0" u="none" baseline="0" dirty="0">
              <a:solidFill>
                <a:prstClr val="white"/>
              </a:solidFill>
              <a:latin typeface="Calibri Light" panose="020F0302020204030204"/>
            </a:endParaRPr>
          </a:p>
        </p:txBody>
      </p:sp>
    </p:spTree>
    <p:extLst>
      <p:ext uri="{BB962C8B-B14F-4D97-AF65-F5344CB8AC3E}">
        <p14:creationId xmlns:p14="http://schemas.microsoft.com/office/powerpoint/2010/main" val="342865866"/>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15"/>
          <p:cNvSpPr txBox="1">
            <a:spLocks noChangeArrowheads="1"/>
          </p:cNvSpPr>
          <p:nvPr/>
        </p:nvSpPr>
        <p:spPr bwMode="auto">
          <a:xfrm>
            <a:off x="1832298" y="247651"/>
            <a:ext cx="8618183" cy="762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eaLnBrk="1" hangingPunct="1">
              <a:spcBef>
                <a:spcPct val="0"/>
              </a:spcBef>
              <a:buFontTx/>
              <a:buNone/>
            </a:pPr>
            <a:r>
              <a:rPr lang="fr-FR" sz="3600" b="1" i="0" u="none" baseline="0">
                <a:solidFill>
                  <a:srgbClr val="C00000"/>
                </a:solidFill>
                <a:latin typeface="Gill Sans MT" panose="020B0502020104020203" pitchFamily="34" charset="0"/>
              </a:rPr>
              <a:t>Une structure en trois parties</a:t>
            </a:r>
          </a:p>
        </p:txBody>
      </p:sp>
      <p:sp>
        <p:nvSpPr>
          <p:cNvPr id="5" name="Content Placeholder 2"/>
          <p:cNvSpPr>
            <a:spLocks noGrp="1"/>
          </p:cNvSpPr>
          <p:nvPr>
            <p:ph sz="half" idx="1"/>
          </p:nvPr>
        </p:nvSpPr>
        <p:spPr>
          <a:xfrm>
            <a:off x="1832298" y="1082922"/>
            <a:ext cx="3673152" cy="5353050"/>
          </a:xfrm>
        </p:spPr>
        <p:txBody>
          <a:bodyPr>
            <a:normAutofit lnSpcReduction="10000"/>
          </a:bodyPr>
          <a:lstStyle/>
          <a:p>
            <a:pPr marL="0" indent="0" algn="ctr" rtl="0">
              <a:buNone/>
              <a:defRPr/>
            </a:pPr>
            <a:r>
              <a:rPr lang="fr-FR" b="1" i="0" u="none" baseline="0" dirty="0">
                <a:latin typeface="Gill Sans MT" panose="020B0502020104020203" pitchFamily="34" charset="0"/>
              </a:rPr>
              <a:t>Caractéristiques</a:t>
            </a:r>
          </a:p>
          <a:p>
            <a:pPr algn="l" rtl="0">
              <a:buFont typeface="Wingdings" panose="05000000000000000000" pitchFamily="2" charset="2"/>
              <a:buChar char="ü"/>
              <a:defRPr/>
            </a:pPr>
            <a:r>
              <a:rPr lang="fr-FR" b="0" i="0" u="none" baseline="0" dirty="0">
                <a:latin typeface="Gill Sans MT" panose="020B0502020104020203" pitchFamily="34" charset="0"/>
              </a:rPr>
              <a:t>Un seul processus de collecte des données</a:t>
            </a:r>
          </a:p>
          <a:p>
            <a:pPr marL="0" indent="0" algn="l" rtl="0">
              <a:buNone/>
              <a:defRPr/>
            </a:pPr>
            <a:endParaRPr lang="fr-FR" dirty="0">
              <a:latin typeface="Gill Sans MT" panose="020B0502020104020203" pitchFamily="34" charset="0"/>
            </a:endParaRPr>
          </a:p>
          <a:p>
            <a:pPr algn="l" rtl="0">
              <a:buFont typeface="Wingdings" panose="05000000000000000000" pitchFamily="2" charset="2"/>
              <a:buChar char="ü"/>
              <a:defRPr/>
            </a:pPr>
            <a:r>
              <a:rPr lang="fr-FR" b="0" i="0" u="none" baseline="0" dirty="0">
                <a:latin typeface="Gill Sans MT" panose="020B0502020104020203" pitchFamily="34" charset="0"/>
              </a:rPr>
              <a:t>Collecte des données électroniques à </a:t>
            </a:r>
            <a:r>
              <a:rPr lang="fr-FR" b="0" i="0" u="none" baseline="0" dirty="0" smtClean="0">
                <a:latin typeface="Gill Sans MT" panose="020B0502020104020203" pitchFamily="34" charset="0"/>
              </a:rPr>
              <a:t>l’aide </a:t>
            </a:r>
            <a:r>
              <a:rPr lang="fr-FR" b="0" i="0" u="none" baseline="0" dirty="0">
                <a:latin typeface="Gill Sans MT" panose="020B0502020104020203" pitchFamily="34" charset="0"/>
              </a:rPr>
              <a:t>de tablettes </a:t>
            </a:r>
          </a:p>
          <a:p>
            <a:pPr marL="0" indent="0" algn="l" rtl="0">
              <a:buNone/>
              <a:defRPr/>
            </a:pPr>
            <a:endParaRPr lang="fr-FR" dirty="0">
              <a:latin typeface="Gill Sans MT" panose="020B0502020104020203" pitchFamily="34" charset="0"/>
            </a:endParaRPr>
          </a:p>
          <a:p>
            <a:pPr algn="l" rtl="0">
              <a:buFont typeface="Wingdings" panose="05000000000000000000" pitchFamily="2" charset="2"/>
              <a:buChar char="ü"/>
              <a:defRPr/>
            </a:pPr>
            <a:r>
              <a:rPr lang="fr-FR" b="0" i="0" u="none" baseline="0" dirty="0">
                <a:latin typeface="Gill Sans MT" panose="020B0502020104020203" pitchFamily="34" charset="0"/>
              </a:rPr>
              <a:t>Notes quantitatives attribuées à divers domaines de la chaîne </a:t>
            </a:r>
            <a:r>
              <a:rPr lang="fr-FR" b="0" i="0" u="none" baseline="0" dirty="0" smtClean="0">
                <a:latin typeface="Gill Sans MT" panose="020B0502020104020203" pitchFamily="34" charset="0"/>
              </a:rPr>
              <a:t>d’approvisionnement </a:t>
            </a:r>
            <a:r>
              <a:rPr lang="fr-FR" b="0" i="0" u="none" baseline="0" dirty="0">
                <a:latin typeface="Gill Sans MT" panose="020B0502020104020203" pitchFamily="34" charset="0"/>
              </a:rPr>
              <a:t>et à chaque niveau </a:t>
            </a:r>
          </a:p>
        </p:txBody>
      </p:sp>
      <p:graphicFrame>
        <p:nvGraphicFramePr>
          <p:cNvPr id="7" name="Diagram 6"/>
          <p:cNvGraphicFramePr/>
          <p:nvPr>
            <p:extLst>
              <p:ext uri="{D42A27DB-BD31-4B8C-83A1-F6EECF244321}">
                <p14:modId xmlns:p14="http://schemas.microsoft.com/office/powerpoint/2010/main" val="511617997"/>
              </p:ext>
            </p:extLst>
          </p:nvPr>
        </p:nvGraphicFramePr>
        <p:xfrm>
          <a:off x="5363743" y="1112226"/>
          <a:ext cx="5710658" cy="5464433"/>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
        <p:nvSpPr>
          <p:cNvPr id="2" name="Slide Number Placeholder 1"/>
          <p:cNvSpPr>
            <a:spLocks noGrp="1"/>
          </p:cNvSpPr>
          <p:nvPr>
            <p:ph type="sldNum" sz="quarter" idx="12"/>
          </p:nvPr>
        </p:nvSpPr>
        <p:spPr/>
        <p:txBody>
          <a:bodyPr/>
          <a:lstStyle/>
          <a:p>
            <a:pPr algn="r" rtl="0"/>
            <a:fld id="{44D8761C-1AF7-4CA7-90FE-F13239F65496}" type="slidenum">
              <a:rPr/>
              <a:pPr/>
              <a:t>2</a:t>
            </a:fld>
            <a:endParaRPr lang="fr-FR" altLang="en-US" dirty="0"/>
          </a:p>
        </p:txBody>
      </p:sp>
    </p:spTree>
    <p:custDataLst>
      <p:tags r:id="rId1"/>
    </p:custDataLst>
    <p:extLst>
      <p:ext uri="{BB962C8B-B14F-4D97-AF65-F5344CB8AC3E}">
        <p14:creationId xmlns:p14="http://schemas.microsoft.com/office/powerpoint/2010/main" val="4872576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72654" y="202118"/>
            <a:ext cx="11000509"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Niveaux de la chaîne </a:t>
            </a:r>
            <a:r>
              <a:rPr lang="fr-FR" sz="3200" b="1" i="0" u="none" baseline="0" dirty="0" smtClean="0">
                <a:solidFill>
                  <a:srgbClr val="C00000"/>
                </a:solidFill>
                <a:latin typeface="Gill Sans MT" panose="020B0502020104020203" pitchFamily="34" charset="0"/>
              </a:rPr>
              <a:t>d’approvisionnement</a:t>
            </a:r>
            <a:endParaRPr lang="fr-FR" sz="3200" b="1" strike="sngStrike" dirty="0">
              <a:solidFill>
                <a:srgbClr val="C00000"/>
              </a:solidFill>
              <a:latin typeface="Gill Sans MT" panose="020B0502020104020203" pitchFamily="34" charset="0"/>
            </a:endParaRPr>
          </a:p>
        </p:txBody>
      </p:sp>
      <p:sp>
        <p:nvSpPr>
          <p:cNvPr id="118" name="AutoShape 7"/>
          <p:cNvSpPr>
            <a:spLocks noChangeArrowheads="1"/>
          </p:cNvSpPr>
          <p:nvPr/>
        </p:nvSpPr>
        <p:spPr bwMode="gray">
          <a:xfrm>
            <a:off x="641838" y="1435104"/>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rtl="0">
              <a:lnSpc>
                <a:spcPct val="95000"/>
              </a:lnSpc>
              <a:spcAft>
                <a:spcPts val="800"/>
              </a:spcAft>
              <a:buClr>
                <a:srgbClr val="969696"/>
              </a:buClr>
              <a:defRPr/>
            </a:pPr>
            <a:r>
              <a:rPr lang="fr-FR" sz="1600" b="1" i="0" u="none" baseline="0">
                <a:solidFill>
                  <a:schemeClr val="bg1"/>
                </a:solidFill>
                <a:latin typeface="Gill Sans MT" panose="020B0502020104020203" pitchFamily="34" charset="0"/>
              </a:rPr>
              <a:t>Niveau central</a:t>
            </a:r>
            <a:endParaRPr lang="fr-FR" sz="1600" b="1" dirty="0">
              <a:solidFill>
                <a:schemeClr val="bg1"/>
              </a:solidFill>
              <a:latin typeface="Gill Sans MT" panose="020B0502020104020203" pitchFamily="34" charset="0"/>
              <a:cs typeface="Arial" charset="0"/>
            </a:endParaRPr>
          </a:p>
        </p:txBody>
      </p:sp>
      <p:sp>
        <p:nvSpPr>
          <p:cNvPr id="119" name="AutoShape 7"/>
          <p:cNvSpPr>
            <a:spLocks noChangeArrowheads="1"/>
          </p:cNvSpPr>
          <p:nvPr/>
        </p:nvSpPr>
        <p:spPr bwMode="gray">
          <a:xfrm>
            <a:off x="4763554" y="1435101"/>
            <a:ext cx="2786214" cy="1097087"/>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rtl="0">
              <a:lnSpc>
                <a:spcPct val="95000"/>
              </a:lnSpc>
              <a:spcAft>
                <a:spcPts val="800"/>
              </a:spcAft>
              <a:buClr>
                <a:srgbClr val="969696"/>
              </a:buClr>
              <a:defRPr/>
            </a:pPr>
            <a:r>
              <a:rPr lang="fr-FR" sz="1600" b="1" i="0" u="none" baseline="0">
                <a:solidFill>
                  <a:schemeClr val="bg1"/>
                </a:solidFill>
                <a:latin typeface="Gill Sans MT" panose="020B0502020104020203" pitchFamily="34" charset="0"/>
              </a:rPr>
              <a:t>Niveau intermédiaire</a:t>
            </a:r>
          </a:p>
          <a:p>
            <a:pPr algn="ctr" rtl="0">
              <a:lnSpc>
                <a:spcPct val="95000"/>
              </a:lnSpc>
              <a:spcAft>
                <a:spcPts val="800"/>
              </a:spcAft>
              <a:buClr>
                <a:srgbClr val="969696"/>
              </a:buClr>
              <a:defRPr/>
            </a:pPr>
            <a:r>
              <a:rPr lang="fr-FR" sz="1600" b="1" i="0" u="none" baseline="0">
                <a:solidFill>
                  <a:schemeClr val="bg1"/>
                </a:solidFill>
                <a:latin typeface="Gill Sans MT" panose="020B0502020104020203" pitchFamily="34" charset="0"/>
                <a:cs typeface="Arial" charset="0"/>
              </a:rPr>
              <a:t>(Région/District)</a:t>
            </a:r>
          </a:p>
        </p:txBody>
      </p:sp>
      <p:sp>
        <p:nvSpPr>
          <p:cNvPr id="120" name="AutoShape 7"/>
          <p:cNvSpPr>
            <a:spLocks noChangeArrowheads="1"/>
          </p:cNvSpPr>
          <p:nvPr/>
        </p:nvSpPr>
        <p:spPr bwMode="gray">
          <a:xfrm>
            <a:off x="8623446" y="1435101"/>
            <a:ext cx="2786214" cy="1097084"/>
          </a:xfrm>
          <a:prstGeom prst="homePlate">
            <a:avLst>
              <a:gd name="adj" fmla="val 17533"/>
            </a:avLst>
          </a:prstGeom>
          <a:solidFill>
            <a:srgbClr val="0067B9"/>
          </a:soli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rtl="0">
              <a:lnSpc>
                <a:spcPct val="95000"/>
              </a:lnSpc>
              <a:spcAft>
                <a:spcPts val="800"/>
              </a:spcAft>
              <a:buClr>
                <a:srgbClr val="969696"/>
              </a:buClr>
              <a:defRPr/>
            </a:pPr>
            <a:r>
              <a:rPr lang="fr-FR" sz="1600" b="1" i="0" u="none" baseline="0">
                <a:solidFill>
                  <a:schemeClr val="bg1"/>
                </a:solidFill>
                <a:latin typeface="Gill Sans MT" panose="020B0502020104020203" pitchFamily="34" charset="0"/>
              </a:rPr>
              <a:t>Niveau périphérique</a:t>
            </a:r>
          </a:p>
          <a:p>
            <a:pPr algn="ctr" rtl="0">
              <a:lnSpc>
                <a:spcPct val="95000"/>
              </a:lnSpc>
              <a:spcAft>
                <a:spcPts val="800"/>
              </a:spcAft>
              <a:buClr>
                <a:srgbClr val="969696"/>
              </a:buClr>
              <a:defRPr/>
            </a:pPr>
            <a:r>
              <a:rPr lang="fr-FR" sz="1600" b="1" i="0" u="none" baseline="0">
                <a:solidFill>
                  <a:schemeClr val="bg1"/>
                </a:solidFill>
                <a:latin typeface="Gill Sans MT" panose="020B0502020104020203" pitchFamily="34" charset="0"/>
                <a:cs typeface="Arial" charset="0"/>
              </a:rPr>
              <a:t>(Point de prestations de services)</a:t>
            </a:r>
          </a:p>
        </p:txBody>
      </p:sp>
      <p:sp>
        <p:nvSpPr>
          <p:cNvPr id="3" name="Slide Number Placeholder 2"/>
          <p:cNvSpPr>
            <a:spLocks noGrp="1"/>
          </p:cNvSpPr>
          <p:nvPr>
            <p:ph type="sldNum" sz="quarter" idx="12"/>
          </p:nvPr>
        </p:nvSpPr>
        <p:spPr/>
        <p:txBody>
          <a:bodyPr/>
          <a:lstStyle/>
          <a:p>
            <a:pPr algn="r" rtl="0"/>
            <a:fld id="{B9F1CF4F-F94A-4E72-8A7A-1D90E0D98BB3}" type="slidenum">
              <a:rPr/>
              <a:pPr/>
              <a:t>3</a:t>
            </a:fld>
            <a:endParaRPr lang="fr-FR" altLang="en-US" dirty="0"/>
          </a:p>
        </p:txBody>
      </p:sp>
      <p:sp>
        <p:nvSpPr>
          <p:cNvPr id="4" name="TextBox 3"/>
          <p:cNvSpPr txBox="1"/>
          <p:nvPr/>
        </p:nvSpPr>
        <p:spPr>
          <a:xfrm>
            <a:off x="483576" y="2980592"/>
            <a:ext cx="3996060" cy="2246769"/>
          </a:xfrm>
          <a:prstGeom prst="rect">
            <a:avLst/>
          </a:prstGeom>
          <a:noFill/>
        </p:spPr>
        <p:txBody>
          <a:bodyPr wrap="square" rtlCol="0">
            <a:spAutoFit/>
          </a:bodyPr>
          <a:lstStyle/>
          <a:p>
            <a:pPr marL="285750" indent="-285750" algn="l" rtl="0">
              <a:buFont typeface="Arial" panose="020B0604020202020204" pitchFamily="34" charset="0"/>
              <a:buChar char="•"/>
            </a:pPr>
            <a:r>
              <a:rPr lang="fr-FR" sz="2000" b="0" i="0" u="none" baseline="0" dirty="0">
                <a:latin typeface="Gill Sans MT" panose="020B0502020104020203" pitchFamily="34" charset="0"/>
              </a:rPr>
              <a:t>Ministère de la Santé</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Magasins centraux de fournitures médicales</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Autorité de réglementation pharmaceutique</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(Tenir compte des chaînes </a:t>
            </a:r>
            <a:r>
              <a:rPr lang="fr-FR" sz="2000" b="0" i="0" u="none" baseline="0" dirty="0" smtClean="0">
                <a:latin typeface="Gill Sans MT" panose="020B0502020104020203" pitchFamily="34" charset="0"/>
              </a:rPr>
              <a:t>d’approvisionnement </a:t>
            </a:r>
            <a:r>
              <a:rPr lang="fr-FR" sz="2000" b="0" i="0" u="none" baseline="0" dirty="0">
                <a:latin typeface="Gill Sans MT" panose="020B0502020104020203" pitchFamily="34" charset="0"/>
              </a:rPr>
              <a:t>parallèles)</a:t>
            </a:r>
          </a:p>
        </p:txBody>
      </p:sp>
      <p:sp>
        <p:nvSpPr>
          <p:cNvPr id="63" name="TextBox 62"/>
          <p:cNvSpPr txBox="1"/>
          <p:nvPr/>
        </p:nvSpPr>
        <p:spPr>
          <a:xfrm>
            <a:off x="4763554" y="2980592"/>
            <a:ext cx="3410628" cy="2215991"/>
          </a:xfrm>
          <a:prstGeom prst="rect">
            <a:avLst/>
          </a:prstGeom>
          <a:noFill/>
        </p:spPr>
        <p:txBody>
          <a:bodyPr wrap="square" rtlCol="0">
            <a:spAutoFit/>
          </a:bodyPr>
          <a:lstStyle/>
          <a:p>
            <a:pPr marL="285750" indent="-285750" algn="l" rtl="0">
              <a:buFont typeface="Arial" panose="020B0604020202020204" pitchFamily="34" charset="0"/>
              <a:buChar char="•"/>
            </a:pPr>
            <a:r>
              <a:rPr lang="fr-FR" sz="2000" b="0" i="0" u="none" baseline="0" dirty="0">
                <a:latin typeface="Gill Sans MT" panose="020B0502020104020203" pitchFamily="34" charset="0"/>
              </a:rPr>
              <a:t>Entrepôts intermédiaires</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Hôpitaux de référence</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Hôpitaux de district</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(Tenir compte des chaînes </a:t>
            </a:r>
            <a:r>
              <a:rPr lang="fr-FR" sz="2000" b="0" i="0" u="none" baseline="0" dirty="0" smtClean="0">
                <a:latin typeface="Gill Sans MT" panose="020B0502020104020203" pitchFamily="34" charset="0"/>
              </a:rPr>
              <a:t>d’approvisionnement </a:t>
            </a:r>
            <a:r>
              <a:rPr lang="fr-FR" sz="2000" b="0" i="0" u="none" baseline="0" dirty="0">
                <a:latin typeface="Gill Sans MT" panose="020B0502020104020203" pitchFamily="34" charset="0"/>
              </a:rPr>
              <a:t>parallèles)</a:t>
            </a:r>
          </a:p>
          <a:p>
            <a:pPr marL="285750" indent="-285750" algn="l" rtl="0">
              <a:buFont typeface="Arial" panose="020B0604020202020204" pitchFamily="34" charset="0"/>
              <a:buChar char="•"/>
            </a:pPr>
            <a:endParaRPr lang="fr-FR" dirty="0"/>
          </a:p>
        </p:txBody>
      </p:sp>
      <p:sp>
        <p:nvSpPr>
          <p:cNvPr id="67" name="TextBox 66"/>
          <p:cNvSpPr txBox="1"/>
          <p:nvPr/>
        </p:nvSpPr>
        <p:spPr>
          <a:xfrm>
            <a:off x="8623447" y="2980592"/>
            <a:ext cx="3446634" cy="1323439"/>
          </a:xfrm>
          <a:prstGeom prst="rect">
            <a:avLst/>
          </a:prstGeom>
          <a:noFill/>
        </p:spPr>
        <p:txBody>
          <a:bodyPr wrap="square" rtlCol="0">
            <a:spAutoFit/>
          </a:bodyPr>
          <a:lstStyle/>
          <a:p>
            <a:pPr marL="285750" indent="-285750" algn="l" rtl="0">
              <a:buFont typeface="Arial" panose="020B0604020202020204" pitchFamily="34" charset="0"/>
              <a:buChar char="•"/>
            </a:pPr>
            <a:r>
              <a:rPr lang="fr-FR" sz="2000" b="0" i="0" u="none" baseline="0" dirty="0">
                <a:latin typeface="Gill Sans MT" panose="020B0502020104020203" pitchFamily="34" charset="0"/>
              </a:rPr>
              <a:t>Centres de santé</a:t>
            </a:r>
          </a:p>
          <a:p>
            <a:pPr marL="285750" indent="-285750" algn="l" rtl="0">
              <a:buFont typeface="Arial" panose="020B0604020202020204" pitchFamily="34" charset="0"/>
              <a:buChar char="•"/>
            </a:pPr>
            <a:r>
              <a:rPr lang="fr-FR" sz="2000" b="0" i="0" u="none" baseline="0" dirty="0">
                <a:latin typeface="Gill Sans MT" panose="020B0502020104020203" pitchFamily="34" charset="0"/>
              </a:rPr>
              <a:t>(Tenir compte des chaînes </a:t>
            </a:r>
            <a:r>
              <a:rPr lang="fr-FR" sz="2000" b="0" i="0" u="none" baseline="0" dirty="0" smtClean="0">
                <a:latin typeface="Gill Sans MT" panose="020B0502020104020203" pitchFamily="34" charset="0"/>
              </a:rPr>
              <a:t>d’approvisionnement </a:t>
            </a:r>
            <a:r>
              <a:rPr lang="fr-FR" sz="2000" b="0" i="0" u="none" baseline="0" dirty="0">
                <a:latin typeface="Gill Sans MT" panose="020B0502020104020203" pitchFamily="34" charset="0"/>
              </a:rPr>
              <a:t>parallèles)</a:t>
            </a:r>
          </a:p>
        </p:txBody>
      </p:sp>
    </p:spTree>
    <p:custDataLst>
      <p:tags r:id="rId1"/>
    </p:custDataLst>
    <p:extLst>
      <p:ext uri="{BB962C8B-B14F-4D97-AF65-F5344CB8AC3E}">
        <p14:creationId xmlns:p14="http://schemas.microsoft.com/office/powerpoint/2010/main" val="29520530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xmlns="" id="{F32E6682-78D1-4897-A378-AF93C0F72C5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696448" y="333955"/>
            <a:ext cx="6858000" cy="6858000"/>
          </a:xfrm>
          <a:prstGeom prst="rect">
            <a:avLst/>
          </a:prstGeom>
        </p:spPr>
      </p:pic>
      <p:sp>
        <p:nvSpPr>
          <p:cNvPr id="5" name="Title 1"/>
          <p:cNvSpPr>
            <a:spLocks noGrp="1"/>
          </p:cNvSpPr>
          <p:nvPr>
            <p:ph type="title"/>
          </p:nvPr>
        </p:nvSpPr>
        <p:spPr>
          <a:xfrm>
            <a:off x="105917" y="434277"/>
            <a:ext cx="4401225"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Niveaux de la chaîne </a:t>
            </a:r>
            <a:r>
              <a:rPr lang="fr-FR" sz="3200" b="1" i="0" u="none" baseline="0" dirty="0" smtClean="0">
                <a:solidFill>
                  <a:srgbClr val="C00000"/>
                </a:solidFill>
                <a:latin typeface="Gill Sans MT" panose="020B0502020104020203" pitchFamily="34" charset="0"/>
              </a:rPr>
              <a:t>d’approvisionnement</a:t>
            </a:r>
            <a:r>
              <a:rPr lang="fr-FR" sz="3200" b="1" dirty="0">
                <a:solidFill>
                  <a:srgbClr val="C00000"/>
                </a:solidFill>
                <a:latin typeface="Gill Sans MT" panose="020B0502020104020203" pitchFamily="34" charset="0"/>
              </a:rPr>
              <a:t/>
            </a:r>
            <a:br>
              <a:rPr lang="fr-FR" sz="3200" b="1" dirty="0">
                <a:solidFill>
                  <a:srgbClr val="C00000"/>
                </a:solidFill>
                <a:latin typeface="Gill Sans MT" panose="020B0502020104020203" pitchFamily="34" charset="0"/>
              </a:rPr>
            </a:br>
            <a:r>
              <a:rPr lang="fr-FR" sz="3200" b="1" i="0" u="none" baseline="0" dirty="0">
                <a:solidFill>
                  <a:srgbClr val="C00000"/>
                </a:solidFill>
                <a:latin typeface="Gill Sans MT" panose="020B0502020104020203" pitchFamily="34" charset="0"/>
              </a:rPr>
              <a:t>Zambie</a:t>
            </a:r>
            <a:endParaRPr lang="fr-FR" sz="3200" b="1" strike="sngStrike" dirty="0">
              <a:solidFill>
                <a:srgbClr val="C00000"/>
              </a:solidFill>
              <a:latin typeface="Gill Sans MT" panose="020B0502020104020203" pitchFamily="34" charset="0"/>
            </a:endParaRPr>
          </a:p>
        </p:txBody>
      </p:sp>
      <p:sp>
        <p:nvSpPr>
          <p:cNvPr id="6" name="Right Arrow 5"/>
          <p:cNvSpPr/>
          <p:nvPr/>
        </p:nvSpPr>
        <p:spPr>
          <a:xfrm>
            <a:off x="4585239" y="103361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solidFill>
                <a:srgbClr val="7030A0"/>
              </a:solidFill>
            </a:endParaRPr>
          </a:p>
        </p:txBody>
      </p:sp>
      <p:sp>
        <p:nvSpPr>
          <p:cNvPr id="8" name="Right Arrow 7"/>
          <p:cNvSpPr/>
          <p:nvPr/>
        </p:nvSpPr>
        <p:spPr>
          <a:xfrm flipH="1">
            <a:off x="11349500" y="2176821"/>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9" name="Right Arrow 8"/>
          <p:cNvSpPr/>
          <p:nvPr/>
        </p:nvSpPr>
        <p:spPr>
          <a:xfrm rot="8835659">
            <a:off x="8570616" y="1701287"/>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0" name="Right Arrow 9"/>
          <p:cNvSpPr/>
          <p:nvPr/>
        </p:nvSpPr>
        <p:spPr>
          <a:xfrm flipH="1">
            <a:off x="11349500" y="3427356"/>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2" name="Right Arrow 11"/>
          <p:cNvSpPr/>
          <p:nvPr/>
        </p:nvSpPr>
        <p:spPr>
          <a:xfrm flipH="1">
            <a:off x="11346180" y="4995988"/>
            <a:ext cx="782514"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3" name="Right Arrow 12"/>
          <p:cNvSpPr/>
          <p:nvPr/>
        </p:nvSpPr>
        <p:spPr>
          <a:xfrm>
            <a:off x="4574386" y="4961680"/>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4" name="Right Arrow 13"/>
          <p:cNvSpPr/>
          <p:nvPr/>
        </p:nvSpPr>
        <p:spPr>
          <a:xfrm>
            <a:off x="4575407" y="343422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5" name="TextBox 14"/>
          <p:cNvSpPr txBox="1"/>
          <p:nvPr/>
        </p:nvSpPr>
        <p:spPr>
          <a:xfrm>
            <a:off x="3676073" y="3759545"/>
            <a:ext cx="2014091" cy="307777"/>
          </a:xfrm>
          <a:prstGeom prst="rect">
            <a:avLst/>
          </a:prstGeom>
          <a:noFill/>
        </p:spPr>
        <p:txBody>
          <a:bodyPr wrap="square" rtlCol="0">
            <a:spAutoFit/>
          </a:bodyPr>
          <a:lstStyle/>
          <a:p>
            <a:pPr algn="l" rtl="0"/>
            <a:r>
              <a:rPr lang="fr-FR" sz="1400" b="1" i="0" u="none" baseline="0" dirty="0">
                <a:solidFill>
                  <a:srgbClr val="FFC000"/>
                </a:solidFill>
                <a:latin typeface="Gill Sans MT" panose="020B0502020104020203" pitchFamily="34" charset="0"/>
              </a:rPr>
              <a:t>(visite de courtoisie)</a:t>
            </a:r>
          </a:p>
        </p:txBody>
      </p:sp>
      <p:sp>
        <p:nvSpPr>
          <p:cNvPr id="16" name="TextBox 15"/>
          <p:cNvSpPr txBox="1"/>
          <p:nvPr/>
        </p:nvSpPr>
        <p:spPr>
          <a:xfrm>
            <a:off x="106979" y="1861470"/>
            <a:ext cx="3910840" cy="3785652"/>
          </a:xfrm>
          <a:prstGeom prst="rect">
            <a:avLst/>
          </a:prstGeom>
          <a:noFill/>
        </p:spPr>
        <p:txBody>
          <a:bodyPr wrap="square" rtlCol="0">
            <a:spAutoFit/>
          </a:bodyPr>
          <a:lstStyle/>
          <a:p>
            <a:pPr marL="285750" indent="-285750" algn="l" rtl="0">
              <a:buFont typeface="Arial" panose="020B0604020202020204" pitchFamily="34" charset="0"/>
              <a:buChar char="•"/>
            </a:pPr>
            <a:r>
              <a:rPr lang="fr-FR" sz="2400" b="0" i="0" u="none" baseline="0" dirty="0">
                <a:latin typeface="Gill Sans MT" panose="020B0502020104020203" pitchFamily="34" charset="0"/>
              </a:rPr>
              <a:t>Visite aux niveaux central, intermédiaire et périphérique en Zambie.</a:t>
            </a:r>
          </a:p>
          <a:p>
            <a:endParaRPr lang="fr-FR" sz="2400" dirty="0">
              <a:latin typeface="Gill Sans MT" panose="020B0502020104020203" pitchFamily="34" charset="0"/>
            </a:endParaRPr>
          </a:p>
          <a:p>
            <a:pPr marL="285750" indent="-285750" algn="l" rtl="0">
              <a:buFont typeface="Arial" panose="020B0604020202020204" pitchFamily="34" charset="0"/>
              <a:buChar char="•"/>
            </a:pPr>
            <a:r>
              <a:rPr lang="fr-FR" sz="2400" b="0" i="0" u="none" baseline="0" dirty="0">
                <a:latin typeface="Gill Sans MT" panose="020B0502020104020203" pitchFamily="34" charset="0"/>
              </a:rPr>
              <a:t>Évaluation de la chaîne </a:t>
            </a:r>
            <a:r>
              <a:rPr lang="fr-FR" sz="2400" b="0" i="0" u="none" baseline="0" dirty="0" smtClean="0">
                <a:latin typeface="Gill Sans MT" panose="020B0502020104020203" pitchFamily="34" charset="0"/>
              </a:rPr>
              <a:t>d’approvisionnement </a:t>
            </a:r>
            <a:r>
              <a:rPr lang="fr-FR" sz="2400" b="0" i="0" u="none" baseline="0" dirty="0">
                <a:latin typeface="Gill Sans MT" panose="020B0502020104020203" pitchFamily="34" charset="0"/>
              </a:rPr>
              <a:t>parallèle en Zambie (</a:t>
            </a:r>
            <a:r>
              <a:rPr lang="fr-FR" sz="2400" b="0" i="0" u="none" baseline="0" dirty="0" err="1">
                <a:latin typeface="Gill Sans MT" panose="020B0502020104020203" pitchFamily="34" charset="0"/>
              </a:rPr>
              <a:t>Churches</a:t>
            </a:r>
            <a:r>
              <a:rPr lang="fr-FR" sz="2400" b="0" i="0" u="none" baseline="0" dirty="0">
                <a:latin typeface="Gill Sans MT" panose="020B0502020104020203" pitchFamily="34" charset="0"/>
              </a:rPr>
              <a:t> </a:t>
            </a:r>
            <a:r>
              <a:rPr lang="fr-FR" sz="2400" b="0" i="0" u="none" baseline="0" dirty="0" err="1">
                <a:latin typeface="Gill Sans MT" panose="020B0502020104020203" pitchFamily="34" charset="0"/>
              </a:rPr>
              <a:t>Health</a:t>
            </a:r>
            <a:r>
              <a:rPr lang="fr-FR" sz="2400" b="0" i="0" u="none" baseline="0" dirty="0">
                <a:latin typeface="Gill Sans MT" panose="020B0502020104020203" pitchFamily="34" charset="0"/>
              </a:rPr>
              <a:t> Association of </a:t>
            </a:r>
            <a:r>
              <a:rPr lang="fr-FR" sz="2400" b="0" i="0" u="none" baseline="0" dirty="0" err="1">
                <a:latin typeface="Gill Sans MT" panose="020B0502020104020203" pitchFamily="34" charset="0"/>
              </a:rPr>
              <a:t>Zambia</a:t>
            </a:r>
            <a:r>
              <a:rPr lang="fr-FR" sz="2400" b="0" i="0" u="none" baseline="0" dirty="0">
                <a:latin typeface="Gill Sans MT" panose="020B0502020104020203" pitchFamily="34" charset="0"/>
              </a:rPr>
              <a:t>, CHAZ)</a:t>
            </a:r>
          </a:p>
        </p:txBody>
      </p:sp>
      <p:sp>
        <p:nvSpPr>
          <p:cNvPr id="17" name="Right Arrow 16"/>
          <p:cNvSpPr/>
          <p:nvPr/>
        </p:nvSpPr>
        <p:spPr>
          <a:xfrm>
            <a:off x="4575407" y="4139079"/>
            <a:ext cx="782515" cy="325316"/>
          </a:xfrm>
          <a:prstGeom prst="rightArrow">
            <a:avLst/>
          </a:prstGeom>
          <a:solidFill>
            <a:srgbClr val="FFC000"/>
          </a:solidFill>
          <a:ln>
            <a:solidFill>
              <a:srgbClr val="FFC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rtl="0"/>
            <a:endParaRPr lang="fr-FR" dirty="0"/>
          </a:p>
        </p:txBody>
      </p:sp>
      <p:sp>
        <p:nvSpPr>
          <p:cNvPr id="18" name="TextBox 17"/>
          <p:cNvSpPr txBox="1"/>
          <p:nvPr/>
        </p:nvSpPr>
        <p:spPr>
          <a:xfrm>
            <a:off x="3676073" y="4464395"/>
            <a:ext cx="2014091" cy="523220"/>
          </a:xfrm>
          <a:prstGeom prst="rect">
            <a:avLst/>
          </a:prstGeom>
          <a:noFill/>
        </p:spPr>
        <p:txBody>
          <a:bodyPr wrap="square" rtlCol="0">
            <a:spAutoFit/>
          </a:bodyPr>
          <a:lstStyle/>
          <a:p>
            <a:r>
              <a:rPr lang="fr-FR" sz="1400" b="1" i="0" u="none" baseline="0" dirty="0">
                <a:solidFill>
                  <a:srgbClr val="FFC000"/>
                </a:solidFill>
                <a:latin typeface="Gill Sans MT" panose="020B0502020104020203" pitchFamily="34" charset="0"/>
              </a:rPr>
              <a:t>(visite de courtoisie, </a:t>
            </a:r>
            <a:r>
              <a:rPr lang="fr-FR" sz="1400" b="1" dirty="0" smtClean="0">
                <a:solidFill>
                  <a:srgbClr val="FFC000"/>
                </a:solidFill>
                <a:latin typeface="Gill Sans MT" panose="020B0502020104020203" pitchFamily="34" charset="0"/>
              </a:rPr>
              <a:t>locaux </a:t>
            </a:r>
            <a:r>
              <a:rPr lang="fr-FR" sz="1400" b="1" i="0" u="none" baseline="0" dirty="0" smtClean="0">
                <a:solidFill>
                  <a:srgbClr val="FFC000"/>
                </a:solidFill>
                <a:latin typeface="Gill Sans MT" panose="020B0502020104020203" pitchFamily="34" charset="0"/>
              </a:rPr>
              <a:t>de </a:t>
            </a:r>
            <a:r>
              <a:rPr lang="fr-FR" sz="1400" b="1" i="0" u="none" baseline="0" dirty="0">
                <a:solidFill>
                  <a:srgbClr val="FFC000"/>
                </a:solidFill>
                <a:latin typeface="Gill Sans MT" panose="020B0502020104020203" pitchFamily="34" charset="0"/>
              </a:rPr>
              <a:t>stockage)</a:t>
            </a:r>
          </a:p>
        </p:txBody>
      </p:sp>
    </p:spTree>
    <p:custDataLst>
      <p:tags r:id="rId1"/>
    </p:custDataLst>
    <p:extLst>
      <p:ext uri="{BB962C8B-B14F-4D97-AF65-F5344CB8AC3E}">
        <p14:creationId xmlns:p14="http://schemas.microsoft.com/office/powerpoint/2010/main" val="34510558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05183" y="202118"/>
            <a:ext cx="6381634"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Domaines fonctionnels de la chaîne </a:t>
            </a:r>
            <a:r>
              <a:rPr lang="fr-FR" sz="3200" b="1" i="0" u="none" baseline="0" dirty="0" smtClean="0">
                <a:solidFill>
                  <a:srgbClr val="C00000"/>
                </a:solidFill>
                <a:latin typeface="Gill Sans MT" panose="020B0502020104020203" pitchFamily="34" charset="0"/>
              </a:rPr>
              <a:t>d’approvisionnement</a:t>
            </a:r>
            <a:endParaRPr lang="fr-FR" sz="3200" b="1" strike="sngStrike" dirty="0">
              <a:solidFill>
                <a:srgbClr val="C00000"/>
              </a:solidFill>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pPr algn="r" rtl="0"/>
            <a:fld id="{B9F1CF4F-F94A-4E72-8A7A-1D90E0D98BB3}" type="slidenum">
              <a:rPr/>
              <a:pPr/>
              <a:t>5</a:t>
            </a:fld>
            <a:endParaRPr lang="fr-FR" altLang="en-US" dirty="0"/>
          </a:p>
        </p:txBody>
      </p:sp>
      <p:grpSp>
        <p:nvGrpSpPr>
          <p:cNvPr id="4" name="Group 3"/>
          <p:cNvGrpSpPr/>
          <p:nvPr/>
        </p:nvGrpSpPr>
        <p:grpSpPr>
          <a:xfrm>
            <a:off x="1205947" y="1381347"/>
            <a:ext cx="9846365" cy="4015408"/>
            <a:chOff x="1590753" y="1936405"/>
            <a:chExt cx="8597182" cy="3119945"/>
          </a:xfrm>
        </p:grpSpPr>
        <p:sp>
          <p:nvSpPr>
            <p:cNvPr id="54" name="Eingekerbter Richtungspfeil 41"/>
            <p:cNvSpPr/>
            <p:nvPr/>
          </p:nvSpPr>
          <p:spPr bwMode="gray">
            <a:xfrm>
              <a:off x="4648574" y="2377262"/>
              <a:ext cx="873125" cy="2582862"/>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55" name="Eingekerbter Richtungspfeil 41"/>
            <p:cNvSpPr/>
            <p:nvPr/>
          </p:nvSpPr>
          <p:spPr bwMode="gray">
            <a:xfrm>
              <a:off x="246576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56" name="Eingekerbter Richtungspfeil 41"/>
            <p:cNvSpPr/>
            <p:nvPr/>
          </p:nvSpPr>
          <p:spPr bwMode="gray">
            <a:xfrm>
              <a:off x="3196011" y="2376468"/>
              <a:ext cx="873125" cy="258445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57" name="Eingekerbter Richtungspfeil 41"/>
            <p:cNvSpPr/>
            <p:nvPr/>
          </p:nvSpPr>
          <p:spPr bwMode="gray">
            <a:xfrm>
              <a:off x="9333860" y="2389962"/>
              <a:ext cx="854075" cy="2557463"/>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58" name="Eingekerbter Richtungspfeil 41"/>
            <p:cNvSpPr/>
            <p:nvPr/>
          </p:nvSpPr>
          <p:spPr bwMode="gray">
            <a:xfrm>
              <a:off x="6977435" y="2393137"/>
              <a:ext cx="947738" cy="2551113"/>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59" name="Eingekerbter Richtungspfeil 41"/>
            <p:cNvSpPr/>
            <p:nvPr/>
          </p:nvSpPr>
          <p:spPr bwMode="gray">
            <a:xfrm>
              <a:off x="6172573" y="2393931"/>
              <a:ext cx="947737" cy="2549525"/>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60" name="Eingekerbter Richtungspfeil 41"/>
            <p:cNvSpPr/>
            <p:nvPr/>
          </p:nvSpPr>
          <p:spPr bwMode="gray">
            <a:xfrm>
              <a:off x="8571228" y="2397899"/>
              <a:ext cx="871538" cy="2541588"/>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61" name="Eingekerbter Richtungspfeil 41"/>
            <p:cNvSpPr/>
            <p:nvPr/>
          </p:nvSpPr>
          <p:spPr bwMode="gray">
            <a:xfrm>
              <a:off x="3910385" y="2373293"/>
              <a:ext cx="904875" cy="2590800"/>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62" name="Eingekerbter Richtungspfeil 41"/>
            <p:cNvSpPr/>
            <p:nvPr/>
          </p:nvSpPr>
          <p:spPr bwMode="gray">
            <a:xfrm>
              <a:off x="5415335" y="2382025"/>
              <a:ext cx="900113" cy="2573337"/>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64" name="Eingekerbter Richtungspfeil 41"/>
            <p:cNvSpPr/>
            <p:nvPr/>
          </p:nvSpPr>
          <p:spPr bwMode="gray">
            <a:xfrm>
              <a:off x="7809285" y="2393931"/>
              <a:ext cx="879475" cy="2549525"/>
            </a:xfrm>
            <a:prstGeom prst="chevron">
              <a:avLst>
                <a:gd name="adj" fmla="val 2523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solidFill>
                  <a:prstClr val="black"/>
                </a:solidFill>
                <a:latin typeface="Gill Sans MT" panose="020B0502020104020203" pitchFamily="34" charset="0"/>
              </a:endParaRPr>
            </a:p>
          </p:txBody>
        </p:sp>
        <p:sp>
          <p:nvSpPr>
            <p:cNvPr id="66" name="Richtungspfeil 40"/>
            <p:cNvSpPr/>
            <p:nvPr/>
          </p:nvSpPr>
          <p:spPr bwMode="gray">
            <a:xfrm>
              <a:off x="1590753" y="2376468"/>
              <a:ext cx="951565" cy="2584450"/>
            </a:xfrm>
            <a:prstGeom prst="homePlate">
              <a:avLst>
                <a:gd name="adj" fmla="val 25877"/>
              </a:avLst>
            </a:prstGeom>
            <a:gradFill rotWithShape="1">
              <a:gsLst>
                <a:gs pos="0">
                  <a:srgbClr val="FFFFFF"/>
                </a:gs>
                <a:gs pos="100000">
                  <a:srgbClr val="D7D7D7"/>
                </a:gs>
              </a:gsLst>
              <a:lin ang="5400000" scaled="1"/>
            </a:gradFill>
            <a:ln w="12700" algn="ctr">
              <a:solidFill>
                <a:srgbClr val="C0C0C0"/>
              </a:solidFill>
              <a:miter lim="800000"/>
              <a:headEnd/>
              <a:tailEnd/>
            </a:ln>
            <a:effectLst>
              <a:outerShdw blurRad="127000" dist="63500" dir="2700000" algn="tl" rotWithShape="0">
                <a:prstClr val="black">
                  <a:alpha val="40000"/>
                </a:prstClr>
              </a:outerShdw>
            </a:effectLst>
          </p:spPr>
          <p:txBody>
            <a:bodyPr wrap="none" lIns="72000" tIns="0" rIns="0" bIns="0" anchor="ctr"/>
            <a:lstStyle/>
            <a:p>
              <a:pPr algn="l" rtl="0">
                <a:defRPr/>
              </a:pPr>
              <a:endParaRPr lang="fr-FR" sz="1200" b="1" dirty="0">
                <a:latin typeface="Gill Sans MT" panose="020B0502020104020203" pitchFamily="34" charset="0"/>
              </a:endParaRPr>
            </a:p>
            <a:p>
              <a:pPr algn="l" rtl="0">
                <a:defRPr/>
              </a:pPr>
              <a:endParaRPr lang="fr-FR" sz="1200" b="1" dirty="0">
                <a:solidFill>
                  <a:prstClr val="black"/>
                </a:solidFill>
                <a:latin typeface="Gill Sans MT" panose="020B0502020104020203" pitchFamily="34" charset="0"/>
              </a:endParaRPr>
            </a:p>
          </p:txBody>
        </p:sp>
        <p:sp>
          <p:nvSpPr>
            <p:cNvPr id="12306" name="TextBox 4"/>
            <p:cNvSpPr txBox="1">
              <a:spLocks noChangeArrowheads="1"/>
            </p:cNvSpPr>
            <p:nvPr/>
          </p:nvSpPr>
          <p:spPr bwMode="auto">
            <a:xfrm rot="16200000">
              <a:off x="741057" y="3305908"/>
              <a:ext cx="2683058" cy="725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Planification et gestion stratégiques</a:t>
              </a:r>
            </a:p>
            <a:p>
              <a:pPr algn="l" rtl="0">
                <a:spcBef>
                  <a:spcPct val="0"/>
                </a:spcBef>
                <a:buFontTx/>
                <a:buNone/>
              </a:pPr>
              <a:endParaRPr lang="fr-FR" altLang="en-US" sz="1600" b="1" dirty="0">
                <a:latin typeface="Gill Sans MT" panose="020B0502020104020203" pitchFamily="34" charset="0"/>
              </a:endParaRPr>
            </a:p>
          </p:txBody>
        </p:sp>
        <p:sp>
          <p:nvSpPr>
            <p:cNvPr id="12307" name="TextBox 66"/>
            <p:cNvSpPr txBox="1">
              <a:spLocks noChangeArrowheads="1"/>
            </p:cNvSpPr>
            <p:nvPr/>
          </p:nvSpPr>
          <p:spPr bwMode="auto">
            <a:xfrm rot="16200000">
              <a:off x="1691271" y="3296639"/>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Ressources humaines </a:t>
              </a:r>
            </a:p>
            <a:p>
              <a:pPr algn="ctr" rtl="0">
                <a:spcBef>
                  <a:spcPct val="0"/>
                </a:spcBef>
                <a:buFontTx/>
                <a:buNone/>
              </a:pPr>
              <a:r>
                <a:rPr lang="fr-FR" sz="1600" b="1" i="0" u="none" baseline="0" dirty="0">
                  <a:latin typeface="Gill Sans MT" panose="020B0502020104020203" pitchFamily="34" charset="0"/>
                </a:rPr>
                <a:t>(chaîne </a:t>
              </a:r>
              <a:r>
                <a:rPr lang="fr-FR" sz="1600" b="1" i="0" u="none" baseline="0" dirty="0" smtClean="0">
                  <a:latin typeface="Gill Sans MT" panose="020B0502020104020203" pitchFamily="34" charset="0"/>
                </a:rPr>
                <a:t>d’approvisionnement</a:t>
              </a:r>
              <a:r>
                <a:rPr lang="fr-FR" sz="1600" b="1" i="0" u="none" baseline="0" dirty="0">
                  <a:latin typeface="Gill Sans MT" panose="020B0502020104020203" pitchFamily="34" charset="0"/>
                </a:rPr>
                <a:t>)</a:t>
              </a:r>
            </a:p>
            <a:p>
              <a:pPr algn="l" rtl="0">
                <a:spcBef>
                  <a:spcPct val="0"/>
                </a:spcBef>
                <a:buFontTx/>
                <a:buNone/>
              </a:pPr>
              <a:endParaRPr lang="fr-FR" altLang="en-US" sz="1600" b="1" dirty="0">
                <a:latin typeface="Gill Sans MT" panose="020B0502020104020203" pitchFamily="34" charset="0"/>
              </a:endParaRPr>
            </a:p>
          </p:txBody>
        </p:sp>
        <p:sp>
          <p:nvSpPr>
            <p:cNvPr id="12308" name="TextBox 67"/>
            <p:cNvSpPr txBox="1">
              <a:spLocks noChangeArrowheads="1"/>
            </p:cNvSpPr>
            <p:nvPr/>
          </p:nvSpPr>
          <p:spPr bwMode="auto">
            <a:xfrm rot="16200000">
              <a:off x="2419731"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spcBef>
                  <a:spcPct val="0"/>
                </a:spcBef>
                <a:buFontTx/>
                <a:buNone/>
              </a:pPr>
              <a:endParaRPr lang="fr-FR" altLang="en-US" sz="1600" b="1" dirty="0">
                <a:latin typeface="Gill Sans MT" panose="020B0502020104020203" pitchFamily="34" charset="0"/>
              </a:endParaRPr>
            </a:p>
          </p:txBody>
        </p:sp>
        <p:sp>
          <p:nvSpPr>
            <p:cNvPr id="12309" name="TextBox 68"/>
            <p:cNvSpPr txBox="1">
              <a:spLocks noChangeArrowheads="1"/>
            </p:cNvSpPr>
            <p:nvPr/>
          </p:nvSpPr>
          <p:spPr bwMode="auto">
            <a:xfrm rot="16200000">
              <a:off x="2466504"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Viabilité financière </a:t>
              </a:r>
            </a:p>
            <a:p>
              <a:pPr algn="l" rtl="0">
                <a:spcBef>
                  <a:spcPct val="0"/>
                </a:spcBef>
                <a:buFontTx/>
                <a:buNone/>
              </a:pPr>
              <a:endParaRPr lang="fr-FR" altLang="en-US" sz="1600" b="1" dirty="0">
                <a:latin typeface="Gill Sans MT" panose="020B0502020104020203" pitchFamily="34" charset="0"/>
              </a:endParaRPr>
            </a:p>
          </p:txBody>
        </p:sp>
        <p:sp>
          <p:nvSpPr>
            <p:cNvPr id="12310" name="TextBox 69"/>
            <p:cNvSpPr txBox="1">
              <a:spLocks noChangeArrowheads="1"/>
            </p:cNvSpPr>
            <p:nvPr/>
          </p:nvSpPr>
          <p:spPr bwMode="auto">
            <a:xfrm rot="16200000">
              <a:off x="3176476" y="3453005"/>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Politiques et gouvernance</a:t>
              </a:r>
            </a:p>
            <a:p>
              <a:pPr algn="l" rtl="0">
                <a:spcBef>
                  <a:spcPct val="0"/>
                </a:spcBef>
                <a:buFontTx/>
                <a:buNone/>
              </a:pPr>
              <a:endParaRPr lang="fr-FR" altLang="en-US" sz="1600" b="1" dirty="0">
                <a:latin typeface="Gill Sans MT" panose="020B0502020104020203" pitchFamily="34" charset="0"/>
              </a:endParaRPr>
            </a:p>
          </p:txBody>
        </p:sp>
        <p:sp>
          <p:nvSpPr>
            <p:cNvPr id="12311" name="TextBox 70"/>
            <p:cNvSpPr txBox="1">
              <a:spLocks noChangeArrowheads="1"/>
            </p:cNvSpPr>
            <p:nvPr/>
          </p:nvSpPr>
          <p:spPr bwMode="auto">
            <a:xfrm rot="16200000">
              <a:off x="4684108" y="3305908"/>
              <a:ext cx="2683058" cy="72557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Prévision et planification </a:t>
              </a:r>
              <a:r>
                <a:rPr lang="fr-FR" sz="1600" b="1" i="0" u="none" baseline="0" dirty="0" smtClean="0">
                  <a:latin typeface="Gill Sans MT" panose="020B0502020104020203" pitchFamily="34" charset="0"/>
                </a:rPr>
                <a:t>d’approvisionnement</a:t>
              </a:r>
              <a:endParaRPr lang="fr-FR" sz="1600" b="1" i="0" u="none" baseline="0" dirty="0">
                <a:latin typeface="Gill Sans MT" panose="020B0502020104020203" pitchFamily="34" charset="0"/>
              </a:endParaRPr>
            </a:p>
            <a:p>
              <a:pPr algn="l" rtl="0">
                <a:spcBef>
                  <a:spcPct val="0"/>
                </a:spcBef>
                <a:buFontTx/>
                <a:buNone/>
              </a:pPr>
              <a:endParaRPr lang="fr-FR" altLang="en-US" sz="1600" b="1" dirty="0">
                <a:latin typeface="Gill Sans MT" panose="020B0502020104020203" pitchFamily="34" charset="0"/>
              </a:endParaRPr>
            </a:p>
          </p:txBody>
        </p:sp>
        <p:sp>
          <p:nvSpPr>
            <p:cNvPr id="12312" name="TextBox 71"/>
            <p:cNvSpPr txBox="1">
              <a:spLocks noChangeArrowheads="1"/>
            </p:cNvSpPr>
            <p:nvPr/>
          </p:nvSpPr>
          <p:spPr bwMode="auto">
            <a:xfrm rot="16200000">
              <a:off x="5490005" y="3296638"/>
              <a:ext cx="2683060" cy="744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Approvisionnement et dédouanement</a:t>
              </a:r>
            </a:p>
            <a:p>
              <a:pPr algn="l" rtl="0">
                <a:spcBef>
                  <a:spcPct val="0"/>
                </a:spcBef>
                <a:buFontTx/>
                <a:buNone/>
              </a:pPr>
              <a:endParaRPr lang="fr-FR" altLang="en-US" sz="1600" b="1" dirty="0">
                <a:latin typeface="Gill Sans MT" panose="020B0502020104020203" pitchFamily="34" charset="0"/>
              </a:endParaRPr>
            </a:p>
          </p:txBody>
        </p:sp>
        <p:sp>
          <p:nvSpPr>
            <p:cNvPr id="12313" name="TextBox 72"/>
            <p:cNvSpPr txBox="1">
              <a:spLocks noChangeArrowheads="1"/>
            </p:cNvSpPr>
            <p:nvPr/>
          </p:nvSpPr>
          <p:spPr bwMode="auto">
            <a:xfrm rot="16200000">
              <a:off x="3882432" y="3459526"/>
              <a:ext cx="2683058" cy="5105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Qualité et pharmacovigilance</a:t>
              </a:r>
              <a:endParaRPr lang="fr-FR" altLang="en-US" sz="1600" b="1" dirty="0">
                <a:latin typeface="Gill Sans MT" panose="020B0502020104020203" pitchFamily="34" charset="0"/>
              </a:endParaRPr>
            </a:p>
            <a:p>
              <a:pPr algn="l" rtl="0">
                <a:spcBef>
                  <a:spcPct val="0"/>
                </a:spcBef>
                <a:buFontTx/>
                <a:buNone/>
              </a:pPr>
              <a:endParaRPr lang="fr-FR" altLang="en-US" sz="1600" b="1" dirty="0">
                <a:latin typeface="Gill Sans MT" panose="020B0502020104020203" pitchFamily="34" charset="0"/>
              </a:endParaRPr>
            </a:p>
          </p:txBody>
        </p:sp>
        <p:sp>
          <p:nvSpPr>
            <p:cNvPr id="12314" name="TextBox 73"/>
            <p:cNvSpPr txBox="1">
              <a:spLocks noChangeArrowheads="1"/>
            </p:cNvSpPr>
            <p:nvPr/>
          </p:nvSpPr>
          <p:spPr bwMode="auto">
            <a:xfrm rot="16200000">
              <a:off x="6235677" y="3406877"/>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Entreposage et stockage</a:t>
              </a:r>
            </a:p>
            <a:p>
              <a:pPr algn="l" rtl="0">
                <a:spcBef>
                  <a:spcPct val="0"/>
                </a:spcBef>
                <a:buFontTx/>
                <a:buNone/>
              </a:pPr>
              <a:endParaRPr lang="fr-FR" altLang="en-US" sz="1600" b="1" dirty="0">
                <a:latin typeface="Gill Sans MT" panose="020B0502020104020203" pitchFamily="34" charset="0"/>
              </a:endParaRPr>
            </a:p>
          </p:txBody>
        </p:sp>
        <p:sp>
          <p:nvSpPr>
            <p:cNvPr id="12315" name="TextBox 74"/>
            <p:cNvSpPr txBox="1">
              <a:spLocks noChangeArrowheads="1"/>
            </p:cNvSpPr>
            <p:nvPr/>
          </p:nvSpPr>
          <p:spPr bwMode="auto">
            <a:xfrm rot="16200000">
              <a:off x="6942869" y="3517115"/>
              <a:ext cx="2683060" cy="3031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Distribution</a:t>
              </a:r>
            </a:p>
          </p:txBody>
        </p:sp>
        <p:sp>
          <p:nvSpPr>
            <p:cNvPr id="12316" name="TextBox 75"/>
            <p:cNvSpPr txBox="1">
              <a:spLocks noChangeArrowheads="1"/>
            </p:cNvSpPr>
            <p:nvPr/>
          </p:nvSpPr>
          <p:spPr bwMode="auto">
            <a:xfrm rot="16200000">
              <a:off x="8576216" y="3406877"/>
              <a:ext cx="2683058"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Gestion des déchets</a:t>
              </a:r>
            </a:p>
            <a:p>
              <a:pPr algn="l" rtl="0">
                <a:spcBef>
                  <a:spcPct val="0"/>
                </a:spcBef>
                <a:buFontTx/>
                <a:buNone/>
              </a:pPr>
              <a:endParaRPr lang="fr-FR" altLang="en-US" sz="1600" b="1" dirty="0">
                <a:latin typeface="Gill Sans MT" panose="020B0502020104020203" pitchFamily="34" charset="0"/>
              </a:endParaRPr>
            </a:p>
          </p:txBody>
        </p:sp>
        <p:sp>
          <p:nvSpPr>
            <p:cNvPr id="77" name="Ellipse 65"/>
            <p:cNvSpPr/>
            <p:nvPr/>
          </p:nvSpPr>
          <p:spPr bwMode="gray">
            <a:xfrm>
              <a:off x="1714090"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1</a:t>
              </a:r>
            </a:p>
          </p:txBody>
        </p:sp>
        <p:sp>
          <p:nvSpPr>
            <p:cNvPr id="84" name="Ellipse 65"/>
            <p:cNvSpPr/>
            <p:nvPr/>
          </p:nvSpPr>
          <p:spPr bwMode="gray">
            <a:xfrm>
              <a:off x="2561414"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2</a:t>
              </a:r>
            </a:p>
          </p:txBody>
        </p:sp>
        <p:sp>
          <p:nvSpPr>
            <p:cNvPr id="87" name="Ellipse 65"/>
            <p:cNvSpPr/>
            <p:nvPr/>
          </p:nvSpPr>
          <p:spPr bwMode="gray">
            <a:xfrm>
              <a:off x="3320285"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3</a:t>
              </a:r>
            </a:p>
          </p:txBody>
        </p:sp>
        <p:sp>
          <p:nvSpPr>
            <p:cNvPr id="90" name="Ellipse 65"/>
            <p:cNvSpPr/>
            <p:nvPr/>
          </p:nvSpPr>
          <p:spPr bwMode="gray">
            <a:xfrm>
              <a:off x="4079156"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4</a:t>
              </a:r>
            </a:p>
          </p:txBody>
        </p:sp>
        <p:sp>
          <p:nvSpPr>
            <p:cNvPr id="93" name="Ellipse 65"/>
            <p:cNvSpPr/>
            <p:nvPr/>
          </p:nvSpPr>
          <p:spPr bwMode="gray">
            <a:xfrm>
              <a:off x="4806820"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5</a:t>
              </a:r>
            </a:p>
          </p:txBody>
        </p:sp>
        <p:sp>
          <p:nvSpPr>
            <p:cNvPr id="96" name="Ellipse 65"/>
            <p:cNvSpPr/>
            <p:nvPr/>
          </p:nvSpPr>
          <p:spPr bwMode="gray">
            <a:xfrm>
              <a:off x="5566876"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6</a:t>
              </a:r>
            </a:p>
          </p:txBody>
        </p:sp>
        <p:sp>
          <p:nvSpPr>
            <p:cNvPr id="99" name="Ellipse 65"/>
            <p:cNvSpPr/>
            <p:nvPr/>
          </p:nvSpPr>
          <p:spPr bwMode="gray">
            <a:xfrm>
              <a:off x="6363413"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7</a:t>
              </a:r>
            </a:p>
          </p:txBody>
        </p:sp>
        <p:sp>
          <p:nvSpPr>
            <p:cNvPr id="102" name="Ellipse 65"/>
            <p:cNvSpPr/>
            <p:nvPr/>
          </p:nvSpPr>
          <p:spPr bwMode="gray">
            <a:xfrm>
              <a:off x="7106251"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8</a:t>
              </a:r>
            </a:p>
          </p:txBody>
        </p:sp>
        <p:sp>
          <p:nvSpPr>
            <p:cNvPr id="105" name="Ellipse 65"/>
            <p:cNvSpPr/>
            <p:nvPr/>
          </p:nvSpPr>
          <p:spPr bwMode="gray">
            <a:xfrm>
              <a:off x="7947863"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9</a:t>
              </a:r>
            </a:p>
          </p:txBody>
        </p:sp>
        <p:sp>
          <p:nvSpPr>
            <p:cNvPr id="65" name="TextBox 71"/>
            <p:cNvSpPr txBox="1">
              <a:spLocks noChangeArrowheads="1"/>
            </p:cNvSpPr>
            <p:nvPr/>
          </p:nvSpPr>
          <p:spPr bwMode="auto">
            <a:xfrm rot="16200000">
              <a:off x="7707623" y="3360549"/>
              <a:ext cx="2683060" cy="5236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1600" b="1" i="0" u="none" baseline="0" dirty="0">
                  <a:latin typeface="Gill Sans MT" panose="020B0502020104020203" pitchFamily="34" charset="0"/>
                </a:rPr>
                <a:t>Système </a:t>
              </a:r>
              <a:r>
                <a:rPr lang="fr-FR" sz="1600" b="1" i="0" u="none" baseline="0" dirty="0" smtClean="0">
                  <a:latin typeface="Gill Sans MT" panose="020B0502020104020203" pitchFamily="34" charset="0"/>
                </a:rPr>
                <a:t>d’information </a:t>
              </a:r>
              <a:r>
                <a:rPr lang="fr-FR" sz="1600" b="1" i="0" u="none" baseline="0" dirty="0">
                  <a:latin typeface="Gill Sans MT" panose="020B0502020104020203" pitchFamily="34" charset="0"/>
                </a:rPr>
                <a:t>de la gestion logistique</a:t>
              </a:r>
            </a:p>
          </p:txBody>
        </p:sp>
        <p:sp>
          <p:nvSpPr>
            <p:cNvPr id="63" name="Ellipse 65"/>
            <p:cNvSpPr/>
            <p:nvPr/>
          </p:nvSpPr>
          <p:spPr bwMode="gray">
            <a:xfrm>
              <a:off x="9462593"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11</a:t>
              </a:r>
            </a:p>
          </p:txBody>
        </p:sp>
        <p:sp>
          <p:nvSpPr>
            <p:cNvPr id="67" name="Ellipse 65"/>
            <p:cNvSpPr/>
            <p:nvPr/>
          </p:nvSpPr>
          <p:spPr bwMode="gray">
            <a:xfrm>
              <a:off x="8734861" y="1936405"/>
              <a:ext cx="394489" cy="394514"/>
            </a:xfrm>
            <a:prstGeom prst="ellipse">
              <a:avLst/>
            </a:prstGeom>
            <a:blipFill dpi="0" rotWithShape="1">
              <a:blip r:embed="rId4" cstate="print"/>
              <a:srcRect/>
              <a:stretch>
                <a:fillRect l="-1000" t="-1000" r="-1000" b="-1000"/>
              </a:stretch>
            </a:blipFill>
            <a:ln w="12700">
              <a:noFill/>
              <a:round/>
              <a:headEnd/>
              <a:tailEnd/>
            </a:ln>
            <a:effectLst>
              <a:outerShdw blurRad="50800" dist="38100" dir="5400000" algn="t" rotWithShape="0">
                <a:prstClr val="black">
                  <a:alpha val="40000"/>
                </a:prstClr>
              </a:outerShdw>
            </a:effectLst>
          </p:spPr>
          <p:txBody>
            <a:bodyPr lIns="0" tIns="0" rIns="0" bIns="0" anchor="ctr"/>
            <a:lstStyle/>
            <a:p>
              <a:pPr algn="ctr" rtl="0">
                <a:defRPr/>
              </a:pPr>
              <a:r>
                <a:rPr lang="fr-FR" sz="1200" b="1" i="0" u="none" baseline="0">
                  <a:effectLst>
                    <a:innerShdw blurRad="63500" dist="50800" dir="16200000">
                      <a:prstClr val="black">
                        <a:alpha val="50000"/>
                      </a:prstClr>
                    </a:innerShdw>
                  </a:effectLst>
                  <a:latin typeface="Gill Sans MT" panose="020B0502020104020203" pitchFamily="34" charset="0"/>
                </a:rPr>
                <a:t>10</a:t>
              </a:r>
            </a:p>
          </p:txBody>
        </p:sp>
      </p:grpSp>
    </p:spTree>
    <p:custDataLst>
      <p:tags r:id="rId1"/>
    </p:custDataLst>
    <p:extLst>
      <p:ext uri="{BB962C8B-B14F-4D97-AF65-F5344CB8AC3E}">
        <p14:creationId xmlns:p14="http://schemas.microsoft.com/office/powerpoint/2010/main" val="8083593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a:xfrm>
            <a:off x="600364" y="197202"/>
            <a:ext cx="10972799" cy="762000"/>
          </a:xfrm>
        </p:spPr>
        <p:txBody>
          <a:bodyPr>
            <a:noAutofit/>
          </a:bodyPr>
          <a:lstStyle/>
          <a:p>
            <a:pPr algn="ctr" rtl="0">
              <a:defRPr/>
            </a:pPr>
            <a:r>
              <a:rPr lang="fr-FR" sz="3200" b="1" i="0" u="none" baseline="0" dirty="0">
                <a:solidFill>
                  <a:srgbClr val="C00000"/>
                </a:solidFill>
                <a:latin typeface="Gill Sans MT" panose="020B0502020104020203" pitchFamily="34" charset="0"/>
              </a:rPr>
              <a:t>Domaines fonctionnels de la chaîne </a:t>
            </a:r>
            <a:r>
              <a:rPr lang="fr-FR" sz="3200" b="1" i="0" u="none" baseline="0" dirty="0" smtClean="0">
                <a:solidFill>
                  <a:srgbClr val="C00000"/>
                </a:solidFill>
                <a:latin typeface="Gill Sans MT" panose="020B0502020104020203" pitchFamily="34" charset="0"/>
              </a:rPr>
              <a:t/>
            </a:r>
            <a:br>
              <a:rPr lang="fr-FR" sz="3200" b="1" i="0" u="none" baseline="0" dirty="0" smtClean="0">
                <a:solidFill>
                  <a:srgbClr val="C00000"/>
                </a:solidFill>
                <a:latin typeface="Gill Sans MT" panose="020B0502020104020203" pitchFamily="34" charset="0"/>
              </a:rPr>
            </a:br>
            <a:r>
              <a:rPr lang="fr-FR" sz="3200" b="1" i="0" u="none" baseline="0" dirty="0" smtClean="0">
                <a:solidFill>
                  <a:srgbClr val="C00000"/>
                </a:solidFill>
                <a:latin typeface="Gill Sans MT" panose="020B0502020104020203" pitchFamily="34" charset="0"/>
              </a:rPr>
              <a:t>d’approvisionnement </a:t>
            </a:r>
            <a:r>
              <a:rPr lang="fr-FR" sz="3200" b="1" i="0" u="none" baseline="0" dirty="0">
                <a:solidFill>
                  <a:srgbClr val="C00000"/>
                </a:solidFill>
                <a:latin typeface="Gill Sans MT" panose="020B0502020104020203" pitchFamily="34" charset="0"/>
              </a:rPr>
              <a:t>par niveau</a:t>
            </a:r>
            <a:endParaRPr lang="fr-FR" sz="3200" b="1" strike="sngStrike" dirty="0">
              <a:solidFill>
                <a:srgbClr val="C00000"/>
              </a:solidFill>
              <a:latin typeface="Gill Sans MT" panose="020B0502020104020203" pitchFamily="34" charset="0"/>
            </a:endParaRPr>
          </a:p>
        </p:txBody>
      </p:sp>
      <p:graphicFrame>
        <p:nvGraphicFramePr>
          <p:cNvPr id="5" name="Table 4"/>
          <p:cNvGraphicFramePr>
            <a:graphicFrameLocks noGrp="1"/>
          </p:cNvGraphicFramePr>
          <p:nvPr>
            <p:extLst>
              <p:ext uri="{D42A27DB-BD31-4B8C-83A1-F6EECF244321}">
                <p14:modId xmlns:p14="http://schemas.microsoft.com/office/powerpoint/2010/main" val="3420510654"/>
              </p:ext>
            </p:extLst>
          </p:nvPr>
        </p:nvGraphicFramePr>
        <p:xfrm>
          <a:off x="729677" y="1106978"/>
          <a:ext cx="10760363" cy="5110480"/>
        </p:xfrm>
        <a:graphic>
          <a:graphicData uri="http://schemas.openxmlformats.org/drawingml/2006/table">
            <a:tbl>
              <a:tblPr firstRow="1" bandRow="1">
                <a:tableStyleId>{5C22544A-7EE6-4342-B048-85BDC9FD1C3A}</a:tableStyleId>
              </a:tblPr>
              <a:tblGrid>
                <a:gridCol w="3445163">
                  <a:extLst>
                    <a:ext uri="{9D8B030D-6E8A-4147-A177-3AD203B41FA5}">
                      <a16:colId xmlns:a16="http://schemas.microsoft.com/office/drawing/2014/main" xmlns="" val="20000"/>
                    </a:ext>
                  </a:extLst>
                </a:gridCol>
                <a:gridCol w="1371600">
                  <a:extLst>
                    <a:ext uri="{9D8B030D-6E8A-4147-A177-3AD203B41FA5}">
                      <a16:colId xmlns:a16="http://schemas.microsoft.com/office/drawing/2014/main" xmlns="" val="20001"/>
                    </a:ext>
                  </a:extLst>
                </a:gridCol>
                <a:gridCol w="1371600">
                  <a:extLst>
                    <a:ext uri="{9D8B030D-6E8A-4147-A177-3AD203B41FA5}">
                      <a16:colId xmlns:a16="http://schemas.microsoft.com/office/drawing/2014/main" xmlns="" val="20002"/>
                    </a:ext>
                  </a:extLst>
                </a:gridCol>
                <a:gridCol w="2286000">
                  <a:extLst>
                    <a:ext uri="{9D8B030D-6E8A-4147-A177-3AD203B41FA5}">
                      <a16:colId xmlns:a16="http://schemas.microsoft.com/office/drawing/2014/main" xmlns="" val="20003"/>
                    </a:ext>
                  </a:extLst>
                </a:gridCol>
                <a:gridCol w="2286000">
                  <a:extLst>
                    <a:ext uri="{9D8B030D-6E8A-4147-A177-3AD203B41FA5}">
                      <a16:colId xmlns:a16="http://schemas.microsoft.com/office/drawing/2014/main" xmlns="" val="20004"/>
                    </a:ext>
                  </a:extLst>
                </a:gridCol>
              </a:tblGrid>
              <a:tr h="370840">
                <a:tc>
                  <a:txBody>
                    <a:bodyPr/>
                    <a:lstStyle/>
                    <a:p>
                      <a:pPr algn="l" rtl="0"/>
                      <a:r>
                        <a:rPr lang="fr-FR" sz="1600" b="0" i="0" u="none" baseline="0" dirty="0">
                          <a:latin typeface="Gill Sans MT" panose="020B0502020104020203" pitchFamily="34" charset="0"/>
                        </a:rPr>
                        <a:t>Module</a:t>
                      </a:r>
                    </a:p>
                  </a:txBody>
                  <a:tcPr/>
                </a:tc>
                <a:tc>
                  <a:txBody>
                    <a:bodyPr/>
                    <a:lstStyle/>
                    <a:p>
                      <a:pPr algn="l" rtl="0"/>
                      <a:r>
                        <a:rPr lang="fr-FR" sz="1600" b="0" i="0" u="none" baseline="0" dirty="0">
                          <a:latin typeface="Gill Sans MT" panose="020B0502020104020203" pitchFamily="34" charset="0"/>
                        </a:rPr>
                        <a:t>Central (ministère de la Santé)</a:t>
                      </a:r>
                    </a:p>
                  </a:txBody>
                  <a:tcPr/>
                </a:tc>
                <a:tc>
                  <a:txBody>
                    <a:bodyPr/>
                    <a:lstStyle/>
                    <a:p>
                      <a:pPr algn="l" rtl="0"/>
                      <a:r>
                        <a:rPr lang="fr-FR" sz="1600" b="0" i="0" u="none" baseline="0" dirty="0">
                          <a:latin typeface="Gill Sans MT" panose="020B0502020104020203" pitchFamily="34" charset="0"/>
                        </a:rPr>
                        <a:t>Intermédiaire et central (entrepôts)</a:t>
                      </a:r>
                    </a:p>
                  </a:txBody>
                  <a:tcPr/>
                </a:tc>
                <a:tc>
                  <a:txBody>
                    <a:bodyPr/>
                    <a:lstStyle/>
                    <a:p>
                      <a:pPr algn="l" rtl="0"/>
                      <a:r>
                        <a:rPr lang="fr-FR" sz="1600" b="0" i="0" u="none" baseline="0" dirty="0">
                          <a:latin typeface="Gill Sans MT" panose="020B0502020104020203" pitchFamily="34" charset="0"/>
                        </a:rPr>
                        <a:t>Niveau intermédiaire (hôpital de référence)</a:t>
                      </a:r>
                      <a:endParaRPr lang="fr-FR" sz="1600" dirty="0">
                        <a:latin typeface="Gill Sans MT" panose="020B0502020104020203" pitchFamily="34" charset="0"/>
                      </a:endParaRPr>
                    </a:p>
                  </a:txBody>
                  <a:tcPr/>
                </a:tc>
                <a:tc>
                  <a:txBody>
                    <a:bodyPr/>
                    <a:lstStyle/>
                    <a:p>
                      <a:pPr algn="l" rtl="0"/>
                      <a:r>
                        <a:rPr lang="fr-FR" sz="1600" b="0" i="0" u="none" baseline="0" dirty="0">
                          <a:latin typeface="Gill Sans MT" panose="020B0502020104020203" pitchFamily="34" charset="0"/>
                        </a:rPr>
                        <a:t>Périphérique (points de prestation de services)</a:t>
                      </a:r>
                    </a:p>
                  </a:txBody>
                  <a:tcPr/>
                </a:tc>
                <a:extLst>
                  <a:ext uri="{0D108BD9-81ED-4DB2-BD59-A6C34878D82A}">
                    <a16:rowId xmlns:a16="http://schemas.microsoft.com/office/drawing/2014/main" xmlns="" val="10000"/>
                  </a:ext>
                </a:extLst>
              </a:tr>
              <a:tr h="370840">
                <a:tc>
                  <a:txBody>
                    <a:bodyPr/>
                    <a:lstStyle/>
                    <a:p>
                      <a:pPr algn="l" rtl="0"/>
                      <a:r>
                        <a:rPr lang="fr-FR" sz="1600" b="0" i="0" u="none" baseline="0">
                          <a:latin typeface="Gill Sans MT" panose="020B0502020104020203" pitchFamily="34" charset="0"/>
                        </a:rPr>
                        <a:t>Planification et gestion stratégiques</a:t>
                      </a:r>
                      <a:endParaRPr lang="fr-FR" sz="1600" dirty="0">
                        <a:latin typeface="Gill Sans MT" panose="020B0502020104020203" pitchFamily="34" charset="0"/>
                      </a:endParaRP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endParaRPr lang="fr-FR" sz="1600" dirty="0">
                        <a:latin typeface="Gill Sans MT" panose="020B0502020104020203" pitchFamily="34" charset="0"/>
                      </a:endParaRPr>
                    </a:p>
                  </a:txBody>
                  <a:tcPr/>
                </a:tc>
                <a:extLst>
                  <a:ext uri="{0D108BD9-81ED-4DB2-BD59-A6C34878D82A}">
                    <a16:rowId xmlns:a16="http://schemas.microsoft.com/office/drawing/2014/main" xmlns="" val="10001"/>
                  </a:ext>
                </a:extLst>
              </a:tr>
              <a:tr h="370840">
                <a:tc>
                  <a:txBody>
                    <a:bodyPr/>
                    <a:lstStyle/>
                    <a:p>
                      <a:pPr algn="l" rtl="0"/>
                      <a:r>
                        <a:rPr lang="fr-FR" sz="1600" b="0" i="0" u="none" baseline="0">
                          <a:latin typeface="Gill Sans MT" panose="020B0502020104020203" pitchFamily="34" charset="0"/>
                        </a:rPr>
                        <a:t>Ressources humaines</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02"/>
                  </a:ext>
                </a:extLst>
              </a:tr>
              <a:tr h="370840">
                <a:tc>
                  <a:txBody>
                    <a:bodyPr/>
                    <a:lstStyle/>
                    <a:p>
                      <a:pPr algn="l" rtl="0"/>
                      <a:r>
                        <a:rPr lang="fr-FR" sz="1600" b="0" i="0" u="none" baseline="0">
                          <a:latin typeface="Gill Sans MT" panose="020B0502020104020203" pitchFamily="34" charset="0"/>
                        </a:rPr>
                        <a:t>Viabilité financière</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03"/>
                  </a:ext>
                </a:extLst>
              </a:tr>
              <a:tr h="370840">
                <a:tc>
                  <a:txBody>
                    <a:bodyPr/>
                    <a:lstStyle/>
                    <a:p>
                      <a:pPr algn="l" rtl="0"/>
                      <a:r>
                        <a:rPr lang="fr-FR" sz="1600" b="0" i="0" u="none" baseline="0">
                          <a:latin typeface="Gill Sans MT" panose="020B0502020104020203" pitchFamily="34" charset="0"/>
                        </a:rPr>
                        <a:t>Politiques et gouvernance</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endParaRPr lang="fr-FR" sz="1600" dirty="0">
                        <a:latin typeface="Gill Sans MT" panose="020B0502020104020203" pitchFamily="34" charset="0"/>
                      </a:endParaRPr>
                    </a:p>
                  </a:txBody>
                  <a:tcPr/>
                </a:tc>
                <a:extLst>
                  <a:ext uri="{0D108BD9-81ED-4DB2-BD59-A6C34878D82A}">
                    <a16:rowId xmlns:a16="http://schemas.microsoft.com/office/drawing/2014/main" xmlns="" val="10004"/>
                  </a:ext>
                </a:extLst>
              </a:tr>
              <a:tr h="370840">
                <a:tc>
                  <a:txBody>
                    <a:bodyPr/>
                    <a:lstStyle/>
                    <a:p>
                      <a:pPr algn="l" rtl="0"/>
                      <a:r>
                        <a:rPr lang="fr-FR" sz="1600" b="0" i="0" u="none" baseline="0" dirty="0">
                          <a:latin typeface="Gill Sans MT" panose="020B0502020104020203" pitchFamily="34" charset="0"/>
                        </a:rPr>
                        <a:t>Qualité et pharmacovigilance</a:t>
                      </a:r>
                      <a:endParaRPr lang="fr-FR" sz="1600" dirty="0">
                        <a:latin typeface="Gill Sans MT" panose="020B0502020104020203" pitchFamily="34" charset="0"/>
                      </a:endParaRP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05"/>
                  </a:ext>
                </a:extLst>
              </a:tr>
              <a:tr h="370840">
                <a:tc>
                  <a:txBody>
                    <a:bodyPr/>
                    <a:lstStyle/>
                    <a:p>
                      <a:pPr algn="l" rtl="0"/>
                      <a:r>
                        <a:rPr lang="fr-FR" sz="1600" b="0" i="0" u="none" baseline="0" dirty="0">
                          <a:latin typeface="Gill Sans MT" panose="020B0502020104020203" pitchFamily="34" charset="0"/>
                        </a:rPr>
                        <a:t>Prévision et planification </a:t>
                      </a:r>
                      <a:r>
                        <a:rPr lang="fr-FR" sz="1600" b="0" i="0" u="none" baseline="0" dirty="0" smtClean="0">
                          <a:latin typeface="Gill Sans MT" panose="020B0502020104020203" pitchFamily="34" charset="0"/>
                        </a:rPr>
                        <a:t>d’approvisionnement</a:t>
                      </a:r>
                      <a:endParaRPr lang="fr-FR" sz="1600" b="0" i="0" u="none" baseline="0" dirty="0">
                        <a:latin typeface="Gill Sans MT" panose="020B0502020104020203" pitchFamily="34" charset="0"/>
                      </a:endParaRP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endParaRPr lang="fr-FR" sz="1600" dirty="0">
                        <a:latin typeface="Gill Sans MT" panose="020B0502020104020203" pitchFamily="34" charset="0"/>
                      </a:endParaRPr>
                    </a:p>
                  </a:txBody>
                  <a:tcPr/>
                </a:tc>
                <a:extLst>
                  <a:ext uri="{0D108BD9-81ED-4DB2-BD59-A6C34878D82A}">
                    <a16:rowId xmlns:a16="http://schemas.microsoft.com/office/drawing/2014/main" xmlns="" val="10006"/>
                  </a:ext>
                </a:extLst>
              </a:tr>
              <a:tr h="370840">
                <a:tc>
                  <a:txBody>
                    <a:bodyPr/>
                    <a:lstStyle/>
                    <a:p>
                      <a:pPr algn="l" rtl="0"/>
                      <a:r>
                        <a:rPr lang="fr-FR" sz="1600" b="0" i="0" u="none" baseline="0">
                          <a:latin typeface="Gill Sans MT" panose="020B0502020104020203" pitchFamily="34" charset="0"/>
                        </a:rPr>
                        <a:t>Approvisionnement et dédouanement</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endParaRPr lang="fr-FR" sz="1600" dirty="0">
                        <a:latin typeface="Gill Sans MT" panose="020B0502020104020203" pitchFamily="34" charset="0"/>
                      </a:endParaRPr>
                    </a:p>
                  </a:txBody>
                  <a:tcPr/>
                </a:tc>
                <a:extLst>
                  <a:ext uri="{0D108BD9-81ED-4DB2-BD59-A6C34878D82A}">
                    <a16:rowId xmlns:a16="http://schemas.microsoft.com/office/drawing/2014/main" xmlns="" val="10007"/>
                  </a:ext>
                </a:extLst>
              </a:tr>
              <a:tr h="370840">
                <a:tc>
                  <a:txBody>
                    <a:bodyPr/>
                    <a:lstStyle/>
                    <a:p>
                      <a:pPr algn="l" rtl="0"/>
                      <a:r>
                        <a:rPr lang="fr-FR" sz="1600" b="0" i="0" u="none" baseline="0">
                          <a:latin typeface="Gill Sans MT" panose="020B0502020104020203" pitchFamily="34" charset="0"/>
                        </a:rPr>
                        <a:t>Entreposage et stockage</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08"/>
                  </a:ext>
                </a:extLst>
              </a:tr>
              <a:tr h="370840">
                <a:tc>
                  <a:txBody>
                    <a:bodyPr/>
                    <a:lstStyle/>
                    <a:p>
                      <a:pPr algn="l" rtl="0"/>
                      <a:r>
                        <a:rPr lang="fr-FR" sz="1600" b="0" i="0" u="none" baseline="0">
                          <a:latin typeface="Gill Sans MT" panose="020B0502020104020203" pitchFamily="34" charset="0"/>
                        </a:rPr>
                        <a:t>Distribution</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endParaRPr lang="fr-FR" sz="1600" dirty="0">
                        <a:latin typeface="Gill Sans MT" panose="020B0502020104020203" pitchFamily="34" charset="0"/>
                      </a:endParaRPr>
                    </a:p>
                  </a:txBody>
                  <a:tcPr/>
                </a:tc>
                <a:tc>
                  <a:txBody>
                    <a:bodyPr/>
                    <a:lstStyle/>
                    <a:p>
                      <a:pPr algn="ctr" rtl="0"/>
                      <a:endParaRPr lang="fr-FR" sz="1600" dirty="0">
                        <a:latin typeface="Gill Sans MT" panose="020B0502020104020203" pitchFamily="34" charset="0"/>
                      </a:endParaRPr>
                    </a:p>
                  </a:txBody>
                  <a:tcPr/>
                </a:tc>
                <a:extLst>
                  <a:ext uri="{0D108BD9-81ED-4DB2-BD59-A6C34878D82A}">
                    <a16:rowId xmlns:a16="http://schemas.microsoft.com/office/drawing/2014/main" xmlns="" val="10009"/>
                  </a:ext>
                </a:extLst>
              </a:tr>
              <a:tr h="370840">
                <a:tc>
                  <a:txBody>
                    <a:bodyPr/>
                    <a:lstStyle/>
                    <a:p>
                      <a:pPr algn="l" rtl="0"/>
                      <a:r>
                        <a:rPr lang="fr-FR" sz="1600" b="0" i="0" u="none" baseline="0">
                          <a:latin typeface="Gill Sans MT" panose="020B0502020104020203" pitchFamily="34" charset="0"/>
                        </a:rPr>
                        <a:t>SIGL</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10"/>
                  </a:ext>
                </a:extLst>
              </a:tr>
              <a:tr h="370840">
                <a:tc>
                  <a:txBody>
                    <a:bodyPr/>
                    <a:lstStyle/>
                    <a:p>
                      <a:pPr algn="l" rtl="0"/>
                      <a:r>
                        <a:rPr lang="fr-FR" sz="1600" b="0" i="0" u="none" baseline="0">
                          <a:latin typeface="Gill Sans MT" panose="020B0502020104020203" pitchFamily="34" charset="0"/>
                        </a:rPr>
                        <a:t>Gestion des déchets</a:t>
                      </a:r>
                    </a:p>
                  </a:txBody>
                  <a:tcPr/>
                </a:tc>
                <a:tc>
                  <a:txBody>
                    <a:bodyPr/>
                    <a:lstStyle/>
                    <a:p>
                      <a:pPr algn="ctr" rtl="0"/>
                      <a:r>
                        <a:rPr lang="fr-FR" sz="1600" b="0" i="0" u="none" baseline="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tc>
                  <a:txBody>
                    <a:bodyPr/>
                    <a:lstStyle/>
                    <a:p>
                      <a:pPr algn="ctr" rtl="0"/>
                      <a:r>
                        <a:rPr lang="fr-FR" sz="1600" b="0" i="0" u="none" baseline="0" dirty="0">
                          <a:latin typeface="Gill Sans MT" panose="020B0502020104020203" pitchFamily="34" charset="0"/>
                        </a:rPr>
                        <a:t>X</a:t>
                      </a:r>
                    </a:p>
                  </a:txBody>
                  <a:tcPr/>
                </a:tc>
                <a:extLst>
                  <a:ext uri="{0D108BD9-81ED-4DB2-BD59-A6C34878D82A}">
                    <a16:rowId xmlns:a16="http://schemas.microsoft.com/office/drawing/2014/main" xmlns="" val="10011"/>
                  </a:ext>
                </a:extLst>
              </a:tr>
            </a:tbl>
          </a:graphicData>
        </a:graphic>
      </p:graphicFrame>
      <p:sp>
        <p:nvSpPr>
          <p:cNvPr id="6" name="TextBox 5"/>
          <p:cNvSpPr txBox="1"/>
          <p:nvPr/>
        </p:nvSpPr>
        <p:spPr>
          <a:xfrm>
            <a:off x="769062" y="6298556"/>
            <a:ext cx="2593980" cy="369332"/>
          </a:xfrm>
          <a:prstGeom prst="rect">
            <a:avLst/>
          </a:prstGeom>
          <a:noFill/>
        </p:spPr>
        <p:txBody>
          <a:bodyPr wrap="none" rtlCol="0">
            <a:spAutoFit/>
          </a:bodyPr>
          <a:lstStyle/>
          <a:p>
            <a:pPr algn="l" rtl="0"/>
            <a:r>
              <a:rPr lang="fr-FR" b="1" i="0" u="none" baseline="0" dirty="0">
                <a:solidFill>
                  <a:srgbClr val="0070C0"/>
                </a:solidFill>
                <a:latin typeface="Gill Sans MT" panose="020B0502020104020203" pitchFamily="34" charset="0"/>
              </a:rPr>
              <a:t>(X)= questions limitées</a:t>
            </a:r>
          </a:p>
        </p:txBody>
      </p:sp>
    </p:spTree>
    <p:custDataLst>
      <p:tags r:id="rId1"/>
    </p:custDataLst>
    <p:extLst>
      <p:ext uri="{BB962C8B-B14F-4D97-AF65-F5344CB8AC3E}">
        <p14:creationId xmlns:p14="http://schemas.microsoft.com/office/powerpoint/2010/main" val="77615771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6"/>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10BF7B02-5762-47EE-B4C3-D09277FA90F6}"/>
</file>

<file path=customXml/itemProps2.xml><?xml version="1.0" encoding="utf-8"?>
<ds:datastoreItem xmlns:ds="http://schemas.openxmlformats.org/officeDocument/2006/customXml" ds:itemID="{0320E26F-95E6-4961-81E9-67FDFA4DFE43}"/>
</file>

<file path=customXml/itemProps3.xml><?xml version="1.0" encoding="utf-8"?>
<ds:datastoreItem xmlns:ds="http://schemas.openxmlformats.org/officeDocument/2006/customXml" ds:itemID="{BB6B6D3C-BBE2-4C2E-8F95-CA6433201874}"/>
</file>

<file path=customXml/itemProps4.xml><?xml version="1.0" encoding="utf-8"?>
<ds:datastoreItem xmlns:ds="http://schemas.openxmlformats.org/officeDocument/2006/customXml" ds:itemID="{3069CCFD-24D2-483A-912F-A9D561409545}"/>
</file>

<file path=docProps/app.xml><?xml version="1.0" encoding="utf-8"?>
<Properties xmlns="http://schemas.openxmlformats.org/officeDocument/2006/extended-properties" xmlns:vt="http://schemas.openxmlformats.org/officeDocument/2006/docPropsVTypes">
  <TotalTime>39</TotalTime>
  <Words>867</Words>
  <Application>Microsoft Office PowerPoint</Application>
  <PresentationFormat>Custom</PresentationFormat>
  <Paragraphs>142</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PowerPoint Presentation</vt:lpstr>
      <vt:lpstr>Niveaux de la chaîne d’approvisionnement</vt:lpstr>
      <vt:lpstr>Niveaux de la chaîne d’approvisionnement Zambie</vt:lpstr>
      <vt:lpstr>Domaines fonctionnels de la chaîne d’approvisionnement</vt:lpstr>
      <vt:lpstr>Domaines fonctionnels de la chaîne  d’approvisionnement par niveau</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18</cp:revision>
  <dcterms:created xsi:type="dcterms:W3CDTF">2018-05-01T03:36:14Z</dcterms:created>
  <dcterms:modified xsi:type="dcterms:W3CDTF">2019-04-18T10:23:58Z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1BF51DED-1557-413B-8D22-7213C73A774C</vt:lpwstr>
  </property>
  <property fmtid="{D5CDD505-2E9C-101B-9397-08002B2CF9AE}" pid="3" name="ArticulatePath">
    <vt:lpwstr>Day 1-Session 5-Functions and Structure-2018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